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 id="2147483708" r:id="rId2"/>
    <p:sldMasterId id="2147483720" r:id="rId3"/>
  </p:sldMasterIdLst>
  <p:notesMasterIdLst>
    <p:notesMasterId r:id="rId29"/>
  </p:notesMasterIdLst>
  <p:sldIdLst>
    <p:sldId id="357" r:id="rId4"/>
    <p:sldId id="314" r:id="rId5"/>
    <p:sldId id="315" r:id="rId6"/>
    <p:sldId id="342" r:id="rId7"/>
    <p:sldId id="355" r:id="rId8"/>
    <p:sldId id="318" r:id="rId9"/>
    <p:sldId id="320" r:id="rId10"/>
    <p:sldId id="343" r:id="rId11"/>
    <p:sldId id="344" r:id="rId12"/>
    <p:sldId id="345" r:id="rId13"/>
    <p:sldId id="346" r:id="rId14"/>
    <p:sldId id="328" r:id="rId15"/>
    <p:sldId id="356" r:id="rId16"/>
    <p:sldId id="331" r:id="rId17"/>
    <p:sldId id="332" r:id="rId18"/>
    <p:sldId id="354" r:id="rId19"/>
    <p:sldId id="333" r:id="rId20"/>
    <p:sldId id="339" r:id="rId21"/>
    <p:sldId id="334" r:id="rId22"/>
    <p:sldId id="335" r:id="rId23"/>
    <p:sldId id="336" r:id="rId24"/>
    <p:sldId id="337" r:id="rId25"/>
    <p:sldId id="341" r:id="rId26"/>
    <p:sldId id="353" r:id="rId27"/>
    <p:sldId id="349"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90436" autoAdjust="0"/>
  </p:normalViewPr>
  <p:slideViewPr>
    <p:cSldViewPr>
      <p:cViewPr varScale="1">
        <p:scale>
          <a:sx n="80" d="100"/>
          <a:sy n="80" d="100"/>
        </p:scale>
        <p:origin x="157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64FE4-974E-42F6-B3F5-A4EC334BACA1}" type="datetimeFigureOut">
              <a:rPr lang="es-EC" smtClean="0"/>
              <a:pPr/>
              <a:t>07/06/2018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8F784-C8E4-4487-BA76-8E66EC1EC685}" type="slidenum">
              <a:rPr lang="es-EC" smtClean="0"/>
              <a:pPr/>
              <a:t>‹Nº›</a:t>
            </a:fld>
            <a:endParaRPr lang="es-EC"/>
          </a:p>
        </p:txBody>
      </p:sp>
    </p:spTree>
    <p:extLst>
      <p:ext uri="{BB962C8B-B14F-4D97-AF65-F5344CB8AC3E}">
        <p14:creationId xmlns:p14="http://schemas.microsoft.com/office/powerpoint/2010/main" val="348552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2</a:t>
            </a:fld>
            <a:endParaRPr lang="es-EC"/>
          </a:p>
        </p:txBody>
      </p:sp>
    </p:spTree>
    <p:extLst>
      <p:ext uri="{BB962C8B-B14F-4D97-AF65-F5344CB8AC3E}">
        <p14:creationId xmlns:p14="http://schemas.microsoft.com/office/powerpoint/2010/main" val="154970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11</a:t>
            </a:fld>
            <a:endParaRPr lang="es-EC"/>
          </a:p>
        </p:txBody>
      </p:sp>
    </p:spTree>
    <p:extLst>
      <p:ext uri="{BB962C8B-B14F-4D97-AF65-F5344CB8AC3E}">
        <p14:creationId xmlns:p14="http://schemas.microsoft.com/office/powerpoint/2010/main" val="129036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12</a:t>
            </a:fld>
            <a:endParaRPr lang="es-EC"/>
          </a:p>
        </p:txBody>
      </p:sp>
    </p:spTree>
    <p:extLst>
      <p:ext uri="{BB962C8B-B14F-4D97-AF65-F5344CB8AC3E}">
        <p14:creationId xmlns:p14="http://schemas.microsoft.com/office/powerpoint/2010/main" val="365785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334423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14</a:t>
            </a:fld>
            <a:endParaRPr lang="es-EC"/>
          </a:p>
        </p:txBody>
      </p:sp>
    </p:spTree>
    <p:extLst>
      <p:ext uri="{BB962C8B-B14F-4D97-AF65-F5344CB8AC3E}">
        <p14:creationId xmlns:p14="http://schemas.microsoft.com/office/powerpoint/2010/main" val="25497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15</a:t>
            </a:fld>
            <a:endParaRPr lang="es-EC"/>
          </a:p>
        </p:txBody>
      </p:sp>
    </p:spTree>
    <p:extLst>
      <p:ext uri="{BB962C8B-B14F-4D97-AF65-F5344CB8AC3E}">
        <p14:creationId xmlns:p14="http://schemas.microsoft.com/office/powerpoint/2010/main" val="127164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16</a:t>
            </a:fld>
            <a:endParaRPr lang="es-EC"/>
          </a:p>
        </p:txBody>
      </p:sp>
    </p:spTree>
    <p:extLst>
      <p:ext uri="{BB962C8B-B14F-4D97-AF65-F5344CB8AC3E}">
        <p14:creationId xmlns:p14="http://schemas.microsoft.com/office/powerpoint/2010/main" val="3114635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17</a:t>
            </a:fld>
            <a:endParaRPr lang="es-EC"/>
          </a:p>
        </p:txBody>
      </p:sp>
    </p:spTree>
    <p:extLst>
      <p:ext uri="{BB962C8B-B14F-4D97-AF65-F5344CB8AC3E}">
        <p14:creationId xmlns:p14="http://schemas.microsoft.com/office/powerpoint/2010/main" val="3056882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18</a:t>
            </a:fld>
            <a:endParaRPr lang="es-EC"/>
          </a:p>
        </p:txBody>
      </p:sp>
    </p:spTree>
    <p:extLst>
      <p:ext uri="{BB962C8B-B14F-4D97-AF65-F5344CB8AC3E}">
        <p14:creationId xmlns:p14="http://schemas.microsoft.com/office/powerpoint/2010/main" val="208925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19</a:t>
            </a:fld>
            <a:endParaRPr lang="es-EC"/>
          </a:p>
        </p:txBody>
      </p:sp>
    </p:spTree>
    <p:extLst>
      <p:ext uri="{BB962C8B-B14F-4D97-AF65-F5344CB8AC3E}">
        <p14:creationId xmlns:p14="http://schemas.microsoft.com/office/powerpoint/2010/main" val="228629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20</a:t>
            </a:fld>
            <a:endParaRPr lang="es-EC"/>
          </a:p>
        </p:txBody>
      </p:sp>
    </p:spTree>
    <p:extLst>
      <p:ext uri="{BB962C8B-B14F-4D97-AF65-F5344CB8AC3E}">
        <p14:creationId xmlns:p14="http://schemas.microsoft.com/office/powerpoint/2010/main" val="116364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3</a:t>
            </a:fld>
            <a:endParaRPr lang="es-EC"/>
          </a:p>
        </p:txBody>
      </p:sp>
    </p:spTree>
    <p:extLst>
      <p:ext uri="{BB962C8B-B14F-4D97-AF65-F5344CB8AC3E}">
        <p14:creationId xmlns:p14="http://schemas.microsoft.com/office/powerpoint/2010/main" val="4188741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21</a:t>
            </a:fld>
            <a:endParaRPr lang="es-EC"/>
          </a:p>
        </p:txBody>
      </p:sp>
    </p:spTree>
    <p:extLst>
      <p:ext uri="{BB962C8B-B14F-4D97-AF65-F5344CB8AC3E}">
        <p14:creationId xmlns:p14="http://schemas.microsoft.com/office/powerpoint/2010/main" val="120718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22</a:t>
            </a:fld>
            <a:endParaRPr lang="es-EC"/>
          </a:p>
        </p:txBody>
      </p:sp>
    </p:spTree>
    <p:extLst>
      <p:ext uri="{BB962C8B-B14F-4D97-AF65-F5344CB8AC3E}">
        <p14:creationId xmlns:p14="http://schemas.microsoft.com/office/powerpoint/2010/main" val="3416249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23</a:t>
            </a:fld>
            <a:endParaRPr lang="es-EC"/>
          </a:p>
        </p:txBody>
      </p:sp>
    </p:spTree>
    <p:extLst>
      <p:ext uri="{BB962C8B-B14F-4D97-AF65-F5344CB8AC3E}">
        <p14:creationId xmlns:p14="http://schemas.microsoft.com/office/powerpoint/2010/main" val="4175765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24</a:t>
            </a:fld>
            <a:endParaRPr lang="es-EC"/>
          </a:p>
        </p:txBody>
      </p:sp>
    </p:spTree>
    <p:extLst>
      <p:ext uri="{BB962C8B-B14F-4D97-AF65-F5344CB8AC3E}">
        <p14:creationId xmlns:p14="http://schemas.microsoft.com/office/powerpoint/2010/main" val="1394427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25</a:t>
            </a:fld>
            <a:endParaRPr lang="es-EC"/>
          </a:p>
        </p:txBody>
      </p:sp>
    </p:spTree>
    <p:extLst>
      <p:ext uri="{BB962C8B-B14F-4D97-AF65-F5344CB8AC3E}">
        <p14:creationId xmlns:p14="http://schemas.microsoft.com/office/powerpoint/2010/main" val="215643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4</a:t>
            </a:fld>
            <a:endParaRPr lang="es-EC"/>
          </a:p>
        </p:txBody>
      </p:sp>
    </p:spTree>
    <p:extLst>
      <p:ext uri="{BB962C8B-B14F-4D97-AF65-F5344CB8AC3E}">
        <p14:creationId xmlns:p14="http://schemas.microsoft.com/office/powerpoint/2010/main" val="331038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solidFill>
                  <a:prstClr val="black"/>
                </a:solidFill>
              </a:rPr>
              <a:pPr/>
              <a:t>5</a:t>
            </a:fld>
            <a:endParaRPr lang="es-EC">
              <a:solidFill>
                <a:prstClr val="black"/>
              </a:solidFill>
            </a:endParaRPr>
          </a:p>
        </p:txBody>
      </p:sp>
    </p:spTree>
    <p:extLst>
      <p:ext uri="{BB962C8B-B14F-4D97-AF65-F5344CB8AC3E}">
        <p14:creationId xmlns:p14="http://schemas.microsoft.com/office/powerpoint/2010/main" val="251129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6</a:t>
            </a:fld>
            <a:endParaRPr lang="es-EC"/>
          </a:p>
        </p:txBody>
      </p:sp>
    </p:spTree>
    <p:extLst>
      <p:ext uri="{BB962C8B-B14F-4D97-AF65-F5344CB8AC3E}">
        <p14:creationId xmlns:p14="http://schemas.microsoft.com/office/powerpoint/2010/main" val="136063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7</a:t>
            </a:fld>
            <a:endParaRPr lang="es-EC"/>
          </a:p>
        </p:txBody>
      </p:sp>
    </p:spTree>
    <p:extLst>
      <p:ext uri="{BB962C8B-B14F-4D97-AF65-F5344CB8AC3E}">
        <p14:creationId xmlns:p14="http://schemas.microsoft.com/office/powerpoint/2010/main" val="421391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 sz="1200" dirty="0" smtClean="0">
                <a:solidFill>
                  <a:schemeClr val="bg1"/>
                </a:solidFill>
                <a:latin typeface="Capsuula" panose="02000506000000020004" pitchFamily="2" charset="0"/>
              </a:rPr>
              <a:t>proporciona un conjunto completo de controles basados en las mejores prácticas de </a:t>
            </a:r>
            <a:r>
              <a:rPr lang="es-ES" sz="1200" dirty="0" err="1" smtClean="0">
                <a:solidFill>
                  <a:schemeClr val="bg1"/>
                </a:solidFill>
                <a:latin typeface="Capsuula" panose="02000506000000020004" pitchFamily="2" charset="0"/>
              </a:rPr>
              <a:t>BCM</a:t>
            </a:r>
            <a:r>
              <a:rPr lang="es-ES" sz="1200" dirty="0" smtClean="0">
                <a:solidFill>
                  <a:schemeClr val="bg1"/>
                </a:solidFill>
                <a:latin typeface="Capsuula" panose="02000506000000020004" pitchFamily="2" charset="0"/>
              </a:rPr>
              <a:t>, define la capacidad estratégica y táctica de una organización para planificar y responder a incidentes es genérico y ofrece orientación a las organizaciones sobre cómo poner sus sistemas </a:t>
            </a:r>
            <a:r>
              <a:rPr lang="es-ES" sz="1200" dirty="0" err="1" smtClean="0">
                <a:solidFill>
                  <a:schemeClr val="bg1"/>
                </a:solidFill>
                <a:latin typeface="Capsuula" panose="02000506000000020004" pitchFamily="2" charset="0"/>
              </a:rPr>
              <a:t>bcm</a:t>
            </a:r>
            <a:r>
              <a:rPr lang="es-ES" sz="1200" dirty="0" smtClean="0">
                <a:solidFill>
                  <a:schemeClr val="bg1"/>
                </a:solidFill>
                <a:latin typeface="Capsuula" panose="02000506000000020004" pitchFamily="2" charset="0"/>
              </a:rPr>
              <a:t> en su lugar</a:t>
            </a:r>
          </a:p>
          <a:p>
            <a:pPr marL="0" indent="0">
              <a:buNone/>
            </a:pPr>
            <a:r>
              <a:rPr lang="es-ES" sz="1200" dirty="0" smtClean="0">
                <a:solidFill>
                  <a:schemeClr val="bg1"/>
                </a:solidFill>
                <a:latin typeface="Capsuula" panose="02000506000000020004" pitchFamily="2" charset="0"/>
              </a:rPr>
              <a:t/>
            </a:r>
            <a:br>
              <a:rPr lang="es-ES" sz="1200" dirty="0" smtClean="0">
                <a:solidFill>
                  <a:schemeClr val="bg1"/>
                </a:solidFill>
                <a:latin typeface="Capsuula" panose="02000506000000020004" pitchFamily="2" charset="0"/>
              </a:rPr>
            </a:br>
            <a:r>
              <a:rPr lang="es-ES" sz="1200" dirty="0" smtClean="0">
                <a:solidFill>
                  <a:schemeClr val="bg1"/>
                </a:solidFill>
                <a:latin typeface="Capsuula" panose="02000506000000020004" pitchFamily="2" charset="0"/>
              </a:rPr>
              <a:t>El plan logístico propuesto en la norma indica que se debe realizar:</a:t>
            </a:r>
            <a:br>
              <a:rPr lang="es-ES" sz="1200" dirty="0" smtClean="0">
                <a:solidFill>
                  <a:schemeClr val="bg1"/>
                </a:solidFill>
                <a:latin typeface="Capsuula" panose="02000506000000020004" pitchFamily="2" charset="0"/>
              </a:rPr>
            </a:br>
            <a:r>
              <a:rPr lang="es-ES" sz="1200" dirty="0" smtClean="0">
                <a:solidFill>
                  <a:schemeClr val="bg1"/>
                </a:solidFill>
                <a:latin typeface="Capsuula" panose="02000506000000020004" pitchFamily="2" charset="0"/>
              </a:rPr>
              <a:t> Análisis de impacto en el negocio          Evaluación o análisis de riesgos.  Estrategia de continuidad de negocio y plan de contingencias.</a:t>
            </a:r>
            <a:br>
              <a:rPr lang="es-ES" sz="1200" dirty="0" smtClean="0">
                <a:solidFill>
                  <a:schemeClr val="bg1"/>
                </a:solidFill>
                <a:latin typeface="Capsuula" panose="02000506000000020004" pitchFamily="2" charset="0"/>
              </a:rPr>
            </a:br>
            <a:r>
              <a:rPr lang="es-ES" sz="1200" dirty="0" smtClean="0">
                <a:solidFill>
                  <a:schemeClr val="bg1"/>
                </a:solidFill>
                <a:latin typeface="Capsuula" panose="02000506000000020004" pitchFamily="2" charset="0"/>
              </a:rPr>
              <a:t> Ejecución y desarrollo del plan de continuidad.  Plan de evaluación y mantenimiento. </a:t>
            </a:r>
            <a:endParaRPr lang="en-CA" dirty="0"/>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8</a:t>
            </a:fld>
            <a:endParaRPr lang="es-EC"/>
          </a:p>
        </p:txBody>
      </p:sp>
    </p:spTree>
    <p:extLst>
      <p:ext uri="{BB962C8B-B14F-4D97-AF65-F5344CB8AC3E}">
        <p14:creationId xmlns:p14="http://schemas.microsoft.com/office/powerpoint/2010/main" val="79869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9</a:t>
            </a:fld>
            <a:endParaRPr lang="es-EC"/>
          </a:p>
        </p:txBody>
      </p:sp>
    </p:spTree>
    <p:extLst>
      <p:ext uri="{BB962C8B-B14F-4D97-AF65-F5344CB8AC3E}">
        <p14:creationId xmlns:p14="http://schemas.microsoft.com/office/powerpoint/2010/main" val="64663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EA8F784-C8E4-4487-BA76-8E66EC1EC685}" type="slidenum">
              <a:rPr lang="es-EC" smtClean="0"/>
              <a:pPr/>
              <a:t>10</a:t>
            </a:fld>
            <a:endParaRPr lang="es-EC"/>
          </a:p>
        </p:txBody>
      </p:sp>
    </p:spTree>
    <p:extLst>
      <p:ext uri="{BB962C8B-B14F-4D97-AF65-F5344CB8AC3E}">
        <p14:creationId xmlns:p14="http://schemas.microsoft.com/office/powerpoint/2010/main" val="165028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28313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406748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4024668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E5303F-B1BD-4D9D-A4D6-FB99D9DAB7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D5DF5AC-7F32-456E-A5CF-1AB3FD7FC4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FD5E6C44-E9E3-4EDF-AEA0-EC14EF82F859}"/>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4349BCB0-CEB5-4926-9EA7-47B01E72F4C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8CEDD862-C443-45AA-BCF2-5BBE813F5605}"/>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3126838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F1A074-792E-4311-A34E-E170DB5F85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AFFDF765-0427-42F9-952B-9B68761344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FA2323BE-FD12-4311-87C9-B15548A028B7}"/>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0D88EAA1-601A-415F-A6BB-BD1D17DE63E4}"/>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31FD09A-5305-4B8E-BD77-E9726B610AA0}"/>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281536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188D10-98E6-4161-8D40-734D7FBEA8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F0637F9-7142-4862-8D6C-2A732BDBF7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5A457B7-EC5D-439E-ABDB-E439FB68A434}"/>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6AA410-108C-4847-B002-43EEAB04B51B}"/>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EFB6E18-AECD-4B46-9927-BF7721D33A03}"/>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250718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37C84-BC37-40E3-88DA-6F410978410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A693DE2-580A-46C8-802A-60FA2B5DABF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06325EC1-025A-45A0-8F40-6ECC0B4A085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A324A017-33A8-43AA-8B07-AF4730CB5D4F}"/>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B1C3932-8E8D-4F21-961D-FC96A1F00330}"/>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D390AC21-374E-4F31-9991-16480DD96E1E}"/>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376260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A19E9E-1C08-407E-B0AB-A0B51AFEB3E5}"/>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F9EEDBF-E41E-4D32-B676-E2106007B83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0E5B24ED-1C1F-4768-8D01-7170F219AD0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F1AED136-5F30-4923-AAFF-3A8D5AA7AD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9F1DF8D0-2E82-49E1-9E03-1D3C0A84ED5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6D768532-886A-4B62-83C2-8CCD272A5D30}"/>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97F5B632-6007-438F-8619-7B3B64C64C0A}"/>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722B0B6F-9C68-42EE-BA4B-CB1A04516A58}"/>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278356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BA01DA-0244-484E-A3EE-A3BABD4F908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43DC012-1EC5-476C-9E4F-E31B2C76A520}"/>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B4D15F50-1DCF-41CA-87BB-438E780345F6}"/>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E9258DD7-E81E-4139-8E0C-DC5CCEAE59E1}"/>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948449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E72BCB5-9D34-4489-82CA-555193C75542}"/>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6FD6703F-BE75-4BDA-9085-2D9A0E9D10BA}"/>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4635A34F-93EC-41A0-B28D-278C2FAB3BD6}"/>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362365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79340-A520-4194-AF02-71E72454D2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C17B8FD-2007-4943-9295-49F8CAA77A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10312C3B-D8D8-482E-9FB3-D14A83BEE42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E6965C36-D385-4236-957E-41FD3D7F1312}"/>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01A0BE43-D845-41E7-BEEC-A5045F34E2AF}"/>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154DD20-2748-4105-A3DC-8AACA9940F8A}"/>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9467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643914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3F9E8-73F5-4F49-99A0-FBD2E7B69A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06491AF5-99FF-4769-B671-49696D1379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 xmlns:a16="http://schemas.microsoft.com/office/drawing/2014/main" id="{F5AB75BB-2217-4BEF-AD82-FA74C19DFE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8A41267F-D93F-4BA8-9A07-A2961EE146DF}"/>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5CA5928-7971-47D7-9D76-0AE90413F686}"/>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B405C38-8BF6-47F5-984F-BA335404F3DB}"/>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210444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32BC33-A0E6-4243-91BF-03423EB3D71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761EC07-2352-46BE-94EA-E342166B09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F3BFB49-D77F-442C-8C47-989B6FE3FB66}"/>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C7D03E-B0A9-431A-8AA7-446B793E5F01}"/>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FC6550F-C007-4E3E-B7F3-907BD11918E4}"/>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43492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EBF2A55-3C9B-46C1-B7B0-7AF86154C8E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723066E8-C785-47AF-8AF0-29A0D474D66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8DDE8D0-2E22-4A2E-8341-45ECDBF3ABF4}"/>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BC95BD8E-9F23-4F8F-81E8-8464E86AA7A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E7DB7BE-3521-4A87-AE39-19B166C96485}"/>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378167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E5303F-B1BD-4D9D-A4D6-FB99D9DAB7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D5DF5AC-7F32-456E-A5CF-1AB3FD7FC4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FD5E6C44-E9E3-4EDF-AEA0-EC14EF82F859}"/>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4349BCB0-CEB5-4926-9EA7-47B01E72F4C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8CEDD862-C443-45AA-BCF2-5BBE813F5605}"/>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40582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F1A074-792E-4311-A34E-E170DB5F85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AFFDF765-0427-42F9-952B-9B68761344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FA2323BE-FD12-4311-87C9-B15548A028B7}"/>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0D88EAA1-601A-415F-A6BB-BD1D17DE63E4}"/>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31FD09A-5305-4B8E-BD77-E9726B610AA0}"/>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337725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188D10-98E6-4161-8D40-734D7FBEA8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F0637F9-7142-4862-8D6C-2A732BDBF7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5A457B7-EC5D-439E-ABDB-E439FB68A434}"/>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6AA410-108C-4847-B002-43EEAB04B51B}"/>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EFB6E18-AECD-4B46-9927-BF7721D33A03}"/>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717585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37C84-BC37-40E3-88DA-6F410978410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A693DE2-580A-46C8-802A-60FA2B5DABF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06325EC1-025A-45A0-8F40-6ECC0B4A085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A324A017-33A8-43AA-8B07-AF4730CB5D4F}"/>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B1C3932-8E8D-4F21-961D-FC96A1F00330}"/>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D390AC21-374E-4F31-9991-16480DD96E1E}"/>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3312654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A19E9E-1C08-407E-B0AB-A0B51AFEB3E5}"/>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F9EEDBF-E41E-4D32-B676-E2106007B83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0E5B24ED-1C1F-4768-8D01-7170F219AD0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F1AED136-5F30-4923-AAFF-3A8D5AA7AD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9F1DF8D0-2E82-49E1-9E03-1D3C0A84ED5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6D768532-886A-4B62-83C2-8CCD272A5D30}"/>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97F5B632-6007-438F-8619-7B3B64C64C0A}"/>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722B0B6F-9C68-42EE-BA4B-CB1A04516A58}"/>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2586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BA01DA-0244-484E-A3EE-A3BABD4F908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43DC012-1EC5-476C-9E4F-E31B2C76A520}"/>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B4D15F50-1DCF-41CA-87BB-438E780345F6}"/>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E9258DD7-E81E-4139-8E0C-DC5CCEAE59E1}"/>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944193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E72BCB5-9D34-4489-82CA-555193C75542}"/>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6FD6703F-BE75-4BDA-9085-2D9A0E9D10BA}"/>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4635A34F-93EC-41A0-B28D-278C2FAB3BD6}"/>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2890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197673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79340-A520-4194-AF02-71E72454D2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C17B8FD-2007-4943-9295-49F8CAA77A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10312C3B-D8D8-482E-9FB3-D14A83BEE42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E6965C36-D385-4236-957E-41FD3D7F1312}"/>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01A0BE43-D845-41E7-BEEC-A5045F34E2AF}"/>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154DD20-2748-4105-A3DC-8AACA9940F8A}"/>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2256087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3F9E8-73F5-4F49-99A0-FBD2E7B69A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06491AF5-99FF-4769-B671-49696D1379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 xmlns:a16="http://schemas.microsoft.com/office/drawing/2014/main" id="{F5AB75BB-2217-4BEF-AD82-FA74C19DFE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8A41267F-D93F-4BA8-9A07-A2961EE146DF}"/>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5CA5928-7971-47D7-9D76-0AE90413F686}"/>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B405C38-8BF6-47F5-984F-BA335404F3DB}"/>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130841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32BC33-A0E6-4243-91BF-03423EB3D71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761EC07-2352-46BE-94EA-E342166B09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F3BFB49-D77F-442C-8C47-989B6FE3FB66}"/>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C7D03E-B0A9-431A-8AA7-446B793E5F01}"/>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FC6550F-C007-4E3E-B7F3-907BD11918E4}"/>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86814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EBF2A55-3C9B-46C1-B7B0-7AF86154C8E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723066E8-C785-47AF-8AF0-29A0D474D66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8DDE8D0-2E22-4A2E-8341-45ECDBF3ABF4}"/>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BC95BD8E-9F23-4F8F-81E8-8464E86AA7A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E7DB7BE-3521-4A87-AE39-19B166C96485}"/>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11900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9051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55155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398312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76370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226546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272194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chemeClr val="bg1"/>
          </a:fgClr>
          <a:bgClr>
            <a:schemeClr val="tx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5A6415-8070-402A-9623-C3CDF2F9FE92}"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76A26B-9D05-475D-8822-E415233E3AB3}"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3641724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smGrid">
          <a:fgClr>
            <a:schemeClr val="bg1"/>
          </a:fgClr>
          <a:bgClr>
            <a:schemeClr val="tx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0C2C8F-723A-43E1-98E3-8085F23E7E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66D9558E-0A1B-4887-866D-1837D59080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37E978E-92D9-454D-B46B-C58247C3640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710610A6-60E9-40EE-A6CB-5EAF96ADC66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FFF78237-807D-444D-8F31-426BA523E6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28396932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smGrid">
          <a:fgClr>
            <a:schemeClr val="bg1"/>
          </a:fgClr>
          <a:bgClr>
            <a:schemeClr val="tx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0C2C8F-723A-43E1-98E3-8085F23E7E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66D9558E-0A1B-4887-866D-1837D59080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37E978E-92D9-454D-B46B-C58247C3640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4503FC-C3CB-4FD7-AC6D-FBD69B36096A}" type="datetimeFigureOut">
              <a:rPr lang="en-IN" smtClean="0">
                <a:solidFill>
                  <a:prstClr val="black">
                    <a:tint val="75000"/>
                  </a:prstClr>
                </a:solidFill>
              </a:rPr>
              <a:pPr/>
              <a:t>07-06-2018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710610A6-60E9-40EE-A6CB-5EAF96ADC66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FFF78237-807D-444D-8F31-426BA523E6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F09363-E0D2-4DF9-8A7C-3370D775A7A7}" type="slidenum">
              <a:rPr lang="en-IN" smtClean="0">
                <a:solidFill>
                  <a:prstClr val="black">
                    <a:tint val="75000"/>
                  </a:prstClr>
                </a:solidFill>
              </a:rPr>
              <a:pPr/>
              <a:t>‹Nº›</a:t>
            </a:fld>
            <a:endParaRPr lang="en-IN">
              <a:solidFill>
                <a:prstClr val="black">
                  <a:tint val="75000"/>
                </a:prstClr>
              </a:solidFill>
            </a:endParaRPr>
          </a:p>
        </p:txBody>
      </p:sp>
    </p:spTree>
    <p:extLst>
      <p:ext uri="{BB962C8B-B14F-4D97-AF65-F5344CB8AC3E}">
        <p14:creationId xmlns:p14="http://schemas.microsoft.com/office/powerpoint/2010/main" val="11054625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1.png"/><Relationship Id="rId12" Type="http://schemas.microsoft.com/office/2007/relationships/hdphoto" Target="../media/hdphoto11.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40.png"/><Relationship Id="rId10" Type="http://schemas.microsoft.com/office/2007/relationships/hdphoto" Target="../media/hdphoto10.wdp"/><Relationship Id="rId4" Type="http://schemas.openxmlformats.org/officeDocument/2006/relationships/image" Target="../media/image2.svg"/><Relationship Id="rId9" Type="http://schemas.openxmlformats.org/officeDocument/2006/relationships/image" Target="../media/image42.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0.svg"/></Relationships>
</file>

<file path=ppt/slides/_rels/slide1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1.png"/><Relationship Id="rId7"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7.xml"/><Relationship Id="rId9" Type="http://schemas.openxmlformats.org/officeDocument/2006/relationships/image" Target="../media/image49.emf"/></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5.png"/><Relationship Id="rId13" Type="http://schemas.openxmlformats.org/officeDocument/2006/relationships/image" Target="../media/image12.svg"/><Relationship Id="rId26" Type="http://schemas.microsoft.com/office/2007/relationships/hdphoto" Target="../media/hdphoto4.wdp"/><Relationship Id="rId3" Type="http://schemas.openxmlformats.org/officeDocument/2006/relationships/image" Target="../media/image2.png"/><Relationship Id="rId21" Type="http://schemas.microsoft.com/office/2007/relationships/hdphoto" Target="../media/hdphoto2.wdp"/><Relationship Id="rId7" Type="http://schemas.openxmlformats.org/officeDocument/2006/relationships/image" Target="../media/image6.svg"/><Relationship Id="rId17" Type="http://schemas.openxmlformats.org/officeDocument/2006/relationships/image" Target="../media/image16.svg"/><Relationship Id="rId25" Type="http://schemas.openxmlformats.org/officeDocument/2006/relationships/image" Target="../media/image9.png"/><Relationship Id="rId2" Type="http://schemas.openxmlformats.org/officeDocument/2006/relationships/notesSlide" Target="../notesSlides/notesSlide1.xml"/><Relationship Id="rId20" Type="http://schemas.openxmlformats.org/officeDocument/2006/relationships/image" Target="../media/image6.png"/><Relationship Id="rId1" Type="http://schemas.openxmlformats.org/officeDocument/2006/relationships/slideLayout" Target="../slideLayouts/slideLayout18.xml"/><Relationship Id="rId24" Type="http://schemas.microsoft.com/office/2007/relationships/hdphoto" Target="../media/hdphoto3.wdp"/><Relationship Id="rId5" Type="http://schemas.openxmlformats.org/officeDocument/2006/relationships/image" Target="../media/image3.png"/><Relationship Id="rId23" Type="http://schemas.openxmlformats.org/officeDocument/2006/relationships/image" Target="../media/image8.png"/><Relationship Id="rId19" Type="http://schemas.microsoft.com/office/2007/relationships/hdphoto" Target="../media/hdphoto1.wdp"/><Relationship Id="rId4" Type="http://schemas.openxmlformats.org/officeDocument/2006/relationships/image" Target="../media/image2.svg"/><Relationship Id="rId22" Type="http://schemas.openxmlformats.org/officeDocument/2006/relationships/image" Target="../media/image7.png"/><Relationship Id="rId27"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12.wdp"/><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60.sv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23.png"/><Relationship Id="rId12" Type="http://schemas.microsoft.com/office/2007/relationships/hdphoto" Target="../media/hdphoto7.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png"/><Relationship Id="rId5" Type="http://schemas.microsoft.com/office/2007/relationships/hdphoto" Target="../media/hdphoto5.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31.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sp>
        <p:nvSpPr>
          <p:cNvPr id="5" name="Rectangle 82">
            <a:extLst>
              <a:ext uri="{FF2B5EF4-FFF2-40B4-BE49-F238E27FC236}">
                <a16:creationId xmlns="" xmlns:a16="http://schemas.microsoft.com/office/drawing/2014/main" id="{63A878E6-C963-493C-B93F-86E4C38BCDC3}"/>
              </a:ext>
            </a:extLst>
          </p:cNvPr>
          <p:cNvSpPr/>
          <p:nvPr/>
        </p:nvSpPr>
        <p:spPr>
          <a:xfrm>
            <a:off x="7665" y="0"/>
            <a:ext cx="9291976"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pic>
        <p:nvPicPr>
          <p:cNvPr id="4" name="Imagen 3"/>
          <p:cNvPicPr>
            <a:picLocks noChangeAspect="1"/>
          </p:cNvPicPr>
          <p:nvPr/>
        </p:nvPicPr>
        <p:blipFill>
          <a:blip r:embed="rId2"/>
          <a:stretch>
            <a:fillRect/>
          </a:stretch>
        </p:blipFill>
        <p:spPr>
          <a:xfrm>
            <a:off x="1835696" y="166687"/>
            <a:ext cx="5867400" cy="6524625"/>
          </a:xfrm>
          <a:prstGeom prst="rect">
            <a:avLst/>
          </a:prstGeom>
          <a:ln>
            <a:noFill/>
          </a:ln>
          <a:effectLst>
            <a:softEdge rad="112500"/>
          </a:effectLst>
        </p:spPr>
      </p:pic>
    </p:spTree>
    <p:extLst>
      <p:ext uri="{BB962C8B-B14F-4D97-AF65-F5344CB8AC3E}">
        <p14:creationId xmlns:p14="http://schemas.microsoft.com/office/powerpoint/2010/main" val="69752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34652"/>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smtClean="0">
                <a:solidFill>
                  <a:prstClr val="white"/>
                </a:solidFill>
              </a:rPr>
              <a:t> </a:t>
            </a:r>
            <a:endParaRPr lang="en-IN" sz="1350" dirty="0">
              <a:solidFill>
                <a:prstClr val="white"/>
              </a:solidFill>
            </a:endParaRPr>
          </a:p>
        </p:txBody>
      </p:sp>
      <p:pic>
        <p:nvPicPr>
          <p:cNvPr id="5" name="Imagen 4"/>
          <p:cNvPicPr/>
          <p:nvPr/>
        </p:nvPicPr>
        <p:blipFill rotWithShape="1">
          <a:blip r:embed="rId3"/>
          <a:srcRect t="1" b="39517"/>
          <a:stretch/>
        </p:blipFill>
        <p:spPr>
          <a:xfrm>
            <a:off x="251520" y="696838"/>
            <a:ext cx="4428492" cy="4149741"/>
          </a:xfrm>
          <a:prstGeom prst="rect">
            <a:avLst/>
          </a:prstGeom>
        </p:spPr>
      </p:pic>
      <p:sp>
        <p:nvSpPr>
          <p:cNvPr id="6" name="TextBox 101">
            <a:extLst>
              <a:ext uri="{FF2B5EF4-FFF2-40B4-BE49-F238E27FC236}">
                <a16:creationId xmlns="" xmlns:a16="http://schemas.microsoft.com/office/drawing/2014/main" id="{552FC769-E700-4E05-B03E-D05B00BE416C}"/>
              </a:ext>
            </a:extLst>
          </p:cNvPr>
          <p:cNvSpPr txBox="1"/>
          <p:nvPr/>
        </p:nvSpPr>
        <p:spPr>
          <a:xfrm>
            <a:off x="2324075" y="4887230"/>
            <a:ext cx="5256584" cy="338554"/>
          </a:xfrm>
          <a:prstGeom prst="rect">
            <a:avLst/>
          </a:prstGeom>
          <a:noFill/>
        </p:spPr>
        <p:txBody>
          <a:bodyPr wrap="square" rtlCol="0">
            <a:spAutoFit/>
          </a:bodyPr>
          <a:lstStyle/>
          <a:p>
            <a:pPr algn="ctr"/>
            <a:r>
              <a:rPr lang="es-EC" sz="1600" b="1" spc="225" dirty="0" smtClean="0">
                <a:solidFill>
                  <a:srgbClr val="FFFF00"/>
                </a:solidFill>
                <a:latin typeface="Nexa Bold" panose="02000000000000000000" pitchFamily="50" charset="0"/>
              </a:rPr>
              <a:t>HALLAZGOS DE EVALUACIÓN ISO 27000   SNAP</a:t>
            </a:r>
            <a:endParaRPr lang="es-EC" sz="1600" b="1" spc="225" dirty="0">
              <a:solidFill>
                <a:srgbClr val="FFFF00"/>
              </a:solidFill>
              <a:latin typeface="Nexa Bold" panose="02000000000000000000" pitchFamily="50" charset="0"/>
            </a:endParaRPr>
          </a:p>
        </p:txBody>
      </p:sp>
      <p:grpSp>
        <p:nvGrpSpPr>
          <p:cNvPr id="3" name="Grupo 2"/>
          <p:cNvGrpSpPr/>
          <p:nvPr/>
        </p:nvGrpSpPr>
        <p:grpSpPr>
          <a:xfrm>
            <a:off x="647564" y="5225784"/>
            <a:ext cx="8064896" cy="1140314"/>
            <a:chOff x="3888804" y="4633091"/>
            <a:chExt cx="5219700" cy="740125"/>
          </a:xfrm>
        </p:grpSpPr>
        <p:pic>
          <p:nvPicPr>
            <p:cNvPr id="7" name="Imagen 6"/>
            <p:cNvPicPr/>
            <p:nvPr/>
          </p:nvPicPr>
          <p:blipFill>
            <a:blip r:embed="rId4"/>
            <a:stretch>
              <a:fillRect/>
            </a:stretch>
          </p:blipFill>
          <p:spPr>
            <a:xfrm>
              <a:off x="3888804" y="4633091"/>
              <a:ext cx="5219700" cy="430530"/>
            </a:xfrm>
            <a:prstGeom prst="rect">
              <a:avLst/>
            </a:prstGeom>
          </p:spPr>
        </p:pic>
        <p:pic>
          <p:nvPicPr>
            <p:cNvPr id="8" name="Imagen 7"/>
            <p:cNvPicPr/>
            <p:nvPr/>
          </p:nvPicPr>
          <p:blipFill>
            <a:blip r:embed="rId5"/>
            <a:stretch>
              <a:fillRect/>
            </a:stretch>
          </p:blipFill>
          <p:spPr>
            <a:xfrm>
              <a:off x="3888804" y="5090006"/>
              <a:ext cx="5219700" cy="283210"/>
            </a:xfrm>
            <a:prstGeom prst="rect">
              <a:avLst/>
            </a:prstGeom>
          </p:spPr>
        </p:pic>
      </p:grpSp>
      <p:sp>
        <p:nvSpPr>
          <p:cNvPr id="9" name="1 Título"/>
          <p:cNvSpPr txBox="1">
            <a:spLocks/>
          </p:cNvSpPr>
          <p:nvPr/>
        </p:nvSpPr>
        <p:spPr>
          <a:xfrm>
            <a:off x="107504" y="69304"/>
            <a:ext cx="8712968" cy="54029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2800" b="1" u="sng" dirty="0" smtClean="0">
                <a:solidFill>
                  <a:srgbClr val="FFFF00"/>
                </a:solidFill>
                <a:latin typeface="Capsuula" panose="02000506000000020004" pitchFamily="2" charset="0"/>
              </a:rPr>
              <a:t>ETAPA I:</a:t>
            </a:r>
            <a:r>
              <a:rPr lang="es-EC" sz="2800" b="1" u="sng" dirty="0" smtClean="0">
                <a:solidFill>
                  <a:prstClr val="white"/>
                </a:solidFill>
                <a:latin typeface="Capsuula" panose="02000506000000020004" pitchFamily="2" charset="0"/>
              </a:rPr>
              <a:t> Diagnostico </a:t>
            </a:r>
            <a:endParaRPr lang="es-EC" sz="2800" b="1" u="sng" dirty="0">
              <a:solidFill>
                <a:prstClr val="white"/>
              </a:solidFill>
              <a:latin typeface="Capsuula" panose="02000506000000020004" pitchFamily="2" charset="0"/>
            </a:endParaRPr>
          </a:p>
        </p:txBody>
      </p:sp>
      <p:pic>
        <p:nvPicPr>
          <p:cNvPr id="10" name="Imagen 9"/>
          <p:cNvPicPr/>
          <p:nvPr/>
        </p:nvPicPr>
        <p:blipFill rotWithShape="1">
          <a:blip r:embed="rId3"/>
          <a:srcRect t="59451"/>
          <a:stretch/>
        </p:blipFill>
        <p:spPr>
          <a:xfrm>
            <a:off x="4824028" y="696839"/>
            <a:ext cx="3888432" cy="4149740"/>
          </a:xfrm>
          <a:prstGeom prst="rect">
            <a:avLst/>
          </a:prstGeom>
        </p:spPr>
      </p:pic>
    </p:spTree>
    <p:extLst>
      <p:ext uri="{BB962C8B-B14F-4D97-AF65-F5344CB8AC3E}">
        <p14:creationId xmlns:p14="http://schemas.microsoft.com/office/powerpoint/2010/main" val="372303411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anim calcmode="lin" valueType="num">
                                      <p:cBhvr>
                                        <p:cTn id="33" dur="2000" fill="hold"/>
                                        <p:tgtEl>
                                          <p:spTgt spid="3"/>
                                        </p:tgtEl>
                                        <p:attrNameLst>
                                          <p:attrName>ppt_w</p:attrName>
                                        </p:attrNameLst>
                                      </p:cBhvr>
                                      <p:tavLst>
                                        <p:tav tm="0" fmla="#ppt_w*sin(2.5*pi*$)">
                                          <p:val>
                                            <p:fltVal val="0"/>
                                          </p:val>
                                        </p:tav>
                                        <p:tav tm="100000">
                                          <p:val>
                                            <p:fltVal val="1"/>
                                          </p:val>
                                        </p:tav>
                                      </p:tavLst>
                                    </p:anim>
                                    <p:anim calcmode="lin" valueType="num">
                                      <p:cBhvr>
                                        <p:cTn id="3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14891" y="8384"/>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5" name="TextBox 101">
            <a:extLst>
              <a:ext uri="{FF2B5EF4-FFF2-40B4-BE49-F238E27FC236}">
                <a16:creationId xmlns="" xmlns:a16="http://schemas.microsoft.com/office/drawing/2014/main" id="{552FC769-E700-4E05-B03E-D05B00BE416C}"/>
              </a:ext>
            </a:extLst>
          </p:cNvPr>
          <p:cNvSpPr txBox="1"/>
          <p:nvPr/>
        </p:nvSpPr>
        <p:spPr>
          <a:xfrm>
            <a:off x="1547664" y="834640"/>
            <a:ext cx="4365873" cy="307777"/>
          </a:xfrm>
          <a:prstGeom prst="rect">
            <a:avLst/>
          </a:prstGeom>
          <a:noFill/>
        </p:spPr>
        <p:txBody>
          <a:bodyPr wrap="square" rtlCol="0">
            <a:spAutoFit/>
          </a:bodyPr>
          <a:lstStyle/>
          <a:p>
            <a:r>
              <a:rPr lang="es-EC" sz="1400" b="1" spc="225" dirty="0" smtClean="0">
                <a:solidFill>
                  <a:srgbClr val="FFFF00"/>
                </a:solidFill>
                <a:latin typeface="Nexa Bold" panose="02000000000000000000" pitchFamily="50" charset="0"/>
              </a:rPr>
              <a:t>IDENTIFICACIÓN DE RECURSOS CRÍTICOS</a:t>
            </a:r>
            <a:endParaRPr lang="es-EC" sz="1400" b="1" spc="225" dirty="0">
              <a:solidFill>
                <a:srgbClr val="FFFF00"/>
              </a:solidFill>
              <a:latin typeface="Nexa Bold" panose="02000000000000000000" pitchFamily="50" charset="0"/>
            </a:endParaRPr>
          </a:p>
        </p:txBody>
      </p:sp>
      <p:sp>
        <p:nvSpPr>
          <p:cNvPr id="7" name="1 Título"/>
          <p:cNvSpPr txBox="1">
            <a:spLocks/>
          </p:cNvSpPr>
          <p:nvPr/>
        </p:nvSpPr>
        <p:spPr>
          <a:xfrm>
            <a:off x="35496" y="8384"/>
            <a:ext cx="9108504" cy="54029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2800" b="1" u="sng" dirty="0" smtClean="0">
                <a:solidFill>
                  <a:srgbClr val="FFFF00"/>
                </a:solidFill>
                <a:latin typeface="Capsuula" panose="02000506000000020004" pitchFamily="2" charset="0"/>
              </a:rPr>
              <a:t>ETAPA I:</a:t>
            </a:r>
            <a:r>
              <a:rPr lang="es-EC" sz="2800" b="1" u="sng" dirty="0" smtClean="0">
                <a:solidFill>
                  <a:prstClr val="white"/>
                </a:solidFill>
                <a:latin typeface="Capsuula" panose="02000506000000020004" pitchFamily="2" charset="0"/>
              </a:rPr>
              <a:t>  Análisis de Impacto del Negocio </a:t>
            </a:r>
            <a:r>
              <a:rPr lang="es-EC" sz="2800" b="1" u="sng" dirty="0" err="1" smtClean="0">
                <a:solidFill>
                  <a:prstClr val="white"/>
                </a:solidFill>
                <a:latin typeface="Capsuula" panose="02000506000000020004" pitchFamily="2" charset="0"/>
              </a:rPr>
              <a:t>BIA</a:t>
            </a:r>
            <a:endParaRPr lang="es-EC" sz="2800" b="1" u="sng" dirty="0">
              <a:solidFill>
                <a:prstClr val="white"/>
              </a:solidFill>
              <a:latin typeface="Capsuula" panose="02000506000000020004" pitchFamily="2" charset="0"/>
            </a:endParaRPr>
          </a:p>
        </p:txBody>
      </p:sp>
      <p:sp>
        <p:nvSpPr>
          <p:cNvPr id="8" name="CuadroTexto 7"/>
          <p:cNvSpPr txBox="1"/>
          <p:nvPr/>
        </p:nvSpPr>
        <p:spPr>
          <a:xfrm>
            <a:off x="121285" y="1389510"/>
            <a:ext cx="8750784" cy="954107"/>
          </a:xfrm>
          <a:prstGeom prst="rect">
            <a:avLst/>
          </a:prstGeom>
          <a:noFill/>
        </p:spPr>
        <p:txBody>
          <a:bodyPr wrap="square" rtlCol="0">
            <a:spAutoFit/>
          </a:bodyPr>
          <a:lstStyle/>
          <a:p>
            <a:r>
              <a:rPr lang="es-EC" sz="1400" b="1" dirty="0" smtClean="0">
                <a:solidFill>
                  <a:schemeClr val="bg1"/>
                </a:solidFill>
              </a:rPr>
              <a:t>DTIC</a:t>
            </a:r>
            <a:r>
              <a:rPr lang="es-EC" sz="1400" b="1" dirty="0">
                <a:solidFill>
                  <a:schemeClr val="bg1"/>
                </a:solidFill>
              </a:rPr>
              <a:t>:</a:t>
            </a:r>
            <a:r>
              <a:rPr lang="es-EC" sz="1400" dirty="0">
                <a:solidFill>
                  <a:schemeClr val="bg1"/>
                </a:solidFill>
              </a:rPr>
              <a:t> “Dirección de Tecnologías de Información y Comunicación”</a:t>
            </a:r>
            <a:endParaRPr lang="en-CA" sz="1400" dirty="0">
              <a:solidFill>
                <a:schemeClr val="bg1"/>
              </a:solidFill>
            </a:endParaRPr>
          </a:p>
          <a:p>
            <a:pPr lvl="0"/>
            <a:r>
              <a:rPr lang="es-EC" sz="1400" b="1" dirty="0" err="1">
                <a:solidFill>
                  <a:schemeClr val="bg1"/>
                </a:solidFill>
              </a:rPr>
              <a:t>GISU</a:t>
            </a:r>
            <a:r>
              <a:rPr lang="es-EC" sz="1400" b="1" dirty="0">
                <a:solidFill>
                  <a:schemeClr val="bg1"/>
                </a:solidFill>
              </a:rPr>
              <a:t>:</a:t>
            </a:r>
            <a:r>
              <a:rPr lang="es-EC" sz="1400" dirty="0">
                <a:solidFill>
                  <a:schemeClr val="bg1"/>
                </a:solidFill>
              </a:rPr>
              <a:t> “Gestión Interna de Soporte a </a:t>
            </a:r>
            <a:r>
              <a:rPr lang="es-EC" sz="1400" dirty="0" smtClean="0">
                <a:solidFill>
                  <a:schemeClr val="bg1"/>
                </a:solidFill>
              </a:rPr>
              <a:t>Usuarios”  </a:t>
            </a:r>
            <a:r>
              <a:rPr lang="es-EC" sz="1400" b="1" dirty="0" smtClean="0">
                <a:solidFill>
                  <a:schemeClr val="bg1"/>
                </a:solidFill>
              </a:rPr>
              <a:t>GIP</a:t>
            </a:r>
            <a:r>
              <a:rPr lang="es-EC" sz="1400" b="1" dirty="0">
                <a:solidFill>
                  <a:schemeClr val="bg1"/>
                </a:solidFill>
              </a:rPr>
              <a:t>:</a:t>
            </a:r>
            <a:r>
              <a:rPr lang="es-EC" sz="1400" dirty="0">
                <a:solidFill>
                  <a:schemeClr val="bg1"/>
                </a:solidFill>
              </a:rPr>
              <a:t> “Gestión Interna de Proyectos”</a:t>
            </a:r>
            <a:endParaRPr lang="en-CA" sz="1400" dirty="0">
              <a:solidFill>
                <a:schemeClr val="bg1"/>
              </a:solidFill>
            </a:endParaRPr>
          </a:p>
          <a:p>
            <a:pPr lvl="0"/>
            <a:r>
              <a:rPr lang="es-EC" sz="1400" b="1" dirty="0" err="1">
                <a:solidFill>
                  <a:schemeClr val="bg1"/>
                </a:solidFill>
              </a:rPr>
              <a:t>GII</a:t>
            </a:r>
            <a:r>
              <a:rPr lang="es-EC" sz="1400" b="1" dirty="0">
                <a:solidFill>
                  <a:schemeClr val="bg1"/>
                </a:solidFill>
              </a:rPr>
              <a:t>:</a:t>
            </a:r>
            <a:r>
              <a:rPr lang="es-EC" sz="1400" dirty="0">
                <a:solidFill>
                  <a:schemeClr val="bg1"/>
                </a:solidFill>
              </a:rPr>
              <a:t> “Gestión Interna de Infraestructura”</a:t>
            </a:r>
            <a:endParaRPr lang="en-CA" sz="1400" dirty="0">
              <a:solidFill>
                <a:schemeClr val="bg1"/>
              </a:solidFill>
            </a:endParaRPr>
          </a:p>
          <a:p>
            <a:endParaRPr lang="en-CA" sz="1400" dirty="0">
              <a:solidFill>
                <a:schemeClr val="bg1"/>
              </a:solidFill>
            </a:endParaRPr>
          </a:p>
        </p:txBody>
      </p:sp>
      <p:grpSp>
        <p:nvGrpSpPr>
          <p:cNvPr id="3" name="Grupo 2"/>
          <p:cNvGrpSpPr/>
          <p:nvPr/>
        </p:nvGrpSpPr>
        <p:grpSpPr>
          <a:xfrm>
            <a:off x="6919588" y="1831284"/>
            <a:ext cx="2044900" cy="4694060"/>
            <a:chOff x="6524481" y="617339"/>
            <a:chExt cx="2448272" cy="6057761"/>
          </a:xfrm>
        </p:grpSpPr>
        <p:pic>
          <p:nvPicPr>
            <p:cNvPr id="9" name="Imagen 8"/>
            <p:cNvPicPr/>
            <p:nvPr/>
          </p:nvPicPr>
          <p:blipFill>
            <a:blip r:embed="rId3"/>
            <a:stretch>
              <a:fillRect/>
            </a:stretch>
          </p:blipFill>
          <p:spPr>
            <a:xfrm>
              <a:off x="6524481" y="617339"/>
              <a:ext cx="2448272" cy="30819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agen 9"/>
            <p:cNvPicPr/>
            <p:nvPr/>
          </p:nvPicPr>
          <p:blipFill>
            <a:blip r:embed="rId4"/>
            <a:stretch>
              <a:fillRect/>
            </a:stretch>
          </p:blipFill>
          <p:spPr>
            <a:xfrm>
              <a:off x="6540073" y="3930878"/>
              <a:ext cx="2432680" cy="27442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pic>
        <p:nvPicPr>
          <p:cNvPr id="6" name="Imagen 5"/>
          <p:cNvPicPr>
            <a:picLocks noChangeAspect="1"/>
          </p:cNvPicPr>
          <p:nvPr/>
        </p:nvPicPr>
        <p:blipFill>
          <a:blip r:embed="rId5"/>
          <a:stretch>
            <a:fillRect/>
          </a:stretch>
        </p:blipFill>
        <p:spPr>
          <a:xfrm>
            <a:off x="102520" y="2343617"/>
            <a:ext cx="6629720" cy="4181727"/>
          </a:xfrm>
          <a:prstGeom prst="rect">
            <a:avLst/>
          </a:prstGeom>
        </p:spPr>
      </p:pic>
    </p:spTree>
    <p:extLst>
      <p:ext uri="{BB962C8B-B14F-4D97-AF65-F5344CB8AC3E}">
        <p14:creationId xmlns:p14="http://schemas.microsoft.com/office/powerpoint/2010/main" val="773959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6" name="Freeform: Shape 331">
            <a:extLst>
              <a:ext uri="{FF2B5EF4-FFF2-40B4-BE49-F238E27FC236}">
                <a16:creationId xmlns="" xmlns:a16="http://schemas.microsoft.com/office/drawing/2014/main" id="{A1419BC8-BF04-44B9-86D4-BBFF497A1388}"/>
              </a:ext>
            </a:extLst>
          </p:cNvPr>
          <p:cNvSpPr/>
          <p:nvPr/>
        </p:nvSpPr>
        <p:spPr>
          <a:xfrm>
            <a:off x="3935074" y="5642469"/>
            <a:ext cx="5214938" cy="358282"/>
          </a:xfrm>
          <a:custGeom>
            <a:avLst/>
            <a:gdLst>
              <a:gd name="connsiteX0" fmla="*/ 751974 w 7876674"/>
              <a:gd name="connsiteY0" fmla="*/ 0 h 762000"/>
              <a:gd name="connsiteX1" fmla="*/ 7876674 w 7876674"/>
              <a:gd name="connsiteY1" fmla="*/ 0 h 762000"/>
              <a:gd name="connsiteX2" fmla="*/ 7876674 w 7876674"/>
              <a:gd name="connsiteY2" fmla="*/ 762000 h 762000"/>
              <a:gd name="connsiteX3" fmla="*/ 751974 w 7876674"/>
              <a:gd name="connsiteY3" fmla="*/ 762000 h 762000"/>
              <a:gd name="connsiteX4" fmla="*/ 0 w 78766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674" h="762000">
                <a:moveTo>
                  <a:pt x="751974" y="0"/>
                </a:moveTo>
                <a:lnTo>
                  <a:pt x="7876674" y="0"/>
                </a:lnTo>
                <a:lnTo>
                  <a:pt x="7876674" y="762000"/>
                </a:lnTo>
                <a:lnTo>
                  <a:pt x="751974" y="762000"/>
                </a:lnTo>
                <a:lnTo>
                  <a:pt x="0" y="762000"/>
                </a:lnTo>
                <a:close/>
              </a:path>
            </a:pathLst>
          </a:custGeom>
          <a:solidFill>
            <a:srgbClr val="00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sp>
        <p:nvSpPr>
          <p:cNvPr id="7" name="Rectangle 333">
            <a:extLst>
              <a:ext uri="{FF2B5EF4-FFF2-40B4-BE49-F238E27FC236}">
                <a16:creationId xmlns="" xmlns:a16="http://schemas.microsoft.com/office/drawing/2014/main" id="{304CA4B5-D236-4B3A-BDB1-274AF1A0B9BC}"/>
              </a:ext>
            </a:extLst>
          </p:cNvPr>
          <p:cNvSpPr/>
          <p:nvPr/>
        </p:nvSpPr>
        <p:spPr>
          <a:xfrm>
            <a:off x="-2340" y="2293900"/>
            <a:ext cx="4441749" cy="3712676"/>
          </a:xfrm>
          <a:custGeom>
            <a:avLst/>
            <a:gdLst>
              <a:gd name="connsiteX0" fmla="*/ 0 w 4846055"/>
              <a:gd name="connsiteY0" fmla="*/ 0 h 2153559"/>
              <a:gd name="connsiteX1" fmla="*/ 4846055 w 4846055"/>
              <a:gd name="connsiteY1" fmla="*/ 0 h 2153559"/>
              <a:gd name="connsiteX2" fmla="*/ 4846055 w 4846055"/>
              <a:gd name="connsiteY2" fmla="*/ 2153559 h 2153559"/>
              <a:gd name="connsiteX3" fmla="*/ 0 w 4846055"/>
              <a:gd name="connsiteY3" fmla="*/ 2153559 h 2153559"/>
              <a:gd name="connsiteX4" fmla="*/ 0 w 4846055"/>
              <a:gd name="connsiteY4" fmla="*/ 0 h 2153559"/>
              <a:gd name="connsiteX0" fmla="*/ 0 w 5836655"/>
              <a:gd name="connsiteY0" fmla="*/ 0 h 2153559"/>
              <a:gd name="connsiteX1" fmla="*/ 5836655 w 5836655"/>
              <a:gd name="connsiteY1" fmla="*/ 1790700 h 2153559"/>
              <a:gd name="connsiteX2" fmla="*/ 4846055 w 5836655"/>
              <a:gd name="connsiteY2" fmla="*/ 2153559 h 2153559"/>
              <a:gd name="connsiteX3" fmla="*/ 0 w 5836655"/>
              <a:gd name="connsiteY3" fmla="*/ 2153559 h 2153559"/>
              <a:gd name="connsiteX4" fmla="*/ 0 w 5836655"/>
              <a:gd name="connsiteY4" fmla="*/ 0 h 2153559"/>
              <a:gd name="connsiteX0" fmla="*/ 0 w 5836655"/>
              <a:gd name="connsiteY0" fmla="*/ 0 h 2248809"/>
              <a:gd name="connsiteX1" fmla="*/ 5836655 w 5836655"/>
              <a:gd name="connsiteY1" fmla="*/ 1790700 h 2248809"/>
              <a:gd name="connsiteX2" fmla="*/ 5227055 w 5836655"/>
              <a:gd name="connsiteY2" fmla="*/ 2248809 h 2248809"/>
              <a:gd name="connsiteX3" fmla="*/ 0 w 5836655"/>
              <a:gd name="connsiteY3" fmla="*/ 2153559 h 2248809"/>
              <a:gd name="connsiteX4" fmla="*/ 0 w 5836655"/>
              <a:gd name="connsiteY4" fmla="*/ 0 h 2248809"/>
              <a:gd name="connsiteX0" fmla="*/ 0 w 5912855"/>
              <a:gd name="connsiteY0" fmla="*/ 0 h 5963559"/>
              <a:gd name="connsiteX1" fmla="*/ 5912855 w 5912855"/>
              <a:gd name="connsiteY1" fmla="*/ 5505450 h 5963559"/>
              <a:gd name="connsiteX2" fmla="*/ 5303255 w 5912855"/>
              <a:gd name="connsiteY2" fmla="*/ 5963559 h 5963559"/>
              <a:gd name="connsiteX3" fmla="*/ 76200 w 5912855"/>
              <a:gd name="connsiteY3" fmla="*/ 5868309 h 5963559"/>
              <a:gd name="connsiteX4" fmla="*/ 0 w 5912855"/>
              <a:gd name="connsiteY4" fmla="*/ 0 h 5963559"/>
              <a:gd name="connsiteX0" fmla="*/ 0 w 5912855"/>
              <a:gd name="connsiteY0" fmla="*/ 0 h 5963559"/>
              <a:gd name="connsiteX1" fmla="*/ 5912855 w 5912855"/>
              <a:gd name="connsiteY1" fmla="*/ 5505450 h 5963559"/>
              <a:gd name="connsiteX2" fmla="*/ 5303255 w 5912855"/>
              <a:gd name="connsiteY2" fmla="*/ 5963559 h 5963559"/>
              <a:gd name="connsiteX3" fmla="*/ 76200 w 5912855"/>
              <a:gd name="connsiteY3" fmla="*/ 3849009 h 5963559"/>
              <a:gd name="connsiteX4" fmla="*/ 0 w 5912855"/>
              <a:gd name="connsiteY4" fmla="*/ 0 h 5963559"/>
              <a:gd name="connsiteX0" fmla="*/ 0 w 5874755"/>
              <a:gd name="connsiteY0" fmla="*/ 0 h 4915809"/>
              <a:gd name="connsiteX1" fmla="*/ 5874755 w 5874755"/>
              <a:gd name="connsiteY1" fmla="*/ 4457700 h 4915809"/>
              <a:gd name="connsiteX2" fmla="*/ 5265155 w 5874755"/>
              <a:gd name="connsiteY2" fmla="*/ 4915809 h 4915809"/>
              <a:gd name="connsiteX3" fmla="*/ 38100 w 5874755"/>
              <a:gd name="connsiteY3" fmla="*/ 2801259 h 4915809"/>
              <a:gd name="connsiteX4" fmla="*/ 0 w 5874755"/>
              <a:gd name="connsiteY4" fmla="*/ 0 h 4915809"/>
              <a:gd name="connsiteX0" fmla="*/ 38100 w 5912855"/>
              <a:gd name="connsiteY0" fmla="*/ 0 h 4915809"/>
              <a:gd name="connsiteX1" fmla="*/ 5912855 w 5912855"/>
              <a:gd name="connsiteY1" fmla="*/ 4457700 h 4915809"/>
              <a:gd name="connsiteX2" fmla="*/ 5303255 w 5912855"/>
              <a:gd name="connsiteY2" fmla="*/ 4915809 h 4915809"/>
              <a:gd name="connsiteX3" fmla="*/ 0 w 5912855"/>
              <a:gd name="connsiteY3" fmla="*/ 2648859 h 4915809"/>
              <a:gd name="connsiteX4" fmla="*/ 38100 w 5912855"/>
              <a:gd name="connsiteY4" fmla="*/ 0 h 4915809"/>
              <a:gd name="connsiteX0" fmla="*/ 38100 w 5843187"/>
              <a:gd name="connsiteY0" fmla="*/ 0 h 4915809"/>
              <a:gd name="connsiteX1" fmla="*/ 5843187 w 5843187"/>
              <a:gd name="connsiteY1" fmla="*/ 4431575 h 4915809"/>
              <a:gd name="connsiteX2" fmla="*/ 5303255 w 5843187"/>
              <a:gd name="connsiteY2" fmla="*/ 4915809 h 4915809"/>
              <a:gd name="connsiteX3" fmla="*/ 0 w 5843187"/>
              <a:gd name="connsiteY3" fmla="*/ 2648859 h 4915809"/>
              <a:gd name="connsiteX4" fmla="*/ 38100 w 5843187"/>
              <a:gd name="connsiteY4" fmla="*/ 0 h 4915809"/>
              <a:gd name="connsiteX0" fmla="*/ 38100 w 5930273"/>
              <a:gd name="connsiteY0" fmla="*/ 0 h 4915809"/>
              <a:gd name="connsiteX1" fmla="*/ 5930273 w 5930273"/>
              <a:gd name="connsiteY1" fmla="*/ 4431575 h 4915809"/>
              <a:gd name="connsiteX2" fmla="*/ 5303255 w 5930273"/>
              <a:gd name="connsiteY2" fmla="*/ 4915809 h 4915809"/>
              <a:gd name="connsiteX3" fmla="*/ 0 w 5930273"/>
              <a:gd name="connsiteY3" fmla="*/ 2648859 h 4915809"/>
              <a:gd name="connsiteX4" fmla="*/ 38100 w 5930273"/>
              <a:gd name="connsiteY4" fmla="*/ 0 h 4915809"/>
              <a:gd name="connsiteX0" fmla="*/ 38100 w 5895439"/>
              <a:gd name="connsiteY0" fmla="*/ 0 h 4915809"/>
              <a:gd name="connsiteX1" fmla="*/ 5895439 w 5895439"/>
              <a:gd name="connsiteY1" fmla="*/ 4448992 h 4915809"/>
              <a:gd name="connsiteX2" fmla="*/ 5303255 w 5895439"/>
              <a:gd name="connsiteY2" fmla="*/ 4915809 h 4915809"/>
              <a:gd name="connsiteX3" fmla="*/ 0 w 5895439"/>
              <a:gd name="connsiteY3" fmla="*/ 2648859 h 4915809"/>
              <a:gd name="connsiteX4" fmla="*/ 38100 w 5895439"/>
              <a:gd name="connsiteY4" fmla="*/ 0 h 4915809"/>
              <a:gd name="connsiteX0" fmla="*/ 38100 w 5895439"/>
              <a:gd name="connsiteY0" fmla="*/ 0 h 4915809"/>
              <a:gd name="connsiteX1" fmla="*/ 5895439 w 5895439"/>
              <a:gd name="connsiteY1" fmla="*/ 4448992 h 4915809"/>
              <a:gd name="connsiteX2" fmla="*/ 5303255 w 5895439"/>
              <a:gd name="connsiteY2" fmla="*/ 4915809 h 4915809"/>
              <a:gd name="connsiteX3" fmla="*/ 0 w 5895439"/>
              <a:gd name="connsiteY3" fmla="*/ 2648859 h 4915809"/>
              <a:gd name="connsiteX4" fmla="*/ 38100 w 5895439"/>
              <a:gd name="connsiteY4" fmla="*/ 0 h 4915809"/>
              <a:gd name="connsiteX0" fmla="*/ 38100 w 5910429"/>
              <a:gd name="connsiteY0" fmla="*/ 0 h 4915809"/>
              <a:gd name="connsiteX1" fmla="*/ 5910429 w 5910429"/>
              <a:gd name="connsiteY1" fmla="*/ 4446493 h 4915809"/>
              <a:gd name="connsiteX2" fmla="*/ 5303255 w 5910429"/>
              <a:gd name="connsiteY2" fmla="*/ 4915809 h 4915809"/>
              <a:gd name="connsiteX3" fmla="*/ 0 w 5910429"/>
              <a:gd name="connsiteY3" fmla="*/ 2648859 h 4915809"/>
              <a:gd name="connsiteX4" fmla="*/ 38100 w 5910429"/>
              <a:gd name="connsiteY4" fmla="*/ 0 h 4915809"/>
              <a:gd name="connsiteX0" fmla="*/ 38100 w 5910429"/>
              <a:gd name="connsiteY0" fmla="*/ 0 h 4923304"/>
              <a:gd name="connsiteX1" fmla="*/ 5910429 w 5910429"/>
              <a:gd name="connsiteY1" fmla="*/ 4446493 h 4923304"/>
              <a:gd name="connsiteX2" fmla="*/ 5248291 w 5910429"/>
              <a:gd name="connsiteY2" fmla="*/ 4923304 h 4923304"/>
              <a:gd name="connsiteX3" fmla="*/ 0 w 5910429"/>
              <a:gd name="connsiteY3" fmla="*/ 2648859 h 4923304"/>
              <a:gd name="connsiteX4" fmla="*/ 38100 w 5910429"/>
              <a:gd name="connsiteY4" fmla="*/ 0 h 4923304"/>
              <a:gd name="connsiteX0" fmla="*/ 28864 w 5901193"/>
              <a:gd name="connsiteY0" fmla="*/ 0 h 4923304"/>
              <a:gd name="connsiteX1" fmla="*/ 5901193 w 5901193"/>
              <a:gd name="connsiteY1" fmla="*/ 4446493 h 4923304"/>
              <a:gd name="connsiteX2" fmla="*/ 5239055 w 5901193"/>
              <a:gd name="connsiteY2" fmla="*/ 4923304 h 4923304"/>
              <a:gd name="connsiteX3" fmla="*/ 0 w 5901193"/>
              <a:gd name="connsiteY3" fmla="*/ 2661175 h 4923304"/>
              <a:gd name="connsiteX4" fmla="*/ 28864 w 5901193"/>
              <a:gd name="connsiteY4" fmla="*/ 0 h 4923304"/>
              <a:gd name="connsiteX0" fmla="*/ 0 w 5906195"/>
              <a:gd name="connsiteY0" fmla="*/ 0 h 4954092"/>
              <a:gd name="connsiteX1" fmla="*/ 5906195 w 5906195"/>
              <a:gd name="connsiteY1" fmla="*/ 4477281 h 4954092"/>
              <a:gd name="connsiteX2" fmla="*/ 5244057 w 5906195"/>
              <a:gd name="connsiteY2" fmla="*/ 4954092 h 4954092"/>
              <a:gd name="connsiteX3" fmla="*/ 5002 w 5906195"/>
              <a:gd name="connsiteY3" fmla="*/ 2691963 h 4954092"/>
              <a:gd name="connsiteX4" fmla="*/ 0 w 5906195"/>
              <a:gd name="connsiteY4" fmla="*/ 0 h 4954092"/>
              <a:gd name="connsiteX0" fmla="*/ 0 w 5906195"/>
              <a:gd name="connsiteY0" fmla="*/ 0 h 4944856"/>
              <a:gd name="connsiteX1" fmla="*/ 5906195 w 5906195"/>
              <a:gd name="connsiteY1" fmla="*/ 4468045 h 4944856"/>
              <a:gd name="connsiteX2" fmla="*/ 5244057 w 5906195"/>
              <a:gd name="connsiteY2" fmla="*/ 4944856 h 4944856"/>
              <a:gd name="connsiteX3" fmla="*/ 5002 w 5906195"/>
              <a:gd name="connsiteY3" fmla="*/ 2682727 h 4944856"/>
              <a:gd name="connsiteX4" fmla="*/ 0 w 5906195"/>
              <a:gd name="connsiteY4" fmla="*/ 0 h 4944856"/>
              <a:gd name="connsiteX0" fmla="*/ 0 w 5922332"/>
              <a:gd name="connsiteY0" fmla="*/ 0 h 4944856"/>
              <a:gd name="connsiteX1" fmla="*/ 5922332 w 5922332"/>
              <a:gd name="connsiteY1" fmla="*/ 4473424 h 4944856"/>
              <a:gd name="connsiteX2" fmla="*/ 5244057 w 5922332"/>
              <a:gd name="connsiteY2" fmla="*/ 4944856 h 4944856"/>
              <a:gd name="connsiteX3" fmla="*/ 5002 w 5922332"/>
              <a:gd name="connsiteY3" fmla="*/ 2682727 h 4944856"/>
              <a:gd name="connsiteX4" fmla="*/ 0 w 5922332"/>
              <a:gd name="connsiteY4" fmla="*/ 0 h 4944856"/>
              <a:gd name="connsiteX0" fmla="*/ 0 w 5922332"/>
              <a:gd name="connsiteY0" fmla="*/ 0 h 4923341"/>
              <a:gd name="connsiteX1" fmla="*/ 5922332 w 5922332"/>
              <a:gd name="connsiteY1" fmla="*/ 4473424 h 4923341"/>
              <a:gd name="connsiteX2" fmla="*/ 5260194 w 5922332"/>
              <a:gd name="connsiteY2" fmla="*/ 4923341 h 4923341"/>
              <a:gd name="connsiteX3" fmla="*/ 5002 w 5922332"/>
              <a:gd name="connsiteY3" fmla="*/ 2682727 h 4923341"/>
              <a:gd name="connsiteX4" fmla="*/ 0 w 5922332"/>
              <a:gd name="connsiteY4" fmla="*/ 0 h 4923341"/>
              <a:gd name="connsiteX0" fmla="*/ 0 w 5922332"/>
              <a:gd name="connsiteY0" fmla="*/ 0 h 4939477"/>
              <a:gd name="connsiteX1" fmla="*/ 5922332 w 5922332"/>
              <a:gd name="connsiteY1" fmla="*/ 4473424 h 4939477"/>
              <a:gd name="connsiteX2" fmla="*/ 5270951 w 5922332"/>
              <a:gd name="connsiteY2" fmla="*/ 4939477 h 4939477"/>
              <a:gd name="connsiteX3" fmla="*/ 5002 w 5922332"/>
              <a:gd name="connsiteY3" fmla="*/ 2682727 h 4939477"/>
              <a:gd name="connsiteX4" fmla="*/ 0 w 5922332"/>
              <a:gd name="connsiteY4" fmla="*/ 0 h 4939477"/>
              <a:gd name="connsiteX0" fmla="*/ 0 w 5922332"/>
              <a:gd name="connsiteY0" fmla="*/ 0 h 4955614"/>
              <a:gd name="connsiteX1" fmla="*/ 5922332 w 5922332"/>
              <a:gd name="connsiteY1" fmla="*/ 4473424 h 4955614"/>
              <a:gd name="connsiteX2" fmla="*/ 5276330 w 5922332"/>
              <a:gd name="connsiteY2" fmla="*/ 4955614 h 4955614"/>
              <a:gd name="connsiteX3" fmla="*/ 5002 w 5922332"/>
              <a:gd name="connsiteY3" fmla="*/ 2682727 h 4955614"/>
              <a:gd name="connsiteX4" fmla="*/ 0 w 5922332"/>
              <a:gd name="connsiteY4" fmla="*/ 0 h 4955614"/>
              <a:gd name="connsiteX0" fmla="*/ 0 w 5922332"/>
              <a:gd name="connsiteY0" fmla="*/ 0 h 4950235"/>
              <a:gd name="connsiteX1" fmla="*/ 5922332 w 5922332"/>
              <a:gd name="connsiteY1" fmla="*/ 4473424 h 4950235"/>
              <a:gd name="connsiteX2" fmla="*/ 5276330 w 5922332"/>
              <a:gd name="connsiteY2" fmla="*/ 4950235 h 4950235"/>
              <a:gd name="connsiteX3" fmla="*/ 5002 w 5922332"/>
              <a:gd name="connsiteY3" fmla="*/ 2682727 h 4950235"/>
              <a:gd name="connsiteX4" fmla="*/ 0 w 5922332"/>
              <a:gd name="connsiteY4" fmla="*/ 0 h 495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2332" h="4950235">
                <a:moveTo>
                  <a:pt x="0" y="0"/>
                </a:moveTo>
                <a:lnTo>
                  <a:pt x="5922332" y="4473424"/>
                </a:lnTo>
                <a:lnTo>
                  <a:pt x="5276330" y="4950235"/>
                </a:lnTo>
                <a:lnTo>
                  <a:pt x="5002" y="2682727"/>
                </a:lnTo>
                <a:cubicBezTo>
                  <a:pt x="3335" y="1785406"/>
                  <a:pt x="1667" y="897321"/>
                  <a:pt x="0" y="0"/>
                </a:cubicBezTo>
                <a:close/>
              </a:path>
            </a:pathLst>
          </a:cu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8" name="Isosceles Triangle 304">
            <a:extLst>
              <a:ext uri="{FF2B5EF4-FFF2-40B4-BE49-F238E27FC236}">
                <a16:creationId xmlns="" xmlns:a16="http://schemas.microsoft.com/office/drawing/2014/main" id="{7F9A7270-B952-4507-9D62-88E1020010ED}"/>
              </a:ext>
            </a:extLst>
          </p:cNvPr>
          <p:cNvSpPr/>
          <p:nvPr/>
        </p:nvSpPr>
        <p:spPr>
          <a:xfrm>
            <a:off x="6955785" y="2553703"/>
            <a:ext cx="51633" cy="216569"/>
          </a:xfrm>
          <a:prstGeom prst="triangle">
            <a:avLst>
              <a:gd name="adj" fmla="val 100000"/>
            </a:avLst>
          </a:prstGeom>
          <a:solidFill>
            <a:srgbClr val="7130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a:solidFill>
                <a:prstClr val="white"/>
              </a:solidFill>
            </a:endParaRPr>
          </a:p>
        </p:txBody>
      </p:sp>
      <p:sp>
        <p:nvSpPr>
          <p:cNvPr id="9" name="Isosceles Triangle 305">
            <a:extLst>
              <a:ext uri="{FF2B5EF4-FFF2-40B4-BE49-F238E27FC236}">
                <a16:creationId xmlns="" xmlns:a16="http://schemas.microsoft.com/office/drawing/2014/main" id="{8046ED47-ED4A-4534-A47A-EB9B5D3D3705}"/>
              </a:ext>
            </a:extLst>
          </p:cNvPr>
          <p:cNvSpPr/>
          <p:nvPr/>
        </p:nvSpPr>
        <p:spPr>
          <a:xfrm flipV="1">
            <a:off x="6984406" y="3829050"/>
            <a:ext cx="128588" cy="321570"/>
          </a:xfrm>
          <a:prstGeom prst="triangle">
            <a:avLst>
              <a:gd name="adj" fmla="val 38889"/>
            </a:avLst>
          </a:prstGeom>
          <a:solidFill>
            <a:srgbClr val="156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0" name="Isosceles Triangle 306">
            <a:extLst>
              <a:ext uri="{FF2B5EF4-FFF2-40B4-BE49-F238E27FC236}">
                <a16:creationId xmlns="" xmlns:a16="http://schemas.microsoft.com/office/drawing/2014/main" id="{A8E91070-841A-4BEA-8374-BC5FE6F097B8}"/>
              </a:ext>
            </a:extLst>
          </p:cNvPr>
          <p:cNvSpPr/>
          <p:nvPr/>
        </p:nvSpPr>
        <p:spPr>
          <a:xfrm>
            <a:off x="8546507" y="2553703"/>
            <a:ext cx="51633" cy="216569"/>
          </a:xfrm>
          <a:prstGeom prst="triangle">
            <a:avLst>
              <a:gd name="adj" fmla="val 100000"/>
            </a:avLst>
          </a:prstGeom>
          <a:solidFill>
            <a:srgbClr val="1569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a:solidFill>
                <a:prstClr val="white"/>
              </a:solidFill>
            </a:endParaRPr>
          </a:p>
        </p:txBody>
      </p:sp>
      <p:sp>
        <p:nvSpPr>
          <p:cNvPr id="11" name="Isosceles Triangle 303">
            <a:extLst>
              <a:ext uri="{FF2B5EF4-FFF2-40B4-BE49-F238E27FC236}">
                <a16:creationId xmlns="" xmlns:a16="http://schemas.microsoft.com/office/drawing/2014/main" id="{C797AE53-99AA-493A-9576-AC696A5BF2E6}"/>
              </a:ext>
            </a:extLst>
          </p:cNvPr>
          <p:cNvSpPr/>
          <p:nvPr/>
        </p:nvSpPr>
        <p:spPr>
          <a:xfrm flipV="1">
            <a:off x="5394909" y="3829050"/>
            <a:ext cx="128588" cy="321570"/>
          </a:xfrm>
          <a:prstGeom prst="triangle">
            <a:avLst>
              <a:gd name="adj" fmla="val 38889"/>
            </a:avLst>
          </a:prstGeom>
          <a:solidFill>
            <a:srgbClr val="713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2" name="Rectangle 295">
            <a:extLst>
              <a:ext uri="{FF2B5EF4-FFF2-40B4-BE49-F238E27FC236}">
                <a16:creationId xmlns="" xmlns:a16="http://schemas.microsoft.com/office/drawing/2014/main" id="{2B318EE9-F635-43F0-BB58-8A7C08D13C2C}"/>
              </a:ext>
            </a:extLst>
          </p:cNvPr>
          <p:cNvSpPr/>
          <p:nvPr/>
        </p:nvSpPr>
        <p:spPr>
          <a:xfrm>
            <a:off x="0" y="2289009"/>
            <a:ext cx="2177716" cy="2021305"/>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3" name="Trapezoid 296">
            <a:extLst>
              <a:ext uri="{FF2B5EF4-FFF2-40B4-BE49-F238E27FC236}">
                <a16:creationId xmlns="" xmlns:a16="http://schemas.microsoft.com/office/drawing/2014/main" id="{8E35A916-C1DF-4673-A1F6-005023D48703}"/>
              </a:ext>
            </a:extLst>
          </p:cNvPr>
          <p:cNvSpPr/>
          <p:nvPr/>
        </p:nvSpPr>
        <p:spPr>
          <a:xfrm rot="5400000">
            <a:off x="1696452" y="2770271"/>
            <a:ext cx="2021305" cy="1058780"/>
          </a:xfrm>
          <a:prstGeom prst="trapezoid">
            <a:avLst>
              <a:gd name="adj" fmla="val 45455"/>
            </a:avLst>
          </a:prstGeom>
          <a:solidFill>
            <a:srgbClr val="612F75"/>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4" name="Rectangle 297">
            <a:extLst>
              <a:ext uri="{FF2B5EF4-FFF2-40B4-BE49-F238E27FC236}">
                <a16:creationId xmlns="" xmlns:a16="http://schemas.microsoft.com/office/drawing/2014/main" id="{1B13E165-3FFB-4F7E-BC3E-A268433CCAC9}"/>
              </a:ext>
            </a:extLst>
          </p:cNvPr>
          <p:cNvSpPr/>
          <p:nvPr/>
        </p:nvSpPr>
        <p:spPr>
          <a:xfrm>
            <a:off x="3236494" y="2770272"/>
            <a:ext cx="5907506" cy="1058779"/>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5" name="Parallelogram 298">
            <a:extLst>
              <a:ext uri="{FF2B5EF4-FFF2-40B4-BE49-F238E27FC236}">
                <a16:creationId xmlns="" xmlns:a16="http://schemas.microsoft.com/office/drawing/2014/main" id="{D68EABBC-E6D6-4A25-BEDF-9870FF394818}"/>
              </a:ext>
            </a:extLst>
          </p:cNvPr>
          <p:cNvSpPr/>
          <p:nvPr/>
        </p:nvSpPr>
        <p:spPr>
          <a:xfrm>
            <a:off x="3850105" y="2553702"/>
            <a:ext cx="1564104" cy="1596918"/>
          </a:xfrm>
          <a:prstGeom prst="parallelogram">
            <a:avLst/>
          </a:prstGeom>
          <a:gradFill>
            <a:gsLst>
              <a:gs pos="0">
                <a:srgbClr val="5CAADA"/>
              </a:gs>
              <a:gs pos="100000">
                <a:srgbClr val="277B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6" name="Parallelogram 299">
            <a:extLst>
              <a:ext uri="{FF2B5EF4-FFF2-40B4-BE49-F238E27FC236}">
                <a16:creationId xmlns="" xmlns:a16="http://schemas.microsoft.com/office/drawing/2014/main" id="{D41C7B29-CB47-45E2-9CDC-21FC0BB77DDD}"/>
              </a:ext>
            </a:extLst>
          </p:cNvPr>
          <p:cNvSpPr/>
          <p:nvPr/>
        </p:nvSpPr>
        <p:spPr>
          <a:xfrm>
            <a:off x="5441280" y="2553702"/>
            <a:ext cx="1564104" cy="1596918"/>
          </a:xfrm>
          <a:prstGeom prst="parallelogram">
            <a:avLst/>
          </a:prstGeom>
          <a:gradFill>
            <a:gsLst>
              <a:gs pos="0">
                <a:srgbClr val="E57D24"/>
              </a:gs>
              <a:gs pos="100000">
                <a:srgbClr val="D25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7" name="Parallelogram 300">
            <a:extLst>
              <a:ext uri="{FF2B5EF4-FFF2-40B4-BE49-F238E27FC236}">
                <a16:creationId xmlns="" xmlns:a16="http://schemas.microsoft.com/office/drawing/2014/main" id="{5BE421CA-F7B8-4AD6-8029-00D1A028D6C8}"/>
              </a:ext>
            </a:extLst>
          </p:cNvPr>
          <p:cNvSpPr/>
          <p:nvPr/>
        </p:nvSpPr>
        <p:spPr>
          <a:xfrm>
            <a:off x="7032455" y="2553702"/>
            <a:ext cx="1564104" cy="1596918"/>
          </a:xfrm>
          <a:prstGeom prst="parallelogram">
            <a:avLst/>
          </a:prstGeom>
          <a:gradFill>
            <a:gsLst>
              <a:gs pos="0">
                <a:srgbClr val="2ACB72"/>
              </a:gs>
              <a:gs pos="100000">
                <a:srgbClr val="22AD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8" name="Isosceles Triangle 301">
            <a:extLst>
              <a:ext uri="{FF2B5EF4-FFF2-40B4-BE49-F238E27FC236}">
                <a16:creationId xmlns="" xmlns:a16="http://schemas.microsoft.com/office/drawing/2014/main" id="{CA98397C-7F96-4B6D-AE26-698C507D9DAD}"/>
              </a:ext>
            </a:extLst>
          </p:cNvPr>
          <p:cNvSpPr/>
          <p:nvPr/>
        </p:nvSpPr>
        <p:spPr>
          <a:xfrm flipV="1">
            <a:off x="3800475" y="3829050"/>
            <a:ext cx="128588" cy="321570"/>
          </a:xfrm>
          <a:prstGeom prst="triangle">
            <a:avLst>
              <a:gd name="adj" fmla="val 38889"/>
            </a:avLst>
          </a:prstGeom>
          <a:solidFill>
            <a:srgbClr val="1C4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9" name="Isosceles Triangle 302">
            <a:extLst>
              <a:ext uri="{FF2B5EF4-FFF2-40B4-BE49-F238E27FC236}">
                <a16:creationId xmlns="" xmlns:a16="http://schemas.microsoft.com/office/drawing/2014/main" id="{2146ACC5-918F-405E-BFEF-D486385D36D2}"/>
              </a:ext>
            </a:extLst>
          </p:cNvPr>
          <p:cNvSpPr/>
          <p:nvPr/>
        </p:nvSpPr>
        <p:spPr>
          <a:xfrm>
            <a:off x="5362575" y="2553703"/>
            <a:ext cx="51633" cy="216569"/>
          </a:xfrm>
          <a:prstGeom prst="triangle">
            <a:avLst>
              <a:gd name="adj" fmla="val 100000"/>
            </a:avLst>
          </a:prstGeom>
          <a:solidFill>
            <a:srgbClr val="1C4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20" name="TextBox 307">
            <a:extLst>
              <a:ext uri="{FF2B5EF4-FFF2-40B4-BE49-F238E27FC236}">
                <a16:creationId xmlns="" xmlns:a16="http://schemas.microsoft.com/office/drawing/2014/main" id="{AEE22E24-2CD4-4FF2-B62A-2598D40B42DE}"/>
              </a:ext>
            </a:extLst>
          </p:cNvPr>
          <p:cNvSpPr txBox="1"/>
          <p:nvPr/>
        </p:nvSpPr>
        <p:spPr>
          <a:xfrm>
            <a:off x="3488615" y="3501008"/>
            <a:ext cx="2091497" cy="323165"/>
          </a:xfrm>
          <a:prstGeom prst="rect">
            <a:avLst/>
          </a:prstGeom>
          <a:noFill/>
        </p:spPr>
        <p:txBody>
          <a:bodyPr wrap="square" rtlCol="0">
            <a:spAutoFit/>
          </a:bodyPr>
          <a:lstStyle/>
          <a:p>
            <a:pPr algn="ctr"/>
            <a:r>
              <a:rPr lang="en-IN" sz="1500" b="1" dirty="0" err="1" smtClean="0">
                <a:solidFill>
                  <a:prstClr val="white"/>
                </a:solidFill>
                <a:latin typeface="Eurostile BQ" pitchFamily="50" charset="0"/>
              </a:rPr>
              <a:t>VULNERABILIDADES</a:t>
            </a:r>
            <a:endParaRPr lang="en-IN" sz="1500" b="1" dirty="0">
              <a:solidFill>
                <a:prstClr val="white"/>
              </a:solidFill>
              <a:latin typeface="Eurostile BQ" pitchFamily="50" charset="0"/>
            </a:endParaRPr>
          </a:p>
        </p:txBody>
      </p:sp>
      <p:sp>
        <p:nvSpPr>
          <p:cNvPr id="21" name="TextBox 308">
            <a:extLst>
              <a:ext uri="{FF2B5EF4-FFF2-40B4-BE49-F238E27FC236}">
                <a16:creationId xmlns="" xmlns:a16="http://schemas.microsoft.com/office/drawing/2014/main" id="{59EF200E-A1AD-4F84-A709-558F7F1E995A}"/>
              </a:ext>
            </a:extLst>
          </p:cNvPr>
          <p:cNvSpPr txBox="1"/>
          <p:nvPr/>
        </p:nvSpPr>
        <p:spPr>
          <a:xfrm>
            <a:off x="5436096" y="2745795"/>
            <a:ext cx="1769140" cy="323165"/>
          </a:xfrm>
          <a:prstGeom prst="rect">
            <a:avLst/>
          </a:prstGeom>
          <a:noFill/>
        </p:spPr>
        <p:txBody>
          <a:bodyPr wrap="square" rtlCol="0">
            <a:spAutoFit/>
          </a:bodyPr>
          <a:lstStyle/>
          <a:p>
            <a:pPr algn="ctr"/>
            <a:r>
              <a:rPr lang="en-IN" sz="1500" b="1" dirty="0" err="1" smtClean="0">
                <a:solidFill>
                  <a:prstClr val="white"/>
                </a:solidFill>
                <a:latin typeface="Eurostile BQ" pitchFamily="50" charset="0"/>
              </a:rPr>
              <a:t>SALVAGUARDAS</a:t>
            </a:r>
            <a:endParaRPr lang="en-IN" sz="1500" b="1" dirty="0">
              <a:solidFill>
                <a:prstClr val="white"/>
              </a:solidFill>
              <a:latin typeface="Eurostile BQ" pitchFamily="50" charset="0"/>
            </a:endParaRPr>
          </a:p>
        </p:txBody>
      </p:sp>
      <p:sp>
        <p:nvSpPr>
          <p:cNvPr id="22" name="TextBox 309">
            <a:extLst>
              <a:ext uri="{FF2B5EF4-FFF2-40B4-BE49-F238E27FC236}">
                <a16:creationId xmlns="" xmlns:a16="http://schemas.microsoft.com/office/drawing/2014/main" id="{E5A513A2-83A9-4012-BDAB-FD1A794FFF79}"/>
              </a:ext>
            </a:extLst>
          </p:cNvPr>
          <p:cNvSpPr txBox="1"/>
          <p:nvPr/>
        </p:nvSpPr>
        <p:spPr>
          <a:xfrm>
            <a:off x="7020272" y="3501008"/>
            <a:ext cx="1368152" cy="553998"/>
          </a:xfrm>
          <a:prstGeom prst="rect">
            <a:avLst/>
          </a:prstGeom>
          <a:noFill/>
        </p:spPr>
        <p:txBody>
          <a:bodyPr wrap="square" rtlCol="0">
            <a:spAutoFit/>
          </a:bodyPr>
          <a:lstStyle/>
          <a:p>
            <a:pPr algn="ctr"/>
            <a:r>
              <a:rPr lang="es-EC" sz="1500" b="1" dirty="0" smtClean="0">
                <a:solidFill>
                  <a:prstClr val="white"/>
                </a:solidFill>
                <a:latin typeface="Eurostile BQ" pitchFamily="50" charset="0"/>
              </a:rPr>
              <a:t>EVALUACIÓN RIESGOS</a:t>
            </a:r>
            <a:endParaRPr lang="es-EC" sz="1500" b="1" dirty="0">
              <a:solidFill>
                <a:prstClr val="white"/>
              </a:solidFill>
              <a:latin typeface="Eurostile BQ" pitchFamily="50" charset="0"/>
            </a:endParaRPr>
          </a:p>
        </p:txBody>
      </p:sp>
      <p:pic>
        <p:nvPicPr>
          <p:cNvPr id="23" name="Graphic 313" descr="Laptop">
            <a:extLst>
              <a:ext uri="{FF2B5EF4-FFF2-40B4-BE49-F238E27FC236}">
                <a16:creationId xmlns="" xmlns:a16="http://schemas.microsoft.com/office/drawing/2014/main" id="{499C8D0E-61D6-467F-B1FC-186B51623C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89157" y="3056660"/>
            <a:ext cx="486000" cy="486000"/>
          </a:xfrm>
          <a:prstGeom prst="rect">
            <a:avLst/>
          </a:prstGeom>
          <a:effectLst>
            <a:outerShdw blurRad="190500" dist="38100" dir="2700000" algn="tl" rotWithShape="0">
              <a:prstClr val="black">
                <a:alpha val="40000"/>
              </a:prstClr>
            </a:outerShdw>
          </a:effectLst>
        </p:spPr>
      </p:pic>
      <p:pic>
        <p:nvPicPr>
          <p:cNvPr id="24" name="Graphic 315" descr="Smart Phone">
            <a:extLst>
              <a:ext uri="{FF2B5EF4-FFF2-40B4-BE49-F238E27FC236}">
                <a16:creationId xmlns="" xmlns:a16="http://schemas.microsoft.com/office/drawing/2014/main" id="{E2AAF792-D8CC-49AE-8FB9-4FFC122BB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980332" y="3109161"/>
            <a:ext cx="486000" cy="486000"/>
          </a:xfrm>
          <a:prstGeom prst="rect">
            <a:avLst/>
          </a:prstGeom>
          <a:effectLst>
            <a:outerShdw blurRad="190500" dist="38100" dir="2700000" algn="tl" rotWithShape="0">
              <a:prstClr val="black">
                <a:alpha val="40000"/>
              </a:prstClr>
            </a:outerShdw>
          </a:effectLst>
        </p:spPr>
      </p:pic>
      <p:pic>
        <p:nvPicPr>
          <p:cNvPr id="25" name="Graphic 317" descr="Tablet">
            <a:extLst>
              <a:ext uri="{FF2B5EF4-FFF2-40B4-BE49-F238E27FC236}">
                <a16:creationId xmlns="" xmlns:a16="http://schemas.microsoft.com/office/drawing/2014/main" id="{15134146-56B1-44B4-8C06-D6D85AD7000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571507" y="3056660"/>
            <a:ext cx="486000" cy="486000"/>
          </a:xfrm>
          <a:prstGeom prst="rect">
            <a:avLst/>
          </a:prstGeom>
          <a:effectLst>
            <a:outerShdw blurRad="190500" dist="38100" dir="2700000" algn="tl" rotWithShape="0">
              <a:prstClr val="black">
                <a:alpha val="40000"/>
              </a:prstClr>
            </a:outerShdw>
          </a:effectLst>
        </p:spPr>
      </p:pic>
      <p:sp>
        <p:nvSpPr>
          <p:cNvPr id="27" name="Oval 323">
            <a:extLst>
              <a:ext uri="{FF2B5EF4-FFF2-40B4-BE49-F238E27FC236}">
                <a16:creationId xmlns="" xmlns:a16="http://schemas.microsoft.com/office/drawing/2014/main" id="{B0162CDF-DF80-4525-80BE-806A0F7FE37A}"/>
              </a:ext>
            </a:extLst>
          </p:cNvPr>
          <p:cNvSpPr/>
          <p:nvPr/>
        </p:nvSpPr>
        <p:spPr>
          <a:xfrm>
            <a:off x="4223042" y="4627389"/>
            <a:ext cx="540000" cy="540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28" name="Oval 324">
            <a:extLst>
              <a:ext uri="{FF2B5EF4-FFF2-40B4-BE49-F238E27FC236}">
                <a16:creationId xmlns="" xmlns:a16="http://schemas.microsoft.com/office/drawing/2014/main" id="{D8A7C11A-E4DA-461F-A8EE-A360AC28109B}"/>
              </a:ext>
            </a:extLst>
          </p:cNvPr>
          <p:cNvSpPr/>
          <p:nvPr/>
        </p:nvSpPr>
        <p:spPr>
          <a:xfrm>
            <a:off x="5792465" y="4620154"/>
            <a:ext cx="540000" cy="540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29" name="Oval 325">
            <a:extLst>
              <a:ext uri="{FF2B5EF4-FFF2-40B4-BE49-F238E27FC236}">
                <a16:creationId xmlns="" xmlns:a16="http://schemas.microsoft.com/office/drawing/2014/main" id="{44A30519-BFFC-4828-B6F7-C48A9B385060}"/>
              </a:ext>
            </a:extLst>
          </p:cNvPr>
          <p:cNvSpPr/>
          <p:nvPr/>
        </p:nvSpPr>
        <p:spPr>
          <a:xfrm>
            <a:off x="7377383" y="4627853"/>
            <a:ext cx="540000" cy="540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30" name="TextBox 326">
            <a:extLst>
              <a:ext uri="{FF2B5EF4-FFF2-40B4-BE49-F238E27FC236}">
                <a16:creationId xmlns="" xmlns:a16="http://schemas.microsoft.com/office/drawing/2014/main" id="{D7118579-6C33-40D1-8245-096C4C7CCCF8}"/>
              </a:ext>
            </a:extLst>
          </p:cNvPr>
          <p:cNvSpPr txBox="1"/>
          <p:nvPr/>
        </p:nvSpPr>
        <p:spPr>
          <a:xfrm>
            <a:off x="4271474" y="4724265"/>
            <a:ext cx="443137" cy="369332"/>
          </a:xfrm>
          <a:prstGeom prst="rect">
            <a:avLst/>
          </a:prstGeom>
          <a:noFill/>
        </p:spPr>
        <p:txBody>
          <a:bodyPr wrap="square" rtlCol="0">
            <a:spAutoFit/>
          </a:bodyPr>
          <a:lstStyle/>
          <a:p>
            <a:pPr algn="ctr"/>
            <a:r>
              <a:rPr lang="en-IN" dirty="0">
                <a:solidFill>
                  <a:srgbClr val="3789BC"/>
                </a:solidFill>
                <a:latin typeface="Eurostile BQ" pitchFamily="50" charset="0"/>
              </a:rPr>
              <a:t>B</a:t>
            </a:r>
          </a:p>
        </p:txBody>
      </p:sp>
      <p:sp>
        <p:nvSpPr>
          <p:cNvPr id="31" name="TextBox 327">
            <a:extLst>
              <a:ext uri="{FF2B5EF4-FFF2-40B4-BE49-F238E27FC236}">
                <a16:creationId xmlns="" xmlns:a16="http://schemas.microsoft.com/office/drawing/2014/main" id="{C4F82FDA-DA94-4821-9D1A-C211AA0A7E3C}"/>
              </a:ext>
            </a:extLst>
          </p:cNvPr>
          <p:cNvSpPr txBox="1"/>
          <p:nvPr/>
        </p:nvSpPr>
        <p:spPr>
          <a:xfrm>
            <a:off x="5840897" y="4724265"/>
            <a:ext cx="443137" cy="369332"/>
          </a:xfrm>
          <a:prstGeom prst="rect">
            <a:avLst/>
          </a:prstGeom>
          <a:noFill/>
        </p:spPr>
        <p:txBody>
          <a:bodyPr wrap="square" rtlCol="0">
            <a:spAutoFit/>
          </a:bodyPr>
          <a:lstStyle/>
          <a:p>
            <a:pPr algn="ctr"/>
            <a:r>
              <a:rPr lang="en-IN" dirty="0" smtClean="0">
                <a:solidFill>
                  <a:srgbClr val="D65D08"/>
                </a:solidFill>
                <a:latin typeface="Eurostile BQ" pitchFamily="50" charset="0"/>
              </a:rPr>
              <a:t>C</a:t>
            </a:r>
            <a:endParaRPr lang="en-IN" dirty="0">
              <a:solidFill>
                <a:srgbClr val="D65D08"/>
              </a:solidFill>
              <a:latin typeface="Eurostile BQ" pitchFamily="50" charset="0"/>
            </a:endParaRPr>
          </a:p>
        </p:txBody>
      </p:sp>
      <p:sp>
        <p:nvSpPr>
          <p:cNvPr id="32" name="TextBox 328">
            <a:extLst>
              <a:ext uri="{FF2B5EF4-FFF2-40B4-BE49-F238E27FC236}">
                <a16:creationId xmlns="" xmlns:a16="http://schemas.microsoft.com/office/drawing/2014/main" id="{C86F3709-27F7-4917-BDAD-A1F4B9B6C5EE}"/>
              </a:ext>
            </a:extLst>
          </p:cNvPr>
          <p:cNvSpPr txBox="1"/>
          <p:nvPr/>
        </p:nvSpPr>
        <p:spPr>
          <a:xfrm>
            <a:off x="7424873" y="4724265"/>
            <a:ext cx="443137" cy="369332"/>
          </a:xfrm>
          <a:prstGeom prst="rect">
            <a:avLst/>
          </a:prstGeom>
          <a:noFill/>
        </p:spPr>
        <p:txBody>
          <a:bodyPr wrap="square" rtlCol="0">
            <a:spAutoFit/>
          </a:bodyPr>
          <a:lstStyle/>
          <a:p>
            <a:pPr algn="ctr"/>
            <a:r>
              <a:rPr lang="en-IN" dirty="0" smtClean="0">
                <a:solidFill>
                  <a:srgbClr val="24B364"/>
                </a:solidFill>
                <a:latin typeface="Eurostile BQ" pitchFamily="50" charset="0"/>
              </a:rPr>
              <a:t>D</a:t>
            </a:r>
            <a:endParaRPr lang="en-IN" dirty="0">
              <a:solidFill>
                <a:srgbClr val="24B364"/>
              </a:solidFill>
              <a:latin typeface="Eurostile BQ" pitchFamily="50" charset="0"/>
            </a:endParaRPr>
          </a:p>
        </p:txBody>
      </p:sp>
      <p:sp>
        <p:nvSpPr>
          <p:cNvPr id="33" name="TextBox 332">
            <a:extLst>
              <a:ext uri="{FF2B5EF4-FFF2-40B4-BE49-F238E27FC236}">
                <a16:creationId xmlns="" xmlns:a16="http://schemas.microsoft.com/office/drawing/2014/main" id="{0A8B717B-1788-45C7-9B23-F981278FD724}"/>
              </a:ext>
            </a:extLst>
          </p:cNvPr>
          <p:cNvSpPr txBox="1"/>
          <p:nvPr/>
        </p:nvSpPr>
        <p:spPr>
          <a:xfrm>
            <a:off x="3422232" y="5717733"/>
            <a:ext cx="5721768" cy="246221"/>
          </a:xfrm>
          <a:prstGeom prst="rect">
            <a:avLst/>
          </a:prstGeom>
          <a:noFill/>
        </p:spPr>
        <p:txBody>
          <a:bodyPr wrap="square" rtlCol="0">
            <a:spAutoFit/>
          </a:bodyPr>
          <a:lstStyle/>
          <a:p>
            <a:pPr algn="r"/>
            <a:r>
              <a:rPr lang="en-IN" sz="1000" b="1" spc="750" dirty="0" err="1" smtClean="0">
                <a:solidFill>
                  <a:prstClr val="white"/>
                </a:solidFill>
                <a:latin typeface="Eurostile BQ" pitchFamily="50" charset="0"/>
              </a:rPr>
              <a:t>ETAPA</a:t>
            </a:r>
            <a:r>
              <a:rPr lang="en-IN" sz="1000" b="1" spc="750" dirty="0" smtClean="0">
                <a:solidFill>
                  <a:prstClr val="white"/>
                </a:solidFill>
                <a:latin typeface="Eurostile BQ" pitchFamily="50" charset="0"/>
              </a:rPr>
              <a:t> 2</a:t>
            </a:r>
            <a:endParaRPr lang="en-IN" sz="1000" b="1" spc="750" dirty="0">
              <a:solidFill>
                <a:prstClr val="white"/>
              </a:solidFill>
              <a:latin typeface="Eurostile BQ" pitchFamily="50" charset="0"/>
            </a:endParaRPr>
          </a:p>
        </p:txBody>
      </p:sp>
      <p:sp>
        <p:nvSpPr>
          <p:cNvPr id="34" name="TextBox 318">
            <a:extLst>
              <a:ext uri="{FF2B5EF4-FFF2-40B4-BE49-F238E27FC236}">
                <a16:creationId xmlns="" xmlns:a16="http://schemas.microsoft.com/office/drawing/2014/main" id="{F4B0F0EA-B5AD-435A-9836-FACBDEF93564}"/>
              </a:ext>
            </a:extLst>
          </p:cNvPr>
          <p:cNvSpPr txBox="1"/>
          <p:nvPr/>
        </p:nvSpPr>
        <p:spPr>
          <a:xfrm>
            <a:off x="225592" y="548680"/>
            <a:ext cx="8594879" cy="1200329"/>
          </a:xfrm>
          <a:prstGeom prst="rect">
            <a:avLst/>
          </a:prstGeom>
          <a:noFill/>
        </p:spPr>
        <p:txBody>
          <a:bodyPr wrap="square" rtlCol="0">
            <a:spAutoFit/>
          </a:bodyPr>
          <a:lstStyle/>
          <a:p>
            <a:r>
              <a:rPr lang="es-EC" sz="3600" b="1" spc="225" dirty="0" smtClean="0">
                <a:solidFill>
                  <a:srgbClr val="2675A6"/>
                </a:solidFill>
                <a:effectLst>
                  <a:outerShdw blurRad="368300" dist="38100" dir="2700000" algn="tl" rotWithShape="0">
                    <a:prstClr val="black">
                      <a:alpha val="40000"/>
                    </a:prstClr>
                  </a:outerShdw>
                </a:effectLst>
                <a:latin typeface="Eurostile BQ" pitchFamily="50" charset="0"/>
              </a:rPr>
              <a:t>ETAPA </a:t>
            </a:r>
            <a:r>
              <a:rPr lang="es-EC" sz="3600" b="1" spc="225" dirty="0" smtClean="0">
                <a:solidFill>
                  <a:srgbClr val="7030A0"/>
                </a:solidFill>
                <a:effectLst>
                  <a:outerShdw blurRad="368300" dist="38100" dir="2700000" algn="tl" rotWithShape="0">
                    <a:prstClr val="black">
                      <a:alpha val="40000"/>
                    </a:prstClr>
                  </a:outerShdw>
                </a:effectLst>
                <a:latin typeface="Eurostile BQ" pitchFamily="50" charset="0"/>
              </a:rPr>
              <a:t>2</a:t>
            </a:r>
            <a:r>
              <a:rPr lang="es-EC" sz="3600" b="1" spc="225" dirty="0" smtClean="0">
                <a:solidFill>
                  <a:srgbClr val="5E2D71"/>
                </a:solidFill>
                <a:effectLst>
                  <a:outerShdw blurRad="368300" dist="38100" dir="2700000" algn="tl" rotWithShape="0">
                    <a:prstClr val="black">
                      <a:alpha val="40000"/>
                    </a:prstClr>
                  </a:outerShdw>
                </a:effectLst>
                <a:latin typeface="Eurostile BQ" pitchFamily="50" charset="0"/>
              </a:rPr>
              <a:t> </a:t>
            </a:r>
          </a:p>
          <a:p>
            <a:r>
              <a:rPr lang="es-EC" sz="3600" b="1" spc="225" dirty="0" smtClean="0">
                <a:solidFill>
                  <a:schemeClr val="bg1"/>
                </a:solidFill>
                <a:effectLst>
                  <a:outerShdw blurRad="368300" dist="38100" dir="2700000" algn="tl" rotWithShape="0">
                    <a:prstClr val="black">
                      <a:alpha val="40000"/>
                    </a:prstClr>
                  </a:outerShdw>
                </a:effectLst>
                <a:latin typeface="Eurostile BQ" pitchFamily="50" charset="0"/>
              </a:rPr>
              <a:t>ANÁLISIS DEL RIESGOS</a:t>
            </a:r>
            <a:endParaRPr lang="es-EC" sz="3600" b="1" spc="225" dirty="0">
              <a:solidFill>
                <a:schemeClr val="bg1"/>
              </a:solidFill>
              <a:effectLst>
                <a:outerShdw blurRad="368300" dist="38100" dir="2700000" algn="tl" rotWithShape="0">
                  <a:prstClr val="black">
                    <a:alpha val="40000"/>
                  </a:prstClr>
                </a:outerShdw>
              </a:effectLst>
              <a:latin typeface="Eurostile BQ" pitchFamily="50" charset="0"/>
            </a:endParaRPr>
          </a:p>
        </p:txBody>
      </p:sp>
      <p:sp>
        <p:nvSpPr>
          <p:cNvPr id="35" name="TextBox 307">
            <a:extLst>
              <a:ext uri="{FF2B5EF4-FFF2-40B4-BE49-F238E27FC236}">
                <a16:creationId xmlns="" xmlns:a16="http://schemas.microsoft.com/office/drawing/2014/main" id="{AEE22E24-2CD4-4FF2-B62A-2598D40B42DE}"/>
              </a:ext>
            </a:extLst>
          </p:cNvPr>
          <p:cNvSpPr txBox="1"/>
          <p:nvPr/>
        </p:nvSpPr>
        <p:spPr>
          <a:xfrm>
            <a:off x="208080" y="2420888"/>
            <a:ext cx="1627616" cy="400110"/>
          </a:xfrm>
          <a:prstGeom prst="rect">
            <a:avLst/>
          </a:prstGeom>
          <a:noFill/>
        </p:spPr>
        <p:txBody>
          <a:bodyPr wrap="square" rtlCol="0">
            <a:spAutoFit/>
          </a:bodyPr>
          <a:lstStyle/>
          <a:p>
            <a:pPr algn="ctr"/>
            <a:r>
              <a:rPr lang="en-IN" sz="2000" b="1" dirty="0" err="1" smtClean="0">
                <a:solidFill>
                  <a:prstClr val="white"/>
                </a:solidFill>
                <a:latin typeface="Eurostile BQ" pitchFamily="50" charset="0"/>
              </a:rPr>
              <a:t>AMENAZAS</a:t>
            </a:r>
            <a:endParaRPr lang="en-IN" sz="2000" b="1" dirty="0">
              <a:solidFill>
                <a:prstClr val="white"/>
              </a:solidFill>
              <a:latin typeface="Eurostile BQ" pitchFamily="50" charset="0"/>
            </a:endParaRPr>
          </a:p>
        </p:txBody>
      </p:sp>
      <p:pic>
        <p:nvPicPr>
          <p:cNvPr id="2" name="Imagen 1"/>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39552" y="3021976"/>
            <a:ext cx="1055808" cy="1055808"/>
          </a:xfrm>
          <a:prstGeom prst="rect">
            <a:avLst/>
          </a:prstGeom>
        </p:spPr>
      </p:pic>
      <p:sp>
        <p:nvSpPr>
          <p:cNvPr id="37" name="Oval 323">
            <a:extLst>
              <a:ext uri="{FF2B5EF4-FFF2-40B4-BE49-F238E27FC236}">
                <a16:creationId xmlns="" xmlns:a16="http://schemas.microsoft.com/office/drawing/2014/main" id="{B0162CDF-DF80-4525-80BE-806A0F7FE37A}"/>
              </a:ext>
            </a:extLst>
          </p:cNvPr>
          <p:cNvSpPr/>
          <p:nvPr/>
        </p:nvSpPr>
        <p:spPr>
          <a:xfrm>
            <a:off x="827584" y="4653136"/>
            <a:ext cx="540000" cy="540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38" name="TextBox 326">
            <a:extLst>
              <a:ext uri="{FF2B5EF4-FFF2-40B4-BE49-F238E27FC236}">
                <a16:creationId xmlns="" xmlns:a16="http://schemas.microsoft.com/office/drawing/2014/main" id="{D7118579-6C33-40D1-8245-096C4C7CCCF8}"/>
              </a:ext>
            </a:extLst>
          </p:cNvPr>
          <p:cNvSpPr txBox="1"/>
          <p:nvPr/>
        </p:nvSpPr>
        <p:spPr>
          <a:xfrm>
            <a:off x="888503" y="4725144"/>
            <a:ext cx="443137" cy="369332"/>
          </a:xfrm>
          <a:prstGeom prst="rect">
            <a:avLst/>
          </a:prstGeom>
          <a:noFill/>
        </p:spPr>
        <p:txBody>
          <a:bodyPr wrap="square" rtlCol="0">
            <a:spAutoFit/>
          </a:bodyPr>
          <a:lstStyle/>
          <a:p>
            <a:pPr algn="ctr"/>
            <a:r>
              <a:rPr lang="es-EC" spc="225" dirty="0" smtClean="0">
                <a:solidFill>
                  <a:srgbClr val="5E2D71"/>
                </a:solidFill>
                <a:effectLst>
                  <a:outerShdw blurRad="368300" dist="38100" dir="2700000" algn="tl" rotWithShape="0">
                    <a:prstClr val="black">
                      <a:alpha val="40000"/>
                    </a:prstClr>
                  </a:outerShdw>
                </a:effectLst>
                <a:latin typeface="Eurostile BQ" pitchFamily="50" charset="0"/>
              </a:rPr>
              <a:t>A</a:t>
            </a:r>
            <a:endParaRPr lang="en-IN" dirty="0">
              <a:solidFill>
                <a:srgbClr val="3789BC"/>
              </a:solidFill>
              <a:latin typeface="Eurostile BQ" pitchFamily="50" charset="0"/>
            </a:endParaRPr>
          </a:p>
        </p:txBody>
      </p:sp>
      <p:pic>
        <p:nvPicPr>
          <p:cNvPr id="36" name="Imagen 35"/>
          <p:cNvPicPr>
            <a:picLocks noChangeAspect="1"/>
          </p:cNvPicPr>
          <p:nvPr/>
        </p:nvPicPr>
        <p:blipFill rotWithShape="1">
          <a:blip r:embed="rId11">
            <a:extLst>
              <a:ext uri="{BEBA8EAE-BF5A-486C-A8C5-ECC9F3942E4B}">
                <a14:imgProps xmlns:a14="http://schemas.microsoft.com/office/drawing/2010/main">
                  <a14:imgLayer r:embed="rId12">
                    <a14:imgEffect>
                      <a14:backgroundRemoval t="9953" b="97156" l="27077" r="49385">
                        <a14:foregroundMark x1="44769" y1="48815" x2="44769" y2="48815"/>
                        <a14:foregroundMark x1="38154" y1="44076" x2="38154" y2="44076"/>
                      </a14:backgroundRemoval>
                    </a14:imgEffect>
                  </a14:imgLayer>
                </a14:imgProps>
              </a:ext>
            </a:extLst>
          </a:blip>
          <a:srcRect l="27913" t="23291" r="49989"/>
          <a:stretch/>
        </p:blipFill>
        <p:spPr>
          <a:xfrm>
            <a:off x="5652120" y="4437112"/>
            <a:ext cx="861001" cy="970203"/>
          </a:xfrm>
          <a:prstGeom prst="rect">
            <a:avLst/>
          </a:prstGeom>
        </p:spPr>
      </p:pic>
      <p:pic>
        <p:nvPicPr>
          <p:cNvPr id="39" name="Imagen 38"/>
          <p:cNvPicPr>
            <a:picLocks noChangeAspect="1"/>
          </p:cNvPicPr>
          <p:nvPr/>
        </p:nvPicPr>
        <p:blipFill rotWithShape="1">
          <a:blip r:embed="rId13">
            <a:extLst>
              <a:ext uri="{BEBA8EAE-BF5A-486C-A8C5-ECC9F3942E4B}">
                <a14:imgProps xmlns:a14="http://schemas.microsoft.com/office/drawing/2010/main">
                  <a14:imgLayer r:embed="rId12">
                    <a14:imgEffect>
                      <a14:backgroundRemoval t="9953" b="95735" l="55385" r="76154"/>
                    </a14:imgEffect>
                  </a14:imgLayer>
                </a14:imgProps>
              </a:ext>
            </a:extLst>
          </a:blip>
          <a:srcRect l="54528" r="23373"/>
          <a:stretch/>
        </p:blipFill>
        <p:spPr>
          <a:xfrm>
            <a:off x="7236296" y="4149080"/>
            <a:ext cx="836611" cy="1228957"/>
          </a:xfrm>
          <a:prstGeom prst="rect">
            <a:avLst/>
          </a:prstGeom>
        </p:spPr>
      </p:pic>
      <p:pic>
        <p:nvPicPr>
          <p:cNvPr id="40" name="Imagen 39"/>
          <p:cNvPicPr>
            <a:picLocks noChangeAspect="1"/>
          </p:cNvPicPr>
          <p:nvPr/>
        </p:nvPicPr>
        <p:blipFill rotWithShape="1">
          <a:blip r:embed="rId14">
            <a:extLst>
              <a:ext uri="{BEBA8EAE-BF5A-486C-A8C5-ECC9F3942E4B}">
                <a14:imgProps xmlns:a14="http://schemas.microsoft.com/office/drawing/2010/main">
                  <a14:imgLayer r:embed="rId12">
                    <a14:imgEffect>
                      <a14:backgroundRemoval t="10427" b="100000" l="75692" r="100000">
                        <a14:foregroundMark x1="96154" y1="51659" x2="96154" y2="51659"/>
                        <a14:foregroundMark x1="91231" y1="41232" x2="91231" y2="41232"/>
                        <a14:foregroundMark x1="87077" y1="38863" x2="87077" y2="38863"/>
                        <a14:foregroundMark x1="85385" y1="50237" x2="85385" y2="50237"/>
                        <a14:foregroundMark x1="94308" y1="44550" x2="94308" y2="44550"/>
                        <a14:foregroundMark x1="93077" y1="39336" x2="93077" y2="39336"/>
                      </a14:backgroundRemoval>
                    </a14:imgEffect>
                  </a14:imgLayer>
                </a14:imgProps>
              </a:ext>
            </a:extLst>
          </a:blip>
          <a:srcRect l="80520" t="21782"/>
          <a:stretch/>
        </p:blipFill>
        <p:spPr>
          <a:xfrm>
            <a:off x="4139951" y="4367005"/>
            <a:ext cx="788993" cy="1028369"/>
          </a:xfrm>
          <a:prstGeom prst="rect">
            <a:avLst/>
          </a:prstGeom>
        </p:spPr>
      </p:pic>
    </p:spTree>
    <p:extLst>
      <p:ext uri="{BB962C8B-B14F-4D97-AF65-F5344CB8AC3E}">
        <p14:creationId xmlns:p14="http://schemas.microsoft.com/office/powerpoint/2010/main" val="3890938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02324265"/>
              </p:ext>
            </p:extLst>
          </p:nvPr>
        </p:nvGraphicFramePr>
        <p:xfrm>
          <a:off x="-7957392" y="1800792"/>
          <a:ext cx="7748297" cy="3789680"/>
        </p:xfrm>
        <a:graphic>
          <a:graphicData uri="http://schemas.openxmlformats.org/drawingml/2006/table">
            <a:tbl>
              <a:tblPr firstRow="1" bandRow="1">
                <a:tableStyleId>{5C22544A-7EE6-4342-B048-85BDC9FD1C3A}</a:tableStyleId>
              </a:tblPr>
              <a:tblGrid>
                <a:gridCol w="1085963">
                  <a:extLst>
                    <a:ext uri="{9D8B030D-6E8A-4147-A177-3AD203B41FA5}">
                      <a16:colId xmlns="" xmlns:a16="http://schemas.microsoft.com/office/drawing/2014/main" val="20000"/>
                    </a:ext>
                  </a:extLst>
                </a:gridCol>
                <a:gridCol w="1461567">
                  <a:extLst>
                    <a:ext uri="{9D8B030D-6E8A-4147-A177-3AD203B41FA5}">
                      <a16:colId xmlns="" xmlns:a16="http://schemas.microsoft.com/office/drawing/2014/main" val="20001"/>
                    </a:ext>
                  </a:extLst>
                </a:gridCol>
                <a:gridCol w="5200767">
                  <a:extLst>
                    <a:ext uri="{9D8B030D-6E8A-4147-A177-3AD203B41FA5}">
                      <a16:colId xmlns="" xmlns:a16="http://schemas.microsoft.com/office/drawing/2014/main" val="20002"/>
                    </a:ext>
                  </a:extLst>
                </a:gridCol>
              </a:tblGrid>
              <a:tr h="370840">
                <a:tc>
                  <a:txBody>
                    <a:bodyPr/>
                    <a:lstStyle/>
                    <a:p>
                      <a:pPr algn="ctr"/>
                      <a:r>
                        <a:rPr lang="es-EC" sz="1400" dirty="0" smtClean="0"/>
                        <a:t>Nro. </a:t>
                      </a:r>
                      <a:endParaRPr lang="es-EC" sz="1400" dirty="0"/>
                    </a:p>
                  </a:txBody>
                  <a:tcPr/>
                </a:tc>
                <a:tc>
                  <a:txBody>
                    <a:bodyPr/>
                    <a:lstStyle/>
                    <a:p>
                      <a:pPr algn="ctr"/>
                      <a:r>
                        <a:rPr lang="es-EC" sz="1400" dirty="0" smtClean="0"/>
                        <a:t>PROCESO</a:t>
                      </a:r>
                      <a:endParaRPr lang="es-EC" sz="1400" dirty="0"/>
                    </a:p>
                  </a:txBody>
                  <a:tcPr/>
                </a:tc>
                <a:tc>
                  <a:txBody>
                    <a:bodyPr/>
                    <a:lstStyle/>
                    <a:p>
                      <a:pPr algn="ctr"/>
                      <a:r>
                        <a:rPr lang="es-EC" sz="1400" dirty="0" smtClean="0"/>
                        <a:t>AMENAZA</a:t>
                      </a:r>
                      <a:endParaRPr lang="es-EC" sz="1400" dirty="0"/>
                    </a:p>
                  </a:txBody>
                  <a:tcPr/>
                </a:tc>
                <a:extLst>
                  <a:ext uri="{0D108BD9-81ED-4DB2-BD59-A6C34878D82A}">
                    <a16:rowId xmlns="" xmlns:a16="http://schemas.microsoft.com/office/drawing/2014/main" val="10000"/>
                  </a:ext>
                </a:extLst>
              </a:tr>
              <a:tr h="370840">
                <a:tc rowSpan="2">
                  <a:txBody>
                    <a:bodyPr/>
                    <a:lstStyle/>
                    <a:p>
                      <a:r>
                        <a:rPr lang="es-EC" sz="1400" dirty="0" smtClean="0"/>
                        <a:t>DTIC-</a:t>
                      </a:r>
                      <a:r>
                        <a:rPr lang="es-EC" sz="1400" dirty="0" err="1" smtClean="0"/>
                        <a:t>GII</a:t>
                      </a:r>
                      <a:r>
                        <a:rPr lang="es-EC" sz="1400" dirty="0" smtClean="0"/>
                        <a:t>-18</a:t>
                      </a:r>
                      <a:endParaRPr lang="es-EC" sz="1400" dirty="0"/>
                    </a:p>
                  </a:txBody>
                  <a:tcPr/>
                </a:tc>
                <a:tc rowSpan="2">
                  <a:txBody>
                    <a:bodyPr/>
                    <a:lstStyle/>
                    <a:p>
                      <a:r>
                        <a:rPr lang="es-EC" sz="1400" dirty="0" smtClean="0"/>
                        <a:t>Sistema</a:t>
                      </a:r>
                      <a:r>
                        <a:rPr lang="es-EC" sz="1400" baseline="0" dirty="0" smtClean="0"/>
                        <a:t> Almacenamiento Centralizado (</a:t>
                      </a:r>
                      <a:r>
                        <a:rPr lang="es-EC" sz="1400" baseline="0" dirty="0" err="1" smtClean="0"/>
                        <a:t>P2000</a:t>
                      </a:r>
                      <a:r>
                        <a:rPr lang="es-EC" sz="1400" baseline="0" dirty="0" smtClean="0"/>
                        <a:t>)</a:t>
                      </a:r>
                      <a:endParaRPr lang="es-EC" sz="1400" dirty="0"/>
                    </a:p>
                  </a:txBody>
                  <a:tcPr/>
                </a:tc>
                <a:tc>
                  <a:txBody>
                    <a:bodyPr/>
                    <a:lstStyle/>
                    <a:p>
                      <a:r>
                        <a:rPr lang="es-EC" sz="1600" dirty="0" smtClean="0"/>
                        <a:t>Corte Energía</a:t>
                      </a:r>
                      <a:r>
                        <a:rPr lang="es-EC" sz="1600" baseline="0" dirty="0" smtClean="0"/>
                        <a:t> Eléctrica. UPS 3 minutos, Planta Eléctrica Manual</a:t>
                      </a:r>
                      <a:endParaRPr lang="es-EC" sz="1600" dirty="0"/>
                    </a:p>
                  </a:txBody>
                  <a:tcPr/>
                </a:tc>
                <a:extLst>
                  <a:ext uri="{0D108BD9-81ED-4DB2-BD59-A6C34878D82A}">
                    <a16:rowId xmlns="" xmlns:a16="http://schemas.microsoft.com/office/drawing/2014/main" val="10001"/>
                  </a:ext>
                </a:extLst>
              </a:tr>
              <a:tr h="370840">
                <a:tc vMerge="1">
                  <a:txBody>
                    <a:bodyPr/>
                    <a:lstStyle/>
                    <a:p>
                      <a:endParaRPr lang="es-EC" sz="1400" dirty="0"/>
                    </a:p>
                  </a:txBody>
                  <a:tcPr/>
                </a:tc>
                <a:tc vMerge="1">
                  <a:txBody>
                    <a:bodyPr/>
                    <a:lstStyle/>
                    <a:p>
                      <a:endParaRPr lang="es-EC" sz="1400" dirty="0"/>
                    </a:p>
                  </a:txBody>
                  <a:tcPr/>
                </a:tc>
                <a:tc>
                  <a:txBody>
                    <a:bodyPr/>
                    <a:lstStyle/>
                    <a:p>
                      <a:r>
                        <a:rPr lang="es-EC" sz="1600" dirty="0" smtClean="0"/>
                        <a:t>Incendio,</a:t>
                      </a:r>
                      <a:r>
                        <a:rPr lang="es-EC" sz="1600" baseline="0" dirty="0" smtClean="0"/>
                        <a:t> Sistema sin mantenimiento desde 2012 </a:t>
                      </a:r>
                      <a:endParaRPr lang="es-EC" sz="1600" dirty="0"/>
                    </a:p>
                  </a:txBody>
                  <a:tcPr/>
                </a:tc>
                <a:extLst>
                  <a:ext uri="{0D108BD9-81ED-4DB2-BD59-A6C34878D82A}">
                    <a16:rowId xmlns="" xmlns:a16="http://schemas.microsoft.com/office/drawing/2014/main" val="10002"/>
                  </a:ext>
                </a:extLst>
              </a:tr>
              <a:tr h="370840">
                <a:tc>
                  <a:txBody>
                    <a:bodyPr/>
                    <a:lstStyle/>
                    <a:p>
                      <a:r>
                        <a:rPr lang="es-EC" sz="1400" dirty="0" smtClean="0"/>
                        <a:t>DTIC-</a:t>
                      </a:r>
                      <a:r>
                        <a:rPr lang="es-EC" sz="1400" dirty="0" err="1" smtClean="0"/>
                        <a:t>GII</a:t>
                      </a:r>
                      <a:r>
                        <a:rPr lang="es-EC" sz="1400" dirty="0" smtClean="0"/>
                        <a:t>-20</a:t>
                      </a:r>
                      <a:endParaRPr lang="es-EC" sz="1400" dirty="0"/>
                    </a:p>
                  </a:txBody>
                  <a:tcPr/>
                </a:tc>
                <a:tc>
                  <a:txBody>
                    <a:bodyPr/>
                    <a:lstStyle/>
                    <a:p>
                      <a:r>
                        <a:rPr lang="es-EC" sz="1400" dirty="0" smtClean="0"/>
                        <a:t>Chasis</a:t>
                      </a:r>
                      <a:r>
                        <a:rPr lang="es-EC" sz="1400" baseline="0" dirty="0" smtClean="0"/>
                        <a:t> Servidores </a:t>
                      </a:r>
                      <a:r>
                        <a:rPr lang="es-EC" sz="1400" baseline="0" dirty="0" err="1" smtClean="0"/>
                        <a:t>BLADE</a:t>
                      </a:r>
                      <a:r>
                        <a:rPr lang="es-EC" sz="1400" baseline="0" dirty="0" smtClean="0"/>
                        <a:t> HP </a:t>
                      </a:r>
                      <a:r>
                        <a:rPr lang="es-EC" sz="1400" baseline="0" dirty="0" err="1" smtClean="0"/>
                        <a:t>C3000</a:t>
                      </a:r>
                      <a:endParaRPr lang="es-EC" sz="1400" dirty="0"/>
                    </a:p>
                  </a:txBody>
                  <a:tcPr/>
                </a:tc>
                <a:tc>
                  <a:txBody>
                    <a:bodyPr/>
                    <a:lstStyle/>
                    <a:p>
                      <a:r>
                        <a:rPr lang="es-EC" sz="1600" dirty="0" smtClean="0"/>
                        <a:t>No</a:t>
                      </a:r>
                      <a:r>
                        <a:rPr lang="es-EC" sz="1600" baseline="0" dirty="0" smtClean="0"/>
                        <a:t> cuenta con c</a:t>
                      </a:r>
                      <a:r>
                        <a:rPr lang="es-EC" sz="1600" dirty="0" smtClean="0"/>
                        <a:t>ontrato</a:t>
                      </a:r>
                      <a:r>
                        <a:rPr lang="es-EC" sz="1600" baseline="0" dirty="0" smtClean="0"/>
                        <a:t> de mantenimiento y soporte vigente / RAID 5</a:t>
                      </a:r>
                      <a:endParaRPr lang="es-EC" sz="1600" dirty="0"/>
                    </a:p>
                  </a:txBody>
                  <a:tcPr/>
                </a:tc>
                <a:extLst>
                  <a:ext uri="{0D108BD9-81ED-4DB2-BD59-A6C34878D82A}">
                    <a16:rowId xmlns="" xmlns:a16="http://schemas.microsoft.com/office/drawing/2014/main" val="10003"/>
                  </a:ext>
                </a:extLst>
              </a:tr>
              <a:tr h="370840">
                <a:tc rowSpan="2">
                  <a:txBody>
                    <a:bodyPr/>
                    <a:lstStyle/>
                    <a:p>
                      <a:r>
                        <a:rPr lang="es-EC" sz="1400" dirty="0" smtClean="0"/>
                        <a:t>DTIC-GIP-23</a:t>
                      </a:r>
                      <a:endParaRPr lang="es-EC" sz="1400" dirty="0"/>
                    </a:p>
                  </a:txBody>
                  <a:tcPr/>
                </a:tc>
                <a:tc rowSpan="2">
                  <a:txBody>
                    <a:bodyPr/>
                    <a:lstStyle/>
                    <a:p>
                      <a:r>
                        <a:rPr lang="es-EC" sz="1400" dirty="0" smtClean="0"/>
                        <a:t>Servidor</a:t>
                      </a:r>
                      <a:r>
                        <a:rPr lang="es-EC" sz="1400" baseline="0" dirty="0" smtClean="0"/>
                        <a:t> Aplicativos Web Producción</a:t>
                      </a:r>
                      <a:endParaRPr lang="es-EC" sz="1400" dirty="0"/>
                    </a:p>
                  </a:txBody>
                  <a:tcPr/>
                </a:tc>
                <a:tc>
                  <a:txBody>
                    <a:bodyPr/>
                    <a:lstStyle/>
                    <a:p>
                      <a:r>
                        <a:rPr lang="es-EC" sz="1600" dirty="0" smtClean="0"/>
                        <a:t>Caída</a:t>
                      </a:r>
                      <a:r>
                        <a:rPr lang="es-EC" sz="1600" baseline="0" dirty="0" smtClean="0"/>
                        <a:t> de Sistema por saturación del espacio de almacenamiento 91% ocupado</a:t>
                      </a:r>
                      <a:endParaRPr lang="es-EC" sz="1600" dirty="0"/>
                    </a:p>
                  </a:txBody>
                  <a:tcPr/>
                </a:tc>
                <a:extLst>
                  <a:ext uri="{0D108BD9-81ED-4DB2-BD59-A6C34878D82A}">
                    <a16:rowId xmlns="" xmlns:a16="http://schemas.microsoft.com/office/drawing/2014/main" val="10004"/>
                  </a:ext>
                </a:extLst>
              </a:tr>
              <a:tr h="370840">
                <a:tc vMerge="1">
                  <a:txBody>
                    <a:bodyPr/>
                    <a:lstStyle/>
                    <a:p>
                      <a:endParaRPr lang="es-EC" sz="1400" dirty="0"/>
                    </a:p>
                  </a:txBody>
                  <a:tcPr/>
                </a:tc>
                <a:tc vMerge="1">
                  <a:txBody>
                    <a:bodyPr/>
                    <a:lstStyle/>
                    <a:p>
                      <a:endParaRPr lang="es-EC" sz="1400" dirty="0"/>
                    </a:p>
                  </a:txBody>
                  <a:tcPr/>
                </a:tc>
                <a:tc>
                  <a:txBody>
                    <a:bodyPr/>
                    <a:lstStyle/>
                    <a:p>
                      <a:r>
                        <a:rPr lang="es-EC" sz="1600" dirty="0" smtClean="0"/>
                        <a:t>Caída</a:t>
                      </a:r>
                      <a:r>
                        <a:rPr lang="es-EC" sz="1600" baseline="0" dirty="0" smtClean="0"/>
                        <a:t> por saturación de recursos de procesamiento, Motor </a:t>
                      </a:r>
                      <a:r>
                        <a:rPr lang="es-EC" sz="1600" baseline="0" dirty="0" err="1" smtClean="0"/>
                        <a:t>BDD</a:t>
                      </a:r>
                      <a:r>
                        <a:rPr lang="es-EC" sz="1600" baseline="0" dirty="0" smtClean="0"/>
                        <a:t>, Servidor de Archivos, Aplicativos</a:t>
                      </a:r>
                      <a:endParaRPr lang="es-EC" sz="1600" dirty="0"/>
                    </a:p>
                  </a:txBody>
                  <a:tcPr/>
                </a:tc>
                <a:extLst>
                  <a:ext uri="{0D108BD9-81ED-4DB2-BD59-A6C34878D82A}">
                    <a16:rowId xmlns="" xmlns:a16="http://schemas.microsoft.com/office/drawing/2014/main" val="10005"/>
                  </a:ext>
                </a:extLst>
              </a:tr>
              <a:tr h="370840">
                <a:tc>
                  <a:txBody>
                    <a:bodyPr/>
                    <a:lstStyle/>
                    <a:p>
                      <a:r>
                        <a:rPr lang="es-EC" sz="1400" dirty="0" smtClean="0"/>
                        <a:t>DTIC-GIP-27</a:t>
                      </a:r>
                      <a:endParaRPr lang="es-EC" sz="1400" dirty="0"/>
                    </a:p>
                  </a:txBody>
                  <a:tcPr/>
                </a:tc>
                <a:tc>
                  <a:txBody>
                    <a:bodyPr/>
                    <a:lstStyle/>
                    <a:p>
                      <a:r>
                        <a:rPr lang="es-EC" sz="1400" dirty="0" smtClean="0"/>
                        <a:t>Base</a:t>
                      </a:r>
                      <a:r>
                        <a:rPr lang="es-EC" sz="1400" baseline="0" dirty="0" smtClean="0"/>
                        <a:t>s de Datos SQL Server / </a:t>
                      </a:r>
                      <a:r>
                        <a:rPr lang="es-EC" sz="1400" baseline="0" dirty="0" err="1" smtClean="0"/>
                        <a:t>MySql</a:t>
                      </a:r>
                      <a:endParaRPr lang="es-EC" sz="1400" dirty="0"/>
                    </a:p>
                  </a:txBody>
                  <a:tcPr/>
                </a:tc>
                <a:tc>
                  <a:txBody>
                    <a:bodyPr/>
                    <a:lstStyle/>
                    <a:p>
                      <a:r>
                        <a:rPr lang="es-EC" sz="1600" dirty="0" smtClean="0"/>
                        <a:t>No existe</a:t>
                      </a:r>
                      <a:r>
                        <a:rPr lang="es-EC" sz="1600" baseline="0" dirty="0" smtClean="0"/>
                        <a:t> ambiente de pruebas para verificación de funcionalidad de respaldos de </a:t>
                      </a:r>
                      <a:r>
                        <a:rPr lang="es-EC" sz="1600" baseline="0" dirty="0" err="1" smtClean="0"/>
                        <a:t>BDD</a:t>
                      </a:r>
                      <a:endParaRPr lang="es-EC" sz="1600" dirty="0"/>
                    </a:p>
                  </a:txBody>
                  <a:tcPr/>
                </a:tc>
                <a:extLst>
                  <a:ext uri="{0D108BD9-81ED-4DB2-BD59-A6C34878D82A}">
                    <a16:rowId xmlns="" xmlns:a16="http://schemas.microsoft.com/office/drawing/2014/main" val="10007"/>
                  </a:ext>
                </a:extLst>
              </a:tr>
            </a:tbl>
          </a:graphicData>
        </a:graphic>
      </p:graphicFrame>
      <p:pic>
        <p:nvPicPr>
          <p:cNvPr id="4" name="Imagen 3"/>
          <p:cNvPicPr>
            <a:picLocks noChangeAspect="1"/>
          </p:cNvPicPr>
          <p:nvPr/>
        </p:nvPicPr>
        <p:blipFill rotWithShape="1">
          <a:blip r:embed="rId3"/>
          <a:srcRect l="12510" t="-1171" r="13086" b="1"/>
          <a:stretch/>
        </p:blipFill>
        <p:spPr>
          <a:xfrm>
            <a:off x="-108520" y="-99393"/>
            <a:ext cx="9252520" cy="6939611"/>
          </a:xfrm>
          <a:prstGeom prst="rect">
            <a:avLst/>
          </a:prstGeom>
        </p:spPr>
      </p:pic>
      <p:pic>
        <p:nvPicPr>
          <p:cNvPr id="21" name="Imagen 20"/>
          <p:cNvPicPr>
            <a:picLocks noChangeAspect="1"/>
          </p:cNvPicPr>
          <p:nvPr/>
        </p:nvPicPr>
        <p:blipFill rotWithShape="1">
          <a:blip r:embed="rId4"/>
          <a:srcRect b="64782"/>
          <a:stretch/>
        </p:blipFill>
        <p:spPr>
          <a:xfrm>
            <a:off x="831765" y="1833883"/>
            <a:ext cx="7785267" cy="1361221"/>
          </a:xfrm>
          <a:prstGeom prst="rect">
            <a:avLst/>
          </a:prstGeom>
        </p:spPr>
      </p:pic>
      <p:pic>
        <p:nvPicPr>
          <p:cNvPr id="22" name="Imagen 21"/>
          <p:cNvPicPr>
            <a:picLocks noChangeAspect="1"/>
          </p:cNvPicPr>
          <p:nvPr/>
        </p:nvPicPr>
        <p:blipFill rotWithShape="1">
          <a:blip r:embed="rId4"/>
          <a:srcRect t="35000" b="50096"/>
          <a:stretch/>
        </p:blipFill>
        <p:spPr>
          <a:xfrm>
            <a:off x="859149" y="3250270"/>
            <a:ext cx="7785267" cy="576064"/>
          </a:xfrm>
          <a:prstGeom prst="rect">
            <a:avLst/>
          </a:prstGeom>
        </p:spPr>
      </p:pic>
      <p:pic>
        <p:nvPicPr>
          <p:cNvPr id="23" name="Imagen 22"/>
          <p:cNvPicPr>
            <a:picLocks noChangeAspect="1"/>
          </p:cNvPicPr>
          <p:nvPr/>
        </p:nvPicPr>
        <p:blipFill rotWithShape="1">
          <a:blip r:embed="rId4"/>
          <a:srcRect t="49687" b="20505"/>
          <a:stretch/>
        </p:blipFill>
        <p:spPr>
          <a:xfrm>
            <a:off x="859149" y="3875270"/>
            <a:ext cx="7785267" cy="1152128"/>
          </a:xfrm>
          <a:prstGeom prst="rect">
            <a:avLst/>
          </a:prstGeom>
        </p:spPr>
      </p:pic>
      <p:pic>
        <p:nvPicPr>
          <p:cNvPr id="24" name="Imagen 23"/>
          <p:cNvPicPr>
            <a:picLocks noChangeAspect="1"/>
          </p:cNvPicPr>
          <p:nvPr/>
        </p:nvPicPr>
        <p:blipFill rotWithShape="1">
          <a:blip r:embed="rId4"/>
          <a:srcRect t="79278"/>
          <a:stretch/>
        </p:blipFill>
        <p:spPr>
          <a:xfrm>
            <a:off x="876636" y="5076334"/>
            <a:ext cx="7785267" cy="800938"/>
          </a:xfrm>
          <a:prstGeom prst="rect">
            <a:avLst/>
          </a:prstGeom>
        </p:spPr>
      </p:pic>
    </p:spTree>
    <p:extLst>
      <p:ext uri="{BB962C8B-B14F-4D97-AF65-F5344CB8AC3E}">
        <p14:creationId xmlns:p14="http://schemas.microsoft.com/office/powerpoint/2010/main" val="14265977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122629" y="-279940"/>
            <a:ext cx="9447157" cy="713794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2" name="Rectangle 295">
            <a:extLst>
              <a:ext uri="{FF2B5EF4-FFF2-40B4-BE49-F238E27FC236}">
                <a16:creationId xmlns="" xmlns:a16="http://schemas.microsoft.com/office/drawing/2014/main" id="{2B318EE9-F635-43F0-BB58-8A7C08D13C2C}"/>
              </a:ext>
            </a:extLst>
          </p:cNvPr>
          <p:cNvSpPr/>
          <p:nvPr/>
        </p:nvSpPr>
        <p:spPr>
          <a:xfrm>
            <a:off x="0" y="-27383"/>
            <a:ext cx="2162826" cy="1253651"/>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6" name="Freeform: Shape 331">
            <a:extLst>
              <a:ext uri="{FF2B5EF4-FFF2-40B4-BE49-F238E27FC236}">
                <a16:creationId xmlns="" xmlns:a16="http://schemas.microsoft.com/office/drawing/2014/main" id="{A1419BC8-BF04-44B9-86D4-BBFF497A1388}"/>
              </a:ext>
            </a:extLst>
          </p:cNvPr>
          <p:cNvSpPr/>
          <p:nvPr/>
        </p:nvSpPr>
        <p:spPr>
          <a:xfrm>
            <a:off x="4232219" y="6468661"/>
            <a:ext cx="5214938" cy="358282"/>
          </a:xfrm>
          <a:custGeom>
            <a:avLst/>
            <a:gdLst>
              <a:gd name="connsiteX0" fmla="*/ 751974 w 7876674"/>
              <a:gd name="connsiteY0" fmla="*/ 0 h 762000"/>
              <a:gd name="connsiteX1" fmla="*/ 7876674 w 7876674"/>
              <a:gd name="connsiteY1" fmla="*/ 0 h 762000"/>
              <a:gd name="connsiteX2" fmla="*/ 7876674 w 7876674"/>
              <a:gd name="connsiteY2" fmla="*/ 762000 h 762000"/>
              <a:gd name="connsiteX3" fmla="*/ 751974 w 7876674"/>
              <a:gd name="connsiteY3" fmla="*/ 762000 h 762000"/>
              <a:gd name="connsiteX4" fmla="*/ 0 w 78766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674" h="762000">
                <a:moveTo>
                  <a:pt x="751974" y="0"/>
                </a:moveTo>
                <a:lnTo>
                  <a:pt x="7876674" y="0"/>
                </a:lnTo>
                <a:lnTo>
                  <a:pt x="7876674" y="762000"/>
                </a:lnTo>
                <a:lnTo>
                  <a:pt x="751974" y="762000"/>
                </a:lnTo>
                <a:lnTo>
                  <a:pt x="0" y="762000"/>
                </a:lnTo>
                <a:close/>
              </a:path>
            </a:pathLst>
          </a:custGeom>
          <a:solidFill>
            <a:srgbClr val="00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sp>
        <p:nvSpPr>
          <p:cNvPr id="13" name="Trapezoid 296">
            <a:extLst>
              <a:ext uri="{FF2B5EF4-FFF2-40B4-BE49-F238E27FC236}">
                <a16:creationId xmlns="" xmlns:a16="http://schemas.microsoft.com/office/drawing/2014/main" id="{8E35A916-C1DF-4673-A1F6-005023D48703}"/>
              </a:ext>
            </a:extLst>
          </p:cNvPr>
          <p:cNvSpPr/>
          <p:nvPr/>
        </p:nvSpPr>
        <p:spPr>
          <a:xfrm rot="5400000">
            <a:off x="2069429" y="80903"/>
            <a:ext cx="1275349" cy="1058779"/>
          </a:xfrm>
          <a:prstGeom prst="trapezoid">
            <a:avLst>
              <a:gd name="adj" fmla="val 17004"/>
            </a:avLst>
          </a:prstGeom>
          <a:solidFill>
            <a:srgbClr val="612F75"/>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4" name="Rectangle 297">
            <a:extLst>
              <a:ext uri="{FF2B5EF4-FFF2-40B4-BE49-F238E27FC236}">
                <a16:creationId xmlns="" xmlns:a16="http://schemas.microsoft.com/office/drawing/2014/main" id="{1B13E165-3FFB-4F7E-BC3E-A268433CCAC9}"/>
              </a:ext>
            </a:extLst>
          </p:cNvPr>
          <p:cNvSpPr/>
          <p:nvPr/>
        </p:nvSpPr>
        <p:spPr>
          <a:xfrm>
            <a:off x="3236494" y="116632"/>
            <a:ext cx="5907506" cy="1058779"/>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5" name="Parallelogram 298">
            <a:extLst>
              <a:ext uri="{FF2B5EF4-FFF2-40B4-BE49-F238E27FC236}">
                <a16:creationId xmlns="" xmlns:a16="http://schemas.microsoft.com/office/drawing/2014/main" id="{D68EABBC-E6D6-4A25-BEDF-9870FF394818}"/>
              </a:ext>
            </a:extLst>
          </p:cNvPr>
          <p:cNvSpPr/>
          <p:nvPr/>
        </p:nvSpPr>
        <p:spPr>
          <a:xfrm>
            <a:off x="3850105" y="-27384"/>
            <a:ext cx="1564104" cy="1596918"/>
          </a:xfrm>
          <a:prstGeom prst="parallelogram">
            <a:avLst/>
          </a:prstGeom>
          <a:gradFill>
            <a:gsLst>
              <a:gs pos="0">
                <a:srgbClr val="5CAADA"/>
              </a:gs>
              <a:gs pos="100000">
                <a:srgbClr val="277B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6" name="Parallelogram 299">
            <a:extLst>
              <a:ext uri="{FF2B5EF4-FFF2-40B4-BE49-F238E27FC236}">
                <a16:creationId xmlns="" xmlns:a16="http://schemas.microsoft.com/office/drawing/2014/main" id="{D41C7B29-CB47-45E2-9CDC-21FC0BB77DDD}"/>
              </a:ext>
            </a:extLst>
          </p:cNvPr>
          <p:cNvSpPr/>
          <p:nvPr/>
        </p:nvSpPr>
        <p:spPr>
          <a:xfrm>
            <a:off x="5441280" y="-27384"/>
            <a:ext cx="1564104" cy="1596918"/>
          </a:xfrm>
          <a:prstGeom prst="parallelogram">
            <a:avLst/>
          </a:prstGeom>
          <a:gradFill>
            <a:gsLst>
              <a:gs pos="0">
                <a:srgbClr val="E57D24"/>
              </a:gs>
              <a:gs pos="100000">
                <a:srgbClr val="D25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7" name="Parallelogram 300">
            <a:extLst>
              <a:ext uri="{FF2B5EF4-FFF2-40B4-BE49-F238E27FC236}">
                <a16:creationId xmlns="" xmlns:a16="http://schemas.microsoft.com/office/drawing/2014/main" id="{5BE421CA-F7B8-4AD6-8029-00D1A028D6C8}"/>
              </a:ext>
            </a:extLst>
          </p:cNvPr>
          <p:cNvSpPr/>
          <p:nvPr/>
        </p:nvSpPr>
        <p:spPr>
          <a:xfrm>
            <a:off x="7032455" y="-27384"/>
            <a:ext cx="1564104" cy="1596918"/>
          </a:xfrm>
          <a:prstGeom prst="parallelogram">
            <a:avLst/>
          </a:prstGeom>
          <a:gradFill>
            <a:gsLst>
              <a:gs pos="0">
                <a:srgbClr val="2ACB72"/>
              </a:gs>
              <a:gs pos="100000">
                <a:srgbClr val="22AD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20" name="TextBox 307">
            <a:extLst>
              <a:ext uri="{FF2B5EF4-FFF2-40B4-BE49-F238E27FC236}">
                <a16:creationId xmlns="" xmlns:a16="http://schemas.microsoft.com/office/drawing/2014/main" id="{AEE22E24-2CD4-4FF2-B62A-2598D40B42DE}"/>
              </a:ext>
            </a:extLst>
          </p:cNvPr>
          <p:cNvSpPr txBox="1"/>
          <p:nvPr/>
        </p:nvSpPr>
        <p:spPr>
          <a:xfrm>
            <a:off x="3344599" y="801579"/>
            <a:ext cx="2091497" cy="323165"/>
          </a:xfrm>
          <a:prstGeom prst="rect">
            <a:avLst/>
          </a:prstGeom>
          <a:noFill/>
        </p:spPr>
        <p:txBody>
          <a:bodyPr wrap="square" rtlCol="0">
            <a:spAutoFit/>
          </a:bodyPr>
          <a:lstStyle/>
          <a:p>
            <a:pPr algn="ctr"/>
            <a:r>
              <a:rPr lang="en-IN" sz="1500" b="1" dirty="0" err="1" smtClean="0">
                <a:solidFill>
                  <a:prstClr val="white"/>
                </a:solidFill>
                <a:latin typeface="Eurostile BQ" pitchFamily="50" charset="0"/>
              </a:rPr>
              <a:t>VULNERABILIDADES</a:t>
            </a:r>
            <a:endParaRPr lang="en-IN" sz="1500" b="1" dirty="0">
              <a:solidFill>
                <a:prstClr val="white"/>
              </a:solidFill>
              <a:latin typeface="Eurostile BQ" pitchFamily="50" charset="0"/>
            </a:endParaRPr>
          </a:p>
        </p:txBody>
      </p:sp>
      <p:pic>
        <p:nvPicPr>
          <p:cNvPr id="23" name="Graphic 313" descr="Laptop">
            <a:extLst>
              <a:ext uri="{FF2B5EF4-FFF2-40B4-BE49-F238E27FC236}">
                <a16:creationId xmlns="" xmlns:a16="http://schemas.microsoft.com/office/drawing/2014/main" id="{499C8D0E-61D6-467F-B1FC-186B51623C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89157" y="188640"/>
            <a:ext cx="486000" cy="486000"/>
          </a:xfrm>
          <a:prstGeom prst="rect">
            <a:avLst/>
          </a:prstGeom>
          <a:effectLst>
            <a:outerShdw blurRad="190500" dist="38100" dir="2700000" algn="tl" rotWithShape="0">
              <a:prstClr val="black">
                <a:alpha val="40000"/>
              </a:prstClr>
            </a:outerShdw>
          </a:effectLst>
        </p:spPr>
      </p:pic>
      <p:sp>
        <p:nvSpPr>
          <p:cNvPr id="18" name="TextBox 332">
            <a:extLst>
              <a:ext uri="{FF2B5EF4-FFF2-40B4-BE49-F238E27FC236}">
                <a16:creationId xmlns="" xmlns:a16="http://schemas.microsoft.com/office/drawing/2014/main" id="{0A8B717B-1788-45C7-9B23-F981278FD724}"/>
              </a:ext>
            </a:extLst>
          </p:cNvPr>
          <p:cNvSpPr txBox="1"/>
          <p:nvPr/>
        </p:nvSpPr>
        <p:spPr>
          <a:xfrm>
            <a:off x="4427984" y="6525344"/>
            <a:ext cx="5112568" cy="261610"/>
          </a:xfrm>
          <a:prstGeom prst="rect">
            <a:avLst/>
          </a:prstGeom>
          <a:noFill/>
        </p:spPr>
        <p:txBody>
          <a:bodyPr wrap="square" rtlCol="0">
            <a:spAutoFit/>
          </a:bodyPr>
          <a:lstStyle/>
          <a:p>
            <a:r>
              <a:rPr lang="es-EC" sz="1100" spc="750" dirty="0" smtClean="0">
                <a:solidFill>
                  <a:prstClr val="white"/>
                </a:solidFill>
                <a:latin typeface="Eurostile BQ" pitchFamily="50" charset="0"/>
              </a:rPr>
              <a:t>ETAPA </a:t>
            </a:r>
            <a:r>
              <a:rPr lang="es-EC" sz="1100" spc="750" dirty="0" err="1" smtClean="0">
                <a:solidFill>
                  <a:prstClr val="white"/>
                </a:solidFill>
                <a:latin typeface="Eurostile BQ" pitchFamily="50" charset="0"/>
              </a:rPr>
              <a:t>2:ANÁLISIS</a:t>
            </a:r>
            <a:r>
              <a:rPr lang="es-EC" sz="1100" spc="750" dirty="0" smtClean="0">
                <a:solidFill>
                  <a:prstClr val="white"/>
                </a:solidFill>
                <a:latin typeface="Eurostile BQ" pitchFamily="50" charset="0"/>
              </a:rPr>
              <a:t> DE RIESGO</a:t>
            </a:r>
            <a:endParaRPr lang="es-EC" sz="1100" spc="750" dirty="0">
              <a:solidFill>
                <a:prstClr val="white"/>
              </a:solidFill>
              <a:latin typeface="Eurostile BQ" pitchFamily="50" charset="0"/>
            </a:endParaRPr>
          </a:p>
        </p:txBody>
      </p:sp>
      <p:graphicFrame>
        <p:nvGraphicFramePr>
          <p:cNvPr id="21" name="Tabla 20"/>
          <p:cNvGraphicFramePr>
            <a:graphicFrameLocks noGrp="1"/>
          </p:cNvGraphicFramePr>
          <p:nvPr>
            <p:extLst>
              <p:ext uri="{D42A27DB-BD31-4B8C-83A1-F6EECF244321}">
                <p14:modId xmlns:p14="http://schemas.microsoft.com/office/powerpoint/2010/main" val="409689214"/>
              </p:ext>
            </p:extLst>
          </p:nvPr>
        </p:nvGraphicFramePr>
        <p:xfrm>
          <a:off x="35495" y="1700808"/>
          <a:ext cx="9108504" cy="5047922"/>
        </p:xfrm>
        <a:graphic>
          <a:graphicData uri="http://schemas.openxmlformats.org/drawingml/2006/table">
            <a:tbl>
              <a:tblPr firstRow="1" bandRow="1">
                <a:tableStyleId>{5C22544A-7EE6-4342-B048-85BDC9FD1C3A}</a:tableStyleId>
              </a:tblPr>
              <a:tblGrid>
                <a:gridCol w="763878">
                  <a:extLst>
                    <a:ext uri="{9D8B030D-6E8A-4147-A177-3AD203B41FA5}">
                      <a16:colId xmlns="" xmlns:a16="http://schemas.microsoft.com/office/drawing/2014/main" val="20000"/>
                    </a:ext>
                  </a:extLst>
                </a:gridCol>
                <a:gridCol w="1271955">
                  <a:extLst>
                    <a:ext uri="{9D8B030D-6E8A-4147-A177-3AD203B41FA5}">
                      <a16:colId xmlns="" xmlns:a16="http://schemas.microsoft.com/office/drawing/2014/main" val="20001"/>
                    </a:ext>
                  </a:extLst>
                </a:gridCol>
                <a:gridCol w="2284648">
                  <a:extLst>
                    <a:ext uri="{9D8B030D-6E8A-4147-A177-3AD203B41FA5}">
                      <a16:colId xmlns="" xmlns:a16="http://schemas.microsoft.com/office/drawing/2014/main" val="20002"/>
                    </a:ext>
                  </a:extLst>
                </a:gridCol>
                <a:gridCol w="4788023">
                  <a:extLst>
                    <a:ext uri="{9D8B030D-6E8A-4147-A177-3AD203B41FA5}">
                      <a16:colId xmlns="" xmlns:a16="http://schemas.microsoft.com/office/drawing/2014/main" val="20003"/>
                    </a:ext>
                  </a:extLst>
                </a:gridCol>
              </a:tblGrid>
              <a:tr h="342910">
                <a:tc>
                  <a:txBody>
                    <a:bodyPr/>
                    <a:lstStyle/>
                    <a:p>
                      <a:pPr algn="ctr"/>
                      <a:r>
                        <a:rPr lang="es-EC" sz="1300" dirty="0" smtClean="0"/>
                        <a:t>Nro. </a:t>
                      </a:r>
                      <a:endParaRPr lang="es-EC" sz="1300" dirty="0"/>
                    </a:p>
                  </a:txBody>
                  <a:tcPr/>
                </a:tc>
                <a:tc>
                  <a:txBody>
                    <a:bodyPr/>
                    <a:lstStyle/>
                    <a:p>
                      <a:pPr algn="ctr"/>
                      <a:r>
                        <a:rPr lang="es-EC" sz="1300" dirty="0" smtClean="0"/>
                        <a:t>PROCESO</a:t>
                      </a:r>
                      <a:endParaRPr lang="es-EC" sz="1300" dirty="0"/>
                    </a:p>
                  </a:txBody>
                  <a:tcPr/>
                </a:tc>
                <a:tc>
                  <a:txBody>
                    <a:bodyPr/>
                    <a:lstStyle/>
                    <a:p>
                      <a:pPr algn="ctr"/>
                      <a:r>
                        <a:rPr lang="es-EC" sz="1300" dirty="0" smtClean="0"/>
                        <a:t>AMENAZA</a:t>
                      </a:r>
                      <a:endParaRPr lang="es-EC" sz="1300" dirty="0"/>
                    </a:p>
                  </a:txBody>
                  <a:tcPr/>
                </a:tc>
                <a:tc>
                  <a:txBody>
                    <a:bodyPr/>
                    <a:lstStyle/>
                    <a:p>
                      <a:pPr algn="ctr"/>
                      <a:r>
                        <a:rPr lang="es-EC" sz="1300" dirty="0" smtClean="0"/>
                        <a:t>VULNERABILIDAD</a:t>
                      </a:r>
                      <a:endParaRPr lang="es-EC" sz="1300" dirty="0"/>
                    </a:p>
                  </a:txBody>
                  <a:tcPr/>
                </a:tc>
                <a:extLst>
                  <a:ext uri="{0D108BD9-81ED-4DB2-BD59-A6C34878D82A}">
                    <a16:rowId xmlns="" xmlns:a16="http://schemas.microsoft.com/office/drawing/2014/main" val="10000"/>
                  </a:ext>
                </a:extLst>
              </a:tr>
              <a:tr h="535503">
                <a:tc rowSpan="2">
                  <a:txBody>
                    <a:bodyPr/>
                    <a:lstStyle/>
                    <a:p>
                      <a:r>
                        <a:rPr lang="es-EC" sz="1600" dirty="0" smtClean="0"/>
                        <a:t>DTIC-</a:t>
                      </a:r>
                      <a:r>
                        <a:rPr lang="es-EC" sz="1600" dirty="0" err="1" smtClean="0"/>
                        <a:t>GII</a:t>
                      </a:r>
                      <a:r>
                        <a:rPr lang="es-EC" sz="1600" dirty="0" smtClean="0"/>
                        <a:t>-18</a:t>
                      </a:r>
                      <a:endParaRPr lang="es-EC" sz="1600" dirty="0"/>
                    </a:p>
                  </a:txBody>
                  <a:tcPr/>
                </a:tc>
                <a:tc rowSpan="2">
                  <a:txBody>
                    <a:bodyPr/>
                    <a:lstStyle/>
                    <a:p>
                      <a:r>
                        <a:rPr lang="es-EC" sz="1600" dirty="0" smtClean="0"/>
                        <a:t>Sistema</a:t>
                      </a:r>
                      <a:r>
                        <a:rPr lang="es-EC" sz="1600" baseline="0" dirty="0" smtClean="0"/>
                        <a:t> Almacenamiento (</a:t>
                      </a:r>
                      <a:r>
                        <a:rPr lang="es-EC" sz="1600" baseline="0" dirty="0" err="1" smtClean="0"/>
                        <a:t>P2000</a:t>
                      </a:r>
                      <a:r>
                        <a:rPr lang="es-EC" sz="1600" baseline="0" dirty="0" smtClean="0"/>
                        <a:t>)</a:t>
                      </a:r>
                      <a:endParaRPr lang="es-EC" sz="1600" dirty="0"/>
                    </a:p>
                  </a:txBody>
                  <a:tcPr/>
                </a:tc>
                <a:tc>
                  <a:txBody>
                    <a:bodyPr/>
                    <a:lstStyle/>
                    <a:p>
                      <a:r>
                        <a:rPr lang="es-EC" sz="1600" dirty="0" smtClean="0"/>
                        <a:t>Corte Energía</a:t>
                      </a:r>
                      <a:r>
                        <a:rPr lang="es-EC" sz="1600" baseline="0" dirty="0" smtClean="0"/>
                        <a:t> Eléctrica. </a:t>
                      </a:r>
                      <a:endParaRPr lang="es-EC" sz="1600" dirty="0"/>
                    </a:p>
                  </a:txBody>
                  <a:tcPr/>
                </a:tc>
                <a:tc>
                  <a:txBody>
                    <a:bodyPr/>
                    <a:lstStyle/>
                    <a:p>
                      <a:r>
                        <a:rPr lang="es-EC" sz="1600" dirty="0" smtClean="0"/>
                        <a:t>Administración deficiente del servicio de energía electica</a:t>
                      </a:r>
                      <a:endParaRPr lang="es-EC" sz="1600" dirty="0"/>
                    </a:p>
                  </a:txBody>
                  <a:tcPr/>
                </a:tc>
                <a:extLst>
                  <a:ext uri="{0D108BD9-81ED-4DB2-BD59-A6C34878D82A}">
                    <a16:rowId xmlns="" xmlns:a16="http://schemas.microsoft.com/office/drawing/2014/main" val="10001"/>
                  </a:ext>
                </a:extLst>
              </a:tr>
              <a:tr h="535503">
                <a:tc vMerge="1">
                  <a:txBody>
                    <a:bodyPr/>
                    <a:lstStyle/>
                    <a:p>
                      <a:endParaRPr lang="es-EC" sz="1400" dirty="0"/>
                    </a:p>
                  </a:txBody>
                  <a:tcPr/>
                </a:tc>
                <a:tc vMerge="1">
                  <a:txBody>
                    <a:bodyPr/>
                    <a:lstStyle/>
                    <a:p>
                      <a:endParaRPr lang="es-EC" sz="1400" dirty="0"/>
                    </a:p>
                  </a:txBody>
                  <a:tcPr/>
                </a:tc>
                <a:tc>
                  <a:txBody>
                    <a:bodyPr/>
                    <a:lstStyle/>
                    <a:p>
                      <a:r>
                        <a:rPr lang="es-EC" sz="1600" dirty="0" smtClean="0"/>
                        <a:t>Incendio</a:t>
                      </a:r>
                      <a:endParaRPr lang="es-EC" sz="1600" dirty="0"/>
                    </a:p>
                  </a:txBody>
                  <a:tcPr/>
                </a:tc>
                <a:tc>
                  <a:txBody>
                    <a:bodyPr/>
                    <a:lstStyle/>
                    <a:p>
                      <a:r>
                        <a:rPr lang="es-EC" sz="1600" dirty="0" smtClean="0"/>
                        <a:t>Mantenimiento insuficiente del sistema contra incendios</a:t>
                      </a:r>
                      <a:endParaRPr lang="es-EC" sz="1600" dirty="0"/>
                    </a:p>
                  </a:txBody>
                  <a:tcPr/>
                </a:tc>
                <a:extLst>
                  <a:ext uri="{0D108BD9-81ED-4DB2-BD59-A6C34878D82A}">
                    <a16:rowId xmlns="" xmlns:a16="http://schemas.microsoft.com/office/drawing/2014/main" val="10002"/>
                  </a:ext>
                </a:extLst>
              </a:tr>
              <a:tr h="986452">
                <a:tc>
                  <a:txBody>
                    <a:bodyPr/>
                    <a:lstStyle/>
                    <a:p>
                      <a:r>
                        <a:rPr lang="es-EC" sz="1600" dirty="0" smtClean="0"/>
                        <a:t>DTIC-</a:t>
                      </a:r>
                      <a:r>
                        <a:rPr lang="es-EC" sz="1600" dirty="0" err="1" smtClean="0"/>
                        <a:t>GII</a:t>
                      </a:r>
                      <a:r>
                        <a:rPr lang="es-EC" sz="1600" dirty="0" smtClean="0"/>
                        <a:t>-20</a:t>
                      </a:r>
                      <a:endParaRPr lang="es-EC" sz="1600" dirty="0"/>
                    </a:p>
                  </a:txBody>
                  <a:tcPr/>
                </a:tc>
                <a:tc>
                  <a:txBody>
                    <a:bodyPr/>
                    <a:lstStyle/>
                    <a:p>
                      <a:r>
                        <a:rPr lang="es-EC" sz="1600" dirty="0" smtClean="0"/>
                        <a:t>Chasis</a:t>
                      </a:r>
                      <a:r>
                        <a:rPr lang="es-EC" sz="1600" baseline="0" dirty="0" smtClean="0"/>
                        <a:t> Servidores HP </a:t>
                      </a:r>
                      <a:r>
                        <a:rPr lang="es-EC" sz="1600" baseline="0" dirty="0" err="1" smtClean="0"/>
                        <a:t>C3000</a:t>
                      </a:r>
                      <a:endParaRPr lang="es-EC" sz="1600" dirty="0"/>
                    </a:p>
                  </a:txBody>
                  <a:tcPr/>
                </a:tc>
                <a:tc>
                  <a:txBody>
                    <a:bodyPr/>
                    <a:lstStyle/>
                    <a:p>
                      <a:r>
                        <a:rPr lang="es-EC" sz="1600" baseline="0" dirty="0" smtClean="0"/>
                        <a:t>C</a:t>
                      </a:r>
                      <a:r>
                        <a:rPr lang="es-EC" sz="1600" dirty="0" smtClean="0"/>
                        <a:t>ontrato</a:t>
                      </a:r>
                      <a:r>
                        <a:rPr lang="es-EC" sz="1600" baseline="0" dirty="0" smtClean="0"/>
                        <a:t> de mantenimiento y soporte caducado RAID 5</a:t>
                      </a:r>
                      <a:endParaRPr lang="es-EC" sz="1600" dirty="0"/>
                    </a:p>
                  </a:txBody>
                  <a:tcPr/>
                </a:tc>
                <a:tc>
                  <a:txBody>
                    <a:bodyPr/>
                    <a:lstStyle/>
                    <a:p>
                      <a:r>
                        <a:rPr lang="es-EC" sz="1600" dirty="0" smtClean="0"/>
                        <a:t>Ausencia</a:t>
                      </a:r>
                      <a:r>
                        <a:rPr lang="es-EC" sz="1600" baseline="0" dirty="0" smtClean="0"/>
                        <a:t> de un eficiente control de vigencia de contratos de mantenimiento </a:t>
                      </a:r>
                    </a:p>
                    <a:p>
                      <a:r>
                        <a:rPr lang="es-EC" sz="1600" baseline="0" dirty="0" smtClean="0"/>
                        <a:t>Ausencia de pruebas de respaldos de información </a:t>
                      </a:r>
                      <a:endParaRPr lang="es-EC" sz="1600" dirty="0"/>
                    </a:p>
                  </a:txBody>
                  <a:tcPr/>
                </a:tc>
                <a:extLst>
                  <a:ext uri="{0D108BD9-81ED-4DB2-BD59-A6C34878D82A}">
                    <a16:rowId xmlns="" xmlns:a16="http://schemas.microsoft.com/office/drawing/2014/main" val="10003"/>
                  </a:ext>
                </a:extLst>
              </a:tr>
              <a:tr h="535503">
                <a:tc rowSpan="3">
                  <a:txBody>
                    <a:bodyPr/>
                    <a:lstStyle/>
                    <a:p>
                      <a:r>
                        <a:rPr lang="es-EC" sz="1600" dirty="0" smtClean="0"/>
                        <a:t>DTIC-GIP-23</a:t>
                      </a:r>
                      <a:endParaRPr lang="es-EC" sz="1600" dirty="0"/>
                    </a:p>
                  </a:txBody>
                  <a:tcPr/>
                </a:tc>
                <a:tc rowSpan="3">
                  <a:txBody>
                    <a:bodyPr/>
                    <a:lstStyle/>
                    <a:p>
                      <a:r>
                        <a:rPr lang="es-EC" sz="1600" dirty="0" smtClean="0"/>
                        <a:t>Servidor</a:t>
                      </a:r>
                      <a:r>
                        <a:rPr lang="es-EC" sz="1600" baseline="0" dirty="0" smtClean="0"/>
                        <a:t> Aplicativos Web Producción</a:t>
                      </a:r>
                      <a:endParaRPr lang="es-EC" sz="1600" dirty="0"/>
                    </a:p>
                  </a:txBody>
                  <a:tcPr/>
                </a:tc>
                <a:tc>
                  <a:txBody>
                    <a:bodyPr/>
                    <a:lstStyle/>
                    <a:p>
                      <a:r>
                        <a:rPr lang="es-EC" sz="1600" baseline="0" dirty="0" smtClean="0"/>
                        <a:t>Saturación de almacenamiento </a:t>
                      </a:r>
                      <a:endParaRPr lang="es-EC" sz="1600" dirty="0"/>
                    </a:p>
                  </a:txBody>
                  <a:tcPr/>
                </a:tc>
                <a:tc>
                  <a:txBody>
                    <a:bodyPr/>
                    <a:lstStyle/>
                    <a:p>
                      <a:r>
                        <a:rPr lang="es-ES" sz="1600" dirty="0" smtClean="0"/>
                        <a:t>Ausencia de un eficiente</a:t>
                      </a:r>
                      <a:r>
                        <a:rPr lang="es-ES" sz="1600" baseline="0" dirty="0" smtClean="0"/>
                        <a:t> control de consumo de recursos de almacenamiento.</a:t>
                      </a:r>
                      <a:endParaRPr lang="es-EC" sz="1600" dirty="0"/>
                    </a:p>
                  </a:txBody>
                  <a:tcPr/>
                </a:tc>
                <a:extLst>
                  <a:ext uri="{0D108BD9-81ED-4DB2-BD59-A6C34878D82A}">
                    <a16:rowId xmlns="" xmlns:a16="http://schemas.microsoft.com/office/drawing/2014/main" val="10004"/>
                  </a:ext>
                </a:extLst>
              </a:tr>
              <a:tr h="535503">
                <a:tc vMerge="1">
                  <a:txBody>
                    <a:bodyPr/>
                    <a:lstStyle/>
                    <a:p>
                      <a:endParaRPr lang="es-EC" sz="1400" dirty="0"/>
                    </a:p>
                  </a:txBody>
                  <a:tcPr/>
                </a:tc>
                <a:tc vMerge="1">
                  <a:txBody>
                    <a:bodyPr/>
                    <a:lstStyle/>
                    <a:p>
                      <a:endParaRPr lang="es-EC" sz="1400" dirty="0"/>
                    </a:p>
                  </a:txBody>
                  <a:tcPr/>
                </a:tc>
                <a:tc>
                  <a:txBody>
                    <a:bodyPr/>
                    <a:lstStyle/>
                    <a:p>
                      <a:r>
                        <a:rPr lang="es-EC" sz="1600" baseline="0" dirty="0" smtClean="0"/>
                        <a:t>Saturación de recursos de procesamiento</a:t>
                      </a:r>
                      <a:endParaRPr lang="es-EC"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600" baseline="0" dirty="0" smtClean="0"/>
                        <a:t>Inexistencia de mediciones y proyección de crecimiento de sistemas.</a:t>
                      </a:r>
                      <a:endParaRPr lang="es-EC" sz="1600" dirty="0"/>
                    </a:p>
                  </a:txBody>
                  <a:tcPr/>
                </a:tc>
                <a:extLst>
                  <a:ext uri="{0D108BD9-81ED-4DB2-BD59-A6C34878D82A}">
                    <a16:rowId xmlns="" xmlns:a16="http://schemas.microsoft.com/office/drawing/2014/main" val="10005"/>
                  </a:ext>
                </a:extLst>
              </a:tr>
              <a:tr h="535503">
                <a:tc vMerge="1">
                  <a:txBody>
                    <a:bodyPr/>
                    <a:lstStyle/>
                    <a:p>
                      <a:endParaRPr lang="es-EC" sz="1400" dirty="0"/>
                    </a:p>
                  </a:txBody>
                  <a:tcPr/>
                </a:tc>
                <a:tc vMerge="1">
                  <a:txBody>
                    <a:bodyPr/>
                    <a:lstStyle/>
                    <a:p>
                      <a:endParaRPr lang="es-EC" sz="1400" dirty="0"/>
                    </a:p>
                  </a:txBody>
                  <a:tcPr/>
                </a:tc>
                <a:tc>
                  <a:txBody>
                    <a:bodyPr/>
                    <a:lstStyle/>
                    <a:p>
                      <a:r>
                        <a:rPr lang="es-EC" sz="1600" dirty="0" smtClean="0"/>
                        <a:t>Inexistencia de sistemas redundantes</a:t>
                      </a:r>
                      <a:endParaRPr lang="es-EC" sz="1600" dirty="0"/>
                    </a:p>
                  </a:txBody>
                  <a:tcPr/>
                </a:tc>
                <a:tc>
                  <a:txBody>
                    <a:bodyPr/>
                    <a:lstStyle/>
                    <a:p>
                      <a:r>
                        <a:rPr lang="es-EC" sz="1600" dirty="0" smtClean="0"/>
                        <a:t>Inexistencia</a:t>
                      </a:r>
                      <a:r>
                        <a:rPr lang="es-EC" sz="1600" baseline="0" dirty="0" smtClean="0"/>
                        <a:t> de análisis de calculo de riesgos.</a:t>
                      </a:r>
                      <a:endParaRPr lang="es-EC" sz="1600" dirty="0"/>
                    </a:p>
                  </a:txBody>
                  <a:tcPr/>
                </a:tc>
                <a:extLst>
                  <a:ext uri="{0D108BD9-81ED-4DB2-BD59-A6C34878D82A}">
                    <a16:rowId xmlns="" xmlns:a16="http://schemas.microsoft.com/office/drawing/2014/main" val="10006"/>
                  </a:ext>
                </a:extLst>
              </a:tr>
              <a:tr h="760978">
                <a:tc>
                  <a:txBody>
                    <a:bodyPr/>
                    <a:lstStyle/>
                    <a:p>
                      <a:r>
                        <a:rPr lang="es-EC" sz="1600" dirty="0" smtClean="0"/>
                        <a:t>DTIC-GIP-27</a:t>
                      </a:r>
                      <a:endParaRPr lang="es-EC" sz="1600" dirty="0"/>
                    </a:p>
                  </a:txBody>
                  <a:tcPr/>
                </a:tc>
                <a:tc>
                  <a:txBody>
                    <a:bodyPr/>
                    <a:lstStyle/>
                    <a:p>
                      <a:r>
                        <a:rPr lang="es-EC" sz="1600" dirty="0" err="1" smtClean="0"/>
                        <a:t>BDD</a:t>
                      </a:r>
                      <a:r>
                        <a:rPr lang="es-EC" sz="1600" baseline="0" dirty="0" smtClean="0"/>
                        <a:t> SQL Server / </a:t>
                      </a:r>
                      <a:r>
                        <a:rPr lang="es-EC" sz="1600" baseline="0" dirty="0" err="1" smtClean="0"/>
                        <a:t>MySql</a:t>
                      </a:r>
                      <a:endParaRPr lang="es-EC" sz="1600" dirty="0"/>
                    </a:p>
                  </a:txBody>
                  <a:tcPr/>
                </a:tc>
                <a:tc>
                  <a:txBody>
                    <a:bodyPr/>
                    <a:lstStyle/>
                    <a:p>
                      <a:r>
                        <a:rPr lang="es-EC" sz="1600" dirty="0" smtClean="0"/>
                        <a:t>No existe</a:t>
                      </a:r>
                      <a:r>
                        <a:rPr lang="es-EC" sz="1600" baseline="0" dirty="0" smtClean="0"/>
                        <a:t> ambiente de pruebas para </a:t>
                      </a:r>
                      <a:r>
                        <a:rPr lang="es-EC" sz="1600" baseline="0" dirty="0" err="1" smtClean="0"/>
                        <a:t>BDD</a:t>
                      </a:r>
                      <a:endParaRPr lang="es-EC" sz="1600" dirty="0"/>
                    </a:p>
                  </a:txBody>
                  <a:tcPr/>
                </a:tc>
                <a:tc>
                  <a:txBody>
                    <a:bodyPr/>
                    <a:lstStyle/>
                    <a:p>
                      <a:r>
                        <a:rPr lang="es-EC" sz="1600" dirty="0" smtClean="0"/>
                        <a:t>Falta de un eficiente control de cambios no se pone en práctica lo dispuesto</a:t>
                      </a:r>
                      <a:r>
                        <a:rPr lang="es-EC" sz="1600" baseline="0" dirty="0" smtClean="0"/>
                        <a:t> por las metodologías de desarrollo de software.</a:t>
                      </a:r>
                      <a:r>
                        <a:rPr lang="es-EC" sz="1600" dirty="0" smtClean="0"/>
                        <a:t> </a:t>
                      </a:r>
                      <a:endParaRPr lang="es-EC" sz="1600"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621527100"/>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27384"/>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2" name="Rectangle 295">
            <a:extLst>
              <a:ext uri="{FF2B5EF4-FFF2-40B4-BE49-F238E27FC236}">
                <a16:creationId xmlns="" xmlns:a16="http://schemas.microsoft.com/office/drawing/2014/main" id="{2B318EE9-F635-43F0-BB58-8A7C08D13C2C}"/>
              </a:ext>
            </a:extLst>
          </p:cNvPr>
          <p:cNvSpPr/>
          <p:nvPr/>
        </p:nvSpPr>
        <p:spPr>
          <a:xfrm>
            <a:off x="0" y="-27383"/>
            <a:ext cx="2162826" cy="1253651"/>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6" name="Freeform: Shape 331">
            <a:extLst>
              <a:ext uri="{FF2B5EF4-FFF2-40B4-BE49-F238E27FC236}">
                <a16:creationId xmlns="" xmlns:a16="http://schemas.microsoft.com/office/drawing/2014/main" id="{A1419BC8-BF04-44B9-86D4-BBFF497A1388}"/>
              </a:ext>
            </a:extLst>
          </p:cNvPr>
          <p:cNvSpPr/>
          <p:nvPr/>
        </p:nvSpPr>
        <p:spPr>
          <a:xfrm>
            <a:off x="3965574" y="6453336"/>
            <a:ext cx="5214938" cy="358282"/>
          </a:xfrm>
          <a:custGeom>
            <a:avLst/>
            <a:gdLst>
              <a:gd name="connsiteX0" fmla="*/ 751974 w 7876674"/>
              <a:gd name="connsiteY0" fmla="*/ 0 h 762000"/>
              <a:gd name="connsiteX1" fmla="*/ 7876674 w 7876674"/>
              <a:gd name="connsiteY1" fmla="*/ 0 h 762000"/>
              <a:gd name="connsiteX2" fmla="*/ 7876674 w 7876674"/>
              <a:gd name="connsiteY2" fmla="*/ 762000 h 762000"/>
              <a:gd name="connsiteX3" fmla="*/ 751974 w 7876674"/>
              <a:gd name="connsiteY3" fmla="*/ 762000 h 762000"/>
              <a:gd name="connsiteX4" fmla="*/ 0 w 78766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674" h="762000">
                <a:moveTo>
                  <a:pt x="751974" y="0"/>
                </a:moveTo>
                <a:lnTo>
                  <a:pt x="7876674" y="0"/>
                </a:lnTo>
                <a:lnTo>
                  <a:pt x="7876674" y="762000"/>
                </a:lnTo>
                <a:lnTo>
                  <a:pt x="751974" y="762000"/>
                </a:lnTo>
                <a:lnTo>
                  <a:pt x="0" y="762000"/>
                </a:lnTo>
                <a:close/>
              </a:path>
            </a:pathLst>
          </a:custGeom>
          <a:solidFill>
            <a:srgbClr val="00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sp>
        <p:nvSpPr>
          <p:cNvPr id="13" name="Trapezoid 296">
            <a:extLst>
              <a:ext uri="{FF2B5EF4-FFF2-40B4-BE49-F238E27FC236}">
                <a16:creationId xmlns="" xmlns:a16="http://schemas.microsoft.com/office/drawing/2014/main" id="{8E35A916-C1DF-4673-A1F6-005023D48703}"/>
              </a:ext>
            </a:extLst>
          </p:cNvPr>
          <p:cNvSpPr/>
          <p:nvPr/>
        </p:nvSpPr>
        <p:spPr>
          <a:xfrm rot="5400000">
            <a:off x="2069429" y="80903"/>
            <a:ext cx="1275349" cy="1058779"/>
          </a:xfrm>
          <a:prstGeom prst="trapezoid">
            <a:avLst>
              <a:gd name="adj" fmla="val 17004"/>
            </a:avLst>
          </a:prstGeom>
          <a:solidFill>
            <a:srgbClr val="612F75"/>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4" name="Rectangle 297">
            <a:extLst>
              <a:ext uri="{FF2B5EF4-FFF2-40B4-BE49-F238E27FC236}">
                <a16:creationId xmlns="" xmlns:a16="http://schemas.microsoft.com/office/drawing/2014/main" id="{1B13E165-3FFB-4F7E-BC3E-A268433CCAC9}"/>
              </a:ext>
            </a:extLst>
          </p:cNvPr>
          <p:cNvSpPr/>
          <p:nvPr/>
        </p:nvSpPr>
        <p:spPr>
          <a:xfrm>
            <a:off x="3236494" y="116632"/>
            <a:ext cx="5907506" cy="1058779"/>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5" name="Parallelogram 298">
            <a:extLst>
              <a:ext uri="{FF2B5EF4-FFF2-40B4-BE49-F238E27FC236}">
                <a16:creationId xmlns="" xmlns:a16="http://schemas.microsoft.com/office/drawing/2014/main" id="{D68EABBC-E6D6-4A25-BEDF-9870FF394818}"/>
              </a:ext>
            </a:extLst>
          </p:cNvPr>
          <p:cNvSpPr/>
          <p:nvPr/>
        </p:nvSpPr>
        <p:spPr>
          <a:xfrm>
            <a:off x="3850105" y="-27384"/>
            <a:ext cx="1564104" cy="1596918"/>
          </a:xfrm>
          <a:prstGeom prst="parallelogram">
            <a:avLst/>
          </a:prstGeom>
          <a:gradFill>
            <a:gsLst>
              <a:gs pos="0">
                <a:srgbClr val="5CAADA"/>
              </a:gs>
              <a:gs pos="100000">
                <a:srgbClr val="277B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6" name="Parallelogram 299">
            <a:extLst>
              <a:ext uri="{FF2B5EF4-FFF2-40B4-BE49-F238E27FC236}">
                <a16:creationId xmlns="" xmlns:a16="http://schemas.microsoft.com/office/drawing/2014/main" id="{D41C7B29-CB47-45E2-9CDC-21FC0BB77DDD}"/>
              </a:ext>
            </a:extLst>
          </p:cNvPr>
          <p:cNvSpPr/>
          <p:nvPr/>
        </p:nvSpPr>
        <p:spPr>
          <a:xfrm>
            <a:off x="5441280" y="-27384"/>
            <a:ext cx="1564104" cy="1596918"/>
          </a:xfrm>
          <a:prstGeom prst="parallelogram">
            <a:avLst/>
          </a:prstGeom>
          <a:gradFill>
            <a:gsLst>
              <a:gs pos="0">
                <a:srgbClr val="E57D24"/>
              </a:gs>
              <a:gs pos="100000">
                <a:srgbClr val="D25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7" name="Parallelogram 300">
            <a:extLst>
              <a:ext uri="{FF2B5EF4-FFF2-40B4-BE49-F238E27FC236}">
                <a16:creationId xmlns="" xmlns:a16="http://schemas.microsoft.com/office/drawing/2014/main" id="{5BE421CA-F7B8-4AD6-8029-00D1A028D6C8}"/>
              </a:ext>
            </a:extLst>
          </p:cNvPr>
          <p:cNvSpPr/>
          <p:nvPr/>
        </p:nvSpPr>
        <p:spPr>
          <a:xfrm>
            <a:off x="7032455" y="-27384"/>
            <a:ext cx="1564104" cy="1596918"/>
          </a:xfrm>
          <a:prstGeom prst="parallelogram">
            <a:avLst/>
          </a:prstGeom>
          <a:gradFill>
            <a:gsLst>
              <a:gs pos="0">
                <a:srgbClr val="2ACB72"/>
              </a:gs>
              <a:gs pos="100000">
                <a:srgbClr val="22AD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21" name="TextBox 308">
            <a:extLst>
              <a:ext uri="{FF2B5EF4-FFF2-40B4-BE49-F238E27FC236}">
                <a16:creationId xmlns="" xmlns:a16="http://schemas.microsoft.com/office/drawing/2014/main" id="{59EF200E-A1AD-4F84-A709-558F7F1E995A}"/>
              </a:ext>
            </a:extLst>
          </p:cNvPr>
          <p:cNvSpPr txBox="1"/>
          <p:nvPr/>
        </p:nvSpPr>
        <p:spPr>
          <a:xfrm>
            <a:off x="5436096" y="81499"/>
            <a:ext cx="1769140" cy="323165"/>
          </a:xfrm>
          <a:prstGeom prst="rect">
            <a:avLst/>
          </a:prstGeom>
          <a:noFill/>
        </p:spPr>
        <p:txBody>
          <a:bodyPr wrap="square" rtlCol="0">
            <a:spAutoFit/>
          </a:bodyPr>
          <a:lstStyle/>
          <a:p>
            <a:pPr algn="ctr"/>
            <a:r>
              <a:rPr lang="en-IN" sz="1500" b="1" dirty="0" err="1" smtClean="0">
                <a:solidFill>
                  <a:prstClr val="white"/>
                </a:solidFill>
                <a:latin typeface="Eurostile BQ" pitchFamily="50" charset="0"/>
              </a:rPr>
              <a:t>SALVAGUARDAS</a:t>
            </a:r>
            <a:endParaRPr lang="en-IN" sz="1500" b="1" dirty="0">
              <a:solidFill>
                <a:prstClr val="white"/>
              </a:solidFill>
              <a:latin typeface="Eurostile BQ" pitchFamily="50" charset="0"/>
            </a:endParaRPr>
          </a:p>
        </p:txBody>
      </p:sp>
      <p:pic>
        <p:nvPicPr>
          <p:cNvPr id="24" name="Graphic 315" descr="Smart Phone">
            <a:extLst>
              <a:ext uri="{FF2B5EF4-FFF2-40B4-BE49-F238E27FC236}">
                <a16:creationId xmlns="" xmlns:a16="http://schemas.microsoft.com/office/drawing/2014/main" id="{E2AAF792-D8CC-49AE-8FB9-4FFC122BBC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980332" y="476672"/>
            <a:ext cx="486000" cy="486000"/>
          </a:xfrm>
          <a:prstGeom prst="rect">
            <a:avLst/>
          </a:prstGeom>
          <a:effectLst>
            <a:outerShdw blurRad="190500" dist="38100" dir="2700000" algn="tl" rotWithShape="0">
              <a:prstClr val="black">
                <a:alpha val="40000"/>
              </a:prstClr>
            </a:outerShdw>
          </a:effectLst>
        </p:spPr>
      </p:pic>
      <p:sp>
        <p:nvSpPr>
          <p:cNvPr id="18" name="TextBox 332">
            <a:extLst>
              <a:ext uri="{FF2B5EF4-FFF2-40B4-BE49-F238E27FC236}">
                <a16:creationId xmlns="" xmlns:a16="http://schemas.microsoft.com/office/drawing/2014/main" id="{0A8B717B-1788-45C7-9B23-F981278FD724}"/>
              </a:ext>
            </a:extLst>
          </p:cNvPr>
          <p:cNvSpPr txBox="1"/>
          <p:nvPr/>
        </p:nvSpPr>
        <p:spPr>
          <a:xfrm>
            <a:off x="4211960" y="6505599"/>
            <a:ext cx="5112568" cy="261610"/>
          </a:xfrm>
          <a:prstGeom prst="rect">
            <a:avLst/>
          </a:prstGeom>
          <a:noFill/>
        </p:spPr>
        <p:txBody>
          <a:bodyPr wrap="square" rtlCol="0">
            <a:spAutoFit/>
          </a:bodyPr>
          <a:lstStyle/>
          <a:p>
            <a:r>
              <a:rPr lang="es-EC" sz="1100" spc="750" dirty="0" smtClean="0">
                <a:solidFill>
                  <a:prstClr val="white"/>
                </a:solidFill>
                <a:latin typeface="Eurostile BQ" pitchFamily="50" charset="0"/>
              </a:rPr>
              <a:t>ETAPA 2: ANÁLISIS DE RIESGO</a:t>
            </a:r>
            <a:endParaRPr lang="es-EC" sz="1100" spc="750" dirty="0">
              <a:solidFill>
                <a:prstClr val="white"/>
              </a:solidFill>
              <a:latin typeface="Eurostile BQ" pitchFamily="50" charset="0"/>
            </a:endParaRPr>
          </a:p>
        </p:txBody>
      </p:sp>
      <p:graphicFrame>
        <p:nvGraphicFramePr>
          <p:cNvPr id="23" name="Tabla 22"/>
          <p:cNvGraphicFramePr>
            <a:graphicFrameLocks noGrp="1"/>
          </p:cNvGraphicFramePr>
          <p:nvPr>
            <p:extLst>
              <p:ext uri="{D42A27DB-BD31-4B8C-83A1-F6EECF244321}">
                <p14:modId xmlns:p14="http://schemas.microsoft.com/office/powerpoint/2010/main" val="3862010979"/>
              </p:ext>
            </p:extLst>
          </p:nvPr>
        </p:nvGraphicFramePr>
        <p:xfrm>
          <a:off x="251520" y="1700808"/>
          <a:ext cx="8561063" cy="4547981"/>
        </p:xfrm>
        <a:graphic>
          <a:graphicData uri="http://schemas.openxmlformats.org/drawingml/2006/table">
            <a:tbl>
              <a:tblPr firstRow="1" bandRow="1">
                <a:tableStyleId>{5C22544A-7EE6-4342-B048-85BDC9FD1C3A}</a:tableStyleId>
              </a:tblPr>
              <a:tblGrid>
                <a:gridCol w="747839">
                  <a:extLst>
                    <a:ext uri="{9D8B030D-6E8A-4147-A177-3AD203B41FA5}">
                      <a16:colId xmlns="" xmlns:a16="http://schemas.microsoft.com/office/drawing/2014/main" val="20000"/>
                    </a:ext>
                  </a:extLst>
                </a:gridCol>
                <a:gridCol w="1806194">
                  <a:extLst>
                    <a:ext uri="{9D8B030D-6E8A-4147-A177-3AD203B41FA5}">
                      <a16:colId xmlns="" xmlns:a16="http://schemas.microsoft.com/office/drawing/2014/main" val="20001"/>
                    </a:ext>
                  </a:extLst>
                </a:gridCol>
                <a:gridCol w="3025002">
                  <a:extLst>
                    <a:ext uri="{9D8B030D-6E8A-4147-A177-3AD203B41FA5}">
                      <a16:colId xmlns="" xmlns:a16="http://schemas.microsoft.com/office/drawing/2014/main" val="20002"/>
                    </a:ext>
                  </a:extLst>
                </a:gridCol>
                <a:gridCol w="2982028">
                  <a:extLst>
                    <a:ext uri="{9D8B030D-6E8A-4147-A177-3AD203B41FA5}">
                      <a16:colId xmlns="" xmlns:a16="http://schemas.microsoft.com/office/drawing/2014/main" val="20003"/>
                    </a:ext>
                  </a:extLst>
                </a:gridCol>
              </a:tblGrid>
              <a:tr h="405707">
                <a:tc>
                  <a:txBody>
                    <a:bodyPr/>
                    <a:lstStyle/>
                    <a:p>
                      <a:pPr algn="ctr"/>
                      <a:r>
                        <a:rPr lang="es-EC" sz="1300" dirty="0" smtClean="0"/>
                        <a:t>Nro. </a:t>
                      </a:r>
                      <a:endParaRPr lang="es-EC" sz="1300" dirty="0"/>
                    </a:p>
                  </a:txBody>
                  <a:tcPr/>
                </a:tc>
                <a:tc>
                  <a:txBody>
                    <a:bodyPr/>
                    <a:lstStyle/>
                    <a:p>
                      <a:pPr algn="ctr"/>
                      <a:r>
                        <a:rPr lang="es-EC" sz="1300" dirty="0" smtClean="0"/>
                        <a:t>PROCESO</a:t>
                      </a:r>
                      <a:endParaRPr lang="es-EC" sz="1300" dirty="0"/>
                    </a:p>
                  </a:txBody>
                  <a:tcPr/>
                </a:tc>
                <a:tc>
                  <a:txBody>
                    <a:bodyPr/>
                    <a:lstStyle/>
                    <a:p>
                      <a:pPr algn="ctr"/>
                      <a:r>
                        <a:rPr lang="es-EC" sz="1300" dirty="0" smtClean="0"/>
                        <a:t>AMENAZA</a:t>
                      </a:r>
                      <a:endParaRPr lang="es-EC" sz="1300" dirty="0"/>
                    </a:p>
                  </a:txBody>
                  <a:tcPr/>
                </a:tc>
                <a:tc>
                  <a:txBody>
                    <a:bodyPr/>
                    <a:lstStyle/>
                    <a:p>
                      <a:pPr algn="ctr"/>
                      <a:r>
                        <a:rPr lang="es-EC" sz="1300" dirty="0" smtClean="0"/>
                        <a:t>SALVAGUARDAS</a:t>
                      </a:r>
                      <a:endParaRPr lang="es-EC" sz="1300" dirty="0"/>
                    </a:p>
                  </a:txBody>
                  <a:tcPr/>
                </a:tc>
                <a:extLst>
                  <a:ext uri="{0D108BD9-81ED-4DB2-BD59-A6C34878D82A}">
                    <a16:rowId xmlns="" xmlns:a16="http://schemas.microsoft.com/office/drawing/2014/main" val="10000"/>
                  </a:ext>
                </a:extLst>
              </a:tr>
              <a:tr h="405707">
                <a:tc rowSpan="2">
                  <a:txBody>
                    <a:bodyPr/>
                    <a:lstStyle/>
                    <a:p>
                      <a:r>
                        <a:rPr lang="es-EC" sz="1300" dirty="0" smtClean="0"/>
                        <a:t>DTIC-</a:t>
                      </a:r>
                      <a:r>
                        <a:rPr lang="es-EC" sz="1300" dirty="0" err="1" smtClean="0"/>
                        <a:t>GII</a:t>
                      </a:r>
                      <a:r>
                        <a:rPr lang="es-EC" sz="1300" dirty="0" smtClean="0"/>
                        <a:t>-18</a:t>
                      </a:r>
                      <a:endParaRPr lang="es-EC" sz="1300" dirty="0"/>
                    </a:p>
                  </a:txBody>
                  <a:tcPr/>
                </a:tc>
                <a:tc rowSpan="2">
                  <a:txBody>
                    <a:bodyPr/>
                    <a:lstStyle/>
                    <a:p>
                      <a:r>
                        <a:rPr lang="es-EC" sz="1400" dirty="0" smtClean="0"/>
                        <a:t>Sistema</a:t>
                      </a:r>
                      <a:r>
                        <a:rPr lang="es-EC" sz="1400" baseline="0" dirty="0" smtClean="0"/>
                        <a:t> Almacenamiento Centralizado (</a:t>
                      </a:r>
                      <a:r>
                        <a:rPr lang="es-EC" sz="1400" baseline="0" dirty="0" err="1" smtClean="0"/>
                        <a:t>P2000</a:t>
                      </a:r>
                      <a:r>
                        <a:rPr lang="es-EC" sz="1400" baseline="0" dirty="0" smtClean="0"/>
                        <a:t>)</a:t>
                      </a:r>
                      <a:endParaRPr lang="es-EC" sz="1400" dirty="0"/>
                    </a:p>
                  </a:txBody>
                  <a:tcPr/>
                </a:tc>
                <a:tc>
                  <a:txBody>
                    <a:bodyPr/>
                    <a:lstStyle/>
                    <a:p>
                      <a:r>
                        <a:rPr lang="es-EC" sz="1400" dirty="0" smtClean="0"/>
                        <a:t>Corte Energía</a:t>
                      </a:r>
                      <a:r>
                        <a:rPr lang="es-EC" sz="1400" baseline="0" dirty="0" smtClean="0"/>
                        <a:t> Eléctrica.</a:t>
                      </a:r>
                      <a:endParaRPr lang="es-EC" sz="1400" dirty="0"/>
                    </a:p>
                  </a:txBody>
                  <a:tcPr/>
                </a:tc>
                <a:tc>
                  <a:txBody>
                    <a:bodyPr/>
                    <a:lstStyle/>
                    <a:p>
                      <a:r>
                        <a:rPr lang="es-EC" sz="1400" dirty="0" smtClean="0"/>
                        <a:t>NO EXISTE</a:t>
                      </a:r>
                      <a:endParaRPr lang="es-EC" sz="1400" dirty="0"/>
                    </a:p>
                  </a:txBody>
                  <a:tcPr/>
                </a:tc>
                <a:extLst>
                  <a:ext uri="{0D108BD9-81ED-4DB2-BD59-A6C34878D82A}">
                    <a16:rowId xmlns="" xmlns:a16="http://schemas.microsoft.com/office/drawing/2014/main" val="10001"/>
                  </a:ext>
                </a:extLst>
              </a:tr>
              <a:tr h="586292">
                <a:tc vMerge="1">
                  <a:txBody>
                    <a:bodyPr/>
                    <a:lstStyle/>
                    <a:p>
                      <a:endParaRPr lang="es-EC" sz="1400" dirty="0"/>
                    </a:p>
                  </a:txBody>
                  <a:tcPr/>
                </a:tc>
                <a:tc vMerge="1">
                  <a:txBody>
                    <a:bodyPr/>
                    <a:lstStyle/>
                    <a:p>
                      <a:endParaRPr lang="es-EC" sz="1400" dirty="0"/>
                    </a:p>
                  </a:txBody>
                  <a:tcPr/>
                </a:tc>
                <a:tc>
                  <a:txBody>
                    <a:bodyPr/>
                    <a:lstStyle/>
                    <a:p>
                      <a:r>
                        <a:rPr lang="es-EC" sz="1400" dirty="0" smtClean="0"/>
                        <a:t>Incendio</a:t>
                      </a:r>
                      <a:r>
                        <a:rPr lang="es-EC" sz="1400" baseline="0" dirty="0" smtClean="0"/>
                        <a:t> </a:t>
                      </a:r>
                      <a:endParaRPr lang="es-EC" sz="1400" dirty="0"/>
                    </a:p>
                  </a:txBody>
                  <a:tcPr/>
                </a:tc>
                <a:tc>
                  <a:txBody>
                    <a:bodyPr/>
                    <a:lstStyle/>
                    <a:p>
                      <a:r>
                        <a:rPr lang="es-EC" sz="1400" dirty="0" smtClean="0"/>
                        <a:t>Sistema contra</a:t>
                      </a:r>
                      <a:r>
                        <a:rPr lang="es-EC" sz="1400" baseline="0" dirty="0" smtClean="0"/>
                        <a:t> incendios sin mantenimiento</a:t>
                      </a:r>
                      <a:endParaRPr lang="es-EC" sz="1400" dirty="0"/>
                    </a:p>
                  </a:txBody>
                  <a:tcPr/>
                </a:tc>
                <a:extLst>
                  <a:ext uri="{0D108BD9-81ED-4DB2-BD59-A6C34878D82A}">
                    <a16:rowId xmlns="" xmlns:a16="http://schemas.microsoft.com/office/drawing/2014/main" val="10002"/>
                  </a:ext>
                </a:extLst>
              </a:tr>
              <a:tr h="767999">
                <a:tc>
                  <a:txBody>
                    <a:bodyPr/>
                    <a:lstStyle/>
                    <a:p>
                      <a:r>
                        <a:rPr lang="es-EC" sz="1300" dirty="0" smtClean="0"/>
                        <a:t>DTIC-</a:t>
                      </a:r>
                      <a:r>
                        <a:rPr lang="es-EC" sz="1300" dirty="0" err="1" smtClean="0"/>
                        <a:t>GII</a:t>
                      </a:r>
                      <a:r>
                        <a:rPr lang="es-EC" sz="1300" dirty="0" smtClean="0"/>
                        <a:t>-20</a:t>
                      </a:r>
                      <a:endParaRPr lang="es-EC" sz="1300" dirty="0"/>
                    </a:p>
                  </a:txBody>
                  <a:tcPr/>
                </a:tc>
                <a:tc>
                  <a:txBody>
                    <a:bodyPr/>
                    <a:lstStyle/>
                    <a:p>
                      <a:r>
                        <a:rPr lang="es-EC" sz="1400" dirty="0" smtClean="0"/>
                        <a:t>Chasis</a:t>
                      </a:r>
                      <a:r>
                        <a:rPr lang="es-EC" sz="1400" baseline="0" dirty="0" smtClean="0"/>
                        <a:t> Servidores </a:t>
                      </a:r>
                      <a:r>
                        <a:rPr lang="es-EC" sz="1400" baseline="0" dirty="0" err="1" smtClean="0"/>
                        <a:t>BLADE</a:t>
                      </a:r>
                      <a:r>
                        <a:rPr lang="es-EC" sz="1400" baseline="0" dirty="0" smtClean="0"/>
                        <a:t> HP </a:t>
                      </a:r>
                      <a:r>
                        <a:rPr lang="es-EC" sz="1400" baseline="0" dirty="0" err="1" smtClean="0"/>
                        <a:t>C3000</a:t>
                      </a:r>
                      <a:endParaRPr lang="es-EC" sz="1400" dirty="0"/>
                    </a:p>
                  </a:txBody>
                  <a:tcPr/>
                </a:tc>
                <a:tc>
                  <a:txBody>
                    <a:bodyPr/>
                    <a:lstStyle/>
                    <a:p>
                      <a:r>
                        <a:rPr lang="es-EC" sz="1400" dirty="0" smtClean="0"/>
                        <a:t>Sin contrato</a:t>
                      </a:r>
                      <a:r>
                        <a:rPr lang="es-EC" sz="1400" baseline="0" dirty="0" smtClean="0"/>
                        <a:t> de mantenimiento y soporte  / Respaldos de información en el mismo Data Center </a:t>
                      </a:r>
                      <a:endParaRPr lang="es-EC" sz="1400" dirty="0"/>
                    </a:p>
                  </a:txBody>
                  <a:tcPr/>
                </a:tc>
                <a:tc>
                  <a:txBody>
                    <a:bodyPr/>
                    <a:lstStyle/>
                    <a:p>
                      <a:r>
                        <a:rPr lang="es-EC" sz="1400" baseline="0" dirty="0" smtClean="0"/>
                        <a:t>NO EXISTE </a:t>
                      </a:r>
                      <a:endParaRPr lang="es-EC" sz="1400" dirty="0"/>
                    </a:p>
                  </a:txBody>
                  <a:tcPr/>
                </a:tc>
                <a:extLst>
                  <a:ext uri="{0D108BD9-81ED-4DB2-BD59-A6C34878D82A}">
                    <a16:rowId xmlns="" xmlns:a16="http://schemas.microsoft.com/office/drawing/2014/main" val="10003"/>
                  </a:ext>
                </a:extLst>
              </a:tr>
              <a:tr h="543999">
                <a:tc rowSpan="3">
                  <a:txBody>
                    <a:bodyPr/>
                    <a:lstStyle/>
                    <a:p>
                      <a:r>
                        <a:rPr lang="es-EC" sz="1300" dirty="0" smtClean="0"/>
                        <a:t>DTIC-GIP-23</a:t>
                      </a:r>
                      <a:endParaRPr lang="es-EC" sz="1300" dirty="0"/>
                    </a:p>
                  </a:txBody>
                  <a:tcPr/>
                </a:tc>
                <a:tc rowSpan="3">
                  <a:txBody>
                    <a:bodyPr/>
                    <a:lstStyle/>
                    <a:p>
                      <a:r>
                        <a:rPr lang="es-EC" sz="1400" dirty="0" smtClean="0"/>
                        <a:t>Servidor</a:t>
                      </a:r>
                      <a:r>
                        <a:rPr lang="es-EC" sz="1400" baseline="0" dirty="0" smtClean="0"/>
                        <a:t> Aplicativos Web Producción</a:t>
                      </a:r>
                      <a:endParaRPr lang="es-EC" sz="1400" dirty="0"/>
                    </a:p>
                  </a:txBody>
                  <a:tcPr/>
                </a:tc>
                <a:tc>
                  <a:txBody>
                    <a:bodyPr/>
                    <a:lstStyle/>
                    <a:p>
                      <a:r>
                        <a:rPr lang="es-EC" sz="1400" dirty="0" smtClean="0"/>
                        <a:t>Caída</a:t>
                      </a:r>
                      <a:r>
                        <a:rPr lang="es-EC" sz="1400" baseline="0" dirty="0" smtClean="0"/>
                        <a:t> de Sistema por saturación del espacio de almacenamiento </a:t>
                      </a:r>
                      <a:endParaRPr lang="es-EC" sz="1400" dirty="0"/>
                    </a:p>
                  </a:txBody>
                  <a:tcPr/>
                </a:tc>
                <a:tc>
                  <a:txBody>
                    <a:bodyPr/>
                    <a:lstStyle/>
                    <a:p>
                      <a:r>
                        <a:rPr lang="es-ES" sz="1400" dirty="0" smtClean="0"/>
                        <a:t>Borrado periódico de información para</a:t>
                      </a:r>
                      <a:r>
                        <a:rPr lang="es-ES" sz="1400" baseline="0" dirty="0" smtClean="0"/>
                        <a:t> liberar recursos</a:t>
                      </a:r>
                      <a:endParaRPr lang="es-EC" sz="1400" dirty="0"/>
                    </a:p>
                  </a:txBody>
                  <a:tcPr/>
                </a:tc>
                <a:extLst>
                  <a:ext uri="{0D108BD9-81ED-4DB2-BD59-A6C34878D82A}">
                    <a16:rowId xmlns="" xmlns:a16="http://schemas.microsoft.com/office/drawing/2014/main" val="10004"/>
                  </a:ext>
                </a:extLst>
              </a:tr>
              <a:tr h="543999">
                <a:tc vMerge="1">
                  <a:txBody>
                    <a:bodyPr/>
                    <a:lstStyle/>
                    <a:p>
                      <a:endParaRPr lang="es-EC" sz="1400" dirty="0"/>
                    </a:p>
                  </a:txBody>
                  <a:tcPr/>
                </a:tc>
                <a:tc vMerge="1">
                  <a:txBody>
                    <a:bodyPr/>
                    <a:lstStyle/>
                    <a:p>
                      <a:endParaRPr lang="es-EC" sz="1400" dirty="0"/>
                    </a:p>
                  </a:txBody>
                  <a:tcPr/>
                </a:tc>
                <a:tc>
                  <a:txBody>
                    <a:bodyPr/>
                    <a:lstStyle/>
                    <a:p>
                      <a:r>
                        <a:rPr lang="es-EC" sz="1400" dirty="0" smtClean="0"/>
                        <a:t>Caída</a:t>
                      </a:r>
                      <a:r>
                        <a:rPr lang="es-EC" sz="1400" baseline="0" dirty="0" smtClean="0"/>
                        <a:t> del sistema por saturación de procesamiento</a:t>
                      </a:r>
                      <a:endParaRPr lang="es-EC"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C" sz="1400" dirty="0" smtClean="0"/>
                        <a:t>Asignación de recursos</a:t>
                      </a:r>
                      <a:r>
                        <a:rPr lang="es-EC" sz="1400" baseline="0" dirty="0" smtClean="0"/>
                        <a:t> de procesamiento y memoria </a:t>
                      </a:r>
                      <a:endParaRPr lang="es-EC" sz="1400" dirty="0"/>
                    </a:p>
                  </a:txBody>
                  <a:tcPr/>
                </a:tc>
                <a:extLst>
                  <a:ext uri="{0D108BD9-81ED-4DB2-BD59-A6C34878D82A}">
                    <a16:rowId xmlns="" xmlns:a16="http://schemas.microsoft.com/office/drawing/2014/main" val="10005"/>
                  </a:ext>
                </a:extLst>
              </a:tr>
              <a:tr h="543999">
                <a:tc vMerge="1">
                  <a:txBody>
                    <a:bodyPr/>
                    <a:lstStyle/>
                    <a:p>
                      <a:endParaRPr lang="es-EC" sz="1400" dirty="0"/>
                    </a:p>
                  </a:txBody>
                  <a:tcPr/>
                </a:tc>
                <a:tc vMerge="1">
                  <a:txBody>
                    <a:bodyPr/>
                    <a:lstStyle/>
                    <a:p>
                      <a:endParaRPr lang="es-EC" sz="1400" dirty="0"/>
                    </a:p>
                  </a:txBody>
                  <a:tcPr/>
                </a:tc>
                <a:tc>
                  <a:txBody>
                    <a:bodyPr/>
                    <a:lstStyle/>
                    <a:p>
                      <a:r>
                        <a:rPr lang="es-EC" sz="1400" dirty="0" smtClean="0"/>
                        <a:t>Inexistencia de sistemas redundantes</a:t>
                      </a:r>
                      <a:endParaRPr lang="es-EC" sz="1400" dirty="0"/>
                    </a:p>
                  </a:txBody>
                  <a:tcPr/>
                </a:tc>
                <a:tc>
                  <a:txBody>
                    <a:bodyPr/>
                    <a:lstStyle/>
                    <a:p>
                      <a:r>
                        <a:rPr lang="es-EC" sz="1400" dirty="0" smtClean="0"/>
                        <a:t>NO</a:t>
                      </a:r>
                      <a:r>
                        <a:rPr lang="es-EC" sz="1400" baseline="0" dirty="0" smtClean="0"/>
                        <a:t> EXISTE</a:t>
                      </a:r>
                      <a:endParaRPr lang="es-EC" sz="1400" dirty="0"/>
                    </a:p>
                  </a:txBody>
                  <a:tcPr/>
                </a:tc>
                <a:extLst>
                  <a:ext uri="{0D108BD9-81ED-4DB2-BD59-A6C34878D82A}">
                    <a16:rowId xmlns="" xmlns:a16="http://schemas.microsoft.com/office/drawing/2014/main" val="10006"/>
                  </a:ext>
                </a:extLst>
              </a:tr>
              <a:tr h="750279">
                <a:tc>
                  <a:txBody>
                    <a:bodyPr/>
                    <a:lstStyle/>
                    <a:p>
                      <a:r>
                        <a:rPr lang="es-EC" sz="1300" dirty="0" smtClean="0"/>
                        <a:t>DTIC-GIP-27</a:t>
                      </a:r>
                      <a:endParaRPr lang="es-EC" sz="1300" dirty="0"/>
                    </a:p>
                  </a:txBody>
                  <a:tcPr/>
                </a:tc>
                <a:tc>
                  <a:txBody>
                    <a:bodyPr/>
                    <a:lstStyle/>
                    <a:p>
                      <a:r>
                        <a:rPr lang="es-EC" sz="1300" dirty="0" smtClean="0"/>
                        <a:t>Base</a:t>
                      </a:r>
                      <a:r>
                        <a:rPr lang="es-EC" sz="1300" baseline="0" dirty="0" smtClean="0"/>
                        <a:t>s de Datos SQL Server / </a:t>
                      </a:r>
                      <a:r>
                        <a:rPr lang="es-EC" sz="1300" baseline="0" dirty="0" err="1" smtClean="0"/>
                        <a:t>MySql</a:t>
                      </a:r>
                      <a:endParaRPr lang="es-EC" sz="1300" dirty="0"/>
                    </a:p>
                  </a:txBody>
                  <a:tcPr/>
                </a:tc>
                <a:tc>
                  <a:txBody>
                    <a:bodyPr/>
                    <a:lstStyle/>
                    <a:p>
                      <a:r>
                        <a:rPr lang="es-EC" sz="1300" dirty="0" smtClean="0"/>
                        <a:t>No existe</a:t>
                      </a:r>
                      <a:r>
                        <a:rPr lang="es-EC" sz="1300" baseline="0" dirty="0" smtClean="0"/>
                        <a:t> ambiente de pruebas para verificación de respaldos de bases de datos</a:t>
                      </a:r>
                      <a:endParaRPr lang="es-EC" sz="1300" dirty="0"/>
                    </a:p>
                  </a:txBody>
                  <a:tcPr/>
                </a:tc>
                <a:tc>
                  <a:txBody>
                    <a:bodyPr/>
                    <a:lstStyle/>
                    <a:p>
                      <a:r>
                        <a:rPr lang="es-EC" sz="1300" dirty="0" smtClean="0"/>
                        <a:t>NO EXISTE </a:t>
                      </a:r>
                      <a:endParaRPr lang="es-EC" sz="1300"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764730338"/>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sp>
        <p:nvSpPr>
          <p:cNvPr id="12" name="Rectangle 295">
            <a:extLst>
              <a:ext uri="{FF2B5EF4-FFF2-40B4-BE49-F238E27FC236}">
                <a16:creationId xmlns="" xmlns:a16="http://schemas.microsoft.com/office/drawing/2014/main" id="{2B318EE9-F635-43F0-BB58-8A7C08D13C2C}"/>
              </a:ext>
            </a:extLst>
          </p:cNvPr>
          <p:cNvSpPr/>
          <p:nvPr/>
        </p:nvSpPr>
        <p:spPr>
          <a:xfrm>
            <a:off x="0" y="-27383"/>
            <a:ext cx="2162826" cy="1253651"/>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6" name="Freeform: Shape 331">
            <a:extLst>
              <a:ext uri="{FF2B5EF4-FFF2-40B4-BE49-F238E27FC236}">
                <a16:creationId xmlns="" xmlns:a16="http://schemas.microsoft.com/office/drawing/2014/main" id="{A1419BC8-BF04-44B9-86D4-BBFF497A1388}"/>
              </a:ext>
            </a:extLst>
          </p:cNvPr>
          <p:cNvSpPr/>
          <p:nvPr/>
        </p:nvSpPr>
        <p:spPr>
          <a:xfrm>
            <a:off x="3965574" y="6453336"/>
            <a:ext cx="5214938" cy="358282"/>
          </a:xfrm>
          <a:custGeom>
            <a:avLst/>
            <a:gdLst>
              <a:gd name="connsiteX0" fmla="*/ 751974 w 7876674"/>
              <a:gd name="connsiteY0" fmla="*/ 0 h 762000"/>
              <a:gd name="connsiteX1" fmla="*/ 7876674 w 7876674"/>
              <a:gd name="connsiteY1" fmla="*/ 0 h 762000"/>
              <a:gd name="connsiteX2" fmla="*/ 7876674 w 7876674"/>
              <a:gd name="connsiteY2" fmla="*/ 762000 h 762000"/>
              <a:gd name="connsiteX3" fmla="*/ 751974 w 7876674"/>
              <a:gd name="connsiteY3" fmla="*/ 762000 h 762000"/>
              <a:gd name="connsiteX4" fmla="*/ 0 w 78766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674" h="762000">
                <a:moveTo>
                  <a:pt x="751974" y="0"/>
                </a:moveTo>
                <a:lnTo>
                  <a:pt x="7876674" y="0"/>
                </a:lnTo>
                <a:lnTo>
                  <a:pt x="7876674" y="762000"/>
                </a:lnTo>
                <a:lnTo>
                  <a:pt x="751974" y="762000"/>
                </a:lnTo>
                <a:lnTo>
                  <a:pt x="0" y="762000"/>
                </a:lnTo>
                <a:close/>
              </a:path>
            </a:pathLst>
          </a:custGeom>
          <a:solidFill>
            <a:srgbClr val="00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sp>
        <p:nvSpPr>
          <p:cNvPr id="13" name="Trapezoid 296">
            <a:extLst>
              <a:ext uri="{FF2B5EF4-FFF2-40B4-BE49-F238E27FC236}">
                <a16:creationId xmlns="" xmlns:a16="http://schemas.microsoft.com/office/drawing/2014/main" id="{8E35A916-C1DF-4673-A1F6-005023D48703}"/>
              </a:ext>
            </a:extLst>
          </p:cNvPr>
          <p:cNvSpPr/>
          <p:nvPr/>
        </p:nvSpPr>
        <p:spPr>
          <a:xfrm rot="5400000">
            <a:off x="2069429" y="80903"/>
            <a:ext cx="1275349" cy="1058779"/>
          </a:xfrm>
          <a:prstGeom prst="trapezoid">
            <a:avLst>
              <a:gd name="adj" fmla="val 17004"/>
            </a:avLst>
          </a:prstGeom>
          <a:solidFill>
            <a:srgbClr val="612F75"/>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4" name="Rectangle 297">
            <a:extLst>
              <a:ext uri="{FF2B5EF4-FFF2-40B4-BE49-F238E27FC236}">
                <a16:creationId xmlns="" xmlns:a16="http://schemas.microsoft.com/office/drawing/2014/main" id="{1B13E165-3FFB-4F7E-BC3E-A268433CCAC9}"/>
              </a:ext>
            </a:extLst>
          </p:cNvPr>
          <p:cNvSpPr/>
          <p:nvPr/>
        </p:nvSpPr>
        <p:spPr>
          <a:xfrm>
            <a:off x="3236494" y="116632"/>
            <a:ext cx="5907506" cy="1058779"/>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5" name="Parallelogram 298">
            <a:extLst>
              <a:ext uri="{FF2B5EF4-FFF2-40B4-BE49-F238E27FC236}">
                <a16:creationId xmlns="" xmlns:a16="http://schemas.microsoft.com/office/drawing/2014/main" id="{D68EABBC-E6D6-4A25-BEDF-9870FF394818}"/>
              </a:ext>
            </a:extLst>
          </p:cNvPr>
          <p:cNvSpPr/>
          <p:nvPr/>
        </p:nvSpPr>
        <p:spPr>
          <a:xfrm>
            <a:off x="3850105" y="-27384"/>
            <a:ext cx="1564104" cy="1596918"/>
          </a:xfrm>
          <a:prstGeom prst="parallelogram">
            <a:avLst/>
          </a:prstGeom>
          <a:gradFill>
            <a:gsLst>
              <a:gs pos="0">
                <a:srgbClr val="5CAADA"/>
              </a:gs>
              <a:gs pos="100000">
                <a:srgbClr val="277B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6" name="Parallelogram 299">
            <a:extLst>
              <a:ext uri="{FF2B5EF4-FFF2-40B4-BE49-F238E27FC236}">
                <a16:creationId xmlns="" xmlns:a16="http://schemas.microsoft.com/office/drawing/2014/main" id="{D41C7B29-CB47-45E2-9CDC-21FC0BB77DDD}"/>
              </a:ext>
            </a:extLst>
          </p:cNvPr>
          <p:cNvSpPr/>
          <p:nvPr/>
        </p:nvSpPr>
        <p:spPr>
          <a:xfrm>
            <a:off x="5441280" y="-27384"/>
            <a:ext cx="1564104" cy="1596918"/>
          </a:xfrm>
          <a:prstGeom prst="parallelogram">
            <a:avLst/>
          </a:prstGeom>
          <a:gradFill>
            <a:gsLst>
              <a:gs pos="0">
                <a:srgbClr val="E57D24"/>
              </a:gs>
              <a:gs pos="100000">
                <a:srgbClr val="D25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7" name="Parallelogram 300">
            <a:extLst>
              <a:ext uri="{FF2B5EF4-FFF2-40B4-BE49-F238E27FC236}">
                <a16:creationId xmlns="" xmlns:a16="http://schemas.microsoft.com/office/drawing/2014/main" id="{5BE421CA-F7B8-4AD6-8029-00D1A028D6C8}"/>
              </a:ext>
            </a:extLst>
          </p:cNvPr>
          <p:cNvSpPr/>
          <p:nvPr/>
        </p:nvSpPr>
        <p:spPr>
          <a:xfrm>
            <a:off x="7032455" y="-27384"/>
            <a:ext cx="1564104" cy="1596918"/>
          </a:xfrm>
          <a:prstGeom prst="parallelogram">
            <a:avLst/>
          </a:prstGeom>
          <a:gradFill>
            <a:gsLst>
              <a:gs pos="0">
                <a:srgbClr val="2ACB72"/>
              </a:gs>
              <a:gs pos="100000">
                <a:srgbClr val="22AD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22" name="TextBox 309">
            <a:extLst>
              <a:ext uri="{FF2B5EF4-FFF2-40B4-BE49-F238E27FC236}">
                <a16:creationId xmlns="" xmlns:a16="http://schemas.microsoft.com/office/drawing/2014/main" id="{E5A513A2-83A9-4012-BDAB-FD1A794FFF79}"/>
              </a:ext>
            </a:extLst>
          </p:cNvPr>
          <p:cNvSpPr txBox="1"/>
          <p:nvPr/>
        </p:nvSpPr>
        <p:spPr>
          <a:xfrm>
            <a:off x="7020272" y="692696"/>
            <a:ext cx="1368152" cy="553998"/>
          </a:xfrm>
          <a:prstGeom prst="rect">
            <a:avLst/>
          </a:prstGeom>
          <a:noFill/>
        </p:spPr>
        <p:txBody>
          <a:bodyPr wrap="square" rtlCol="0">
            <a:spAutoFit/>
          </a:bodyPr>
          <a:lstStyle/>
          <a:p>
            <a:pPr algn="ctr"/>
            <a:r>
              <a:rPr lang="es-EC" sz="1500" b="1" dirty="0" smtClean="0">
                <a:solidFill>
                  <a:prstClr val="white"/>
                </a:solidFill>
                <a:latin typeface="Eurostile BQ" pitchFamily="50" charset="0"/>
              </a:rPr>
              <a:t>EVALUACIÓN RIESGOS</a:t>
            </a:r>
            <a:endParaRPr lang="es-EC" sz="1500" b="1" dirty="0">
              <a:solidFill>
                <a:prstClr val="white"/>
              </a:solidFill>
              <a:latin typeface="Eurostile BQ" pitchFamily="50" charset="0"/>
            </a:endParaRPr>
          </a:p>
        </p:txBody>
      </p:sp>
      <p:pic>
        <p:nvPicPr>
          <p:cNvPr id="25" name="Graphic 317" descr="Tablet">
            <a:extLst>
              <a:ext uri="{FF2B5EF4-FFF2-40B4-BE49-F238E27FC236}">
                <a16:creationId xmlns="" xmlns:a16="http://schemas.microsoft.com/office/drawing/2014/main" id="{15134146-56B1-44B4-8C06-D6D85AD700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571507" y="206696"/>
            <a:ext cx="486000" cy="486000"/>
          </a:xfrm>
          <a:prstGeom prst="rect">
            <a:avLst/>
          </a:prstGeom>
          <a:effectLst>
            <a:outerShdw blurRad="190500" dist="38100" dir="2700000" algn="tl" rotWithShape="0">
              <a:prstClr val="black">
                <a:alpha val="40000"/>
              </a:prstClr>
            </a:outerShdw>
          </a:effectLst>
        </p:spPr>
      </p:pic>
      <p:sp>
        <p:nvSpPr>
          <p:cNvPr id="18" name="TextBox 332">
            <a:extLst>
              <a:ext uri="{FF2B5EF4-FFF2-40B4-BE49-F238E27FC236}">
                <a16:creationId xmlns="" xmlns:a16="http://schemas.microsoft.com/office/drawing/2014/main" id="{0A8B717B-1788-45C7-9B23-F981278FD724}"/>
              </a:ext>
            </a:extLst>
          </p:cNvPr>
          <p:cNvSpPr txBox="1"/>
          <p:nvPr/>
        </p:nvSpPr>
        <p:spPr>
          <a:xfrm>
            <a:off x="4211960" y="6505599"/>
            <a:ext cx="5112568" cy="261610"/>
          </a:xfrm>
          <a:prstGeom prst="rect">
            <a:avLst/>
          </a:prstGeom>
          <a:noFill/>
        </p:spPr>
        <p:txBody>
          <a:bodyPr wrap="square" rtlCol="0">
            <a:spAutoFit/>
          </a:bodyPr>
          <a:lstStyle/>
          <a:p>
            <a:r>
              <a:rPr lang="es-EC" sz="1100" spc="750" dirty="0" smtClean="0">
                <a:solidFill>
                  <a:prstClr val="white"/>
                </a:solidFill>
                <a:latin typeface="Eurostile BQ" pitchFamily="50" charset="0"/>
              </a:rPr>
              <a:t>ETAPA 2: ANÁLISIS DE RIESGO</a:t>
            </a:r>
            <a:endParaRPr lang="es-EC" sz="1100" spc="750" dirty="0">
              <a:solidFill>
                <a:prstClr val="white"/>
              </a:solidFill>
              <a:latin typeface="Eurostile BQ" pitchFamily="50" charset="0"/>
            </a:endParaRPr>
          </a:p>
        </p:txBody>
      </p:sp>
      <p:pic>
        <p:nvPicPr>
          <p:cNvPr id="7" name="Imagen 6"/>
          <p:cNvPicPr>
            <a:picLocks noChangeAspect="1"/>
          </p:cNvPicPr>
          <p:nvPr/>
        </p:nvPicPr>
        <p:blipFill>
          <a:blip r:embed="rId8"/>
          <a:stretch>
            <a:fillRect/>
          </a:stretch>
        </p:blipFill>
        <p:spPr>
          <a:xfrm>
            <a:off x="241232" y="1838751"/>
            <a:ext cx="8435224" cy="1486990"/>
          </a:xfrm>
          <a:prstGeom prst="rect">
            <a:avLst/>
          </a:prstGeom>
        </p:spPr>
      </p:pic>
      <p:pic>
        <p:nvPicPr>
          <p:cNvPr id="11" name="Imagen 10"/>
          <p:cNvPicPr>
            <a:picLocks noChangeAspect="1"/>
          </p:cNvPicPr>
          <p:nvPr/>
        </p:nvPicPr>
        <p:blipFill>
          <a:blip r:embed="rId9"/>
          <a:stretch>
            <a:fillRect/>
          </a:stretch>
        </p:blipFill>
        <p:spPr>
          <a:xfrm>
            <a:off x="241232" y="3337321"/>
            <a:ext cx="8435224" cy="2899991"/>
          </a:xfrm>
          <a:prstGeom prst="rect">
            <a:avLst/>
          </a:prstGeom>
        </p:spPr>
      </p:pic>
    </p:spTree>
    <p:extLst>
      <p:ext uri="{BB962C8B-B14F-4D97-AF65-F5344CB8AC3E}">
        <p14:creationId xmlns:p14="http://schemas.microsoft.com/office/powerpoint/2010/main" val="268373910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sp>
        <p:nvSpPr>
          <p:cNvPr id="12" name="Rectangle 295">
            <a:extLst>
              <a:ext uri="{FF2B5EF4-FFF2-40B4-BE49-F238E27FC236}">
                <a16:creationId xmlns="" xmlns:a16="http://schemas.microsoft.com/office/drawing/2014/main" id="{2B318EE9-F635-43F0-BB58-8A7C08D13C2C}"/>
              </a:ext>
            </a:extLst>
          </p:cNvPr>
          <p:cNvSpPr/>
          <p:nvPr/>
        </p:nvSpPr>
        <p:spPr>
          <a:xfrm>
            <a:off x="0" y="-27383"/>
            <a:ext cx="2162826" cy="1253651"/>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6" name="Freeform: Shape 331">
            <a:extLst>
              <a:ext uri="{FF2B5EF4-FFF2-40B4-BE49-F238E27FC236}">
                <a16:creationId xmlns="" xmlns:a16="http://schemas.microsoft.com/office/drawing/2014/main" id="{A1419BC8-BF04-44B9-86D4-BBFF497A1388}"/>
              </a:ext>
            </a:extLst>
          </p:cNvPr>
          <p:cNvSpPr/>
          <p:nvPr/>
        </p:nvSpPr>
        <p:spPr>
          <a:xfrm>
            <a:off x="3965574" y="6453336"/>
            <a:ext cx="5214938" cy="358282"/>
          </a:xfrm>
          <a:custGeom>
            <a:avLst/>
            <a:gdLst>
              <a:gd name="connsiteX0" fmla="*/ 751974 w 7876674"/>
              <a:gd name="connsiteY0" fmla="*/ 0 h 762000"/>
              <a:gd name="connsiteX1" fmla="*/ 7876674 w 7876674"/>
              <a:gd name="connsiteY1" fmla="*/ 0 h 762000"/>
              <a:gd name="connsiteX2" fmla="*/ 7876674 w 7876674"/>
              <a:gd name="connsiteY2" fmla="*/ 762000 h 762000"/>
              <a:gd name="connsiteX3" fmla="*/ 751974 w 7876674"/>
              <a:gd name="connsiteY3" fmla="*/ 762000 h 762000"/>
              <a:gd name="connsiteX4" fmla="*/ 0 w 78766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674" h="762000">
                <a:moveTo>
                  <a:pt x="751974" y="0"/>
                </a:moveTo>
                <a:lnTo>
                  <a:pt x="7876674" y="0"/>
                </a:lnTo>
                <a:lnTo>
                  <a:pt x="7876674" y="762000"/>
                </a:lnTo>
                <a:lnTo>
                  <a:pt x="751974" y="762000"/>
                </a:lnTo>
                <a:lnTo>
                  <a:pt x="0" y="762000"/>
                </a:lnTo>
                <a:close/>
              </a:path>
            </a:pathLst>
          </a:custGeom>
          <a:solidFill>
            <a:srgbClr val="00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sp>
        <p:nvSpPr>
          <p:cNvPr id="13" name="Trapezoid 296">
            <a:extLst>
              <a:ext uri="{FF2B5EF4-FFF2-40B4-BE49-F238E27FC236}">
                <a16:creationId xmlns="" xmlns:a16="http://schemas.microsoft.com/office/drawing/2014/main" id="{8E35A916-C1DF-4673-A1F6-005023D48703}"/>
              </a:ext>
            </a:extLst>
          </p:cNvPr>
          <p:cNvSpPr/>
          <p:nvPr/>
        </p:nvSpPr>
        <p:spPr>
          <a:xfrm rot="5400000">
            <a:off x="2069429" y="80903"/>
            <a:ext cx="1275349" cy="1058779"/>
          </a:xfrm>
          <a:prstGeom prst="trapezoid">
            <a:avLst>
              <a:gd name="adj" fmla="val 17004"/>
            </a:avLst>
          </a:prstGeom>
          <a:solidFill>
            <a:srgbClr val="612F75"/>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4" name="Rectangle 297">
            <a:extLst>
              <a:ext uri="{FF2B5EF4-FFF2-40B4-BE49-F238E27FC236}">
                <a16:creationId xmlns="" xmlns:a16="http://schemas.microsoft.com/office/drawing/2014/main" id="{1B13E165-3FFB-4F7E-BC3E-A268433CCAC9}"/>
              </a:ext>
            </a:extLst>
          </p:cNvPr>
          <p:cNvSpPr/>
          <p:nvPr/>
        </p:nvSpPr>
        <p:spPr>
          <a:xfrm>
            <a:off x="3236494" y="116632"/>
            <a:ext cx="5907506" cy="1058779"/>
          </a:xfrm>
          <a:prstGeom prst="rect">
            <a:avLst/>
          </a:prstGeom>
          <a:solidFill>
            <a:srgbClr val="8E44AB"/>
          </a:solidFill>
          <a:ln>
            <a:noFill/>
          </a:ln>
          <a:effectLst>
            <a:outerShdw blurRad="596900" dist="38100" dir="540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5" name="Parallelogram 298">
            <a:extLst>
              <a:ext uri="{FF2B5EF4-FFF2-40B4-BE49-F238E27FC236}">
                <a16:creationId xmlns="" xmlns:a16="http://schemas.microsoft.com/office/drawing/2014/main" id="{D68EABBC-E6D6-4A25-BEDF-9870FF394818}"/>
              </a:ext>
            </a:extLst>
          </p:cNvPr>
          <p:cNvSpPr/>
          <p:nvPr/>
        </p:nvSpPr>
        <p:spPr>
          <a:xfrm>
            <a:off x="3850105" y="-27384"/>
            <a:ext cx="1564104" cy="1596918"/>
          </a:xfrm>
          <a:prstGeom prst="parallelogram">
            <a:avLst/>
          </a:prstGeom>
          <a:gradFill>
            <a:gsLst>
              <a:gs pos="0">
                <a:srgbClr val="5CAADA"/>
              </a:gs>
              <a:gs pos="100000">
                <a:srgbClr val="277B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6" name="Parallelogram 299">
            <a:extLst>
              <a:ext uri="{FF2B5EF4-FFF2-40B4-BE49-F238E27FC236}">
                <a16:creationId xmlns="" xmlns:a16="http://schemas.microsoft.com/office/drawing/2014/main" id="{D41C7B29-CB47-45E2-9CDC-21FC0BB77DDD}"/>
              </a:ext>
            </a:extLst>
          </p:cNvPr>
          <p:cNvSpPr/>
          <p:nvPr/>
        </p:nvSpPr>
        <p:spPr>
          <a:xfrm>
            <a:off x="5441280" y="-27384"/>
            <a:ext cx="1564104" cy="1596918"/>
          </a:xfrm>
          <a:prstGeom prst="parallelogram">
            <a:avLst/>
          </a:prstGeom>
          <a:gradFill>
            <a:gsLst>
              <a:gs pos="0">
                <a:srgbClr val="E57D24"/>
              </a:gs>
              <a:gs pos="100000">
                <a:srgbClr val="D25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17" name="Parallelogram 300">
            <a:extLst>
              <a:ext uri="{FF2B5EF4-FFF2-40B4-BE49-F238E27FC236}">
                <a16:creationId xmlns="" xmlns:a16="http://schemas.microsoft.com/office/drawing/2014/main" id="{5BE421CA-F7B8-4AD6-8029-00D1A028D6C8}"/>
              </a:ext>
            </a:extLst>
          </p:cNvPr>
          <p:cNvSpPr/>
          <p:nvPr/>
        </p:nvSpPr>
        <p:spPr>
          <a:xfrm>
            <a:off x="7032455" y="-27384"/>
            <a:ext cx="1564104" cy="1596918"/>
          </a:xfrm>
          <a:prstGeom prst="parallelogram">
            <a:avLst/>
          </a:prstGeom>
          <a:gradFill>
            <a:gsLst>
              <a:gs pos="0">
                <a:srgbClr val="2ACB72"/>
              </a:gs>
              <a:gs pos="100000">
                <a:srgbClr val="22AD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22" name="TextBox 309">
            <a:extLst>
              <a:ext uri="{FF2B5EF4-FFF2-40B4-BE49-F238E27FC236}">
                <a16:creationId xmlns="" xmlns:a16="http://schemas.microsoft.com/office/drawing/2014/main" id="{E5A513A2-83A9-4012-BDAB-FD1A794FFF79}"/>
              </a:ext>
            </a:extLst>
          </p:cNvPr>
          <p:cNvSpPr txBox="1"/>
          <p:nvPr/>
        </p:nvSpPr>
        <p:spPr>
          <a:xfrm>
            <a:off x="7020272" y="692696"/>
            <a:ext cx="1368152" cy="553998"/>
          </a:xfrm>
          <a:prstGeom prst="rect">
            <a:avLst/>
          </a:prstGeom>
          <a:noFill/>
        </p:spPr>
        <p:txBody>
          <a:bodyPr wrap="square" rtlCol="0">
            <a:spAutoFit/>
          </a:bodyPr>
          <a:lstStyle/>
          <a:p>
            <a:pPr algn="ctr"/>
            <a:r>
              <a:rPr lang="es-EC" sz="1500" b="1" dirty="0" smtClean="0">
                <a:solidFill>
                  <a:prstClr val="white"/>
                </a:solidFill>
                <a:latin typeface="Eurostile BQ" pitchFamily="50" charset="0"/>
              </a:rPr>
              <a:t>EVALUACIÓN RIESGOS</a:t>
            </a:r>
            <a:endParaRPr lang="es-EC" sz="1500" b="1" dirty="0">
              <a:solidFill>
                <a:prstClr val="white"/>
              </a:solidFill>
              <a:latin typeface="Eurostile BQ" pitchFamily="50" charset="0"/>
            </a:endParaRPr>
          </a:p>
        </p:txBody>
      </p:sp>
      <p:pic>
        <p:nvPicPr>
          <p:cNvPr id="25" name="Graphic 317" descr="Tablet">
            <a:extLst>
              <a:ext uri="{FF2B5EF4-FFF2-40B4-BE49-F238E27FC236}">
                <a16:creationId xmlns="" xmlns:a16="http://schemas.microsoft.com/office/drawing/2014/main" id="{15134146-56B1-44B4-8C06-D6D85AD700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571507" y="206696"/>
            <a:ext cx="486000" cy="486000"/>
          </a:xfrm>
          <a:prstGeom prst="rect">
            <a:avLst/>
          </a:prstGeom>
          <a:effectLst>
            <a:outerShdw blurRad="190500" dist="38100" dir="2700000" algn="tl" rotWithShape="0">
              <a:prstClr val="black">
                <a:alpha val="40000"/>
              </a:prstClr>
            </a:outerShdw>
          </a:effectLst>
        </p:spPr>
      </p:pic>
      <p:sp>
        <p:nvSpPr>
          <p:cNvPr id="18" name="TextBox 332">
            <a:extLst>
              <a:ext uri="{FF2B5EF4-FFF2-40B4-BE49-F238E27FC236}">
                <a16:creationId xmlns="" xmlns:a16="http://schemas.microsoft.com/office/drawing/2014/main" id="{0A8B717B-1788-45C7-9B23-F981278FD724}"/>
              </a:ext>
            </a:extLst>
          </p:cNvPr>
          <p:cNvSpPr txBox="1"/>
          <p:nvPr/>
        </p:nvSpPr>
        <p:spPr>
          <a:xfrm>
            <a:off x="4211960" y="6505599"/>
            <a:ext cx="5112568" cy="261610"/>
          </a:xfrm>
          <a:prstGeom prst="rect">
            <a:avLst/>
          </a:prstGeom>
          <a:noFill/>
        </p:spPr>
        <p:txBody>
          <a:bodyPr wrap="square" rtlCol="0">
            <a:spAutoFit/>
          </a:bodyPr>
          <a:lstStyle/>
          <a:p>
            <a:r>
              <a:rPr lang="es-EC" sz="1100" spc="750" dirty="0" smtClean="0">
                <a:solidFill>
                  <a:prstClr val="white"/>
                </a:solidFill>
                <a:latin typeface="Eurostile BQ" pitchFamily="50" charset="0"/>
              </a:rPr>
              <a:t>ETAPA 2: ANÁLISIS DE RIESGO</a:t>
            </a:r>
            <a:endParaRPr lang="es-EC" sz="1100" spc="750" dirty="0">
              <a:solidFill>
                <a:prstClr val="white"/>
              </a:solidFill>
              <a:latin typeface="Eurostile BQ" pitchFamily="50" charset="0"/>
            </a:endParaRPr>
          </a:p>
        </p:txBody>
      </p:sp>
      <p:sp>
        <p:nvSpPr>
          <p:cNvPr id="2" name="CuadroTexto 1"/>
          <p:cNvSpPr txBox="1"/>
          <p:nvPr/>
        </p:nvSpPr>
        <p:spPr>
          <a:xfrm>
            <a:off x="1475656" y="1619508"/>
            <a:ext cx="8337728" cy="369332"/>
          </a:xfrm>
          <a:prstGeom prst="rect">
            <a:avLst/>
          </a:prstGeom>
          <a:noFill/>
        </p:spPr>
        <p:txBody>
          <a:bodyPr wrap="square" rtlCol="0">
            <a:spAutoFit/>
          </a:bodyPr>
          <a:lstStyle/>
          <a:p>
            <a:r>
              <a:rPr lang="es-ES" b="1" dirty="0" smtClean="0">
                <a:solidFill>
                  <a:srgbClr val="FFFF00"/>
                </a:solidFill>
                <a:latin typeface="Capsuula" panose="02000506000000020004" pitchFamily="2" charset="0"/>
              </a:rPr>
              <a:t>AMENAZA: </a:t>
            </a:r>
            <a:r>
              <a:rPr lang="es-EC" b="1" dirty="0" err="1" smtClean="0">
                <a:solidFill>
                  <a:srgbClr val="FFFF00"/>
                </a:solidFill>
                <a:latin typeface="Capsuula" panose="02000506000000020004" pitchFamily="2" charset="0"/>
              </a:rPr>
              <a:t>DTIC</a:t>
            </a:r>
            <a:r>
              <a:rPr lang="es-EC" b="1" dirty="0" smtClean="0">
                <a:solidFill>
                  <a:srgbClr val="FFFF00"/>
                </a:solidFill>
                <a:latin typeface="Capsuula" panose="02000506000000020004" pitchFamily="2" charset="0"/>
              </a:rPr>
              <a:t>-GIP-023 SERVIDOR </a:t>
            </a:r>
            <a:r>
              <a:rPr lang="es-EC" b="1" dirty="0">
                <a:solidFill>
                  <a:srgbClr val="FFFF00"/>
                </a:solidFill>
                <a:latin typeface="Capsuula" panose="02000506000000020004" pitchFamily="2" charset="0"/>
              </a:rPr>
              <a:t>APLICATIVOS WEB DE PRODUCCIÓN</a:t>
            </a:r>
            <a:endParaRPr lang="es-ES" b="1" dirty="0">
              <a:solidFill>
                <a:srgbClr val="FFFF00"/>
              </a:solidFill>
              <a:latin typeface="Capsuula" panose="02000506000000020004" pitchFamily="2"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773545315"/>
              </p:ext>
            </p:extLst>
          </p:nvPr>
        </p:nvGraphicFramePr>
        <p:xfrm>
          <a:off x="265725" y="1972652"/>
          <a:ext cx="8770770" cy="4336667"/>
        </p:xfrm>
        <a:graphic>
          <a:graphicData uri="http://schemas.openxmlformats.org/drawingml/2006/table">
            <a:tbl>
              <a:tblPr firstRow="1" bandRow="1">
                <a:tableStyleId>{5C22544A-7EE6-4342-B048-85BDC9FD1C3A}</a:tableStyleId>
              </a:tblPr>
              <a:tblGrid>
                <a:gridCol w="2002019">
                  <a:extLst>
                    <a:ext uri="{9D8B030D-6E8A-4147-A177-3AD203B41FA5}">
                      <a16:colId xmlns="" xmlns:a16="http://schemas.microsoft.com/office/drawing/2014/main" val="4021299748"/>
                    </a:ext>
                  </a:extLst>
                </a:gridCol>
                <a:gridCol w="6768751">
                  <a:extLst>
                    <a:ext uri="{9D8B030D-6E8A-4147-A177-3AD203B41FA5}">
                      <a16:colId xmlns="" xmlns:a16="http://schemas.microsoft.com/office/drawing/2014/main" val="1011686030"/>
                    </a:ext>
                  </a:extLst>
                </a:gridCol>
              </a:tblGrid>
              <a:tr h="396216">
                <a:tc>
                  <a:txBody>
                    <a:bodyPr/>
                    <a:lstStyle/>
                    <a:p>
                      <a:r>
                        <a:rPr lang="es-EC" sz="1350" b="1" kern="1200" dirty="0" smtClean="0">
                          <a:solidFill>
                            <a:schemeClr val="lt1"/>
                          </a:solidFill>
                          <a:effectLst/>
                          <a:latin typeface="+mn-lt"/>
                          <a:ea typeface="+mn-ea"/>
                          <a:cs typeface="+mn-cs"/>
                        </a:rPr>
                        <a:t>Realidad actual:</a:t>
                      </a:r>
                      <a:endParaRPr lang="es-ES" sz="1350" b="1" kern="1200" dirty="0">
                        <a:solidFill>
                          <a:schemeClr val="lt1"/>
                        </a:solidFill>
                        <a:effectLst/>
                        <a:latin typeface="+mn-lt"/>
                        <a:ea typeface="+mn-ea"/>
                        <a:cs typeface="+mn-cs"/>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C" sz="1350" b="1" kern="1200" dirty="0" smtClean="0">
                          <a:solidFill>
                            <a:schemeClr val="lt1"/>
                          </a:solidFill>
                          <a:effectLst/>
                          <a:latin typeface="+mn-lt"/>
                          <a:ea typeface="+mn-ea"/>
                          <a:cs typeface="+mn-cs"/>
                        </a:rPr>
                        <a:t>Estrategia Propuesta:</a:t>
                      </a:r>
                      <a:endParaRPr lang="es-ES" sz="1350" b="1" kern="1200" dirty="0" smtClean="0">
                        <a:solidFill>
                          <a:schemeClr val="lt1"/>
                        </a:solidFill>
                        <a:effectLst/>
                        <a:latin typeface="+mn-lt"/>
                        <a:ea typeface="+mn-ea"/>
                        <a:cs typeface="+mn-cs"/>
                      </a:endParaRPr>
                    </a:p>
                  </a:txBody>
                  <a:tcPr/>
                </a:tc>
                <a:extLst>
                  <a:ext uri="{0D108BD9-81ED-4DB2-BD59-A6C34878D82A}">
                    <a16:rowId xmlns="" xmlns:a16="http://schemas.microsoft.com/office/drawing/2014/main" val="231639767"/>
                  </a:ext>
                </a:extLst>
              </a:tr>
              <a:tr h="1465457">
                <a:tc>
                  <a:txBody>
                    <a:bodyPr/>
                    <a:lstStyle/>
                    <a:p>
                      <a:r>
                        <a:rPr lang="es-EC" sz="1350" kern="1200" dirty="0" smtClean="0">
                          <a:solidFill>
                            <a:schemeClr val="dk1"/>
                          </a:solidFill>
                          <a:effectLst/>
                          <a:latin typeface="+mn-lt"/>
                          <a:ea typeface="+mn-ea"/>
                          <a:cs typeface="+mn-cs"/>
                        </a:rPr>
                        <a:t>Fuego</a:t>
                      </a:r>
                      <a:endParaRPr lang="es-ES" dirty="0"/>
                    </a:p>
                  </a:txBody>
                  <a:tcPr/>
                </a:tc>
                <a:tc>
                  <a:txBody>
                    <a:bodyPr/>
                    <a:lstStyle/>
                    <a:p>
                      <a:pPr marL="285750" lvl="0" indent="-285750">
                        <a:buFont typeface="Wingdings" panose="05000000000000000000" pitchFamily="2" charset="2"/>
                        <a:buChar char="v"/>
                      </a:pPr>
                      <a:r>
                        <a:rPr lang="es-EC" sz="1400" kern="1200" dirty="0" smtClean="0">
                          <a:solidFill>
                            <a:schemeClr val="dk1"/>
                          </a:solidFill>
                          <a:effectLst/>
                          <a:latin typeface="+mn-lt"/>
                          <a:ea typeface="+mn-ea"/>
                          <a:cs typeface="+mn-cs"/>
                        </a:rPr>
                        <a:t>Solicitar inspección e informe del estado actual del sistema automático contra incendios, a la Dirección Administrativa.</a:t>
                      </a:r>
                      <a:endParaRPr lang="es-ES" sz="1400" kern="1200" dirty="0" smtClean="0">
                        <a:solidFill>
                          <a:schemeClr val="dk1"/>
                        </a:solidFill>
                        <a:effectLst/>
                        <a:latin typeface="+mn-lt"/>
                        <a:ea typeface="+mn-ea"/>
                        <a:cs typeface="+mn-cs"/>
                      </a:endParaRPr>
                    </a:p>
                    <a:p>
                      <a:pPr lvl="0"/>
                      <a:endParaRPr lang="es-EC" sz="1400" kern="1200" dirty="0" smtClean="0">
                        <a:solidFill>
                          <a:schemeClr val="dk1"/>
                        </a:solidFill>
                        <a:effectLst/>
                        <a:latin typeface="+mn-lt"/>
                        <a:ea typeface="+mn-ea"/>
                        <a:cs typeface="+mn-cs"/>
                      </a:endParaRPr>
                    </a:p>
                    <a:p>
                      <a:pPr marL="285750" lvl="0" indent="-285750">
                        <a:buFont typeface="Wingdings" panose="05000000000000000000" pitchFamily="2" charset="2"/>
                        <a:buChar char="v"/>
                      </a:pPr>
                      <a:r>
                        <a:rPr lang="es-EC" sz="1400" kern="1200" dirty="0" smtClean="0">
                          <a:solidFill>
                            <a:schemeClr val="dk1"/>
                          </a:solidFill>
                          <a:effectLst/>
                          <a:latin typeface="+mn-lt"/>
                          <a:ea typeface="+mn-ea"/>
                          <a:cs typeface="+mn-cs"/>
                        </a:rPr>
                        <a:t>Definir formalmente un responsable de la DTIC, que vele por la ejecución del control y seguimiento del sistema, conforme a frecuencia adecuada que permita garantizar su correcto funcionamiento.</a:t>
                      </a:r>
                      <a:endParaRPr lang="es-ES" sz="1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1750836326"/>
                  </a:ext>
                </a:extLst>
              </a:tr>
              <a:tr h="7815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C" sz="1350" kern="1200" dirty="0" smtClean="0">
                          <a:solidFill>
                            <a:schemeClr val="dk1"/>
                          </a:solidFill>
                          <a:effectLst/>
                          <a:latin typeface="+mn-lt"/>
                          <a:ea typeface="+mn-ea"/>
                          <a:cs typeface="+mn-cs"/>
                        </a:rPr>
                        <a:t>Caída del sistema por  saturación de espacio de almacenamiento</a:t>
                      </a:r>
                      <a:endParaRPr lang="es-ES" sz="1350" kern="1200" dirty="0" smtClean="0">
                        <a:solidFill>
                          <a:schemeClr val="dk1"/>
                        </a:solidFill>
                        <a:effectLst/>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C" sz="1400" kern="1200" dirty="0" smtClean="0">
                          <a:solidFill>
                            <a:schemeClr val="dk1"/>
                          </a:solidFill>
                          <a:effectLst/>
                          <a:latin typeface="+mn-lt"/>
                          <a:ea typeface="+mn-ea"/>
                          <a:cs typeface="+mn-cs"/>
                        </a:rPr>
                        <a:t>Definir una política de gestión para la información almacenada, la misma que indique el tiempo que será almacenada la información de años anteriores, esto permitirá eliminar información innecesaria.</a:t>
                      </a:r>
                      <a:endParaRPr lang="es-ES" sz="1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1860190712"/>
                  </a:ext>
                </a:extLst>
              </a:tr>
              <a:tr h="16934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C" sz="1350" kern="1200" dirty="0" smtClean="0">
                          <a:solidFill>
                            <a:schemeClr val="dk1"/>
                          </a:solidFill>
                          <a:effectLst/>
                          <a:latin typeface="+mn-lt"/>
                          <a:ea typeface="+mn-ea"/>
                          <a:cs typeface="+mn-cs"/>
                        </a:rPr>
                        <a:t>Saturación de espacio de procesamiento.</a:t>
                      </a:r>
                      <a:endParaRPr lang="es-ES" sz="1350" kern="1200" dirty="0" smtClean="0">
                        <a:solidFill>
                          <a:schemeClr val="dk1"/>
                        </a:solidFill>
                        <a:effectLst/>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C" sz="1400" kern="1200" dirty="0" smtClean="0">
                          <a:solidFill>
                            <a:schemeClr val="dk1"/>
                          </a:solidFill>
                          <a:effectLst/>
                          <a:latin typeface="+mn-lt"/>
                          <a:ea typeface="+mn-ea"/>
                          <a:cs typeface="+mn-cs"/>
                        </a:rPr>
                        <a:t>Realizar una proyección de crecimiento de consumo de almacenamiento, tomando en consideración la demanda de años anteriores, con el fin de iniciar un proceso de levantamiento de términos de referencia para la adquisición de nuevos discos duros que provean capacidad de almacenamiento para los siguientes 3 años.</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C" sz="1400" kern="1200" dirty="0" smtClean="0">
                        <a:solidFill>
                          <a:schemeClr val="dk1"/>
                        </a:solidFill>
                        <a:effectLst/>
                        <a:latin typeface="+mn-lt"/>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C" sz="1400" kern="1200" dirty="0" smtClean="0">
                          <a:solidFill>
                            <a:schemeClr val="dk1"/>
                          </a:solidFill>
                          <a:effectLst/>
                          <a:latin typeface="+mn-lt"/>
                          <a:ea typeface="+mn-ea"/>
                          <a:cs typeface="+mn-cs"/>
                        </a:rPr>
                        <a:t>Independizar los motores da bases de datos de </a:t>
                      </a:r>
                      <a:r>
                        <a:rPr lang="es-EC" sz="1400" kern="1200" dirty="0" err="1" smtClean="0">
                          <a:solidFill>
                            <a:schemeClr val="dk1"/>
                          </a:solidFill>
                          <a:effectLst/>
                          <a:latin typeface="+mn-lt"/>
                          <a:ea typeface="+mn-ea"/>
                          <a:cs typeface="+mn-cs"/>
                        </a:rPr>
                        <a:t>SQLServer</a:t>
                      </a:r>
                      <a:r>
                        <a:rPr lang="es-EC" sz="1400" kern="1200" dirty="0" smtClean="0">
                          <a:solidFill>
                            <a:schemeClr val="dk1"/>
                          </a:solidFill>
                          <a:effectLst/>
                          <a:latin typeface="+mn-lt"/>
                          <a:ea typeface="+mn-ea"/>
                          <a:cs typeface="+mn-cs"/>
                        </a:rPr>
                        <a:t> y </a:t>
                      </a:r>
                      <a:r>
                        <a:rPr lang="es-EC" sz="1400" kern="1200" dirty="0" err="1" smtClean="0">
                          <a:solidFill>
                            <a:schemeClr val="dk1"/>
                          </a:solidFill>
                          <a:effectLst/>
                          <a:latin typeface="+mn-lt"/>
                          <a:ea typeface="+mn-ea"/>
                          <a:cs typeface="+mn-cs"/>
                        </a:rPr>
                        <a:t>MySQL</a:t>
                      </a:r>
                      <a:r>
                        <a:rPr lang="es-EC" sz="1400" kern="1200" dirty="0" smtClean="0">
                          <a:solidFill>
                            <a:schemeClr val="dk1"/>
                          </a:solidFill>
                          <a:effectLst/>
                          <a:latin typeface="+mn-lt"/>
                          <a:ea typeface="+mn-ea"/>
                          <a:cs typeface="+mn-cs"/>
                        </a:rPr>
                        <a:t>, en un servidor independiente del servidor de archivos y servidor de aplicaciones web.</a:t>
                      </a:r>
                      <a:endParaRPr lang="es-ES" sz="1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1288689417"/>
                  </a:ext>
                </a:extLst>
              </a:tr>
            </a:tbl>
          </a:graphicData>
        </a:graphic>
      </p:graphicFrame>
    </p:spTree>
    <p:extLst>
      <p:ext uri="{BB962C8B-B14F-4D97-AF65-F5344CB8AC3E}">
        <p14:creationId xmlns:p14="http://schemas.microsoft.com/office/powerpoint/2010/main" val="3546004373"/>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34418"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3" name="Título 1"/>
          <p:cNvSpPr txBox="1">
            <a:spLocks/>
          </p:cNvSpPr>
          <p:nvPr/>
        </p:nvSpPr>
        <p:spPr>
          <a:xfrm>
            <a:off x="204317" y="188640"/>
            <a:ext cx="6084676" cy="54038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2800" b="1" u="sng" dirty="0" smtClean="0">
                <a:solidFill>
                  <a:srgbClr val="FFFF00"/>
                </a:solidFill>
                <a:latin typeface="Capsuula" panose="02000506000000020004" pitchFamily="2" charset="0"/>
                <a:ea typeface="Roboto" panose="02000000000000000000" pitchFamily="2" charset="0"/>
              </a:rPr>
              <a:t>ETAPA 3</a:t>
            </a:r>
            <a:r>
              <a:rPr lang="es-ES" sz="2800" b="1" u="sng" dirty="0" smtClean="0">
                <a:solidFill>
                  <a:schemeClr val="bg1"/>
                </a:solidFill>
                <a:latin typeface="Capsuula" panose="02000506000000020004" pitchFamily="2" charset="0"/>
                <a:ea typeface="Roboto" panose="02000000000000000000" pitchFamily="2" charset="0"/>
              </a:rPr>
              <a:t>: Diseño Plan Continuidad Negocio</a:t>
            </a:r>
            <a:endParaRPr lang="es-ES" sz="2800" b="1" u="sng" dirty="0">
              <a:solidFill>
                <a:schemeClr val="bg1"/>
              </a:solidFill>
              <a:latin typeface="Capsuula" panose="02000506000000020004" pitchFamily="2" charset="0"/>
              <a:ea typeface="Roboto" panose="02000000000000000000" pitchFamily="2" charset="0"/>
            </a:endParaRPr>
          </a:p>
        </p:txBody>
      </p:sp>
      <p:pic>
        <p:nvPicPr>
          <p:cNvPr id="4" name="Imagen 3"/>
          <p:cNvPicPr/>
          <p:nvPr/>
        </p:nvPicPr>
        <p:blipFill>
          <a:blip r:embed="rId3"/>
          <a:stretch>
            <a:fillRect/>
          </a:stretch>
        </p:blipFill>
        <p:spPr>
          <a:xfrm>
            <a:off x="145094" y="1004313"/>
            <a:ext cx="8784976" cy="55210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80940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5" name="Título 1"/>
          <p:cNvSpPr txBox="1">
            <a:spLocks/>
          </p:cNvSpPr>
          <p:nvPr/>
        </p:nvSpPr>
        <p:spPr>
          <a:xfrm>
            <a:off x="367202" y="196416"/>
            <a:ext cx="10515600" cy="60469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2800" b="1" u="sng" dirty="0" smtClean="0">
                <a:solidFill>
                  <a:srgbClr val="FFFF00"/>
                </a:solidFill>
                <a:latin typeface="Capsuula" panose="02000506000000020004" pitchFamily="2" charset="0"/>
              </a:rPr>
              <a:t>3.1</a:t>
            </a:r>
            <a:r>
              <a:rPr lang="es-ES" sz="2800" b="1" u="sng" dirty="0" smtClean="0">
                <a:solidFill>
                  <a:schemeClr val="bg1"/>
                </a:solidFill>
                <a:latin typeface="Capsuula" panose="02000506000000020004" pitchFamily="2" charset="0"/>
              </a:rPr>
              <a:t> Contexto De La Organización</a:t>
            </a:r>
            <a:endParaRPr lang="es-ES" sz="2800" b="1" u="sng" dirty="0">
              <a:solidFill>
                <a:schemeClr val="bg1"/>
              </a:solidFill>
              <a:latin typeface="Capsuula" panose="02000506000000020004" pitchFamily="2" charset="0"/>
            </a:endParaRPr>
          </a:p>
        </p:txBody>
      </p:sp>
      <p:sp>
        <p:nvSpPr>
          <p:cNvPr id="8" name="Marcador de contenido 2"/>
          <p:cNvSpPr txBox="1">
            <a:spLocks/>
          </p:cNvSpPr>
          <p:nvPr/>
        </p:nvSpPr>
        <p:spPr>
          <a:xfrm>
            <a:off x="197275" y="1412776"/>
            <a:ext cx="7595617" cy="460851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s-EC" sz="2000" dirty="0" smtClean="0">
                <a:solidFill>
                  <a:schemeClr val="bg1"/>
                </a:solidFill>
              </a:rPr>
              <a:t>El MD norma, regula, Legaliza toda organización deportiva, por lo tanto genera, administra información sensible sobre Acuerdos Ministeriales, pensiones, registros médicos de deportistas, procesos antidopaje, entre otros</a:t>
            </a:r>
          </a:p>
          <a:p>
            <a:pPr marL="0" indent="0" algn="just">
              <a:buFont typeface="Arial" panose="020B0604020202020204" pitchFamily="34" charset="0"/>
              <a:buNone/>
            </a:pPr>
            <a:endParaRPr lang="es-EC" sz="2000" b="1" dirty="0" smtClean="0">
              <a:solidFill>
                <a:schemeClr val="bg1"/>
              </a:solidFill>
            </a:endParaRPr>
          </a:p>
          <a:p>
            <a:pPr marL="0" indent="0" algn="just">
              <a:buFont typeface="Arial" panose="020B0604020202020204" pitchFamily="34" charset="0"/>
              <a:buNone/>
            </a:pPr>
            <a:r>
              <a:rPr lang="es-EC" sz="2000" b="1" dirty="0" smtClean="0">
                <a:solidFill>
                  <a:schemeClr val="bg1"/>
                </a:solidFill>
              </a:rPr>
              <a:t>PARTES INTERESADAS:</a:t>
            </a:r>
            <a:endParaRPr lang="es-ES" sz="2000" dirty="0" smtClean="0">
              <a:solidFill>
                <a:schemeClr val="bg1"/>
              </a:solidFill>
            </a:endParaRPr>
          </a:p>
          <a:p>
            <a:pPr marL="0" indent="0" algn="just">
              <a:buFont typeface="Arial" panose="020B0604020202020204" pitchFamily="34" charset="0"/>
              <a:buNone/>
            </a:pPr>
            <a:r>
              <a:rPr lang="es-EC" sz="2000" dirty="0" smtClean="0">
                <a:solidFill>
                  <a:schemeClr val="bg1"/>
                </a:solidFill>
              </a:rPr>
              <a:t>Los principales interesados en el levantamiento del Plan de</a:t>
            </a:r>
          </a:p>
          <a:p>
            <a:pPr marL="0" indent="0" algn="just">
              <a:buFont typeface="Arial" panose="020B0604020202020204" pitchFamily="34" charset="0"/>
              <a:buNone/>
            </a:pPr>
            <a:r>
              <a:rPr lang="es-EC" sz="2000" dirty="0" smtClean="0">
                <a:solidFill>
                  <a:schemeClr val="bg1"/>
                </a:solidFill>
              </a:rPr>
              <a:t> Continuidad son:</a:t>
            </a:r>
            <a:endParaRPr lang="es-ES" sz="2000" dirty="0" smtClean="0">
              <a:solidFill>
                <a:schemeClr val="bg1"/>
              </a:solidFill>
            </a:endParaRPr>
          </a:p>
          <a:p>
            <a:pPr algn="just"/>
            <a:r>
              <a:rPr lang="es-EC" sz="2000" dirty="0" smtClean="0">
                <a:solidFill>
                  <a:schemeClr val="bg1"/>
                </a:solidFill>
              </a:rPr>
              <a:t>Ministra del Deporte (Andrea Sotomayor)</a:t>
            </a:r>
            <a:endParaRPr lang="es-ES" sz="2000" dirty="0" smtClean="0">
              <a:solidFill>
                <a:schemeClr val="bg1"/>
              </a:solidFill>
            </a:endParaRPr>
          </a:p>
          <a:p>
            <a:pPr algn="just"/>
            <a:r>
              <a:rPr lang="es-EC" sz="2000" dirty="0" smtClean="0">
                <a:solidFill>
                  <a:schemeClr val="bg1"/>
                </a:solidFill>
              </a:rPr>
              <a:t>Coordinador de “Planificación y Gestión Estratégica”</a:t>
            </a:r>
            <a:endParaRPr lang="es-ES" sz="2000" dirty="0" smtClean="0">
              <a:solidFill>
                <a:schemeClr val="bg1"/>
              </a:solidFill>
            </a:endParaRPr>
          </a:p>
          <a:p>
            <a:pPr algn="just"/>
            <a:r>
              <a:rPr lang="es-EC" sz="2000" dirty="0" smtClean="0">
                <a:solidFill>
                  <a:schemeClr val="bg1"/>
                </a:solidFill>
              </a:rPr>
              <a:t>Directora de “Tecnologías de Información y Comunicación”</a:t>
            </a:r>
            <a:endParaRPr lang="es-ES" sz="2000" dirty="0" smtClean="0">
              <a:solidFill>
                <a:schemeClr val="bg1"/>
              </a:solidFill>
            </a:endParaRPr>
          </a:p>
          <a:p>
            <a:pPr algn="just"/>
            <a:r>
              <a:rPr lang="es-EC" sz="2000" dirty="0" smtClean="0">
                <a:solidFill>
                  <a:schemeClr val="bg1"/>
                </a:solidFill>
              </a:rPr>
              <a:t>Coordinador de “Gestión Interna de Seguridad Informática”</a:t>
            </a:r>
            <a:endParaRPr lang="es-ES" sz="2000" dirty="0" smtClean="0">
              <a:solidFill>
                <a:schemeClr val="bg1"/>
              </a:solidFill>
            </a:endParaRPr>
          </a:p>
          <a:p>
            <a:pPr algn="just"/>
            <a:r>
              <a:rPr lang="es-EC" sz="2000" dirty="0" smtClean="0">
                <a:solidFill>
                  <a:schemeClr val="bg1"/>
                </a:solidFill>
              </a:rPr>
              <a:t>Coordinador de “Gestión Interna de Infraestructura tecnológica”</a:t>
            </a:r>
          </a:p>
          <a:p>
            <a:pPr marL="0" indent="0" algn="just">
              <a:buFont typeface="Arial" panose="020B0604020202020204" pitchFamily="34" charset="0"/>
              <a:buNone/>
            </a:pPr>
            <a:endParaRPr lang="es-EC" sz="1600" dirty="0" smtClean="0">
              <a:solidFill>
                <a:schemeClr val="bg1"/>
              </a:solidFill>
            </a:endParaRPr>
          </a:p>
          <a:p>
            <a:pPr algn="just"/>
            <a:endParaRPr lang="es-ES" sz="1600" dirty="0">
              <a:solidFill>
                <a:schemeClr val="bg1"/>
              </a:solidFill>
            </a:endParaRPr>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15585" b="3376"/>
          <a:stretch/>
        </p:blipFill>
        <p:spPr>
          <a:xfrm>
            <a:off x="6932599" y="2924944"/>
            <a:ext cx="1911143" cy="2187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t="26468" r="3503" b="27580"/>
          <a:stretch/>
        </p:blipFill>
        <p:spPr>
          <a:xfrm>
            <a:off x="6444208" y="-27384"/>
            <a:ext cx="2529492" cy="963616"/>
          </a:xfrm>
          <a:prstGeom prst="rect">
            <a:avLst/>
          </a:prstGeom>
        </p:spPr>
      </p:pic>
    </p:spTree>
    <p:extLst>
      <p:ext uri="{BB962C8B-B14F-4D97-AF65-F5344CB8AC3E}">
        <p14:creationId xmlns:p14="http://schemas.microsoft.com/office/powerpoint/2010/main" val="3941599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147976" y="-2531"/>
            <a:ext cx="9291976"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grpSp>
        <p:nvGrpSpPr>
          <p:cNvPr id="82" name="Group 81">
            <a:extLst>
              <a:ext uri="{FF2B5EF4-FFF2-40B4-BE49-F238E27FC236}">
                <a16:creationId xmlns="" xmlns:a16="http://schemas.microsoft.com/office/drawing/2014/main" id="{CEA5A878-163B-4A7F-A765-C789D4C44116}"/>
              </a:ext>
            </a:extLst>
          </p:cNvPr>
          <p:cNvGrpSpPr/>
          <p:nvPr/>
        </p:nvGrpSpPr>
        <p:grpSpPr>
          <a:xfrm>
            <a:off x="2518998" y="1428723"/>
            <a:ext cx="3953992" cy="3895035"/>
            <a:chOff x="3358663" y="761964"/>
            <a:chExt cx="3843262" cy="3785956"/>
          </a:xfrm>
          <a:effectLst>
            <a:reflection blurRad="6350" stA="52000" endA="300" endPos="21000" dir="5400000" sy="-100000" algn="bl" rotWithShape="0"/>
          </a:effectLst>
        </p:grpSpPr>
        <p:sp>
          <p:nvSpPr>
            <p:cNvPr id="80" name="Freeform: Shape 79">
              <a:extLst>
                <a:ext uri="{FF2B5EF4-FFF2-40B4-BE49-F238E27FC236}">
                  <a16:creationId xmlns="" xmlns:a16="http://schemas.microsoft.com/office/drawing/2014/main" id="{91B211AA-0FDA-4C59-8EC0-6E8C448F4D42}"/>
                </a:ext>
              </a:extLst>
            </p:cNvPr>
            <p:cNvSpPr/>
            <p:nvPr/>
          </p:nvSpPr>
          <p:spPr>
            <a:xfrm rot="5400000">
              <a:off x="4568019" y="761964"/>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65737E"/>
                </a:gs>
                <a:gs pos="0">
                  <a:srgbClr val="4B555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a:solidFill>
                  <a:prstClr val="white"/>
                </a:solidFill>
              </a:endParaRPr>
            </a:p>
          </p:txBody>
        </p:sp>
        <p:sp>
          <p:nvSpPr>
            <p:cNvPr id="81" name="Freeform: Shape 80">
              <a:extLst>
                <a:ext uri="{FF2B5EF4-FFF2-40B4-BE49-F238E27FC236}">
                  <a16:creationId xmlns="" xmlns:a16="http://schemas.microsoft.com/office/drawing/2014/main" id="{C82B0D17-3675-4B80-832E-F4A762D30728}"/>
                </a:ext>
              </a:extLst>
            </p:cNvPr>
            <p:cNvSpPr/>
            <p:nvPr/>
          </p:nvSpPr>
          <p:spPr>
            <a:xfrm rot="8100000">
              <a:off x="5287108" y="1080406"/>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C594C5"/>
                </a:gs>
                <a:gs pos="0">
                  <a:srgbClr val="95519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77" name="Freeform: Shape 76">
              <a:extLst>
                <a:ext uri="{FF2B5EF4-FFF2-40B4-BE49-F238E27FC236}">
                  <a16:creationId xmlns="" xmlns:a16="http://schemas.microsoft.com/office/drawing/2014/main" id="{1F208915-0D71-4849-99A4-3F305A1BA8F8}"/>
                </a:ext>
              </a:extLst>
            </p:cNvPr>
            <p:cNvSpPr/>
            <p:nvPr/>
          </p:nvSpPr>
          <p:spPr>
            <a:xfrm rot="10800000">
              <a:off x="5568211" y="1888311"/>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6699CC"/>
                </a:gs>
                <a:gs pos="0">
                  <a:srgbClr val="3366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a:solidFill>
                  <a:prstClr val="white"/>
                </a:solidFill>
              </a:endParaRPr>
            </a:p>
          </p:txBody>
        </p:sp>
        <p:sp>
          <p:nvSpPr>
            <p:cNvPr id="78" name="Freeform: Shape 77">
              <a:extLst>
                <a:ext uri="{FF2B5EF4-FFF2-40B4-BE49-F238E27FC236}">
                  <a16:creationId xmlns="" xmlns:a16="http://schemas.microsoft.com/office/drawing/2014/main" id="{EBEF61DF-A9FD-4BF3-8FD5-6B5838030EDC}"/>
                </a:ext>
              </a:extLst>
            </p:cNvPr>
            <p:cNvSpPr/>
            <p:nvPr/>
          </p:nvSpPr>
          <p:spPr>
            <a:xfrm rot="13500000">
              <a:off x="5222034" y="2635137"/>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7FC5C3"/>
                </a:gs>
                <a:gs pos="0">
                  <a:srgbClr val="3A7E7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67" name="Freeform: Shape 66">
              <a:extLst>
                <a:ext uri="{FF2B5EF4-FFF2-40B4-BE49-F238E27FC236}">
                  <a16:creationId xmlns="" xmlns:a16="http://schemas.microsoft.com/office/drawing/2014/main" id="{77CE6F84-658E-4033-8881-D5333863381D}"/>
                </a:ext>
              </a:extLst>
            </p:cNvPr>
            <p:cNvSpPr/>
            <p:nvPr/>
          </p:nvSpPr>
          <p:spPr>
            <a:xfrm rot="16200000">
              <a:off x="4393482" y="2914206"/>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99C794"/>
                </a:gs>
                <a:gs pos="0">
                  <a:srgbClr val="4F8D4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a:solidFill>
                  <a:prstClr val="white"/>
                </a:solidFill>
              </a:endParaRPr>
            </a:p>
          </p:txBody>
        </p:sp>
        <p:sp>
          <p:nvSpPr>
            <p:cNvPr id="68" name="Freeform: Shape 67">
              <a:extLst>
                <a:ext uri="{FF2B5EF4-FFF2-40B4-BE49-F238E27FC236}">
                  <a16:creationId xmlns="" xmlns:a16="http://schemas.microsoft.com/office/drawing/2014/main" id="{92251C5A-B171-4884-8228-25B8E6FD3C7B}"/>
                </a:ext>
              </a:extLst>
            </p:cNvPr>
            <p:cNvSpPr/>
            <p:nvPr/>
          </p:nvSpPr>
          <p:spPr>
            <a:xfrm rot="18900000">
              <a:off x="3646656" y="2568028"/>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FBD280"/>
                </a:gs>
                <a:gs pos="0">
                  <a:srgbClr val="D08D0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grpSp>
          <p:nvGrpSpPr>
            <p:cNvPr id="65" name="Group 64">
              <a:extLst>
                <a:ext uri="{FF2B5EF4-FFF2-40B4-BE49-F238E27FC236}">
                  <a16:creationId xmlns="" xmlns:a16="http://schemas.microsoft.com/office/drawing/2014/main" id="{C0DD5334-24E2-4AA0-9E8F-C854ED9401E5}"/>
                </a:ext>
              </a:extLst>
            </p:cNvPr>
            <p:cNvGrpSpPr/>
            <p:nvPr/>
          </p:nvGrpSpPr>
          <p:grpSpPr>
            <a:xfrm>
              <a:off x="3358663" y="1036429"/>
              <a:ext cx="1963850" cy="2364498"/>
              <a:chOff x="3615336" y="1565818"/>
              <a:chExt cx="4026211" cy="4847606"/>
            </a:xfrm>
          </p:grpSpPr>
          <p:sp>
            <p:nvSpPr>
              <p:cNvPr id="64" name="Freeform: Shape 63">
                <a:extLst>
                  <a:ext uri="{FF2B5EF4-FFF2-40B4-BE49-F238E27FC236}">
                    <a16:creationId xmlns="" xmlns:a16="http://schemas.microsoft.com/office/drawing/2014/main" id="{0E8BDB4F-AE97-4DCE-9567-74C866B20368}"/>
                  </a:ext>
                </a:extLst>
              </p:cNvPr>
              <p:cNvSpPr/>
              <p:nvPr/>
            </p:nvSpPr>
            <p:spPr>
              <a:xfrm>
                <a:off x="3615336" y="3064044"/>
                <a:ext cx="3349379" cy="3349380"/>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FBAE83"/>
                  </a:gs>
                  <a:gs pos="0">
                    <a:srgbClr val="BA460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a:solidFill>
                    <a:prstClr val="white"/>
                  </a:solidFill>
                </a:endParaRPr>
              </a:p>
            </p:txBody>
          </p:sp>
          <p:sp>
            <p:nvSpPr>
              <p:cNvPr id="63" name="Freeform: Shape 62">
                <a:extLst>
                  <a:ext uri="{FF2B5EF4-FFF2-40B4-BE49-F238E27FC236}">
                    <a16:creationId xmlns="" xmlns:a16="http://schemas.microsoft.com/office/drawing/2014/main" id="{C50D464A-440C-4756-84F0-AE98E71983B6}"/>
                  </a:ext>
                </a:extLst>
              </p:cNvPr>
              <p:cNvSpPr/>
              <p:nvPr/>
            </p:nvSpPr>
            <p:spPr>
              <a:xfrm rot="2700000">
                <a:off x="4292168" y="1565818"/>
                <a:ext cx="3349380" cy="3349379"/>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EC5F67"/>
                  </a:gs>
                  <a:gs pos="0">
                    <a:srgbClr val="9612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grpSp>
      </p:grpSp>
      <p:pic>
        <p:nvPicPr>
          <p:cNvPr id="85" name="Graphic 84" descr="Smart Phone">
            <a:extLst>
              <a:ext uri="{FF2B5EF4-FFF2-40B4-BE49-F238E27FC236}">
                <a16:creationId xmlns="" xmlns:a16="http://schemas.microsoft.com/office/drawing/2014/main" id="{929E7EC1-20D5-488B-8E8E-8CD2A7B9B9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463214" y="1844793"/>
            <a:ext cx="405000" cy="405000"/>
          </a:xfrm>
          <a:prstGeom prst="rect">
            <a:avLst/>
          </a:prstGeom>
        </p:spPr>
      </p:pic>
      <p:pic>
        <p:nvPicPr>
          <p:cNvPr id="89" name="Graphic 88" descr="Download from cloud">
            <a:extLst>
              <a:ext uri="{FF2B5EF4-FFF2-40B4-BE49-F238E27FC236}">
                <a16:creationId xmlns="" xmlns:a16="http://schemas.microsoft.com/office/drawing/2014/main" id="{6AC85357-36A3-42AA-9A91-C10DA1CE4D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934747" y="3898498"/>
            <a:ext cx="499257" cy="499257"/>
          </a:xfrm>
          <a:prstGeom prst="rect">
            <a:avLst/>
          </a:prstGeom>
        </p:spPr>
      </p:pic>
      <p:pic>
        <p:nvPicPr>
          <p:cNvPr id="99" name="Graphic 98" descr="Bar chart">
            <a:extLst>
              <a:ext uri="{FF2B5EF4-FFF2-40B4-BE49-F238E27FC236}">
                <a16:creationId xmlns="" xmlns:a16="http://schemas.microsoft.com/office/drawing/2014/main" id="{783F4188-8453-47F3-9C90-5981110540A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428246" y="2278757"/>
            <a:ext cx="564320" cy="564320"/>
          </a:xfrm>
          <a:prstGeom prst="rect">
            <a:avLst/>
          </a:prstGeom>
        </p:spPr>
      </p:pic>
      <p:sp>
        <p:nvSpPr>
          <p:cNvPr id="102" name="TextBox 101">
            <a:extLst>
              <a:ext uri="{FF2B5EF4-FFF2-40B4-BE49-F238E27FC236}">
                <a16:creationId xmlns="" xmlns:a16="http://schemas.microsoft.com/office/drawing/2014/main" id="{552FC769-E700-4E05-B03E-D05B00BE416C}"/>
              </a:ext>
            </a:extLst>
          </p:cNvPr>
          <p:cNvSpPr txBox="1"/>
          <p:nvPr/>
        </p:nvSpPr>
        <p:spPr>
          <a:xfrm>
            <a:off x="3707904" y="2782089"/>
            <a:ext cx="1715909" cy="430887"/>
          </a:xfrm>
          <a:prstGeom prst="rect">
            <a:avLst/>
          </a:prstGeom>
          <a:noFill/>
        </p:spPr>
        <p:txBody>
          <a:bodyPr wrap="square" rtlCol="0">
            <a:spAutoFit/>
          </a:bodyPr>
          <a:lstStyle/>
          <a:p>
            <a:pPr algn="ctr"/>
            <a:r>
              <a:rPr lang="en-IN" sz="1100" b="1" spc="225" dirty="0" err="1" smtClean="0">
                <a:solidFill>
                  <a:prstClr val="white"/>
                </a:solidFill>
                <a:latin typeface="Roboto" panose="02000000000000000000" pitchFamily="2" charset="0"/>
                <a:ea typeface="Roboto" panose="02000000000000000000" pitchFamily="2" charset="0"/>
              </a:rPr>
              <a:t>MINISTERIO</a:t>
            </a:r>
            <a:r>
              <a:rPr lang="en-IN" sz="1100" b="1" spc="225" dirty="0" smtClean="0">
                <a:solidFill>
                  <a:prstClr val="white"/>
                </a:solidFill>
                <a:latin typeface="Roboto" panose="02000000000000000000" pitchFamily="2" charset="0"/>
                <a:ea typeface="Roboto" panose="02000000000000000000" pitchFamily="2" charset="0"/>
              </a:rPr>
              <a:t> DEL </a:t>
            </a:r>
            <a:r>
              <a:rPr lang="en-IN" sz="1100" b="1" spc="225" dirty="0" err="1" smtClean="0">
                <a:solidFill>
                  <a:prstClr val="white"/>
                </a:solidFill>
                <a:latin typeface="Roboto" panose="02000000000000000000" pitchFamily="2" charset="0"/>
                <a:ea typeface="Roboto" panose="02000000000000000000" pitchFamily="2" charset="0"/>
              </a:rPr>
              <a:t>DEPORTE</a:t>
            </a:r>
            <a:endParaRPr lang="en-IN" sz="1100" b="1" spc="225" dirty="0">
              <a:solidFill>
                <a:prstClr val="white"/>
              </a:solidFill>
              <a:latin typeface="Roboto" panose="02000000000000000000" pitchFamily="2" charset="0"/>
              <a:ea typeface="Roboto" panose="02000000000000000000" pitchFamily="2" charset="0"/>
            </a:endParaRPr>
          </a:p>
        </p:txBody>
      </p:sp>
      <p:sp>
        <p:nvSpPr>
          <p:cNvPr id="26" name="TextBox 101">
            <a:extLst>
              <a:ext uri="{FF2B5EF4-FFF2-40B4-BE49-F238E27FC236}">
                <a16:creationId xmlns="" xmlns:a16="http://schemas.microsoft.com/office/drawing/2014/main" id="{552FC769-E700-4E05-B03E-D05B00BE416C}"/>
              </a:ext>
            </a:extLst>
          </p:cNvPr>
          <p:cNvSpPr txBox="1"/>
          <p:nvPr/>
        </p:nvSpPr>
        <p:spPr>
          <a:xfrm>
            <a:off x="406315" y="350785"/>
            <a:ext cx="8183393" cy="738664"/>
          </a:xfrm>
          <a:prstGeom prst="rect">
            <a:avLst/>
          </a:prstGeom>
          <a:noFill/>
        </p:spPr>
        <p:txBody>
          <a:bodyPr wrap="square" rtlCol="0">
            <a:spAutoFit/>
          </a:bodyPr>
          <a:lstStyle/>
          <a:p>
            <a:pPr algn="ctr"/>
            <a:r>
              <a:rPr lang="es-EC" sz="1400" b="1" spc="225" dirty="0" smtClean="0">
                <a:solidFill>
                  <a:prstClr val="white"/>
                </a:solidFill>
                <a:latin typeface="Roboto" panose="02000000000000000000" pitchFamily="2" charset="0"/>
                <a:ea typeface="Roboto" panose="02000000000000000000" pitchFamily="2" charset="0"/>
              </a:rPr>
              <a:t>PROPUESTA DE  UN PLAN DE CONTINUIDAD DE TECNOLOGÍAS DE INFORMACIÓN PARA LA DIRECCIÓN DE TECNOLOGÍAS DE INFORMACIÓN Y COMUNICACIÓN DEL MINISTERIO DEL DEPORTE</a:t>
            </a:r>
            <a:endParaRPr lang="es-EC" sz="1400" b="1" spc="225" dirty="0">
              <a:solidFill>
                <a:prstClr val="white"/>
              </a:solidFill>
              <a:latin typeface="Roboto" panose="02000000000000000000" pitchFamily="2" charset="0"/>
              <a:ea typeface="Roboto" panose="02000000000000000000" pitchFamily="2" charset="0"/>
            </a:endParaRPr>
          </a:p>
        </p:txBody>
      </p:sp>
      <p:pic>
        <p:nvPicPr>
          <p:cNvPr id="4" name="Imagen 3"/>
          <p:cNvPicPr>
            <a:picLocks noChangeAspect="1"/>
          </p:cNvPicPr>
          <p:nvPr/>
        </p:nvPicPr>
        <p:blipFill>
          <a:blip r:embed="rId18" cstate="print">
            <a:duotone>
              <a:prstClr val="black"/>
              <a:schemeClr val="bg1">
                <a:tint val="45000"/>
                <a:satMod val="400000"/>
              </a:schemeClr>
            </a:duotone>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627831" y="2667943"/>
            <a:ext cx="723356" cy="723356"/>
          </a:xfrm>
          <a:prstGeom prst="rect">
            <a:avLst/>
          </a:prstGeom>
          <a:noFill/>
          <a:ln>
            <a:noFill/>
          </a:ln>
        </p:spPr>
      </p:pic>
      <p:pic>
        <p:nvPicPr>
          <p:cNvPr id="5" name="Imagen 4"/>
          <p:cNvPicPr>
            <a:picLocks noChangeAspect="1"/>
          </p:cNvPicPr>
          <p:nvPr/>
        </p:nvPicPr>
        <p:blipFill>
          <a:blip r:embed="rId20">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70885" y="4558567"/>
            <a:ext cx="685092" cy="685092"/>
          </a:xfrm>
          <a:prstGeom prst="rect">
            <a:avLst/>
          </a:prstGeom>
        </p:spPr>
      </p:pic>
      <p:pic>
        <p:nvPicPr>
          <p:cNvPr id="29" name="Graphic 94" descr="Handshake">
            <a:extLst>
              <a:ext uri="{FF2B5EF4-FFF2-40B4-BE49-F238E27FC236}">
                <a16:creationId xmlns="" xmlns:a16="http://schemas.microsoft.com/office/drawing/2014/main" id="{548D4B9A-58D0-4066-A5B8-EFB6B2AF6814}"/>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987047" y="4426662"/>
            <a:ext cx="545898" cy="545898"/>
          </a:xfrm>
          <a:prstGeom prst="rect">
            <a:avLst/>
          </a:prstGeom>
        </p:spPr>
      </p:pic>
      <p:pic>
        <p:nvPicPr>
          <p:cNvPr id="6" name="Imagen 5"/>
          <p:cNvPicPr>
            <a:picLocks noChangeAspect="1"/>
          </p:cNvPicPr>
          <p:nvPr/>
        </p:nvPicPr>
        <p:blipFill>
          <a:blip r:embed="rId23">
            <a:extLst>
              <a:ext uri="{BEBA8EAE-BF5A-486C-A8C5-ECC9F3942E4B}">
                <a14:imgProps xmlns:a14="http://schemas.microsoft.com/office/drawing/2010/main">
                  <a14:imgLayer r:embed="rId2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626153" y="3541687"/>
            <a:ext cx="602032" cy="602032"/>
          </a:xfrm>
          <a:prstGeom prst="rect">
            <a:avLst/>
          </a:prstGeom>
        </p:spPr>
      </p:pic>
      <p:pic>
        <p:nvPicPr>
          <p:cNvPr id="7" name="Imagen 6"/>
          <p:cNvPicPr>
            <a:picLocks noChangeAspect="1"/>
          </p:cNvPicPr>
          <p:nvPr/>
        </p:nvPicPr>
        <p:blipFill>
          <a:blip r:embed="rId25">
            <a:extLst>
              <a:ext uri="{BEBA8EAE-BF5A-486C-A8C5-ECC9F3942E4B}">
                <a14:imgProps xmlns:a14="http://schemas.microsoft.com/office/drawing/2010/main">
                  <a14:imgLayer r:embed="rId26">
                    <a14:imgEffect>
                      <a14:colorTemperature colorTemp="6501"/>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03515" y="1573229"/>
            <a:ext cx="577379" cy="577379"/>
          </a:xfrm>
          <a:prstGeom prst="rect">
            <a:avLst/>
          </a:prstGeom>
        </p:spPr>
      </p:pic>
      <p:sp>
        <p:nvSpPr>
          <p:cNvPr id="32" name="TextBox 101">
            <a:extLst>
              <a:ext uri="{FF2B5EF4-FFF2-40B4-BE49-F238E27FC236}">
                <a16:creationId xmlns="" xmlns:a16="http://schemas.microsoft.com/office/drawing/2014/main" id="{552FC769-E700-4E05-B03E-D05B00BE416C}"/>
              </a:ext>
            </a:extLst>
          </p:cNvPr>
          <p:cNvSpPr txBox="1"/>
          <p:nvPr/>
        </p:nvSpPr>
        <p:spPr>
          <a:xfrm>
            <a:off x="6228185" y="6093296"/>
            <a:ext cx="2402139" cy="261610"/>
          </a:xfrm>
          <a:prstGeom prst="rect">
            <a:avLst/>
          </a:prstGeom>
          <a:noFill/>
        </p:spPr>
        <p:txBody>
          <a:bodyPr wrap="square" rtlCol="0">
            <a:spAutoFit/>
          </a:bodyPr>
          <a:lstStyle/>
          <a:p>
            <a:pPr algn="ctr"/>
            <a:r>
              <a:rPr lang="en-IN" sz="1100" b="1" spc="225" dirty="0" smtClean="0">
                <a:solidFill>
                  <a:prstClr val="white"/>
                </a:solidFill>
                <a:latin typeface="Nexa Bold" panose="02000000000000000000" pitchFamily="50" charset="0"/>
              </a:rPr>
              <a:t>DANIEL  URIBE  </a:t>
            </a:r>
            <a:r>
              <a:rPr lang="en-IN" sz="1100" b="1" spc="225" dirty="0" err="1" smtClean="0">
                <a:solidFill>
                  <a:prstClr val="white"/>
                </a:solidFill>
                <a:latin typeface="Nexa Bold" panose="02000000000000000000" pitchFamily="50" charset="0"/>
              </a:rPr>
              <a:t>Ing</a:t>
            </a:r>
            <a:r>
              <a:rPr lang="en-IN" sz="1100" b="1" spc="225" dirty="0" smtClean="0">
                <a:solidFill>
                  <a:prstClr val="white"/>
                </a:solidFill>
                <a:latin typeface="Nexa Bold" panose="02000000000000000000" pitchFamily="50" charset="0"/>
              </a:rPr>
              <a:t>.</a:t>
            </a:r>
            <a:endParaRPr lang="en-IN" sz="1100" b="1" spc="225" dirty="0">
              <a:solidFill>
                <a:prstClr val="white"/>
              </a:solidFill>
              <a:latin typeface="Nexa Bold" panose="02000000000000000000" pitchFamily="50" charset="0"/>
            </a:endParaRPr>
          </a:p>
        </p:txBody>
      </p:sp>
      <p:pic>
        <p:nvPicPr>
          <p:cNvPr id="2" name="Imagen 1"/>
          <p:cNvPicPr>
            <a:picLocks noChangeAspect="1"/>
          </p:cNvPicPr>
          <p:nvPr/>
        </p:nvPicPr>
        <p:blipFill rotWithShape="1">
          <a:blip r:embed="rId27" cstate="print">
            <a:extLst>
              <a:ext uri="{28A0092B-C50C-407E-A947-70E740481C1C}">
                <a14:useLocalDpi xmlns:a14="http://schemas.microsoft.com/office/drawing/2010/main" val="0"/>
              </a:ext>
            </a:extLst>
          </a:blip>
          <a:srcRect l="8000" t="25850" r="65121" b="32150"/>
          <a:stretch/>
        </p:blipFill>
        <p:spPr>
          <a:xfrm>
            <a:off x="4163007" y="3213613"/>
            <a:ext cx="702846" cy="878558"/>
          </a:xfrm>
          <a:prstGeom prst="rect">
            <a:avLst/>
          </a:prstGeom>
        </p:spPr>
      </p:pic>
    </p:spTree>
    <p:extLst>
      <p:ext uri="{BB962C8B-B14F-4D97-AF65-F5344CB8AC3E}">
        <p14:creationId xmlns:p14="http://schemas.microsoft.com/office/powerpoint/2010/main" val="4013921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36512" y="-16049"/>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3" name="Título 1"/>
          <p:cNvSpPr txBox="1">
            <a:spLocks/>
          </p:cNvSpPr>
          <p:nvPr/>
        </p:nvSpPr>
        <p:spPr>
          <a:xfrm>
            <a:off x="251520" y="79609"/>
            <a:ext cx="10515600" cy="50771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2800" b="1" u="sng" dirty="0" smtClean="0">
                <a:solidFill>
                  <a:srgbClr val="FFFF00"/>
                </a:solidFill>
                <a:latin typeface="Capsuula" panose="02000506000000020004" pitchFamily="2" charset="0"/>
                <a:ea typeface="Roboto" panose="02000000000000000000" pitchFamily="2" charset="0"/>
              </a:rPr>
              <a:t>3.2</a:t>
            </a:r>
            <a:r>
              <a:rPr lang="es-ES" sz="2800" b="1" u="sng" dirty="0" smtClean="0">
                <a:solidFill>
                  <a:schemeClr val="bg1"/>
                </a:solidFill>
                <a:latin typeface="Capsuula" panose="02000506000000020004" pitchFamily="2" charset="0"/>
                <a:ea typeface="Roboto" panose="02000000000000000000" pitchFamily="2" charset="0"/>
              </a:rPr>
              <a:t> Liderazgo</a:t>
            </a:r>
            <a:endParaRPr lang="es-ES" sz="2800" b="1" u="sng" dirty="0">
              <a:solidFill>
                <a:schemeClr val="bg1"/>
              </a:solidFill>
              <a:latin typeface="Capsuula" panose="02000506000000020004" pitchFamily="2" charset="0"/>
              <a:ea typeface="Roboto" panose="02000000000000000000" pitchFamily="2" charset="0"/>
            </a:endParaRPr>
          </a:p>
        </p:txBody>
      </p:sp>
      <p:sp>
        <p:nvSpPr>
          <p:cNvPr id="6" name="CuadroTexto 5"/>
          <p:cNvSpPr txBox="1"/>
          <p:nvPr/>
        </p:nvSpPr>
        <p:spPr>
          <a:xfrm>
            <a:off x="72009" y="692696"/>
            <a:ext cx="9071991" cy="1846659"/>
          </a:xfrm>
          <a:prstGeom prst="rect">
            <a:avLst/>
          </a:prstGeom>
          <a:noFill/>
        </p:spPr>
        <p:txBody>
          <a:bodyPr wrap="square" rtlCol="0">
            <a:spAutoFit/>
          </a:bodyPr>
          <a:lstStyle/>
          <a:p>
            <a:r>
              <a:rPr lang="es-EC" b="1" dirty="0" smtClean="0">
                <a:solidFill>
                  <a:srgbClr val="FFFF00"/>
                </a:solidFill>
                <a:latin typeface="Capsuula" panose="02000506000000020004" pitchFamily="2" charset="0"/>
                <a:ea typeface="Roboto" panose="02000000000000000000" pitchFamily="2" charset="0"/>
              </a:rPr>
              <a:t>POLÍTICA DE CONTINUIDAD DEL NEGOCIO</a:t>
            </a:r>
          </a:p>
          <a:p>
            <a:pPr marL="285750" lvl="0" indent="-285750">
              <a:buFont typeface="Wingdings" panose="05000000000000000000" pitchFamily="2" charset="2"/>
              <a:buChar char="v"/>
            </a:pPr>
            <a:r>
              <a:rPr lang="es-EC" sz="1600" dirty="0" smtClean="0">
                <a:solidFill>
                  <a:schemeClr val="bg1"/>
                </a:solidFill>
                <a:latin typeface="Roboto" panose="02000000000000000000" pitchFamily="2" charset="0"/>
                <a:ea typeface="Roboto" panose="02000000000000000000" pitchFamily="2" charset="0"/>
              </a:rPr>
              <a:t>Es </a:t>
            </a:r>
            <a:r>
              <a:rPr lang="es-EC" sz="1600" dirty="0">
                <a:solidFill>
                  <a:schemeClr val="bg1"/>
                </a:solidFill>
                <a:latin typeface="Roboto" panose="02000000000000000000" pitchFamily="2" charset="0"/>
                <a:ea typeface="Roboto" panose="02000000000000000000" pitchFamily="2" charset="0"/>
              </a:rPr>
              <a:t>prioridad la protección y seguridad de las </a:t>
            </a:r>
            <a:r>
              <a:rPr lang="es-EC" sz="1600" dirty="0" smtClean="0">
                <a:solidFill>
                  <a:schemeClr val="bg1"/>
                </a:solidFill>
                <a:latin typeface="Roboto" panose="02000000000000000000" pitchFamily="2" charset="0"/>
                <a:ea typeface="Roboto" panose="02000000000000000000" pitchFamily="2" charset="0"/>
              </a:rPr>
              <a:t>personas, en escenarios de crisis.</a:t>
            </a:r>
            <a:endParaRPr lang="en-CA" sz="1600" dirty="0">
              <a:solidFill>
                <a:schemeClr val="bg1"/>
              </a:solidFill>
              <a:latin typeface="Roboto" panose="02000000000000000000" pitchFamily="2" charset="0"/>
              <a:ea typeface="Roboto" panose="02000000000000000000" pitchFamily="2" charset="0"/>
            </a:endParaRPr>
          </a:p>
          <a:p>
            <a:pPr marL="285750" lvl="0" indent="-285750">
              <a:buFont typeface="Wingdings" panose="05000000000000000000" pitchFamily="2" charset="2"/>
              <a:buChar char="v"/>
            </a:pPr>
            <a:r>
              <a:rPr lang="es-EC" sz="1600" dirty="0" smtClean="0">
                <a:solidFill>
                  <a:schemeClr val="bg1"/>
                </a:solidFill>
                <a:latin typeface="Roboto" panose="02000000000000000000" pitchFamily="2" charset="0"/>
                <a:ea typeface="Roboto" panose="02000000000000000000" pitchFamily="2" charset="0"/>
              </a:rPr>
              <a:t>Conformación </a:t>
            </a:r>
            <a:r>
              <a:rPr lang="es-EC" sz="1600" dirty="0">
                <a:solidFill>
                  <a:schemeClr val="bg1"/>
                </a:solidFill>
                <a:latin typeface="Roboto" panose="02000000000000000000" pitchFamily="2" charset="0"/>
                <a:ea typeface="Roboto" panose="02000000000000000000" pitchFamily="2" charset="0"/>
              </a:rPr>
              <a:t>de la Comisión de Continuidad </a:t>
            </a:r>
            <a:r>
              <a:rPr lang="es-EC" sz="1600" dirty="0" smtClean="0">
                <a:solidFill>
                  <a:schemeClr val="bg1"/>
                </a:solidFill>
                <a:latin typeface="Roboto" panose="02000000000000000000" pitchFamily="2" charset="0"/>
                <a:ea typeface="Roboto" panose="02000000000000000000" pitchFamily="2" charset="0"/>
              </a:rPr>
              <a:t>(monitoreo, evaluación </a:t>
            </a:r>
            <a:r>
              <a:rPr lang="es-EC" sz="1600" dirty="0">
                <a:solidFill>
                  <a:schemeClr val="bg1"/>
                </a:solidFill>
                <a:latin typeface="Roboto" panose="02000000000000000000" pitchFamily="2" charset="0"/>
                <a:ea typeface="Roboto" panose="02000000000000000000" pitchFamily="2" charset="0"/>
              </a:rPr>
              <a:t>y mejora del </a:t>
            </a:r>
            <a:r>
              <a:rPr lang="es-EC" sz="1600" dirty="0" err="1" smtClean="0">
                <a:solidFill>
                  <a:schemeClr val="bg1"/>
                </a:solidFill>
                <a:latin typeface="Roboto" panose="02000000000000000000" pitchFamily="2" charset="0"/>
                <a:ea typeface="Roboto" panose="02000000000000000000" pitchFamily="2" charset="0"/>
              </a:rPr>
              <a:t>BCP</a:t>
            </a:r>
            <a:r>
              <a:rPr lang="es-EC" sz="1600" dirty="0" smtClean="0">
                <a:solidFill>
                  <a:schemeClr val="bg1"/>
                </a:solidFill>
                <a:latin typeface="Roboto" panose="02000000000000000000" pitchFamily="2" charset="0"/>
                <a:ea typeface="Roboto" panose="02000000000000000000" pitchFamily="2" charset="0"/>
              </a:rPr>
              <a:t>)</a:t>
            </a:r>
            <a:endParaRPr lang="en-CA" sz="1600" dirty="0">
              <a:solidFill>
                <a:schemeClr val="bg1"/>
              </a:solidFill>
              <a:latin typeface="Roboto" panose="02000000000000000000" pitchFamily="2" charset="0"/>
              <a:ea typeface="Roboto" panose="02000000000000000000" pitchFamily="2" charset="0"/>
            </a:endParaRPr>
          </a:p>
          <a:p>
            <a:pPr marL="285750" lvl="0" indent="-285750">
              <a:buFont typeface="Wingdings" panose="05000000000000000000" pitchFamily="2" charset="2"/>
              <a:buChar char="v"/>
            </a:pPr>
            <a:r>
              <a:rPr lang="es-EC" sz="1600" dirty="0" smtClean="0">
                <a:solidFill>
                  <a:schemeClr val="bg1"/>
                </a:solidFill>
                <a:latin typeface="Roboto" panose="02000000000000000000" pitchFamily="2" charset="0"/>
                <a:ea typeface="Roboto" panose="02000000000000000000" pitchFamily="2" charset="0"/>
              </a:rPr>
              <a:t>Provisión </a:t>
            </a:r>
            <a:r>
              <a:rPr lang="es-EC" sz="1600" dirty="0">
                <a:solidFill>
                  <a:schemeClr val="bg1"/>
                </a:solidFill>
                <a:latin typeface="Roboto" panose="02000000000000000000" pitchFamily="2" charset="0"/>
                <a:ea typeface="Roboto" panose="02000000000000000000" pitchFamily="2" charset="0"/>
              </a:rPr>
              <a:t>permanente de recursos financieros, humanos y </a:t>
            </a:r>
            <a:r>
              <a:rPr lang="es-EC" sz="1600" dirty="0" smtClean="0">
                <a:solidFill>
                  <a:schemeClr val="bg1"/>
                </a:solidFill>
                <a:latin typeface="Roboto" panose="02000000000000000000" pitchFamily="2" charset="0"/>
                <a:ea typeface="Roboto" panose="02000000000000000000" pitchFamily="2" charset="0"/>
              </a:rPr>
              <a:t>materiales</a:t>
            </a:r>
            <a:endParaRPr lang="en-CA" sz="1600" dirty="0">
              <a:solidFill>
                <a:schemeClr val="bg1"/>
              </a:solidFill>
              <a:latin typeface="Roboto" panose="02000000000000000000" pitchFamily="2" charset="0"/>
              <a:ea typeface="Roboto" panose="02000000000000000000" pitchFamily="2" charset="0"/>
            </a:endParaRPr>
          </a:p>
          <a:p>
            <a:pPr marL="285750" lvl="0" indent="-285750">
              <a:buFont typeface="Wingdings" panose="05000000000000000000" pitchFamily="2" charset="2"/>
              <a:buChar char="v"/>
            </a:pPr>
            <a:r>
              <a:rPr lang="es-EC" sz="1600" dirty="0" smtClean="0">
                <a:solidFill>
                  <a:schemeClr val="bg1"/>
                </a:solidFill>
                <a:latin typeface="Roboto" panose="02000000000000000000" pitchFamily="2" charset="0"/>
                <a:ea typeface="Roboto" panose="02000000000000000000" pitchFamily="2" charset="0"/>
              </a:rPr>
              <a:t>Coordinar </a:t>
            </a:r>
            <a:r>
              <a:rPr lang="es-EC" sz="1600" dirty="0">
                <a:solidFill>
                  <a:schemeClr val="bg1"/>
                </a:solidFill>
                <a:latin typeface="Roboto" panose="02000000000000000000" pitchFamily="2" charset="0"/>
                <a:ea typeface="Roboto" panose="02000000000000000000" pitchFamily="2" charset="0"/>
              </a:rPr>
              <a:t>y ejecutar jornadas de capacitación, concienciación y </a:t>
            </a:r>
            <a:r>
              <a:rPr lang="es-EC" sz="1600" dirty="0" smtClean="0">
                <a:solidFill>
                  <a:schemeClr val="bg1"/>
                </a:solidFill>
                <a:latin typeface="Roboto" panose="02000000000000000000" pitchFamily="2" charset="0"/>
                <a:ea typeface="Roboto" panose="02000000000000000000" pitchFamily="2" charset="0"/>
              </a:rPr>
              <a:t>formación.</a:t>
            </a:r>
          </a:p>
          <a:p>
            <a:pPr marL="285750" lvl="0" indent="-285750">
              <a:buFont typeface="Wingdings" panose="05000000000000000000" pitchFamily="2" charset="2"/>
              <a:buChar char="v"/>
            </a:pPr>
            <a:r>
              <a:rPr lang="es-EC" sz="1600" dirty="0" smtClean="0">
                <a:solidFill>
                  <a:schemeClr val="bg1"/>
                </a:solidFill>
                <a:latin typeface="Roboto" panose="02000000000000000000" pitchFamily="2" charset="0"/>
                <a:ea typeface="Roboto" panose="02000000000000000000" pitchFamily="2" charset="0"/>
              </a:rPr>
              <a:t>Suscripción de Acuerdos de Confidencialidad</a:t>
            </a:r>
          </a:p>
          <a:p>
            <a:pPr marL="285750" lvl="0" indent="-285750">
              <a:buFont typeface="Wingdings" panose="05000000000000000000" pitchFamily="2" charset="2"/>
              <a:buChar char="v"/>
            </a:pPr>
            <a:r>
              <a:rPr lang="es-EC" sz="1600" dirty="0" smtClean="0">
                <a:solidFill>
                  <a:schemeClr val="bg1"/>
                </a:solidFill>
                <a:latin typeface="Roboto" panose="02000000000000000000" pitchFamily="2" charset="0"/>
                <a:ea typeface="Roboto" panose="02000000000000000000" pitchFamily="2" charset="0"/>
              </a:rPr>
              <a:t>Definir sanciones por incumplimiento de la política</a:t>
            </a:r>
            <a:endParaRPr lang="en-CA" sz="1600" dirty="0">
              <a:solidFill>
                <a:schemeClr val="bg1"/>
              </a:solidFill>
              <a:latin typeface="Roboto" panose="02000000000000000000" pitchFamily="2" charset="0"/>
              <a:ea typeface="Roboto" panose="02000000000000000000" pitchFamily="2" charset="0"/>
            </a:endParaRPr>
          </a:p>
        </p:txBody>
      </p:sp>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t="26468" r="3503" b="27580"/>
          <a:stretch/>
        </p:blipFill>
        <p:spPr>
          <a:xfrm>
            <a:off x="6444208" y="-27384"/>
            <a:ext cx="2529492" cy="963616"/>
          </a:xfrm>
          <a:prstGeom prst="rect">
            <a:avLst/>
          </a:prstGeom>
        </p:spPr>
      </p:pic>
      <p:pic>
        <p:nvPicPr>
          <p:cNvPr id="7" name="Imagen 6"/>
          <p:cNvPicPr>
            <a:picLocks noChangeAspect="1"/>
          </p:cNvPicPr>
          <p:nvPr/>
        </p:nvPicPr>
        <p:blipFill>
          <a:blip r:embed="rId4"/>
          <a:stretch>
            <a:fillRect/>
          </a:stretch>
        </p:blipFill>
        <p:spPr>
          <a:xfrm>
            <a:off x="175701" y="2734101"/>
            <a:ext cx="8797999" cy="3803807"/>
          </a:xfrm>
          <a:prstGeom prst="rect">
            <a:avLst/>
          </a:prstGeom>
        </p:spPr>
      </p:pic>
      <p:pic>
        <p:nvPicPr>
          <p:cNvPr id="12" name="Picture 11"/>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tretch>
            <a:fillRect/>
          </a:stretch>
        </p:blipFill>
        <p:spPr>
          <a:xfrm>
            <a:off x="4191000" y="274355"/>
            <a:ext cx="7765662" cy="16476125"/>
          </a:xfrm>
          <a:prstGeom prst="rect">
            <a:avLst/>
          </a:prstGeom>
        </p:spPr>
      </p:pic>
    </p:spTree>
    <p:extLst>
      <p:ext uri="{BB962C8B-B14F-4D97-AF65-F5344CB8AC3E}">
        <p14:creationId xmlns:p14="http://schemas.microsoft.com/office/powerpoint/2010/main" val="2161346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t="26468" r="3503" b="27580"/>
          <a:stretch/>
        </p:blipFill>
        <p:spPr>
          <a:xfrm>
            <a:off x="6444208" y="17112"/>
            <a:ext cx="2529492" cy="963616"/>
          </a:xfrm>
          <a:prstGeom prst="rect">
            <a:avLst/>
          </a:prstGeom>
        </p:spPr>
      </p:pic>
      <p:pic>
        <p:nvPicPr>
          <p:cNvPr id="8" name="Picture 11"/>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5077072" y="-171400"/>
            <a:ext cx="7765662" cy="16476125"/>
          </a:xfrm>
          <a:prstGeom prst="rect">
            <a:avLst/>
          </a:prstGeom>
        </p:spPr>
      </p:pic>
      <p:pic>
        <p:nvPicPr>
          <p:cNvPr id="3" name="Imagen 2"/>
          <p:cNvPicPr>
            <a:picLocks noChangeAspect="1"/>
          </p:cNvPicPr>
          <p:nvPr/>
        </p:nvPicPr>
        <p:blipFill>
          <a:blip r:embed="rId6"/>
          <a:stretch>
            <a:fillRect/>
          </a:stretch>
        </p:blipFill>
        <p:spPr>
          <a:xfrm>
            <a:off x="428943" y="1196752"/>
            <a:ext cx="8534463" cy="5328592"/>
          </a:xfrm>
          <a:prstGeom prst="rect">
            <a:avLst/>
          </a:prstGeom>
        </p:spPr>
      </p:pic>
    </p:spTree>
    <p:extLst>
      <p:ext uri="{BB962C8B-B14F-4D97-AF65-F5344CB8AC3E}">
        <p14:creationId xmlns:p14="http://schemas.microsoft.com/office/powerpoint/2010/main" val="8719548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26468" r="3503" b="27580"/>
          <a:stretch/>
        </p:blipFill>
        <p:spPr>
          <a:xfrm>
            <a:off x="6444208" y="17112"/>
            <a:ext cx="2529492" cy="963616"/>
          </a:xfrm>
          <a:prstGeom prst="rect">
            <a:avLst/>
          </a:prstGeom>
        </p:spPr>
      </p:pic>
      <p:pic>
        <p:nvPicPr>
          <p:cNvPr id="7" name="Picture 11"/>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4921854" y="-6854437"/>
            <a:ext cx="7765662" cy="16476125"/>
          </a:xfrm>
          <a:prstGeom prst="rect">
            <a:avLst/>
          </a:prstGeom>
        </p:spPr>
      </p:pic>
      <p:graphicFrame>
        <p:nvGraphicFramePr>
          <p:cNvPr id="4" name="Marcador de contenido 3"/>
          <p:cNvGraphicFramePr>
            <a:graphicFrameLocks/>
          </p:cNvGraphicFramePr>
          <p:nvPr>
            <p:extLst>
              <p:ext uri="{D42A27DB-BD31-4B8C-83A1-F6EECF244321}">
                <p14:modId xmlns:p14="http://schemas.microsoft.com/office/powerpoint/2010/main" val="928555843"/>
              </p:ext>
            </p:extLst>
          </p:nvPr>
        </p:nvGraphicFramePr>
        <p:xfrm>
          <a:off x="1043608" y="1124744"/>
          <a:ext cx="7767653" cy="5184576"/>
        </p:xfrm>
        <a:graphic>
          <a:graphicData uri="http://schemas.openxmlformats.org/drawingml/2006/table">
            <a:tbl>
              <a:tblPr firstRow="1" firstCol="1" bandRow="1">
                <a:tableStyleId>{5C22544A-7EE6-4342-B048-85BDC9FD1C3A}</a:tableStyleId>
              </a:tblPr>
              <a:tblGrid>
                <a:gridCol w="2758746">
                  <a:extLst>
                    <a:ext uri="{9D8B030D-6E8A-4147-A177-3AD203B41FA5}">
                      <a16:colId xmlns="" xmlns:a16="http://schemas.microsoft.com/office/drawing/2014/main" val="2146309986"/>
                    </a:ext>
                  </a:extLst>
                </a:gridCol>
                <a:gridCol w="5008907">
                  <a:extLst>
                    <a:ext uri="{9D8B030D-6E8A-4147-A177-3AD203B41FA5}">
                      <a16:colId xmlns="" xmlns:a16="http://schemas.microsoft.com/office/drawing/2014/main" val="2630086432"/>
                    </a:ext>
                  </a:extLst>
                </a:gridCol>
              </a:tblGrid>
              <a:tr h="488475">
                <a:tc>
                  <a:txBody>
                    <a:bodyPr/>
                    <a:lstStyle/>
                    <a:p>
                      <a:pPr marL="91440" algn="ctr">
                        <a:lnSpc>
                          <a:spcPct val="100000"/>
                        </a:lnSpc>
                        <a:spcAft>
                          <a:spcPts val="0"/>
                        </a:spcAft>
                      </a:pPr>
                      <a:r>
                        <a:rPr lang="es-ES" sz="1600" noProof="0" dirty="0" smtClean="0">
                          <a:effectLst/>
                        </a:rPr>
                        <a:t>OBJETIVOS</a:t>
                      </a:r>
                      <a:endParaRPr lang="es-ES"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51802" marR="51802" marT="0" marB="0"/>
                </a:tc>
                <a:tc>
                  <a:txBody>
                    <a:bodyPr/>
                    <a:lstStyle/>
                    <a:p>
                      <a:pPr marL="91440" algn="ctr">
                        <a:lnSpc>
                          <a:spcPct val="100000"/>
                        </a:lnSpc>
                        <a:spcAft>
                          <a:spcPts val="0"/>
                        </a:spcAft>
                      </a:pPr>
                      <a:r>
                        <a:rPr lang="es-ES" sz="1600" noProof="0" dirty="0" smtClean="0">
                          <a:effectLst/>
                        </a:rPr>
                        <a:t>FACTORES CRÍTICOS DE ÉXITO</a:t>
                      </a:r>
                      <a:endParaRPr lang="es-ES"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51802" marR="51802" marT="0" marB="0"/>
                </a:tc>
                <a:extLst>
                  <a:ext uri="{0D108BD9-81ED-4DB2-BD59-A6C34878D82A}">
                    <a16:rowId xmlns="" xmlns:a16="http://schemas.microsoft.com/office/drawing/2014/main" val="3365920789"/>
                  </a:ext>
                </a:extLst>
              </a:tr>
              <a:tr h="1583753">
                <a:tc>
                  <a:txBody>
                    <a:bodyPr/>
                    <a:lstStyle/>
                    <a:p>
                      <a:pPr marL="91440" algn="just">
                        <a:lnSpc>
                          <a:spcPct val="100000"/>
                        </a:lnSpc>
                        <a:spcAft>
                          <a:spcPts val="0"/>
                        </a:spcAft>
                      </a:pPr>
                      <a:r>
                        <a:rPr lang="es-ES" sz="1600" noProof="0" dirty="0" smtClean="0">
                          <a:effectLst/>
                        </a:rPr>
                        <a:t>Mantener el nivel operativo de los servicios y aplicaciones críticos de la </a:t>
                      </a:r>
                      <a:r>
                        <a:rPr lang="es-ES" sz="1600" noProof="0" dirty="0" err="1" smtClean="0">
                          <a:effectLst/>
                        </a:rPr>
                        <a:t>DTIC</a:t>
                      </a:r>
                      <a:r>
                        <a:rPr lang="es-ES" sz="1600" noProof="0" dirty="0" smtClean="0">
                          <a:effectLst/>
                        </a:rPr>
                        <a:t>.</a:t>
                      </a:r>
                      <a:endParaRPr lang="es-ES"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51802" marR="51802" marT="0" marB="0"/>
                </a:tc>
                <a:tc>
                  <a:txBody>
                    <a:bodyPr/>
                    <a:lstStyle/>
                    <a:p>
                      <a:pPr marL="91440" algn="just">
                        <a:lnSpc>
                          <a:spcPct val="100000"/>
                        </a:lnSpc>
                        <a:spcAft>
                          <a:spcPts val="0"/>
                        </a:spcAft>
                      </a:pPr>
                      <a:r>
                        <a:rPr lang="es-ES" sz="1600" noProof="0" dirty="0" smtClean="0">
                          <a:effectLst/>
                        </a:rPr>
                        <a:t>Implementar un Data Center alterno que almacene la información, bases datos, códigos fuentes y respaldos de bases de datos de los activos críticos de la </a:t>
                      </a:r>
                      <a:r>
                        <a:rPr lang="es-ES" sz="1600" noProof="0" dirty="0" err="1" smtClean="0">
                          <a:effectLst/>
                        </a:rPr>
                        <a:t>DTIC</a:t>
                      </a:r>
                      <a:r>
                        <a:rPr lang="es-ES" sz="1600" noProof="0" dirty="0" smtClean="0">
                          <a:effectLst/>
                        </a:rPr>
                        <a:t>.</a:t>
                      </a:r>
                      <a:endParaRPr lang="es-ES"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51802" marR="51802" marT="0" marB="0"/>
                </a:tc>
                <a:extLst>
                  <a:ext uri="{0D108BD9-81ED-4DB2-BD59-A6C34878D82A}">
                    <a16:rowId xmlns="" xmlns:a16="http://schemas.microsoft.com/office/drawing/2014/main" val="3918871061"/>
                  </a:ext>
                </a:extLst>
              </a:tr>
              <a:tr h="1898280">
                <a:tc>
                  <a:txBody>
                    <a:bodyPr/>
                    <a:lstStyle/>
                    <a:p>
                      <a:pPr marL="91440" algn="just">
                        <a:lnSpc>
                          <a:spcPct val="100000"/>
                        </a:lnSpc>
                        <a:spcAft>
                          <a:spcPts val="0"/>
                        </a:spcAft>
                      </a:pPr>
                      <a:r>
                        <a:rPr lang="es-ES" sz="1600" noProof="0" dirty="0" smtClean="0">
                          <a:effectLst/>
                        </a:rPr>
                        <a:t>Disminuir la probabilidad de pérdida y divulgación de información sensible de la </a:t>
                      </a:r>
                      <a:r>
                        <a:rPr lang="es-ES" sz="1600" noProof="0" dirty="0" err="1" smtClean="0">
                          <a:effectLst/>
                        </a:rPr>
                        <a:t>DTIC</a:t>
                      </a:r>
                      <a:r>
                        <a:rPr lang="es-ES" sz="1600" noProof="0" dirty="0" smtClean="0">
                          <a:effectLst/>
                        </a:rPr>
                        <a:t>. </a:t>
                      </a:r>
                      <a:endParaRPr lang="es-ES"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51802" marR="51802" marT="0" marB="0"/>
                </a:tc>
                <a:tc>
                  <a:txBody>
                    <a:bodyPr/>
                    <a:lstStyle/>
                    <a:p>
                      <a:pPr marL="91440" algn="just">
                        <a:lnSpc>
                          <a:spcPct val="100000"/>
                        </a:lnSpc>
                        <a:spcAft>
                          <a:spcPts val="0"/>
                        </a:spcAft>
                      </a:pPr>
                      <a:r>
                        <a:rPr lang="es-ES" sz="1600" noProof="0" dirty="0" smtClean="0">
                          <a:effectLst/>
                        </a:rPr>
                        <a:t>Implementar acuerdos de confidencialidad en los contratos de trabajo, con los funcionarios que administran, gestionan, o tienen acceso a información sensible.</a:t>
                      </a:r>
                      <a:endParaRPr lang="es-ES"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51802" marR="51802" marT="0" marB="0"/>
                </a:tc>
                <a:extLst>
                  <a:ext uri="{0D108BD9-81ED-4DB2-BD59-A6C34878D82A}">
                    <a16:rowId xmlns="" xmlns:a16="http://schemas.microsoft.com/office/drawing/2014/main" val="4060217401"/>
                  </a:ext>
                </a:extLst>
              </a:tr>
              <a:tr h="1214068">
                <a:tc>
                  <a:txBody>
                    <a:bodyPr/>
                    <a:lstStyle/>
                    <a:p>
                      <a:pPr marL="91440" algn="just">
                        <a:lnSpc>
                          <a:spcPct val="100000"/>
                        </a:lnSpc>
                        <a:spcAft>
                          <a:spcPts val="0"/>
                        </a:spcAft>
                      </a:pPr>
                      <a:r>
                        <a:rPr lang="es-ES" sz="1600" noProof="0" dirty="0" smtClean="0">
                          <a:effectLst/>
                        </a:rPr>
                        <a:t>Garantizar la protección de activos críticos de la </a:t>
                      </a:r>
                      <a:r>
                        <a:rPr lang="es-ES" sz="1600" noProof="0" dirty="0" err="1" smtClean="0">
                          <a:effectLst/>
                        </a:rPr>
                        <a:t>DTIC</a:t>
                      </a:r>
                      <a:endParaRPr lang="es-ES"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51802" marR="51802" marT="0" marB="0"/>
                </a:tc>
                <a:tc>
                  <a:txBody>
                    <a:bodyPr/>
                    <a:lstStyle/>
                    <a:p>
                      <a:pPr marL="91440" algn="just">
                        <a:lnSpc>
                          <a:spcPct val="100000"/>
                        </a:lnSpc>
                        <a:spcAft>
                          <a:spcPts val="0"/>
                        </a:spcAft>
                      </a:pPr>
                      <a:r>
                        <a:rPr lang="es-ES" sz="1600" noProof="0" dirty="0" smtClean="0">
                          <a:effectLst/>
                        </a:rPr>
                        <a:t>Elaborar y socializar políticas de respaldo de servicios y aplicaciones críticos de la </a:t>
                      </a:r>
                      <a:r>
                        <a:rPr lang="es-ES" sz="1600" noProof="0" dirty="0" err="1" smtClean="0">
                          <a:effectLst/>
                        </a:rPr>
                        <a:t>DTIC</a:t>
                      </a:r>
                      <a:r>
                        <a:rPr lang="es-ES" sz="1600" noProof="0" dirty="0" smtClean="0">
                          <a:effectLst/>
                        </a:rPr>
                        <a:t>. </a:t>
                      </a:r>
                      <a:endParaRPr lang="es-ES"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51802" marR="51802" marT="0" marB="0"/>
                </a:tc>
                <a:extLst>
                  <a:ext uri="{0D108BD9-81ED-4DB2-BD59-A6C34878D82A}">
                    <a16:rowId xmlns="" xmlns:a16="http://schemas.microsoft.com/office/drawing/2014/main" val="2836262823"/>
                  </a:ext>
                </a:extLst>
              </a:tr>
            </a:tbl>
          </a:graphicData>
        </a:graphic>
      </p:graphicFrame>
      <p:sp>
        <p:nvSpPr>
          <p:cNvPr id="3" name="Título 1"/>
          <p:cNvSpPr txBox="1">
            <a:spLocks/>
          </p:cNvSpPr>
          <p:nvPr/>
        </p:nvSpPr>
        <p:spPr>
          <a:xfrm>
            <a:off x="179512" y="260648"/>
            <a:ext cx="10515600" cy="493857"/>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2800" b="1" u="sng" dirty="0" smtClean="0">
                <a:solidFill>
                  <a:srgbClr val="FFFF00"/>
                </a:solidFill>
                <a:latin typeface="Capsuula" panose="02000506000000020004" pitchFamily="2" charset="0"/>
                <a:ea typeface="Roboto" panose="02000000000000000000" pitchFamily="2" charset="0"/>
              </a:rPr>
              <a:t>3.3 </a:t>
            </a:r>
            <a:r>
              <a:rPr lang="es-ES" sz="2800" b="1" u="sng" dirty="0" smtClean="0">
                <a:solidFill>
                  <a:schemeClr val="bg1"/>
                </a:solidFill>
                <a:latin typeface="Capsuula" panose="02000506000000020004" pitchFamily="2" charset="0"/>
                <a:ea typeface="Roboto" panose="02000000000000000000" pitchFamily="2" charset="0"/>
              </a:rPr>
              <a:t>PLANIFICACIÓN</a:t>
            </a:r>
            <a:endParaRPr lang="es-ES" sz="2800" b="1" u="sng" dirty="0">
              <a:solidFill>
                <a:schemeClr val="bg1"/>
              </a:solidFill>
              <a:latin typeface="Capsuula" panose="02000506000000020004" pitchFamily="2" charset="0"/>
              <a:ea typeface="Roboto" panose="02000000000000000000" pitchFamily="2" charset="0"/>
            </a:endParaRPr>
          </a:p>
        </p:txBody>
      </p:sp>
    </p:spTree>
    <p:extLst>
      <p:ext uri="{BB962C8B-B14F-4D97-AF65-F5344CB8AC3E}">
        <p14:creationId xmlns:p14="http://schemas.microsoft.com/office/powerpoint/2010/main" val="37465963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36512"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3" name="Título 1"/>
          <p:cNvSpPr txBox="1">
            <a:spLocks/>
          </p:cNvSpPr>
          <p:nvPr/>
        </p:nvSpPr>
        <p:spPr>
          <a:xfrm>
            <a:off x="492299" y="210814"/>
            <a:ext cx="2495988" cy="56313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2800" b="1" u="sng" dirty="0" smtClean="0">
                <a:solidFill>
                  <a:srgbClr val="FFFF00"/>
                </a:solidFill>
                <a:latin typeface="Capsuula" panose="02000506000000020004" pitchFamily="2" charset="0"/>
                <a:ea typeface="Roboto" panose="02000000000000000000" pitchFamily="2" charset="0"/>
              </a:rPr>
              <a:t>3.5 </a:t>
            </a:r>
            <a:r>
              <a:rPr lang="es-ES" sz="2800" b="1" u="sng" dirty="0" smtClean="0">
                <a:solidFill>
                  <a:schemeClr val="bg1"/>
                </a:solidFill>
                <a:latin typeface="Capsuula" panose="02000506000000020004" pitchFamily="2" charset="0"/>
                <a:ea typeface="Roboto" panose="02000000000000000000" pitchFamily="2" charset="0"/>
              </a:rPr>
              <a:t>OPERACIÓN </a:t>
            </a:r>
            <a:endParaRPr lang="es-ES" sz="2800" b="1" u="sng" dirty="0">
              <a:solidFill>
                <a:schemeClr val="bg1"/>
              </a:solidFill>
              <a:latin typeface="Capsuula" panose="02000506000000020004" pitchFamily="2" charset="0"/>
              <a:ea typeface="Roboto" panose="02000000000000000000" pitchFamily="2" charset="0"/>
            </a:endParaRPr>
          </a:p>
        </p:txBody>
      </p:sp>
      <p:graphicFrame>
        <p:nvGraphicFramePr>
          <p:cNvPr id="4" name="Marcador de contenido 3"/>
          <p:cNvGraphicFramePr>
            <a:graphicFrameLocks/>
          </p:cNvGraphicFramePr>
          <p:nvPr>
            <p:extLst>
              <p:ext uri="{D42A27DB-BD31-4B8C-83A1-F6EECF244321}">
                <p14:modId xmlns:p14="http://schemas.microsoft.com/office/powerpoint/2010/main" val="161235910"/>
              </p:ext>
            </p:extLst>
          </p:nvPr>
        </p:nvGraphicFramePr>
        <p:xfrm>
          <a:off x="222658" y="1916832"/>
          <a:ext cx="8720582" cy="2987040"/>
        </p:xfrm>
        <a:graphic>
          <a:graphicData uri="http://schemas.openxmlformats.org/drawingml/2006/table">
            <a:tbl>
              <a:tblPr firstRow="1" firstCol="1" bandRow="1">
                <a:tableStyleId>{5C22544A-7EE6-4342-B048-85BDC9FD1C3A}</a:tableStyleId>
              </a:tblPr>
              <a:tblGrid>
                <a:gridCol w="1180990">
                  <a:extLst>
                    <a:ext uri="{9D8B030D-6E8A-4147-A177-3AD203B41FA5}">
                      <a16:colId xmlns="" xmlns:a16="http://schemas.microsoft.com/office/drawing/2014/main" val="4230953049"/>
                    </a:ext>
                  </a:extLst>
                </a:gridCol>
                <a:gridCol w="1224136">
                  <a:extLst>
                    <a:ext uri="{9D8B030D-6E8A-4147-A177-3AD203B41FA5}">
                      <a16:colId xmlns="" xmlns:a16="http://schemas.microsoft.com/office/drawing/2014/main" val="1410662444"/>
                    </a:ext>
                  </a:extLst>
                </a:gridCol>
                <a:gridCol w="1080120">
                  <a:extLst>
                    <a:ext uri="{9D8B030D-6E8A-4147-A177-3AD203B41FA5}">
                      <a16:colId xmlns="" xmlns:a16="http://schemas.microsoft.com/office/drawing/2014/main" val="7878187"/>
                    </a:ext>
                  </a:extLst>
                </a:gridCol>
                <a:gridCol w="1950378">
                  <a:extLst>
                    <a:ext uri="{9D8B030D-6E8A-4147-A177-3AD203B41FA5}">
                      <a16:colId xmlns="" xmlns:a16="http://schemas.microsoft.com/office/drawing/2014/main" val="3699733773"/>
                    </a:ext>
                  </a:extLst>
                </a:gridCol>
                <a:gridCol w="792088">
                  <a:extLst>
                    <a:ext uri="{9D8B030D-6E8A-4147-A177-3AD203B41FA5}">
                      <a16:colId xmlns="" xmlns:a16="http://schemas.microsoft.com/office/drawing/2014/main" val="1530455050"/>
                    </a:ext>
                  </a:extLst>
                </a:gridCol>
                <a:gridCol w="2492870"/>
              </a:tblGrid>
              <a:tr h="56044">
                <a:tc>
                  <a:txBody>
                    <a:bodyPr/>
                    <a:lstStyle/>
                    <a:p>
                      <a:pPr marL="91440" algn="ctr">
                        <a:lnSpc>
                          <a:spcPct val="100000"/>
                        </a:lnSpc>
                        <a:spcAft>
                          <a:spcPts val="0"/>
                        </a:spcAft>
                      </a:pPr>
                      <a:r>
                        <a:rPr lang="es-EC" sz="1400" noProof="0" dirty="0" smtClean="0">
                          <a:effectLst/>
                        </a:rPr>
                        <a:t>SITIO</a:t>
                      </a: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ctr">
                        <a:lnSpc>
                          <a:spcPct val="100000"/>
                        </a:lnSpc>
                        <a:spcAft>
                          <a:spcPts val="0"/>
                        </a:spcAft>
                      </a:pPr>
                      <a:r>
                        <a:rPr lang="es-EC" sz="1400" noProof="0" dirty="0" smtClean="0">
                          <a:effectLst/>
                        </a:rPr>
                        <a:t>COSTO</a:t>
                      </a: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ctr">
                        <a:lnSpc>
                          <a:spcPct val="100000"/>
                        </a:lnSpc>
                        <a:spcAft>
                          <a:spcPts val="0"/>
                        </a:spcAft>
                      </a:pPr>
                      <a:r>
                        <a:rPr lang="es-EC" sz="1200" noProof="0" dirty="0" smtClean="0">
                          <a:effectLst/>
                          <a:latin typeface="Roboto" panose="02000000000000000000" pitchFamily="2" charset="0"/>
                          <a:ea typeface="Roboto" panose="02000000000000000000" pitchFamily="2" charset="0"/>
                        </a:rPr>
                        <a:t>HARDWARE</a:t>
                      </a:r>
                      <a:endParaRPr lang="es-EC" sz="1200" noProof="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marL="91440" algn="ctr">
                        <a:lnSpc>
                          <a:spcPct val="100000"/>
                        </a:lnSpc>
                        <a:spcAft>
                          <a:spcPts val="0"/>
                        </a:spcAft>
                      </a:pPr>
                      <a:r>
                        <a:rPr lang="es-EC" sz="1200" noProof="0" dirty="0" smtClean="0">
                          <a:effectLst/>
                          <a:latin typeface="Roboto" panose="02000000000000000000" pitchFamily="2" charset="0"/>
                          <a:ea typeface="Roboto" panose="02000000000000000000" pitchFamily="2" charset="0"/>
                        </a:rPr>
                        <a:t>TELECOMUNICACIONES</a:t>
                      </a:r>
                      <a:endParaRPr lang="es-EC" sz="1200" noProof="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marL="91440" algn="ctr">
                        <a:lnSpc>
                          <a:spcPct val="100000"/>
                        </a:lnSpc>
                        <a:spcAft>
                          <a:spcPts val="0"/>
                        </a:spcAft>
                      </a:pPr>
                      <a:r>
                        <a:rPr lang="es-EC" sz="1200" noProof="0" dirty="0" smtClean="0">
                          <a:effectLst/>
                          <a:latin typeface="Roboto" panose="02000000000000000000" pitchFamily="2" charset="0"/>
                          <a:ea typeface="Roboto" panose="02000000000000000000" pitchFamily="2" charset="0"/>
                        </a:rPr>
                        <a:t>TIEMPO</a:t>
                      </a:r>
                      <a:endParaRPr lang="es-EC" sz="1200" noProof="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marL="91440" algn="ctr">
                        <a:lnSpc>
                          <a:spcPct val="100000"/>
                        </a:lnSpc>
                        <a:spcAft>
                          <a:spcPts val="0"/>
                        </a:spcAft>
                      </a:pPr>
                      <a:r>
                        <a:rPr lang="es-EC" sz="1400" noProof="0" dirty="0" smtClean="0">
                          <a:effectLst/>
                          <a:latin typeface="Roboto" panose="02000000000000000000" pitchFamily="2" charset="0"/>
                          <a:ea typeface="Roboto" panose="02000000000000000000" pitchFamily="2" charset="0"/>
                          <a:cs typeface="Times New Roman" panose="02020603050405020304" pitchFamily="18" charset="0"/>
                        </a:rPr>
                        <a:t>OBSERVACIONES</a:t>
                      </a:r>
                      <a:endParaRPr lang="es-EC" sz="1400" noProof="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 xmlns:a16="http://schemas.microsoft.com/office/drawing/2014/main" val="2196091827"/>
                  </a:ext>
                </a:extLst>
              </a:tr>
              <a:tr h="0">
                <a:tc>
                  <a:txBody>
                    <a:bodyPr/>
                    <a:lstStyle/>
                    <a:p>
                      <a:pPr marL="91440" algn="l">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DATA</a:t>
                      </a: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 CENTER ALTERNO</a:t>
                      </a: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just">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$90,000.00</a:t>
                      </a:r>
                    </a:p>
                  </a:txBody>
                  <a:tcPr marL="68580" marR="68580" marT="0" marB="0"/>
                </a:tc>
                <a:tc>
                  <a:txBody>
                    <a:bodyPr/>
                    <a:lstStyle/>
                    <a:p>
                      <a:pPr marL="91440" algn="just">
                        <a:lnSpc>
                          <a:spcPct val="100000"/>
                        </a:lnSpc>
                        <a:spcAft>
                          <a:spcPts val="0"/>
                        </a:spcAft>
                      </a:pPr>
                      <a:r>
                        <a:rPr lang="es-EC" sz="1400" noProof="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Completo</a:t>
                      </a:r>
                      <a:endParaRPr lang="es-EC" sz="14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just">
                        <a:lnSpc>
                          <a:spcPct val="100000"/>
                        </a:lnSpc>
                        <a:spcAft>
                          <a:spcPts val="0"/>
                        </a:spcAft>
                      </a:pPr>
                      <a:r>
                        <a:rPr lang="es-EC" sz="1400" noProof="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Existe Enlace de Datos dedicado por Fibra Óptica con la Coordinación Zonal 6 Azuay</a:t>
                      </a:r>
                      <a:endParaRPr lang="es-EC" sz="14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just">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90 días</a:t>
                      </a: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just">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Valor a tres años </a:t>
                      </a:r>
                    </a:p>
                    <a:p>
                      <a:pPr marL="91440" algn="just">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Repotenciación Servidores (Discos</a:t>
                      </a: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 Duros, Memorias RAM)</a:t>
                      </a:r>
                      <a:endParaRPr lang="es-EC" sz="1400" noProof="0" dirty="0" smtClean="0">
                        <a:effectLst/>
                        <a:latin typeface="Arial" panose="020B0604020202020204" pitchFamily="34" charset="0"/>
                        <a:ea typeface="Calibri" panose="020F0502020204030204" pitchFamily="34" charset="0"/>
                        <a:cs typeface="Times New Roman" panose="02020603050405020304" pitchFamily="18" charset="0"/>
                      </a:endParaRPr>
                    </a:p>
                    <a:p>
                      <a:pPr marL="91440" algn="just">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Adquisición equipos</a:t>
                      </a: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 </a:t>
                      </a:r>
                      <a:r>
                        <a:rPr lang="es-EC" sz="1400" baseline="0" noProof="0" dirty="0" err="1" smtClean="0">
                          <a:effectLst/>
                          <a:latin typeface="Arial" panose="020B0604020202020204" pitchFamily="34" charset="0"/>
                          <a:ea typeface="Calibri" panose="020F0502020204030204" pitchFamily="34" charset="0"/>
                          <a:cs typeface="Times New Roman" panose="02020603050405020304" pitchFamily="18" charset="0"/>
                        </a:rPr>
                        <a:t>NAS</a:t>
                      </a:r>
                      <a:endPar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endParaRPr>
                    </a:p>
                    <a:p>
                      <a:pPr marL="91440" algn="just">
                        <a:lnSpc>
                          <a:spcPct val="100000"/>
                        </a:lnSpc>
                        <a:spcAft>
                          <a:spcPts val="0"/>
                        </a:spcAft>
                      </a:pP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Políticas de Respaldo</a:t>
                      </a:r>
                    </a:p>
                    <a:p>
                      <a:pPr marL="91440" algn="just">
                        <a:lnSpc>
                          <a:spcPct val="100000"/>
                        </a:lnSpc>
                        <a:spcAft>
                          <a:spcPts val="0"/>
                        </a:spcAft>
                      </a:pP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Personal técnico calificado en la Coordinación Zonal</a:t>
                      </a: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11950755"/>
                  </a:ext>
                </a:extLst>
              </a:tr>
              <a:tr h="0">
                <a:tc>
                  <a:txBody>
                    <a:bodyPr/>
                    <a:lstStyle/>
                    <a:p>
                      <a:pPr marL="91440" algn="l">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CLOUD </a:t>
                      </a:r>
                      <a:r>
                        <a:rPr lang="es-EC" sz="1400" noProof="0" dirty="0" err="1" smtClean="0">
                          <a:effectLst/>
                          <a:latin typeface="Arial" panose="020B0604020202020204" pitchFamily="34" charset="0"/>
                          <a:ea typeface="Calibri" panose="020F0502020204030204" pitchFamily="34" charset="0"/>
                          <a:cs typeface="Times New Roman" panose="02020603050405020304" pitchFamily="18" charset="0"/>
                        </a:rPr>
                        <a:t>IAS</a:t>
                      </a: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 </a:t>
                      </a:r>
                      <a:r>
                        <a:rPr lang="es-EC" sz="1400" noProof="0" dirty="0" err="1" smtClean="0">
                          <a:effectLst/>
                          <a:latin typeface="Arial" panose="020B0604020202020204" pitchFamily="34" charset="0"/>
                          <a:ea typeface="Calibri" panose="020F0502020204030204" pitchFamily="34" charset="0"/>
                          <a:cs typeface="Times New Roman" panose="02020603050405020304" pitchFamily="18" charset="0"/>
                        </a:rPr>
                        <a:t>CNT</a:t>
                      </a: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just">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Alto $150,000,00</a:t>
                      </a: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just">
                        <a:lnSpc>
                          <a:spcPct val="100000"/>
                        </a:lnSpc>
                        <a:spcAft>
                          <a:spcPts val="0"/>
                        </a:spcAft>
                      </a:pPr>
                      <a:r>
                        <a:rPr lang="es-EC" sz="1400" noProof="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Parcial</a:t>
                      </a:r>
                      <a:endParaRPr lang="es-EC" sz="14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just">
                        <a:lnSpc>
                          <a:spcPct val="100000"/>
                        </a:lnSpc>
                        <a:spcAft>
                          <a:spcPts val="0"/>
                        </a:spcAft>
                      </a:pPr>
                      <a:r>
                        <a:rPr lang="es-EC" sz="1400" noProof="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Existe Enlace de Datos</a:t>
                      </a:r>
                      <a:r>
                        <a:rPr lang="es-EC" sz="1400" baseline="0" noProof="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dedicado con las siete Coordinaciones Zonales</a:t>
                      </a:r>
                      <a:endParaRPr lang="es-EC" sz="14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algn="just">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60 días</a:t>
                      </a: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91440" marR="0" indent="0" algn="just" defTabSz="685800" rtl="0" eaLnBrk="1" fontAlgn="auto" latinLnBrk="0" hangingPunct="1">
                        <a:lnSpc>
                          <a:spcPct val="100000"/>
                        </a:lnSpc>
                        <a:spcBef>
                          <a:spcPts val="0"/>
                        </a:spcBef>
                        <a:spcAft>
                          <a:spcPts val="0"/>
                        </a:spcAft>
                        <a:buClrTx/>
                        <a:buSzTx/>
                        <a:buFontTx/>
                        <a:buNone/>
                        <a:tabLst/>
                        <a:defRPr/>
                      </a:pP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Valor anual</a:t>
                      </a:r>
                    </a:p>
                    <a:p>
                      <a:pPr marL="91440" algn="just">
                        <a:lnSpc>
                          <a:spcPct val="100000"/>
                        </a:lnSpc>
                        <a:spcAft>
                          <a:spcPts val="0"/>
                        </a:spcAft>
                      </a:pPr>
                      <a:r>
                        <a:rPr lang="es-EC" sz="1400" noProof="0" dirty="0" smtClean="0">
                          <a:effectLst/>
                          <a:latin typeface="Arial" panose="020B0604020202020204" pitchFamily="34" charset="0"/>
                          <a:ea typeface="Calibri" panose="020F0502020204030204" pitchFamily="34" charset="0"/>
                          <a:cs typeface="Times New Roman" panose="02020603050405020304" pitchFamily="18" charset="0"/>
                        </a:rPr>
                        <a:t>Data Center</a:t>
                      </a: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 virtual</a:t>
                      </a:r>
                    </a:p>
                    <a:p>
                      <a:pPr marL="91440" algn="just">
                        <a:lnSpc>
                          <a:spcPct val="100000"/>
                        </a:lnSpc>
                        <a:spcAft>
                          <a:spcPts val="0"/>
                        </a:spcAft>
                      </a:pP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Sistemas Operativos</a:t>
                      </a:r>
                    </a:p>
                    <a:p>
                      <a:pPr marL="91440" algn="just">
                        <a:lnSpc>
                          <a:spcPct val="100000"/>
                        </a:lnSpc>
                        <a:spcAft>
                          <a:spcPts val="0"/>
                        </a:spcAft>
                      </a:pPr>
                      <a:r>
                        <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rPr>
                        <a:t>Arrendamiento </a:t>
                      </a:r>
                      <a:r>
                        <a:rPr lang="es-EC" sz="1400" baseline="0" noProof="0" dirty="0" err="1" smtClean="0">
                          <a:effectLst/>
                          <a:latin typeface="Arial" panose="020B0604020202020204" pitchFamily="34" charset="0"/>
                          <a:ea typeface="Calibri" panose="020F0502020204030204" pitchFamily="34" charset="0"/>
                          <a:cs typeface="Times New Roman" panose="02020603050405020304" pitchFamily="18" charset="0"/>
                        </a:rPr>
                        <a:t>BackUp</a:t>
                      </a:r>
                      <a:endParaRPr lang="es-EC" sz="1400" baseline="0" noProof="0" dirty="0" smtClean="0">
                        <a:effectLst/>
                        <a:latin typeface="Arial" panose="020B0604020202020204" pitchFamily="34" charset="0"/>
                        <a:ea typeface="Calibri" panose="020F0502020204030204" pitchFamily="34" charset="0"/>
                        <a:cs typeface="Times New Roman" panose="02020603050405020304" pitchFamily="18" charset="0"/>
                      </a:endParaRPr>
                    </a:p>
                    <a:p>
                      <a:pPr marL="91440" algn="just">
                        <a:lnSpc>
                          <a:spcPct val="100000"/>
                        </a:lnSpc>
                        <a:spcAft>
                          <a:spcPts val="0"/>
                        </a:spcAft>
                      </a:pPr>
                      <a:endParaRPr lang="es-EC" sz="14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107504" y="1196752"/>
            <a:ext cx="5026108" cy="508729"/>
          </a:xfrm>
          <a:prstGeom prst="rect">
            <a:avLst/>
          </a:prstGeom>
        </p:spPr>
        <p:txBody>
          <a:bodyPr wrap="square">
            <a:spAutoFit/>
          </a:bodyPr>
          <a:lstStyle/>
          <a:p>
            <a:pPr>
              <a:lnSpc>
                <a:spcPct val="150000"/>
              </a:lnSpc>
              <a:spcAft>
                <a:spcPts val="0"/>
              </a:spcAft>
            </a:pPr>
            <a:r>
              <a:rPr lang="es-EC" sz="2000" b="1" dirty="0">
                <a:solidFill>
                  <a:srgbClr val="FFFF00"/>
                </a:solidFill>
                <a:latin typeface="Capsuula" panose="02000506000000020004" pitchFamily="2" charset="0"/>
                <a:ea typeface="Roboto" panose="02000000000000000000" pitchFamily="2" charset="0"/>
                <a:cs typeface="Times New Roman" panose="02020603050405020304" pitchFamily="18" charset="0"/>
              </a:rPr>
              <a:t>Selección de Estrategia de Continuidad del </a:t>
            </a:r>
            <a:r>
              <a:rPr lang="es-EC" sz="2000" b="1" dirty="0" smtClean="0">
                <a:solidFill>
                  <a:srgbClr val="FFFF00"/>
                </a:solidFill>
                <a:latin typeface="Capsuula" panose="02000506000000020004" pitchFamily="2" charset="0"/>
                <a:ea typeface="Roboto" panose="02000000000000000000" pitchFamily="2" charset="0"/>
                <a:cs typeface="Times New Roman" panose="02020603050405020304" pitchFamily="18" charset="0"/>
              </a:rPr>
              <a:t>Negocio</a:t>
            </a:r>
            <a:endParaRPr lang="es-ES" sz="2000" b="1" dirty="0">
              <a:solidFill>
                <a:srgbClr val="FFFF00"/>
              </a:solidFill>
              <a:latin typeface="Capsuula" panose="02000506000000020004" pitchFamily="2" charset="0"/>
              <a:ea typeface="Roboto" panose="02000000000000000000" pitchFamily="2" charset="0"/>
              <a:cs typeface="Times New Roman" panose="02020603050405020304" pitchFamily="18" charset="0"/>
            </a:endParaRPr>
          </a:p>
        </p:txBody>
      </p:sp>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t="26468" r="3503" b="27580"/>
          <a:stretch/>
        </p:blipFill>
        <p:spPr>
          <a:xfrm>
            <a:off x="6444208" y="17112"/>
            <a:ext cx="2529492" cy="963616"/>
          </a:xfrm>
          <a:prstGeom prst="rect">
            <a:avLst/>
          </a:prstGeom>
        </p:spPr>
      </p:pic>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l="8400" t="7350" r="4452" b="70601"/>
          <a:stretch/>
        </p:blipFill>
        <p:spPr>
          <a:xfrm>
            <a:off x="45031" y="5517231"/>
            <a:ext cx="9180557" cy="1362749"/>
          </a:xfrm>
          <a:prstGeom prst="rect">
            <a:avLst/>
          </a:prstGeom>
        </p:spPr>
      </p:pic>
    </p:spTree>
    <p:extLst>
      <p:ext uri="{BB962C8B-B14F-4D97-AF65-F5344CB8AC3E}">
        <p14:creationId xmlns:p14="http://schemas.microsoft.com/office/powerpoint/2010/main" val="251587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99392"/>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C" sz="1100" dirty="0" smtClean="0"/>
          </a:p>
          <a:p>
            <a:pPr lvl="0"/>
            <a:endParaRPr lang="es-EC" sz="1100" dirty="0"/>
          </a:p>
          <a:p>
            <a:pPr lvl="0"/>
            <a:endParaRPr lang="es-EC" sz="1100" dirty="0" smtClean="0"/>
          </a:p>
          <a:p>
            <a:pPr lvl="0"/>
            <a:endParaRPr lang="es-EC" sz="1100" dirty="0"/>
          </a:p>
          <a:p>
            <a:pPr lvl="0"/>
            <a:endParaRPr lang="es-EC" sz="1100" dirty="0" smtClean="0"/>
          </a:p>
          <a:p>
            <a:pPr lvl="0"/>
            <a:endParaRPr lang="es-EC" sz="1100" dirty="0"/>
          </a:p>
          <a:p>
            <a:pPr lvl="0"/>
            <a:endParaRPr lang="es-EC" sz="1100" dirty="0" smtClean="0"/>
          </a:p>
          <a:p>
            <a:pPr lvl="0"/>
            <a:endParaRPr lang="es-EC" sz="1100" dirty="0" smtClean="0"/>
          </a:p>
          <a:p>
            <a:pPr lvl="0"/>
            <a:endParaRPr lang="es-EC" sz="1100" dirty="0"/>
          </a:p>
          <a:p>
            <a:pPr lvl="0"/>
            <a:endParaRPr lang="es-EC" sz="1100" dirty="0" smtClean="0"/>
          </a:p>
          <a:p>
            <a:pPr lvl="0"/>
            <a:endParaRPr lang="es-EC" sz="1100" dirty="0"/>
          </a:p>
          <a:p>
            <a:pPr lvl="0"/>
            <a:endParaRPr lang="es-EC" sz="1100" dirty="0" smtClean="0"/>
          </a:p>
          <a:p>
            <a:pPr lvl="0"/>
            <a:endParaRPr lang="es-EC" sz="1100" dirty="0"/>
          </a:p>
          <a:p>
            <a:pPr lvl="0"/>
            <a:endParaRPr lang="es-EC" sz="1100" dirty="0" smtClean="0"/>
          </a:p>
          <a:p>
            <a:pPr lvl="0"/>
            <a:endParaRPr lang="es-EC" sz="1100" dirty="0"/>
          </a:p>
          <a:p>
            <a:pPr lvl="0"/>
            <a:endParaRPr lang="es-EC" sz="1100" dirty="0" smtClean="0"/>
          </a:p>
          <a:p>
            <a:pPr lvl="0"/>
            <a:endParaRPr lang="es-EC" sz="1100" dirty="0"/>
          </a:p>
          <a:p>
            <a:pPr lvl="0"/>
            <a:endParaRPr lang="es-EC" sz="1100" dirty="0" smtClean="0"/>
          </a:p>
          <a:p>
            <a:pPr lvl="0"/>
            <a:endParaRPr lang="es-EC" sz="1100" dirty="0"/>
          </a:p>
          <a:p>
            <a:pPr lvl="0"/>
            <a:endParaRPr lang="es-EC" sz="1100" dirty="0" smtClean="0"/>
          </a:p>
        </p:txBody>
      </p:sp>
      <p:sp>
        <p:nvSpPr>
          <p:cNvPr id="7" name="Título 1"/>
          <p:cNvSpPr txBox="1">
            <a:spLocks/>
          </p:cNvSpPr>
          <p:nvPr/>
        </p:nvSpPr>
        <p:spPr>
          <a:xfrm>
            <a:off x="179512" y="417598"/>
            <a:ext cx="6816006" cy="56313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2800" b="1" u="sng" dirty="0" smtClean="0">
                <a:solidFill>
                  <a:srgbClr val="FFFF00"/>
                </a:solidFill>
                <a:latin typeface="Capsuula" panose="02000506000000020004" pitchFamily="2" charset="0"/>
                <a:ea typeface="Roboto" panose="02000000000000000000" pitchFamily="2" charset="0"/>
              </a:rPr>
              <a:t>CONCLUSIONES Y RECOMENDACIONES </a:t>
            </a:r>
            <a:endParaRPr lang="es-ES" sz="2800" b="1" u="sng" dirty="0">
              <a:solidFill>
                <a:srgbClr val="FFFF00"/>
              </a:solidFill>
              <a:latin typeface="Capsuula" panose="02000506000000020004" pitchFamily="2" charset="0"/>
              <a:ea typeface="Roboto" panose="02000000000000000000" pitchFamily="2" charset="0"/>
            </a:endParaRPr>
          </a:p>
        </p:txBody>
      </p:sp>
      <p:sp>
        <p:nvSpPr>
          <p:cNvPr id="2" name="CuadroTexto 1"/>
          <p:cNvSpPr txBox="1"/>
          <p:nvPr/>
        </p:nvSpPr>
        <p:spPr>
          <a:xfrm>
            <a:off x="92011" y="905232"/>
            <a:ext cx="8856984" cy="2523768"/>
          </a:xfrm>
          <a:prstGeom prst="rect">
            <a:avLst/>
          </a:prstGeom>
          <a:noFill/>
        </p:spPr>
        <p:txBody>
          <a:bodyPr wrap="square" rtlCol="0">
            <a:spAutoFit/>
          </a:bodyPr>
          <a:lstStyle/>
          <a:p>
            <a:pPr marL="285750" indent="-285750" algn="just">
              <a:buFont typeface="Wingdings" panose="05000000000000000000" pitchFamily="2" charset="2"/>
              <a:buChar char="v"/>
            </a:pPr>
            <a:r>
              <a:rPr lang="es-EC" sz="1600" dirty="0" smtClean="0">
                <a:solidFill>
                  <a:schemeClr val="bg1"/>
                </a:solidFill>
                <a:latin typeface="Roboto" panose="02000000000000000000" pitchFamily="2" charset="0"/>
                <a:ea typeface="Roboto" panose="02000000000000000000" pitchFamily="2" charset="0"/>
              </a:rPr>
              <a:t>En base a los </a:t>
            </a:r>
            <a:r>
              <a:rPr lang="es-EC" sz="1600" dirty="0">
                <a:solidFill>
                  <a:schemeClr val="bg1"/>
                </a:solidFill>
                <a:latin typeface="Roboto" panose="02000000000000000000" pitchFamily="2" charset="0"/>
                <a:ea typeface="Roboto" panose="02000000000000000000" pitchFamily="2" charset="0"/>
              </a:rPr>
              <a:t>resultados obtenidos de la encuesta de cumplimiento a la norma </a:t>
            </a:r>
            <a:r>
              <a:rPr lang="es-EC" sz="1600" dirty="0" err="1">
                <a:solidFill>
                  <a:schemeClr val="bg1"/>
                </a:solidFill>
                <a:latin typeface="Roboto" panose="02000000000000000000" pitchFamily="2" charset="0"/>
                <a:ea typeface="Roboto" panose="02000000000000000000" pitchFamily="2" charset="0"/>
              </a:rPr>
              <a:t>NTE</a:t>
            </a:r>
            <a:r>
              <a:rPr lang="es-EC" sz="1600" dirty="0">
                <a:solidFill>
                  <a:schemeClr val="bg1"/>
                </a:solidFill>
                <a:latin typeface="Roboto" panose="02000000000000000000" pitchFamily="2" charset="0"/>
                <a:ea typeface="Roboto" panose="02000000000000000000" pitchFamily="2" charset="0"/>
              </a:rPr>
              <a:t> </a:t>
            </a:r>
            <a:r>
              <a:rPr lang="es-EC" sz="1600" dirty="0" err="1">
                <a:solidFill>
                  <a:schemeClr val="bg1"/>
                </a:solidFill>
                <a:latin typeface="Roboto" panose="02000000000000000000" pitchFamily="2" charset="0"/>
                <a:ea typeface="Roboto" panose="02000000000000000000" pitchFamily="2" charset="0"/>
              </a:rPr>
              <a:t>INEN</a:t>
            </a:r>
            <a:r>
              <a:rPr lang="es-EC" sz="1600" dirty="0">
                <a:solidFill>
                  <a:schemeClr val="bg1"/>
                </a:solidFill>
                <a:latin typeface="Roboto" panose="02000000000000000000" pitchFamily="2" charset="0"/>
                <a:ea typeface="Roboto" panose="02000000000000000000" pitchFamily="2" charset="0"/>
              </a:rPr>
              <a:t> ISO/</a:t>
            </a:r>
            <a:r>
              <a:rPr lang="es-EC" sz="1600" dirty="0" err="1">
                <a:solidFill>
                  <a:schemeClr val="bg1"/>
                </a:solidFill>
                <a:latin typeface="Roboto" panose="02000000000000000000" pitchFamily="2" charset="0"/>
                <a:ea typeface="Roboto" panose="02000000000000000000" pitchFamily="2" charset="0"/>
              </a:rPr>
              <a:t>IEC</a:t>
            </a:r>
            <a:r>
              <a:rPr lang="es-EC" sz="1600" dirty="0">
                <a:solidFill>
                  <a:schemeClr val="bg1"/>
                </a:solidFill>
                <a:latin typeface="Roboto" panose="02000000000000000000" pitchFamily="2" charset="0"/>
                <a:ea typeface="Roboto" panose="02000000000000000000" pitchFamily="2" charset="0"/>
              </a:rPr>
              <a:t> 27002, </a:t>
            </a:r>
            <a:r>
              <a:rPr lang="es-EC" sz="1600" dirty="0" smtClean="0">
                <a:solidFill>
                  <a:schemeClr val="bg1"/>
                </a:solidFill>
                <a:latin typeface="Roboto" panose="02000000000000000000" pitchFamily="2" charset="0"/>
                <a:ea typeface="Roboto" panose="02000000000000000000" pitchFamily="2" charset="0"/>
              </a:rPr>
              <a:t>se evidencia un alto grado de vulnerabilidad del Data Center.</a:t>
            </a:r>
            <a:endParaRPr lang="es-EC" sz="1600" dirty="0">
              <a:solidFill>
                <a:schemeClr val="bg1"/>
              </a:solidFill>
              <a:latin typeface="Roboto" panose="02000000000000000000" pitchFamily="2" charset="0"/>
              <a:ea typeface="Roboto" panose="02000000000000000000" pitchFamily="2" charset="0"/>
            </a:endParaRPr>
          </a:p>
          <a:p>
            <a:pPr lvl="0" algn="just"/>
            <a:endParaRPr lang="es-EC" sz="1400" dirty="0">
              <a:solidFill>
                <a:schemeClr val="bg1"/>
              </a:solidFill>
              <a:latin typeface="Roboto" panose="02000000000000000000" pitchFamily="2" charset="0"/>
              <a:ea typeface="Roboto" panose="02000000000000000000" pitchFamily="2" charset="0"/>
            </a:endParaRPr>
          </a:p>
          <a:p>
            <a:pPr marL="171450" lvl="0" indent="-171450" algn="just">
              <a:buFont typeface="Wingdings" panose="05000000000000000000" pitchFamily="2" charset="2"/>
              <a:buChar char="v"/>
            </a:pPr>
            <a:r>
              <a:rPr lang="es-EC" sz="1400" dirty="0">
                <a:solidFill>
                  <a:schemeClr val="bg1"/>
                </a:solidFill>
                <a:latin typeface="Roboto" panose="02000000000000000000" pitchFamily="2" charset="0"/>
                <a:ea typeface="Roboto" panose="02000000000000000000" pitchFamily="2" charset="0"/>
              </a:rPr>
              <a:t> </a:t>
            </a:r>
            <a:r>
              <a:rPr lang="es-EC" sz="1600" dirty="0" smtClean="0">
                <a:solidFill>
                  <a:schemeClr val="bg1"/>
                </a:solidFill>
                <a:latin typeface="Roboto" panose="02000000000000000000" pitchFamily="2" charset="0"/>
                <a:ea typeface="Roboto" panose="02000000000000000000" pitchFamily="2" charset="0"/>
              </a:rPr>
              <a:t>La identificación </a:t>
            </a:r>
            <a:r>
              <a:rPr lang="es-EC" sz="1600" dirty="0">
                <a:solidFill>
                  <a:schemeClr val="bg1"/>
                </a:solidFill>
                <a:latin typeface="Roboto" panose="02000000000000000000" pitchFamily="2" charset="0"/>
                <a:ea typeface="Roboto" panose="02000000000000000000" pitchFamily="2" charset="0"/>
              </a:rPr>
              <a:t>de amenazas, vulnerabilidades, tratamiento de riesgos, estuvieron enfocadas hacia los sistemas y servicios </a:t>
            </a:r>
            <a:r>
              <a:rPr lang="es-EC" sz="1600" dirty="0" smtClean="0">
                <a:solidFill>
                  <a:schemeClr val="bg1"/>
                </a:solidFill>
                <a:latin typeface="Roboto" panose="02000000000000000000" pitchFamily="2" charset="0"/>
                <a:ea typeface="Roboto" panose="02000000000000000000" pitchFamily="2" charset="0"/>
              </a:rPr>
              <a:t>críticos </a:t>
            </a:r>
            <a:r>
              <a:rPr lang="es-EC" sz="1600" dirty="0">
                <a:solidFill>
                  <a:schemeClr val="bg1"/>
                </a:solidFill>
                <a:latin typeface="Roboto" panose="02000000000000000000" pitchFamily="2" charset="0"/>
                <a:ea typeface="Roboto" panose="02000000000000000000" pitchFamily="2" charset="0"/>
              </a:rPr>
              <a:t>vinculados directamente con la ejecución de procesos misionales del Ministerio del </a:t>
            </a:r>
            <a:r>
              <a:rPr lang="es-EC" sz="1600" dirty="0" smtClean="0">
                <a:solidFill>
                  <a:schemeClr val="bg1"/>
                </a:solidFill>
                <a:latin typeface="Roboto" panose="02000000000000000000" pitchFamily="2" charset="0"/>
                <a:ea typeface="Roboto" panose="02000000000000000000" pitchFamily="2" charset="0"/>
              </a:rPr>
              <a:t>Deporte y servicios </a:t>
            </a:r>
            <a:r>
              <a:rPr lang="es-EC" sz="1600" dirty="0">
                <a:solidFill>
                  <a:schemeClr val="bg1"/>
                </a:solidFill>
                <a:latin typeface="Roboto" panose="02000000000000000000" pitchFamily="2" charset="0"/>
                <a:ea typeface="Roboto" panose="02000000000000000000" pitchFamily="2" charset="0"/>
              </a:rPr>
              <a:t>ofrecidos a la </a:t>
            </a:r>
            <a:r>
              <a:rPr lang="es-EC" sz="1600" dirty="0" smtClean="0">
                <a:solidFill>
                  <a:schemeClr val="bg1"/>
                </a:solidFill>
                <a:latin typeface="Roboto" panose="02000000000000000000" pitchFamily="2" charset="0"/>
                <a:ea typeface="Roboto" panose="02000000000000000000" pitchFamily="2" charset="0"/>
              </a:rPr>
              <a:t>ciudadanía.</a:t>
            </a:r>
          </a:p>
          <a:p>
            <a:pPr marL="171450" lvl="0" indent="-171450" algn="just">
              <a:buFont typeface="Wingdings" panose="05000000000000000000" pitchFamily="2" charset="2"/>
              <a:buChar char="v"/>
            </a:pPr>
            <a:endParaRPr lang="es-EC" sz="1600" dirty="0" smtClean="0">
              <a:solidFill>
                <a:schemeClr val="bg1"/>
              </a:solidFill>
              <a:latin typeface="Roboto" panose="02000000000000000000" pitchFamily="2" charset="0"/>
              <a:ea typeface="Roboto" panose="02000000000000000000" pitchFamily="2" charset="0"/>
            </a:endParaRPr>
          </a:p>
          <a:p>
            <a:pPr marL="171450" lvl="0" indent="-171450" algn="just">
              <a:buFont typeface="Wingdings" panose="05000000000000000000" pitchFamily="2" charset="2"/>
              <a:buChar char="v"/>
            </a:pPr>
            <a:r>
              <a:rPr lang="es-EC" sz="1600" dirty="0" smtClean="0">
                <a:solidFill>
                  <a:schemeClr val="bg1"/>
                </a:solidFill>
                <a:latin typeface="Roboto" panose="02000000000000000000" pitchFamily="2" charset="0"/>
                <a:ea typeface="Roboto" panose="02000000000000000000" pitchFamily="2" charset="0"/>
              </a:rPr>
              <a:t>Los </a:t>
            </a:r>
            <a:r>
              <a:rPr lang="es-EC" sz="1600" dirty="0">
                <a:solidFill>
                  <a:schemeClr val="bg1"/>
                </a:solidFill>
                <a:latin typeface="Roboto" panose="02000000000000000000" pitchFamily="2" charset="0"/>
                <a:ea typeface="Roboto" panose="02000000000000000000" pitchFamily="2" charset="0"/>
              </a:rPr>
              <a:t>cambios propuestos buscan disminuir la probabilidad de ocurrencia o la disminución del impacto que provocaría la materialización de una amenaza, mediante la optimización de recursos humanos, </a:t>
            </a:r>
            <a:r>
              <a:rPr lang="es-EC" sz="1600" dirty="0" smtClean="0">
                <a:solidFill>
                  <a:schemeClr val="bg1"/>
                </a:solidFill>
                <a:latin typeface="Roboto" panose="02000000000000000000" pitchFamily="2" charset="0"/>
                <a:ea typeface="Roboto" panose="02000000000000000000" pitchFamily="2" charset="0"/>
              </a:rPr>
              <a:t>tecnológicos, etc.</a:t>
            </a:r>
            <a:endParaRPr lang="es-EC" sz="1400" dirty="0">
              <a:solidFill>
                <a:schemeClr val="bg1"/>
              </a:solidFill>
              <a:latin typeface="Roboto" panose="02000000000000000000" pitchFamily="2" charset="0"/>
              <a:ea typeface="Roboto" panose="02000000000000000000" pitchFamily="2" charset="0"/>
            </a:endParaRPr>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t="26468" r="3503" b="27580"/>
          <a:stretch/>
        </p:blipFill>
        <p:spPr>
          <a:xfrm>
            <a:off x="6444208" y="17112"/>
            <a:ext cx="2529492" cy="963616"/>
          </a:xfrm>
          <a:prstGeom prst="rect">
            <a:avLst/>
          </a:prstGeom>
        </p:spPr>
      </p:pic>
      <p:sp>
        <p:nvSpPr>
          <p:cNvPr id="3" name="Rectángulo 2"/>
          <p:cNvSpPr/>
          <p:nvPr/>
        </p:nvSpPr>
        <p:spPr>
          <a:xfrm>
            <a:off x="129258" y="3429000"/>
            <a:ext cx="8856984" cy="1846659"/>
          </a:xfrm>
          <a:prstGeom prst="rect">
            <a:avLst/>
          </a:prstGeom>
        </p:spPr>
        <p:txBody>
          <a:bodyPr wrap="square">
            <a:spAutoFit/>
          </a:bodyPr>
          <a:lstStyle/>
          <a:p>
            <a:pPr algn="just"/>
            <a:r>
              <a:rPr lang="es-EC" b="1" dirty="0">
                <a:solidFill>
                  <a:srgbClr val="FFFF00"/>
                </a:solidFill>
                <a:latin typeface="Capsuula" panose="02000506000000020004" pitchFamily="2" charset="0"/>
              </a:rPr>
              <a:t>Recomendaciones</a:t>
            </a:r>
          </a:p>
          <a:p>
            <a:pPr marL="285750" indent="-285750" algn="just">
              <a:buFont typeface="Wingdings" panose="05000000000000000000" pitchFamily="2" charset="2"/>
              <a:buChar char="v"/>
            </a:pPr>
            <a:r>
              <a:rPr lang="es-EC" sz="1600" dirty="0">
                <a:solidFill>
                  <a:schemeClr val="bg1"/>
                </a:solidFill>
                <a:latin typeface="Roboto" panose="02000000000000000000" pitchFamily="2" charset="0"/>
                <a:ea typeface="Roboto" panose="02000000000000000000" pitchFamily="2" charset="0"/>
              </a:rPr>
              <a:t>Actualizar el Acuerdo 2023 de políticas de uso de servicios y sistemas conforme a la normativa legal vigente, </a:t>
            </a:r>
            <a:r>
              <a:rPr lang="es-EC" sz="1600" dirty="0" smtClean="0">
                <a:solidFill>
                  <a:schemeClr val="bg1"/>
                </a:solidFill>
                <a:latin typeface="Roboto" panose="02000000000000000000" pitchFamily="2" charset="0"/>
                <a:ea typeface="Roboto" panose="02000000000000000000" pitchFamily="2" charset="0"/>
              </a:rPr>
              <a:t>y mejorar </a:t>
            </a:r>
            <a:r>
              <a:rPr lang="es-EC" sz="1600" dirty="0">
                <a:solidFill>
                  <a:schemeClr val="bg1"/>
                </a:solidFill>
                <a:latin typeface="Roboto" panose="02000000000000000000" pitchFamily="2" charset="0"/>
                <a:ea typeface="Roboto" panose="02000000000000000000" pitchFamily="2" charset="0"/>
              </a:rPr>
              <a:t>la definición de políticas y procesos </a:t>
            </a:r>
            <a:r>
              <a:rPr lang="es-EC" sz="1600" dirty="0" smtClean="0">
                <a:solidFill>
                  <a:schemeClr val="bg1"/>
                </a:solidFill>
                <a:latin typeface="Roboto" panose="02000000000000000000" pitchFamily="2" charset="0"/>
                <a:ea typeface="Roboto" panose="02000000000000000000" pitchFamily="2" charset="0"/>
              </a:rPr>
              <a:t>que permitan la  </a:t>
            </a:r>
            <a:r>
              <a:rPr lang="es-EC" sz="1600" dirty="0">
                <a:solidFill>
                  <a:schemeClr val="bg1"/>
                </a:solidFill>
                <a:latin typeface="Roboto" panose="02000000000000000000" pitchFamily="2" charset="0"/>
                <a:ea typeface="Roboto" panose="02000000000000000000" pitchFamily="2" charset="0"/>
              </a:rPr>
              <a:t>identificación de acciones de manera individual por medio de registros de auditoría. </a:t>
            </a:r>
          </a:p>
          <a:p>
            <a:pPr marL="285750" lvl="0" indent="-285750" algn="just">
              <a:buFont typeface="Wingdings" panose="05000000000000000000" pitchFamily="2" charset="2"/>
              <a:buChar char="v"/>
            </a:pPr>
            <a:r>
              <a:rPr lang="es-EC" sz="1600" dirty="0">
                <a:solidFill>
                  <a:schemeClr val="bg1"/>
                </a:solidFill>
                <a:latin typeface="Roboto" panose="02000000000000000000" pitchFamily="2" charset="0"/>
                <a:ea typeface="Roboto" panose="02000000000000000000" pitchFamily="2" charset="0"/>
              </a:rPr>
              <a:t>Coordinar con la Dirección de Talento Humano la definición de un proceso formal para la suscripción de acuerdos de confidencialidad y proceso disciplinario a aplicar en caso de incumplimiento al acuerdo.</a:t>
            </a:r>
          </a:p>
        </p:txBody>
      </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7558" t="39969" r="4987" b="39293"/>
          <a:stretch/>
        </p:blipFill>
        <p:spPr>
          <a:xfrm>
            <a:off x="0" y="5518035"/>
            <a:ext cx="9144000" cy="1368152"/>
          </a:xfrm>
          <a:prstGeom prst="rect">
            <a:avLst/>
          </a:prstGeom>
        </p:spPr>
      </p:pic>
    </p:spTree>
    <p:extLst>
      <p:ext uri="{BB962C8B-B14F-4D97-AF65-F5344CB8AC3E}">
        <p14:creationId xmlns:p14="http://schemas.microsoft.com/office/powerpoint/2010/main" val="23612098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1 Título"/>
          <p:cNvSpPr txBox="1">
            <a:spLocks/>
          </p:cNvSpPr>
          <p:nvPr/>
        </p:nvSpPr>
        <p:spPr>
          <a:xfrm>
            <a:off x="1288307" y="1865410"/>
            <a:ext cx="8229600" cy="990600"/>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6600" b="1" dirty="0" smtClean="0">
                <a:solidFill>
                  <a:schemeClr val="bg1"/>
                </a:solidFill>
              </a:rPr>
              <a:t>G</a:t>
            </a:r>
            <a:r>
              <a:rPr lang="es-EC" sz="3600" b="1" dirty="0" smtClean="0">
                <a:solidFill>
                  <a:schemeClr val="bg1"/>
                </a:solidFill>
              </a:rPr>
              <a:t>RACIAS !!!</a:t>
            </a:r>
            <a:endParaRPr lang="es-EC" sz="3600" b="1" dirty="0">
              <a:solidFill>
                <a:schemeClr val="bg1"/>
              </a:solidFill>
            </a:endParaRPr>
          </a:p>
        </p:txBody>
      </p:sp>
      <p:grpSp>
        <p:nvGrpSpPr>
          <p:cNvPr id="6" name="Group 14"/>
          <p:cNvGrpSpPr/>
          <p:nvPr/>
        </p:nvGrpSpPr>
        <p:grpSpPr>
          <a:xfrm>
            <a:off x="1671751" y="1564817"/>
            <a:ext cx="8129453" cy="4566557"/>
            <a:chOff x="3005617" y="478970"/>
            <a:chExt cx="10839270" cy="6088743"/>
          </a:xfrm>
          <a:blipFill dpi="0" rotWithShape="1">
            <a:blip r:embed="rId3"/>
            <a:srcRect/>
            <a:stretch>
              <a:fillRect l="1000" t="-15000" r="4000"/>
            </a:stretch>
          </a:blipFill>
        </p:grpSpPr>
        <p:sp>
          <p:nvSpPr>
            <p:cNvPr id="7" name="Isosceles Triangle 5"/>
            <p:cNvSpPr/>
            <p:nvPr/>
          </p:nvSpPr>
          <p:spPr>
            <a:xfrm>
              <a:off x="10376553" y="507997"/>
              <a:ext cx="3468334" cy="2989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8" name="Isosceles Triangle 6"/>
            <p:cNvSpPr/>
            <p:nvPr/>
          </p:nvSpPr>
          <p:spPr>
            <a:xfrm>
              <a:off x="6691085" y="478970"/>
              <a:ext cx="3468334" cy="2989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9" name="Isosceles Triangle 7"/>
            <p:cNvSpPr/>
            <p:nvPr/>
          </p:nvSpPr>
          <p:spPr>
            <a:xfrm flipV="1">
              <a:off x="8533819" y="478970"/>
              <a:ext cx="3468334" cy="2989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0" name="Isosceles Triangle 10"/>
            <p:cNvSpPr/>
            <p:nvPr/>
          </p:nvSpPr>
          <p:spPr>
            <a:xfrm flipV="1">
              <a:off x="6691085" y="3548743"/>
              <a:ext cx="3468334" cy="2989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1" name="Isosceles Triangle 11"/>
            <p:cNvSpPr/>
            <p:nvPr/>
          </p:nvSpPr>
          <p:spPr>
            <a:xfrm flipV="1">
              <a:off x="3005617" y="3577770"/>
              <a:ext cx="3468334" cy="2989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2" name="Isosceles Triangle 12"/>
            <p:cNvSpPr/>
            <p:nvPr/>
          </p:nvSpPr>
          <p:spPr>
            <a:xfrm>
              <a:off x="4848351" y="3577770"/>
              <a:ext cx="3468334" cy="2989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t="25621" b="31251"/>
          <a:stretch/>
        </p:blipFill>
        <p:spPr>
          <a:xfrm>
            <a:off x="179513" y="52813"/>
            <a:ext cx="2874290" cy="991717"/>
          </a:xfrm>
          <a:prstGeom prst="rect">
            <a:avLst/>
          </a:prstGeom>
        </p:spPr>
      </p:pic>
    </p:spTree>
    <p:extLst>
      <p:ext uri="{BB962C8B-B14F-4D97-AF65-F5344CB8AC3E}">
        <p14:creationId xmlns:p14="http://schemas.microsoft.com/office/powerpoint/2010/main" val="3127651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33" name="1 Título"/>
          <p:cNvSpPr txBox="1">
            <a:spLocks/>
          </p:cNvSpPr>
          <p:nvPr/>
        </p:nvSpPr>
        <p:spPr>
          <a:xfrm>
            <a:off x="517215" y="228980"/>
            <a:ext cx="4834880" cy="75632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2800" b="1" u="sng" dirty="0" smtClean="0">
                <a:solidFill>
                  <a:schemeClr val="bg1"/>
                </a:solidFill>
                <a:latin typeface="Capsuula" panose="02000506000000020004" pitchFamily="2" charset="0"/>
              </a:rPr>
              <a:t>AGENDA</a:t>
            </a:r>
            <a:endParaRPr lang="es-EC" sz="2800" b="1" u="sng" dirty="0">
              <a:solidFill>
                <a:schemeClr val="bg1"/>
              </a:solidFill>
              <a:latin typeface="Capsuula" panose="02000506000000020004" pitchFamily="2" charset="0"/>
            </a:endParaRPr>
          </a:p>
        </p:txBody>
      </p:sp>
      <p:grpSp>
        <p:nvGrpSpPr>
          <p:cNvPr id="5" name="Group 19">
            <a:extLst>
              <a:ext uri="{FF2B5EF4-FFF2-40B4-BE49-F238E27FC236}">
                <a16:creationId xmlns="" xmlns:a16="http://schemas.microsoft.com/office/drawing/2014/main" id="{EC4BE40A-AD9A-48CD-BC2F-AF9220AFE814}"/>
              </a:ext>
            </a:extLst>
          </p:cNvPr>
          <p:cNvGrpSpPr/>
          <p:nvPr/>
        </p:nvGrpSpPr>
        <p:grpSpPr>
          <a:xfrm>
            <a:off x="4929448" y="1622947"/>
            <a:ext cx="4179055" cy="4255572"/>
            <a:chOff x="3837480" y="779488"/>
            <a:chExt cx="5456422" cy="5253456"/>
          </a:xfrm>
          <a:blipFill dpi="0" rotWithShape="1">
            <a:blip r:embed="rId3"/>
            <a:srcRect/>
            <a:stretch>
              <a:fillRect l="-1000" r="-1000"/>
            </a:stretch>
          </a:blipFill>
        </p:grpSpPr>
        <p:sp>
          <p:nvSpPr>
            <p:cNvPr id="6" name="Freeform: Shape 18">
              <a:extLst>
                <a:ext uri="{FF2B5EF4-FFF2-40B4-BE49-F238E27FC236}">
                  <a16:creationId xmlns="" xmlns:a16="http://schemas.microsoft.com/office/drawing/2014/main" id="{8B97F9A6-6F27-442F-B236-04A633D6D3CA}"/>
                </a:ext>
              </a:extLst>
            </p:cNvPr>
            <p:cNvSpPr/>
            <p:nvPr/>
          </p:nvSpPr>
          <p:spPr>
            <a:xfrm>
              <a:off x="4841824" y="779488"/>
              <a:ext cx="4452078" cy="900000"/>
            </a:xfrm>
            <a:custGeom>
              <a:avLst/>
              <a:gdLst>
                <a:gd name="connsiteX0" fmla="*/ 450000 w 4452078"/>
                <a:gd name="connsiteY0" fmla="*/ 0 h 900000"/>
                <a:gd name="connsiteX1" fmla="*/ 4452078 w 4452078"/>
                <a:gd name="connsiteY1" fmla="*/ 0 h 900000"/>
                <a:gd name="connsiteX2" fmla="*/ 4452078 w 4452078"/>
                <a:gd name="connsiteY2" fmla="*/ 900000 h 900000"/>
                <a:gd name="connsiteX3" fmla="*/ 450000 w 4452078"/>
                <a:gd name="connsiteY3" fmla="*/ 900000 h 900000"/>
                <a:gd name="connsiteX4" fmla="*/ 0 w 4452078"/>
                <a:gd name="connsiteY4" fmla="*/ 450000 h 900000"/>
                <a:gd name="connsiteX5" fmla="*/ 450000 w 4452078"/>
                <a:gd name="connsiteY5"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2078" h="900000">
                  <a:moveTo>
                    <a:pt x="450000" y="0"/>
                  </a:moveTo>
                  <a:lnTo>
                    <a:pt x="4452078" y="0"/>
                  </a:lnTo>
                  <a:lnTo>
                    <a:pt x="4452078" y="900000"/>
                  </a:lnTo>
                  <a:lnTo>
                    <a:pt x="450000" y="900000"/>
                  </a:lnTo>
                  <a:cubicBezTo>
                    <a:pt x="201472" y="900000"/>
                    <a:pt x="0" y="698528"/>
                    <a:pt x="0" y="450000"/>
                  </a:cubicBezTo>
                  <a:cubicBezTo>
                    <a:pt x="0" y="201472"/>
                    <a:pt x="201472" y="0"/>
                    <a:pt x="45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Shape 16">
              <a:extLst>
                <a:ext uri="{FF2B5EF4-FFF2-40B4-BE49-F238E27FC236}">
                  <a16:creationId xmlns="" xmlns:a16="http://schemas.microsoft.com/office/drawing/2014/main" id="{8D27643B-6586-4749-BE4A-C4380EDB952A}"/>
                </a:ext>
              </a:extLst>
            </p:cNvPr>
            <p:cNvSpPr/>
            <p:nvPr/>
          </p:nvSpPr>
          <p:spPr>
            <a:xfrm>
              <a:off x="3837480" y="1867852"/>
              <a:ext cx="5456422" cy="900000"/>
            </a:xfrm>
            <a:custGeom>
              <a:avLst/>
              <a:gdLst>
                <a:gd name="connsiteX0" fmla="*/ 450000 w 5456422"/>
                <a:gd name="connsiteY0" fmla="*/ 0 h 900000"/>
                <a:gd name="connsiteX1" fmla="*/ 5456422 w 5456422"/>
                <a:gd name="connsiteY1" fmla="*/ 0 h 900000"/>
                <a:gd name="connsiteX2" fmla="*/ 5456422 w 5456422"/>
                <a:gd name="connsiteY2" fmla="*/ 900000 h 900000"/>
                <a:gd name="connsiteX3" fmla="*/ 450000 w 5456422"/>
                <a:gd name="connsiteY3" fmla="*/ 900000 h 900000"/>
                <a:gd name="connsiteX4" fmla="*/ 0 w 5456422"/>
                <a:gd name="connsiteY4" fmla="*/ 450000 h 900000"/>
                <a:gd name="connsiteX5" fmla="*/ 450000 w 5456422"/>
                <a:gd name="connsiteY5"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6422" h="900000">
                  <a:moveTo>
                    <a:pt x="450000" y="0"/>
                  </a:moveTo>
                  <a:lnTo>
                    <a:pt x="5456422" y="0"/>
                  </a:lnTo>
                  <a:lnTo>
                    <a:pt x="5456422" y="900000"/>
                  </a:lnTo>
                  <a:lnTo>
                    <a:pt x="450000" y="900000"/>
                  </a:lnTo>
                  <a:cubicBezTo>
                    <a:pt x="201472" y="900000"/>
                    <a:pt x="0" y="698528"/>
                    <a:pt x="0" y="450000"/>
                  </a:cubicBezTo>
                  <a:cubicBezTo>
                    <a:pt x="0" y="201472"/>
                    <a:pt x="201472" y="0"/>
                    <a:pt x="45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Shape 14">
              <a:extLst>
                <a:ext uri="{FF2B5EF4-FFF2-40B4-BE49-F238E27FC236}">
                  <a16:creationId xmlns="" xmlns:a16="http://schemas.microsoft.com/office/drawing/2014/main" id="{56ACD1FE-C695-42C3-9E0A-04A3C249724D}"/>
                </a:ext>
              </a:extLst>
            </p:cNvPr>
            <p:cNvSpPr/>
            <p:nvPr/>
          </p:nvSpPr>
          <p:spPr>
            <a:xfrm>
              <a:off x="5951093" y="2956216"/>
              <a:ext cx="3342809" cy="900000"/>
            </a:xfrm>
            <a:custGeom>
              <a:avLst/>
              <a:gdLst>
                <a:gd name="connsiteX0" fmla="*/ 450000 w 3342809"/>
                <a:gd name="connsiteY0" fmla="*/ 0 h 900000"/>
                <a:gd name="connsiteX1" fmla="*/ 3342809 w 3342809"/>
                <a:gd name="connsiteY1" fmla="*/ 0 h 900000"/>
                <a:gd name="connsiteX2" fmla="*/ 3342809 w 3342809"/>
                <a:gd name="connsiteY2" fmla="*/ 900000 h 900000"/>
                <a:gd name="connsiteX3" fmla="*/ 450000 w 3342809"/>
                <a:gd name="connsiteY3" fmla="*/ 900000 h 900000"/>
                <a:gd name="connsiteX4" fmla="*/ 0 w 3342809"/>
                <a:gd name="connsiteY4" fmla="*/ 450000 h 900000"/>
                <a:gd name="connsiteX5" fmla="*/ 450000 w 3342809"/>
                <a:gd name="connsiteY5"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809" h="900000">
                  <a:moveTo>
                    <a:pt x="450000" y="0"/>
                  </a:moveTo>
                  <a:lnTo>
                    <a:pt x="3342809" y="0"/>
                  </a:lnTo>
                  <a:lnTo>
                    <a:pt x="3342809" y="900000"/>
                  </a:lnTo>
                  <a:lnTo>
                    <a:pt x="450000" y="900000"/>
                  </a:lnTo>
                  <a:cubicBezTo>
                    <a:pt x="201472" y="900000"/>
                    <a:pt x="0" y="698528"/>
                    <a:pt x="0" y="450000"/>
                  </a:cubicBezTo>
                  <a:cubicBezTo>
                    <a:pt x="0" y="201472"/>
                    <a:pt x="201472" y="0"/>
                    <a:pt x="45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Shape 12">
              <a:extLst>
                <a:ext uri="{FF2B5EF4-FFF2-40B4-BE49-F238E27FC236}">
                  <a16:creationId xmlns="" xmlns:a16="http://schemas.microsoft.com/office/drawing/2014/main" id="{F215C4E4-DB85-4D23-A9A7-9E97F251D782}"/>
                </a:ext>
              </a:extLst>
            </p:cNvPr>
            <p:cNvSpPr/>
            <p:nvPr/>
          </p:nvSpPr>
          <p:spPr>
            <a:xfrm>
              <a:off x="4841824" y="4044580"/>
              <a:ext cx="4452078" cy="900000"/>
            </a:xfrm>
            <a:custGeom>
              <a:avLst/>
              <a:gdLst>
                <a:gd name="connsiteX0" fmla="*/ 450000 w 4452078"/>
                <a:gd name="connsiteY0" fmla="*/ 0 h 900000"/>
                <a:gd name="connsiteX1" fmla="*/ 4452078 w 4452078"/>
                <a:gd name="connsiteY1" fmla="*/ 0 h 900000"/>
                <a:gd name="connsiteX2" fmla="*/ 4452078 w 4452078"/>
                <a:gd name="connsiteY2" fmla="*/ 900000 h 900000"/>
                <a:gd name="connsiteX3" fmla="*/ 450000 w 4452078"/>
                <a:gd name="connsiteY3" fmla="*/ 900000 h 900000"/>
                <a:gd name="connsiteX4" fmla="*/ 0 w 4452078"/>
                <a:gd name="connsiteY4" fmla="*/ 450000 h 900000"/>
                <a:gd name="connsiteX5" fmla="*/ 450000 w 4452078"/>
                <a:gd name="connsiteY5"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2078" h="900000">
                  <a:moveTo>
                    <a:pt x="450000" y="0"/>
                  </a:moveTo>
                  <a:lnTo>
                    <a:pt x="4452078" y="0"/>
                  </a:lnTo>
                  <a:lnTo>
                    <a:pt x="4452078" y="900000"/>
                  </a:lnTo>
                  <a:lnTo>
                    <a:pt x="450000" y="900000"/>
                  </a:lnTo>
                  <a:cubicBezTo>
                    <a:pt x="201472" y="900000"/>
                    <a:pt x="0" y="698528"/>
                    <a:pt x="0" y="450000"/>
                  </a:cubicBezTo>
                  <a:cubicBezTo>
                    <a:pt x="0" y="201472"/>
                    <a:pt x="201472" y="0"/>
                    <a:pt x="45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Shape 10">
              <a:extLst>
                <a:ext uri="{FF2B5EF4-FFF2-40B4-BE49-F238E27FC236}">
                  <a16:creationId xmlns="" xmlns:a16="http://schemas.microsoft.com/office/drawing/2014/main" id="{54548DB0-A637-4E63-B21A-55DF56A27540}"/>
                </a:ext>
              </a:extLst>
            </p:cNvPr>
            <p:cNvSpPr/>
            <p:nvPr/>
          </p:nvSpPr>
          <p:spPr>
            <a:xfrm>
              <a:off x="4167265" y="5132944"/>
              <a:ext cx="5126637" cy="900000"/>
            </a:xfrm>
            <a:custGeom>
              <a:avLst/>
              <a:gdLst>
                <a:gd name="connsiteX0" fmla="*/ 450000 w 5126637"/>
                <a:gd name="connsiteY0" fmla="*/ 0 h 900000"/>
                <a:gd name="connsiteX1" fmla="*/ 5126637 w 5126637"/>
                <a:gd name="connsiteY1" fmla="*/ 0 h 900000"/>
                <a:gd name="connsiteX2" fmla="*/ 5126637 w 5126637"/>
                <a:gd name="connsiteY2" fmla="*/ 900000 h 900000"/>
                <a:gd name="connsiteX3" fmla="*/ 450000 w 5126637"/>
                <a:gd name="connsiteY3" fmla="*/ 900000 h 900000"/>
                <a:gd name="connsiteX4" fmla="*/ 0 w 5126637"/>
                <a:gd name="connsiteY4" fmla="*/ 450000 h 900000"/>
                <a:gd name="connsiteX5" fmla="*/ 450000 w 5126637"/>
                <a:gd name="connsiteY5"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6637" h="900000">
                  <a:moveTo>
                    <a:pt x="450000" y="0"/>
                  </a:moveTo>
                  <a:lnTo>
                    <a:pt x="5126637" y="0"/>
                  </a:lnTo>
                  <a:lnTo>
                    <a:pt x="5126637" y="900000"/>
                  </a:lnTo>
                  <a:lnTo>
                    <a:pt x="450000" y="900000"/>
                  </a:lnTo>
                  <a:cubicBezTo>
                    <a:pt x="201472" y="900000"/>
                    <a:pt x="0" y="698528"/>
                    <a:pt x="0" y="450000"/>
                  </a:cubicBezTo>
                  <a:cubicBezTo>
                    <a:pt x="0" y="201472"/>
                    <a:pt x="201472" y="0"/>
                    <a:pt x="45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t="26468" r="3503" b="27580"/>
          <a:stretch/>
        </p:blipFill>
        <p:spPr>
          <a:xfrm>
            <a:off x="6875982" y="44624"/>
            <a:ext cx="2160514" cy="823053"/>
          </a:xfrm>
          <a:prstGeom prst="rect">
            <a:avLst/>
          </a:prstGeom>
        </p:spPr>
      </p:pic>
      <p:grpSp>
        <p:nvGrpSpPr>
          <p:cNvPr id="12" name="Group 98">
            <a:extLst>
              <a:ext uri="{FF2B5EF4-FFF2-40B4-BE49-F238E27FC236}">
                <a16:creationId xmlns="" xmlns:a16="http://schemas.microsoft.com/office/drawing/2014/main" id="{A8D7BA2A-3C7B-4458-BE99-0063A0055D84}"/>
              </a:ext>
            </a:extLst>
          </p:cNvPr>
          <p:cNvGrpSpPr/>
          <p:nvPr/>
        </p:nvGrpSpPr>
        <p:grpSpPr>
          <a:xfrm>
            <a:off x="232969" y="1198080"/>
            <a:ext cx="4123736" cy="1870880"/>
            <a:chOff x="3298819" y="1259306"/>
            <a:chExt cx="5498315" cy="4441680"/>
          </a:xfrm>
        </p:grpSpPr>
        <p:sp>
          <p:nvSpPr>
            <p:cNvPr id="13" name="Freeform: Shape 97">
              <a:extLst>
                <a:ext uri="{FF2B5EF4-FFF2-40B4-BE49-F238E27FC236}">
                  <a16:creationId xmlns="" xmlns:a16="http://schemas.microsoft.com/office/drawing/2014/main" id="{20484F24-2E4A-44AF-8E55-6BF279D8E007}"/>
                </a:ext>
              </a:extLst>
            </p:cNvPr>
            <p:cNvSpPr/>
            <p:nvPr/>
          </p:nvSpPr>
          <p:spPr>
            <a:xfrm flipV="1">
              <a:off x="3305643" y="4389834"/>
              <a:ext cx="5457371" cy="1306286"/>
            </a:xfrm>
            <a:custGeom>
              <a:avLst/>
              <a:gdLst>
                <a:gd name="connsiteX0" fmla="*/ 493489 w 5457371"/>
                <a:gd name="connsiteY0" fmla="*/ 1306286 h 1306286"/>
                <a:gd name="connsiteX1" fmla="*/ 4963882 w 5457371"/>
                <a:gd name="connsiteY1" fmla="*/ 1306286 h 1306286"/>
                <a:gd name="connsiteX2" fmla="*/ 5457371 w 5457371"/>
                <a:gd name="connsiteY2" fmla="*/ 812797 h 1306286"/>
                <a:gd name="connsiteX3" fmla="*/ 5457371 w 5457371"/>
                <a:gd name="connsiteY3" fmla="*/ 493489 h 1306286"/>
                <a:gd name="connsiteX4" fmla="*/ 4963882 w 5457371"/>
                <a:gd name="connsiteY4" fmla="*/ 0 h 1306286"/>
                <a:gd name="connsiteX5" fmla="*/ 3159325 w 5457371"/>
                <a:gd name="connsiteY5" fmla="*/ 0 h 1306286"/>
                <a:gd name="connsiteX6" fmla="*/ 3159325 w 5457371"/>
                <a:gd name="connsiteY6" fmla="*/ 1958 h 1306286"/>
                <a:gd name="connsiteX7" fmla="*/ 1400021 w 5457371"/>
                <a:gd name="connsiteY7" fmla="*/ 1958 h 1306286"/>
                <a:gd name="connsiteX8" fmla="*/ 1400021 w 5457371"/>
                <a:gd name="connsiteY8" fmla="*/ 0 h 1306286"/>
                <a:gd name="connsiteX9" fmla="*/ 493489 w 5457371"/>
                <a:gd name="connsiteY9" fmla="*/ 0 h 1306286"/>
                <a:gd name="connsiteX10" fmla="*/ 0 w 5457371"/>
                <a:gd name="connsiteY10" fmla="*/ 493489 h 1306286"/>
                <a:gd name="connsiteX11" fmla="*/ 0 w 5457371"/>
                <a:gd name="connsiteY11" fmla="*/ 812797 h 1306286"/>
                <a:gd name="connsiteX12" fmla="*/ 493489 w 5457371"/>
                <a:gd name="connsiteY12" fmla="*/ 1306286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57371" h="1306286">
                  <a:moveTo>
                    <a:pt x="493489" y="1306286"/>
                  </a:moveTo>
                  <a:lnTo>
                    <a:pt x="4963882" y="1306286"/>
                  </a:lnTo>
                  <a:cubicBezTo>
                    <a:pt x="5236428" y="1306286"/>
                    <a:pt x="5457371" y="1085343"/>
                    <a:pt x="5457371" y="812797"/>
                  </a:cubicBezTo>
                  <a:lnTo>
                    <a:pt x="5457371" y="493489"/>
                  </a:lnTo>
                  <a:cubicBezTo>
                    <a:pt x="5457371" y="220943"/>
                    <a:pt x="5236428" y="0"/>
                    <a:pt x="4963882" y="0"/>
                  </a:cubicBezTo>
                  <a:lnTo>
                    <a:pt x="3159325" y="0"/>
                  </a:lnTo>
                  <a:lnTo>
                    <a:pt x="3159325" y="1958"/>
                  </a:lnTo>
                  <a:lnTo>
                    <a:pt x="1400021" y="1958"/>
                  </a:lnTo>
                  <a:lnTo>
                    <a:pt x="1400021" y="0"/>
                  </a:lnTo>
                  <a:lnTo>
                    <a:pt x="493489" y="0"/>
                  </a:lnTo>
                  <a:cubicBezTo>
                    <a:pt x="220943" y="0"/>
                    <a:pt x="0" y="220943"/>
                    <a:pt x="0" y="493489"/>
                  </a:cubicBezTo>
                  <a:lnTo>
                    <a:pt x="0" y="812797"/>
                  </a:lnTo>
                  <a:cubicBezTo>
                    <a:pt x="0" y="1085343"/>
                    <a:pt x="220943" y="1306286"/>
                    <a:pt x="493489" y="1306286"/>
                  </a:cubicBezTo>
                  <a:close/>
                </a:path>
              </a:pathLst>
            </a:custGeom>
            <a:gradFill flip="none" rotWithShape="1">
              <a:gsLst>
                <a:gs pos="100000">
                  <a:srgbClr val="3C336B"/>
                </a:gs>
                <a:gs pos="0">
                  <a:srgbClr val="847AC0"/>
                </a:gs>
              </a:gsLst>
              <a:lin ang="2700000" scaled="1"/>
              <a:tileRect/>
            </a:gradFill>
            <a:ln>
              <a:noFill/>
            </a:ln>
            <a:effectLst>
              <a:outerShdw blurRad="127000" dist="50800" dir="5400000" algn="ctr" rotWithShape="0">
                <a:schemeClr val="accent1">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4" name="Freeform: Shape 93">
              <a:extLst>
                <a:ext uri="{FF2B5EF4-FFF2-40B4-BE49-F238E27FC236}">
                  <a16:creationId xmlns="" xmlns:a16="http://schemas.microsoft.com/office/drawing/2014/main" id="{0CFCA6D7-298C-40A2-A2F8-F1677A6C0E28}"/>
                </a:ext>
              </a:extLst>
            </p:cNvPr>
            <p:cNvSpPr/>
            <p:nvPr/>
          </p:nvSpPr>
          <p:spPr>
            <a:xfrm flipV="1">
              <a:off x="3529440" y="4389834"/>
              <a:ext cx="5219926" cy="366806"/>
            </a:xfrm>
            <a:custGeom>
              <a:avLst/>
              <a:gdLst>
                <a:gd name="connsiteX0" fmla="*/ 274522 w 5219926"/>
                <a:gd name="connsiteY0" fmla="*/ 366806 h 366806"/>
                <a:gd name="connsiteX1" fmla="*/ 4744915 w 5219926"/>
                <a:gd name="connsiteY1" fmla="*/ 366806 h 366806"/>
                <a:gd name="connsiteX2" fmla="*/ 5199623 w 5219926"/>
                <a:gd name="connsiteY2" fmla="*/ 65405 h 366806"/>
                <a:gd name="connsiteX3" fmla="*/ 5219926 w 5219926"/>
                <a:gd name="connsiteY3" fmla="*/ 0 h 366806"/>
                <a:gd name="connsiteX4" fmla="*/ 0 w 5219926"/>
                <a:gd name="connsiteY4" fmla="*/ 283281 h 366806"/>
                <a:gd name="connsiteX5" fmla="*/ 82434 w 5219926"/>
                <a:gd name="connsiteY5" fmla="*/ 328025 h 366806"/>
                <a:gd name="connsiteX6" fmla="*/ 274522 w 5219926"/>
                <a:gd name="connsiteY6" fmla="*/ 366806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926" h="366806">
                  <a:moveTo>
                    <a:pt x="274522" y="366806"/>
                  </a:moveTo>
                  <a:lnTo>
                    <a:pt x="4744915" y="366806"/>
                  </a:lnTo>
                  <a:cubicBezTo>
                    <a:pt x="4949325" y="366806"/>
                    <a:pt x="5124707" y="242526"/>
                    <a:pt x="5199623" y="65405"/>
                  </a:cubicBezTo>
                  <a:lnTo>
                    <a:pt x="5219926" y="0"/>
                  </a:lnTo>
                  <a:lnTo>
                    <a:pt x="0" y="283281"/>
                  </a:lnTo>
                  <a:lnTo>
                    <a:pt x="82434" y="328025"/>
                  </a:lnTo>
                  <a:cubicBezTo>
                    <a:pt x="141475" y="352997"/>
                    <a:pt x="206386" y="366806"/>
                    <a:pt x="274522" y="36680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5" name="Freeform: Shape 94">
              <a:extLst>
                <a:ext uri="{FF2B5EF4-FFF2-40B4-BE49-F238E27FC236}">
                  <a16:creationId xmlns="" xmlns:a16="http://schemas.microsoft.com/office/drawing/2014/main" id="{AF6ACC88-77FC-4D30-AC85-22A61717D9C3}"/>
                </a:ext>
              </a:extLst>
            </p:cNvPr>
            <p:cNvSpPr/>
            <p:nvPr/>
          </p:nvSpPr>
          <p:spPr>
            <a:xfrm flipV="1">
              <a:off x="8128721" y="4389834"/>
              <a:ext cx="641117" cy="1304328"/>
            </a:xfrm>
            <a:custGeom>
              <a:avLst/>
              <a:gdLst>
                <a:gd name="connsiteX0" fmla="*/ 0 w 641117"/>
                <a:gd name="connsiteY0" fmla="*/ 1304328 h 1304328"/>
                <a:gd name="connsiteX1" fmla="*/ 147628 w 641117"/>
                <a:gd name="connsiteY1" fmla="*/ 1304328 h 1304328"/>
                <a:gd name="connsiteX2" fmla="*/ 641117 w 641117"/>
                <a:gd name="connsiteY2" fmla="*/ 810839 h 1304328"/>
                <a:gd name="connsiteX3" fmla="*/ 641117 w 641117"/>
                <a:gd name="connsiteY3" fmla="*/ 491531 h 1304328"/>
                <a:gd name="connsiteX4" fmla="*/ 247083 w 641117"/>
                <a:gd name="connsiteY4" fmla="*/ 8068 h 1304328"/>
                <a:gd name="connsiteX5" fmla="*/ 167049 w 641117"/>
                <a:gd name="connsiteY5" fmla="*/ 0 h 130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117" h="1304328">
                  <a:moveTo>
                    <a:pt x="0" y="1304328"/>
                  </a:moveTo>
                  <a:lnTo>
                    <a:pt x="147628" y="1304328"/>
                  </a:lnTo>
                  <a:cubicBezTo>
                    <a:pt x="420174" y="1304328"/>
                    <a:pt x="641117" y="1083385"/>
                    <a:pt x="641117" y="810839"/>
                  </a:cubicBezTo>
                  <a:lnTo>
                    <a:pt x="641117" y="491531"/>
                  </a:lnTo>
                  <a:cubicBezTo>
                    <a:pt x="641117" y="253054"/>
                    <a:pt x="471958" y="54084"/>
                    <a:pt x="247083" y="8068"/>
                  </a:cubicBezTo>
                  <a:lnTo>
                    <a:pt x="167049" y="0"/>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6" name="Freeform: Shape 95">
              <a:extLst>
                <a:ext uri="{FF2B5EF4-FFF2-40B4-BE49-F238E27FC236}">
                  <a16:creationId xmlns="" xmlns:a16="http://schemas.microsoft.com/office/drawing/2014/main" id="{0199BF4B-66B7-467F-A8F5-B4423FD35246}"/>
                </a:ext>
              </a:extLst>
            </p:cNvPr>
            <p:cNvSpPr/>
            <p:nvPr/>
          </p:nvSpPr>
          <p:spPr>
            <a:xfrm flipV="1">
              <a:off x="5555162" y="5371764"/>
              <a:ext cx="3187380" cy="329222"/>
            </a:xfrm>
            <a:custGeom>
              <a:avLst/>
              <a:gdLst>
                <a:gd name="connsiteX0" fmla="*/ 3187380 w 3187380"/>
                <a:gd name="connsiteY0" fmla="*/ 329222 h 329222"/>
                <a:gd name="connsiteX1" fmla="*/ 3178744 w 3187380"/>
                <a:gd name="connsiteY1" fmla="*/ 301401 h 329222"/>
                <a:gd name="connsiteX2" fmla="*/ 2724036 w 3187380"/>
                <a:gd name="connsiteY2" fmla="*/ 0 h 329222"/>
                <a:gd name="connsiteX3" fmla="*/ 0 w 3187380"/>
                <a:gd name="connsiteY3" fmla="*/ 0 h 329222"/>
              </a:gdLst>
              <a:ahLst/>
              <a:cxnLst>
                <a:cxn ang="0">
                  <a:pos x="connsiteX0" y="connsiteY0"/>
                </a:cxn>
                <a:cxn ang="0">
                  <a:pos x="connsiteX1" y="connsiteY1"/>
                </a:cxn>
                <a:cxn ang="0">
                  <a:pos x="connsiteX2" y="connsiteY2"/>
                </a:cxn>
                <a:cxn ang="0">
                  <a:pos x="connsiteX3" y="connsiteY3"/>
                </a:cxn>
              </a:cxnLst>
              <a:rect l="l" t="t" r="r" b="b"/>
              <a:pathLst>
                <a:path w="3187380" h="329222">
                  <a:moveTo>
                    <a:pt x="3187380" y="329222"/>
                  </a:moveTo>
                  <a:lnTo>
                    <a:pt x="3178744" y="301401"/>
                  </a:lnTo>
                  <a:cubicBezTo>
                    <a:pt x="3103829" y="124281"/>
                    <a:pt x="2928446" y="0"/>
                    <a:pt x="2724036" y="0"/>
                  </a:cubicBez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7" name="TextBox 85">
              <a:extLst>
                <a:ext uri="{FF2B5EF4-FFF2-40B4-BE49-F238E27FC236}">
                  <a16:creationId xmlns="" xmlns:a16="http://schemas.microsoft.com/office/drawing/2014/main" id="{3E8132E4-D845-49C4-BEA9-773553112744}"/>
                </a:ext>
              </a:extLst>
            </p:cNvPr>
            <p:cNvSpPr txBox="1"/>
            <p:nvPr/>
          </p:nvSpPr>
          <p:spPr>
            <a:xfrm>
              <a:off x="3298819" y="4711569"/>
              <a:ext cx="1211407" cy="748944"/>
            </a:xfrm>
            <a:prstGeom prst="rect">
              <a:avLst/>
            </a:prstGeom>
            <a:noFill/>
          </p:spPr>
          <p:txBody>
            <a:bodyPr wrap="square" rtlCol="0">
              <a:spAutoFit/>
            </a:bodyPr>
            <a:lstStyle/>
            <a:p>
              <a:pPr defTabSz="685800"/>
              <a:r>
                <a:rPr lang="en-IN" sz="2400" dirty="0" smtClean="0">
                  <a:solidFill>
                    <a:prstClr val="white">
                      <a:alpha val="85000"/>
                    </a:prstClr>
                  </a:solidFill>
                  <a:latin typeface="Eurostile BQ" pitchFamily="50" charset="0"/>
                </a:rPr>
                <a:t>III</a:t>
              </a:r>
              <a:endParaRPr lang="en-IN" sz="2400" dirty="0">
                <a:solidFill>
                  <a:prstClr val="white">
                    <a:alpha val="85000"/>
                  </a:prstClr>
                </a:solidFill>
                <a:latin typeface="Eurostile BQ" pitchFamily="50" charset="0"/>
              </a:endParaRPr>
            </a:p>
          </p:txBody>
        </p:sp>
        <p:cxnSp>
          <p:nvCxnSpPr>
            <p:cNvPr id="18" name="Straight Connector 86">
              <a:extLst>
                <a:ext uri="{FF2B5EF4-FFF2-40B4-BE49-F238E27FC236}">
                  <a16:creationId xmlns="" xmlns:a16="http://schemas.microsoft.com/office/drawing/2014/main" id="{AB5A3F52-B7A4-437C-A936-FFFD6CA7C8F5}"/>
                </a:ext>
              </a:extLst>
            </p:cNvPr>
            <p:cNvCxnSpPr>
              <a:cxnSpLocks/>
            </p:cNvCxnSpPr>
            <p:nvPr/>
          </p:nvCxnSpPr>
          <p:spPr>
            <a:xfrm>
              <a:off x="4482930" y="4655484"/>
              <a:ext cx="0" cy="820056"/>
            </a:xfrm>
            <a:prstGeom prst="line">
              <a:avLst/>
            </a:prstGeom>
            <a:ln w="285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49" name="TextBox 90">
              <a:extLst>
                <a:ext uri="{FF2B5EF4-FFF2-40B4-BE49-F238E27FC236}">
                  <a16:creationId xmlns="" xmlns:a16="http://schemas.microsoft.com/office/drawing/2014/main" id="{6AC75238-80CE-4310-8253-DC39277BA64E}"/>
                </a:ext>
              </a:extLst>
            </p:cNvPr>
            <p:cNvSpPr txBox="1"/>
            <p:nvPr/>
          </p:nvSpPr>
          <p:spPr>
            <a:xfrm>
              <a:off x="4573026" y="4911625"/>
              <a:ext cx="2550693" cy="492443"/>
            </a:xfrm>
            <a:prstGeom prst="rect">
              <a:avLst/>
            </a:prstGeom>
            <a:noFill/>
          </p:spPr>
          <p:txBody>
            <a:bodyPr wrap="square" rtlCol="0">
              <a:spAutoFit/>
            </a:bodyPr>
            <a:lstStyle/>
            <a:p>
              <a:pPr defTabSz="685800"/>
              <a:r>
                <a:rPr lang="es-ES" b="1" spc="225" dirty="0" smtClean="0">
                  <a:solidFill>
                    <a:prstClr val="white">
                      <a:alpha val="85000"/>
                    </a:prstClr>
                  </a:solidFill>
                  <a:latin typeface="Nexa Bold" panose="02000000000000000000" pitchFamily="50" charset="0"/>
                </a:rPr>
                <a:t>JUSTIFICACIÓN</a:t>
              </a:r>
              <a:endParaRPr lang="es-ES" b="1" spc="225" dirty="0">
                <a:solidFill>
                  <a:prstClr val="white">
                    <a:alpha val="85000"/>
                  </a:prstClr>
                </a:solidFill>
                <a:latin typeface="Nexa Bold" panose="02000000000000000000" pitchFamily="50" charset="0"/>
              </a:endParaRPr>
            </a:p>
          </p:txBody>
        </p:sp>
        <p:grpSp>
          <p:nvGrpSpPr>
            <p:cNvPr id="21" name="Group 71">
              <a:extLst>
                <a:ext uri="{FF2B5EF4-FFF2-40B4-BE49-F238E27FC236}">
                  <a16:creationId xmlns="" xmlns:a16="http://schemas.microsoft.com/office/drawing/2014/main" id="{5233C9CC-CCD0-4A33-81EE-B1CDAB33BF66}"/>
                </a:ext>
              </a:extLst>
            </p:cNvPr>
            <p:cNvGrpSpPr/>
            <p:nvPr/>
          </p:nvGrpSpPr>
          <p:grpSpPr>
            <a:xfrm>
              <a:off x="3305643" y="2821978"/>
              <a:ext cx="5464195" cy="1640113"/>
              <a:chOff x="2322286" y="1524001"/>
              <a:chExt cx="5464195" cy="1640113"/>
            </a:xfrm>
            <a:effectLst>
              <a:outerShdw blurRad="254000" dist="38100" dir="5400000" algn="t" rotWithShape="0">
                <a:srgbClr val="8C286F">
                  <a:alpha val="40000"/>
                </a:srgbClr>
              </a:outerShdw>
            </a:effectLst>
          </p:grpSpPr>
          <p:sp>
            <p:nvSpPr>
              <p:cNvPr id="45" name="Freeform: Shape 79">
                <a:extLst>
                  <a:ext uri="{FF2B5EF4-FFF2-40B4-BE49-F238E27FC236}">
                    <a16:creationId xmlns="" xmlns:a16="http://schemas.microsoft.com/office/drawing/2014/main" id="{89933A1D-2B1A-4DCF-BAA1-10216AF3E55B}"/>
                  </a:ext>
                </a:extLst>
              </p:cNvPr>
              <p:cNvSpPr/>
              <p:nvPr/>
            </p:nvSpPr>
            <p:spPr>
              <a:xfrm flipV="1">
                <a:off x="2322286" y="1524001"/>
                <a:ext cx="5457371" cy="1640113"/>
              </a:xfrm>
              <a:custGeom>
                <a:avLst/>
                <a:gdLst>
                  <a:gd name="connsiteX0" fmla="*/ 493489 w 5457371"/>
                  <a:gd name="connsiteY0" fmla="*/ 1640113 h 1640113"/>
                  <a:gd name="connsiteX1" fmla="*/ 4963882 w 5457371"/>
                  <a:gd name="connsiteY1" fmla="*/ 1640113 h 1640113"/>
                  <a:gd name="connsiteX2" fmla="*/ 5457371 w 5457371"/>
                  <a:gd name="connsiteY2" fmla="*/ 1146624 h 1640113"/>
                  <a:gd name="connsiteX3" fmla="*/ 5457371 w 5457371"/>
                  <a:gd name="connsiteY3" fmla="*/ 827316 h 1640113"/>
                  <a:gd name="connsiteX4" fmla="*/ 4963882 w 5457371"/>
                  <a:gd name="connsiteY4" fmla="*/ 333827 h 1640113"/>
                  <a:gd name="connsiteX5" fmla="*/ 2133600 w 5457371"/>
                  <a:gd name="connsiteY5" fmla="*/ 333827 h 1640113"/>
                  <a:gd name="connsiteX6" fmla="*/ 1937657 w 5457371"/>
                  <a:gd name="connsiteY6" fmla="*/ 0 h 1640113"/>
                  <a:gd name="connsiteX7" fmla="*/ 1741714 w 5457371"/>
                  <a:gd name="connsiteY7" fmla="*/ 333827 h 1640113"/>
                  <a:gd name="connsiteX8" fmla="*/ 493489 w 5457371"/>
                  <a:gd name="connsiteY8" fmla="*/ 333827 h 1640113"/>
                  <a:gd name="connsiteX9" fmla="*/ 0 w 5457371"/>
                  <a:gd name="connsiteY9" fmla="*/ 827316 h 1640113"/>
                  <a:gd name="connsiteX10" fmla="*/ 0 w 5457371"/>
                  <a:gd name="connsiteY10" fmla="*/ 1146624 h 1640113"/>
                  <a:gd name="connsiteX11" fmla="*/ 493489 w 5457371"/>
                  <a:gd name="connsiteY11" fmla="*/ 1640113 h 164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371" h="1640113">
                    <a:moveTo>
                      <a:pt x="493489" y="1640113"/>
                    </a:moveTo>
                    <a:lnTo>
                      <a:pt x="4963882" y="1640113"/>
                    </a:lnTo>
                    <a:cubicBezTo>
                      <a:pt x="5236428" y="1640113"/>
                      <a:pt x="5457371" y="1419170"/>
                      <a:pt x="5457371" y="1146624"/>
                    </a:cubicBezTo>
                    <a:lnTo>
                      <a:pt x="5457371" y="827316"/>
                    </a:lnTo>
                    <a:cubicBezTo>
                      <a:pt x="5457371" y="554770"/>
                      <a:pt x="5236428" y="333827"/>
                      <a:pt x="4963882" y="333827"/>
                    </a:cubicBezTo>
                    <a:lnTo>
                      <a:pt x="2133600" y="333827"/>
                    </a:lnTo>
                    <a:lnTo>
                      <a:pt x="1937657" y="0"/>
                    </a:lnTo>
                    <a:lnTo>
                      <a:pt x="1741714" y="333827"/>
                    </a:lnTo>
                    <a:lnTo>
                      <a:pt x="493489" y="333827"/>
                    </a:lnTo>
                    <a:cubicBezTo>
                      <a:pt x="220943" y="333827"/>
                      <a:pt x="0" y="554770"/>
                      <a:pt x="0" y="827316"/>
                    </a:cubicBezTo>
                    <a:lnTo>
                      <a:pt x="0" y="1146624"/>
                    </a:lnTo>
                    <a:cubicBezTo>
                      <a:pt x="0" y="1419170"/>
                      <a:pt x="220943" y="1640113"/>
                      <a:pt x="493489" y="1640113"/>
                    </a:cubicBezTo>
                    <a:close/>
                  </a:path>
                </a:pathLst>
              </a:custGeom>
              <a:gradFill flip="none" rotWithShape="1">
                <a:gsLst>
                  <a:gs pos="100000">
                    <a:schemeClr val="bg1">
                      <a:lumMod val="75000"/>
                    </a:schemeClr>
                  </a:gs>
                  <a:gs pos="0">
                    <a:schemeClr val="bg1"/>
                  </a:gs>
                </a:gsLst>
                <a:lin ang="2700000" scaled="1"/>
                <a:tileRect/>
              </a:gradFill>
              <a:ln>
                <a:noFill/>
              </a:ln>
              <a:effectLst>
                <a:outerShdw blurRad="50800" dist="50800" dir="5400000" algn="ctr" rotWithShape="0">
                  <a:schemeClr val="bg2">
                    <a:lumMod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46" name="Freeform: Shape 80">
                <a:extLst>
                  <a:ext uri="{FF2B5EF4-FFF2-40B4-BE49-F238E27FC236}">
                    <a16:creationId xmlns="" xmlns:a16="http://schemas.microsoft.com/office/drawing/2014/main" id="{7913D5EF-9B55-4AF2-9BCD-6A032E775EF6}"/>
                  </a:ext>
                </a:extLst>
              </p:cNvPr>
              <p:cNvSpPr/>
              <p:nvPr/>
            </p:nvSpPr>
            <p:spPr>
              <a:xfrm flipV="1">
                <a:off x="2546083" y="1524001"/>
                <a:ext cx="5219926" cy="366806"/>
              </a:xfrm>
              <a:custGeom>
                <a:avLst/>
                <a:gdLst>
                  <a:gd name="connsiteX0" fmla="*/ 274522 w 5219926"/>
                  <a:gd name="connsiteY0" fmla="*/ 366806 h 366806"/>
                  <a:gd name="connsiteX1" fmla="*/ 4744915 w 5219926"/>
                  <a:gd name="connsiteY1" fmla="*/ 366806 h 366806"/>
                  <a:gd name="connsiteX2" fmla="*/ 5199623 w 5219926"/>
                  <a:gd name="connsiteY2" fmla="*/ 65405 h 366806"/>
                  <a:gd name="connsiteX3" fmla="*/ 5219926 w 5219926"/>
                  <a:gd name="connsiteY3" fmla="*/ 0 h 366806"/>
                  <a:gd name="connsiteX4" fmla="*/ 0 w 5219926"/>
                  <a:gd name="connsiteY4" fmla="*/ 283281 h 366806"/>
                  <a:gd name="connsiteX5" fmla="*/ 82434 w 5219926"/>
                  <a:gd name="connsiteY5" fmla="*/ 328025 h 366806"/>
                  <a:gd name="connsiteX6" fmla="*/ 274522 w 5219926"/>
                  <a:gd name="connsiteY6" fmla="*/ 366806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926" h="366806">
                    <a:moveTo>
                      <a:pt x="274522" y="366806"/>
                    </a:moveTo>
                    <a:lnTo>
                      <a:pt x="4744915" y="366806"/>
                    </a:lnTo>
                    <a:cubicBezTo>
                      <a:pt x="4949325" y="366806"/>
                      <a:pt x="5124707" y="242526"/>
                      <a:pt x="5199623" y="65405"/>
                    </a:cubicBezTo>
                    <a:lnTo>
                      <a:pt x="5219926" y="0"/>
                    </a:lnTo>
                    <a:lnTo>
                      <a:pt x="0" y="283281"/>
                    </a:lnTo>
                    <a:lnTo>
                      <a:pt x="82434" y="328025"/>
                    </a:lnTo>
                    <a:cubicBezTo>
                      <a:pt x="141475" y="352997"/>
                      <a:pt x="206386" y="366806"/>
                      <a:pt x="274522" y="36680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47" name="Freeform: Shape 81">
                <a:extLst>
                  <a:ext uri="{FF2B5EF4-FFF2-40B4-BE49-F238E27FC236}">
                    <a16:creationId xmlns="" xmlns:a16="http://schemas.microsoft.com/office/drawing/2014/main" id="{D45720C9-7560-482D-B684-AB91DD12DFBF}"/>
                  </a:ext>
                </a:extLst>
              </p:cNvPr>
              <p:cNvSpPr/>
              <p:nvPr/>
            </p:nvSpPr>
            <p:spPr>
              <a:xfrm flipV="1">
                <a:off x="7145364" y="1524001"/>
                <a:ext cx="641117" cy="1304328"/>
              </a:xfrm>
              <a:custGeom>
                <a:avLst/>
                <a:gdLst>
                  <a:gd name="connsiteX0" fmla="*/ 0 w 641117"/>
                  <a:gd name="connsiteY0" fmla="*/ 1304328 h 1304328"/>
                  <a:gd name="connsiteX1" fmla="*/ 147628 w 641117"/>
                  <a:gd name="connsiteY1" fmla="*/ 1304328 h 1304328"/>
                  <a:gd name="connsiteX2" fmla="*/ 641117 w 641117"/>
                  <a:gd name="connsiteY2" fmla="*/ 810839 h 1304328"/>
                  <a:gd name="connsiteX3" fmla="*/ 641117 w 641117"/>
                  <a:gd name="connsiteY3" fmla="*/ 491531 h 1304328"/>
                  <a:gd name="connsiteX4" fmla="*/ 247083 w 641117"/>
                  <a:gd name="connsiteY4" fmla="*/ 8068 h 1304328"/>
                  <a:gd name="connsiteX5" fmla="*/ 167049 w 641117"/>
                  <a:gd name="connsiteY5" fmla="*/ 0 h 130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117" h="1304328">
                    <a:moveTo>
                      <a:pt x="0" y="1304328"/>
                    </a:moveTo>
                    <a:lnTo>
                      <a:pt x="147628" y="1304328"/>
                    </a:lnTo>
                    <a:cubicBezTo>
                      <a:pt x="420174" y="1304328"/>
                      <a:pt x="641117" y="1083385"/>
                      <a:pt x="641117" y="810839"/>
                    </a:cubicBezTo>
                    <a:lnTo>
                      <a:pt x="641117" y="491531"/>
                    </a:lnTo>
                    <a:cubicBezTo>
                      <a:pt x="641117" y="253054"/>
                      <a:pt x="471958" y="54084"/>
                      <a:pt x="247083" y="8068"/>
                    </a:cubicBezTo>
                    <a:lnTo>
                      <a:pt x="167049" y="0"/>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48" name="Freeform: Shape 82">
                <a:extLst>
                  <a:ext uri="{FF2B5EF4-FFF2-40B4-BE49-F238E27FC236}">
                    <a16:creationId xmlns="" xmlns:a16="http://schemas.microsoft.com/office/drawing/2014/main" id="{73166ACD-63AA-4A6B-8842-7427CC2937F0}"/>
                  </a:ext>
                </a:extLst>
              </p:cNvPr>
              <p:cNvSpPr/>
              <p:nvPr/>
            </p:nvSpPr>
            <p:spPr>
              <a:xfrm flipV="1">
                <a:off x="4571805" y="2505931"/>
                <a:ext cx="3187380" cy="329222"/>
              </a:xfrm>
              <a:custGeom>
                <a:avLst/>
                <a:gdLst>
                  <a:gd name="connsiteX0" fmla="*/ 3187380 w 3187380"/>
                  <a:gd name="connsiteY0" fmla="*/ 329222 h 329222"/>
                  <a:gd name="connsiteX1" fmla="*/ 3178744 w 3187380"/>
                  <a:gd name="connsiteY1" fmla="*/ 301401 h 329222"/>
                  <a:gd name="connsiteX2" fmla="*/ 2724036 w 3187380"/>
                  <a:gd name="connsiteY2" fmla="*/ 0 h 329222"/>
                  <a:gd name="connsiteX3" fmla="*/ 0 w 3187380"/>
                  <a:gd name="connsiteY3" fmla="*/ 0 h 329222"/>
                </a:gdLst>
                <a:ahLst/>
                <a:cxnLst>
                  <a:cxn ang="0">
                    <a:pos x="connsiteX0" y="connsiteY0"/>
                  </a:cxn>
                  <a:cxn ang="0">
                    <a:pos x="connsiteX1" y="connsiteY1"/>
                  </a:cxn>
                  <a:cxn ang="0">
                    <a:pos x="connsiteX2" y="connsiteY2"/>
                  </a:cxn>
                  <a:cxn ang="0">
                    <a:pos x="connsiteX3" y="connsiteY3"/>
                  </a:cxn>
                </a:cxnLst>
                <a:rect l="l" t="t" r="r" b="b"/>
                <a:pathLst>
                  <a:path w="3187380" h="329222">
                    <a:moveTo>
                      <a:pt x="3187380" y="329222"/>
                    </a:moveTo>
                    <a:lnTo>
                      <a:pt x="3178744" y="301401"/>
                    </a:lnTo>
                    <a:cubicBezTo>
                      <a:pt x="3103829" y="124281"/>
                      <a:pt x="2928446" y="0"/>
                      <a:pt x="2724036" y="0"/>
                    </a:cubicBez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sp>
          <p:nvSpPr>
            <p:cNvPr id="22" name="TextBox 72">
              <a:extLst>
                <a:ext uri="{FF2B5EF4-FFF2-40B4-BE49-F238E27FC236}">
                  <a16:creationId xmlns="" xmlns:a16="http://schemas.microsoft.com/office/drawing/2014/main" id="{C2440BA5-F031-46B4-8B3D-093A2EE1146D}"/>
                </a:ext>
              </a:extLst>
            </p:cNvPr>
            <p:cNvSpPr txBox="1"/>
            <p:nvPr/>
          </p:nvSpPr>
          <p:spPr>
            <a:xfrm>
              <a:off x="3515792" y="3055828"/>
              <a:ext cx="967137" cy="748944"/>
            </a:xfrm>
            <a:prstGeom prst="rect">
              <a:avLst/>
            </a:prstGeom>
            <a:noFill/>
          </p:spPr>
          <p:txBody>
            <a:bodyPr wrap="square" rtlCol="0">
              <a:spAutoFit/>
            </a:bodyPr>
            <a:lstStyle/>
            <a:p>
              <a:pPr defTabSz="685800"/>
              <a:r>
                <a:rPr lang="en-IN" sz="2400" dirty="0" smtClean="0">
                  <a:solidFill>
                    <a:prstClr val="black">
                      <a:alpha val="50000"/>
                    </a:prstClr>
                  </a:solidFill>
                  <a:latin typeface="Eurostile BQ" pitchFamily="50" charset="0"/>
                </a:rPr>
                <a:t>II</a:t>
              </a:r>
              <a:endParaRPr lang="en-IN" sz="2400" dirty="0">
                <a:solidFill>
                  <a:prstClr val="black">
                    <a:alpha val="50000"/>
                  </a:prstClr>
                </a:solidFill>
                <a:latin typeface="Eurostile BQ" pitchFamily="50" charset="0"/>
              </a:endParaRPr>
            </a:p>
          </p:txBody>
        </p:sp>
        <p:cxnSp>
          <p:nvCxnSpPr>
            <p:cNvPr id="23" name="Straight Connector 73">
              <a:extLst>
                <a:ext uri="{FF2B5EF4-FFF2-40B4-BE49-F238E27FC236}">
                  <a16:creationId xmlns="" xmlns:a16="http://schemas.microsoft.com/office/drawing/2014/main" id="{601B6E87-9783-40F8-99D7-FDBE6A51F693}"/>
                </a:ext>
              </a:extLst>
            </p:cNvPr>
            <p:cNvCxnSpPr>
              <a:cxnSpLocks/>
            </p:cNvCxnSpPr>
            <p:nvPr/>
          </p:nvCxnSpPr>
          <p:spPr>
            <a:xfrm>
              <a:off x="4482930" y="3087628"/>
              <a:ext cx="0" cy="820056"/>
            </a:xfrm>
            <a:prstGeom prst="line">
              <a:avLst/>
            </a:prstGeom>
            <a:ln w="28575">
              <a:solidFill>
                <a:schemeClr val="accent1">
                  <a:lumMod val="75000"/>
                  <a:alpha val="10000"/>
                </a:schemeClr>
              </a:solidFill>
            </a:ln>
          </p:spPr>
          <p:style>
            <a:lnRef idx="1">
              <a:schemeClr val="accent1"/>
            </a:lnRef>
            <a:fillRef idx="0">
              <a:schemeClr val="accent1"/>
            </a:fillRef>
            <a:effectRef idx="0">
              <a:schemeClr val="accent1"/>
            </a:effectRef>
            <a:fontRef idx="minor">
              <a:schemeClr val="tx1"/>
            </a:fontRef>
          </p:style>
        </p:cxnSp>
        <p:sp>
          <p:nvSpPr>
            <p:cNvPr id="43" name="TextBox 77">
              <a:extLst>
                <a:ext uri="{FF2B5EF4-FFF2-40B4-BE49-F238E27FC236}">
                  <a16:creationId xmlns="" xmlns:a16="http://schemas.microsoft.com/office/drawing/2014/main" id="{E493B293-D463-471E-896F-AEA18B8F3CE9}"/>
                </a:ext>
              </a:extLst>
            </p:cNvPr>
            <p:cNvSpPr txBox="1"/>
            <p:nvPr/>
          </p:nvSpPr>
          <p:spPr>
            <a:xfrm>
              <a:off x="4678368" y="3158001"/>
              <a:ext cx="2550693" cy="492443"/>
            </a:xfrm>
            <a:prstGeom prst="rect">
              <a:avLst/>
            </a:prstGeom>
            <a:noFill/>
          </p:spPr>
          <p:txBody>
            <a:bodyPr wrap="square" rtlCol="0">
              <a:spAutoFit/>
            </a:bodyPr>
            <a:lstStyle/>
            <a:p>
              <a:pPr defTabSz="685800"/>
              <a:r>
                <a:rPr lang="es-ES" b="1" spc="225" dirty="0" smtClean="0">
                  <a:solidFill>
                    <a:prstClr val="black">
                      <a:alpha val="50000"/>
                    </a:prstClr>
                  </a:solidFill>
                  <a:latin typeface="Nexa Bold" panose="02000000000000000000" pitchFamily="50" charset="0"/>
                </a:rPr>
                <a:t>PROBLEMA</a:t>
              </a:r>
              <a:endParaRPr lang="es-ES" b="1" spc="225" dirty="0">
                <a:solidFill>
                  <a:prstClr val="black">
                    <a:alpha val="50000"/>
                  </a:prstClr>
                </a:solidFill>
                <a:latin typeface="Nexa Bold" panose="02000000000000000000" pitchFamily="50" charset="0"/>
              </a:endParaRPr>
            </a:p>
          </p:txBody>
        </p:sp>
        <p:pic>
          <p:nvPicPr>
            <p:cNvPr id="26" name="Graphic 61" descr="Laptop">
              <a:extLst>
                <a:ext uri="{FF2B5EF4-FFF2-40B4-BE49-F238E27FC236}">
                  <a16:creationId xmlns="" xmlns:a16="http://schemas.microsoft.com/office/drawing/2014/main" id="{0D75DCFE-4006-45D8-B984-0507503F57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23015" y="4920826"/>
              <a:ext cx="360000" cy="360000"/>
            </a:xfrm>
            <a:prstGeom prst="rect">
              <a:avLst/>
            </a:prstGeom>
          </p:spPr>
        </p:pic>
        <p:pic>
          <p:nvPicPr>
            <p:cNvPr id="27" name="Graphic 63" descr="Monitor">
              <a:extLst>
                <a:ext uri="{FF2B5EF4-FFF2-40B4-BE49-F238E27FC236}">
                  <a16:creationId xmlns="" xmlns:a16="http://schemas.microsoft.com/office/drawing/2014/main" id="{90E62227-18A9-4B33-BD45-1EF8F7A40C3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223015" y="3323985"/>
              <a:ext cx="360000" cy="360000"/>
            </a:xfrm>
            <a:prstGeom prst="rect">
              <a:avLst/>
            </a:prstGeom>
          </p:spPr>
        </p:pic>
        <p:grpSp>
          <p:nvGrpSpPr>
            <p:cNvPr id="28" name="Group 69">
              <a:extLst>
                <a:ext uri="{FF2B5EF4-FFF2-40B4-BE49-F238E27FC236}">
                  <a16:creationId xmlns="" xmlns:a16="http://schemas.microsoft.com/office/drawing/2014/main" id="{62C76BC8-CABD-4082-804E-ED62DE67BDFB}"/>
                </a:ext>
              </a:extLst>
            </p:cNvPr>
            <p:cNvGrpSpPr/>
            <p:nvPr/>
          </p:nvGrpSpPr>
          <p:grpSpPr>
            <a:xfrm>
              <a:off x="3332939" y="1259306"/>
              <a:ext cx="5464195" cy="1640113"/>
              <a:chOff x="3332939" y="1259306"/>
              <a:chExt cx="5464195" cy="1640113"/>
            </a:xfrm>
          </p:grpSpPr>
          <p:grpSp>
            <p:nvGrpSpPr>
              <p:cNvPr id="29" name="Group 53">
                <a:extLst>
                  <a:ext uri="{FF2B5EF4-FFF2-40B4-BE49-F238E27FC236}">
                    <a16:creationId xmlns="" xmlns:a16="http://schemas.microsoft.com/office/drawing/2014/main" id="{86D41846-E0FF-490D-ABF8-140064BCBD07}"/>
                  </a:ext>
                </a:extLst>
              </p:cNvPr>
              <p:cNvGrpSpPr/>
              <p:nvPr/>
            </p:nvGrpSpPr>
            <p:grpSpPr>
              <a:xfrm>
                <a:off x="3332939" y="1259306"/>
                <a:ext cx="5464195" cy="1640113"/>
                <a:chOff x="2322286" y="1524001"/>
                <a:chExt cx="5464195" cy="1640113"/>
              </a:xfrm>
              <a:effectLst>
                <a:outerShdw blurRad="254000" dist="38100" dir="5400000" algn="t" rotWithShape="0">
                  <a:srgbClr val="8C286F">
                    <a:alpha val="40000"/>
                  </a:srgbClr>
                </a:outerShdw>
              </a:effectLst>
            </p:grpSpPr>
            <p:sp>
              <p:nvSpPr>
                <p:cNvPr id="39" name="Freeform: Shape 43">
                  <a:extLst>
                    <a:ext uri="{FF2B5EF4-FFF2-40B4-BE49-F238E27FC236}">
                      <a16:creationId xmlns="" xmlns:a16="http://schemas.microsoft.com/office/drawing/2014/main" id="{4361BCAF-031F-4736-8C1A-A7B1242CE676}"/>
                    </a:ext>
                  </a:extLst>
                </p:cNvPr>
                <p:cNvSpPr/>
                <p:nvPr/>
              </p:nvSpPr>
              <p:spPr>
                <a:xfrm flipV="1">
                  <a:off x="2322286" y="1524001"/>
                  <a:ext cx="5457371" cy="1640113"/>
                </a:xfrm>
                <a:custGeom>
                  <a:avLst/>
                  <a:gdLst>
                    <a:gd name="connsiteX0" fmla="*/ 493489 w 5457371"/>
                    <a:gd name="connsiteY0" fmla="*/ 1640113 h 1640113"/>
                    <a:gd name="connsiteX1" fmla="*/ 4963882 w 5457371"/>
                    <a:gd name="connsiteY1" fmla="*/ 1640113 h 1640113"/>
                    <a:gd name="connsiteX2" fmla="*/ 5457371 w 5457371"/>
                    <a:gd name="connsiteY2" fmla="*/ 1146624 h 1640113"/>
                    <a:gd name="connsiteX3" fmla="*/ 5457371 w 5457371"/>
                    <a:gd name="connsiteY3" fmla="*/ 827316 h 1640113"/>
                    <a:gd name="connsiteX4" fmla="*/ 4963882 w 5457371"/>
                    <a:gd name="connsiteY4" fmla="*/ 333827 h 1640113"/>
                    <a:gd name="connsiteX5" fmla="*/ 2133600 w 5457371"/>
                    <a:gd name="connsiteY5" fmla="*/ 333827 h 1640113"/>
                    <a:gd name="connsiteX6" fmla="*/ 1937657 w 5457371"/>
                    <a:gd name="connsiteY6" fmla="*/ 0 h 1640113"/>
                    <a:gd name="connsiteX7" fmla="*/ 1741714 w 5457371"/>
                    <a:gd name="connsiteY7" fmla="*/ 333827 h 1640113"/>
                    <a:gd name="connsiteX8" fmla="*/ 493489 w 5457371"/>
                    <a:gd name="connsiteY8" fmla="*/ 333827 h 1640113"/>
                    <a:gd name="connsiteX9" fmla="*/ 0 w 5457371"/>
                    <a:gd name="connsiteY9" fmla="*/ 827316 h 1640113"/>
                    <a:gd name="connsiteX10" fmla="*/ 0 w 5457371"/>
                    <a:gd name="connsiteY10" fmla="*/ 1146624 h 1640113"/>
                    <a:gd name="connsiteX11" fmla="*/ 493489 w 5457371"/>
                    <a:gd name="connsiteY11" fmla="*/ 1640113 h 164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371" h="1640113">
                      <a:moveTo>
                        <a:pt x="493489" y="1640113"/>
                      </a:moveTo>
                      <a:lnTo>
                        <a:pt x="4963882" y="1640113"/>
                      </a:lnTo>
                      <a:cubicBezTo>
                        <a:pt x="5236428" y="1640113"/>
                        <a:pt x="5457371" y="1419170"/>
                        <a:pt x="5457371" y="1146624"/>
                      </a:cubicBezTo>
                      <a:lnTo>
                        <a:pt x="5457371" y="827316"/>
                      </a:lnTo>
                      <a:cubicBezTo>
                        <a:pt x="5457371" y="554770"/>
                        <a:pt x="5236428" y="333827"/>
                        <a:pt x="4963882" y="333827"/>
                      </a:cubicBezTo>
                      <a:lnTo>
                        <a:pt x="2133600" y="333827"/>
                      </a:lnTo>
                      <a:lnTo>
                        <a:pt x="1937657" y="0"/>
                      </a:lnTo>
                      <a:lnTo>
                        <a:pt x="1741714" y="333827"/>
                      </a:lnTo>
                      <a:lnTo>
                        <a:pt x="493489" y="333827"/>
                      </a:lnTo>
                      <a:cubicBezTo>
                        <a:pt x="220943" y="333827"/>
                        <a:pt x="0" y="554770"/>
                        <a:pt x="0" y="827316"/>
                      </a:cubicBezTo>
                      <a:lnTo>
                        <a:pt x="0" y="1146624"/>
                      </a:lnTo>
                      <a:cubicBezTo>
                        <a:pt x="0" y="1419170"/>
                        <a:pt x="220943" y="1640113"/>
                        <a:pt x="493489" y="1640113"/>
                      </a:cubicBezTo>
                      <a:close/>
                    </a:path>
                  </a:pathLst>
                </a:custGeom>
                <a:gradFill flip="none" rotWithShape="1">
                  <a:gsLst>
                    <a:gs pos="100000">
                      <a:srgbClr val="8C286F"/>
                    </a:gs>
                    <a:gs pos="0">
                      <a:srgbClr val="D030A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40" name="Freeform: Shape 46">
                  <a:extLst>
                    <a:ext uri="{FF2B5EF4-FFF2-40B4-BE49-F238E27FC236}">
                      <a16:creationId xmlns="" xmlns:a16="http://schemas.microsoft.com/office/drawing/2014/main" id="{C10AEFDD-72F9-4648-97BD-F70EFFD6E0B2}"/>
                    </a:ext>
                  </a:extLst>
                </p:cNvPr>
                <p:cNvSpPr/>
                <p:nvPr/>
              </p:nvSpPr>
              <p:spPr>
                <a:xfrm flipV="1">
                  <a:off x="2546083" y="1524001"/>
                  <a:ext cx="5219926" cy="366807"/>
                </a:xfrm>
                <a:custGeom>
                  <a:avLst/>
                  <a:gdLst>
                    <a:gd name="connsiteX0" fmla="*/ 274522 w 5219926"/>
                    <a:gd name="connsiteY0" fmla="*/ 366806 h 366806"/>
                    <a:gd name="connsiteX1" fmla="*/ 4744915 w 5219926"/>
                    <a:gd name="connsiteY1" fmla="*/ 366806 h 366806"/>
                    <a:gd name="connsiteX2" fmla="*/ 5199623 w 5219926"/>
                    <a:gd name="connsiteY2" fmla="*/ 65405 h 366806"/>
                    <a:gd name="connsiteX3" fmla="*/ 5219926 w 5219926"/>
                    <a:gd name="connsiteY3" fmla="*/ 0 h 366806"/>
                    <a:gd name="connsiteX4" fmla="*/ 0 w 5219926"/>
                    <a:gd name="connsiteY4" fmla="*/ 283281 h 366806"/>
                    <a:gd name="connsiteX5" fmla="*/ 82434 w 5219926"/>
                    <a:gd name="connsiteY5" fmla="*/ 328025 h 366806"/>
                    <a:gd name="connsiteX6" fmla="*/ 274522 w 5219926"/>
                    <a:gd name="connsiteY6" fmla="*/ 366806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926" h="366806">
                      <a:moveTo>
                        <a:pt x="274522" y="366806"/>
                      </a:moveTo>
                      <a:lnTo>
                        <a:pt x="4744915" y="366806"/>
                      </a:lnTo>
                      <a:cubicBezTo>
                        <a:pt x="4949325" y="366806"/>
                        <a:pt x="5124707" y="242526"/>
                        <a:pt x="5199623" y="65405"/>
                      </a:cubicBezTo>
                      <a:lnTo>
                        <a:pt x="5219926" y="0"/>
                      </a:lnTo>
                      <a:lnTo>
                        <a:pt x="0" y="283281"/>
                      </a:lnTo>
                      <a:lnTo>
                        <a:pt x="82434" y="328025"/>
                      </a:lnTo>
                      <a:cubicBezTo>
                        <a:pt x="141475" y="352997"/>
                        <a:pt x="206386" y="366806"/>
                        <a:pt x="274522" y="36680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41" name="Freeform: Shape 49">
                  <a:extLst>
                    <a:ext uri="{FF2B5EF4-FFF2-40B4-BE49-F238E27FC236}">
                      <a16:creationId xmlns="" xmlns:a16="http://schemas.microsoft.com/office/drawing/2014/main" id="{04BDA1EB-1348-40B0-B726-115468EB875D}"/>
                    </a:ext>
                  </a:extLst>
                </p:cNvPr>
                <p:cNvSpPr/>
                <p:nvPr/>
              </p:nvSpPr>
              <p:spPr>
                <a:xfrm flipV="1">
                  <a:off x="7145364" y="1524001"/>
                  <a:ext cx="641117" cy="1304328"/>
                </a:xfrm>
                <a:custGeom>
                  <a:avLst/>
                  <a:gdLst>
                    <a:gd name="connsiteX0" fmla="*/ 0 w 641117"/>
                    <a:gd name="connsiteY0" fmla="*/ 1304328 h 1304328"/>
                    <a:gd name="connsiteX1" fmla="*/ 147628 w 641117"/>
                    <a:gd name="connsiteY1" fmla="*/ 1304328 h 1304328"/>
                    <a:gd name="connsiteX2" fmla="*/ 641117 w 641117"/>
                    <a:gd name="connsiteY2" fmla="*/ 810839 h 1304328"/>
                    <a:gd name="connsiteX3" fmla="*/ 641117 w 641117"/>
                    <a:gd name="connsiteY3" fmla="*/ 491531 h 1304328"/>
                    <a:gd name="connsiteX4" fmla="*/ 247083 w 641117"/>
                    <a:gd name="connsiteY4" fmla="*/ 8068 h 1304328"/>
                    <a:gd name="connsiteX5" fmla="*/ 167049 w 641117"/>
                    <a:gd name="connsiteY5" fmla="*/ 0 h 130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117" h="1304328">
                      <a:moveTo>
                        <a:pt x="0" y="1304328"/>
                      </a:moveTo>
                      <a:lnTo>
                        <a:pt x="147628" y="1304328"/>
                      </a:lnTo>
                      <a:cubicBezTo>
                        <a:pt x="420174" y="1304328"/>
                        <a:pt x="641117" y="1083385"/>
                        <a:pt x="641117" y="810839"/>
                      </a:cubicBezTo>
                      <a:lnTo>
                        <a:pt x="641117" y="491531"/>
                      </a:lnTo>
                      <a:cubicBezTo>
                        <a:pt x="641117" y="253054"/>
                        <a:pt x="471958" y="54084"/>
                        <a:pt x="247083" y="8068"/>
                      </a:cubicBezTo>
                      <a:lnTo>
                        <a:pt x="167049" y="0"/>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42" name="Freeform: Shape 52">
                  <a:extLst>
                    <a:ext uri="{FF2B5EF4-FFF2-40B4-BE49-F238E27FC236}">
                      <a16:creationId xmlns="" xmlns:a16="http://schemas.microsoft.com/office/drawing/2014/main" id="{3D48D548-1C8C-4005-A6B5-059BC51B6340}"/>
                    </a:ext>
                  </a:extLst>
                </p:cNvPr>
                <p:cNvSpPr/>
                <p:nvPr/>
              </p:nvSpPr>
              <p:spPr>
                <a:xfrm flipV="1">
                  <a:off x="4571805" y="2505931"/>
                  <a:ext cx="3187380" cy="329222"/>
                </a:xfrm>
                <a:custGeom>
                  <a:avLst/>
                  <a:gdLst>
                    <a:gd name="connsiteX0" fmla="*/ 3187380 w 3187380"/>
                    <a:gd name="connsiteY0" fmla="*/ 329222 h 329222"/>
                    <a:gd name="connsiteX1" fmla="*/ 3178744 w 3187380"/>
                    <a:gd name="connsiteY1" fmla="*/ 301401 h 329222"/>
                    <a:gd name="connsiteX2" fmla="*/ 2724036 w 3187380"/>
                    <a:gd name="connsiteY2" fmla="*/ 0 h 329222"/>
                    <a:gd name="connsiteX3" fmla="*/ 0 w 3187380"/>
                    <a:gd name="connsiteY3" fmla="*/ 0 h 329222"/>
                  </a:gdLst>
                  <a:ahLst/>
                  <a:cxnLst>
                    <a:cxn ang="0">
                      <a:pos x="connsiteX0" y="connsiteY0"/>
                    </a:cxn>
                    <a:cxn ang="0">
                      <a:pos x="connsiteX1" y="connsiteY1"/>
                    </a:cxn>
                    <a:cxn ang="0">
                      <a:pos x="connsiteX2" y="connsiteY2"/>
                    </a:cxn>
                    <a:cxn ang="0">
                      <a:pos x="connsiteX3" y="connsiteY3"/>
                    </a:cxn>
                  </a:cxnLst>
                  <a:rect l="l" t="t" r="r" b="b"/>
                  <a:pathLst>
                    <a:path w="3187380" h="329222">
                      <a:moveTo>
                        <a:pt x="3187380" y="329222"/>
                      </a:moveTo>
                      <a:lnTo>
                        <a:pt x="3178744" y="301401"/>
                      </a:lnTo>
                      <a:cubicBezTo>
                        <a:pt x="3103829" y="124281"/>
                        <a:pt x="2928446" y="0"/>
                        <a:pt x="2724036" y="0"/>
                      </a:cubicBez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sp>
            <p:nvSpPr>
              <p:cNvPr id="30" name="TextBox 54">
                <a:extLst>
                  <a:ext uri="{FF2B5EF4-FFF2-40B4-BE49-F238E27FC236}">
                    <a16:creationId xmlns="" xmlns:a16="http://schemas.microsoft.com/office/drawing/2014/main" id="{CBA855D8-F069-4121-992F-37FD047F4DCF}"/>
                  </a:ext>
                </a:extLst>
              </p:cNvPr>
              <p:cNvSpPr txBox="1"/>
              <p:nvPr/>
            </p:nvSpPr>
            <p:spPr>
              <a:xfrm>
                <a:off x="3543088" y="1489171"/>
                <a:ext cx="967137" cy="748944"/>
              </a:xfrm>
              <a:prstGeom prst="rect">
                <a:avLst/>
              </a:prstGeom>
              <a:noFill/>
            </p:spPr>
            <p:txBody>
              <a:bodyPr wrap="square" rtlCol="0">
                <a:spAutoFit/>
              </a:bodyPr>
              <a:lstStyle/>
              <a:p>
                <a:pPr defTabSz="685800"/>
                <a:r>
                  <a:rPr lang="en-IN" sz="2400" dirty="0" smtClean="0">
                    <a:solidFill>
                      <a:prstClr val="white">
                        <a:alpha val="85000"/>
                      </a:prstClr>
                    </a:solidFill>
                    <a:latin typeface="Eurostile BQ" pitchFamily="50" charset="0"/>
                  </a:rPr>
                  <a:t>I</a:t>
                </a:r>
                <a:endParaRPr lang="en-IN" sz="2400" dirty="0">
                  <a:solidFill>
                    <a:prstClr val="white">
                      <a:alpha val="85000"/>
                    </a:prstClr>
                  </a:solidFill>
                  <a:latin typeface="Eurostile BQ" pitchFamily="50" charset="0"/>
                </a:endParaRPr>
              </a:p>
            </p:txBody>
          </p:sp>
          <p:cxnSp>
            <p:nvCxnSpPr>
              <p:cNvPr id="31" name="Straight Connector 56">
                <a:extLst>
                  <a:ext uri="{FF2B5EF4-FFF2-40B4-BE49-F238E27FC236}">
                    <a16:creationId xmlns="" xmlns:a16="http://schemas.microsoft.com/office/drawing/2014/main" id="{A927D681-4957-4960-8BDA-77110AB636EE}"/>
                  </a:ext>
                </a:extLst>
              </p:cNvPr>
              <p:cNvCxnSpPr>
                <a:cxnSpLocks/>
              </p:cNvCxnSpPr>
              <p:nvPr/>
            </p:nvCxnSpPr>
            <p:spPr>
              <a:xfrm>
                <a:off x="4510226" y="1524956"/>
                <a:ext cx="0" cy="820056"/>
              </a:xfrm>
              <a:prstGeom prst="line">
                <a:avLst/>
              </a:prstGeom>
              <a:ln w="285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37" name="TextBox 57">
                <a:extLst>
                  <a:ext uri="{FF2B5EF4-FFF2-40B4-BE49-F238E27FC236}">
                    <a16:creationId xmlns="" xmlns:a16="http://schemas.microsoft.com/office/drawing/2014/main" id="{CDDF2763-DD91-48FF-A719-AB515928412A}"/>
                  </a:ext>
                </a:extLst>
              </p:cNvPr>
              <p:cNvSpPr txBox="1"/>
              <p:nvPr/>
            </p:nvSpPr>
            <p:spPr>
              <a:xfrm>
                <a:off x="4519866" y="1702198"/>
                <a:ext cx="2550693" cy="492443"/>
              </a:xfrm>
              <a:prstGeom prst="rect">
                <a:avLst/>
              </a:prstGeom>
              <a:noFill/>
            </p:spPr>
            <p:txBody>
              <a:bodyPr wrap="square" rtlCol="0">
                <a:spAutoFit/>
              </a:bodyPr>
              <a:lstStyle/>
              <a:p>
                <a:pPr defTabSz="685800"/>
                <a:r>
                  <a:rPr lang="es-ES" b="1" spc="225" dirty="0" smtClean="0">
                    <a:solidFill>
                      <a:prstClr val="white">
                        <a:alpha val="85000"/>
                      </a:prstClr>
                    </a:solidFill>
                    <a:latin typeface="Nexa Bold" panose="02000000000000000000" pitchFamily="50" charset="0"/>
                  </a:rPr>
                  <a:t>ANTECEDENTES </a:t>
                </a:r>
                <a:endParaRPr lang="es-ES" b="1" spc="225" dirty="0">
                  <a:solidFill>
                    <a:prstClr val="white">
                      <a:alpha val="85000"/>
                    </a:prstClr>
                  </a:solidFill>
                  <a:latin typeface="Nexa Bold" panose="02000000000000000000" pitchFamily="50" charset="0"/>
                </a:endParaRPr>
              </a:p>
            </p:txBody>
          </p:sp>
          <p:pic>
            <p:nvPicPr>
              <p:cNvPr id="35" name="Graphic 65" descr="Smart Phone">
                <a:extLst>
                  <a:ext uri="{FF2B5EF4-FFF2-40B4-BE49-F238E27FC236}">
                    <a16:creationId xmlns="" xmlns:a16="http://schemas.microsoft.com/office/drawing/2014/main" id="{66211C72-C40C-4BD7-969C-028C477DBF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224570" y="1754984"/>
                <a:ext cx="360000" cy="360000"/>
              </a:xfrm>
              <a:prstGeom prst="rect">
                <a:avLst/>
              </a:prstGeom>
            </p:spPr>
          </p:pic>
        </p:grpSp>
      </p:grpSp>
      <p:grpSp>
        <p:nvGrpSpPr>
          <p:cNvPr id="51" name="Group 98">
            <a:extLst>
              <a:ext uri="{FF2B5EF4-FFF2-40B4-BE49-F238E27FC236}">
                <a16:creationId xmlns="" xmlns:a16="http://schemas.microsoft.com/office/drawing/2014/main" id="{A8D7BA2A-3C7B-4458-BE99-0063A0055D84}"/>
              </a:ext>
            </a:extLst>
          </p:cNvPr>
          <p:cNvGrpSpPr/>
          <p:nvPr/>
        </p:nvGrpSpPr>
        <p:grpSpPr>
          <a:xfrm>
            <a:off x="237358" y="3212976"/>
            <a:ext cx="4118618" cy="1909515"/>
            <a:chOff x="3305643" y="1259306"/>
            <a:chExt cx="5491491" cy="4569414"/>
          </a:xfrm>
        </p:grpSpPr>
        <p:sp>
          <p:nvSpPr>
            <p:cNvPr id="52" name="Freeform: Shape 97">
              <a:extLst>
                <a:ext uri="{FF2B5EF4-FFF2-40B4-BE49-F238E27FC236}">
                  <a16:creationId xmlns="" xmlns:a16="http://schemas.microsoft.com/office/drawing/2014/main" id="{20484F24-2E4A-44AF-8E55-6BF279D8E007}"/>
                </a:ext>
              </a:extLst>
            </p:cNvPr>
            <p:cNvSpPr/>
            <p:nvPr/>
          </p:nvSpPr>
          <p:spPr>
            <a:xfrm flipV="1">
              <a:off x="3305643" y="4389834"/>
              <a:ext cx="5457371" cy="1306286"/>
            </a:xfrm>
            <a:custGeom>
              <a:avLst/>
              <a:gdLst>
                <a:gd name="connsiteX0" fmla="*/ 493489 w 5457371"/>
                <a:gd name="connsiteY0" fmla="*/ 1306286 h 1306286"/>
                <a:gd name="connsiteX1" fmla="*/ 4963882 w 5457371"/>
                <a:gd name="connsiteY1" fmla="*/ 1306286 h 1306286"/>
                <a:gd name="connsiteX2" fmla="*/ 5457371 w 5457371"/>
                <a:gd name="connsiteY2" fmla="*/ 812797 h 1306286"/>
                <a:gd name="connsiteX3" fmla="*/ 5457371 w 5457371"/>
                <a:gd name="connsiteY3" fmla="*/ 493489 h 1306286"/>
                <a:gd name="connsiteX4" fmla="*/ 4963882 w 5457371"/>
                <a:gd name="connsiteY4" fmla="*/ 0 h 1306286"/>
                <a:gd name="connsiteX5" fmla="*/ 3159325 w 5457371"/>
                <a:gd name="connsiteY5" fmla="*/ 0 h 1306286"/>
                <a:gd name="connsiteX6" fmla="*/ 3159325 w 5457371"/>
                <a:gd name="connsiteY6" fmla="*/ 1958 h 1306286"/>
                <a:gd name="connsiteX7" fmla="*/ 1400021 w 5457371"/>
                <a:gd name="connsiteY7" fmla="*/ 1958 h 1306286"/>
                <a:gd name="connsiteX8" fmla="*/ 1400021 w 5457371"/>
                <a:gd name="connsiteY8" fmla="*/ 0 h 1306286"/>
                <a:gd name="connsiteX9" fmla="*/ 493489 w 5457371"/>
                <a:gd name="connsiteY9" fmla="*/ 0 h 1306286"/>
                <a:gd name="connsiteX10" fmla="*/ 0 w 5457371"/>
                <a:gd name="connsiteY10" fmla="*/ 493489 h 1306286"/>
                <a:gd name="connsiteX11" fmla="*/ 0 w 5457371"/>
                <a:gd name="connsiteY11" fmla="*/ 812797 h 1306286"/>
                <a:gd name="connsiteX12" fmla="*/ 493489 w 5457371"/>
                <a:gd name="connsiteY12" fmla="*/ 1306286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57371" h="1306286">
                  <a:moveTo>
                    <a:pt x="493489" y="1306286"/>
                  </a:moveTo>
                  <a:lnTo>
                    <a:pt x="4963882" y="1306286"/>
                  </a:lnTo>
                  <a:cubicBezTo>
                    <a:pt x="5236428" y="1306286"/>
                    <a:pt x="5457371" y="1085343"/>
                    <a:pt x="5457371" y="812797"/>
                  </a:cubicBezTo>
                  <a:lnTo>
                    <a:pt x="5457371" y="493489"/>
                  </a:lnTo>
                  <a:cubicBezTo>
                    <a:pt x="5457371" y="220943"/>
                    <a:pt x="5236428" y="0"/>
                    <a:pt x="4963882" y="0"/>
                  </a:cubicBezTo>
                  <a:lnTo>
                    <a:pt x="3159325" y="0"/>
                  </a:lnTo>
                  <a:lnTo>
                    <a:pt x="3159325" y="1958"/>
                  </a:lnTo>
                  <a:lnTo>
                    <a:pt x="1400021" y="1958"/>
                  </a:lnTo>
                  <a:lnTo>
                    <a:pt x="1400021" y="0"/>
                  </a:lnTo>
                  <a:lnTo>
                    <a:pt x="493489" y="0"/>
                  </a:lnTo>
                  <a:cubicBezTo>
                    <a:pt x="220943" y="0"/>
                    <a:pt x="0" y="220943"/>
                    <a:pt x="0" y="493489"/>
                  </a:cubicBezTo>
                  <a:lnTo>
                    <a:pt x="0" y="812797"/>
                  </a:lnTo>
                  <a:cubicBezTo>
                    <a:pt x="0" y="1085343"/>
                    <a:pt x="220943" y="1306286"/>
                    <a:pt x="493489" y="1306286"/>
                  </a:cubicBezTo>
                  <a:close/>
                </a:path>
              </a:pathLst>
            </a:custGeom>
            <a:gradFill flip="none" rotWithShape="1">
              <a:gsLst>
                <a:gs pos="100000">
                  <a:srgbClr val="3C336B"/>
                </a:gs>
                <a:gs pos="0">
                  <a:srgbClr val="847AC0"/>
                </a:gs>
              </a:gsLst>
              <a:lin ang="2700000" scaled="1"/>
              <a:tileRect/>
            </a:gradFill>
            <a:ln>
              <a:noFill/>
            </a:ln>
            <a:effectLst>
              <a:outerShdw blurRad="127000" dist="50800" dir="5400000" algn="ctr" rotWithShape="0">
                <a:schemeClr val="accent1">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53" name="Freeform: Shape 93">
              <a:extLst>
                <a:ext uri="{FF2B5EF4-FFF2-40B4-BE49-F238E27FC236}">
                  <a16:creationId xmlns="" xmlns:a16="http://schemas.microsoft.com/office/drawing/2014/main" id="{0CFCA6D7-298C-40A2-A2F8-F1677A6C0E28}"/>
                </a:ext>
              </a:extLst>
            </p:cNvPr>
            <p:cNvSpPr/>
            <p:nvPr/>
          </p:nvSpPr>
          <p:spPr>
            <a:xfrm flipV="1">
              <a:off x="3529440" y="4389834"/>
              <a:ext cx="5219926" cy="366806"/>
            </a:xfrm>
            <a:custGeom>
              <a:avLst/>
              <a:gdLst>
                <a:gd name="connsiteX0" fmla="*/ 274522 w 5219926"/>
                <a:gd name="connsiteY0" fmla="*/ 366806 h 366806"/>
                <a:gd name="connsiteX1" fmla="*/ 4744915 w 5219926"/>
                <a:gd name="connsiteY1" fmla="*/ 366806 h 366806"/>
                <a:gd name="connsiteX2" fmla="*/ 5199623 w 5219926"/>
                <a:gd name="connsiteY2" fmla="*/ 65405 h 366806"/>
                <a:gd name="connsiteX3" fmla="*/ 5219926 w 5219926"/>
                <a:gd name="connsiteY3" fmla="*/ 0 h 366806"/>
                <a:gd name="connsiteX4" fmla="*/ 0 w 5219926"/>
                <a:gd name="connsiteY4" fmla="*/ 283281 h 366806"/>
                <a:gd name="connsiteX5" fmla="*/ 82434 w 5219926"/>
                <a:gd name="connsiteY5" fmla="*/ 328025 h 366806"/>
                <a:gd name="connsiteX6" fmla="*/ 274522 w 5219926"/>
                <a:gd name="connsiteY6" fmla="*/ 366806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926" h="366806">
                  <a:moveTo>
                    <a:pt x="274522" y="366806"/>
                  </a:moveTo>
                  <a:lnTo>
                    <a:pt x="4744915" y="366806"/>
                  </a:lnTo>
                  <a:cubicBezTo>
                    <a:pt x="4949325" y="366806"/>
                    <a:pt x="5124707" y="242526"/>
                    <a:pt x="5199623" y="65405"/>
                  </a:cubicBezTo>
                  <a:lnTo>
                    <a:pt x="5219926" y="0"/>
                  </a:lnTo>
                  <a:lnTo>
                    <a:pt x="0" y="283281"/>
                  </a:lnTo>
                  <a:lnTo>
                    <a:pt x="82434" y="328025"/>
                  </a:lnTo>
                  <a:cubicBezTo>
                    <a:pt x="141475" y="352997"/>
                    <a:pt x="206386" y="366806"/>
                    <a:pt x="274522" y="36680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54" name="Freeform: Shape 94">
              <a:extLst>
                <a:ext uri="{FF2B5EF4-FFF2-40B4-BE49-F238E27FC236}">
                  <a16:creationId xmlns="" xmlns:a16="http://schemas.microsoft.com/office/drawing/2014/main" id="{AF6ACC88-77FC-4D30-AC85-22A61717D9C3}"/>
                </a:ext>
              </a:extLst>
            </p:cNvPr>
            <p:cNvSpPr/>
            <p:nvPr/>
          </p:nvSpPr>
          <p:spPr>
            <a:xfrm flipV="1">
              <a:off x="8128721" y="4389834"/>
              <a:ext cx="641117" cy="1304328"/>
            </a:xfrm>
            <a:custGeom>
              <a:avLst/>
              <a:gdLst>
                <a:gd name="connsiteX0" fmla="*/ 0 w 641117"/>
                <a:gd name="connsiteY0" fmla="*/ 1304328 h 1304328"/>
                <a:gd name="connsiteX1" fmla="*/ 147628 w 641117"/>
                <a:gd name="connsiteY1" fmla="*/ 1304328 h 1304328"/>
                <a:gd name="connsiteX2" fmla="*/ 641117 w 641117"/>
                <a:gd name="connsiteY2" fmla="*/ 810839 h 1304328"/>
                <a:gd name="connsiteX3" fmla="*/ 641117 w 641117"/>
                <a:gd name="connsiteY3" fmla="*/ 491531 h 1304328"/>
                <a:gd name="connsiteX4" fmla="*/ 247083 w 641117"/>
                <a:gd name="connsiteY4" fmla="*/ 8068 h 1304328"/>
                <a:gd name="connsiteX5" fmla="*/ 167049 w 641117"/>
                <a:gd name="connsiteY5" fmla="*/ 0 h 130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117" h="1304328">
                  <a:moveTo>
                    <a:pt x="0" y="1304328"/>
                  </a:moveTo>
                  <a:lnTo>
                    <a:pt x="147628" y="1304328"/>
                  </a:lnTo>
                  <a:cubicBezTo>
                    <a:pt x="420174" y="1304328"/>
                    <a:pt x="641117" y="1083385"/>
                    <a:pt x="641117" y="810839"/>
                  </a:cubicBezTo>
                  <a:lnTo>
                    <a:pt x="641117" y="491531"/>
                  </a:lnTo>
                  <a:cubicBezTo>
                    <a:pt x="641117" y="253054"/>
                    <a:pt x="471958" y="54084"/>
                    <a:pt x="247083" y="8068"/>
                  </a:cubicBezTo>
                  <a:lnTo>
                    <a:pt x="167049" y="0"/>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55" name="Freeform: Shape 95">
              <a:extLst>
                <a:ext uri="{FF2B5EF4-FFF2-40B4-BE49-F238E27FC236}">
                  <a16:creationId xmlns="" xmlns:a16="http://schemas.microsoft.com/office/drawing/2014/main" id="{0199BF4B-66B7-467F-A8F5-B4423FD35246}"/>
                </a:ext>
              </a:extLst>
            </p:cNvPr>
            <p:cNvSpPr/>
            <p:nvPr/>
          </p:nvSpPr>
          <p:spPr>
            <a:xfrm flipV="1">
              <a:off x="5555162" y="5371764"/>
              <a:ext cx="3187380" cy="329222"/>
            </a:xfrm>
            <a:custGeom>
              <a:avLst/>
              <a:gdLst>
                <a:gd name="connsiteX0" fmla="*/ 3187380 w 3187380"/>
                <a:gd name="connsiteY0" fmla="*/ 329222 h 329222"/>
                <a:gd name="connsiteX1" fmla="*/ 3178744 w 3187380"/>
                <a:gd name="connsiteY1" fmla="*/ 301401 h 329222"/>
                <a:gd name="connsiteX2" fmla="*/ 2724036 w 3187380"/>
                <a:gd name="connsiteY2" fmla="*/ 0 h 329222"/>
                <a:gd name="connsiteX3" fmla="*/ 0 w 3187380"/>
                <a:gd name="connsiteY3" fmla="*/ 0 h 329222"/>
              </a:gdLst>
              <a:ahLst/>
              <a:cxnLst>
                <a:cxn ang="0">
                  <a:pos x="connsiteX0" y="connsiteY0"/>
                </a:cxn>
                <a:cxn ang="0">
                  <a:pos x="connsiteX1" y="connsiteY1"/>
                </a:cxn>
                <a:cxn ang="0">
                  <a:pos x="connsiteX2" y="connsiteY2"/>
                </a:cxn>
                <a:cxn ang="0">
                  <a:pos x="connsiteX3" y="connsiteY3"/>
                </a:cxn>
              </a:cxnLst>
              <a:rect l="l" t="t" r="r" b="b"/>
              <a:pathLst>
                <a:path w="3187380" h="329222">
                  <a:moveTo>
                    <a:pt x="3187380" y="329222"/>
                  </a:moveTo>
                  <a:lnTo>
                    <a:pt x="3178744" y="301401"/>
                  </a:lnTo>
                  <a:cubicBezTo>
                    <a:pt x="3103829" y="124281"/>
                    <a:pt x="2928446" y="0"/>
                    <a:pt x="2724036" y="0"/>
                  </a:cubicBez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56" name="TextBox 85">
              <a:extLst>
                <a:ext uri="{FF2B5EF4-FFF2-40B4-BE49-F238E27FC236}">
                  <a16:creationId xmlns="" xmlns:a16="http://schemas.microsoft.com/office/drawing/2014/main" id="{3E8132E4-D845-49C4-BEA9-773553112744}"/>
                </a:ext>
              </a:extLst>
            </p:cNvPr>
            <p:cNvSpPr txBox="1"/>
            <p:nvPr/>
          </p:nvSpPr>
          <p:spPr>
            <a:xfrm>
              <a:off x="3431562" y="4711569"/>
              <a:ext cx="1211407" cy="728177"/>
            </a:xfrm>
            <a:prstGeom prst="rect">
              <a:avLst/>
            </a:prstGeom>
            <a:noFill/>
          </p:spPr>
          <p:txBody>
            <a:bodyPr wrap="square" rtlCol="0">
              <a:spAutoFit/>
            </a:bodyPr>
            <a:lstStyle/>
            <a:p>
              <a:pPr defTabSz="685800"/>
              <a:r>
                <a:rPr lang="en-IN" sz="2400" dirty="0" smtClean="0">
                  <a:solidFill>
                    <a:prstClr val="white">
                      <a:alpha val="85000"/>
                    </a:prstClr>
                  </a:solidFill>
                  <a:latin typeface="Eurostile BQ" pitchFamily="50" charset="0"/>
                </a:rPr>
                <a:t>VI</a:t>
              </a:r>
              <a:endParaRPr lang="en-IN" sz="2400" dirty="0">
                <a:solidFill>
                  <a:prstClr val="white">
                    <a:alpha val="85000"/>
                  </a:prstClr>
                </a:solidFill>
                <a:latin typeface="Eurostile BQ" pitchFamily="50" charset="0"/>
              </a:endParaRPr>
            </a:p>
          </p:txBody>
        </p:sp>
        <p:cxnSp>
          <p:nvCxnSpPr>
            <p:cNvPr id="57" name="Straight Connector 86">
              <a:extLst>
                <a:ext uri="{FF2B5EF4-FFF2-40B4-BE49-F238E27FC236}">
                  <a16:creationId xmlns="" xmlns:a16="http://schemas.microsoft.com/office/drawing/2014/main" id="{AB5A3F52-B7A4-437C-A936-FFFD6CA7C8F5}"/>
                </a:ext>
              </a:extLst>
            </p:cNvPr>
            <p:cNvCxnSpPr>
              <a:cxnSpLocks/>
            </p:cNvCxnSpPr>
            <p:nvPr/>
          </p:nvCxnSpPr>
          <p:spPr>
            <a:xfrm>
              <a:off x="4482930" y="4655484"/>
              <a:ext cx="0" cy="820056"/>
            </a:xfrm>
            <a:prstGeom prst="line">
              <a:avLst/>
            </a:prstGeom>
            <a:ln w="285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58" name="TextBox 90">
              <a:extLst>
                <a:ext uri="{FF2B5EF4-FFF2-40B4-BE49-F238E27FC236}">
                  <a16:creationId xmlns="" xmlns:a16="http://schemas.microsoft.com/office/drawing/2014/main" id="{6AC75238-80CE-4310-8253-DC39277BA64E}"/>
                </a:ext>
              </a:extLst>
            </p:cNvPr>
            <p:cNvSpPr txBox="1"/>
            <p:nvPr/>
          </p:nvSpPr>
          <p:spPr>
            <a:xfrm>
              <a:off x="4498052" y="4576670"/>
              <a:ext cx="3724963" cy="1252050"/>
            </a:xfrm>
            <a:prstGeom prst="rect">
              <a:avLst/>
            </a:prstGeom>
            <a:noFill/>
          </p:spPr>
          <p:txBody>
            <a:bodyPr wrap="square" rtlCol="0">
              <a:spAutoFit/>
            </a:bodyPr>
            <a:lstStyle/>
            <a:p>
              <a:pPr defTabSz="685800"/>
              <a:r>
                <a:rPr lang="es-ES" sz="1400" b="1" spc="225" dirty="0" smtClean="0">
                  <a:solidFill>
                    <a:prstClr val="white">
                      <a:alpha val="85000"/>
                    </a:prstClr>
                  </a:solidFill>
                  <a:latin typeface="Nexa Bold" panose="02000000000000000000" pitchFamily="50" charset="0"/>
                </a:rPr>
                <a:t>METODOLOGÍA DEL PROYECTO</a:t>
              </a:r>
              <a:endParaRPr lang="es-ES" sz="1400" b="1" spc="225" dirty="0">
                <a:solidFill>
                  <a:prstClr val="white">
                    <a:alpha val="85000"/>
                  </a:prstClr>
                </a:solidFill>
                <a:latin typeface="Nexa Bold" panose="02000000000000000000" pitchFamily="50" charset="0"/>
              </a:endParaRPr>
            </a:p>
          </p:txBody>
        </p:sp>
        <p:grpSp>
          <p:nvGrpSpPr>
            <p:cNvPr id="60" name="Group 71">
              <a:extLst>
                <a:ext uri="{FF2B5EF4-FFF2-40B4-BE49-F238E27FC236}">
                  <a16:creationId xmlns="" xmlns:a16="http://schemas.microsoft.com/office/drawing/2014/main" id="{5233C9CC-CCD0-4A33-81EE-B1CDAB33BF66}"/>
                </a:ext>
              </a:extLst>
            </p:cNvPr>
            <p:cNvGrpSpPr/>
            <p:nvPr/>
          </p:nvGrpSpPr>
          <p:grpSpPr>
            <a:xfrm>
              <a:off x="3305643" y="2821978"/>
              <a:ext cx="5464195" cy="1640113"/>
              <a:chOff x="2322286" y="1524001"/>
              <a:chExt cx="5464195" cy="1640113"/>
            </a:xfrm>
            <a:effectLst>
              <a:outerShdw blurRad="254000" dist="38100" dir="5400000" algn="t" rotWithShape="0">
                <a:srgbClr val="8C286F">
                  <a:alpha val="40000"/>
                </a:srgbClr>
              </a:outerShdw>
            </a:effectLst>
          </p:grpSpPr>
          <p:sp>
            <p:nvSpPr>
              <p:cNvPr id="78" name="Freeform: Shape 79">
                <a:extLst>
                  <a:ext uri="{FF2B5EF4-FFF2-40B4-BE49-F238E27FC236}">
                    <a16:creationId xmlns="" xmlns:a16="http://schemas.microsoft.com/office/drawing/2014/main" id="{89933A1D-2B1A-4DCF-BAA1-10216AF3E55B}"/>
                  </a:ext>
                </a:extLst>
              </p:cNvPr>
              <p:cNvSpPr/>
              <p:nvPr/>
            </p:nvSpPr>
            <p:spPr>
              <a:xfrm flipV="1">
                <a:off x="2322286" y="1524001"/>
                <a:ext cx="5457371" cy="1640113"/>
              </a:xfrm>
              <a:custGeom>
                <a:avLst/>
                <a:gdLst>
                  <a:gd name="connsiteX0" fmla="*/ 493489 w 5457371"/>
                  <a:gd name="connsiteY0" fmla="*/ 1640113 h 1640113"/>
                  <a:gd name="connsiteX1" fmla="*/ 4963882 w 5457371"/>
                  <a:gd name="connsiteY1" fmla="*/ 1640113 h 1640113"/>
                  <a:gd name="connsiteX2" fmla="*/ 5457371 w 5457371"/>
                  <a:gd name="connsiteY2" fmla="*/ 1146624 h 1640113"/>
                  <a:gd name="connsiteX3" fmla="*/ 5457371 w 5457371"/>
                  <a:gd name="connsiteY3" fmla="*/ 827316 h 1640113"/>
                  <a:gd name="connsiteX4" fmla="*/ 4963882 w 5457371"/>
                  <a:gd name="connsiteY4" fmla="*/ 333827 h 1640113"/>
                  <a:gd name="connsiteX5" fmla="*/ 2133600 w 5457371"/>
                  <a:gd name="connsiteY5" fmla="*/ 333827 h 1640113"/>
                  <a:gd name="connsiteX6" fmla="*/ 1937657 w 5457371"/>
                  <a:gd name="connsiteY6" fmla="*/ 0 h 1640113"/>
                  <a:gd name="connsiteX7" fmla="*/ 1741714 w 5457371"/>
                  <a:gd name="connsiteY7" fmla="*/ 333827 h 1640113"/>
                  <a:gd name="connsiteX8" fmla="*/ 493489 w 5457371"/>
                  <a:gd name="connsiteY8" fmla="*/ 333827 h 1640113"/>
                  <a:gd name="connsiteX9" fmla="*/ 0 w 5457371"/>
                  <a:gd name="connsiteY9" fmla="*/ 827316 h 1640113"/>
                  <a:gd name="connsiteX10" fmla="*/ 0 w 5457371"/>
                  <a:gd name="connsiteY10" fmla="*/ 1146624 h 1640113"/>
                  <a:gd name="connsiteX11" fmla="*/ 493489 w 5457371"/>
                  <a:gd name="connsiteY11" fmla="*/ 1640113 h 164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371" h="1640113">
                    <a:moveTo>
                      <a:pt x="493489" y="1640113"/>
                    </a:moveTo>
                    <a:lnTo>
                      <a:pt x="4963882" y="1640113"/>
                    </a:lnTo>
                    <a:cubicBezTo>
                      <a:pt x="5236428" y="1640113"/>
                      <a:pt x="5457371" y="1419170"/>
                      <a:pt x="5457371" y="1146624"/>
                    </a:cubicBezTo>
                    <a:lnTo>
                      <a:pt x="5457371" y="827316"/>
                    </a:lnTo>
                    <a:cubicBezTo>
                      <a:pt x="5457371" y="554770"/>
                      <a:pt x="5236428" y="333827"/>
                      <a:pt x="4963882" y="333827"/>
                    </a:cubicBezTo>
                    <a:lnTo>
                      <a:pt x="2133600" y="333827"/>
                    </a:lnTo>
                    <a:lnTo>
                      <a:pt x="1937657" y="0"/>
                    </a:lnTo>
                    <a:lnTo>
                      <a:pt x="1741714" y="333827"/>
                    </a:lnTo>
                    <a:lnTo>
                      <a:pt x="493489" y="333827"/>
                    </a:lnTo>
                    <a:cubicBezTo>
                      <a:pt x="220943" y="333827"/>
                      <a:pt x="0" y="554770"/>
                      <a:pt x="0" y="827316"/>
                    </a:cubicBezTo>
                    <a:lnTo>
                      <a:pt x="0" y="1146624"/>
                    </a:lnTo>
                    <a:cubicBezTo>
                      <a:pt x="0" y="1419170"/>
                      <a:pt x="220943" y="1640113"/>
                      <a:pt x="493489" y="1640113"/>
                    </a:cubicBezTo>
                    <a:close/>
                  </a:path>
                </a:pathLst>
              </a:custGeom>
              <a:gradFill flip="none" rotWithShape="1">
                <a:gsLst>
                  <a:gs pos="100000">
                    <a:schemeClr val="bg1">
                      <a:lumMod val="75000"/>
                    </a:schemeClr>
                  </a:gs>
                  <a:gs pos="0">
                    <a:schemeClr val="bg1"/>
                  </a:gs>
                </a:gsLst>
                <a:lin ang="2700000" scaled="1"/>
                <a:tileRect/>
              </a:gradFill>
              <a:ln>
                <a:noFill/>
              </a:ln>
              <a:effectLst>
                <a:outerShdw blurRad="50800" dist="50800" dir="5400000" algn="ctr" rotWithShape="0">
                  <a:schemeClr val="bg2">
                    <a:lumMod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79" name="Freeform: Shape 80">
                <a:extLst>
                  <a:ext uri="{FF2B5EF4-FFF2-40B4-BE49-F238E27FC236}">
                    <a16:creationId xmlns="" xmlns:a16="http://schemas.microsoft.com/office/drawing/2014/main" id="{7913D5EF-9B55-4AF2-9BCD-6A032E775EF6}"/>
                  </a:ext>
                </a:extLst>
              </p:cNvPr>
              <p:cNvSpPr/>
              <p:nvPr/>
            </p:nvSpPr>
            <p:spPr>
              <a:xfrm flipV="1">
                <a:off x="2546083" y="1524001"/>
                <a:ext cx="5219926" cy="366806"/>
              </a:xfrm>
              <a:custGeom>
                <a:avLst/>
                <a:gdLst>
                  <a:gd name="connsiteX0" fmla="*/ 274522 w 5219926"/>
                  <a:gd name="connsiteY0" fmla="*/ 366806 h 366806"/>
                  <a:gd name="connsiteX1" fmla="*/ 4744915 w 5219926"/>
                  <a:gd name="connsiteY1" fmla="*/ 366806 h 366806"/>
                  <a:gd name="connsiteX2" fmla="*/ 5199623 w 5219926"/>
                  <a:gd name="connsiteY2" fmla="*/ 65405 h 366806"/>
                  <a:gd name="connsiteX3" fmla="*/ 5219926 w 5219926"/>
                  <a:gd name="connsiteY3" fmla="*/ 0 h 366806"/>
                  <a:gd name="connsiteX4" fmla="*/ 0 w 5219926"/>
                  <a:gd name="connsiteY4" fmla="*/ 283281 h 366806"/>
                  <a:gd name="connsiteX5" fmla="*/ 82434 w 5219926"/>
                  <a:gd name="connsiteY5" fmla="*/ 328025 h 366806"/>
                  <a:gd name="connsiteX6" fmla="*/ 274522 w 5219926"/>
                  <a:gd name="connsiteY6" fmla="*/ 366806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926" h="366806">
                    <a:moveTo>
                      <a:pt x="274522" y="366806"/>
                    </a:moveTo>
                    <a:lnTo>
                      <a:pt x="4744915" y="366806"/>
                    </a:lnTo>
                    <a:cubicBezTo>
                      <a:pt x="4949325" y="366806"/>
                      <a:pt x="5124707" y="242526"/>
                      <a:pt x="5199623" y="65405"/>
                    </a:cubicBezTo>
                    <a:lnTo>
                      <a:pt x="5219926" y="0"/>
                    </a:lnTo>
                    <a:lnTo>
                      <a:pt x="0" y="283281"/>
                    </a:lnTo>
                    <a:lnTo>
                      <a:pt x="82434" y="328025"/>
                    </a:lnTo>
                    <a:cubicBezTo>
                      <a:pt x="141475" y="352997"/>
                      <a:pt x="206386" y="366806"/>
                      <a:pt x="274522" y="36680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80" name="Freeform: Shape 81">
                <a:extLst>
                  <a:ext uri="{FF2B5EF4-FFF2-40B4-BE49-F238E27FC236}">
                    <a16:creationId xmlns="" xmlns:a16="http://schemas.microsoft.com/office/drawing/2014/main" id="{D45720C9-7560-482D-B684-AB91DD12DFBF}"/>
                  </a:ext>
                </a:extLst>
              </p:cNvPr>
              <p:cNvSpPr/>
              <p:nvPr/>
            </p:nvSpPr>
            <p:spPr>
              <a:xfrm flipV="1">
                <a:off x="7145364" y="1524001"/>
                <a:ext cx="641117" cy="1304328"/>
              </a:xfrm>
              <a:custGeom>
                <a:avLst/>
                <a:gdLst>
                  <a:gd name="connsiteX0" fmla="*/ 0 w 641117"/>
                  <a:gd name="connsiteY0" fmla="*/ 1304328 h 1304328"/>
                  <a:gd name="connsiteX1" fmla="*/ 147628 w 641117"/>
                  <a:gd name="connsiteY1" fmla="*/ 1304328 h 1304328"/>
                  <a:gd name="connsiteX2" fmla="*/ 641117 w 641117"/>
                  <a:gd name="connsiteY2" fmla="*/ 810839 h 1304328"/>
                  <a:gd name="connsiteX3" fmla="*/ 641117 w 641117"/>
                  <a:gd name="connsiteY3" fmla="*/ 491531 h 1304328"/>
                  <a:gd name="connsiteX4" fmla="*/ 247083 w 641117"/>
                  <a:gd name="connsiteY4" fmla="*/ 8068 h 1304328"/>
                  <a:gd name="connsiteX5" fmla="*/ 167049 w 641117"/>
                  <a:gd name="connsiteY5" fmla="*/ 0 h 130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117" h="1304328">
                    <a:moveTo>
                      <a:pt x="0" y="1304328"/>
                    </a:moveTo>
                    <a:lnTo>
                      <a:pt x="147628" y="1304328"/>
                    </a:lnTo>
                    <a:cubicBezTo>
                      <a:pt x="420174" y="1304328"/>
                      <a:pt x="641117" y="1083385"/>
                      <a:pt x="641117" y="810839"/>
                    </a:cubicBezTo>
                    <a:lnTo>
                      <a:pt x="641117" y="491531"/>
                    </a:lnTo>
                    <a:cubicBezTo>
                      <a:pt x="641117" y="253054"/>
                      <a:pt x="471958" y="54084"/>
                      <a:pt x="247083" y="8068"/>
                    </a:cubicBezTo>
                    <a:lnTo>
                      <a:pt x="167049" y="0"/>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81" name="Freeform: Shape 82">
                <a:extLst>
                  <a:ext uri="{FF2B5EF4-FFF2-40B4-BE49-F238E27FC236}">
                    <a16:creationId xmlns="" xmlns:a16="http://schemas.microsoft.com/office/drawing/2014/main" id="{73166ACD-63AA-4A6B-8842-7427CC2937F0}"/>
                  </a:ext>
                </a:extLst>
              </p:cNvPr>
              <p:cNvSpPr/>
              <p:nvPr/>
            </p:nvSpPr>
            <p:spPr>
              <a:xfrm flipV="1">
                <a:off x="4571805" y="2505931"/>
                <a:ext cx="3187380" cy="329222"/>
              </a:xfrm>
              <a:custGeom>
                <a:avLst/>
                <a:gdLst>
                  <a:gd name="connsiteX0" fmla="*/ 3187380 w 3187380"/>
                  <a:gd name="connsiteY0" fmla="*/ 329222 h 329222"/>
                  <a:gd name="connsiteX1" fmla="*/ 3178744 w 3187380"/>
                  <a:gd name="connsiteY1" fmla="*/ 301401 h 329222"/>
                  <a:gd name="connsiteX2" fmla="*/ 2724036 w 3187380"/>
                  <a:gd name="connsiteY2" fmla="*/ 0 h 329222"/>
                  <a:gd name="connsiteX3" fmla="*/ 0 w 3187380"/>
                  <a:gd name="connsiteY3" fmla="*/ 0 h 329222"/>
                </a:gdLst>
                <a:ahLst/>
                <a:cxnLst>
                  <a:cxn ang="0">
                    <a:pos x="connsiteX0" y="connsiteY0"/>
                  </a:cxn>
                  <a:cxn ang="0">
                    <a:pos x="connsiteX1" y="connsiteY1"/>
                  </a:cxn>
                  <a:cxn ang="0">
                    <a:pos x="connsiteX2" y="connsiteY2"/>
                  </a:cxn>
                  <a:cxn ang="0">
                    <a:pos x="connsiteX3" y="connsiteY3"/>
                  </a:cxn>
                </a:cxnLst>
                <a:rect l="l" t="t" r="r" b="b"/>
                <a:pathLst>
                  <a:path w="3187380" h="329222">
                    <a:moveTo>
                      <a:pt x="3187380" y="329222"/>
                    </a:moveTo>
                    <a:lnTo>
                      <a:pt x="3178744" y="301401"/>
                    </a:lnTo>
                    <a:cubicBezTo>
                      <a:pt x="3103829" y="124281"/>
                      <a:pt x="2928446" y="0"/>
                      <a:pt x="2724036" y="0"/>
                    </a:cubicBez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sp>
          <p:nvSpPr>
            <p:cNvPr id="61" name="TextBox 72">
              <a:extLst>
                <a:ext uri="{FF2B5EF4-FFF2-40B4-BE49-F238E27FC236}">
                  <a16:creationId xmlns="" xmlns:a16="http://schemas.microsoft.com/office/drawing/2014/main" id="{C2440BA5-F031-46B4-8B3D-093A2EE1146D}"/>
                </a:ext>
              </a:extLst>
            </p:cNvPr>
            <p:cNvSpPr txBox="1"/>
            <p:nvPr/>
          </p:nvSpPr>
          <p:spPr>
            <a:xfrm>
              <a:off x="3579820" y="3076541"/>
              <a:ext cx="967137" cy="728177"/>
            </a:xfrm>
            <a:prstGeom prst="rect">
              <a:avLst/>
            </a:prstGeom>
            <a:noFill/>
          </p:spPr>
          <p:txBody>
            <a:bodyPr wrap="square" rtlCol="0">
              <a:spAutoFit/>
            </a:bodyPr>
            <a:lstStyle/>
            <a:p>
              <a:pPr defTabSz="685800"/>
              <a:r>
                <a:rPr lang="en-IN" sz="2400" dirty="0" smtClean="0">
                  <a:solidFill>
                    <a:prstClr val="black">
                      <a:alpha val="50000"/>
                    </a:prstClr>
                  </a:solidFill>
                  <a:latin typeface="Eurostile BQ" pitchFamily="50" charset="0"/>
                </a:rPr>
                <a:t>V</a:t>
              </a:r>
              <a:endParaRPr lang="en-IN" sz="2400" dirty="0">
                <a:solidFill>
                  <a:prstClr val="black">
                    <a:alpha val="50000"/>
                  </a:prstClr>
                </a:solidFill>
                <a:latin typeface="Eurostile BQ" pitchFamily="50" charset="0"/>
              </a:endParaRPr>
            </a:p>
          </p:txBody>
        </p:sp>
        <p:cxnSp>
          <p:nvCxnSpPr>
            <p:cNvPr id="62" name="Straight Connector 73">
              <a:extLst>
                <a:ext uri="{FF2B5EF4-FFF2-40B4-BE49-F238E27FC236}">
                  <a16:creationId xmlns="" xmlns:a16="http://schemas.microsoft.com/office/drawing/2014/main" id="{601B6E87-9783-40F8-99D7-FDBE6A51F693}"/>
                </a:ext>
              </a:extLst>
            </p:cNvPr>
            <p:cNvCxnSpPr>
              <a:cxnSpLocks/>
            </p:cNvCxnSpPr>
            <p:nvPr/>
          </p:nvCxnSpPr>
          <p:spPr>
            <a:xfrm>
              <a:off x="4482930" y="3087628"/>
              <a:ext cx="0" cy="820056"/>
            </a:xfrm>
            <a:prstGeom prst="line">
              <a:avLst/>
            </a:prstGeom>
            <a:ln w="28575">
              <a:solidFill>
                <a:schemeClr val="accent1">
                  <a:lumMod val="75000"/>
                  <a:alpha val="10000"/>
                </a:schemeClr>
              </a:solidFill>
            </a:ln>
          </p:spPr>
          <p:style>
            <a:lnRef idx="1">
              <a:schemeClr val="accent1"/>
            </a:lnRef>
            <a:fillRef idx="0">
              <a:schemeClr val="accent1"/>
            </a:fillRef>
            <a:effectRef idx="0">
              <a:schemeClr val="accent1"/>
            </a:effectRef>
            <a:fontRef idx="minor">
              <a:schemeClr val="tx1"/>
            </a:fontRef>
          </p:style>
        </p:cxnSp>
        <p:sp>
          <p:nvSpPr>
            <p:cNvPr id="63" name="TextBox 77">
              <a:extLst>
                <a:ext uri="{FF2B5EF4-FFF2-40B4-BE49-F238E27FC236}">
                  <a16:creationId xmlns="" xmlns:a16="http://schemas.microsoft.com/office/drawing/2014/main" id="{E493B293-D463-471E-896F-AEA18B8F3CE9}"/>
                </a:ext>
              </a:extLst>
            </p:cNvPr>
            <p:cNvSpPr txBox="1"/>
            <p:nvPr/>
          </p:nvSpPr>
          <p:spPr>
            <a:xfrm>
              <a:off x="4678368" y="3158001"/>
              <a:ext cx="2550693" cy="631831"/>
            </a:xfrm>
            <a:prstGeom prst="rect">
              <a:avLst/>
            </a:prstGeom>
            <a:noFill/>
          </p:spPr>
          <p:txBody>
            <a:bodyPr wrap="square" rtlCol="0">
              <a:spAutoFit/>
            </a:bodyPr>
            <a:lstStyle/>
            <a:p>
              <a:pPr defTabSz="685800"/>
              <a:r>
                <a:rPr lang="es-ES" b="1" spc="225" dirty="0" smtClean="0">
                  <a:solidFill>
                    <a:prstClr val="black">
                      <a:alpha val="50000"/>
                    </a:prstClr>
                  </a:solidFill>
                  <a:latin typeface="Nexa Bold" panose="02000000000000000000" pitchFamily="50" charset="0"/>
                </a:rPr>
                <a:t>ALCANCE</a:t>
              </a:r>
              <a:endParaRPr lang="es-ES" b="1" spc="225" dirty="0">
                <a:solidFill>
                  <a:prstClr val="black">
                    <a:alpha val="50000"/>
                  </a:prstClr>
                </a:solidFill>
                <a:latin typeface="Nexa Bold" panose="02000000000000000000" pitchFamily="50" charset="0"/>
              </a:endParaRPr>
            </a:p>
          </p:txBody>
        </p:sp>
        <p:pic>
          <p:nvPicPr>
            <p:cNvPr id="65" name="Graphic 61" descr="Laptop">
              <a:extLst>
                <a:ext uri="{FF2B5EF4-FFF2-40B4-BE49-F238E27FC236}">
                  <a16:creationId xmlns="" xmlns:a16="http://schemas.microsoft.com/office/drawing/2014/main" id="{0D75DCFE-4006-45D8-B984-0507503F573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23015" y="4920826"/>
              <a:ext cx="360000" cy="360000"/>
            </a:xfrm>
            <a:prstGeom prst="rect">
              <a:avLst/>
            </a:prstGeom>
          </p:spPr>
        </p:pic>
        <p:pic>
          <p:nvPicPr>
            <p:cNvPr id="66" name="Graphic 63" descr="Monitor">
              <a:extLst>
                <a:ext uri="{FF2B5EF4-FFF2-40B4-BE49-F238E27FC236}">
                  <a16:creationId xmlns="" xmlns:a16="http://schemas.microsoft.com/office/drawing/2014/main" id="{90E62227-18A9-4B33-BD45-1EF8F7A40C3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223015" y="3323985"/>
              <a:ext cx="360000" cy="360000"/>
            </a:xfrm>
            <a:prstGeom prst="rect">
              <a:avLst/>
            </a:prstGeom>
          </p:spPr>
        </p:pic>
        <p:grpSp>
          <p:nvGrpSpPr>
            <p:cNvPr id="67" name="Group 69">
              <a:extLst>
                <a:ext uri="{FF2B5EF4-FFF2-40B4-BE49-F238E27FC236}">
                  <a16:creationId xmlns="" xmlns:a16="http://schemas.microsoft.com/office/drawing/2014/main" id="{62C76BC8-CABD-4082-804E-ED62DE67BDFB}"/>
                </a:ext>
              </a:extLst>
            </p:cNvPr>
            <p:cNvGrpSpPr/>
            <p:nvPr/>
          </p:nvGrpSpPr>
          <p:grpSpPr>
            <a:xfrm>
              <a:off x="3332939" y="1259306"/>
              <a:ext cx="5464195" cy="1640113"/>
              <a:chOff x="3332939" y="1259306"/>
              <a:chExt cx="5464195" cy="1640113"/>
            </a:xfrm>
          </p:grpSpPr>
          <p:grpSp>
            <p:nvGrpSpPr>
              <p:cNvPr id="68" name="Group 53">
                <a:extLst>
                  <a:ext uri="{FF2B5EF4-FFF2-40B4-BE49-F238E27FC236}">
                    <a16:creationId xmlns="" xmlns:a16="http://schemas.microsoft.com/office/drawing/2014/main" id="{86D41846-E0FF-490D-ABF8-140064BCBD07}"/>
                  </a:ext>
                </a:extLst>
              </p:cNvPr>
              <p:cNvGrpSpPr/>
              <p:nvPr/>
            </p:nvGrpSpPr>
            <p:grpSpPr>
              <a:xfrm>
                <a:off x="3332939" y="1259306"/>
                <a:ext cx="5464195" cy="1640113"/>
                <a:chOff x="2322286" y="1524001"/>
                <a:chExt cx="5464195" cy="1640113"/>
              </a:xfrm>
              <a:effectLst>
                <a:outerShdw blurRad="254000" dist="38100" dir="5400000" algn="t" rotWithShape="0">
                  <a:srgbClr val="8C286F">
                    <a:alpha val="40000"/>
                  </a:srgbClr>
                </a:outerShdw>
              </a:effectLst>
            </p:grpSpPr>
            <p:sp>
              <p:nvSpPr>
                <p:cNvPr id="74" name="Freeform: Shape 43">
                  <a:extLst>
                    <a:ext uri="{FF2B5EF4-FFF2-40B4-BE49-F238E27FC236}">
                      <a16:creationId xmlns="" xmlns:a16="http://schemas.microsoft.com/office/drawing/2014/main" id="{4361BCAF-031F-4736-8C1A-A7B1242CE676}"/>
                    </a:ext>
                  </a:extLst>
                </p:cNvPr>
                <p:cNvSpPr/>
                <p:nvPr/>
              </p:nvSpPr>
              <p:spPr>
                <a:xfrm flipV="1">
                  <a:off x="2322286" y="1524001"/>
                  <a:ext cx="5457371" cy="1640113"/>
                </a:xfrm>
                <a:custGeom>
                  <a:avLst/>
                  <a:gdLst>
                    <a:gd name="connsiteX0" fmla="*/ 493489 w 5457371"/>
                    <a:gd name="connsiteY0" fmla="*/ 1640113 h 1640113"/>
                    <a:gd name="connsiteX1" fmla="*/ 4963882 w 5457371"/>
                    <a:gd name="connsiteY1" fmla="*/ 1640113 h 1640113"/>
                    <a:gd name="connsiteX2" fmla="*/ 5457371 w 5457371"/>
                    <a:gd name="connsiteY2" fmla="*/ 1146624 h 1640113"/>
                    <a:gd name="connsiteX3" fmla="*/ 5457371 w 5457371"/>
                    <a:gd name="connsiteY3" fmla="*/ 827316 h 1640113"/>
                    <a:gd name="connsiteX4" fmla="*/ 4963882 w 5457371"/>
                    <a:gd name="connsiteY4" fmla="*/ 333827 h 1640113"/>
                    <a:gd name="connsiteX5" fmla="*/ 2133600 w 5457371"/>
                    <a:gd name="connsiteY5" fmla="*/ 333827 h 1640113"/>
                    <a:gd name="connsiteX6" fmla="*/ 1937657 w 5457371"/>
                    <a:gd name="connsiteY6" fmla="*/ 0 h 1640113"/>
                    <a:gd name="connsiteX7" fmla="*/ 1741714 w 5457371"/>
                    <a:gd name="connsiteY7" fmla="*/ 333827 h 1640113"/>
                    <a:gd name="connsiteX8" fmla="*/ 493489 w 5457371"/>
                    <a:gd name="connsiteY8" fmla="*/ 333827 h 1640113"/>
                    <a:gd name="connsiteX9" fmla="*/ 0 w 5457371"/>
                    <a:gd name="connsiteY9" fmla="*/ 827316 h 1640113"/>
                    <a:gd name="connsiteX10" fmla="*/ 0 w 5457371"/>
                    <a:gd name="connsiteY10" fmla="*/ 1146624 h 1640113"/>
                    <a:gd name="connsiteX11" fmla="*/ 493489 w 5457371"/>
                    <a:gd name="connsiteY11" fmla="*/ 1640113 h 164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371" h="1640113">
                      <a:moveTo>
                        <a:pt x="493489" y="1640113"/>
                      </a:moveTo>
                      <a:lnTo>
                        <a:pt x="4963882" y="1640113"/>
                      </a:lnTo>
                      <a:cubicBezTo>
                        <a:pt x="5236428" y="1640113"/>
                        <a:pt x="5457371" y="1419170"/>
                        <a:pt x="5457371" y="1146624"/>
                      </a:cubicBezTo>
                      <a:lnTo>
                        <a:pt x="5457371" y="827316"/>
                      </a:lnTo>
                      <a:cubicBezTo>
                        <a:pt x="5457371" y="554770"/>
                        <a:pt x="5236428" y="333827"/>
                        <a:pt x="4963882" y="333827"/>
                      </a:cubicBezTo>
                      <a:lnTo>
                        <a:pt x="2133600" y="333827"/>
                      </a:lnTo>
                      <a:lnTo>
                        <a:pt x="1937657" y="0"/>
                      </a:lnTo>
                      <a:lnTo>
                        <a:pt x="1741714" y="333827"/>
                      </a:lnTo>
                      <a:lnTo>
                        <a:pt x="493489" y="333827"/>
                      </a:lnTo>
                      <a:cubicBezTo>
                        <a:pt x="220943" y="333827"/>
                        <a:pt x="0" y="554770"/>
                        <a:pt x="0" y="827316"/>
                      </a:cubicBezTo>
                      <a:lnTo>
                        <a:pt x="0" y="1146624"/>
                      </a:lnTo>
                      <a:cubicBezTo>
                        <a:pt x="0" y="1419170"/>
                        <a:pt x="220943" y="1640113"/>
                        <a:pt x="493489" y="1640113"/>
                      </a:cubicBezTo>
                      <a:close/>
                    </a:path>
                  </a:pathLst>
                </a:custGeom>
                <a:gradFill flip="none" rotWithShape="1">
                  <a:gsLst>
                    <a:gs pos="100000">
                      <a:srgbClr val="8C286F"/>
                    </a:gs>
                    <a:gs pos="0">
                      <a:srgbClr val="D030A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75" name="Freeform: Shape 46">
                  <a:extLst>
                    <a:ext uri="{FF2B5EF4-FFF2-40B4-BE49-F238E27FC236}">
                      <a16:creationId xmlns="" xmlns:a16="http://schemas.microsoft.com/office/drawing/2014/main" id="{C10AEFDD-72F9-4648-97BD-F70EFFD6E0B2}"/>
                    </a:ext>
                  </a:extLst>
                </p:cNvPr>
                <p:cNvSpPr/>
                <p:nvPr/>
              </p:nvSpPr>
              <p:spPr>
                <a:xfrm flipV="1">
                  <a:off x="2546083" y="1524001"/>
                  <a:ext cx="5219926" cy="366807"/>
                </a:xfrm>
                <a:custGeom>
                  <a:avLst/>
                  <a:gdLst>
                    <a:gd name="connsiteX0" fmla="*/ 274522 w 5219926"/>
                    <a:gd name="connsiteY0" fmla="*/ 366806 h 366806"/>
                    <a:gd name="connsiteX1" fmla="*/ 4744915 w 5219926"/>
                    <a:gd name="connsiteY1" fmla="*/ 366806 h 366806"/>
                    <a:gd name="connsiteX2" fmla="*/ 5199623 w 5219926"/>
                    <a:gd name="connsiteY2" fmla="*/ 65405 h 366806"/>
                    <a:gd name="connsiteX3" fmla="*/ 5219926 w 5219926"/>
                    <a:gd name="connsiteY3" fmla="*/ 0 h 366806"/>
                    <a:gd name="connsiteX4" fmla="*/ 0 w 5219926"/>
                    <a:gd name="connsiteY4" fmla="*/ 283281 h 366806"/>
                    <a:gd name="connsiteX5" fmla="*/ 82434 w 5219926"/>
                    <a:gd name="connsiteY5" fmla="*/ 328025 h 366806"/>
                    <a:gd name="connsiteX6" fmla="*/ 274522 w 5219926"/>
                    <a:gd name="connsiteY6" fmla="*/ 366806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926" h="366806">
                      <a:moveTo>
                        <a:pt x="274522" y="366806"/>
                      </a:moveTo>
                      <a:lnTo>
                        <a:pt x="4744915" y="366806"/>
                      </a:lnTo>
                      <a:cubicBezTo>
                        <a:pt x="4949325" y="366806"/>
                        <a:pt x="5124707" y="242526"/>
                        <a:pt x="5199623" y="65405"/>
                      </a:cubicBezTo>
                      <a:lnTo>
                        <a:pt x="5219926" y="0"/>
                      </a:lnTo>
                      <a:lnTo>
                        <a:pt x="0" y="283281"/>
                      </a:lnTo>
                      <a:lnTo>
                        <a:pt x="82434" y="328025"/>
                      </a:lnTo>
                      <a:cubicBezTo>
                        <a:pt x="141475" y="352997"/>
                        <a:pt x="206386" y="366806"/>
                        <a:pt x="274522" y="36680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76" name="Freeform: Shape 49">
                  <a:extLst>
                    <a:ext uri="{FF2B5EF4-FFF2-40B4-BE49-F238E27FC236}">
                      <a16:creationId xmlns="" xmlns:a16="http://schemas.microsoft.com/office/drawing/2014/main" id="{04BDA1EB-1348-40B0-B726-115468EB875D}"/>
                    </a:ext>
                  </a:extLst>
                </p:cNvPr>
                <p:cNvSpPr/>
                <p:nvPr/>
              </p:nvSpPr>
              <p:spPr>
                <a:xfrm flipV="1">
                  <a:off x="7145364" y="1524001"/>
                  <a:ext cx="641117" cy="1304328"/>
                </a:xfrm>
                <a:custGeom>
                  <a:avLst/>
                  <a:gdLst>
                    <a:gd name="connsiteX0" fmla="*/ 0 w 641117"/>
                    <a:gd name="connsiteY0" fmla="*/ 1304328 h 1304328"/>
                    <a:gd name="connsiteX1" fmla="*/ 147628 w 641117"/>
                    <a:gd name="connsiteY1" fmla="*/ 1304328 h 1304328"/>
                    <a:gd name="connsiteX2" fmla="*/ 641117 w 641117"/>
                    <a:gd name="connsiteY2" fmla="*/ 810839 h 1304328"/>
                    <a:gd name="connsiteX3" fmla="*/ 641117 w 641117"/>
                    <a:gd name="connsiteY3" fmla="*/ 491531 h 1304328"/>
                    <a:gd name="connsiteX4" fmla="*/ 247083 w 641117"/>
                    <a:gd name="connsiteY4" fmla="*/ 8068 h 1304328"/>
                    <a:gd name="connsiteX5" fmla="*/ 167049 w 641117"/>
                    <a:gd name="connsiteY5" fmla="*/ 0 h 130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117" h="1304328">
                      <a:moveTo>
                        <a:pt x="0" y="1304328"/>
                      </a:moveTo>
                      <a:lnTo>
                        <a:pt x="147628" y="1304328"/>
                      </a:lnTo>
                      <a:cubicBezTo>
                        <a:pt x="420174" y="1304328"/>
                        <a:pt x="641117" y="1083385"/>
                        <a:pt x="641117" y="810839"/>
                      </a:cubicBezTo>
                      <a:lnTo>
                        <a:pt x="641117" y="491531"/>
                      </a:lnTo>
                      <a:cubicBezTo>
                        <a:pt x="641117" y="253054"/>
                        <a:pt x="471958" y="54084"/>
                        <a:pt x="247083" y="8068"/>
                      </a:cubicBezTo>
                      <a:lnTo>
                        <a:pt x="167049" y="0"/>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77" name="Freeform: Shape 52">
                  <a:extLst>
                    <a:ext uri="{FF2B5EF4-FFF2-40B4-BE49-F238E27FC236}">
                      <a16:creationId xmlns="" xmlns:a16="http://schemas.microsoft.com/office/drawing/2014/main" id="{3D48D548-1C8C-4005-A6B5-059BC51B6340}"/>
                    </a:ext>
                  </a:extLst>
                </p:cNvPr>
                <p:cNvSpPr/>
                <p:nvPr/>
              </p:nvSpPr>
              <p:spPr>
                <a:xfrm flipV="1">
                  <a:off x="4571805" y="2505931"/>
                  <a:ext cx="3187380" cy="329222"/>
                </a:xfrm>
                <a:custGeom>
                  <a:avLst/>
                  <a:gdLst>
                    <a:gd name="connsiteX0" fmla="*/ 3187380 w 3187380"/>
                    <a:gd name="connsiteY0" fmla="*/ 329222 h 329222"/>
                    <a:gd name="connsiteX1" fmla="*/ 3178744 w 3187380"/>
                    <a:gd name="connsiteY1" fmla="*/ 301401 h 329222"/>
                    <a:gd name="connsiteX2" fmla="*/ 2724036 w 3187380"/>
                    <a:gd name="connsiteY2" fmla="*/ 0 h 329222"/>
                    <a:gd name="connsiteX3" fmla="*/ 0 w 3187380"/>
                    <a:gd name="connsiteY3" fmla="*/ 0 h 329222"/>
                  </a:gdLst>
                  <a:ahLst/>
                  <a:cxnLst>
                    <a:cxn ang="0">
                      <a:pos x="connsiteX0" y="connsiteY0"/>
                    </a:cxn>
                    <a:cxn ang="0">
                      <a:pos x="connsiteX1" y="connsiteY1"/>
                    </a:cxn>
                    <a:cxn ang="0">
                      <a:pos x="connsiteX2" y="connsiteY2"/>
                    </a:cxn>
                    <a:cxn ang="0">
                      <a:pos x="connsiteX3" y="connsiteY3"/>
                    </a:cxn>
                  </a:cxnLst>
                  <a:rect l="l" t="t" r="r" b="b"/>
                  <a:pathLst>
                    <a:path w="3187380" h="329222">
                      <a:moveTo>
                        <a:pt x="3187380" y="329222"/>
                      </a:moveTo>
                      <a:lnTo>
                        <a:pt x="3178744" y="301401"/>
                      </a:lnTo>
                      <a:cubicBezTo>
                        <a:pt x="3103829" y="124281"/>
                        <a:pt x="2928446" y="0"/>
                        <a:pt x="2724036" y="0"/>
                      </a:cubicBez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sp>
            <p:nvSpPr>
              <p:cNvPr id="69" name="TextBox 54">
                <a:extLst>
                  <a:ext uri="{FF2B5EF4-FFF2-40B4-BE49-F238E27FC236}">
                    <a16:creationId xmlns="" xmlns:a16="http://schemas.microsoft.com/office/drawing/2014/main" id="{CBA855D8-F069-4121-992F-37FD047F4DCF}"/>
                  </a:ext>
                </a:extLst>
              </p:cNvPr>
              <p:cNvSpPr txBox="1"/>
              <p:nvPr/>
            </p:nvSpPr>
            <p:spPr>
              <a:xfrm>
                <a:off x="3543088" y="1581041"/>
                <a:ext cx="967137" cy="728177"/>
              </a:xfrm>
              <a:prstGeom prst="rect">
                <a:avLst/>
              </a:prstGeom>
              <a:noFill/>
            </p:spPr>
            <p:txBody>
              <a:bodyPr wrap="square" rtlCol="0">
                <a:spAutoFit/>
              </a:bodyPr>
              <a:lstStyle/>
              <a:p>
                <a:pPr defTabSz="685800"/>
                <a:r>
                  <a:rPr lang="en-IN" sz="2400" dirty="0" smtClean="0">
                    <a:solidFill>
                      <a:prstClr val="white">
                        <a:alpha val="85000"/>
                      </a:prstClr>
                    </a:solidFill>
                    <a:latin typeface="Eurostile BQ" pitchFamily="50" charset="0"/>
                  </a:rPr>
                  <a:t>VI</a:t>
                </a:r>
                <a:endParaRPr lang="en-IN" sz="2400" dirty="0">
                  <a:solidFill>
                    <a:prstClr val="white">
                      <a:alpha val="85000"/>
                    </a:prstClr>
                  </a:solidFill>
                  <a:latin typeface="Eurostile BQ" pitchFamily="50" charset="0"/>
                </a:endParaRPr>
              </a:p>
            </p:txBody>
          </p:sp>
          <p:cxnSp>
            <p:nvCxnSpPr>
              <p:cNvPr id="70" name="Straight Connector 56">
                <a:extLst>
                  <a:ext uri="{FF2B5EF4-FFF2-40B4-BE49-F238E27FC236}">
                    <a16:creationId xmlns="" xmlns:a16="http://schemas.microsoft.com/office/drawing/2014/main" id="{A927D681-4957-4960-8BDA-77110AB636EE}"/>
                  </a:ext>
                </a:extLst>
              </p:cNvPr>
              <p:cNvCxnSpPr>
                <a:cxnSpLocks/>
              </p:cNvCxnSpPr>
              <p:nvPr/>
            </p:nvCxnSpPr>
            <p:spPr>
              <a:xfrm>
                <a:off x="4510226" y="1524956"/>
                <a:ext cx="0" cy="820056"/>
              </a:xfrm>
              <a:prstGeom prst="line">
                <a:avLst/>
              </a:prstGeom>
              <a:ln w="285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71" name="TextBox 57">
                <a:extLst>
                  <a:ext uri="{FF2B5EF4-FFF2-40B4-BE49-F238E27FC236}">
                    <a16:creationId xmlns="" xmlns:a16="http://schemas.microsoft.com/office/drawing/2014/main" id="{CDDF2763-DD91-48FF-A719-AB515928412A}"/>
                  </a:ext>
                </a:extLst>
              </p:cNvPr>
              <p:cNvSpPr txBox="1"/>
              <p:nvPr/>
            </p:nvSpPr>
            <p:spPr>
              <a:xfrm>
                <a:off x="4519866" y="1702198"/>
                <a:ext cx="2550693" cy="492443"/>
              </a:xfrm>
              <a:prstGeom prst="rect">
                <a:avLst/>
              </a:prstGeom>
              <a:noFill/>
            </p:spPr>
            <p:txBody>
              <a:bodyPr wrap="square" rtlCol="0">
                <a:spAutoFit/>
              </a:bodyPr>
              <a:lstStyle/>
              <a:p>
                <a:pPr defTabSz="685800"/>
                <a:r>
                  <a:rPr lang="es-ES" b="1" spc="225" dirty="0" smtClean="0">
                    <a:solidFill>
                      <a:prstClr val="white">
                        <a:alpha val="85000"/>
                      </a:prstClr>
                    </a:solidFill>
                    <a:latin typeface="Nexa Bold" panose="02000000000000000000" pitchFamily="50" charset="0"/>
                  </a:rPr>
                  <a:t>OBJETIVOS </a:t>
                </a:r>
                <a:endParaRPr lang="es-ES" b="1" spc="225" dirty="0">
                  <a:solidFill>
                    <a:prstClr val="white">
                      <a:alpha val="85000"/>
                    </a:prstClr>
                  </a:solidFill>
                  <a:latin typeface="Nexa Bold" panose="02000000000000000000" pitchFamily="50" charset="0"/>
                </a:endParaRPr>
              </a:p>
            </p:txBody>
          </p:sp>
          <p:pic>
            <p:nvPicPr>
              <p:cNvPr id="72" name="Graphic 65" descr="Smart Phone">
                <a:extLst>
                  <a:ext uri="{FF2B5EF4-FFF2-40B4-BE49-F238E27FC236}">
                    <a16:creationId xmlns="" xmlns:a16="http://schemas.microsoft.com/office/drawing/2014/main" id="{66211C72-C40C-4BD7-969C-028C477DBF3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224570" y="1754984"/>
                <a:ext cx="360000" cy="360000"/>
              </a:xfrm>
              <a:prstGeom prst="rect">
                <a:avLst/>
              </a:prstGeom>
            </p:spPr>
          </p:pic>
        </p:grpSp>
      </p:grpSp>
      <p:grpSp>
        <p:nvGrpSpPr>
          <p:cNvPr id="82" name="Group 98">
            <a:extLst>
              <a:ext uri="{FF2B5EF4-FFF2-40B4-BE49-F238E27FC236}">
                <a16:creationId xmlns="" xmlns:a16="http://schemas.microsoft.com/office/drawing/2014/main" id="{A8D7BA2A-3C7B-4458-BE99-0063A0055D84}"/>
              </a:ext>
            </a:extLst>
          </p:cNvPr>
          <p:cNvGrpSpPr/>
          <p:nvPr/>
        </p:nvGrpSpPr>
        <p:grpSpPr>
          <a:xfrm>
            <a:off x="165884" y="5229200"/>
            <a:ext cx="4190092" cy="1199800"/>
            <a:chOff x="3210344" y="1259306"/>
            <a:chExt cx="5586790" cy="3202785"/>
          </a:xfrm>
        </p:grpSpPr>
        <p:grpSp>
          <p:nvGrpSpPr>
            <p:cNvPr id="92" name="Group 71">
              <a:extLst>
                <a:ext uri="{FF2B5EF4-FFF2-40B4-BE49-F238E27FC236}">
                  <a16:creationId xmlns="" xmlns:a16="http://schemas.microsoft.com/office/drawing/2014/main" id="{5233C9CC-CCD0-4A33-81EE-B1CDAB33BF66}"/>
                </a:ext>
              </a:extLst>
            </p:cNvPr>
            <p:cNvGrpSpPr/>
            <p:nvPr/>
          </p:nvGrpSpPr>
          <p:grpSpPr>
            <a:xfrm>
              <a:off x="3305643" y="2821978"/>
              <a:ext cx="5464195" cy="1640113"/>
              <a:chOff x="2322286" y="1524001"/>
              <a:chExt cx="5464195" cy="1640113"/>
            </a:xfrm>
            <a:effectLst>
              <a:outerShdw blurRad="254000" dist="38100" dir="5400000" algn="t" rotWithShape="0">
                <a:srgbClr val="8C286F">
                  <a:alpha val="40000"/>
                </a:srgbClr>
              </a:outerShdw>
            </a:effectLst>
          </p:grpSpPr>
          <p:sp>
            <p:nvSpPr>
              <p:cNvPr id="110" name="Freeform: Shape 79">
                <a:extLst>
                  <a:ext uri="{FF2B5EF4-FFF2-40B4-BE49-F238E27FC236}">
                    <a16:creationId xmlns="" xmlns:a16="http://schemas.microsoft.com/office/drawing/2014/main" id="{89933A1D-2B1A-4DCF-BAA1-10216AF3E55B}"/>
                  </a:ext>
                </a:extLst>
              </p:cNvPr>
              <p:cNvSpPr/>
              <p:nvPr/>
            </p:nvSpPr>
            <p:spPr>
              <a:xfrm flipV="1">
                <a:off x="2322286" y="1524001"/>
                <a:ext cx="5457371" cy="1640113"/>
              </a:xfrm>
              <a:custGeom>
                <a:avLst/>
                <a:gdLst>
                  <a:gd name="connsiteX0" fmla="*/ 493489 w 5457371"/>
                  <a:gd name="connsiteY0" fmla="*/ 1640113 h 1640113"/>
                  <a:gd name="connsiteX1" fmla="*/ 4963882 w 5457371"/>
                  <a:gd name="connsiteY1" fmla="*/ 1640113 h 1640113"/>
                  <a:gd name="connsiteX2" fmla="*/ 5457371 w 5457371"/>
                  <a:gd name="connsiteY2" fmla="*/ 1146624 h 1640113"/>
                  <a:gd name="connsiteX3" fmla="*/ 5457371 w 5457371"/>
                  <a:gd name="connsiteY3" fmla="*/ 827316 h 1640113"/>
                  <a:gd name="connsiteX4" fmla="*/ 4963882 w 5457371"/>
                  <a:gd name="connsiteY4" fmla="*/ 333827 h 1640113"/>
                  <a:gd name="connsiteX5" fmla="*/ 2133600 w 5457371"/>
                  <a:gd name="connsiteY5" fmla="*/ 333827 h 1640113"/>
                  <a:gd name="connsiteX6" fmla="*/ 1937657 w 5457371"/>
                  <a:gd name="connsiteY6" fmla="*/ 0 h 1640113"/>
                  <a:gd name="connsiteX7" fmla="*/ 1741714 w 5457371"/>
                  <a:gd name="connsiteY7" fmla="*/ 333827 h 1640113"/>
                  <a:gd name="connsiteX8" fmla="*/ 493489 w 5457371"/>
                  <a:gd name="connsiteY8" fmla="*/ 333827 h 1640113"/>
                  <a:gd name="connsiteX9" fmla="*/ 0 w 5457371"/>
                  <a:gd name="connsiteY9" fmla="*/ 827316 h 1640113"/>
                  <a:gd name="connsiteX10" fmla="*/ 0 w 5457371"/>
                  <a:gd name="connsiteY10" fmla="*/ 1146624 h 1640113"/>
                  <a:gd name="connsiteX11" fmla="*/ 493489 w 5457371"/>
                  <a:gd name="connsiteY11" fmla="*/ 1640113 h 164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371" h="1640113">
                    <a:moveTo>
                      <a:pt x="493489" y="1640113"/>
                    </a:moveTo>
                    <a:lnTo>
                      <a:pt x="4963882" y="1640113"/>
                    </a:lnTo>
                    <a:cubicBezTo>
                      <a:pt x="5236428" y="1640113"/>
                      <a:pt x="5457371" y="1419170"/>
                      <a:pt x="5457371" y="1146624"/>
                    </a:cubicBezTo>
                    <a:lnTo>
                      <a:pt x="5457371" y="827316"/>
                    </a:lnTo>
                    <a:cubicBezTo>
                      <a:pt x="5457371" y="554770"/>
                      <a:pt x="5236428" y="333827"/>
                      <a:pt x="4963882" y="333827"/>
                    </a:cubicBezTo>
                    <a:lnTo>
                      <a:pt x="2133600" y="333827"/>
                    </a:lnTo>
                    <a:lnTo>
                      <a:pt x="1937657" y="0"/>
                    </a:lnTo>
                    <a:lnTo>
                      <a:pt x="1741714" y="333827"/>
                    </a:lnTo>
                    <a:lnTo>
                      <a:pt x="493489" y="333827"/>
                    </a:lnTo>
                    <a:cubicBezTo>
                      <a:pt x="220943" y="333827"/>
                      <a:pt x="0" y="554770"/>
                      <a:pt x="0" y="827316"/>
                    </a:cubicBezTo>
                    <a:lnTo>
                      <a:pt x="0" y="1146624"/>
                    </a:lnTo>
                    <a:cubicBezTo>
                      <a:pt x="0" y="1419170"/>
                      <a:pt x="220943" y="1640113"/>
                      <a:pt x="493489" y="1640113"/>
                    </a:cubicBezTo>
                    <a:close/>
                  </a:path>
                </a:pathLst>
              </a:custGeom>
              <a:gradFill flip="none" rotWithShape="1">
                <a:gsLst>
                  <a:gs pos="100000">
                    <a:schemeClr val="bg1">
                      <a:lumMod val="75000"/>
                    </a:schemeClr>
                  </a:gs>
                  <a:gs pos="0">
                    <a:schemeClr val="bg1"/>
                  </a:gs>
                </a:gsLst>
                <a:lin ang="2700000" scaled="1"/>
                <a:tileRect/>
              </a:gradFill>
              <a:ln>
                <a:noFill/>
              </a:ln>
              <a:effectLst>
                <a:outerShdw blurRad="50800" dist="50800" dir="5400000" algn="ctr" rotWithShape="0">
                  <a:schemeClr val="bg2">
                    <a:lumMod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11" name="Freeform: Shape 80">
                <a:extLst>
                  <a:ext uri="{FF2B5EF4-FFF2-40B4-BE49-F238E27FC236}">
                    <a16:creationId xmlns="" xmlns:a16="http://schemas.microsoft.com/office/drawing/2014/main" id="{7913D5EF-9B55-4AF2-9BCD-6A032E775EF6}"/>
                  </a:ext>
                </a:extLst>
              </p:cNvPr>
              <p:cNvSpPr/>
              <p:nvPr/>
            </p:nvSpPr>
            <p:spPr>
              <a:xfrm flipV="1">
                <a:off x="2546083" y="1524001"/>
                <a:ext cx="5219926" cy="366806"/>
              </a:xfrm>
              <a:custGeom>
                <a:avLst/>
                <a:gdLst>
                  <a:gd name="connsiteX0" fmla="*/ 274522 w 5219926"/>
                  <a:gd name="connsiteY0" fmla="*/ 366806 h 366806"/>
                  <a:gd name="connsiteX1" fmla="*/ 4744915 w 5219926"/>
                  <a:gd name="connsiteY1" fmla="*/ 366806 h 366806"/>
                  <a:gd name="connsiteX2" fmla="*/ 5199623 w 5219926"/>
                  <a:gd name="connsiteY2" fmla="*/ 65405 h 366806"/>
                  <a:gd name="connsiteX3" fmla="*/ 5219926 w 5219926"/>
                  <a:gd name="connsiteY3" fmla="*/ 0 h 366806"/>
                  <a:gd name="connsiteX4" fmla="*/ 0 w 5219926"/>
                  <a:gd name="connsiteY4" fmla="*/ 283281 h 366806"/>
                  <a:gd name="connsiteX5" fmla="*/ 82434 w 5219926"/>
                  <a:gd name="connsiteY5" fmla="*/ 328025 h 366806"/>
                  <a:gd name="connsiteX6" fmla="*/ 274522 w 5219926"/>
                  <a:gd name="connsiteY6" fmla="*/ 366806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926" h="366806">
                    <a:moveTo>
                      <a:pt x="274522" y="366806"/>
                    </a:moveTo>
                    <a:lnTo>
                      <a:pt x="4744915" y="366806"/>
                    </a:lnTo>
                    <a:cubicBezTo>
                      <a:pt x="4949325" y="366806"/>
                      <a:pt x="5124707" y="242526"/>
                      <a:pt x="5199623" y="65405"/>
                    </a:cubicBezTo>
                    <a:lnTo>
                      <a:pt x="5219926" y="0"/>
                    </a:lnTo>
                    <a:lnTo>
                      <a:pt x="0" y="283281"/>
                    </a:lnTo>
                    <a:lnTo>
                      <a:pt x="82434" y="328025"/>
                    </a:lnTo>
                    <a:cubicBezTo>
                      <a:pt x="141475" y="352997"/>
                      <a:pt x="206386" y="366806"/>
                      <a:pt x="274522" y="36680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12" name="Freeform: Shape 81">
                <a:extLst>
                  <a:ext uri="{FF2B5EF4-FFF2-40B4-BE49-F238E27FC236}">
                    <a16:creationId xmlns="" xmlns:a16="http://schemas.microsoft.com/office/drawing/2014/main" id="{D45720C9-7560-482D-B684-AB91DD12DFBF}"/>
                  </a:ext>
                </a:extLst>
              </p:cNvPr>
              <p:cNvSpPr/>
              <p:nvPr/>
            </p:nvSpPr>
            <p:spPr>
              <a:xfrm flipV="1">
                <a:off x="7145364" y="1524001"/>
                <a:ext cx="641117" cy="1304328"/>
              </a:xfrm>
              <a:custGeom>
                <a:avLst/>
                <a:gdLst>
                  <a:gd name="connsiteX0" fmla="*/ 0 w 641117"/>
                  <a:gd name="connsiteY0" fmla="*/ 1304328 h 1304328"/>
                  <a:gd name="connsiteX1" fmla="*/ 147628 w 641117"/>
                  <a:gd name="connsiteY1" fmla="*/ 1304328 h 1304328"/>
                  <a:gd name="connsiteX2" fmla="*/ 641117 w 641117"/>
                  <a:gd name="connsiteY2" fmla="*/ 810839 h 1304328"/>
                  <a:gd name="connsiteX3" fmla="*/ 641117 w 641117"/>
                  <a:gd name="connsiteY3" fmla="*/ 491531 h 1304328"/>
                  <a:gd name="connsiteX4" fmla="*/ 247083 w 641117"/>
                  <a:gd name="connsiteY4" fmla="*/ 8068 h 1304328"/>
                  <a:gd name="connsiteX5" fmla="*/ 167049 w 641117"/>
                  <a:gd name="connsiteY5" fmla="*/ 0 h 130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117" h="1304328">
                    <a:moveTo>
                      <a:pt x="0" y="1304328"/>
                    </a:moveTo>
                    <a:lnTo>
                      <a:pt x="147628" y="1304328"/>
                    </a:lnTo>
                    <a:cubicBezTo>
                      <a:pt x="420174" y="1304328"/>
                      <a:pt x="641117" y="1083385"/>
                      <a:pt x="641117" y="810839"/>
                    </a:cubicBezTo>
                    <a:lnTo>
                      <a:pt x="641117" y="491531"/>
                    </a:lnTo>
                    <a:cubicBezTo>
                      <a:pt x="641117" y="253054"/>
                      <a:pt x="471958" y="54084"/>
                      <a:pt x="247083" y="8068"/>
                    </a:cubicBezTo>
                    <a:lnTo>
                      <a:pt x="167049" y="0"/>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13" name="Freeform: Shape 82">
                <a:extLst>
                  <a:ext uri="{FF2B5EF4-FFF2-40B4-BE49-F238E27FC236}">
                    <a16:creationId xmlns="" xmlns:a16="http://schemas.microsoft.com/office/drawing/2014/main" id="{73166ACD-63AA-4A6B-8842-7427CC2937F0}"/>
                  </a:ext>
                </a:extLst>
              </p:cNvPr>
              <p:cNvSpPr/>
              <p:nvPr/>
            </p:nvSpPr>
            <p:spPr>
              <a:xfrm flipV="1">
                <a:off x="4571805" y="2505931"/>
                <a:ext cx="3187380" cy="329222"/>
              </a:xfrm>
              <a:custGeom>
                <a:avLst/>
                <a:gdLst>
                  <a:gd name="connsiteX0" fmla="*/ 3187380 w 3187380"/>
                  <a:gd name="connsiteY0" fmla="*/ 329222 h 329222"/>
                  <a:gd name="connsiteX1" fmla="*/ 3178744 w 3187380"/>
                  <a:gd name="connsiteY1" fmla="*/ 301401 h 329222"/>
                  <a:gd name="connsiteX2" fmla="*/ 2724036 w 3187380"/>
                  <a:gd name="connsiteY2" fmla="*/ 0 h 329222"/>
                  <a:gd name="connsiteX3" fmla="*/ 0 w 3187380"/>
                  <a:gd name="connsiteY3" fmla="*/ 0 h 329222"/>
                </a:gdLst>
                <a:ahLst/>
                <a:cxnLst>
                  <a:cxn ang="0">
                    <a:pos x="connsiteX0" y="connsiteY0"/>
                  </a:cxn>
                  <a:cxn ang="0">
                    <a:pos x="connsiteX1" y="connsiteY1"/>
                  </a:cxn>
                  <a:cxn ang="0">
                    <a:pos x="connsiteX2" y="connsiteY2"/>
                  </a:cxn>
                  <a:cxn ang="0">
                    <a:pos x="connsiteX3" y="connsiteY3"/>
                  </a:cxn>
                </a:cxnLst>
                <a:rect l="l" t="t" r="r" b="b"/>
                <a:pathLst>
                  <a:path w="3187380" h="329222">
                    <a:moveTo>
                      <a:pt x="3187380" y="329222"/>
                    </a:moveTo>
                    <a:lnTo>
                      <a:pt x="3178744" y="301401"/>
                    </a:lnTo>
                    <a:cubicBezTo>
                      <a:pt x="3103829" y="124281"/>
                      <a:pt x="2928446" y="0"/>
                      <a:pt x="2724036" y="0"/>
                    </a:cubicBez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sp>
          <p:nvSpPr>
            <p:cNvPr id="93" name="TextBox 72">
              <a:extLst>
                <a:ext uri="{FF2B5EF4-FFF2-40B4-BE49-F238E27FC236}">
                  <a16:creationId xmlns="" xmlns:a16="http://schemas.microsoft.com/office/drawing/2014/main" id="{C2440BA5-F031-46B4-8B3D-093A2EE1146D}"/>
                </a:ext>
              </a:extLst>
            </p:cNvPr>
            <p:cNvSpPr txBox="1"/>
            <p:nvPr/>
          </p:nvSpPr>
          <p:spPr>
            <a:xfrm>
              <a:off x="3210344" y="3076540"/>
              <a:ext cx="1317191" cy="789789"/>
            </a:xfrm>
            <a:prstGeom prst="rect">
              <a:avLst/>
            </a:prstGeom>
            <a:noFill/>
          </p:spPr>
          <p:txBody>
            <a:bodyPr wrap="square" rtlCol="0">
              <a:spAutoFit/>
            </a:bodyPr>
            <a:lstStyle/>
            <a:p>
              <a:pPr defTabSz="685800"/>
              <a:r>
                <a:rPr lang="en-IN" sz="2400" dirty="0" smtClean="0">
                  <a:solidFill>
                    <a:prstClr val="black">
                      <a:alpha val="50000"/>
                    </a:prstClr>
                  </a:solidFill>
                  <a:latin typeface="Eurostile BQ" pitchFamily="50" charset="0"/>
                </a:rPr>
                <a:t>VIII</a:t>
              </a:r>
              <a:endParaRPr lang="en-IN" sz="2400" dirty="0">
                <a:solidFill>
                  <a:prstClr val="black">
                    <a:alpha val="50000"/>
                  </a:prstClr>
                </a:solidFill>
                <a:latin typeface="Eurostile BQ" pitchFamily="50" charset="0"/>
              </a:endParaRPr>
            </a:p>
          </p:txBody>
        </p:sp>
        <p:cxnSp>
          <p:nvCxnSpPr>
            <p:cNvPr id="94" name="Straight Connector 73">
              <a:extLst>
                <a:ext uri="{FF2B5EF4-FFF2-40B4-BE49-F238E27FC236}">
                  <a16:creationId xmlns="" xmlns:a16="http://schemas.microsoft.com/office/drawing/2014/main" id="{601B6E87-9783-40F8-99D7-FDBE6A51F693}"/>
                </a:ext>
              </a:extLst>
            </p:cNvPr>
            <p:cNvCxnSpPr>
              <a:cxnSpLocks/>
            </p:cNvCxnSpPr>
            <p:nvPr/>
          </p:nvCxnSpPr>
          <p:spPr>
            <a:xfrm>
              <a:off x="4482930" y="3087628"/>
              <a:ext cx="0" cy="820056"/>
            </a:xfrm>
            <a:prstGeom prst="line">
              <a:avLst/>
            </a:prstGeom>
            <a:ln w="28575">
              <a:solidFill>
                <a:schemeClr val="accent1">
                  <a:lumMod val="75000"/>
                  <a:alpha val="10000"/>
                </a:schemeClr>
              </a:solidFill>
            </a:ln>
          </p:spPr>
          <p:style>
            <a:lnRef idx="1">
              <a:schemeClr val="accent1"/>
            </a:lnRef>
            <a:fillRef idx="0">
              <a:schemeClr val="accent1"/>
            </a:fillRef>
            <a:effectRef idx="0">
              <a:schemeClr val="accent1"/>
            </a:effectRef>
            <a:fontRef idx="minor">
              <a:schemeClr val="tx1"/>
            </a:fontRef>
          </p:style>
        </p:cxnSp>
        <p:sp>
          <p:nvSpPr>
            <p:cNvPr id="95" name="TextBox 77">
              <a:extLst>
                <a:ext uri="{FF2B5EF4-FFF2-40B4-BE49-F238E27FC236}">
                  <a16:creationId xmlns="" xmlns:a16="http://schemas.microsoft.com/office/drawing/2014/main" id="{E493B293-D463-471E-896F-AEA18B8F3CE9}"/>
                </a:ext>
              </a:extLst>
            </p:cNvPr>
            <p:cNvSpPr txBox="1"/>
            <p:nvPr/>
          </p:nvSpPr>
          <p:spPr>
            <a:xfrm>
              <a:off x="4362472" y="2801717"/>
              <a:ext cx="3680544" cy="1561017"/>
            </a:xfrm>
            <a:prstGeom prst="rect">
              <a:avLst/>
            </a:prstGeom>
            <a:noFill/>
          </p:spPr>
          <p:txBody>
            <a:bodyPr wrap="square" rtlCol="0">
              <a:spAutoFit/>
            </a:bodyPr>
            <a:lstStyle/>
            <a:p>
              <a:pPr defTabSz="685800"/>
              <a:r>
                <a:rPr lang="es-ES" sz="1600" b="1" spc="225" dirty="0" smtClean="0">
                  <a:solidFill>
                    <a:prstClr val="black">
                      <a:alpha val="50000"/>
                    </a:prstClr>
                  </a:solidFill>
                  <a:latin typeface="Nexa Bold" panose="02000000000000000000" pitchFamily="50" charset="0"/>
                </a:rPr>
                <a:t>CONCLUSIONES Y RECOMENDACIONES</a:t>
              </a:r>
              <a:endParaRPr lang="es-ES" sz="1600" b="1" spc="225" dirty="0">
                <a:solidFill>
                  <a:prstClr val="black">
                    <a:alpha val="50000"/>
                  </a:prstClr>
                </a:solidFill>
                <a:latin typeface="Nexa Bold" panose="02000000000000000000" pitchFamily="50" charset="0"/>
              </a:endParaRPr>
            </a:p>
          </p:txBody>
        </p:sp>
        <p:pic>
          <p:nvPicPr>
            <p:cNvPr id="98" name="Graphic 63" descr="Monitor">
              <a:extLst>
                <a:ext uri="{FF2B5EF4-FFF2-40B4-BE49-F238E27FC236}">
                  <a16:creationId xmlns="" xmlns:a16="http://schemas.microsoft.com/office/drawing/2014/main" id="{90E62227-18A9-4B33-BD45-1EF8F7A40C3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223015" y="3323985"/>
              <a:ext cx="360000" cy="360000"/>
            </a:xfrm>
            <a:prstGeom prst="rect">
              <a:avLst/>
            </a:prstGeom>
          </p:spPr>
        </p:pic>
        <p:grpSp>
          <p:nvGrpSpPr>
            <p:cNvPr id="99" name="Group 69">
              <a:extLst>
                <a:ext uri="{FF2B5EF4-FFF2-40B4-BE49-F238E27FC236}">
                  <a16:creationId xmlns="" xmlns:a16="http://schemas.microsoft.com/office/drawing/2014/main" id="{62C76BC8-CABD-4082-804E-ED62DE67BDFB}"/>
                </a:ext>
              </a:extLst>
            </p:cNvPr>
            <p:cNvGrpSpPr/>
            <p:nvPr/>
          </p:nvGrpSpPr>
          <p:grpSpPr>
            <a:xfrm>
              <a:off x="3332939" y="1259306"/>
              <a:ext cx="5464195" cy="1640113"/>
              <a:chOff x="3332939" y="1259306"/>
              <a:chExt cx="5464195" cy="1640113"/>
            </a:xfrm>
          </p:grpSpPr>
          <p:grpSp>
            <p:nvGrpSpPr>
              <p:cNvPr id="100" name="Group 53">
                <a:extLst>
                  <a:ext uri="{FF2B5EF4-FFF2-40B4-BE49-F238E27FC236}">
                    <a16:creationId xmlns="" xmlns:a16="http://schemas.microsoft.com/office/drawing/2014/main" id="{86D41846-E0FF-490D-ABF8-140064BCBD07}"/>
                  </a:ext>
                </a:extLst>
              </p:cNvPr>
              <p:cNvGrpSpPr/>
              <p:nvPr/>
            </p:nvGrpSpPr>
            <p:grpSpPr>
              <a:xfrm>
                <a:off x="3332939" y="1259306"/>
                <a:ext cx="5464195" cy="1640113"/>
                <a:chOff x="2322286" y="1524001"/>
                <a:chExt cx="5464195" cy="1640113"/>
              </a:xfrm>
              <a:effectLst>
                <a:outerShdw blurRad="254000" dist="38100" dir="5400000" algn="t" rotWithShape="0">
                  <a:srgbClr val="8C286F">
                    <a:alpha val="40000"/>
                  </a:srgbClr>
                </a:outerShdw>
              </a:effectLst>
            </p:grpSpPr>
            <p:sp>
              <p:nvSpPr>
                <p:cNvPr id="106" name="Freeform: Shape 43">
                  <a:extLst>
                    <a:ext uri="{FF2B5EF4-FFF2-40B4-BE49-F238E27FC236}">
                      <a16:creationId xmlns="" xmlns:a16="http://schemas.microsoft.com/office/drawing/2014/main" id="{4361BCAF-031F-4736-8C1A-A7B1242CE676}"/>
                    </a:ext>
                  </a:extLst>
                </p:cNvPr>
                <p:cNvSpPr/>
                <p:nvPr/>
              </p:nvSpPr>
              <p:spPr>
                <a:xfrm flipV="1">
                  <a:off x="2322286" y="1524001"/>
                  <a:ext cx="5457371" cy="1640113"/>
                </a:xfrm>
                <a:custGeom>
                  <a:avLst/>
                  <a:gdLst>
                    <a:gd name="connsiteX0" fmla="*/ 493489 w 5457371"/>
                    <a:gd name="connsiteY0" fmla="*/ 1640113 h 1640113"/>
                    <a:gd name="connsiteX1" fmla="*/ 4963882 w 5457371"/>
                    <a:gd name="connsiteY1" fmla="*/ 1640113 h 1640113"/>
                    <a:gd name="connsiteX2" fmla="*/ 5457371 w 5457371"/>
                    <a:gd name="connsiteY2" fmla="*/ 1146624 h 1640113"/>
                    <a:gd name="connsiteX3" fmla="*/ 5457371 w 5457371"/>
                    <a:gd name="connsiteY3" fmla="*/ 827316 h 1640113"/>
                    <a:gd name="connsiteX4" fmla="*/ 4963882 w 5457371"/>
                    <a:gd name="connsiteY4" fmla="*/ 333827 h 1640113"/>
                    <a:gd name="connsiteX5" fmla="*/ 2133600 w 5457371"/>
                    <a:gd name="connsiteY5" fmla="*/ 333827 h 1640113"/>
                    <a:gd name="connsiteX6" fmla="*/ 1937657 w 5457371"/>
                    <a:gd name="connsiteY6" fmla="*/ 0 h 1640113"/>
                    <a:gd name="connsiteX7" fmla="*/ 1741714 w 5457371"/>
                    <a:gd name="connsiteY7" fmla="*/ 333827 h 1640113"/>
                    <a:gd name="connsiteX8" fmla="*/ 493489 w 5457371"/>
                    <a:gd name="connsiteY8" fmla="*/ 333827 h 1640113"/>
                    <a:gd name="connsiteX9" fmla="*/ 0 w 5457371"/>
                    <a:gd name="connsiteY9" fmla="*/ 827316 h 1640113"/>
                    <a:gd name="connsiteX10" fmla="*/ 0 w 5457371"/>
                    <a:gd name="connsiteY10" fmla="*/ 1146624 h 1640113"/>
                    <a:gd name="connsiteX11" fmla="*/ 493489 w 5457371"/>
                    <a:gd name="connsiteY11" fmla="*/ 1640113 h 164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371" h="1640113">
                      <a:moveTo>
                        <a:pt x="493489" y="1640113"/>
                      </a:moveTo>
                      <a:lnTo>
                        <a:pt x="4963882" y="1640113"/>
                      </a:lnTo>
                      <a:cubicBezTo>
                        <a:pt x="5236428" y="1640113"/>
                        <a:pt x="5457371" y="1419170"/>
                        <a:pt x="5457371" y="1146624"/>
                      </a:cubicBezTo>
                      <a:lnTo>
                        <a:pt x="5457371" y="827316"/>
                      </a:lnTo>
                      <a:cubicBezTo>
                        <a:pt x="5457371" y="554770"/>
                        <a:pt x="5236428" y="333827"/>
                        <a:pt x="4963882" y="333827"/>
                      </a:cubicBezTo>
                      <a:lnTo>
                        <a:pt x="2133600" y="333827"/>
                      </a:lnTo>
                      <a:lnTo>
                        <a:pt x="1937657" y="0"/>
                      </a:lnTo>
                      <a:lnTo>
                        <a:pt x="1741714" y="333827"/>
                      </a:lnTo>
                      <a:lnTo>
                        <a:pt x="493489" y="333827"/>
                      </a:lnTo>
                      <a:cubicBezTo>
                        <a:pt x="220943" y="333827"/>
                        <a:pt x="0" y="554770"/>
                        <a:pt x="0" y="827316"/>
                      </a:cubicBezTo>
                      <a:lnTo>
                        <a:pt x="0" y="1146624"/>
                      </a:lnTo>
                      <a:cubicBezTo>
                        <a:pt x="0" y="1419170"/>
                        <a:pt x="220943" y="1640113"/>
                        <a:pt x="493489" y="1640113"/>
                      </a:cubicBezTo>
                      <a:close/>
                    </a:path>
                  </a:pathLst>
                </a:custGeom>
                <a:gradFill flip="none" rotWithShape="1">
                  <a:gsLst>
                    <a:gs pos="100000">
                      <a:srgbClr val="8C286F"/>
                    </a:gs>
                    <a:gs pos="0">
                      <a:srgbClr val="D030A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07" name="Freeform: Shape 46">
                  <a:extLst>
                    <a:ext uri="{FF2B5EF4-FFF2-40B4-BE49-F238E27FC236}">
                      <a16:creationId xmlns="" xmlns:a16="http://schemas.microsoft.com/office/drawing/2014/main" id="{C10AEFDD-72F9-4648-97BD-F70EFFD6E0B2}"/>
                    </a:ext>
                  </a:extLst>
                </p:cNvPr>
                <p:cNvSpPr/>
                <p:nvPr/>
              </p:nvSpPr>
              <p:spPr>
                <a:xfrm flipV="1">
                  <a:off x="2546083" y="1524001"/>
                  <a:ext cx="5219926" cy="366807"/>
                </a:xfrm>
                <a:custGeom>
                  <a:avLst/>
                  <a:gdLst>
                    <a:gd name="connsiteX0" fmla="*/ 274522 w 5219926"/>
                    <a:gd name="connsiteY0" fmla="*/ 366806 h 366806"/>
                    <a:gd name="connsiteX1" fmla="*/ 4744915 w 5219926"/>
                    <a:gd name="connsiteY1" fmla="*/ 366806 h 366806"/>
                    <a:gd name="connsiteX2" fmla="*/ 5199623 w 5219926"/>
                    <a:gd name="connsiteY2" fmla="*/ 65405 h 366806"/>
                    <a:gd name="connsiteX3" fmla="*/ 5219926 w 5219926"/>
                    <a:gd name="connsiteY3" fmla="*/ 0 h 366806"/>
                    <a:gd name="connsiteX4" fmla="*/ 0 w 5219926"/>
                    <a:gd name="connsiteY4" fmla="*/ 283281 h 366806"/>
                    <a:gd name="connsiteX5" fmla="*/ 82434 w 5219926"/>
                    <a:gd name="connsiteY5" fmla="*/ 328025 h 366806"/>
                    <a:gd name="connsiteX6" fmla="*/ 274522 w 5219926"/>
                    <a:gd name="connsiteY6" fmla="*/ 366806 h 36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926" h="366806">
                      <a:moveTo>
                        <a:pt x="274522" y="366806"/>
                      </a:moveTo>
                      <a:lnTo>
                        <a:pt x="4744915" y="366806"/>
                      </a:lnTo>
                      <a:cubicBezTo>
                        <a:pt x="4949325" y="366806"/>
                        <a:pt x="5124707" y="242526"/>
                        <a:pt x="5199623" y="65405"/>
                      </a:cubicBezTo>
                      <a:lnTo>
                        <a:pt x="5219926" y="0"/>
                      </a:lnTo>
                      <a:lnTo>
                        <a:pt x="0" y="283281"/>
                      </a:lnTo>
                      <a:lnTo>
                        <a:pt x="82434" y="328025"/>
                      </a:lnTo>
                      <a:cubicBezTo>
                        <a:pt x="141475" y="352997"/>
                        <a:pt x="206386" y="366806"/>
                        <a:pt x="274522" y="36680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08" name="Freeform: Shape 49">
                  <a:extLst>
                    <a:ext uri="{FF2B5EF4-FFF2-40B4-BE49-F238E27FC236}">
                      <a16:creationId xmlns="" xmlns:a16="http://schemas.microsoft.com/office/drawing/2014/main" id="{04BDA1EB-1348-40B0-B726-115468EB875D}"/>
                    </a:ext>
                  </a:extLst>
                </p:cNvPr>
                <p:cNvSpPr/>
                <p:nvPr/>
              </p:nvSpPr>
              <p:spPr>
                <a:xfrm flipV="1">
                  <a:off x="7145364" y="1524001"/>
                  <a:ext cx="641117" cy="1304328"/>
                </a:xfrm>
                <a:custGeom>
                  <a:avLst/>
                  <a:gdLst>
                    <a:gd name="connsiteX0" fmla="*/ 0 w 641117"/>
                    <a:gd name="connsiteY0" fmla="*/ 1304328 h 1304328"/>
                    <a:gd name="connsiteX1" fmla="*/ 147628 w 641117"/>
                    <a:gd name="connsiteY1" fmla="*/ 1304328 h 1304328"/>
                    <a:gd name="connsiteX2" fmla="*/ 641117 w 641117"/>
                    <a:gd name="connsiteY2" fmla="*/ 810839 h 1304328"/>
                    <a:gd name="connsiteX3" fmla="*/ 641117 w 641117"/>
                    <a:gd name="connsiteY3" fmla="*/ 491531 h 1304328"/>
                    <a:gd name="connsiteX4" fmla="*/ 247083 w 641117"/>
                    <a:gd name="connsiteY4" fmla="*/ 8068 h 1304328"/>
                    <a:gd name="connsiteX5" fmla="*/ 167049 w 641117"/>
                    <a:gd name="connsiteY5" fmla="*/ 0 h 130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117" h="1304328">
                      <a:moveTo>
                        <a:pt x="0" y="1304328"/>
                      </a:moveTo>
                      <a:lnTo>
                        <a:pt x="147628" y="1304328"/>
                      </a:lnTo>
                      <a:cubicBezTo>
                        <a:pt x="420174" y="1304328"/>
                        <a:pt x="641117" y="1083385"/>
                        <a:pt x="641117" y="810839"/>
                      </a:cubicBezTo>
                      <a:lnTo>
                        <a:pt x="641117" y="491531"/>
                      </a:lnTo>
                      <a:cubicBezTo>
                        <a:pt x="641117" y="253054"/>
                        <a:pt x="471958" y="54084"/>
                        <a:pt x="247083" y="8068"/>
                      </a:cubicBezTo>
                      <a:lnTo>
                        <a:pt x="167049" y="0"/>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109" name="Freeform: Shape 52">
                  <a:extLst>
                    <a:ext uri="{FF2B5EF4-FFF2-40B4-BE49-F238E27FC236}">
                      <a16:creationId xmlns="" xmlns:a16="http://schemas.microsoft.com/office/drawing/2014/main" id="{3D48D548-1C8C-4005-A6B5-059BC51B6340}"/>
                    </a:ext>
                  </a:extLst>
                </p:cNvPr>
                <p:cNvSpPr/>
                <p:nvPr/>
              </p:nvSpPr>
              <p:spPr>
                <a:xfrm flipV="1">
                  <a:off x="4571805" y="2505931"/>
                  <a:ext cx="3187380" cy="329222"/>
                </a:xfrm>
                <a:custGeom>
                  <a:avLst/>
                  <a:gdLst>
                    <a:gd name="connsiteX0" fmla="*/ 3187380 w 3187380"/>
                    <a:gd name="connsiteY0" fmla="*/ 329222 h 329222"/>
                    <a:gd name="connsiteX1" fmla="*/ 3178744 w 3187380"/>
                    <a:gd name="connsiteY1" fmla="*/ 301401 h 329222"/>
                    <a:gd name="connsiteX2" fmla="*/ 2724036 w 3187380"/>
                    <a:gd name="connsiteY2" fmla="*/ 0 h 329222"/>
                    <a:gd name="connsiteX3" fmla="*/ 0 w 3187380"/>
                    <a:gd name="connsiteY3" fmla="*/ 0 h 329222"/>
                  </a:gdLst>
                  <a:ahLst/>
                  <a:cxnLst>
                    <a:cxn ang="0">
                      <a:pos x="connsiteX0" y="connsiteY0"/>
                    </a:cxn>
                    <a:cxn ang="0">
                      <a:pos x="connsiteX1" y="connsiteY1"/>
                    </a:cxn>
                    <a:cxn ang="0">
                      <a:pos x="connsiteX2" y="connsiteY2"/>
                    </a:cxn>
                    <a:cxn ang="0">
                      <a:pos x="connsiteX3" y="connsiteY3"/>
                    </a:cxn>
                  </a:cxnLst>
                  <a:rect l="l" t="t" r="r" b="b"/>
                  <a:pathLst>
                    <a:path w="3187380" h="329222">
                      <a:moveTo>
                        <a:pt x="3187380" y="329222"/>
                      </a:moveTo>
                      <a:lnTo>
                        <a:pt x="3178744" y="301401"/>
                      </a:lnTo>
                      <a:cubicBezTo>
                        <a:pt x="3103829" y="124281"/>
                        <a:pt x="2928446" y="0"/>
                        <a:pt x="2724036" y="0"/>
                      </a:cubicBez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sp>
            <p:nvSpPr>
              <p:cNvPr id="101" name="TextBox 54">
                <a:extLst>
                  <a:ext uri="{FF2B5EF4-FFF2-40B4-BE49-F238E27FC236}">
                    <a16:creationId xmlns="" xmlns:a16="http://schemas.microsoft.com/office/drawing/2014/main" id="{CBA855D8-F069-4121-992F-37FD047F4DCF}"/>
                  </a:ext>
                </a:extLst>
              </p:cNvPr>
              <p:cNvSpPr txBox="1"/>
              <p:nvPr/>
            </p:nvSpPr>
            <p:spPr>
              <a:xfrm>
                <a:off x="3444776" y="1581041"/>
                <a:ext cx="1065449" cy="789789"/>
              </a:xfrm>
              <a:prstGeom prst="rect">
                <a:avLst/>
              </a:prstGeom>
              <a:noFill/>
            </p:spPr>
            <p:txBody>
              <a:bodyPr wrap="square" rtlCol="0">
                <a:spAutoFit/>
              </a:bodyPr>
              <a:lstStyle/>
              <a:p>
                <a:pPr defTabSz="685800"/>
                <a:r>
                  <a:rPr lang="en-IN" sz="2400" dirty="0" smtClean="0">
                    <a:solidFill>
                      <a:prstClr val="white">
                        <a:alpha val="85000"/>
                      </a:prstClr>
                    </a:solidFill>
                    <a:latin typeface="Eurostile BQ" pitchFamily="50" charset="0"/>
                  </a:rPr>
                  <a:t>VII</a:t>
                </a:r>
                <a:endParaRPr lang="en-IN" sz="2400" dirty="0">
                  <a:solidFill>
                    <a:prstClr val="white">
                      <a:alpha val="85000"/>
                    </a:prstClr>
                  </a:solidFill>
                  <a:latin typeface="Eurostile BQ" pitchFamily="50" charset="0"/>
                </a:endParaRPr>
              </a:p>
            </p:txBody>
          </p:sp>
          <p:cxnSp>
            <p:nvCxnSpPr>
              <p:cNvPr id="102" name="Straight Connector 56">
                <a:extLst>
                  <a:ext uri="{FF2B5EF4-FFF2-40B4-BE49-F238E27FC236}">
                    <a16:creationId xmlns="" xmlns:a16="http://schemas.microsoft.com/office/drawing/2014/main" id="{A927D681-4957-4960-8BDA-77110AB636EE}"/>
                  </a:ext>
                </a:extLst>
              </p:cNvPr>
              <p:cNvCxnSpPr>
                <a:cxnSpLocks/>
              </p:cNvCxnSpPr>
              <p:nvPr/>
            </p:nvCxnSpPr>
            <p:spPr>
              <a:xfrm>
                <a:off x="4510226" y="1524956"/>
                <a:ext cx="0" cy="820056"/>
              </a:xfrm>
              <a:prstGeom prst="line">
                <a:avLst/>
              </a:prstGeom>
              <a:ln w="285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103" name="TextBox 57">
                <a:extLst>
                  <a:ext uri="{FF2B5EF4-FFF2-40B4-BE49-F238E27FC236}">
                    <a16:creationId xmlns="" xmlns:a16="http://schemas.microsoft.com/office/drawing/2014/main" id="{CDDF2763-DD91-48FF-A719-AB515928412A}"/>
                  </a:ext>
                </a:extLst>
              </p:cNvPr>
              <p:cNvSpPr txBox="1"/>
              <p:nvPr/>
            </p:nvSpPr>
            <p:spPr>
              <a:xfrm>
                <a:off x="4519866" y="1702198"/>
                <a:ext cx="2923294" cy="631831"/>
              </a:xfrm>
              <a:prstGeom prst="rect">
                <a:avLst/>
              </a:prstGeom>
              <a:noFill/>
            </p:spPr>
            <p:txBody>
              <a:bodyPr wrap="square" rtlCol="0">
                <a:spAutoFit/>
              </a:bodyPr>
              <a:lstStyle/>
              <a:p>
                <a:pPr defTabSz="685800"/>
                <a:r>
                  <a:rPr lang="es-ES" b="1" spc="225" dirty="0" smtClean="0">
                    <a:solidFill>
                      <a:prstClr val="white">
                        <a:alpha val="85000"/>
                      </a:prstClr>
                    </a:solidFill>
                    <a:latin typeface="Nexa Bold" panose="02000000000000000000" pitchFamily="50" charset="0"/>
                  </a:rPr>
                  <a:t>DESARROLLO  </a:t>
                </a:r>
                <a:r>
                  <a:rPr lang="es-ES" b="1" spc="225" dirty="0" err="1" smtClean="0">
                    <a:solidFill>
                      <a:prstClr val="white">
                        <a:alpha val="85000"/>
                      </a:prstClr>
                    </a:solidFill>
                    <a:latin typeface="Nexa Bold" panose="02000000000000000000" pitchFamily="50" charset="0"/>
                  </a:rPr>
                  <a:t>BCP</a:t>
                </a:r>
                <a:r>
                  <a:rPr lang="es-ES" b="1" spc="225" dirty="0" smtClean="0">
                    <a:solidFill>
                      <a:prstClr val="white">
                        <a:alpha val="85000"/>
                      </a:prstClr>
                    </a:solidFill>
                    <a:latin typeface="Nexa Bold" panose="02000000000000000000" pitchFamily="50" charset="0"/>
                  </a:rPr>
                  <a:t> </a:t>
                </a:r>
                <a:endParaRPr lang="es-ES" b="1" spc="225" dirty="0">
                  <a:solidFill>
                    <a:prstClr val="white">
                      <a:alpha val="85000"/>
                    </a:prstClr>
                  </a:solidFill>
                  <a:latin typeface="Nexa Bold" panose="02000000000000000000" pitchFamily="50" charset="0"/>
                </a:endParaRPr>
              </a:p>
            </p:txBody>
          </p:sp>
          <p:pic>
            <p:nvPicPr>
              <p:cNvPr id="104" name="Graphic 65" descr="Smart Phone">
                <a:extLst>
                  <a:ext uri="{FF2B5EF4-FFF2-40B4-BE49-F238E27FC236}">
                    <a16:creationId xmlns="" xmlns:a16="http://schemas.microsoft.com/office/drawing/2014/main" id="{66211C72-C40C-4BD7-969C-028C477DBF3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224570" y="1754984"/>
                <a:ext cx="360000" cy="360000"/>
              </a:xfrm>
              <a:prstGeom prst="rect">
                <a:avLst/>
              </a:prstGeom>
            </p:spPr>
          </p:pic>
        </p:grpSp>
      </p:grpSp>
    </p:spTree>
    <p:extLst>
      <p:ext uri="{BB962C8B-B14F-4D97-AF65-F5344CB8AC3E}">
        <p14:creationId xmlns:p14="http://schemas.microsoft.com/office/powerpoint/2010/main" val="31319718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36512" y="-27384"/>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33" name="1 Título"/>
          <p:cNvSpPr txBox="1">
            <a:spLocks/>
          </p:cNvSpPr>
          <p:nvPr/>
        </p:nvSpPr>
        <p:spPr>
          <a:xfrm>
            <a:off x="313185" y="145344"/>
            <a:ext cx="4834880" cy="54029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2800" b="1" u="sng" dirty="0" smtClean="0">
                <a:solidFill>
                  <a:prstClr val="white"/>
                </a:solidFill>
                <a:latin typeface="Capsuula" panose="02000506000000020004" pitchFamily="2" charset="0"/>
                <a:ea typeface="Roboto" panose="02000000000000000000" pitchFamily="2" charset="0"/>
              </a:rPr>
              <a:t>I. ANTECEDENTES</a:t>
            </a:r>
            <a:endParaRPr lang="es-EC" sz="2800" b="1" u="sng" dirty="0">
              <a:solidFill>
                <a:prstClr val="white"/>
              </a:solidFill>
              <a:latin typeface="Capsuula" panose="02000506000000020004" pitchFamily="2" charset="0"/>
              <a:ea typeface="Roboto" panose="02000000000000000000" pitchFamily="2" charset="0"/>
            </a:endParaRPr>
          </a:p>
        </p:txBody>
      </p:sp>
      <p:sp>
        <p:nvSpPr>
          <p:cNvPr id="34" name="2 Marcador de contenido"/>
          <p:cNvSpPr txBox="1">
            <a:spLocks/>
          </p:cNvSpPr>
          <p:nvPr/>
        </p:nvSpPr>
        <p:spPr>
          <a:xfrm>
            <a:off x="1475656" y="914984"/>
            <a:ext cx="1478999" cy="409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1400" b="1" i="1" dirty="0" smtClean="0">
                <a:solidFill>
                  <a:prstClr val="white"/>
                </a:solidFill>
                <a:latin typeface="Roboto" panose="02000000000000000000" pitchFamily="2" charset="0"/>
                <a:ea typeface="Roboto" panose="02000000000000000000" pitchFamily="2" charset="0"/>
              </a:rPr>
              <a:t>Gobierno Cercano</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6594" t="19792" r="7687" b="5668"/>
          <a:stretch/>
        </p:blipFill>
        <p:spPr>
          <a:xfrm>
            <a:off x="3053150" y="764027"/>
            <a:ext cx="1319571" cy="2038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92127" y="4651711"/>
            <a:ext cx="1297569" cy="1297569"/>
          </a:xfrm>
          <a:prstGeom prst="rect">
            <a:avLst/>
          </a:prstGeom>
        </p:spPr>
      </p:pic>
      <p:pic>
        <p:nvPicPr>
          <p:cNvPr id="4" name="Imagen 3"/>
          <p:cNvPicPr>
            <a:picLocks noChangeAspect="1"/>
          </p:cNvPicPr>
          <p:nvPr/>
        </p:nvPicPr>
        <p:blipFill rotWithShape="1">
          <a:blip r:embed="rId6" cstate="print">
            <a:extLst>
              <a:ext uri="{28A0092B-C50C-407E-A947-70E740481C1C}">
                <a14:useLocalDpi xmlns:a14="http://schemas.microsoft.com/office/drawing/2010/main" val="0"/>
              </a:ext>
            </a:extLst>
          </a:blip>
          <a:srcRect t="26468" r="3503" b="27580"/>
          <a:stretch/>
        </p:blipFill>
        <p:spPr>
          <a:xfrm>
            <a:off x="5792901" y="908720"/>
            <a:ext cx="2529492" cy="963616"/>
          </a:xfrm>
          <a:prstGeom prst="rect">
            <a:avLst/>
          </a:prstGeom>
        </p:spPr>
      </p:pic>
      <p:pic>
        <p:nvPicPr>
          <p:cNvPr id="7" name="Imagen 6"/>
          <p:cNvPicPr>
            <a:picLocks noChangeAspect="1"/>
          </p:cNvPicPr>
          <p:nvPr/>
        </p:nvPicPr>
        <p:blipFill rotWithShape="1">
          <a:blip r:embed="rId7">
            <a:extLst>
              <a:ext uri="{28A0092B-C50C-407E-A947-70E740481C1C}">
                <a14:useLocalDpi xmlns:a14="http://schemas.microsoft.com/office/drawing/2010/main" val="0"/>
              </a:ext>
            </a:extLst>
          </a:blip>
          <a:srcRect l="12445" r="9779"/>
          <a:stretch/>
        </p:blipFill>
        <p:spPr>
          <a:xfrm>
            <a:off x="406297" y="762088"/>
            <a:ext cx="1285384" cy="2040319"/>
          </a:xfrm>
          <a:prstGeom prst="rect">
            <a:avLst/>
          </a:prstGeom>
        </p:spPr>
      </p:pic>
      <p:cxnSp>
        <p:nvCxnSpPr>
          <p:cNvPr id="10" name="Conector recto de flecha 9"/>
          <p:cNvCxnSpPr/>
          <p:nvPr/>
        </p:nvCxnSpPr>
        <p:spPr>
          <a:xfrm>
            <a:off x="1619672" y="1700808"/>
            <a:ext cx="1262975" cy="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cxnSp>
        <p:nvCxnSpPr>
          <p:cNvPr id="15" name="Conector recto de flecha 14"/>
          <p:cNvCxnSpPr/>
          <p:nvPr/>
        </p:nvCxnSpPr>
        <p:spPr>
          <a:xfrm>
            <a:off x="4605169" y="1700808"/>
            <a:ext cx="1262975" cy="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sp>
        <p:nvSpPr>
          <p:cNvPr id="16" name="2 Marcador de contenido"/>
          <p:cNvSpPr txBox="1">
            <a:spLocks/>
          </p:cNvSpPr>
          <p:nvPr/>
        </p:nvSpPr>
        <p:spPr>
          <a:xfrm>
            <a:off x="6235395" y="451521"/>
            <a:ext cx="2778132" cy="409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1400" b="1" i="1" dirty="0" smtClean="0">
                <a:solidFill>
                  <a:prstClr val="white"/>
                </a:solidFill>
                <a:latin typeface="Century Gothic" panose="020B0502020202020204" pitchFamily="34" charset="0"/>
              </a:rPr>
              <a:t>14 Febrero 2007 </a:t>
            </a:r>
            <a:r>
              <a:rPr lang="es-ES" sz="1400" b="1" i="1" dirty="0" smtClean="0">
                <a:solidFill>
                  <a:prstClr val="white"/>
                </a:solidFill>
                <a:latin typeface="Roboto" panose="02000000000000000000" pitchFamily="2" charset="0"/>
                <a:ea typeface="Roboto" panose="02000000000000000000" pitchFamily="2" charset="0"/>
              </a:rPr>
              <a:t>Decreto</a:t>
            </a:r>
            <a:r>
              <a:rPr lang="es-ES" sz="1400" b="1" i="1" dirty="0" smtClean="0">
                <a:solidFill>
                  <a:prstClr val="white"/>
                </a:solidFill>
                <a:latin typeface="Century Gothic" panose="020B0502020202020204" pitchFamily="34" charset="0"/>
              </a:rPr>
              <a:t> Ejecutivo  6 Registro Oficial 22</a:t>
            </a:r>
          </a:p>
        </p:txBody>
      </p:sp>
      <p:pic>
        <p:nvPicPr>
          <p:cNvPr id="12" name="Imagen 11"/>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82348" y="2564904"/>
            <a:ext cx="1207348" cy="1207348"/>
          </a:xfrm>
          <a:prstGeom prst="rect">
            <a:avLst/>
          </a:prstGeom>
        </p:spPr>
      </p:pic>
      <p:sp>
        <p:nvSpPr>
          <p:cNvPr id="13" name="Flecha abajo 12"/>
          <p:cNvSpPr/>
          <p:nvPr/>
        </p:nvSpPr>
        <p:spPr>
          <a:xfrm>
            <a:off x="7380312" y="1944344"/>
            <a:ext cx="134310" cy="6205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9" name="Flecha abajo 18"/>
          <p:cNvSpPr/>
          <p:nvPr/>
        </p:nvSpPr>
        <p:spPr>
          <a:xfrm>
            <a:off x="7452320" y="3816552"/>
            <a:ext cx="134310" cy="6205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pic>
        <p:nvPicPr>
          <p:cNvPr id="14" name="Imagen 13"/>
          <p:cNvPicPr>
            <a:picLocks noChangeAspect="1"/>
          </p:cNvPicPr>
          <p:nvPr/>
        </p:nvPicPr>
        <p:blipFill rotWithShape="1">
          <a:blip r:embed="rId10"/>
          <a:srcRect t="16862"/>
          <a:stretch/>
        </p:blipFill>
        <p:spPr>
          <a:xfrm>
            <a:off x="391364" y="3999291"/>
            <a:ext cx="5401537" cy="2526053"/>
          </a:xfrm>
          <a:prstGeom prst="rect">
            <a:avLst/>
          </a:prstGeom>
        </p:spPr>
      </p:pic>
      <p:sp>
        <p:nvSpPr>
          <p:cNvPr id="17" name="Cerrar llave 16"/>
          <p:cNvSpPr/>
          <p:nvPr/>
        </p:nvSpPr>
        <p:spPr>
          <a:xfrm>
            <a:off x="6012160" y="3933056"/>
            <a:ext cx="318212" cy="2736304"/>
          </a:xfrm>
          <a:prstGeom prst="rightBrace">
            <a:avLst>
              <a:gd name="adj1" fmla="val 0"/>
              <a:gd name="adj2" fmla="val 50000"/>
            </a:avLst>
          </a:prstGeom>
          <a:ln w="50800"/>
          <a:effectLst>
            <a:softEdge rad="0"/>
          </a:effectLst>
        </p:spPr>
        <p:style>
          <a:lnRef idx="1">
            <a:schemeClr val="accent4"/>
          </a:lnRef>
          <a:fillRef idx="0">
            <a:schemeClr val="accent4"/>
          </a:fillRef>
          <a:effectRef idx="0">
            <a:schemeClr val="accent4"/>
          </a:effectRef>
          <a:fontRef idx="minor">
            <a:schemeClr val="tx1"/>
          </a:fontRef>
        </p:style>
        <p:txBody>
          <a:bodyPr rtlCol="0" anchor="ctr"/>
          <a:lstStyle/>
          <a:p>
            <a:pPr algn="ctr"/>
            <a:endParaRPr lang="en-CA"/>
          </a:p>
        </p:txBody>
      </p:sp>
      <p:pic>
        <p:nvPicPr>
          <p:cNvPr id="18" name="Imagen 17"/>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48065" y="2636912"/>
            <a:ext cx="1054422" cy="1054422"/>
          </a:xfrm>
          <a:prstGeom prst="rect">
            <a:avLst/>
          </a:prstGeom>
        </p:spPr>
      </p:pic>
      <p:sp>
        <p:nvSpPr>
          <p:cNvPr id="20" name="Flecha izquierda y derecha 19"/>
          <p:cNvSpPr/>
          <p:nvPr/>
        </p:nvSpPr>
        <p:spPr>
          <a:xfrm>
            <a:off x="6064556" y="3069220"/>
            <a:ext cx="827571" cy="143756"/>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1" name="2 Marcador de contenido"/>
          <p:cNvSpPr txBox="1">
            <a:spLocks/>
          </p:cNvSpPr>
          <p:nvPr/>
        </p:nvSpPr>
        <p:spPr>
          <a:xfrm>
            <a:off x="4322309" y="768871"/>
            <a:ext cx="1478999" cy="76964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1200" b="1" i="1" dirty="0" smtClean="0">
                <a:solidFill>
                  <a:prstClr val="white"/>
                </a:solidFill>
                <a:latin typeface="Roboto" panose="02000000000000000000" pitchFamily="2" charset="0"/>
                <a:ea typeface="Roboto" panose="02000000000000000000" pitchFamily="2" charset="0"/>
              </a:rPr>
              <a:t>ONU </a:t>
            </a:r>
            <a:endParaRPr lang="es-ES" sz="1200" b="1" i="1" dirty="0">
              <a:solidFill>
                <a:prstClr val="white"/>
              </a:solidFill>
              <a:latin typeface="Roboto" panose="02000000000000000000" pitchFamily="2" charset="0"/>
              <a:ea typeface="Roboto" panose="02000000000000000000" pitchFamily="2" charset="0"/>
            </a:endParaRPr>
          </a:p>
          <a:p>
            <a:pPr marL="342900" indent="-342900" algn="ctr">
              <a:buAutoNum type="arabicPlain" startAt="74"/>
            </a:pPr>
            <a:r>
              <a:rPr lang="es-ES" sz="1200" b="1" i="1" dirty="0" smtClean="0">
                <a:solidFill>
                  <a:prstClr val="white"/>
                </a:solidFill>
                <a:latin typeface="Roboto" panose="02000000000000000000" pitchFamily="2" charset="0"/>
                <a:ea typeface="Roboto" panose="02000000000000000000" pitchFamily="2" charset="0"/>
              </a:rPr>
              <a:t>Mundial</a:t>
            </a:r>
          </a:p>
          <a:p>
            <a:pPr marL="0" indent="0" algn="ctr">
              <a:buNone/>
            </a:pPr>
            <a:r>
              <a:rPr lang="es-ES" sz="1200" b="1" i="1" dirty="0" smtClean="0">
                <a:solidFill>
                  <a:prstClr val="white"/>
                </a:solidFill>
                <a:latin typeface="Roboto" panose="02000000000000000000" pitchFamily="2" charset="0"/>
                <a:ea typeface="Roboto" panose="02000000000000000000" pitchFamily="2" charset="0"/>
              </a:rPr>
              <a:t>10 Amé Latina</a:t>
            </a:r>
          </a:p>
        </p:txBody>
      </p:sp>
      <p:sp>
        <p:nvSpPr>
          <p:cNvPr id="22" name="2 Marcador de contenido"/>
          <p:cNvSpPr txBox="1">
            <a:spLocks/>
          </p:cNvSpPr>
          <p:nvPr/>
        </p:nvSpPr>
        <p:spPr>
          <a:xfrm>
            <a:off x="7485489" y="3717032"/>
            <a:ext cx="1478999" cy="72967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1400" b="1" i="1" dirty="0" smtClean="0">
                <a:solidFill>
                  <a:prstClr val="white"/>
                </a:solidFill>
                <a:latin typeface="Roboto" panose="02000000000000000000" pitchFamily="2" charset="0"/>
                <a:ea typeface="Roboto" panose="02000000000000000000" pitchFamily="2" charset="0"/>
              </a:rPr>
              <a:t>Uso de Estándares Internacionales ISO 27000 22301</a:t>
            </a:r>
          </a:p>
        </p:txBody>
      </p:sp>
      <p:sp>
        <p:nvSpPr>
          <p:cNvPr id="23" name="2 Marcador de contenido"/>
          <p:cNvSpPr txBox="1">
            <a:spLocks/>
          </p:cNvSpPr>
          <p:nvPr/>
        </p:nvSpPr>
        <p:spPr>
          <a:xfrm>
            <a:off x="-108520" y="6547792"/>
            <a:ext cx="6588224" cy="409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1400" b="1" i="1" dirty="0" smtClean="0">
                <a:solidFill>
                  <a:prstClr val="white"/>
                </a:solidFill>
                <a:latin typeface="Roboto" panose="02000000000000000000" pitchFamily="2" charset="0"/>
                <a:ea typeface="Roboto" panose="02000000000000000000" pitchFamily="2" charset="0"/>
              </a:rPr>
              <a:t>Órgano Rector del deporte educación física y Recreación</a:t>
            </a:r>
          </a:p>
        </p:txBody>
      </p:sp>
    </p:spTree>
    <p:extLst>
      <p:ext uri="{BB962C8B-B14F-4D97-AF65-F5344CB8AC3E}">
        <p14:creationId xmlns:p14="http://schemas.microsoft.com/office/powerpoint/2010/main" val="91322558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1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circle(in)">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heel(1)">
                                      <p:cBhvr>
                                        <p:cTn id="81" dur="20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circle(in)">
                                      <p:cBhvr>
                                        <p:cTn id="9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6" grpId="0"/>
      <p:bldP spid="13" grpId="0" animBg="1"/>
      <p:bldP spid="19" grpId="0" animBg="1"/>
      <p:bldP spid="17" grpId="0" animBg="1"/>
      <p:bldP spid="20" grpId="0" animBg="1"/>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15999"/>
            <a:ext cx="939552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endParaRPr>
          </a:p>
        </p:txBody>
      </p:sp>
      <p:sp>
        <p:nvSpPr>
          <p:cNvPr id="44" name="TextBox 101">
            <a:extLst>
              <a:ext uri="{FF2B5EF4-FFF2-40B4-BE49-F238E27FC236}">
                <a16:creationId xmlns="" xmlns:a16="http://schemas.microsoft.com/office/drawing/2014/main" id="{552FC769-E700-4E05-B03E-D05B00BE416C}"/>
              </a:ext>
            </a:extLst>
          </p:cNvPr>
          <p:cNvSpPr txBox="1"/>
          <p:nvPr/>
        </p:nvSpPr>
        <p:spPr>
          <a:xfrm>
            <a:off x="-396552" y="44624"/>
            <a:ext cx="6264696" cy="523220"/>
          </a:xfrm>
          <a:prstGeom prst="rect">
            <a:avLst/>
          </a:prstGeom>
          <a:noFill/>
        </p:spPr>
        <p:txBody>
          <a:bodyPr wrap="square" rtlCol="0">
            <a:spAutoFit/>
          </a:bodyPr>
          <a:lstStyle/>
          <a:p>
            <a:pPr algn="ctr"/>
            <a:r>
              <a:rPr lang="es-EC" sz="2800" b="1" u="sng" spc="225" dirty="0" smtClean="0">
                <a:solidFill>
                  <a:prstClr val="white"/>
                </a:solidFill>
                <a:latin typeface="Capsuula" panose="02000506000000020004" pitchFamily="2" charset="0"/>
                <a:ea typeface="Roboto" panose="02000000000000000000" pitchFamily="2" charset="0"/>
              </a:rPr>
              <a:t>II. PROBLEMA / III. JUSTIFICACIÓN</a:t>
            </a:r>
            <a:endParaRPr lang="es-EC" sz="2800" b="1" u="sng" spc="225" dirty="0">
              <a:solidFill>
                <a:prstClr val="white"/>
              </a:solidFill>
              <a:latin typeface="Capsuula" panose="02000506000000020004" pitchFamily="2" charset="0"/>
              <a:ea typeface="Roboto" panose="02000000000000000000" pitchFamily="2" charset="0"/>
            </a:endParaRPr>
          </a:p>
        </p:txBody>
      </p:sp>
      <p:pic>
        <p:nvPicPr>
          <p:cNvPr id="30" name="Imagen 29"/>
          <p:cNvPicPr>
            <a:picLocks noChangeAspect="1"/>
          </p:cNvPicPr>
          <p:nvPr/>
        </p:nvPicPr>
        <p:blipFill rotWithShape="1">
          <a:blip r:embed="rId3"/>
          <a:srcRect l="12988" t="11646" r="68666" b="1300"/>
          <a:stretch/>
        </p:blipFill>
        <p:spPr>
          <a:xfrm>
            <a:off x="96240" y="620688"/>
            <a:ext cx="2303932" cy="6149436"/>
          </a:xfrm>
          <a:prstGeom prst="rect">
            <a:avLst/>
          </a:prstGeom>
        </p:spPr>
      </p:pic>
      <p:pic>
        <p:nvPicPr>
          <p:cNvPr id="56" name="Imagen 55"/>
          <p:cNvPicPr>
            <a:picLocks noChangeAspect="1"/>
          </p:cNvPicPr>
          <p:nvPr/>
        </p:nvPicPr>
        <p:blipFill rotWithShape="1">
          <a:blip r:embed="rId3"/>
          <a:srcRect l="31922" t="11837" r="49035" b="2319"/>
          <a:stretch/>
        </p:blipFill>
        <p:spPr>
          <a:xfrm>
            <a:off x="2407340" y="628525"/>
            <a:ext cx="2380683" cy="6036731"/>
          </a:xfrm>
          <a:prstGeom prst="rect">
            <a:avLst/>
          </a:prstGeom>
        </p:spPr>
      </p:pic>
      <p:pic>
        <p:nvPicPr>
          <p:cNvPr id="57" name="Imagen 56"/>
          <p:cNvPicPr>
            <a:picLocks noChangeAspect="1"/>
          </p:cNvPicPr>
          <p:nvPr/>
        </p:nvPicPr>
        <p:blipFill rotWithShape="1">
          <a:blip r:embed="rId3"/>
          <a:srcRect l="50898" t="12574" r="30739" b="1581"/>
          <a:stretch/>
        </p:blipFill>
        <p:spPr>
          <a:xfrm>
            <a:off x="4786467" y="735432"/>
            <a:ext cx="2257308" cy="5935884"/>
          </a:xfrm>
          <a:prstGeom prst="rect">
            <a:avLst/>
          </a:prstGeom>
        </p:spPr>
      </p:pic>
      <p:pic>
        <p:nvPicPr>
          <p:cNvPr id="58" name="Imagen 57"/>
          <p:cNvPicPr>
            <a:picLocks noChangeAspect="1"/>
          </p:cNvPicPr>
          <p:nvPr/>
        </p:nvPicPr>
        <p:blipFill rotWithShape="1">
          <a:blip r:embed="rId3"/>
          <a:srcRect l="70542" t="13642" r="13816" b="1633"/>
          <a:stretch/>
        </p:blipFill>
        <p:spPr>
          <a:xfrm>
            <a:off x="7242176" y="735432"/>
            <a:ext cx="1938336" cy="5905532"/>
          </a:xfrm>
          <a:prstGeom prst="rect">
            <a:avLst/>
          </a:prstGeom>
        </p:spPr>
      </p:pic>
    </p:spTree>
    <p:extLst>
      <p:ext uri="{BB962C8B-B14F-4D97-AF65-F5344CB8AC3E}">
        <p14:creationId xmlns:p14="http://schemas.microsoft.com/office/powerpoint/2010/main" val="407750401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inVertical)">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Effect transition="in" filter="fade">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27384"/>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sz="1600" dirty="0">
              <a:solidFill>
                <a:schemeClr val="bg1"/>
              </a:solidFill>
              <a:latin typeface="Open Sans Light" panose="020B0306030504020204"/>
            </a:endParaRPr>
          </a:p>
        </p:txBody>
      </p:sp>
      <p:sp>
        <p:nvSpPr>
          <p:cNvPr id="3" name="Half Frame 10"/>
          <p:cNvSpPr/>
          <p:nvPr/>
        </p:nvSpPr>
        <p:spPr>
          <a:xfrm rot="2700000">
            <a:off x="-1399048" y="3251405"/>
            <a:ext cx="6253465" cy="6475870"/>
          </a:xfrm>
          <a:prstGeom prst="halfFrame">
            <a:avLst>
              <a:gd name="adj1" fmla="val 38339"/>
              <a:gd name="adj2" fmla="val 40484"/>
            </a:avLst>
          </a:prstGeom>
          <a:blipFill dpi="0" rotWithShape="0">
            <a:blip r:embed="rId3"/>
            <a:srcRect/>
            <a:tile tx="0" ty="0" sx="88000" sy="7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black"/>
              </a:solidFill>
            </a:endParaRPr>
          </a:p>
        </p:txBody>
      </p:sp>
      <p:sp>
        <p:nvSpPr>
          <p:cNvPr id="4" name="Rectángulo 3"/>
          <p:cNvSpPr/>
          <p:nvPr/>
        </p:nvSpPr>
        <p:spPr>
          <a:xfrm>
            <a:off x="755576" y="692696"/>
            <a:ext cx="8245424" cy="1631216"/>
          </a:xfrm>
          <a:prstGeom prst="rect">
            <a:avLst/>
          </a:prstGeom>
        </p:spPr>
        <p:txBody>
          <a:bodyPr wrap="square">
            <a:spAutoFit/>
          </a:bodyPr>
          <a:lstStyle/>
          <a:p>
            <a:pPr lvl="0" algn="just"/>
            <a:r>
              <a:rPr lang="es-EC" sz="2000" b="1" dirty="0" smtClean="0">
                <a:solidFill>
                  <a:srgbClr val="FFFF00"/>
                </a:solidFill>
                <a:latin typeface="Capsuula" panose="02000506000000020004" pitchFamily="2" charset="0"/>
              </a:rPr>
              <a:t>GENERAL:</a:t>
            </a:r>
          </a:p>
          <a:p>
            <a:pPr lvl="0" algn="just"/>
            <a:r>
              <a:rPr lang="es-EC" sz="1600" dirty="0" smtClean="0">
                <a:solidFill>
                  <a:schemeClr val="bg1"/>
                </a:solidFill>
                <a:latin typeface="Open Sans Light" panose="020B0306030504020204"/>
              </a:rPr>
              <a:t>Elaborar </a:t>
            </a:r>
            <a:r>
              <a:rPr lang="es-EC" sz="1600" dirty="0">
                <a:solidFill>
                  <a:schemeClr val="bg1"/>
                </a:solidFill>
                <a:latin typeface="Open Sans Light" panose="020B0306030504020204"/>
              </a:rPr>
              <a:t>una propuesta de Plan de Continuidad de Negocio </a:t>
            </a:r>
            <a:r>
              <a:rPr lang="es-EC" sz="1600" dirty="0" smtClean="0">
                <a:solidFill>
                  <a:schemeClr val="bg1"/>
                </a:solidFill>
                <a:latin typeface="Open Sans Light" panose="020B0306030504020204"/>
              </a:rPr>
              <a:t>para </a:t>
            </a:r>
            <a:r>
              <a:rPr lang="es-EC" sz="1600" dirty="0">
                <a:solidFill>
                  <a:schemeClr val="bg1"/>
                </a:solidFill>
                <a:latin typeface="Open Sans Light" panose="020B0306030504020204"/>
              </a:rPr>
              <a:t>contrarrestar las interrupciones de los sistemas y servicios críticos de la Dirección de Tecnologías de la Información y Comunicación, que propicie una correcta gestión de riesgos, tomando como referencia las recomendaciones de la norma ISO 22301, el </a:t>
            </a:r>
            <a:r>
              <a:rPr lang="es-EC" sz="1600" dirty="0" smtClean="0">
                <a:solidFill>
                  <a:schemeClr val="bg1"/>
                </a:solidFill>
                <a:latin typeface="Open Sans Light" panose="020B0306030504020204"/>
              </a:rPr>
              <a:t>mismo que permita </a:t>
            </a:r>
            <a:r>
              <a:rPr lang="es-EC" sz="1600" dirty="0">
                <a:solidFill>
                  <a:schemeClr val="bg1"/>
                </a:solidFill>
                <a:latin typeface="Open Sans Light" panose="020B0306030504020204"/>
              </a:rPr>
              <a:t>garantizar la integridad, confidencialidad y disponibilidad de los sistemas y servicios ofrecidos en el Ministerio del Deporte</a:t>
            </a:r>
            <a:r>
              <a:rPr lang="es-EC" sz="1600" dirty="0" smtClean="0">
                <a:solidFill>
                  <a:schemeClr val="bg1"/>
                </a:solidFill>
                <a:latin typeface="Open Sans Light" panose="020B0306030504020204"/>
              </a:rPr>
              <a:t>.</a:t>
            </a:r>
            <a:endParaRPr lang="es-ES" sz="1600" dirty="0">
              <a:solidFill>
                <a:schemeClr val="bg1"/>
              </a:solidFill>
              <a:latin typeface="Open Sans Light" panose="020B0306030504020204"/>
            </a:endParaRPr>
          </a:p>
        </p:txBody>
      </p:sp>
      <p:sp>
        <p:nvSpPr>
          <p:cNvPr id="6" name="TextBox 11"/>
          <p:cNvSpPr txBox="1"/>
          <p:nvPr/>
        </p:nvSpPr>
        <p:spPr>
          <a:xfrm>
            <a:off x="-324544" y="116632"/>
            <a:ext cx="2736304" cy="523220"/>
          </a:xfrm>
          <a:prstGeom prst="rect">
            <a:avLst/>
          </a:prstGeom>
          <a:noFill/>
        </p:spPr>
        <p:txBody>
          <a:bodyPr wrap="square" rtlCol="0">
            <a:spAutoFit/>
          </a:bodyPr>
          <a:lstStyle/>
          <a:p>
            <a:pPr algn="r"/>
            <a:r>
              <a:rPr lang="es-ES" sz="2800" b="1" u="sng" spc="225" dirty="0" smtClean="0">
                <a:solidFill>
                  <a:srgbClr val="FFFF00"/>
                </a:solidFill>
                <a:latin typeface="Capsuula" panose="02000506000000020004" pitchFamily="2" charset="0"/>
                <a:ea typeface="Roboto" panose="02000000000000000000" pitchFamily="2" charset="0"/>
                <a:cs typeface="Open Sans Extrabold" panose="020B0906030804020204" pitchFamily="34" charset="0"/>
              </a:rPr>
              <a:t>IV. </a:t>
            </a:r>
            <a:r>
              <a:rPr lang="es-ES" sz="2800" b="1" u="sng" spc="225" dirty="0" smtClean="0">
                <a:solidFill>
                  <a:schemeClr val="bg1"/>
                </a:solidFill>
                <a:latin typeface="Capsuula" panose="02000506000000020004" pitchFamily="2" charset="0"/>
                <a:ea typeface="Roboto" panose="02000000000000000000" pitchFamily="2" charset="0"/>
                <a:cs typeface="Open Sans Extrabold" panose="020B0906030804020204" pitchFamily="34" charset="0"/>
              </a:rPr>
              <a:t>OBJETIVOS</a:t>
            </a:r>
            <a:endParaRPr lang="es-ES" sz="2800" b="1" u="sng" spc="225" dirty="0">
              <a:solidFill>
                <a:schemeClr val="bg1"/>
              </a:solidFill>
              <a:latin typeface="Capsuula" panose="02000506000000020004" pitchFamily="2" charset="0"/>
              <a:ea typeface="Roboto" panose="02000000000000000000" pitchFamily="2" charset="0"/>
              <a:cs typeface="Open Sans Extrabold" panose="020B0906030804020204" pitchFamily="34" charset="0"/>
            </a:endParaRPr>
          </a:p>
        </p:txBody>
      </p:sp>
      <p:sp>
        <p:nvSpPr>
          <p:cNvPr id="5" name="CuadroTexto 4"/>
          <p:cNvSpPr txBox="1"/>
          <p:nvPr/>
        </p:nvSpPr>
        <p:spPr>
          <a:xfrm>
            <a:off x="2627784" y="2392432"/>
            <a:ext cx="5941169" cy="892552"/>
          </a:xfrm>
          <a:prstGeom prst="rect">
            <a:avLst/>
          </a:prstGeom>
          <a:noFill/>
        </p:spPr>
        <p:txBody>
          <a:bodyPr wrap="square" rtlCol="0">
            <a:spAutoFit/>
          </a:bodyPr>
          <a:lstStyle/>
          <a:p>
            <a:pPr lvl="0" algn="just"/>
            <a:r>
              <a:rPr lang="es-EC" sz="2000" b="1" dirty="0" smtClean="0">
                <a:solidFill>
                  <a:srgbClr val="FFFF00"/>
                </a:solidFill>
                <a:latin typeface="Capsuula" panose="02000506000000020004" pitchFamily="2" charset="0"/>
              </a:rPr>
              <a:t>ESPECÍFICOS: </a:t>
            </a:r>
            <a:endParaRPr lang="es-ES" sz="2000" b="1" dirty="0" smtClean="0">
              <a:solidFill>
                <a:srgbClr val="FFFF00"/>
              </a:solidFill>
              <a:latin typeface="Capsuula" panose="02000506000000020004" pitchFamily="2" charset="0"/>
            </a:endParaRPr>
          </a:p>
          <a:p>
            <a:pPr marL="742950" lvl="1" indent="-285750" algn="just">
              <a:buFont typeface="Wingdings" panose="05000000000000000000" pitchFamily="2" charset="2"/>
              <a:buChar char="v"/>
            </a:pPr>
            <a:r>
              <a:rPr lang="es-EC" sz="1600" dirty="0" smtClean="0">
                <a:solidFill>
                  <a:schemeClr val="bg1"/>
                </a:solidFill>
                <a:latin typeface="Open Sans Light" panose="020B0306030504020204"/>
              </a:rPr>
              <a:t>Evaluar la situación actual </a:t>
            </a:r>
            <a:r>
              <a:rPr lang="es-EC" sz="1600" dirty="0">
                <a:solidFill>
                  <a:schemeClr val="bg1"/>
                </a:solidFill>
                <a:latin typeface="Open Sans Light" panose="020B0306030504020204"/>
              </a:rPr>
              <a:t>del Centro de </a:t>
            </a:r>
            <a:r>
              <a:rPr lang="es-EC" sz="1600" dirty="0" smtClean="0">
                <a:solidFill>
                  <a:schemeClr val="bg1"/>
                </a:solidFill>
                <a:latin typeface="Open Sans Light" panose="020B0306030504020204"/>
              </a:rPr>
              <a:t>Datos, identificar </a:t>
            </a:r>
            <a:r>
              <a:rPr lang="es-EC" sz="1600" dirty="0">
                <a:solidFill>
                  <a:schemeClr val="bg1"/>
                </a:solidFill>
                <a:latin typeface="Open Sans Light" panose="020B0306030504020204"/>
              </a:rPr>
              <a:t>sus sistemas y servicios, </a:t>
            </a:r>
            <a:r>
              <a:rPr lang="es-EC" sz="1600" dirty="0" smtClean="0">
                <a:solidFill>
                  <a:schemeClr val="bg1"/>
                </a:solidFill>
                <a:latin typeface="Open Sans Light" panose="020B0306030504020204"/>
              </a:rPr>
              <a:t>y  </a:t>
            </a:r>
            <a:r>
              <a:rPr lang="es-EC" sz="1600" dirty="0">
                <a:solidFill>
                  <a:schemeClr val="bg1"/>
                </a:solidFill>
                <a:latin typeface="Open Sans Light" panose="020B0306030504020204"/>
              </a:rPr>
              <a:t>grado de vulnerabilidad</a:t>
            </a:r>
            <a:r>
              <a:rPr lang="es-EC" sz="1600" dirty="0" smtClean="0">
                <a:solidFill>
                  <a:schemeClr val="bg1"/>
                </a:solidFill>
                <a:latin typeface="Open Sans Light" panose="020B0306030504020204"/>
              </a:rPr>
              <a:t>.</a:t>
            </a:r>
            <a:endParaRPr lang="en-CA" dirty="0"/>
          </a:p>
        </p:txBody>
      </p:sp>
      <p:sp>
        <p:nvSpPr>
          <p:cNvPr id="7" name="CuadroTexto 6"/>
          <p:cNvSpPr txBox="1"/>
          <p:nvPr/>
        </p:nvSpPr>
        <p:spPr>
          <a:xfrm>
            <a:off x="5148064" y="4797152"/>
            <a:ext cx="3060848" cy="861774"/>
          </a:xfrm>
          <a:prstGeom prst="rect">
            <a:avLst/>
          </a:prstGeom>
          <a:noFill/>
        </p:spPr>
        <p:txBody>
          <a:bodyPr wrap="square" rtlCol="0">
            <a:spAutoFit/>
          </a:bodyPr>
          <a:lstStyle/>
          <a:p>
            <a:pPr marL="285750" lvl="1" indent="-285750" algn="just">
              <a:buFont typeface="Wingdings" panose="05000000000000000000" pitchFamily="2" charset="2"/>
              <a:buChar char="v"/>
            </a:pPr>
            <a:r>
              <a:rPr lang="es-EC" sz="1600" dirty="0">
                <a:solidFill>
                  <a:schemeClr val="bg1"/>
                </a:solidFill>
                <a:latin typeface="Open Sans Light" panose="020B0306030504020204"/>
              </a:rPr>
              <a:t>Formular una propuesta de administración de </a:t>
            </a:r>
            <a:r>
              <a:rPr lang="es-EC" sz="1600" dirty="0" smtClean="0">
                <a:solidFill>
                  <a:schemeClr val="bg1"/>
                </a:solidFill>
                <a:latin typeface="Open Sans Light" panose="020B0306030504020204"/>
              </a:rPr>
              <a:t>riesgos.</a:t>
            </a:r>
            <a:endParaRPr lang="es-ES" sz="1600" dirty="0">
              <a:solidFill>
                <a:schemeClr val="bg1"/>
              </a:solidFill>
              <a:latin typeface="Open Sans Light" panose="020B0306030504020204"/>
            </a:endParaRPr>
          </a:p>
          <a:p>
            <a:pPr algn="just"/>
            <a:endParaRPr lang="en-CA" dirty="0"/>
          </a:p>
        </p:txBody>
      </p:sp>
      <p:cxnSp>
        <p:nvCxnSpPr>
          <p:cNvPr id="9" name="Straight Connector 6"/>
          <p:cNvCxnSpPr>
            <a:cxnSpLocks/>
          </p:cNvCxnSpPr>
          <p:nvPr/>
        </p:nvCxnSpPr>
        <p:spPr>
          <a:xfrm>
            <a:off x="3059831" y="2348880"/>
            <a:ext cx="583377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3203848" y="3295992"/>
            <a:ext cx="5941169" cy="584775"/>
          </a:xfrm>
          <a:prstGeom prst="rect">
            <a:avLst/>
          </a:prstGeom>
          <a:noFill/>
        </p:spPr>
        <p:txBody>
          <a:bodyPr wrap="square" rtlCol="0">
            <a:spAutoFit/>
          </a:bodyPr>
          <a:lstStyle/>
          <a:p>
            <a:pPr marL="742950" lvl="1" indent="-285750" algn="just">
              <a:buFont typeface="Wingdings" panose="05000000000000000000" pitchFamily="2" charset="2"/>
              <a:buChar char="v"/>
            </a:pPr>
            <a:r>
              <a:rPr lang="es-EC" sz="1600" dirty="0" smtClean="0">
                <a:solidFill>
                  <a:schemeClr val="bg1"/>
                </a:solidFill>
                <a:latin typeface="Open Sans Light" panose="020B0306030504020204"/>
              </a:rPr>
              <a:t>Identificar </a:t>
            </a:r>
            <a:r>
              <a:rPr lang="es-EC" sz="1600" dirty="0">
                <a:solidFill>
                  <a:schemeClr val="bg1"/>
                </a:solidFill>
                <a:latin typeface="Open Sans Light" panose="020B0306030504020204"/>
              </a:rPr>
              <a:t>los sistemas y servicios informáticos críticos de la </a:t>
            </a:r>
            <a:r>
              <a:rPr lang="es-EC" sz="1600" dirty="0" smtClean="0">
                <a:solidFill>
                  <a:schemeClr val="bg1"/>
                </a:solidFill>
                <a:latin typeface="Open Sans Light" panose="020B0306030504020204"/>
              </a:rPr>
              <a:t>	DTIC</a:t>
            </a:r>
            <a:r>
              <a:rPr lang="es-EC" sz="1600" dirty="0">
                <a:solidFill>
                  <a:schemeClr val="bg1"/>
                </a:solidFill>
                <a:latin typeface="Open Sans Light" panose="020B0306030504020204"/>
              </a:rPr>
              <a:t>.</a:t>
            </a:r>
            <a:endParaRPr lang="es-ES" sz="1600" dirty="0">
              <a:solidFill>
                <a:schemeClr val="bg1"/>
              </a:solidFill>
              <a:latin typeface="Open Sans Light" panose="020B0306030504020204"/>
            </a:endParaRPr>
          </a:p>
        </p:txBody>
      </p:sp>
      <p:sp>
        <p:nvSpPr>
          <p:cNvPr id="13" name="CuadroTexto 12"/>
          <p:cNvSpPr txBox="1"/>
          <p:nvPr/>
        </p:nvSpPr>
        <p:spPr>
          <a:xfrm>
            <a:off x="3563888" y="3861048"/>
            <a:ext cx="5941169" cy="1107996"/>
          </a:xfrm>
          <a:prstGeom prst="rect">
            <a:avLst/>
          </a:prstGeom>
          <a:noFill/>
        </p:spPr>
        <p:txBody>
          <a:bodyPr wrap="square" rtlCol="0">
            <a:spAutoFit/>
          </a:bodyPr>
          <a:lstStyle/>
          <a:p>
            <a:pPr marL="742950" lvl="1" indent="-285750" algn="just">
              <a:buFont typeface="Wingdings" panose="05000000000000000000" pitchFamily="2" charset="2"/>
              <a:buChar char="v"/>
            </a:pPr>
            <a:r>
              <a:rPr lang="es-EC" sz="1600" dirty="0" smtClean="0">
                <a:solidFill>
                  <a:schemeClr val="bg1"/>
                </a:solidFill>
                <a:latin typeface="Open Sans Light" panose="020B0306030504020204"/>
              </a:rPr>
              <a:t>Evaluar </a:t>
            </a:r>
            <a:r>
              <a:rPr lang="es-EC" sz="1600" dirty="0">
                <a:solidFill>
                  <a:schemeClr val="bg1"/>
                </a:solidFill>
                <a:latin typeface="Open Sans Light" panose="020B0306030504020204"/>
              </a:rPr>
              <a:t>el impacto operativo que provoca la falta </a:t>
            </a:r>
            <a:r>
              <a:rPr lang="es-EC" sz="1600" dirty="0" smtClean="0">
                <a:solidFill>
                  <a:schemeClr val="bg1"/>
                </a:solidFill>
                <a:latin typeface="Open Sans Light" panose="020B0306030504020204"/>
              </a:rPr>
              <a:t>de</a:t>
            </a:r>
          </a:p>
          <a:p>
            <a:pPr lvl="1" algn="just"/>
            <a:r>
              <a:rPr lang="es-EC" sz="1600" dirty="0">
                <a:solidFill>
                  <a:schemeClr val="bg1"/>
                </a:solidFill>
                <a:latin typeface="Open Sans Light" panose="020B0306030504020204"/>
              </a:rPr>
              <a:t> </a:t>
            </a:r>
            <a:r>
              <a:rPr lang="es-EC" sz="1600" dirty="0" smtClean="0">
                <a:solidFill>
                  <a:schemeClr val="bg1"/>
                </a:solidFill>
                <a:latin typeface="Open Sans Light" panose="020B0306030504020204"/>
              </a:rPr>
              <a:t>                  </a:t>
            </a:r>
            <a:r>
              <a:rPr lang="es-EC" sz="1600" dirty="0">
                <a:solidFill>
                  <a:schemeClr val="bg1"/>
                </a:solidFill>
                <a:latin typeface="Open Sans Light" panose="020B0306030504020204"/>
              </a:rPr>
              <a:t>disponibilidad de </a:t>
            </a:r>
            <a:r>
              <a:rPr lang="es-EC" sz="1600" dirty="0" smtClean="0">
                <a:solidFill>
                  <a:schemeClr val="bg1"/>
                </a:solidFill>
                <a:latin typeface="Open Sans Light" panose="020B0306030504020204"/>
              </a:rPr>
              <a:t>sistemas </a:t>
            </a:r>
            <a:r>
              <a:rPr lang="es-EC" sz="1600" dirty="0">
                <a:solidFill>
                  <a:schemeClr val="bg1"/>
                </a:solidFill>
                <a:latin typeface="Open Sans Light" panose="020B0306030504020204"/>
              </a:rPr>
              <a:t>y </a:t>
            </a:r>
            <a:r>
              <a:rPr lang="es-EC" sz="1600" dirty="0" smtClean="0">
                <a:solidFill>
                  <a:schemeClr val="bg1"/>
                </a:solidFill>
                <a:latin typeface="Open Sans Light" panose="020B0306030504020204"/>
              </a:rPr>
              <a:t>servicios en </a:t>
            </a:r>
            <a:r>
              <a:rPr lang="es-EC" sz="1600" dirty="0">
                <a:solidFill>
                  <a:schemeClr val="bg1"/>
                </a:solidFill>
                <a:latin typeface="Open Sans Light" panose="020B0306030504020204"/>
              </a:rPr>
              <a:t>la prestación de </a:t>
            </a:r>
            <a:r>
              <a:rPr lang="es-EC" sz="1600" dirty="0" smtClean="0">
                <a:solidFill>
                  <a:schemeClr val="bg1"/>
                </a:solidFill>
                <a:latin typeface="Open Sans Light" panose="020B0306030504020204"/>
              </a:rPr>
              <a:t>    </a:t>
            </a:r>
          </a:p>
          <a:p>
            <a:pPr lvl="1" algn="just"/>
            <a:r>
              <a:rPr lang="es-EC" sz="1600" dirty="0">
                <a:solidFill>
                  <a:schemeClr val="bg1"/>
                </a:solidFill>
                <a:latin typeface="Open Sans Light" panose="020B0306030504020204"/>
              </a:rPr>
              <a:t> </a:t>
            </a:r>
            <a:r>
              <a:rPr lang="es-EC" sz="1600" dirty="0" smtClean="0">
                <a:solidFill>
                  <a:schemeClr val="bg1"/>
                </a:solidFill>
                <a:latin typeface="Open Sans Light" panose="020B0306030504020204"/>
              </a:rPr>
              <a:t>                  servicios </a:t>
            </a:r>
            <a:r>
              <a:rPr lang="es-EC" sz="1600" dirty="0">
                <a:solidFill>
                  <a:schemeClr val="bg1"/>
                </a:solidFill>
                <a:latin typeface="Open Sans Light" panose="020B0306030504020204"/>
              </a:rPr>
              <a:t>del Ministerio del </a:t>
            </a:r>
            <a:r>
              <a:rPr lang="es-EC" sz="1600" dirty="0" smtClean="0">
                <a:solidFill>
                  <a:schemeClr val="bg1"/>
                </a:solidFill>
                <a:latin typeface="Open Sans Light" panose="020B0306030504020204"/>
              </a:rPr>
              <a:t>Deporte </a:t>
            </a:r>
            <a:r>
              <a:rPr lang="es-EC" sz="1600" dirty="0">
                <a:solidFill>
                  <a:schemeClr val="bg1"/>
                </a:solidFill>
                <a:latin typeface="Open Sans Light" panose="020B0306030504020204"/>
              </a:rPr>
              <a:t>a la ciudadanía.</a:t>
            </a:r>
            <a:endParaRPr lang="es-ES" sz="1600" dirty="0">
              <a:solidFill>
                <a:schemeClr val="bg1"/>
              </a:solidFill>
              <a:latin typeface="Open Sans Light" panose="020B0306030504020204"/>
            </a:endParaRPr>
          </a:p>
          <a:p>
            <a:pPr algn="just"/>
            <a:endParaRPr lang="en-CA" dirty="0"/>
          </a:p>
        </p:txBody>
      </p:sp>
    </p:spTree>
    <p:extLst>
      <p:ext uri="{BB962C8B-B14F-4D97-AF65-F5344CB8AC3E}">
        <p14:creationId xmlns:p14="http://schemas.microsoft.com/office/powerpoint/2010/main" val="448166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3" grpId="0" animBg="1"/>
      <p:bldP spid="4" grpId="0"/>
      <p:bldP spid="6" grpId="0"/>
      <p:bldP spid="5" grpId="0"/>
      <p:bldP spid="7"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27384"/>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smtClean="0">
                <a:solidFill>
                  <a:prstClr val="white"/>
                </a:solidFill>
              </a:rPr>
              <a:t> </a:t>
            </a:r>
            <a:endParaRPr lang="en-IN" sz="1350" dirty="0">
              <a:solidFill>
                <a:prstClr val="white"/>
              </a:solidFill>
            </a:endParaRPr>
          </a:p>
        </p:txBody>
      </p:sp>
      <p:sp>
        <p:nvSpPr>
          <p:cNvPr id="3" name="TextBox 101">
            <a:extLst>
              <a:ext uri="{FF2B5EF4-FFF2-40B4-BE49-F238E27FC236}">
                <a16:creationId xmlns="" xmlns:a16="http://schemas.microsoft.com/office/drawing/2014/main" id="{552FC769-E700-4E05-B03E-D05B00BE416C}"/>
              </a:ext>
            </a:extLst>
          </p:cNvPr>
          <p:cNvSpPr txBox="1"/>
          <p:nvPr/>
        </p:nvSpPr>
        <p:spPr>
          <a:xfrm>
            <a:off x="-36512" y="44624"/>
            <a:ext cx="2448272" cy="523220"/>
          </a:xfrm>
          <a:prstGeom prst="rect">
            <a:avLst/>
          </a:prstGeom>
          <a:noFill/>
        </p:spPr>
        <p:txBody>
          <a:bodyPr wrap="square" rtlCol="0">
            <a:spAutoFit/>
          </a:bodyPr>
          <a:lstStyle/>
          <a:p>
            <a:pPr algn="ctr"/>
            <a:r>
              <a:rPr lang="es-EC" sz="2800" b="1" u="sng" spc="225" dirty="0" smtClean="0">
                <a:solidFill>
                  <a:prstClr val="white"/>
                </a:solidFill>
                <a:latin typeface="Capsuula" panose="02000506000000020004" pitchFamily="2" charset="0"/>
                <a:ea typeface="Roboto" panose="02000000000000000000" pitchFamily="2" charset="0"/>
              </a:rPr>
              <a:t>V. ALCANCE</a:t>
            </a:r>
            <a:endParaRPr lang="es-EC" sz="2800" b="1" u="sng" spc="225" dirty="0">
              <a:solidFill>
                <a:prstClr val="white"/>
              </a:solidFill>
              <a:latin typeface="Capsuula" panose="02000506000000020004" pitchFamily="2" charset="0"/>
              <a:ea typeface="Roboto" panose="02000000000000000000" pitchFamily="2" charset="0"/>
            </a:endParaRPr>
          </a:p>
        </p:txBody>
      </p:sp>
      <p:sp>
        <p:nvSpPr>
          <p:cNvPr id="12" name="Forma libre 11"/>
          <p:cNvSpPr/>
          <p:nvPr/>
        </p:nvSpPr>
        <p:spPr>
          <a:xfrm flipH="1">
            <a:off x="251520" y="-93712"/>
            <a:ext cx="11449272" cy="6957392"/>
          </a:xfrm>
          <a:custGeom>
            <a:avLst/>
            <a:gdLst>
              <a:gd name="connsiteX0" fmla="*/ 2556792 w 11305256"/>
              <a:gd name="connsiteY0" fmla="*/ 4077072 h 6858000"/>
              <a:gd name="connsiteX1" fmla="*/ 2556792 w 11305256"/>
              <a:gd name="connsiteY1" fmla="*/ 6858000 h 6858000"/>
              <a:gd name="connsiteX2" fmla="*/ 4536504 w 11305256"/>
              <a:gd name="connsiteY2" fmla="*/ 6858000 h 6858000"/>
              <a:gd name="connsiteX3" fmla="*/ 2586958 w 11305256"/>
              <a:gd name="connsiteY3" fmla="*/ 332656 h 6858000"/>
              <a:gd name="connsiteX4" fmla="*/ 0 w 11305256"/>
              <a:gd name="connsiteY4" fmla="*/ 332656 h 6858000"/>
              <a:gd name="connsiteX5" fmla="*/ 4685850 w 11305256"/>
              <a:gd name="connsiteY5" fmla="*/ 6858000 h 6858000"/>
              <a:gd name="connsiteX6" fmla="*/ 7272808 w 11305256"/>
              <a:gd name="connsiteY6" fmla="*/ 6858000 h 6858000"/>
              <a:gd name="connsiteX7" fmla="*/ 5791502 w 11305256"/>
              <a:gd name="connsiteY7" fmla="*/ 0 h 6858000"/>
              <a:gd name="connsiteX8" fmla="*/ 2556792 w 11305256"/>
              <a:gd name="connsiteY8" fmla="*/ 0 h 6858000"/>
              <a:gd name="connsiteX9" fmla="*/ 7422474 w 11305256"/>
              <a:gd name="connsiteY9" fmla="*/ 6858000 h 6858000"/>
              <a:gd name="connsiteX10" fmla="*/ 10511942 w 11305256"/>
              <a:gd name="connsiteY10" fmla="*/ 6858000 h 6858000"/>
              <a:gd name="connsiteX11" fmla="*/ 10657184 w 11305256"/>
              <a:gd name="connsiteY11" fmla="*/ 6858000 h 6858000"/>
              <a:gd name="connsiteX12" fmla="*/ 11305256 w 11305256"/>
              <a:gd name="connsiteY12" fmla="*/ 6858000 h 6858000"/>
              <a:gd name="connsiteX13" fmla="*/ 9002226 w 11305256"/>
              <a:gd name="connsiteY13" fmla="*/ 3429000 h 6858000"/>
              <a:gd name="connsiteX14" fmla="*/ 8224343 w 11305256"/>
              <a:gd name="connsiteY14"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05256" h="6858000">
                <a:moveTo>
                  <a:pt x="2556792" y="4077072"/>
                </a:moveTo>
                <a:lnTo>
                  <a:pt x="2556792" y="6858000"/>
                </a:lnTo>
                <a:lnTo>
                  <a:pt x="4536504" y="6858000"/>
                </a:lnTo>
                <a:close/>
                <a:moveTo>
                  <a:pt x="2586958" y="332656"/>
                </a:moveTo>
                <a:lnTo>
                  <a:pt x="0" y="332656"/>
                </a:lnTo>
                <a:lnTo>
                  <a:pt x="4685850" y="6858000"/>
                </a:lnTo>
                <a:lnTo>
                  <a:pt x="7272808" y="6858000"/>
                </a:lnTo>
                <a:close/>
                <a:moveTo>
                  <a:pt x="5791502" y="0"/>
                </a:moveTo>
                <a:lnTo>
                  <a:pt x="2556792" y="0"/>
                </a:lnTo>
                <a:lnTo>
                  <a:pt x="7422474" y="6858000"/>
                </a:lnTo>
                <a:lnTo>
                  <a:pt x="10511942" y="6858000"/>
                </a:lnTo>
                <a:lnTo>
                  <a:pt x="10657184" y="6858000"/>
                </a:lnTo>
                <a:lnTo>
                  <a:pt x="11305256" y="6858000"/>
                </a:lnTo>
                <a:lnTo>
                  <a:pt x="9002226" y="3429000"/>
                </a:lnTo>
                <a:lnTo>
                  <a:pt x="8224343" y="3429000"/>
                </a:lnTo>
                <a:close/>
              </a:path>
            </a:pathLst>
          </a:custGeom>
          <a:blipFill dpi="0" rotWithShape="0">
            <a:blip r:embed="rId3"/>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179512" y="602104"/>
            <a:ext cx="4536504" cy="1077218"/>
          </a:xfrm>
          <a:prstGeom prst="rect">
            <a:avLst/>
          </a:prstGeom>
          <a:noFill/>
        </p:spPr>
        <p:txBody>
          <a:bodyPr wrap="square" rtlCol="0">
            <a:spAutoFit/>
          </a:bodyPr>
          <a:lstStyle/>
          <a:p>
            <a:pPr lvl="0"/>
            <a:r>
              <a:rPr lang="es-EC" sz="1600" dirty="0">
                <a:solidFill>
                  <a:schemeClr val="bg1"/>
                </a:solidFill>
              </a:rPr>
              <a:t>La presente propuesta de titulación, elabora un modelo de plan de continuidad del negocio para la Dirección Tecnológica de planta central del Ministerio del Deporte de la ciudad de </a:t>
            </a:r>
            <a:r>
              <a:rPr lang="es-EC" sz="1600" dirty="0" smtClean="0">
                <a:solidFill>
                  <a:schemeClr val="bg1"/>
                </a:solidFill>
              </a:rPr>
              <a:t>Quito.</a:t>
            </a:r>
          </a:p>
        </p:txBody>
      </p:sp>
      <p:sp>
        <p:nvSpPr>
          <p:cNvPr id="6" name="CuadroTexto 5"/>
          <p:cNvSpPr txBox="1"/>
          <p:nvPr/>
        </p:nvSpPr>
        <p:spPr>
          <a:xfrm>
            <a:off x="0" y="1802318"/>
            <a:ext cx="4896544" cy="3323987"/>
          </a:xfrm>
          <a:prstGeom prst="rect">
            <a:avLst/>
          </a:prstGeom>
          <a:noFill/>
        </p:spPr>
        <p:txBody>
          <a:bodyPr wrap="square" rtlCol="0">
            <a:spAutoFit/>
          </a:bodyPr>
          <a:lstStyle/>
          <a:p>
            <a:pPr lvl="0"/>
            <a:r>
              <a:rPr lang="es-EC" sz="1500" dirty="0" smtClean="0">
                <a:solidFill>
                  <a:schemeClr val="bg1"/>
                </a:solidFill>
              </a:rPr>
              <a:t>La </a:t>
            </a:r>
            <a:r>
              <a:rPr lang="es-EC" sz="1500" dirty="0">
                <a:solidFill>
                  <a:schemeClr val="bg1"/>
                </a:solidFill>
              </a:rPr>
              <a:t>propuesta contempla los siguientes aspectos</a:t>
            </a:r>
            <a:r>
              <a:rPr lang="es-EC" sz="1500" dirty="0" smtClean="0">
                <a:solidFill>
                  <a:schemeClr val="bg1"/>
                </a:solidFill>
              </a:rPr>
              <a:t>:</a:t>
            </a:r>
          </a:p>
          <a:p>
            <a:pPr marL="285750" lvl="0" indent="-285750">
              <a:buFont typeface="Wingdings" panose="05000000000000000000" pitchFamily="2" charset="2"/>
              <a:buChar char="ü"/>
            </a:pPr>
            <a:r>
              <a:rPr lang="es-EC" sz="1500" dirty="0" smtClean="0">
                <a:solidFill>
                  <a:schemeClr val="bg1"/>
                </a:solidFill>
              </a:rPr>
              <a:t>Identificación </a:t>
            </a:r>
            <a:r>
              <a:rPr lang="es-EC" sz="1500" dirty="0">
                <a:solidFill>
                  <a:schemeClr val="bg1"/>
                </a:solidFill>
              </a:rPr>
              <a:t>de activos de </a:t>
            </a:r>
            <a:r>
              <a:rPr lang="es-EC" sz="1500" dirty="0" smtClean="0">
                <a:solidFill>
                  <a:schemeClr val="bg1"/>
                </a:solidFill>
              </a:rPr>
              <a:t>información</a:t>
            </a:r>
            <a:endParaRPr lang="es-ES" sz="1500" dirty="0" smtClean="0">
              <a:solidFill>
                <a:schemeClr val="bg1"/>
              </a:solidFill>
            </a:endParaRPr>
          </a:p>
          <a:p>
            <a:pPr marL="285750" lvl="0" indent="-285750">
              <a:buFont typeface="Wingdings" panose="05000000000000000000" pitchFamily="2" charset="2"/>
              <a:buChar char="ü"/>
            </a:pPr>
            <a:r>
              <a:rPr lang="es-EC" sz="1500" dirty="0" smtClean="0">
                <a:solidFill>
                  <a:schemeClr val="bg1"/>
                </a:solidFill>
              </a:rPr>
              <a:t>Identificación </a:t>
            </a:r>
            <a:r>
              <a:rPr lang="es-EC" sz="1500" dirty="0">
                <a:solidFill>
                  <a:schemeClr val="bg1"/>
                </a:solidFill>
              </a:rPr>
              <a:t>de amenazas potenciales a </a:t>
            </a:r>
            <a:endParaRPr lang="es-EC" sz="1500" dirty="0" smtClean="0">
              <a:solidFill>
                <a:schemeClr val="bg1"/>
              </a:solidFill>
            </a:endParaRPr>
          </a:p>
          <a:p>
            <a:pPr lvl="0"/>
            <a:r>
              <a:rPr lang="es-EC" sz="1500" dirty="0" smtClean="0">
                <a:solidFill>
                  <a:schemeClr val="bg1"/>
                </a:solidFill>
              </a:rPr>
              <a:t>      los </a:t>
            </a:r>
            <a:r>
              <a:rPr lang="es-EC" sz="1500" dirty="0">
                <a:solidFill>
                  <a:schemeClr val="bg1"/>
                </a:solidFill>
              </a:rPr>
              <a:t>servicios </a:t>
            </a:r>
            <a:r>
              <a:rPr lang="es-EC" sz="1500" dirty="0" smtClean="0">
                <a:solidFill>
                  <a:schemeClr val="bg1"/>
                </a:solidFill>
              </a:rPr>
              <a:t>críticos</a:t>
            </a:r>
            <a:endParaRPr lang="es-ES" sz="1500" dirty="0" smtClean="0">
              <a:solidFill>
                <a:schemeClr val="bg1"/>
              </a:solidFill>
            </a:endParaRPr>
          </a:p>
          <a:p>
            <a:pPr marL="285750" lvl="0" indent="-285750">
              <a:buFont typeface="Wingdings" panose="05000000000000000000" pitchFamily="2" charset="2"/>
              <a:buChar char="ü"/>
            </a:pPr>
            <a:r>
              <a:rPr lang="es-EC" sz="1500" dirty="0" smtClean="0">
                <a:solidFill>
                  <a:schemeClr val="bg1"/>
                </a:solidFill>
              </a:rPr>
              <a:t>Identificación </a:t>
            </a:r>
            <a:r>
              <a:rPr lang="es-EC" sz="1500" dirty="0">
                <a:solidFill>
                  <a:schemeClr val="bg1"/>
                </a:solidFill>
              </a:rPr>
              <a:t>y análisis de riesgos de los </a:t>
            </a:r>
            <a:endParaRPr lang="es-EC" sz="1500" dirty="0" smtClean="0">
              <a:solidFill>
                <a:schemeClr val="bg1"/>
              </a:solidFill>
            </a:endParaRPr>
          </a:p>
          <a:p>
            <a:pPr lvl="0"/>
            <a:r>
              <a:rPr lang="es-EC" sz="1500" dirty="0">
                <a:solidFill>
                  <a:schemeClr val="bg1"/>
                </a:solidFill>
              </a:rPr>
              <a:t> </a:t>
            </a:r>
            <a:r>
              <a:rPr lang="es-EC" sz="1500" dirty="0" smtClean="0">
                <a:solidFill>
                  <a:schemeClr val="bg1"/>
                </a:solidFill>
              </a:rPr>
              <a:t>      servicios críticos </a:t>
            </a:r>
            <a:r>
              <a:rPr lang="es-EC" sz="1500" dirty="0">
                <a:solidFill>
                  <a:schemeClr val="bg1"/>
                </a:solidFill>
              </a:rPr>
              <a:t>de </a:t>
            </a:r>
            <a:r>
              <a:rPr lang="es-EC" sz="1500" dirty="0" smtClean="0">
                <a:solidFill>
                  <a:schemeClr val="bg1"/>
                </a:solidFill>
              </a:rPr>
              <a:t> la institución</a:t>
            </a:r>
            <a:endParaRPr lang="es-ES" sz="1500" dirty="0" smtClean="0">
              <a:solidFill>
                <a:schemeClr val="bg1"/>
              </a:solidFill>
            </a:endParaRPr>
          </a:p>
          <a:p>
            <a:pPr marL="285750" lvl="0" indent="-285750">
              <a:buFont typeface="Wingdings" panose="05000000000000000000" pitchFamily="2" charset="2"/>
              <a:buChar char="ü"/>
            </a:pPr>
            <a:r>
              <a:rPr lang="es-EC" sz="1500" dirty="0" smtClean="0">
                <a:solidFill>
                  <a:schemeClr val="bg1"/>
                </a:solidFill>
              </a:rPr>
              <a:t>Evaluación de riesgos</a:t>
            </a:r>
            <a:endParaRPr lang="es-ES" sz="1500" dirty="0" smtClean="0">
              <a:solidFill>
                <a:schemeClr val="bg1"/>
              </a:solidFill>
            </a:endParaRPr>
          </a:p>
          <a:p>
            <a:pPr marL="285750" lvl="0" indent="-285750">
              <a:buFont typeface="Wingdings" panose="05000000000000000000" pitchFamily="2" charset="2"/>
              <a:buChar char="ü"/>
            </a:pPr>
            <a:r>
              <a:rPr lang="es-EC" sz="1500" dirty="0" smtClean="0">
                <a:solidFill>
                  <a:schemeClr val="bg1"/>
                </a:solidFill>
              </a:rPr>
              <a:t>Tratamiento </a:t>
            </a:r>
            <a:r>
              <a:rPr lang="es-EC" sz="1500" dirty="0">
                <a:solidFill>
                  <a:schemeClr val="bg1"/>
                </a:solidFill>
              </a:rPr>
              <a:t>de </a:t>
            </a:r>
            <a:r>
              <a:rPr lang="es-EC" sz="1500" dirty="0" smtClean="0">
                <a:solidFill>
                  <a:schemeClr val="bg1"/>
                </a:solidFill>
              </a:rPr>
              <a:t>riesgos</a:t>
            </a:r>
            <a:endParaRPr lang="es-ES" sz="1500" dirty="0" smtClean="0">
              <a:solidFill>
                <a:schemeClr val="bg1"/>
              </a:solidFill>
            </a:endParaRPr>
          </a:p>
          <a:p>
            <a:pPr marL="285750" lvl="0" indent="-285750">
              <a:buFont typeface="Wingdings" panose="05000000000000000000" pitchFamily="2" charset="2"/>
              <a:buChar char="ü"/>
            </a:pPr>
            <a:r>
              <a:rPr lang="es-EC" sz="1500" dirty="0" smtClean="0">
                <a:solidFill>
                  <a:schemeClr val="bg1"/>
                </a:solidFill>
              </a:rPr>
              <a:t>Prioridad </a:t>
            </a:r>
            <a:r>
              <a:rPr lang="es-EC" sz="1500" dirty="0">
                <a:solidFill>
                  <a:schemeClr val="bg1"/>
                </a:solidFill>
              </a:rPr>
              <a:t>de recuperación </a:t>
            </a:r>
            <a:endParaRPr lang="es-EC" sz="1500" dirty="0" smtClean="0">
              <a:solidFill>
                <a:schemeClr val="bg1"/>
              </a:solidFill>
            </a:endParaRPr>
          </a:p>
          <a:p>
            <a:pPr lvl="0"/>
            <a:r>
              <a:rPr lang="es-EC" sz="1500" dirty="0" smtClean="0">
                <a:solidFill>
                  <a:schemeClr val="bg1"/>
                </a:solidFill>
              </a:rPr>
              <a:t>     de servicios</a:t>
            </a:r>
            <a:endParaRPr lang="es-ES" sz="1500" dirty="0" smtClean="0">
              <a:solidFill>
                <a:schemeClr val="bg1"/>
              </a:solidFill>
            </a:endParaRPr>
          </a:p>
          <a:p>
            <a:pPr marL="285750" lvl="0" indent="-285750">
              <a:buFont typeface="Wingdings" panose="05000000000000000000" pitchFamily="2" charset="2"/>
              <a:buChar char="ü"/>
            </a:pPr>
            <a:r>
              <a:rPr lang="es-EC" sz="1500" dirty="0" smtClean="0">
                <a:solidFill>
                  <a:schemeClr val="bg1"/>
                </a:solidFill>
              </a:rPr>
              <a:t>Roles </a:t>
            </a:r>
            <a:r>
              <a:rPr lang="es-EC" sz="1500" dirty="0">
                <a:solidFill>
                  <a:schemeClr val="bg1"/>
                </a:solidFill>
              </a:rPr>
              <a:t>y responsabilidades  </a:t>
            </a:r>
            <a:endParaRPr lang="es-EC" sz="1500" dirty="0" smtClean="0">
              <a:solidFill>
                <a:schemeClr val="bg1"/>
              </a:solidFill>
            </a:endParaRPr>
          </a:p>
          <a:p>
            <a:pPr lvl="0"/>
            <a:r>
              <a:rPr lang="es-EC" sz="1500" dirty="0">
                <a:solidFill>
                  <a:schemeClr val="bg1"/>
                </a:solidFill>
              </a:rPr>
              <a:t> </a:t>
            </a:r>
            <a:r>
              <a:rPr lang="es-EC" sz="1500" dirty="0" smtClean="0">
                <a:solidFill>
                  <a:schemeClr val="bg1"/>
                </a:solidFill>
              </a:rPr>
              <a:t>    del </a:t>
            </a:r>
            <a:r>
              <a:rPr lang="es-EC" sz="1500" dirty="0">
                <a:solidFill>
                  <a:schemeClr val="bg1"/>
                </a:solidFill>
              </a:rPr>
              <a:t>equipo de </a:t>
            </a:r>
            <a:endParaRPr lang="es-EC" sz="1500" dirty="0" smtClean="0">
              <a:solidFill>
                <a:schemeClr val="bg1"/>
              </a:solidFill>
            </a:endParaRPr>
          </a:p>
          <a:p>
            <a:pPr lvl="0"/>
            <a:r>
              <a:rPr lang="es-EC" sz="1500" dirty="0" smtClean="0">
                <a:solidFill>
                  <a:schemeClr val="bg1"/>
                </a:solidFill>
              </a:rPr>
              <a:t>     recuperación</a:t>
            </a:r>
            <a:endParaRPr lang="es-ES" sz="1500" dirty="0">
              <a:solidFill>
                <a:schemeClr val="bg1"/>
              </a:solidFill>
            </a:endParaRPr>
          </a:p>
          <a:p>
            <a:endParaRPr lang="en-CA" sz="1500" dirty="0">
              <a:solidFill>
                <a:schemeClr val="bg1"/>
              </a:solidFill>
            </a:endParaRPr>
          </a:p>
        </p:txBody>
      </p:sp>
    </p:spTree>
    <p:extLst>
      <p:ext uri="{BB962C8B-B14F-4D97-AF65-F5344CB8AC3E}">
        <p14:creationId xmlns:p14="http://schemas.microsoft.com/office/powerpoint/2010/main" val="1484528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3" grpId="0"/>
      <p:bldP spid="12" grpId="0" animBg="1"/>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47169" y="-10441"/>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prstClr val="white"/>
              </a:solidFill>
            </a:endParaRPr>
          </a:p>
        </p:txBody>
      </p:sp>
      <p:sp>
        <p:nvSpPr>
          <p:cNvPr id="33" name="1 Título"/>
          <p:cNvSpPr txBox="1">
            <a:spLocks/>
          </p:cNvSpPr>
          <p:nvPr/>
        </p:nvSpPr>
        <p:spPr>
          <a:xfrm>
            <a:off x="323528" y="188640"/>
            <a:ext cx="4834880" cy="75632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2800" b="1" u="sng" dirty="0" smtClean="0">
                <a:solidFill>
                  <a:prstClr val="white"/>
                </a:solidFill>
              </a:rPr>
              <a:t>VI. METODOLOGÍA  ISO 22301 </a:t>
            </a:r>
            <a:endParaRPr lang="es-EC" sz="2800" b="1" u="sng" dirty="0">
              <a:solidFill>
                <a:prstClr val="white"/>
              </a:solidFill>
            </a:endParaRPr>
          </a:p>
        </p:txBody>
      </p:sp>
      <p:sp>
        <p:nvSpPr>
          <p:cNvPr id="34" name="2 Marcador de contenido"/>
          <p:cNvSpPr txBox="1">
            <a:spLocks/>
          </p:cNvSpPr>
          <p:nvPr/>
        </p:nvSpPr>
        <p:spPr>
          <a:xfrm>
            <a:off x="107504" y="4941168"/>
            <a:ext cx="9001000" cy="200095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200" dirty="0">
                <a:solidFill>
                  <a:schemeClr val="bg1"/>
                </a:solidFill>
                <a:latin typeface="Capsuula" panose="02000506000000020004" pitchFamily="2" charset="0"/>
              </a:rPr>
              <a:t/>
            </a:r>
            <a:br>
              <a:rPr lang="es-ES" sz="1200" dirty="0">
                <a:solidFill>
                  <a:schemeClr val="bg1"/>
                </a:solidFill>
                <a:latin typeface="Capsuula" panose="02000506000000020004" pitchFamily="2" charset="0"/>
              </a:rPr>
            </a:br>
            <a:endParaRPr lang="es-ES" sz="1200" dirty="0" smtClean="0">
              <a:solidFill>
                <a:schemeClr val="bg1"/>
              </a:solidFill>
              <a:latin typeface="Capsuula" panose="02000506000000020004" pitchFamily="2" charset="0"/>
            </a:endParaRPr>
          </a:p>
        </p:txBody>
      </p:sp>
      <p:pic>
        <p:nvPicPr>
          <p:cNvPr id="5" name="Imagen 4"/>
          <p:cNvPicPr/>
          <p:nvPr/>
        </p:nvPicPr>
        <p:blipFill rotWithShape="1">
          <a:blip r:embed="rId3">
            <a:extLst>
              <a:ext uri="{BEBA8EAE-BF5A-486C-A8C5-ECC9F3942E4B}">
                <a14:imgProps xmlns:a14="http://schemas.microsoft.com/office/drawing/2010/main">
                  <a14:imgLayer r:embed="rId4">
                    <a14:imgEffect>
                      <a14:backgroundRemoval t="1208" b="100000" l="6080" r="90147"/>
                    </a14:imgEffect>
                  </a14:imgLayer>
                </a14:imgProps>
              </a:ext>
            </a:extLst>
          </a:blip>
          <a:srcRect l="5212" r="6196"/>
          <a:stretch/>
        </p:blipFill>
        <p:spPr>
          <a:xfrm>
            <a:off x="-36512" y="1916832"/>
            <a:ext cx="2714408" cy="2835626"/>
          </a:xfrm>
          <a:prstGeom prst="rect">
            <a:avLst/>
          </a:prstGeom>
          <a:ln>
            <a:noFill/>
          </a:ln>
          <a:effectLst>
            <a:outerShdw blurRad="107950" dist="12700" dir="5400000" algn="ctr">
              <a:srgbClr val="000000"/>
            </a:outerShdw>
          </a:effectLst>
        </p:spPr>
      </p:pic>
      <p:pic>
        <p:nvPicPr>
          <p:cNvPr id="4" name="Imagen 3"/>
          <p:cNvPicPr>
            <a:picLocks noChangeAspect="1"/>
          </p:cNvPicPr>
          <p:nvPr/>
        </p:nvPicPr>
        <p:blipFill rotWithShape="1">
          <a:blip r:embed="rId5">
            <a:extLst>
              <a:ext uri="{BEBA8EAE-BF5A-486C-A8C5-ECC9F3942E4B}">
                <a14:imgProps xmlns:a14="http://schemas.microsoft.com/office/drawing/2010/main">
                  <a14:imgLayer r:embed="rId6">
                    <a14:imgEffect>
                      <a14:backgroundRemoval t="7434" b="89912" l="9944" r="89944"/>
                    </a14:imgEffect>
                  </a14:imgLayer>
                </a14:imgProps>
              </a:ext>
            </a:extLst>
          </a:blip>
          <a:srcRect l="23888" t="6580" r="27184" b="10210"/>
          <a:stretch/>
        </p:blipFill>
        <p:spPr>
          <a:xfrm>
            <a:off x="4559091" y="1628800"/>
            <a:ext cx="2520280" cy="2736304"/>
          </a:xfrm>
          <a:prstGeom prst="rect">
            <a:avLst/>
          </a:prstGeom>
        </p:spPr>
      </p:pic>
      <p:sp>
        <p:nvSpPr>
          <p:cNvPr id="12" name="CuadroTexto 11"/>
          <p:cNvSpPr txBox="1"/>
          <p:nvPr/>
        </p:nvSpPr>
        <p:spPr>
          <a:xfrm>
            <a:off x="6331032" y="1412776"/>
            <a:ext cx="2345424" cy="461665"/>
          </a:xfrm>
          <a:prstGeom prst="rect">
            <a:avLst/>
          </a:prstGeom>
          <a:noFill/>
        </p:spPr>
        <p:txBody>
          <a:bodyPr wrap="square" rtlCol="0">
            <a:spAutoFit/>
          </a:bodyPr>
          <a:lstStyle/>
          <a:p>
            <a:r>
              <a:rPr lang="es-ES" sz="1200" i="1" dirty="0" smtClean="0">
                <a:solidFill>
                  <a:schemeClr val="bg1"/>
                </a:solidFill>
              </a:rPr>
              <a:t>CREA </a:t>
            </a:r>
            <a:r>
              <a:rPr lang="es-ES" sz="1200" i="1" dirty="0">
                <a:solidFill>
                  <a:schemeClr val="bg1"/>
                </a:solidFill>
              </a:rPr>
              <a:t>PLANES DE CONTINUIDAD OPERACIONALES EFECTIVOS</a:t>
            </a:r>
            <a:endParaRPr lang="en-CA" sz="1200" i="1" dirty="0">
              <a:solidFill>
                <a:schemeClr val="bg1"/>
              </a:solidFill>
            </a:endParaRPr>
          </a:p>
        </p:txBody>
      </p:sp>
      <p:sp>
        <p:nvSpPr>
          <p:cNvPr id="19" name="CuadroTexto 18"/>
          <p:cNvSpPr txBox="1"/>
          <p:nvPr/>
        </p:nvSpPr>
        <p:spPr>
          <a:xfrm>
            <a:off x="6979104" y="2175247"/>
            <a:ext cx="2345424" cy="276999"/>
          </a:xfrm>
          <a:prstGeom prst="rect">
            <a:avLst/>
          </a:prstGeom>
          <a:noFill/>
        </p:spPr>
        <p:txBody>
          <a:bodyPr wrap="square" rtlCol="0">
            <a:spAutoFit/>
          </a:bodyPr>
          <a:lstStyle/>
          <a:p>
            <a:endParaRPr lang="en-CA" sz="1200" b="1" dirty="0">
              <a:solidFill>
                <a:schemeClr val="bg1"/>
              </a:solidFill>
            </a:endParaRPr>
          </a:p>
        </p:txBody>
      </p:sp>
      <p:sp>
        <p:nvSpPr>
          <p:cNvPr id="20" name="CuadroTexto 19"/>
          <p:cNvSpPr txBox="1"/>
          <p:nvPr/>
        </p:nvSpPr>
        <p:spPr>
          <a:xfrm>
            <a:off x="6907096" y="2348880"/>
            <a:ext cx="2345424" cy="646331"/>
          </a:xfrm>
          <a:prstGeom prst="rect">
            <a:avLst/>
          </a:prstGeom>
          <a:noFill/>
        </p:spPr>
        <p:txBody>
          <a:bodyPr wrap="square" rtlCol="0">
            <a:spAutoFit/>
          </a:bodyPr>
          <a:lstStyle/>
          <a:p>
            <a:r>
              <a:rPr lang="es-ES" sz="1200" i="1" dirty="0" smtClean="0">
                <a:solidFill>
                  <a:schemeClr val="bg1"/>
                </a:solidFill>
              </a:rPr>
              <a:t>MANTENER LAS FUNCIONES CRITICAS EN FUNCIONAMIENTO DURANTE UNA CRISIS</a:t>
            </a:r>
            <a:endParaRPr lang="en-CA" sz="1200" i="1" dirty="0">
              <a:solidFill>
                <a:schemeClr val="bg1"/>
              </a:solidFill>
            </a:endParaRPr>
          </a:p>
        </p:txBody>
      </p:sp>
      <p:sp>
        <p:nvSpPr>
          <p:cNvPr id="14" name="CuadroTexto 13"/>
          <p:cNvSpPr txBox="1"/>
          <p:nvPr/>
        </p:nvSpPr>
        <p:spPr>
          <a:xfrm>
            <a:off x="6660232" y="3284984"/>
            <a:ext cx="2561448" cy="830997"/>
          </a:xfrm>
          <a:prstGeom prst="rect">
            <a:avLst/>
          </a:prstGeom>
          <a:noFill/>
        </p:spPr>
        <p:txBody>
          <a:bodyPr wrap="square" rtlCol="0">
            <a:spAutoFit/>
          </a:bodyPr>
          <a:lstStyle/>
          <a:p>
            <a:r>
              <a:rPr lang="es-ES" sz="1200" i="1" dirty="0" smtClean="0">
                <a:solidFill>
                  <a:schemeClr val="bg1"/>
                </a:solidFill>
              </a:rPr>
              <a:t>TOMA </a:t>
            </a:r>
            <a:r>
              <a:rPr lang="es-ES" sz="1200" i="1" dirty="0">
                <a:solidFill>
                  <a:schemeClr val="bg1"/>
                </a:solidFill>
              </a:rPr>
              <a:t>UN ENFOQUE PROACTIVO </a:t>
            </a:r>
            <a:r>
              <a:rPr lang="es-ES" sz="1200" i="1" dirty="0" smtClean="0">
                <a:solidFill>
                  <a:schemeClr val="bg1"/>
                </a:solidFill>
              </a:rPr>
              <a:t>   PARA </a:t>
            </a:r>
            <a:r>
              <a:rPr lang="es-ES" sz="1200" i="1" dirty="0">
                <a:solidFill>
                  <a:schemeClr val="bg1"/>
                </a:solidFill>
              </a:rPr>
              <a:t>MINIMIZAR EL IMPACTO DE LOS INCIDENTES TIEMPOS DE </a:t>
            </a:r>
            <a:r>
              <a:rPr lang="es-ES" sz="1200" i="1" dirty="0" smtClean="0">
                <a:solidFill>
                  <a:schemeClr val="bg1"/>
                </a:solidFill>
              </a:rPr>
              <a:t>RECUPERACIÓN</a:t>
            </a:r>
            <a:endParaRPr lang="en-CA" sz="1200" i="1" dirty="0">
              <a:solidFill>
                <a:schemeClr val="bg1"/>
              </a:solidFill>
            </a:endParaRPr>
          </a:p>
        </p:txBody>
      </p:sp>
      <p:sp>
        <p:nvSpPr>
          <p:cNvPr id="15" name="CuadroTexto 14"/>
          <p:cNvSpPr txBox="1"/>
          <p:nvPr/>
        </p:nvSpPr>
        <p:spPr>
          <a:xfrm>
            <a:off x="5603207" y="4290793"/>
            <a:ext cx="2952328" cy="461665"/>
          </a:xfrm>
          <a:prstGeom prst="rect">
            <a:avLst/>
          </a:prstGeom>
          <a:noFill/>
        </p:spPr>
        <p:txBody>
          <a:bodyPr wrap="square" rtlCol="0">
            <a:spAutoFit/>
          </a:bodyPr>
          <a:lstStyle/>
          <a:p>
            <a:r>
              <a:rPr lang="es-EC" sz="1200" i="1" dirty="0" smtClean="0">
                <a:solidFill>
                  <a:schemeClr val="bg1"/>
                </a:solidFill>
              </a:rPr>
              <a:t>ALINEA PLANES CON OBJETIVOS ORGANIZATIVOS ESTRATÉGICOS</a:t>
            </a:r>
            <a:endParaRPr lang="es-EC" sz="1200" i="1" dirty="0">
              <a:solidFill>
                <a:schemeClr val="bg1"/>
              </a:solidFill>
            </a:endParaRPr>
          </a:p>
        </p:txBody>
      </p:sp>
      <p:sp>
        <p:nvSpPr>
          <p:cNvPr id="18" name="CuadroTexto 17"/>
          <p:cNvSpPr txBox="1"/>
          <p:nvPr/>
        </p:nvSpPr>
        <p:spPr>
          <a:xfrm>
            <a:off x="2771800" y="3429000"/>
            <a:ext cx="2259246" cy="646331"/>
          </a:xfrm>
          <a:prstGeom prst="rect">
            <a:avLst/>
          </a:prstGeom>
          <a:noFill/>
        </p:spPr>
        <p:txBody>
          <a:bodyPr wrap="square" rtlCol="0">
            <a:spAutoFit/>
          </a:bodyPr>
          <a:lstStyle/>
          <a:p>
            <a:r>
              <a:rPr lang="es-ES" sz="1200" i="1" dirty="0" smtClean="0">
                <a:solidFill>
                  <a:schemeClr val="bg1"/>
                </a:solidFill>
              </a:rPr>
              <a:t>IDENTIFICA Y ADMINISTRA </a:t>
            </a:r>
            <a:r>
              <a:rPr lang="es-ES" sz="1200" i="1" dirty="0">
                <a:solidFill>
                  <a:schemeClr val="bg1"/>
                </a:solidFill>
              </a:rPr>
              <a:t>AMENAZAS ACTUALES Y FUTURAS PARA </a:t>
            </a:r>
            <a:r>
              <a:rPr lang="es-ES" sz="1200" i="1" dirty="0" smtClean="0">
                <a:solidFill>
                  <a:schemeClr val="bg1"/>
                </a:solidFill>
              </a:rPr>
              <a:t>DEL </a:t>
            </a:r>
            <a:r>
              <a:rPr lang="es-ES" sz="1200" i="1" dirty="0">
                <a:solidFill>
                  <a:schemeClr val="bg1"/>
                </a:solidFill>
              </a:rPr>
              <a:t>NEGOCIO</a:t>
            </a:r>
            <a:endParaRPr lang="en-CA" sz="1200" i="1" dirty="0">
              <a:solidFill>
                <a:schemeClr val="bg1"/>
              </a:solidFill>
            </a:endParaRPr>
          </a:p>
        </p:txBody>
      </p:sp>
      <p:sp>
        <p:nvSpPr>
          <p:cNvPr id="21" name="CuadroTexto 20"/>
          <p:cNvSpPr txBox="1"/>
          <p:nvPr/>
        </p:nvSpPr>
        <p:spPr>
          <a:xfrm>
            <a:off x="2803831" y="2636912"/>
            <a:ext cx="2200217" cy="646331"/>
          </a:xfrm>
          <a:prstGeom prst="rect">
            <a:avLst/>
          </a:prstGeom>
          <a:noFill/>
        </p:spPr>
        <p:txBody>
          <a:bodyPr wrap="square" rtlCol="0">
            <a:spAutoFit/>
          </a:bodyPr>
          <a:lstStyle/>
          <a:p>
            <a:r>
              <a:rPr lang="es-ES" sz="1200" i="1" dirty="0" smtClean="0">
                <a:solidFill>
                  <a:schemeClr val="bg1"/>
                </a:solidFill>
              </a:rPr>
              <a:t>MEJORA CONTINUA DEL </a:t>
            </a:r>
            <a:r>
              <a:rPr lang="es-ES" sz="1200" i="1" dirty="0" err="1" smtClean="0">
                <a:solidFill>
                  <a:schemeClr val="bg1"/>
                </a:solidFill>
              </a:rPr>
              <a:t>BCP</a:t>
            </a:r>
            <a:r>
              <a:rPr lang="es-ES" sz="1200" i="1" dirty="0" smtClean="0">
                <a:solidFill>
                  <a:schemeClr val="bg1"/>
                </a:solidFill>
              </a:rPr>
              <a:t> </a:t>
            </a:r>
            <a:r>
              <a:rPr lang="es-ES" sz="1200" i="1" dirty="0">
                <a:solidFill>
                  <a:schemeClr val="bg1"/>
                </a:solidFill>
              </a:rPr>
              <a:t>A MEDIDA QUE LA </a:t>
            </a:r>
            <a:r>
              <a:rPr lang="es-ES" sz="1200" i="1" dirty="0" smtClean="0">
                <a:solidFill>
                  <a:schemeClr val="bg1"/>
                </a:solidFill>
              </a:rPr>
              <a:t>ORGANIZACIÓN </a:t>
            </a:r>
            <a:r>
              <a:rPr lang="es-ES" sz="1200" i="1" dirty="0">
                <a:solidFill>
                  <a:schemeClr val="bg1"/>
                </a:solidFill>
              </a:rPr>
              <a:t>CRECE</a:t>
            </a:r>
            <a:endParaRPr lang="en-CA" sz="1200" i="1" dirty="0">
              <a:solidFill>
                <a:schemeClr val="bg1"/>
              </a:solidFill>
            </a:endParaRPr>
          </a:p>
        </p:txBody>
      </p:sp>
      <p:sp>
        <p:nvSpPr>
          <p:cNvPr id="22" name="CuadroTexto 21"/>
          <p:cNvSpPr txBox="1"/>
          <p:nvPr/>
        </p:nvSpPr>
        <p:spPr>
          <a:xfrm>
            <a:off x="2771800" y="2031231"/>
            <a:ext cx="2738020" cy="461665"/>
          </a:xfrm>
          <a:prstGeom prst="rect">
            <a:avLst/>
          </a:prstGeom>
          <a:noFill/>
        </p:spPr>
        <p:txBody>
          <a:bodyPr wrap="square" rtlCol="0">
            <a:spAutoFit/>
          </a:bodyPr>
          <a:lstStyle/>
          <a:p>
            <a:r>
              <a:rPr lang="es-ES" sz="1200" i="1" dirty="0" smtClean="0">
                <a:solidFill>
                  <a:schemeClr val="bg1"/>
                </a:solidFill>
              </a:rPr>
              <a:t>DESARROLLA </a:t>
            </a:r>
            <a:r>
              <a:rPr lang="es-ES" sz="1200" i="1" dirty="0">
                <a:solidFill>
                  <a:schemeClr val="bg1"/>
                </a:solidFill>
              </a:rPr>
              <a:t>RESILIENCIA </a:t>
            </a:r>
            <a:r>
              <a:rPr lang="es-ES" sz="1200" i="1" dirty="0" smtClean="0">
                <a:solidFill>
                  <a:schemeClr val="bg1"/>
                </a:solidFill>
              </a:rPr>
              <a:t>(PROTEGER, DEFENDER) A CLIENTES</a:t>
            </a:r>
            <a:r>
              <a:rPr lang="es-ES" sz="1200" i="1" dirty="0">
                <a:solidFill>
                  <a:schemeClr val="bg1"/>
                </a:solidFill>
              </a:rPr>
              <a:t>.</a:t>
            </a:r>
            <a:endParaRPr lang="en-CA" sz="1200" i="1" dirty="0">
              <a:solidFill>
                <a:schemeClr val="bg1"/>
              </a:solidFill>
            </a:endParaRPr>
          </a:p>
        </p:txBody>
      </p:sp>
      <p:sp>
        <p:nvSpPr>
          <p:cNvPr id="23" name="Cerrar llave 22"/>
          <p:cNvSpPr/>
          <p:nvPr/>
        </p:nvSpPr>
        <p:spPr>
          <a:xfrm>
            <a:off x="2534715" y="1556792"/>
            <a:ext cx="206252" cy="3240360"/>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CA" dirty="0"/>
          </a:p>
        </p:txBody>
      </p:sp>
      <p:grpSp>
        <p:nvGrpSpPr>
          <p:cNvPr id="2" name="Grupo 1"/>
          <p:cNvGrpSpPr/>
          <p:nvPr/>
        </p:nvGrpSpPr>
        <p:grpSpPr>
          <a:xfrm>
            <a:off x="2978092" y="2520452"/>
            <a:ext cx="1913996" cy="116460"/>
            <a:chOff x="2978092" y="2520452"/>
            <a:chExt cx="1913996" cy="116460"/>
          </a:xfrm>
        </p:grpSpPr>
        <p:cxnSp>
          <p:nvCxnSpPr>
            <p:cNvPr id="3" name="Conector recto 2"/>
            <p:cNvCxnSpPr/>
            <p:nvPr/>
          </p:nvCxnSpPr>
          <p:spPr>
            <a:xfrm flipH="1">
              <a:off x="2978092" y="2564904"/>
              <a:ext cx="188194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Elipse 5"/>
            <p:cNvSpPr/>
            <p:nvPr/>
          </p:nvSpPr>
          <p:spPr>
            <a:xfrm>
              <a:off x="4788024" y="2520452"/>
              <a:ext cx="104064" cy="1164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upo 6"/>
          <p:cNvGrpSpPr/>
          <p:nvPr/>
        </p:nvGrpSpPr>
        <p:grpSpPr>
          <a:xfrm>
            <a:off x="2843808" y="3312540"/>
            <a:ext cx="1881352" cy="116460"/>
            <a:chOff x="2843808" y="3312540"/>
            <a:chExt cx="1881352" cy="116460"/>
          </a:xfrm>
        </p:grpSpPr>
        <p:cxnSp>
          <p:nvCxnSpPr>
            <p:cNvPr id="24" name="Conector recto 23"/>
            <p:cNvCxnSpPr/>
            <p:nvPr/>
          </p:nvCxnSpPr>
          <p:spPr>
            <a:xfrm flipH="1">
              <a:off x="2843808" y="3356992"/>
              <a:ext cx="1809344" cy="0"/>
            </a:xfrm>
            <a:prstGeom prst="line">
              <a:avLst/>
            </a:prstGeom>
          </p:spPr>
          <p:style>
            <a:lnRef idx="3">
              <a:schemeClr val="accent4"/>
            </a:lnRef>
            <a:fillRef idx="0">
              <a:schemeClr val="accent4"/>
            </a:fillRef>
            <a:effectRef idx="2">
              <a:schemeClr val="accent4"/>
            </a:effectRef>
            <a:fontRef idx="minor">
              <a:schemeClr val="tx1"/>
            </a:fontRef>
          </p:style>
        </p:cxnSp>
        <p:sp>
          <p:nvSpPr>
            <p:cNvPr id="25" name="Elipse 24"/>
            <p:cNvSpPr/>
            <p:nvPr/>
          </p:nvSpPr>
          <p:spPr>
            <a:xfrm>
              <a:off x="4621096" y="3312540"/>
              <a:ext cx="104064" cy="1164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upo 7"/>
          <p:cNvGrpSpPr/>
          <p:nvPr/>
        </p:nvGrpSpPr>
        <p:grpSpPr>
          <a:xfrm>
            <a:off x="3428256" y="4032620"/>
            <a:ext cx="1665328" cy="116460"/>
            <a:chOff x="3428256" y="4032620"/>
            <a:chExt cx="1665328" cy="116460"/>
          </a:xfrm>
        </p:grpSpPr>
        <p:cxnSp>
          <p:nvCxnSpPr>
            <p:cNvPr id="26" name="Conector recto 25"/>
            <p:cNvCxnSpPr>
              <a:stCxn id="27" idx="2"/>
            </p:cNvCxnSpPr>
            <p:nvPr/>
          </p:nvCxnSpPr>
          <p:spPr>
            <a:xfrm flipH="1" flipV="1">
              <a:off x="3428256" y="4087760"/>
              <a:ext cx="1561264" cy="3090"/>
            </a:xfrm>
            <a:prstGeom prst="line">
              <a:avLst/>
            </a:prstGeom>
          </p:spPr>
          <p:style>
            <a:lnRef idx="3">
              <a:schemeClr val="accent4"/>
            </a:lnRef>
            <a:fillRef idx="0">
              <a:schemeClr val="accent4"/>
            </a:fillRef>
            <a:effectRef idx="2">
              <a:schemeClr val="accent4"/>
            </a:effectRef>
            <a:fontRef idx="minor">
              <a:schemeClr val="tx1"/>
            </a:fontRef>
          </p:style>
        </p:cxnSp>
        <p:sp>
          <p:nvSpPr>
            <p:cNvPr id="27" name="Elipse 26"/>
            <p:cNvSpPr/>
            <p:nvPr/>
          </p:nvSpPr>
          <p:spPr>
            <a:xfrm>
              <a:off x="4989520" y="4032620"/>
              <a:ext cx="104064" cy="1164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upo 8"/>
          <p:cNvGrpSpPr/>
          <p:nvPr/>
        </p:nvGrpSpPr>
        <p:grpSpPr>
          <a:xfrm>
            <a:off x="5436096" y="4320652"/>
            <a:ext cx="2120288" cy="431806"/>
            <a:chOff x="5476048" y="4320652"/>
            <a:chExt cx="2120288" cy="431806"/>
          </a:xfrm>
        </p:grpSpPr>
        <p:cxnSp>
          <p:nvCxnSpPr>
            <p:cNvPr id="45" name="Conector recto 44"/>
            <p:cNvCxnSpPr/>
            <p:nvPr/>
          </p:nvCxnSpPr>
          <p:spPr>
            <a:xfrm>
              <a:off x="5508104" y="4365104"/>
              <a:ext cx="216024" cy="387354"/>
            </a:xfrm>
            <a:prstGeom prst="line">
              <a:avLst/>
            </a:prstGeom>
          </p:spPr>
          <p:style>
            <a:lnRef idx="3">
              <a:schemeClr val="accent4"/>
            </a:lnRef>
            <a:fillRef idx="0">
              <a:schemeClr val="accent4"/>
            </a:fillRef>
            <a:effectRef idx="2">
              <a:schemeClr val="accent4"/>
            </a:effectRef>
            <a:fontRef idx="minor">
              <a:schemeClr val="tx1"/>
            </a:fontRef>
          </p:style>
        </p:cxnSp>
        <p:cxnSp>
          <p:nvCxnSpPr>
            <p:cNvPr id="47" name="Conector recto 46"/>
            <p:cNvCxnSpPr/>
            <p:nvPr/>
          </p:nvCxnSpPr>
          <p:spPr>
            <a:xfrm>
              <a:off x="5724128" y="4752458"/>
              <a:ext cx="1872208" cy="0"/>
            </a:xfrm>
            <a:prstGeom prst="line">
              <a:avLst/>
            </a:prstGeom>
          </p:spPr>
          <p:style>
            <a:lnRef idx="3">
              <a:schemeClr val="accent4"/>
            </a:lnRef>
            <a:fillRef idx="0">
              <a:schemeClr val="accent4"/>
            </a:fillRef>
            <a:effectRef idx="2">
              <a:schemeClr val="accent4"/>
            </a:effectRef>
            <a:fontRef idx="minor">
              <a:schemeClr val="tx1"/>
            </a:fontRef>
          </p:style>
        </p:cxnSp>
        <p:sp>
          <p:nvSpPr>
            <p:cNvPr id="49" name="Elipse 48"/>
            <p:cNvSpPr/>
            <p:nvPr/>
          </p:nvSpPr>
          <p:spPr>
            <a:xfrm>
              <a:off x="5476048" y="4320652"/>
              <a:ext cx="104064" cy="1164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upo 12"/>
          <p:cNvGrpSpPr/>
          <p:nvPr/>
        </p:nvGrpSpPr>
        <p:grpSpPr>
          <a:xfrm>
            <a:off x="6660232" y="1872380"/>
            <a:ext cx="1944216" cy="116460"/>
            <a:chOff x="6660232" y="1872380"/>
            <a:chExt cx="1944216" cy="116460"/>
          </a:xfrm>
        </p:grpSpPr>
        <p:sp>
          <p:nvSpPr>
            <p:cNvPr id="52" name="Elipse 51"/>
            <p:cNvSpPr/>
            <p:nvPr/>
          </p:nvSpPr>
          <p:spPr>
            <a:xfrm>
              <a:off x="6660232" y="1872380"/>
              <a:ext cx="104064" cy="1164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3" name="Conector recto 52"/>
            <p:cNvCxnSpPr/>
            <p:nvPr/>
          </p:nvCxnSpPr>
          <p:spPr>
            <a:xfrm flipH="1">
              <a:off x="6722508" y="1916832"/>
              <a:ext cx="1881940" cy="0"/>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11" name="Grupo 10"/>
          <p:cNvGrpSpPr/>
          <p:nvPr/>
        </p:nvGrpSpPr>
        <p:grpSpPr>
          <a:xfrm>
            <a:off x="7060224" y="2996952"/>
            <a:ext cx="1672154" cy="116460"/>
            <a:chOff x="7060224" y="2996952"/>
            <a:chExt cx="1672154" cy="116460"/>
          </a:xfrm>
        </p:grpSpPr>
        <p:sp>
          <p:nvSpPr>
            <p:cNvPr id="51" name="Elipse 50"/>
            <p:cNvSpPr/>
            <p:nvPr/>
          </p:nvSpPr>
          <p:spPr>
            <a:xfrm>
              <a:off x="7060224" y="2996952"/>
              <a:ext cx="104064" cy="1164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4" name="Conector recto 53"/>
            <p:cNvCxnSpPr>
              <a:endCxn id="51" idx="6"/>
            </p:cNvCxnSpPr>
            <p:nvPr/>
          </p:nvCxnSpPr>
          <p:spPr>
            <a:xfrm flipH="1">
              <a:off x="7164288" y="3055182"/>
              <a:ext cx="1568090" cy="0"/>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10" name="Grupo 9"/>
          <p:cNvGrpSpPr/>
          <p:nvPr/>
        </p:nvGrpSpPr>
        <p:grpSpPr>
          <a:xfrm>
            <a:off x="6516216" y="4043853"/>
            <a:ext cx="1688240" cy="116460"/>
            <a:chOff x="6556168" y="4005064"/>
            <a:chExt cx="1688240" cy="116460"/>
          </a:xfrm>
        </p:grpSpPr>
        <p:sp>
          <p:nvSpPr>
            <p:cNvPr id="50" name="Elipse 49"/>
            <p:cNvSpPr/>
            <p:nvPr/>
          </p:nvSpPr>
          <p:spPr>
            <a:xfrm>
              <a:off x="6556168" y="4005064"/>
              <a:ext cx="104064" cy="1164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 name="Conector recto 56"/>
            <p:cNvCxnSpPr/>
            <p:nvPr/>
          </p:nvCxnSpPr>
          <p:spPr>
            <a:xfrm flipH="1">
              <a:off x="6651088" y="4066384"/>
              <a:ext cx="1593320" cy="10688"/>
            </a:xfrm>
            <a:prstGeom prst="line">
              <a:avLst/>
            </a:prstGeom>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4077661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33" grpId="0"/>
      <p:bldP spid="12" grpId="0"/>
      <p:bldP spid="20" grpId="0"/>
      <p:bldP spid="14" grpId="0"/>
      <p:bldP spid="15" grpId="0"/>
      <p:bldP spid="18" grpId="0"/>
      <p:bldP spid="21" grpId="0"/>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9144000" cy="6858000"/>
          </a:xfrm>
          <a:prstGeom prst="rect">
            <a:avLst/>
          </a:prstGeom>
          <a:gradFill flip="none" rotWithShape="1">
            <a:gsLst>
              <a:gs pos="100000">
                <a:srgbClr val="1B2B34"/>
              </a:gs>
              <a:gs pos="0">
                <a:srgbClr val="4F5B66">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sp>
        <p:nvSpPr>
          <p:cNvPr id="33" name="1 Título"/>
          <p:cNvSpPr txBox="1">
            <a:spLocks/>
          </p:cNvSpPr>
          <p:nvPr/>
        </p:nvSpPr>
        <p:spPr>
          <a:xfrm>
            <a:off x="107504" y="69304"/>
            <a:ext cx="8712968" cy="54029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2800" b="1" u="sng" dirty="0" smtClean="0">
                <a:solidFill>
                  <a:srgbClr val="FFFF00"/>
                </a:solidFill>
                <a:latin typeface="Capsuula" panose="02000506000000020004" pitchFamily="2" charset="0"/>
              </a:rPr>
              <a:t>ETAPA I:</a:t>
            </a:r>
            <a:r>
              <a:rPr lang="es-EC" sz="2800" b="1" u="sng" dirty="0" smtClean="0">
                <a:solidFill>
                  <a:prstClr val="white"/>
                </a:solidFill>
                <a:latin typeface="Capsuula" panose="02000506000000020004" pitchFamily="2" charset="0"/>
              </a:rPr>
              <a:t>  Identificación  </a:t>
            </a:r>
            <a:endParaRPr lang="es-EC" sz="2800" b="1" u="sng" dirty="0">
              <a:solidFill>
                <a:prstClr val="white"/>
              </a:solidFill>
              <a:latin typeface="Capsuula" panose="02000506000000020004" pitchFamily="2" charset="0"/>
            </a:endParaRPr>
          </a:p>
        </p:txBody>
      </p:sp>
      <p:sp>
        <p:nvSpPr>
          <p:cNvPr id="34" name="2 Marcador de contenido"/>
          <p:cNvSpPr txBox="1">
            <a:spLocks/>
          </p:cNvSpPr>
          <p:nvPr/>
        </p:nvSpPr>
        <p:spPr>
          <a:xfrm>
            <a:off x="160376" y="888112"/>
            <a:ext cx="8876119" cy="3806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dirty="0" smtClean="0">
                <a:solidFill>
                  <a:prstClr val="white"/>
                </a:solidFill>
                <a:latin typeface="Century Gothic" panose="020B0502020202020204" pitchFamily="34" charset="0"/>
              </a:rPr>
              <a:t>Estructura Organizacional MINISTERIO DEL DEPORTE</a:t>
            </a:r>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3759" t="3230" r="2355" b="4830"/>
          <a:stretch/>
        </p:blipFill>
        <p:spPr bwMode="auto">
          <a:xfrm>
            <a:off x="827584" y="1547272"/>
            <a:ext cx="7272808" cy="49780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417440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18898</TotalTime>
  <Words>1684</Words>
  <Application>Microsoft Office PowerPoint</Application>
  <PresentationFormat>Presentación en pantalla (4:3)</PresentationFormat>
  <Paragraphs>286</Paragraphs>
  <Slides>25</Slides>
  <Notes>24</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25</vt:i4>
      </vt:variant>
    </vt:vector>
  </HeadingPairs>
  <TitlesOfParts>
    <vt:vector size="40" baseType="lpstr">
      <vt:lpstr>Arial</vt:lpstr>
      <vt:lpstr>Calibri</vt:lpstr>
      <vt:lpstr>Calibri Light</vt:lpstr>
      <vt:lpstr>Capsuula</vt:lpstr>
      <vt:lpstr>Century Gothic</vt:lpstr>
      <vt:lpstr>Eurostile BQ</vt:lpstr>
      <vt:lpstr>Nexa Bold</vt:lpstr>
      <vt:lpstr>Open Sans Extrabold</vt:lpstr>
      <vt:lpstr>Open Sans Light</vt:lpstr>
      <vt:lpstr>Roboto</vt:lpstr>
      <vt:lpstr>Times New Roman</vt:lpstr>
      <vt:lpstr>Wingdings</vt:lpstr>
      <vt:lpstr>Office Theme</vt:lpstr>
      <vt:lpstr>1_Office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DEL PLAN DE CONTINUIDAD DEL NEGOCIO PARA LA EMPRESA EQUIVIDA PARA EL PERIODO 2012-2015</dc:title>
  <dc:creator>Andres Cardenas P.</dc:creator>
  <cp:lastModifiedBy>Daniel Uribe</cp:lastModifiedBy>
  <cp:revision>380</cp:revision>
  <dcterms:created xsi:type="dcterms:W3CDTF">2013-10-29T19:10:57Z</dcterms:created>
  <dcterms:modified xsi:type="dcterms:W3CDTF">2018-06-07T10:28:36Z</dcterms:modified>
</cp:coreProperties>
</file>