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61" r:id="rId5"/>
    <p:sldId id="272" r:id="rId6"/>
    <p:sldId id="271" r:id="rId7"/>
    <p:sldId id="259" r:id="rId8"/>
    <p:sldId id="274" r:id="rId9"/>
    <p:sldId id="260" r:id="rId10"/>
    <p:sldId id="257" r:id="rId11"/>
    <p:sldId id="269" r:id="rId12"/>
    <p:sldId id="270" r:id="rId13"/>
    <p:sldId id="277" r:id="rId14"/>
    <p:sldId id="275" r:id="rId15"/>
    <p:sldId id="279" r:id="rId16"/>
    <p:sldId id="291" r:id="rId17"/>
    <p:sldId id="263" r:id="rId18"/>
    <p:sldId id="267" r:id="rId19"/>
    <p:sldId id="282" r:id="rId20"/>
    <p:sldId id="268" r:id="rId21"/>
    <p:sldId id="283" r:id="rId22"/>
    <p:sldId id="295" r:id="rId23"/>
    <p:sldId id="288" r:id="rId24"/>
    <p:sldId id="297" r:id="rId25"/>
    <p:sldId id="289" r:id="rId26"/>
    <p:sldId id="296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is%20Documentos\plan%20de%20titulacion\CONTEO%20CELULA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UELO\Desktop\respaldo%20miguichi\disco%20respaldo\Mis%20Documentos\plan%20de%20titulacion\corregidos\dosis%20prueb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UELO\Desktop\respaldo%20miguichi\disco%20respaldo\Mis%20Documentos\plan%20de%20titulacion\Libro1%20(Autoguardado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UELO\AppData\Roaming\Microsoft\Excel\Libro1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4265217198973723"/>
          <c:y val="8.0902004454342979E-2"/>
          <c:w val="0.80723546845970096"/>
          <c:h val="0.706496062992125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Hoja1!$B$34</c:f>
              <c:strCache>
                <c:ptCount val="1"/>
                <c:pt idx="0">
                  <c:v>600 nm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35081814562505531"/>
                  <c:y val="0.1251113585746102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Hoja1!$C$35:$C$42</c:f>
              <c:numCache>
                <c:formatCode>General</c:formatCode>
                <c:ptCount val="8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600</c:v>
                </c:pt>
              </c:numCache>
            </c:numRef>
          </c:xVal>
          <c:yVal>
            <c:numRef>
              <c:f>Hoja1!$B$35:$B$42</c:f>
              <c:numCache>
                <c:formatCode>General</c:formatCode>
                <c:ptCount val="8"/>
                <c:pt idx="0">
                  <c:v>2.8500000000000001E-2</c:v>
                </c:pt>
                <c:pt idx="1">
                  <c:v>4.7E-2</c:v>
                </c:pt>
                <c:pt idx="2">
                  <c:v>6.7500000000000004E-2</c:v>
                </c:pt>
                <c:pt idx="3">
                  <c:v>0.13350000000000001</c:v>
                </c:pt>
                <c:pt idx="4">
                  <c:v>0.189</c:v>
                </c:pt>
                <c:pt idx="5">
                  <c:v>0.23349999999999999</c:v>
                </c:pt>
                <c:pt idx="6">
                  <c:v>0.28850000000000003</c:v>
                </c:pt>
                <c:pt idx="7">
                  <c:v>0.3135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B26-43E4-971C-194BF9679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830016"/>
        <c:axId val="212251200"/>
      </c:scatterChart>
      <c:valAx>
        <c:axId val="2488300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50" dirty="0">
                    <a:solidFill>
                      <a:schemeClr val="tx1"/>
                    </a:solidFill>
                  </a:rPr>
                  <a:t>DQO</a:t>
                </a:r>
                <a:r>
                  <a:rPr lang="es-EC" sz="1050" baseline="0" dirty="0">
                    <a:solidFill>
                      <a:schemeClr val="tx1"/>
                    </a:solidFill>
                  </a:rPr>
                  <a:t> (ppm de O</a:t>
                </a:r>
                <a:r>
                  <a:rPr lang="es-EC" sz="105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s-EC" sz="1050" baseline="0" dirty="0">
                    <a:solidFill>
                      <a:schemeClr val="tx1"/>
                    </a:solidFill>
                  </a:rPr>
                  <a:t>)</a:t>
                </a:r>
                <a:endParaRPr lang="es-EC" sz="105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93386711492524"/>
              <c:y val="0.894292653841432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2251200"/>
        <c:crosses val="autoZero"/>
        <c:crossBetween val="midCat"/>
      </c:valAx>
      <c:valAx>
        <c:axId val="2122512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50" dirty="0" smtClean="0">
                    <a:solidFill>
                      <a:schemeClr val="tx1"/>
                    </a:solidFill>
                  </a:rPr>
                  <a:t>Absorbancia</a:t>
                </a:r>
                <a:endParaRPr lang="es-EC" sz="105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6853932584269662E-2"/>
              <c:y val="0.33548611963593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.00" sourceLinked="0"/>
        <c:majorTickMark val="in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8830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Crecimiento</a:t>
            </a:r>
            <a:r>
              <a:rPr lang="en-US" b="1" baseline="0">
                <a:solidFill>
                  <a:sysClr val="windowText" lastClr="000000"/>
                </a:solidFill>
              </a:rPr>
              <a:t> de la b</a:t>
            </a:r>
            <a:r>
              <a:rPr lang="en-US" b="1">
                <a:solidFill>
                  <a:sysClr val="windowText" lastClr="000000"/>
                </a:solidFill>
              </a:rPr>
              <a:t>iomasa microalgal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Hoja5!$S$3</c:f>
              <c:strCache>
                <c:ptCount val="1"/>
                <c:pt idx="0">
                  <c:v>cel/ml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9.8662848962061567E-2"/>
                  <c:y val="2.315356794117165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Hoja5!$R$4:$R$13</c:f>
              <c:numCache>
                <c:formatCode>General</c:formatCode>
                <c:ptCount val="10"/>
                <c:pt idx="0">
                  <c:v>1E-3</c:v>
                </c:pt>
                <c:pt idx="1">
                  <c:v>4.5499999999999999E-2</c:v>
                </c:pt>
                <c:pt idx="2">
                  <c:v>5.8999999999999997E-2</c:v>
                </c:pt>
                <c:pt idx="3">
                  <c:v>0.10800000000000001</c:v>
                </c:pt>
                <c:pt idx="4">
                  <c:v>0.22500000000000001</c:v>
                </c:pt>
                <c:pt idx="5">
                  <c:v>0.433</c:v>
                </c:pt>
                <c:pt idx="6">
                  <c:v>0.60075000000000001</c:v>
                </c:pt>
                <c:pt idx="7">
                  <c:v>0.7350000000000001</c:v>
                </c:pt>
                <c:pt idx="8">
                  <c:v>0.88849999999999996</c:v>
                </c:pt>
                <c:pt idx="9">
                  <c:v>1.08</c:v>
                </c:pt>
              </c:numCache>
            </c:numRef>
          </c:xVal>
          <c:yVal>
            <c:numRef>
              <c:f>Hoja5!$S$4:$S$13</c:f>
              <c:numCache>
                <c:formatCode>General</c:formatCode>
                <c:ptCount val="10"/>
                <c:pt idx="0">
                  <c:v>0.1</c:v>
                </c:pt>
                <c:pt idx="1">
                  <c:v>1.3162500000000001</c:v>
                </c:pt>
                <c:pt idx="2">
                  <c:v>2.1262499999999998</c:v>
                </c:pt>
                <c:pt idx="3">
                  <c:v>3.073375</c:v>
                </c:pt>
                <c:pt idx="4">
                  <c:v>4.8774999999999995</c:v>
                </c:pt>
                <c:pt idx="5">
                  <c:v>7.4399999999999995</c:v>
                </c:pt>
                <c:pt idx="6">
                  <c:v>11.338749999999999</c:v>
                </c:pt>
                <c:pt idx="7">
                  <c:v>14.87</c:v>
                </c:pt>
                <c:pt idx="8">
                  <c:v>18.588250000000002</c:v>
                </c:pt>
                <c:pt idx="9">
                  <c:v>23.079749999999997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70528"/>
        <c:axId val="249805160"/>
      </c:scatterChart>
      <c:valAx>
        <c:axId val="10570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>
                    <a:solidFill>
                      <a:sysClr val="windowText" lastClr="000000"/>
                    </a:solidFill>
                  </a:rPr>
                  <a:t>Absorbancia 680 nm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9805160"/>
        <c:crosses val="autoZero"/>
        <c:crossBetween val="midCat"/>
      </c:valAx>
      <c:valAx>
        <c:axId val="249805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b="1">
                    <a:solidFill>
                      <a:sysClr val="windowText" lastClr="000000"/>
                    </a:solidFill>
                  </a:rPr>
                  <a:t>Millones</a:t>
                </a:r>
                <a:r>
                  <a:rPr lang="es-EC" sz="1400" b="1" baseline="0">
                    <a:solidFill>
                      <a:sysClr val="windowText" lastClr="000000"/>
                    </a:solidFill>
                  </a:rPr>
                  <a:t> de celulas/ml</a:t>
                </a:r>
                <a:endParaRPr lang="es-EC" sz="14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57052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 algn="l"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>
                <a:solidFill>
                  <a:sysClr val="windowText" lastClr="000000"/>
                </a:solidFill>
              </a:rPr>
              <a:t>Crecimiento celular</a:t>
            </a:r>
          </a:p>
        </c:rich>
      </c:tx>
      <c:layout>
        <c:manualLayout>
          <c:xMode val="edge"/>
          <c:yMode val="edge"/>
          <c:x val="0.35771698753272085"/>
          <c:y val="2.6965633680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9.5450290021807854E-2"/>
          <c:y val="0.12151924260954694"/>
          <c:w val="0.76501231902922473"/>
          <c:h val="0.757691082461407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Hoja1!$M$15</c:f>
              <c:strCache>
                <c:ptCount val="1"/>
                <c:pt idx="0">
                  <c:v>Control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Hoja1!$N$14:$T$14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</c:numCache>
            </c:numRef>
          </c:xVal>
          <c:yVal>
            <c:numRef>
              <c:f>Hoja1!$N$15:$T$15</c:f>
              <c:numCache>
                <c:formatCode>0.00</c:formatCode>
                <c:ptCount val="7"/>
                <c:pt idx="0">
                  <c:v>1.5</c:v>
                </c:pt>
                <c:pt idx="1">
                  <c:v>4.2698</c:v>
                </c:pt>
                <c:pt idx="2">
                  <c:v>9.27</c:v>
                </c:pt>
                <c:pt idx="3">
                  <c:v>12.700333333333335</c:v>
                </c:pt>
                <c:pt idx="4">
                  <c:v>19.04</c:v>
                </c:pt>
                <c:pt idx="5">
                  <c:v>22.12</c:v>
                </c:pt>
                <c:pt idx="6">
                  <c:v>25.393333333333331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Hoja1!$M$16</c:f>
              <c:strCache>
                <c:ptCount val="1"/>
                <c:pt idx="0">
                  <c:v>P1D1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Hoja1!$N$14:$T$14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</c:numCache>
            </c:numRef>
          </c:xVal>
          <c:yVal>
            <c:numRef>
              <c:f>Hoja1!$N$16:$T$16</c:f>
              <c:numCache>
                <c:formatCode>0.00</c:formatCode>
                <c:ptCount val="7"/>
                <c:pt idx="0">
                  <c:v>1.5</c:v>
                </c:pt>
                <c:pt idx="1">
                  <c:v>0.7636666666666666</c:v>
                </c:pt>
                <c:pt idx="2">
                  <c:v>6.956666666666667</c:v>
                </c:pt>
                <c:pt idx="3">
                  <c:v>11.266666666666666</c:v>
                </c:pt>
                <c:pt idx="4">
                  <c:v>14.04</c:v>
                </c:pt>
                <c:pt idx="5">
                  <c:v>17.09</c:v>
                </c:pt>
                <c:pt idx="6">
                  <c:v>22.372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Hoja1!$M$17</c:f>
              <c:strCache>
                <c:ptCount val="1"/>
                <c:pt idx="0">
                  <c:v>P1D2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Hoja1!$N$14:$T$14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</c:numCache>
            </c:numRef>
          </c:xVal>
          <c:yVal>
            <c:numRef>
              <c:f>Hoja1!$N$17:$T$17</c:f>
              <c:numCache>
                <c:formatCode>0.00</c:formatCode>
                <c:ptCount val="7"/>
                <c:pt idx="0">
                  <c:v>1.5</c:v>
                </c:pt>
                <c:pt idx="1">
                  <c:v>0.77300000000000002</c:v>
                </c:pt>
                <c:pt idx="2">
                  <c:v>5.5233333333333334</c:v>
                </c:pt>
                <c:pt idx="3">
                  <c:v>11</c:v>
                </c:pt>
                <c:pt idx="4">
                  <c:v>11</c:v>
                </c:pt>
                <c:pt idx="5">
                  <c:v>13.916666666666666</c:v>
                </c:pt>
                <c:pt idx="6">
                  <c:v>17.66333333333333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Hoja1!$M$18</c:f>
              <c:strCache>
                <c:ptCount val="1"/>
                <c:pt idx="0">
                  <c:v>P1D3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Hoja1!$N$14:$T$14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</c:numCache>
            </c:numRef>
          </c:xVal>
          <c:yVal>
            <c:numRef>
              <c:f>Hoja1!$N$18:$T$18</c:f>
              <c:numCache>
                <c:formatCode>0.00</c:formatCode>
                <c:ptCount val="7"/>
                <c:pt idx="0">
                  <c:v>1.5</c:v>
                </c:pt>
                <c:pt idx="1">
                  <c:v>0.41166666666666668</c:v>
                </c:pt>
                <c:pt idx="2">
                  <c:v>5.7166666666666668</c:v>
                </c:pt>
                <c:pt idx="3">
                  <c:v>7.88</c:v>
                </c:pt>
                <c:pt idx="4">
                  <c:v>10.793333333333335</c:v>
                </c:pt>
                <c:pt idx="5">
                  <c:v>13.71</c:v>
                </c:pt>
                <c:pt idx="6">
                  <c:v>16.240666666666666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Hoja1!$M$19</c:f>
              <c:strCache>
                <c:ptCount val="1"/>
                <c:pt idx="0">
                  <c:v>P2D1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Hoja1!$N$14:$T$14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</c:numCache>
            </c:numRef>
          </c:xVal>
          <c:yVal>
            <c:numRef>
              <c:f>Hoja1!$N$19:$T$19</c:f>
              <c:numCache>
                <c:formatCode>0.00</c:formatCode>
                <c:ptCount val="7"/>
                <c:pt idx="0">
                  <c:v>1.5</c:v>
                </c:pt>
                <c:pt idx="1">
                  <c:v>0.63200000000000001</c:v>
                </c:pt>
                <c:pt idx="2">
                  <c:v>2.214</c:v>
                </c:pt>
                <c:pt idx="3">
                  <c:v>8.15</c:v>
                </c:pt>
                <c:pt idx="4">
                  <c:v>17.566666666666666</c:v>
                </c:pt>
                <c:pt idx="5">
                  <c:v>22.166666666666668</c:v>
                </c:pt>
                <c:pt idx="6">
                  <c:v>24.204999999999998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Hoja1!$M$20</c:f>
              <c:strCache>
                <c:ptCount val="1"/>
                <c:pt idx="0">
                  <c:v>P2D2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Hoja1!$N$14:$T$14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</c:numCache>
            </c:numRef>
          </c:xVal>
          <c:yVal>
            <c:numRef>
              <c:f>Hoja1!$N$20:$T$20</c:f>
              <c:numCache>
                <c:formatCode>0.00</c:formatCode>
                <c:ptCount val="7"/>
                <c:pt idx="0">
                  <c:v>1.5</c:v>
                </c:pt>
                <c:pt idx="1">
                  <c:v>0.52400000000000002</c:v>
                </c:pt>
                <c:pt idx="2">
                  <c:v>2.1443333333333334</c:v>
                </c:pt>
                <c:pt idx="3">
                  <c:v>4.2333333333333334</c:v>
                </c:pt>
                <c:pt idx="4">
                  <c:v>7.6733333333333329</c:v>
                </c:pt>
                <c:pt idx="5">
                  <c:v>12.133333333333335</c:v>
                </c:pt>
                <c:pt idx="6">
                  <c:v>17.016333333333332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Hoja1!$M$21</c:f>
              <c:strCache>
                <c:ptCount val="1"/>
                <c:pt idx="0">
                  <c:v>P2D3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Hoja1!$N$14:$T$14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</c:numCache>
            </c:numRef>
          </c:xVal>
          <c:yVal>
            <c:numRef>
              <c:f>Hoja1!$N$21:$T$21</c:f>
              <c:numCache>
                <c:formatCode>0.00</c:formatCode>
                <c:ptCount val="7"/>
                <c:pt idx="0">
                  <c:v>1.5</c:v>
                </c:pt>
                <c:pt idx="1">
                  <c:v>0.58306666666666662</c:v>
                </c:pt>
                <c:pt idx="2">
                  <c:v>3.4</c:v>
                </c:pt>
                <c:pt idx="3">
                  <c:v>8.1266666666666669</c:v>
                </c:pt>
                <c:pt idx="4">
                  <c:v>10.89</c:v>
                </c:pt>
                <c:pt idx="5">
                  <c:v>14.2</c:v>
                </c:pt>
                <c:pt idx="6">
                  <c:v>17.11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861112"/>
        <c:axId val="248861504"/>
      </c:scatterChart>
      <c:valAx>
        <c:axId val="248861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Días de evaluación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8861504"/>
        <c:crosses val="autoZero"/>
        <c:crossBetween val="midCat"/>
        <c:majorUnit val="3"/>
      </c:valAx>
      <c:valAx>
        <c:axId val="2488615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Milllones</a:t>
                </a:r>
                <a:r>
                  <a:rPr lang="es-EC" sz="11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celulas /ml </a:t>
                </a:r>
                <a:endParaRPr lang="es-EC" sz="11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4373814256541681E-2"/>
              <c:y val="0.27604927001183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8861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ayout>
        <c:manualLayout>
          <c:xMode val="edge"/>
          <c:yMode val="edge"/>
          <c:x val="0.80932713930991718"/>
          <c:y val="0.22576888328657987"/>
          <c:w val="0.15857088932571536"/>
          <c:h val="0.53088962881203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8.3495513422528603E-2"/>
          <c:y val="0.13551948297633856"/>
          <c:w val="0.89415706741530099"/>
          <c:h val="0.6047405068080457"/>
        </c:manualLayout>
      </c:layout>
      <c:scatterChart>
        <c:scatterStyle val="lineMarker"/>
        <c:varyColors val="0"/>
        <c:ser>
          <c:idx val="0"/>
          <c:order val="0"/>
          <c:tx>
            <c:strRef>
              <c:f>pH!$C$2</c:f>
              <c:strCache>
                <c:ptCount val="1"/>
                <c:pt idx="0">
                  <c:v>CONTROL 1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pH!$B$3:$B$10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pH!$C$3:$C$10</c:f>
              <c:numCache>
                <c:formatCode>General</c:formatCode>
                <c:ptCount val="8"/>
                <c:pt idx="0">
                  <c:v>7.6</c:v>
                </c:pt>
                <c:pt idx="1">
                  <c:v>7.23</c:v>
                </c:pt>
                <c:pt idx="2">
                  <c:v>7.44</c:v>
                </c:pt>
                <c:pt idx="3" formatCode="0.00">
                  <c:v>7.8</c:v>
                </c:pt>
                <c:pt idx="4">
                  <c:v>7.87</c:v>
                </c:pt>
                <c:pt idx="5" formatCode="0.00">
                  <c:v>8.35</c:v>
                </c:pt>
                <c:pt idx="6">
                  <c:v>8.31</c:v>
                </c:pt>
                <c:pt idx="7">
                  <c:v>8.25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pH!$D$2</c:f>
              <c:strCache>
                <c:ptCount val="1"/>
                <c:pt idx="0">
                  <c:v>T1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pH!$B$3:$B$10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pH!$D$3:$D$10</c:f>
              <c:numCache>
                <c:formatCode>General</c:formatCode>
                <c:ptCount val="8"/>
                <c:pt idx="0">
                  <c:v>7.27</c:v>
                </c:pt>
                <c:pt idx="1">
                  <c:v>7.98</c:v>
                </c:pt>
                <c:pt idx="2">
                  <c:v>8.2100000000000009</c:v>
                </c:pt>
                <c:pt idx="3" formatCode="0.00">
                  <c:v>8.5</c:v>
                </c:pt>
                <c:pt idx="4">
                  <c:v>8.5500000000000007</c:v>
                </c:pt>
                <c:pt idx="5">
                  <c:v>8.4</c:v>
                </c:pt>
                <c:pt idx="6">
                  <c:v>8.1999999999999993</c:v>
                </c:pt>
                <c:pt idx="7">
                  <c:v>7.91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pH!$E$2</c:f>
              <c:strCache>
                <c:ptCount val="1"/>
                <c:pt idx="0">
                  <c:v>T2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pH!$B$3:$B$10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pH!$E$3:$E$10</c:f>
              <c:numCache>
                <c:formatCode>General</c:formatCode>
                <c:ptCount val="8"/>
                <c:pt idx="0">
                  <c:v>7.37</c:v>
                </c:pt>
                <c:pt idx="1">
                  <c:v>7.63</c:v>
                </c:pt>
                <c:pt idx="2" formatCode="0.00">
                  <c:v>7.9</c:v>
                </c:pt>
                <c:pt idx="3">
                  <c:v>8.3699999999999992</c:v>
                </c:pt>
                <c:pt idx="4" formatCode="0.00">
                  <c:v>8.5</c:v>
                </c:pt>
                <c:pt idx="5">
                  <c:v>8.4</c:v>
                </c:pt>
                <c:pt idx="6">
                  <c:v>8.36</c:v>
                </c:pt>
                <c:pt idx="7">
                  <c:v>7.6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pH!$F$2</c:f>
              <c:strCache>
                <c:ptCount val="1"/>
                <c:pt idx="0">
                  <c:v>T3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pH!$B$3:$B$10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pH!$F$3:$F$10</c:f>
              <c:numCache>
                <c:formatCode>General</c:formatCode>
                <c:ptCount val="8"/>
                <c:pt idx="0">
                  <c:v>7.23</c:v>
                </c:pt>
                <c:pt idx="1">
                  <c:v>7.44</c:v>
                </c:pt>
                <c:pt idx="2">
                  <c:v>7.64</c:v>
                </c:pt>
                <c:pt idx="3">
                  <c:v>8.25</c:v>
                </c:pt>
                <c:pt idx="4">
                  <c:v>8.36</c:v>
                </c:pt>
                <c:pt idx="5" formatCode="0.00">
                  <c:v>8.1999999999999993</c:v>
                </c:pt>
                <c:pt idx="6">
                  <c:v>8.02</c:v>
                </c:pt>
                <c:pt idx="7">
                  <c:v>7.6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pH!$G$2</c:f>
              <c:strCache>
                <c:ptCount val="1"/>
                <c:pt idx="0">
                  <c:v>CONTROL 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pH!$B$3:$B$10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pH!$G$3:$G$10</c:f>
              <c:numCache>
                <c:formatCode>General</c:formatCode>
                <c:ptCount val="8"/>
                <c:pt idx="0">
                  <c:v>7.64</c:v>
                </c:pt>
                <c:pt idx="1">
                  <c:v>7.31</c:v>
                </c:pt>
                <c:pt idx="2">
                  <c:v>7.42</c:v>
                </c:pt>
                <c:pt idx="3" formatCode="0.00">
                  <c:v>7.86</c:v>
                </c:pt>
                <c:pt idx="4">
                  <c:v>7.84</c:v>
                </c:pt>
                <c:pt idx="5" formatCode="0.00">
                  <c:v>8.4</c:v>
                </c:pt>
                <c:pt idx="6">
                  <c:v>8.3800000000000008</c:v>
                </c:pt>
                <c:pt idx="7" formatCode="0.00">
                  <c:v>8.3000000000000007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pH!$H$2</c:f>
              <c:strCache>
                <c:ptCount val="1"/>
                <c:pt idx="0">
                  <c:v>T5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pH!$B$3:$B$10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pH!$H$3:$H$10</c:f>
              <c:numCache>
                <c:formatCode>General</c:formatCode>
                <c:ptCount val="8"/>
                <c:pt idx="0">
                  <c:v>7.53</c:v>
                </c:pt>
                <c:pt idx="1">
                  <c:v>7.72</c:v>
                </c:pt>
                <c:pt idx="2">
                  <c:v>8.26</c:v>
                </c:pt>
                <c:pt idx="3">
                  <c:v>8.42</c:v>
                </c:pt>
                <c:pt idx="4">
                  <c:v>7.93</c:v>
                </c:pt>
                <c:pt idx="5">
                  <c:v>7.89</c:v>
                </c:pt>
                <c:pt idx="6">
                  <c:v>7.87</c:v>
                </c:pt>
                <c:pt idx="7">
                  <c:v>7.57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pH!$I$2</c:f>
              <c:strCache>
                <c:ptCount val="1"/>
                <c:pt idx="0">
                  <c:v>T6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pH!$B$3:$B$10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pH!$I$3:$I$10</c:f>
              <c:numCache>
                <c:formatCode>General</c:formatCode>
                <c:ptCount val="8"/>
                <c:pt idx="0">
                  <c:v>7.43</c:v>
                </c:pt>
                <c:pt idx="1">
                  <c:v>7.58</c:v>
                </c:pt>
                <c:pt idx="2">
                  <c:v>8.0399999999999991</c:v>
                </c:pt>
                <c:pt idx="3">
                  <c:v>8.27</c:v>
                </c:pt>
                <c:pt idx="4">
                  <c:v>8.2799999999999994</c:v>
                </c:pt>
                <c:pt idx="5">
                  <c:v>8.17</c:v>
                </c:pt>
                <c:pt idx="6">
                  <c:v>7.93</c:v>
                </c:pt>
                <c:pt idx="7">
                  <c:v>7.7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pH!$J$2</c:f>
              <c:strCache>
                <c:ptCount val="1"/>
                <c:pt idx="0">
                  <c:v>T7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pH!$B$3:$B$10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pH!$J$3:$J$10</c:f>
              <c:numCache>
                <c:formatCode>General</c:formatCode>
                <c:ptCount val="8"/>
                <c:pt idx="0">
                  <c:v>7.33</c:v>
                </c:pt>
                <c:pt idx="1">
                  <c:v>7.81</c:v>
                </c:pt>
                <c:pt idx="2">
                  <c:v>8.1300000000000008</c:v>
                </c:pt>
                <c:pt idx="3">
                  <c:v>8.42</c:v>
                </c:pt>
                <c:pt idx="4">
                  <c:v>8.35</c:v>
                </c:pt>
                <c:pt idx="5">
                  <c:v>8.2799999999999994</c:v>
                </c:pt>
                <c:pt idx="6">
                  <c:v>8.17</c:v>
                </c:pt>
                <c:pt idx="7">
                  <c:v>7.43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275504"/>
        <c:axId val="250274720"/>
      </c:scatterChart>
      <c:valAx>
        <c:axId val="250275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Días</a:t>
                </a:r>
                <a:r>
                  <a:rPr lang="es-EC" sz="12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evaluación </a:t>
                </a:r>
                <a:endParaRPr lang="es-EC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8535068550146456"/>
              <c:y val="0.80784556064457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0274720"/>
        <c:crosses val="autoZero"/>
        <c:crossBetween val="midCat"/>
        <c:majorUnit val="3"/>
      </c:valAx>
      <c:valAx>
        <c:axId val="250274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</a:p>
            </c:rich>
          </c:tx>
          <c:layout>
            <c:manualLayout>
              <c:xMode val="edge"/>
              <c:yMode val="edge"/>
              <c:x val="6.3850038385136389E-3"/>
              <c:y val="0.36372434190387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0275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60441033250548"/>
          <c:y val="0.8749763233419513"/>
          <c:w val="0.7338339663352228"/>
          <c:h val="0.11772307435835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Crecimiento celular</a:t>
            </a:r>
            <a:r>
              <a:rPr lang="es-EC" sz="12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2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'C.C '!$B$4</c:f>
              <c:strCache>
                <c:ptCount val="1"/>
                <c:pt idx="0">
                  <c:v>T0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'C.C '!$C$3:$J$3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'C.C '!$C$4:$J$4</c:f>
              <c:numCache>
                <c:formatCode>0.00</c:formatCode>
                <c:ptCount val="8"/>
                <c:pt idx="0">
                  <c:v>3.5428700000000002</c:v>
                </c:pt>
                <c:pt idx="1">
                  <c:v>6.84</c:v>
                </c:pt>
                <c:pt idx="2">
                  <c:v>9.1999999999999993</c:v>
                </c:pt>
                <c:pt idx="3">
                  <c:v>24.55</c:v>
                </c:pt>
                <c:pt idx="4">
                  <c:v>29.067066666666669</c:v>
                </c:pt>
                <c:pt idx="5">
                  <c:v>33.759666666666661</c:v>
                </c:pt>
                <c:pt idx="6">
                  <c:v>34.513333333333335</c:v>
                </c:pt>
                <c:pt idx="7">
                  <c:v>34.156999999999996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'C.C '!$B$5</c:f>
              <c:strCache>
                <c:ptCount val="1"/>
                <c:pt idx="0">
                  <c:v>T1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'C.C '!$C$3:$J$3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'C.C '!$C$5:$J$5</c:f>
              <c:numCache>
                <c:formatCode>0.00</c:formatCode>
                <c:ptCount val="8"/>
                <c:pt idx="0">
                  <c:v>3.5428700000000002</c:v>
                </c:pt>
                <c:pt idx="1">
                  <c:v>0.53333333333333333</c:v>
                </c:pt>
                <c:pt idx="2">
                  <c:v>5.05</c:v>
                </c:pt>
                <c:pt idx="3">
                  <c:v>11.766666666666666</c:v>
                </c:pt>
                <c:pt idx="4">
                  <c:v>17.713332408333336</c:v>
                </c:pt>
                <c:pt idx="5">
                  <c:v>21.463332408333333</c:v>
                </c:pt>
                <c:pt idx="6">
                  <c:v>21.816665741666665</c:v>
                </c:pt>
                <c:pt idx="7">
                  <c:v>19.923666666666669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'C.C '!$B$6</c:f>
              <c:strCache>
                <c:ptCount val="1"/>
                <c:pt idx="0">
                  <c:v>T2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'C.C '!$C$3:$J$3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'C.C '!$C$6:$J$6</c:f>
              <c:numCache>
                <c:formatCode>0.00</c:formatCode>
                <c:ptCount val="8"/>
                <c:pt idx="0">
                  <c:v>3.5428700000000002</c:v>
                </c:pt>
                <c:pt idx="1">
                  <c:v>0.33333333333333331</c:v>
                </c:pt>
                <c:pt idx="2">
                  <c:v>3.8</c:v>
                </c:pt>
                <c:pt idx="3">
                  <c:v>9.9166666666666661</c:v>
                </c:pt>
                <c:pt idx="4">
                  <c:v>16.453332408333331</c:v>
                </c:pt>
                <c:pt idx="5">
                  <c:v>20.309999074999997</c:v>
                </c:pt>
                <c:pt idx="6">
                  <c:v>21.459999074999999</c:v>
                </c:pt>
                <c:pt idx="7">
                  <c:v>20.097999999999999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'C.C '!$B$7</c:f>
              <c:strCache>
                <c:ptCount val="1"/>
                <c:pt idx="0">
                  <c:v>T3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'C.C '!$C$3:$J$3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'C.C '!$C$7:$J$7</c:f>
              <c:numCache>
                <c:formatCode>0.00</c:formatCode>
                <c:ptCount val="8"/>
                <c:pt idx="0">
                  <c:v>3.5428700000000002</c:v>
                </c:pt>
                <c:pt idx="1">
                  <c:v>0.16666666666666666</c:v>
                </c:pt>
                <c:pt idx="2">
                  <c:v>2.4833333333333334</c:v>
                </c:pt>
                <c:pt idx="3">
                  <c:v>8.85</c:v>
                </c:pt>
                <c:pt idx="4">
                  <c:v>13.546665741666665</c:v>
                </c:pt>
                <c:pt idx="5">
                  <c:v>19.139999074999999</c:v>
                </c:pt>
                <c:pt idx="6">
                  <c:v>20.803332408333333</c:v>
                </c:pt>
                <c:pt idx="7">
                  <c:v>20.633666666666667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'C.C '!$B$8</c:f>
              <c:strCache>
                <c:ptCount val="1"/>
                <c:pt idx="0">
                  <c:v>T4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'C.C '!$C$3:$J$3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'C.C '!$C$8:$J$8</c:f>
              <c:numCache>
                <c:formatCode>0.00</c:formatCode>
                <c:ptCount val="8"/>
                <c:pt idx="0">
                  <c:v>3.5428700000000002</c:v>
                </c:pt>
                <c:pt idx="1">
                  <c:v>6.55</c:v>
                </c:pt>
                <c:pt idx="2">
                  <c:v>8.6999999999999993</c:v>
                </c:pt>
                <c:pt idx="3">
                  <c:v>24.333333333333332</c:v>
                </c:pt>
                <c:pt idx="4">
                  <c:v>27.398333333333333</c:v>
                </c:pt>
                <c:pt idx="5">
                  <c:v>31.372</c:v>
                </c:pt>
                <c:pt idx="6">
                  <c:v>33.847666666666662</c:v>
                </c:pt>
                <c:pt idx="7">
                  <c:v>32.831666666666671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'C.C '!$B$9</c:f>
              <c:strCache>
                <c:ptCount val="1"/>
                <c:pt idx="0">
                  <c:v>T5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'C.C '!$C$3:$J$3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'C.C '!$C$9:$J$9</c:f>
              <c:numCache>
                <c:formatCode>0.00</c:formatCode>
                <c:ptCount val="8"/>
                <c:pt idx="0">
                  <c:v>3.5428700000000002</c:v>
                </c:pt>
                <c:pt idx="1">
                  <c:v>0.74666666666666659</c:v>
                </c:pt>
                <c:pt idx="2">
                  <c:v>3.3666666666666667</c:v>
                </c:pt>
                <c:pt idx="3">
                  <c:v>6.7166666666666668</c:v>
                </c:pt>
                <c:pt idx="4">
                  <c:v>7.8933324083333343</c:v>
                </c:pt>
                <c:pt idx="5">
                  <c:v>11.8133324083333</c:v>
                </c:pt>
                <c:pt idx="6">
                  <c:v>18.306665966666667</c:v>
                </c:pt>
                <c:pt idx="7">
                  <c:v>19.010000000000002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'C.C '!$B$10</c:f>
              <c:strCache>
                <c:ptCount val="1"/>
                <c:pt idx="0">
                  <c:v>T6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'C.C '!$C$3:$J$3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'C.C '!$C$10:$J$10</c:f>
              <c:numCache>
                <c:formatCode>0.00</c:formatCode>
                <c:ptCount val="8"/>
                <c:pt idx="0">
                  <c:v>3.5428700000000002</c:v>
                </c:pt>
                <c:pt idx="1">
                  <c:v>0.53333333333333333</c:v>
                </c:pt>
                <c:pt idx="2">
                  <c:v>4.5999999999999996</c:v>
                </c:pt>
                <c:pt idx="3">
                  <c:v>12.116666666666665</c:v>
                </c:pt>
                <c:pt idx="4">
                  <c:v>14.719999075</c:v>
                </c:pt>
                <c:pt idx="5">
                  <c:v>16.619999074999999</c:v>
                </c:pt>
                <c:pt idx="6">
                  <c:v>21.219999075</c:v>
                </c:pt>
                <c:pt idx="7">
                  <c:v>21.280333333333331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'C.C '!$B$11</c:f>
              <c:strCache>
                <c:ptCount val="1"/>
                <c:pt idx="0">
                  <c:v>T7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'C.C '!$C$3:$J$3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</c:numCache>
            </c:numRef>
          </c:xVal>
          <c:yVal>
            <c:numRef>
              <c:f>'C.C '!$C$11:$J$11</c:f>
              <c:numCache>
                <c:formatCode>0.00</c:formatCode>
                <c:ptCount val="8"/>
                <c:pt idx="0">
                  <c:v>3.5428700000000002</c:v>
                </c:pt>
                <c:pt idx="1">
                  <c:v>0.14666666666666667</c:v>
                </c:pt>
                <c:pt idx="2">
                  <c:v>1.7333333333333332</c:v>
                </c:pt>
                <c:pt idx="3">
                  <c:v>4.0666666666666664</c:v>
                </c:pt>
                <c:pt idx="4">
                  <c:v>6.4399990750000002</c:v>
                </c:pt>
                <c:pt idx="5">
                  <c:v>10.483332408333332</c:v>
                </c:pt>
                <c:pt idx="6">
                  <c:v>14.969999074999997</c:v>
                </c:pt>
                <c:pt idx="7">
                  <c:v>15.424666666666665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279032"/>
        <c:axId val="250275112"/>
      </c:scatterChart>
      <c:valAx>
        <c:axId val="250279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50" b="1">
                    <a:solidFill>
                      <a:sysClr val="windowText" lastClr="000000"/>
                    </a:solidFill>
                  </a:rPr>
                  <a:t>Días de evaluación</a:t>
                </a:r>
                <a:r>
                  <a:rPr lang="es-EC" sz="1050" b="1" baseline="0">
                    <a:solidFill>
                      <a:sysClr val="windowText" lastClr="000000"/>
                    </a:solidFill>
                  </a:rPr>
                  <a:t> </a:t>
                </a:r>
                <a:endParaRPr lang="es-EC" sz="1050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0275112"/>
        <c:crosses val="autoZero"/>
        <c:crossBetween val="midCat"/>
        <c:majorUnit val="3"/>
      </c:valAx>
      <c:valAx>
        <c:axId val="250275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50" b="1">
                    <a:solidFill>
                      <a:sysClr val="windowText" lastClr="000000"/>
                    </a:solidFill>
                  </a:rPr>
                  <a:t> Millones de cel/ml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22263888888888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0279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0.78385</cdr:x>
      <cdr:y>0.40029</cdr:y>
    </cdr:from>
    <cdr:to>
      <cdr:x>0.90662</cdr:x>
      <cdr:y>0.61322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838315" y="17189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dirty="0" smtClean="0"/>
            <a:t>b</a:t>
          </a:r>
          <a:endParaRPr lang="es-EC" sz="1400" dirty="0"/>
        </a:p>
      </cdr:txBody>
    </cdr:sp>
  </cdr:relSizeAnchor>
  <cdr:relSizeAnchor xmlns:cdr="http://schemas.openxmlformats.org/drawingml/2006/chartDrawing">
    <cdr:from>
      <cdr:x>0.77361</cdr:x>
      <cdr:y>0.39373</cdr:y>
    </cdr:from>
    <cdr:to>
      <cdr:x>0.79663</cdr:x>
      <cdr:y>0.49133</cdr:y>
    </cdr:to>
    <cdr:sp macro="" textlink="">
      <cdr:nvSpPr>
        <cdr:cNvPr id="3" name="Cerrar llave 2"/>
        <cdr:cNvSpPr/>
      </cdr:nvSpPr>
      <cdr:spPr>
        <a:xfrm xmlns:a="http://schemas.openxmlformats.org/drawingml/2006/main">
          <a:off x="5762004" y="1690824"/>
          <a:ext cx="171450" cy="4191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0.79893</cdr:x>
      <cdr:y>0.85216</cdr:y>
    </cdr:from>
    <cdr:to>
      <cdr:x>0.858</cdr:x>
      <cdr:y>0.92526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5142742" y="3587912"/>
          <a:ext cx="3802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400" dirty="0"/>
            <a:t>(</a:t>
          </a:r>
          <a:r>
            <a:rPr lang="es-EC" sz="1400" dirty="0" smtClean="0"/>
            <a:t>a)</a:t>
          </a:r>
          <a:endParaRPr lang="es-EC" dirty="0"/>
        </a:p>
      </cdr:txBody>
    </cdr:sp>
  </cdr:relSizeAnchor>
  <cdr:relSizeAnchor xmlns:cdr="http://schemas.openxmlformats.org/drawingml/2006/chartDrawing">
    <cdr:from>
      <cdr:x>0.4181</cdr:x>
      <cdr:y>0.92455</cdr:y>
    </cdr:from>
    <cdr:to>
      <cdr:x>0.47717</cdr:x>
      <cdr:y>0.99765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2691346" y="3892712"/>
          <a:ext cx="3802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400" dirty="0"/>
            <a:t>(</a:t>
          </a:r>
          <a:r>
            <a:rPr lang="es-EC" sz="1400" dirty="0" smtClean="0"/>
            <a:t>a)</a:t>
          </a:r>
          <a:endParaRPr lang="es-EC" dirty="0"/>
        </a:p>
      </cdr:txBody>
    </cdr:sp>
  </cdr:relSizeAnchor>
  <cdr:relSizeAnchor xmlns:cdr="http://schemas.openxmlformats.org/drawingml/2006/chartDrawing">
    <cdr:from>
      <cdr:x>0.60852</cdr:x>
      <cdr:y>0.92224</cdr:y>
    </cdr:from>
    <cdr:to>
      <cdr:x>0.66883</cdr:x>
      <cdr:y>0.99534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3917044" y="3882989"/>
          <a:ext cx="3882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400" dirty="0" smtClean="0"/>
            <a:t>(d)</a:t>
          </a:r>
          <a:endParaRPr lang="es-EC" dirty="0"/>
        </a:p>
      </cdr:txBody>
    </cdr:sp>
  </cdr:relSizeAnchor>
  <cdr:relSizeAnchor xmlns:cdr="http://schemas.openxmlformats.org/drawingml/2006/chartDrawing">
    <cdr:from>
      <cdr:x>0.79893</cdr:x>
      <cdr:y>0.92526</cdr:y>
    </cdr:from>
    <cdr:to>
      <cdr:x>0.85924</cdr:x>
      <cdr:y>0.99836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5142742" y="3895689"/>
          <a:ext cx="3882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400" dirty="0" smtClean="0"/>
            <a:t>(</a:t>
          </a:r>
          <a:r>
            <a:rPr lang="es-EC" sz="1400" dirty="0"/>
            <a:t>d</a:t>
          </a:r>
          <a:r>
            <a:rPr lang="es-EC" sz="1400" dirty="0" smtClean="0"/>
            <a:t>)</a:t>
          </a:r>
          <a:endParaRPr lang="es-EC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0.87771</cdr:x>
      <cdr:y>0.40914</cdr:y>
    </cdr:from>
    <cdr:to>
      <cdr:x>0.88483</cdr:x>
      <cdr:y>0.53265</cdr:y>
    </cdr:to>
    <cdr:sp macro="" textlink="">
      <cdr:nvSpPr>
        <cdr:cNvPr id="2" name="Cerrar llave 1"/>
        <cdr:cNvSpPr/>
      </cdr:nvSpPr>
      <cdr:spPr>
        <a:xfrm xmlns:a="http://schemas.openxmlformats.org/drawingml/2006/main">
          <a:off x="5638392" y="1724888"/>
          <a:ext cx="45719" cy="5207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  <cdr:relSizeAnchor xmlns:cdr="http://schemas.openxmlformats.org/drawingml/2006/chartDrawing">
    <cdr:from>
      <cdr:x>0.85399</cdr:x>
      <cdr:y>0.16086</cdr:y>
    </cdr:from>
    <cdr:to>
      <cdr:x>0.99633</cdr:x>
      <cdr:y>0.37775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485992" y="678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800" dirty="0" smtClean="0"/>
            <a:t>a</a:t>
          </a:r>
          <a:endParaRPr lang="es-EC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780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547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621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682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1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355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334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587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71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347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028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BFC0-EF17-441D-BA68-D1C4E4C03E7B}" type="datetimeFigureOut">
              <a:rPr lang="es-EC" smtClean="0"/>
              <a:t>8/8/2017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7026D-B82B-4DCE-8D60-DF0B47B6A2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532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chart" Target="../charts/chart1.xml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3.jpeg"/><Relationship Id="rId7" Type="http://schemas.openxmlformats.org/officeDocument/2006/relationships/image" Target="../media/image55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54.jpeg"/><Relationship Id="rId4" Type="http://schemas.openxmlformats.org/officeDocument/2006/relationships/chart" Target="../charts/chart3.xml"/><Relationship Id="rId9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66377" y="3090199"/>
            <a:ext cx="8755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“EFECTO DEL USO DE MICROALGAS </a:t>
            </a:r>
            <a:r>
              <a:rPr lang="es-EC" sz="2400" b="1" dirty="0"/>
              <a:t>ENDÉMICAS DEL ECUADOR (</a:t>
            </a:r>
            <a:r>
              <a:rPr lang="es-EC" sz="2400" b="1" i="1" dirty="0" smtClean="0"/>
              <a:t>Chlorella</a:t>
            </a:r>
            <a:r>
              <a:rPr lang="es-EC" sz="2400" b="1" dirty="0" smtClean="0"/>
              <a:t> </a:t>
            </a:r>
            <a:r>
              <a:rPr lang="es-EC" sz="2400" b="1" dirty="0"/>
              <a:t>sp. </a:t>
            </a:r>
            <a:r>
              <a:rPr lang="es-EC" sz="2400" b="1" dirty="0" smtClean="0"/>
              <a:t>Biotipo 3) EN LA BIOACUMULACIÓN DE INSECTICIDAS A </a:t>
            </a:r>
            <a:r>
              <a:rPr lang="es-EC" sz="2400" b="1" dirty="0"/>
              <a:t>NIVEL DE LABORATORIO</a:t>
            </a:r>
            <a:r>
              <a:rPr lang="es-EC" sz="2400" b="1" dirty="0" smtClean="0"/>
              <a:t>”</a:t>
            </a:r>
            <a:endParaRPr lang="es-EC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1247490" y="1943968"/>
            <a:ext cx="9993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/>
              <a:t>DEPARTAMENTO DE CIENCIAS DE LA VIDA </a:t>
            </a:r>
            <a:r>
              <a:rPr lang="es-EC" sz="2800" b="1" dirty="0" smtClean="0"/>
              <a:t>Y DE LA AGRICULTURA CARRERA </a:t>
            </a:r>
            <a:r>
              <a:rPr lang="es-EC" sz="2800" b="1" dirty="0"/>
              <a:t>DE INGENIERÍA </a:t>
            </a:r>
            <a:r>
              <a:rPr lang="es-EC" sz="2800" b="1" dirty="0" smtClean="0"/>
              <a:t>AGROPECUARIA </a:t>
            </a:r>
            <a:endParaRPr lang="es-EC" sz="2800" b="1" dirty="0"/>
          </a:p>
        </p:txBody>
      </p:sp>
      <p:sp>
        <p:nvSpPr>
          <p:cNvPr id="7" name="Rectángulo 6"/>
          <p:cNvSpPr/>
          <p:nvPr/>
        </p:nvSpPr>
        <p:spPr>
          <a:xfrm>
            <a:off x="4841531" y="5360569"/>
            <a:ext cx="2483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/>
          </a:p>
          <a:p>
            <a:pPr algn="ctr"/>
            <a:r>
              <a:rPr lang="es-EC" dirty="0" smtClean="0"/>
              <a:t>SANGOLQUÍ</a:t>
            </a:r>
            <a:r>
              <a:rPr lang="es-EC" dirty="0"/>
              <a:t>, </a:t>
            </a:r>
            <a:r>
              <a:rPr lang="es-EC" dirty="0" smtClean="0"/>
              <a:t>JULIO 2017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72928" t="25527" r="6151" b="45579"/>
          <a:stretch/>
        </p:blipFill>
        <p:spPr>
          <a:xfrm>
            <a:off x="8571315" y="332592"/>
            <a:ext cx="1714566" cy="1353768"/>
          </a:xfrm>
          <a:prstGeom prst="rect">
            <a:avLst/>
          </a:prstGeom>
        </p:spPr>
      </p:pic>
      <p:pic>
        <p:nvPicPr>
          <p:cNvPr id="9" name="Marcador de contenido 4"/>
          <p:cNvPicPr>
            <a:picLocks noChangeAspect="1"/>
          </p:cNvPicPr>
          <p:nvPr/>
        </p:nvPicPr>
        <p:blipFill rotWithShape="1">
          <a:blip r:embed="rId3"/>
          <a:srcRect l="31849" t="25152" r="35658" b="58779"/>
          <a:stretch/>
        </p:blipFill>
        <p:spPr>
          <a:xfrm>
            <a:off x="3738580" y="373394"/>
            <a:ext cx="4759367" cy="13129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4046" t="26157" r="75428" b="47001"/>
          <a:stretch/>
        </p:blipFill>
        <p:spPr>
          <a:xfrm>
            <a:off x="1785067" y="332592"/>
            <a:ext cx="1656375" cy="135376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393906" y="4733629"/>
            <a:ext cx="412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Director: </a:t>
            </a:r>
            <a:r>
              <a:rPr lang="es-EC" dirty="0" smtClean="0"/>
              <a:t>Juan </a:t>
            </a:r>
            <a:r>
              <a:rPr lang="es-EC" dirty="0"/>
              <a:t>Cristóbal Ortiz </a:t>
            </a:r>
            <a:r>
              <a:rPr lang="es-EC" dirty="0" smtClean="0"/>
              <a:t>Tirado, </a:t>
            </a:r>
            <a:r>
              <a:rPr lang="es-EC" dirty="0" err="1" smtClean="0"/>
              <a:t>Ph.D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1785067" y="4727841"/>
            <a:ext cx="337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Autor: Miguel Alfonso Tipán Lema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13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49649" r="4959" b="31755"/>
          <a:stretch/>
        </p:blipFill>
        <p:spPr>
          <a:xfrm>
            <a:off x="301215" y="4328785"/>
            <a:ext cx="2632174" cy="1126263"/>
          </a:xfrm>
          <a:prstGeom prst="rect">
            <a:avLst/>
          </a:prstGeom>
        </p:spPr>
      </p:pic>
      <p:pic>
        <p:nvPicPr>
          <p:cNvPr id="1042" name="Picture 18" descr="https://scontent-dft4-1.xx.fbcdn.net/v/t34.0-12/16790715_1439192199447069_1825934242_n.jpg?oh=34d70d98d7d086b357ff7e271c633daa&amp;oe=58A7CF7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21755" r="4597" b="22665"/>
          <a:stretch/>
        </p:blipFill>
        <p:spPr bwMode="auto">
          <a:xfrm>
            <a:off x="3020901" y="4360174"/>
            <a:ext cx="3104148" cy="10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content.fuio4-1.fna.fbcdn.net/v/t34.0-12/17758038_1482873045078984_1896955948_n.jpg?oh=5e242172ef1f17028bdb6e01f7ff563c&amp;oe=58E110F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28293" r="11306" b="23376"/>
          <a:stretch/>
        </p:blipFill>
        <p:spPr bwMode="auto">
          <a:xfrm>
            <a:off x="8974970" y="4360174"/>
            <a:ext cx="2815357" cy="10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637224" y="3785388"/>
            <a:ext cx="28502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PRODUCCIÓN DE BIOMASA 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04310" y="545504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24 DÍAS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11114" y="723932"/>
            <a:ext cx="32714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PURIFICACIÓN Y MASIFICACIÓN 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14" name="Picture 12" descr="https://scontent.fuio4-1.fna.fbcdn.net/v/t34.0-12/17690981_1482958345070454_2092668945_n.jpg?oh=bb87996c82ee68f8431576fc7f98133a&amp;oe=58E116D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25912" b="2389"/>
          <a:stretch/>
        </p:blipFill>
        <p:spPr bwMode="auto">
          <a:xfrm>
            <a:off x="3935896" y="1224055"/>
            <a:ext cx="2165038" cy="18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013451" y="3184347"/>
            <a:ext cx="364663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600" dirty="0" smtClean="0"/>
              <a:t>Medio Nitrofoska 0,57 g L</a:t>
            </a:r>
            <a:r>
              <a:rPr lang="es-EC" sz="1600" baseline="30000" dirty="0" smtClean="0"/>
              <a:t>-1</a:t>
            </a:r>
            <a:r>
              <a:rPr lang="es-EC" sz="1600" dirty="0" smtClean="0"/>
              <a:t> + Agar 15 g L</a:t>
            </a:r>
            <a:r>
              <a:rPr lang="es-EC" sz="1600" baseline="30000" dirty="0"/>
              <a:t>-1</a:t>
            </a:r>
            <a:endParaRPr lang="es-EC" sz="1600" dirty="0"/>
          </a:p>
        </p:txBody>
      </p:sp>
      <p:sp>
        <p:nvSpPr>
          <p:cNvPr id="20" name="Flecha derecha 19"/>
          <p:cNvSpPr/>
          <p:nvPr/>
        </p:nvSpPr>
        <p:spPr>
          <a:xfrm flipV="1">
            <a:off x="1724693" y="5680035"/>
            <a:ext cx="8103836" cy="288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0" y="0"/>
            <a:ext cx="5344563" cy="606761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1ra FASE DE INVESTIGACIÓN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scontent-mia1-1.xx.fbcdn.net/v/t35.0-12/18362080_1529471533752468_1551286814_o.jpg?oh=e385d2e94f807734b18714eb47c78d42&amp;oe=5913753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06" y="1236492"/>
            <a:ext cx="2095773" cy="18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552977" y="3176757"/>
            <a:ext cx="44945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600" dirty="0" err="1"/>
              <a:t>Irradiación</a:t>
            </a:r>
            <a:r>
              <a:rPr lang="pt-BR" sz="1600" dirty="0"/>
              <a:t> (78.8 </a:t>
            </a:r>
            <a:r>
              <a:rPr lang="pt-BR" sz="1600" i="1" dirty="0" err="1"/>
              <a:t>μ</a:t>
            </a:r>
            <a:r>
              <a:rPr lang="pt-BR" sz="1600" dirty="0" err="1"/>
              <a:t>mol</a:t>
            </a:r>
            <a:r>
              <a:rPr lang="pt-BR" sz="1600" dirty="0"/>
              <a:t> quanta m</a:t>
            </a:r>
            <a:r>
              <a:rPr lang="pt-BR" sz="1600" baseline="30000" dirty="0"/>
              <a:t>-2</a:t>
            </a:r>
            <a:r>
              <a:rPr lang="pt-BR" sz="1600" dirty="0"/>
              <a:t> s</a:t>
            </a:r>
            <a:r>
              <a:rPr lang="pt-BR" sz="1600" baseline="30000" dirty="0"/>
              <a:t>-1</a:t>
            </a:r>
            <a:r>
              <a:rPr lang="pt-BR" sz="1600" dirty="0" smtClean="0"/>
              <a:t>); 450 Lumens</a:t>
            </a:r>
            <a:endParaRPr lang="es-EC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25" y="1224031"/>
            <a:ext cx="1910999" cy="187846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156885" y="273390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40 X 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content-mia1-1.xx.fbcdn.net/v/t35.0-12/18338698_1529470827085872_1330692848_o.jpg?oh=5e43f525b939f62d23592f51eacee4e0&amp;oe=59134B4B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 b="21512"/>
          <a:stretch/>
        </p:blipFill>
        <p:spPr bwMode="auto">
          <a:xfrm>
            <a:off x="6300074" y="4360174"/>
            <a:ext cx="2500153" cy="10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-mia1-1.xx.fbcdn.net/v/t34.0-12/17671185_1482959445070344_1118606807_n.jpg?oh=c984ac58966494ace170bca8e3761817&amp;oe=5913329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r="11973" b="30489"/>
          <a:stretch/>
        </p:blipFill>
        <p:spPr bwMode="auto">
          <a:xfrm>
            <a:off x="9732570" y="1255512"/>
            <a:ext cx="2057757" cy="18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52104" y="659701"/>
            <a:ext cx="30205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ANÁLISIS BROMATOLÓGICO 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87014" y="3547747"/>
            <a:ext cx="100040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Proteína  </a:t>
            </a:r>
            <a:endParaRPr lang="es-EC" sz="16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35555" y="3515398"/>
            <a:ext cx="154401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Grasas Totales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9" name="Picture 22" descr="https://scontent.fuio4-1.fna.fbcdn.net/v/t34.0-12/17690968_1482872811745674_627430475_n.jpg?oh=f92f921f080b07382928e43aff9fe6e2&amp;oe=58E125D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r="34508" b="8497"/>
          <a:stretch/>
        </p:blipFill>
        <p:spPr bwMode="auto">
          <a:xfrm>
            <a:off x="4313530" y="3979341"/>
            <a:ext cx="1168819" cy="23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https://scontent.fuio4-1.fna.fbcdn.net/v/t34.0-12/17690987_1482872788412343_1682513807_n.jpg?oh=0f009b60fce889c25cf05257888bf4e3&amp;oe=58E161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2" t="28085" r="26247" b="9923"/>
          <a:stretch/>
        </p:blipFill>
        <p:spPr bwMode="auto">
          <a:xfrm>
            <a:off x="8329970" y="4118891"/>
            <a:ext cx="1582650" cy="15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https://scontent.fuio4-1.fna.fbcdn.net/v/t34.0-12/17741050_1483026901730265_2029762894_n.jpg?oh=4e4e74d0fc00f7c510837fdc1f40e13d&amp;oe=58E223A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29009" r="11295" b="28945"/>
          <a:stretch/>
        </p:blipFill>
        <p:spPr bwMode="auto">
          <a:xfrm>
            <a:off x="10062397" y="4118389"/>
            <a:ext cx="1513529" cy="1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9027487" y="3503483"/>
            <a:ext cx="168283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Cenizas 28,52%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0" y="0"/>
            <a:ext cx="1686187" cy="606761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ES" altLang="es-EC" sz="280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FASE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scontent-mia1-1.xx.fbcdn.net/v/t34.0-12/18309112_1529476927085262_368005314_n.jpg?oh=ca213e4e409d24e50cfaee0aa880c7e2&amp;oe=59127C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16" y="1159029"/>
            <a:ext cx="2704411" cy="16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mia1-1.xx.fbcdn.net/v/t34.0-12/18309114_1529476933751928_1242124904_n.jpg?oh=4e871379e689d57156ecdd89db6a1de1&amp;oe=59139F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26" y="1146656"/>
            <a:ext cx="2348371" cy="166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mia1-1.xx.fbcdn.net/v/t34.0-12/18360695_1529477767085178_1056657412_n.jpg?oh=716f52b379282201c9ff1dafd2d0a2bd&amp;oe=591331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92" y="1135111"/>
            <a:ext cx="2462615" cy="168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73525" y="243686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</a:t>
            </a:r>
            <a:r>
              <a:rPr lang="es-EC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C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35 °C</a:t>
            </a:r>
            <a:endParaRPr lang="es-EC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543091" y="1347212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MORTERO</a:t>
            </a:r>
            <a:endParaRPr lang="es-EC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600560" y="2907500"/>
            <a:ext cx="19606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74% DE HUMEDAD</a:t>
            </a:r>
            <a:endParaRPr lang="es-EC" dirty="0"/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828219" y="3092166"/>
            <a:ext cx="367159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s://scontent-mia1-1.xx.fbcdn.net/v/t34.0-12/18360376_1529479070418381_692264128_n.jpg?oh=5bd6d59662b3032a0b2a554d5347ac0e&amp;oe=591393F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6" y="1135111"/>
            <a:ext cx="1844062" cy="167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content-mia1-1.xx.fbcdn.net/v/t34.0-12/18360767_1529477233751898_1164599949_n.jpg?oh=29a1d3895edf6095398090a1bf73f946&amp;oe=59133B0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r="31570"/>
          <a:stretch/>
        </p:blipFill>
        <p:spPr bwMode="auto">
          <a:xfrm>
            <a:off x="2184278" y="3979338"/>
            <a:ext cx="1422853" cy="23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content-mia1-1.xx.fbcdn.net/v/t34.0-12/18337384_1529477320418556_1921900851_n.jpg?oh=02f715d02566d257edd5d3855175054a&amp;oe=59137C0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r="22096"/>
          <a:stretch/>
        </p:blipFill>
        <p:spPr bwMode="auto">
          <a:xfrm>
            <a:off x="5566668" y="3979340"/>
            <a:ext cx="1281786" cy="23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content-mia1-1.xx.fbcdn.net/v/t34.0-12/18336933_1529477290418559_857294653_n.jpg?oh=e9f60d25df665fed29d6b68d6741a94f&amp;oe=5912766B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6" r="17321" b="10539"/>
          <a:stretch/>
        </p:blipFill>
        <p:spPr bwMode="auto">
          <a:xfrm>
            <a:off x="6932772" y="3979339"/>
            <a:ext cx="941319" cy="23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content-mia1-1.xx.fbcdn.net/v/t34.0-12/18337014_1529477183751903_856816344_n.jpg?oh=d15d777b7315f0e011ba77b924a168c6&amp;oe=59139D0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t="27125" r="42359" b="11235"/>
          <a:stretch/>
        </p:blipFill>
        <p:spPr bwMode="auto">
          <a:xfrm>
            <a:off x="501041" y="3979338"/>
            <a:ext cx="1602632" cy="23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296" y="1135111"/>
            <a:ext cx="1632170" cy="16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15280" y="597214"/>
            <a:ext cx="301794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FF0000"/>
                </a:solidFill>
              </a:rPr>
              <a:t>Capacidad Antioxidante (517 </a:t>
            </a:r>
            <a:r>
              <a:rPr lang="es-EC" sz="1600" b="1" dirty="0" err="1" smtClean="0">
                <a:solidFill>
                  <a:srgbClr val="FF0000"/>
                </a:solidFill>
              </a:rPr>
              <a:t>nm</a:t>
            </a:r>
            <a:r>
              <a:rPr lang="es-EC" sz="1600" b="1" dirty="0" smtClean="0">
                <a:solidFill>
                  <a:srgbClr val="FF0000"/>
                </a:solidFill>
              </a:rPr>
              <a:t>)</a:t>
            </a:r>
            <a:endParaRPr lang="es-EC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38" descr="https://scontent.fuio4-1.fna.fbcdn.net/v/t34.0-12/17577906_1482872448412377_1272954534_n.jpg?oh=657081a5756e6d8b8fbb0e042cea33c1&amp;oe=58E15C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13798" r="2611" b="16374"/>
          <a:stretch/>
        </p:blipFill>
        <p:spPr bwMode="auto">
          <a:xfrm>
            <a:off x="529487" y="993910"/>
            <a:ext cx="1673201" cy="11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99504" y="2333130"/>
            <a:ext cx="2885406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FF0000"/>
                </a:solidFill>
              </a:rPr>
              <a:t>Compuestos Fenólicos (765 </a:t>
            </a:r>
            <a:r>
              <a:rPr lang="es-EC" sz="1600" b="1" dirty="0" err="1" smtClean="0">
                <a:solidFill>
                  <a:srgbClr val="FF0000"/>
                </a:solidFill>
              </a:rPr>
              <a:t>nm</a:t>
            </a:r>
            <a:r>
              <a:rPr lang="es-EC" sz="1600" b="1" dirty="0" smtClean="0">
                <a:solidFill>
                  <a:srgbClr val="FF0000"/>
                </a:solidFill>
              </a:rPr>
              <a:t>)</a:t>
            </a:r>
            <a:endParaRPr lang="es-EC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44" descr="https://scontent.fuio4-1.fna.fbcdn.net/v/t34.0-12/17690768_1482873018412320_1990996236_n.jpg?oh=b1c097932d53bd669e963fb3691e1444&amp;oe=58E0FB9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4" b="23246"/>
          <a:stretch/>
        </p:blipFill>
        <p:spPr bwMode="auto">
          <a:xfrm>
            <a:off x="3731215" y="993910"/>
            <a:ext cx="1402906" cy="11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371390" y="4247869"/>
            <a:ext cx="260178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FF0000"/>
                </a:solidFill>
              </a:rPr>
              <a:t>Clorofila A y Clorofila B</a:t>
            </a:r>
            <a:endParaRPr lang="es-EC" sz="16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373621" y="512196"/>
            <a:ext cx="96834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FF0000"/>
                </a:solidFill>
              </a:rPr>
              <a:t>Caroteno</a:t>
            </a:r>
            <a:endParaRPr lang="es-EC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46" descr="https://scontent.fuio4-1.fna.fbcdn.net/v/t34.0-12/17742442_1482872828412339_1954505642_n.jpg?oh=90245fd53d07e73a159de9b4ebc4ae66&amp;oe=58E219A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18576" r="15590" b="22027"/>
          <a:stretch/>
        </p:blipFill>
        <p:spPr bwMode="auto">
          <a:xfrm>
            <a:off x="732165" y="4657749"/>
            <a:ext cx="1916161" cy="14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8" descr="https://scontent.fuio4-1.fna.fbcdn.net/v/t34.0-12/17742193_1482872798412342_1483185582_n.jpg?oh=cfb7ee32ba982801964570cf1c6f78f6&amp;oe=58E1154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11429" r="32257" b="6747"/>
          <a:stretch/>
        </p:blipFill>
        <p:spPr bwMode="auto">
          <a:xfrm>
            <a:off x="9219640" y="947850"/>
            <a:ext cx="2116717" cy="12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b="16280"/>
          <a:stretch/>
        </p:blipFill>
        <p:spPr>
          <a:xfrm>
            <a:off x="8110761" y="2949382"/>
            <a:ext cx="1907931" cy="132513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542057" y="2482418"/>
            <a:ext cx="3355165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FF0000"/>
                </a:solidFill>
              </a:rPr>
              <a:t>Bioensayo de letalidad </a:t>
            </a:r>
            <a:r>
              <a:rPr lang="es-EC" sz="1400" b="1" i="1" dirty="0" err="1" smtClean="0">
                <a:solidFill>
                  <a:srgbClr val="FF0000"/>
                </a:solidFill>
              </a:rPr>
              <a:t>Artemia</a:t>
            </a:r>
            <a:r>
              <a:rPr lang="es-EC" sz="1400" b="1" i="1" dirty="0" smtClean="0">
                <a:solidFill>
                  <a:srgbClr val="FF0000"/>
                </a:solidFill>
              </a:rPr>
              <a:t> salina</a:t>
            </a:r>
            <a:endParaRPr lang="es-EC" sz="1400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39620" y="4486947"/>
            <a:ext cx="210165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FF0000"/>
                </a:solidFill>
              </a:rPr>
              <a:t>Bioensayo de letalidad pesticidas---biomasa </a:t>
            </a:r>
            <a:endParaRPr lang="es-EC" sz="1400" b="1" i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s://scontent-mia1-1.xx.fbcdn.net/v/t34.0-12/18336661_1529475963752025_719545136_n.jpg?oh=0b6a4daeaf635f4bbb3b0992363cd08e&amp;oe=591268B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t="38425" r="7592"/>
          <a:stretch/>
        </p:blipFill>
        <p:spPr bwMode="auto">
          <a:xfrm>
            <a:off x="2290015" y="1000144"/>
            <a:ext cx="1353872" cy="11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b="8171"/>
          <a:stretch/>
        </p:blipFill>
        <p:spPr>
          <a:xfrm flipH="1">
            <a:off x="2770146" y="4657750"/>
            <a:ext cx="1837948" cy="1466323"/>
          </a:xfrm>
          <a:prstGeom prst="rect">
            <a:avLst/>
          </a:prstGeom>
        </p:spPr>
      </p:pic>
      <p:pic>
        <p:nvPicPr>
          <p:cNvPr id="4102" name="Picture 6" descr="https://scontent-mia1-1.xx.fbcdn.net/v/t34.0-12/18337201_1529477507085204_1527732338_n.jpg?oh=a2f4824459b70971618c788f64112437&amp;oe=591334F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t="23856" r="11439" b="16371"/>
          <a:stretch/>
        </p:blipFill>
        <p:spPr bwMode="auto">
          <a:xfrm>
            <a:off x="447899" y="2779998"/>
            <a:ext cx="1938355" cy="13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-mia1-1.xx.fbcdn.net/v/t34.0-12/18361157_1529477797085175_2021666278_n.jpg?oh=5f8e047ce500e4b1754a1c3a6fe52e07&amp;oe=5912679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90735" y="4851733"/>
            <a:ext cx="1420574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-mia1-1.xx.fbcdn.net/v/t35.0-12/18338783_1529471940419094_496489983_o.jpg?oh=0b12c04a64e1e57931d8972f1b6a0a30&amp;oe=5913721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/>
          <a:stretch/>
        </p:blipFill>
        <p:spPr bwMode="auto">
          <a:xfrm>
            <a:off x="5218024" y="5136808"/>
            <a:ext cx="1581633" cy="14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content-mia1-1.xx.fbcdn.net/v/t35.0-12/18338947_1529470857085869_133025664_o.jpg?oh=5f98275f043276eaccdfdc8f28819c09&amp;oe=591324C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8935" r="19759" b="-2202"/>
          <a:stretch/>
        </p:blipFill>
        <p:spPr bwMode="auto">
          <a:xfrm>
            <a:off x="6886787" y="5144073"/>
            <a:ext cx="1731742" cy="14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 bwMode="auto">
          <a:xfrm>
            <a:off x="-1" y="13650"/>
            <a:ext cx="1661021" cy="477827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ES" altLang="es-EC" sz="280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FASE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2" name="Picture 16" descr="https://scontent-mia1-1.xx.fbcdn.net/v/t34.0-12/18336567_1529479017085053_1070518687_n.jpg?oh=52d748f06754a6e1f4e2699c05f7e10c&amp;oe=5913748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3"/>
          <a:stretch/>
        </p:blipFill>
        <p:spPr bwMode="auto">
          <a:xfrm>
            <a:off x="6662649" y="966732"/>
            <a:ext cx="2195143" cy="12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47" y="2949382"/>
            <a:ext cx="1866763" cy="134933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41" y="2949381"/>
            <a:ext cx="1744343" cy="1321993"/>
          </a:xfrm>
          <a:prstGeom prst="rect">
            <a:avLst/>
          </a:prstGeom>
        </p:spPr>
      </p:pic>
      <p:pic>
        <p:nvPicPr>
          <p:cNvPr id="3074" name="Picture 2" descr="https://scontent.fuio4-1.fna.fbcdn.net/v/t34.0-12/18337277_1529477360418552_2106930701_n.jpg?oh=c0c88a1a3abe305bbe831a0532da9db4&amp;oe=5915DDC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0" r="16730"/>
          <a:stretch/>
        </p:blipFill>
        <p:spPr bwMode="auto">
          <a:xfrm>
            <a:off x="2494003" y="2790195"/>
            <a:ext cx="1872725" cy="13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4" b="8453"/>
          <a:stretch/>
        </p:blipFill>
        <p:spPr>
          <a:xfrm>
            <a:off x="10762759" y="5144073"/>
            <a:ext cx="1382471" cy="866789"/>
          </a:xfrm>
          <a:prstGeom prst="rect">
            <a:avLst/>
          </a:prstGeom>
        </p:spPr>
      </p:pic>
      <p:pic>
        <p:nvPicPr>
          <p:cNvPr id="27" name="Picture 4" descr="https://scontent.fuio4-1.fna.fbcdn.net/v/t34.0-12/14509237_578011679075881_1534912472_n.jpg?oh=a12bf1ee83741b8cb65ddff7eec2643b&amp;oe=58F74BB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515" y="6039175"/>
            <a:ext cx="1361715" cy="6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34"/>
          <p:cNvSpPr txBox="1"/>
          <p:nvPr/>
        </p:nvSpPr>
        <p:spPr>
          <a:xfrm>
            <a:off x="467214" y="832116"/>
            <a:ext cx="4740860" cy="414655"/>
          </a:xfrm>
          <a:prstGeom prst="rect">
            <a:avLst/>
          </a:prstGeom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INSTALACIÓN DEL PROYECTO</a:t>
            </a:r>
            <a:endParaRPr lang="es-EC" sz="2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-2263"/>
            <a:ext cx="1702965" cy="503252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altLang="es-EC" sz="280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FASE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https://scontent-mia1-1.xx.fbcdn.net/v/t35.0-12/18362139_1529475687085386_1034113674_o.jpg?oh=d424fe46f69736291a4c8156fa1dc645&amp;oe=5913330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3" r="6944" b="15866"/>
          <a:stretch/>
        </p:blipFill>
        <p:spPr bwMode="auto">
          <a:xfrm>
            <a:off x="345624" y="1575634"/>
            <a:ext cx="4685297" cy="12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content-mia1-1.xx.fbcdn.net/v/t35.0-12/18362078_1529475200418768_2076740277_o.jpg?oh=4c7f3d91497855d572bcfbc06a00cbb3&amp;oe=591322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3" b="23707"/>
          <a:stretch/>
        </p:blipFill>
        <p:spPr bwMode="auto">
          <a:xfrm>
            <a:off x="345623" y="4174396"/>
            <a:ext cx="4685297" cy="10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content-mia1-1.xx.fbcdn.net/v/t35.0-12/18361909_1529475073752114_1815481416_o.jpg?oh=76a6a7f06d0b8101cc245519f0b5e00e&amp;oe=591393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9" b="25186"/>
          <a:stretch/>
        </p:blipFill>
        <p:spPr bwMode="auto">
          <a:xfrm>
            <a:off x="345624" y="2912048"/>
            <a:ext cx="4685297" cy="11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content-mia1-1.xx.fbcdn.net/v/t35.0-12/18338687_1529473540418934_1956521550_o.jpg?oh=43fdb49b4392115f643dc6732e85ad46&amp;oe=59135E4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32626" r="13201" b="26779"/>
          <a:stretch/>
        </p:blipFill>
        <p:spPr bwMode="auto">
          <a:xfrm>
            <a:off x="345624" y="5378024"/>
            <a:ext cx="4685296" cy="10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scontent-mia1-1.xx.fbcdn.net/v/t34.0-12/18360655_1529475363752085_1827732258_n.jpg?oh=febe36f03b6520424c72ab53397f00dc&amp;oe=591365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59" y="2237338"/>
            <a:ext cx="1863098" cy="31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16200000">
            <a:off x="-227281" y="384071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21 DÍAS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-130626" y="1828800"/>
            <a:ext cx="476249" cy="436746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 de texto 34"/>
          <p:cNvSpPr txBox="1"/>
          <p:nvPr/>
        </p:nvSpPr>
        <p:spPr>
          <a:xfrm>
            <a:off x="7850776" y="1223907"/>
            <a:ext cx="1965158" cy="338702"/>
          </a:xfrm>
          <a:prstGeom prst="rect">
            <a:avLst/>
          </a:prstGeom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DQO-DBO5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508776" y="613276"/>
            <a:ext cx="5636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1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2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3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4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5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6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7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8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9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10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11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13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14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15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17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18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19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20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21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22" name="Cuadro de texto 34"/>
          <p:cNvSpPr txBox="1"/>
          <p:nvPr/>
        </p:nvSpPr>
        <p:spPr>
          <a:xfrm>
            <a:off x="9919658" y="1223907"/>
            <a:ext cx="630645" cy="338702"/>
          </a:xfrm>
          <a:prstGeom prst="rect">
            <a:avLst/>
          </a:prstGeom>
          <a:solidFill>
            <a:srgbClr val="00B050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C.C.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uadro de texto 34"/>
          <p:cNvSpPr txBox="1"/>
          <p:nvPr/>
        </p:nvSpPr>
        <p:spPr>
          <a:xfrm>
            <a:off x="9278617" y="6105995"/>
            <a:ext cx="1965158" cy="338702"/>
          </a:xfrm>
          <a:prstGeom prst="rect">
            <a:avLst/>
          </a:prstGeom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DQO-DBO5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uadro de texto 34"/>
          <p:cNvSpPr txBox="1"/>
          <p:nvPr/>
        </p:nvSpPr>
        <p:spPr>
          <a:xfrm>
            <a:off x="7790612" y="784689"/>
            <a:ext cx="2888724" cy="338702"/>
          </a:xfrm>
          <a:prstGeom prst="rect">
            <a:avLst/>
          </a:prstGeom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PERIODO DE ADAPTACIÓN</a:t>
            </a:r>
            <a:endParaRPr lang="es-EC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838744" y="4011359"/>
            <a:ext cx="12339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ELISA TEST </a:t>
            </a:r>
            <a:endParaRPr lang="es-EC" dirty="0"/>
          </a:p>
        </p:txBody>
      </p:sp>
      <p:sp>
        <p:nvSpPr>
          <p:cNvPr id="34" name="Cuadro de texto 34"/>
          <p:cNvSpPr txBox="1"/>
          <p:nvPr/>
        </p:nvSpPr>
        <p:spPr>
          <a:xfrm>
            <a:off x="7847357" y="2007276"/>
            <a:ext cx="630645" cy="338702"/>
          </a:xfrm>
          <a:prstGeom prst="rect">
            <a:avLst/>
          </a:prstGeom>
          <a:solidFill>
            <a:srgbClr val="00B050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C.C.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uadro de texto 34"/>
          <p:cNvSpPr txBox="1"/>
          <p:nvPr/>
        </p:nvSpPr>
        <p:spPr>
          <a:xfrm>
            <a:off x="7861038" y="2829258"/>
            <a:ext cx="630645" cy="338702"/>
          </a:xfrm>
          <a:prstGeom prst="rect">
            <a:avLst/>
          </a:prstGeom>
          <a:solidFill>
            <a:srgbClr val="00B050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C.C.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uadro de texto 34"/>
          <p:cNvSpPr txBox="1"/>
          <p:nvPr/>
        </p:nvSpPr>
        <p:spPr>
          <a:xfrm>
            <a:off x="7837095" y="3640887"/>
            <a:ext cx="630645" cy="338702"/>
          </a:xfrm>
          <a:prstGeom prst="rect">
            <a:avLst/>
          </a:prstGeom>
          <a:solidFill>
            <a:srgbClr val="00B050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C.C.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uadro de texto 34"/>
          <p:cNvSpPr txBox="1"/>
          <p:nvPr/>
        </p:nvSpPr>
        <p:spPr>
          <a:xfrm>
            <a:off x="7855422" y="4488979"/>
            <a:ext cx="630645" cy="338702"/>
          </a:xfrm>
          <a:prstGeom prst="rect">
            <a:avLst/>
          </a:prstGeom>
          <a:solidFill>
            <a:srgbClr val="00B050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C.C.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 de texto 34"/>
          <p:cNvSpPr txBox="1"/>
          <p:nvPr/>
        </p:nvSpPr>
        <p:spPr>
          <a:xfrm>
            <a:off x="7855422" y="5270302"/>
            <a:ext cx="630645" cy="338702"/>
          </a:xfrm>
          <a:prstGeom prst="rect">
            <a:avLst/>
          </a:prstGeom>
          <a:solidFill>
            <a:srgbClr val="00B050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C.C.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uadro de texto 34"/>
          <p:cNvSpPr txBox="1"/>
          <p:nvPr/>
        </p:nvSpPr>
        <p:spPr>
          <a:xfrm>
            <a:off x="7855422" y="6105995"/>
            <a:ext cx="630645" cy="338702"/>
          </a:xfrm>
          <a:prstGeom prst="rect">
            <a:avLst/>
          </a:prstGeom>
          <a:solidFill>
            <a:srgbClr val="00B050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C.C.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Cuadro de texto 34"/>
          <p:cNvSpPr txBox="1"/>
          <p:nvPr/>
        </p:nvSpPr>
        <p:spPr>
          <a:xfrm>
            <a:off x="10608359" y="1223907"/>
            <a:ext cx="630645" cy="338702"/>
          </a:xfrm>
          <a:prstGeom prst="rect">
            <a:avLst/>
          </a:prstGeom>
          <a:solidFill>
            <a:schemeClr val="accent4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Cuadro de texto 34"/>
          <p:cNvSpPr txBox="1"/>
          <p:nvPr/>
        </p:nvSpPr>
        <p:spPr>
          <a:xfrm>
            <a:off x="8596763" y="2007276"/>
            <a:ext cx="630645" cy="338702"/>
          </a:xfrm>
          <a:prstGeom prst="rect">
            <a:avLst/>
          </a:prstGeom>
          <a:solidFill>
            <a:schemeClr val="accent4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Cuadro de texto 34"/>
          <p:cNvSpPr txBox="1"/>
          <p:nvPr/>
        </p:nvSpPr>
        <p:spPr>
          <a:xfrm>
            <a:off x="8600934" y="2826325"/>
            <a:ext cx="630645" cy="338702"/>
          </a:xfrm>
          <a:prstGeom prst="rect">
            <a:avLst/>
          </a:prstGeom>
          <a:solidFill>
            <a:schemeClr val="accent4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Cuadro de texto 34"/>
          <p:cNvSpPr txBox="1"/>
          <p:nvPr/>
        </p:nvSpPr>
        <p:spPr>
          <a:xfrm>
            <a:off x="8525142" y="3636691"/>
            <a:ext cx="630645" cy="338702"/>
          </a:xfrm>
          <a:prstGeom prst="rect">
            <a:avLst/>
          </a:prstGeom>
          <a:solidFill>
            <a:schemeClr val="accent4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Cuadro de texto 34"/>
          <p:cNvSpPr txBox="1"/>
          <p:nvPr/>
        </p:nvSpPr>
        <p:spPr>
          <a:xfrm>
            <a:off x="8594465" y="4488979"/>
            <a:ext cx="630645" cy="338702"/>
          </a:xfrm>
          <a:prstGeom prst="rect">
            <a:avLst/>
          </a:prstGeom>
          <a:solidFill>
            <a:schemeClr val="accent4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s-EC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uadro de texto 34"/>
          <p:cNvSpPr txBox="1"/>
          <p:nvPr/>
        </p:nvSpPr>
        <p:spPr>
          <a:xfrm>
            <a:off x="8594464" y="5289803"/>
            <a:ext cx="630645" cy="338702"/>
          </a:xfrm>
          <a:prstGeom prst="rect">
            <a:avLst/>
          </a:prstGeom>
          <a:solidFill>
            <a:schemeClr val="accent4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endParaRPr lang="es-EC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Cuadro de texto 34"/>
          <p:cNvSpPr txBox="1"/>
          <p:nvPr/>
        </p:nvSpPr>
        <p:spPr>
          <a:xfrm>
            <a:off x="8585301" y="6105995"/>
            <a:ext cx="630645" cy="338702"/>
          </a:xfrm>
          <a:prstGeom prst="rect">
            <a:avLst/>
          </a:prstGeom>
          <a:solidFill>
            <a:schemeClr val="accent4"/>
          </a:solidFill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</a:p>
        </p:txBody>
      </p:sp>
      <p:sp>
        <p:nvSpPr>
          <p:cNvPr id="64" name="Cuadro de texto 34"/>
          <p:cNvSpPr txBox="1"/>
          <p:nvPr/>
        </p:nvSpPr>
        <p:spPr>
          <a:xfrm>
            <a:off x="8466156" y="142676"/>
            <a:ext cx="2322708" cy="414655"/>
          </a:xfrm>
          <a:prstGeom prst="rect">
            <a:avLst/>
          </a:prstGeom>
          <a:ln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</a:t>
            </a:r>
            <a:endParaRPr lang="es-EC" sz="2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4" descr="Resultado de imagen para camara neubauer microalga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1" r="16940"/>
          <a:stretch/>
        </p:blipFill>
        <p:spPr bwMode="auto">
          <a:xfrm>
            <a:off x="9357677" y="1551771"/>
            <a:ext cx="1312840" cy="13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esultado de imagen para espectrofotómet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359" y="2577924"/>
            <a:ext cx="1324969" cy="12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61" y="3685110"/>
            <a:ext cx="1458353" cy="14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0" y="0"/>
            <a:ext cx="1853967" cy="503252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altLang="es-EC" sz="2800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FASE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24640" y="830484"/>
            <a:ext cx="684803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dirty="0">
                <a:solidFill>
                  <a:srgbClr val="FF0000"/>
                </a:solidFill>
              </a:rPr>
              <a:t>D</a:t>
            </a:r>
            <a:r>
              <a:rPr lang="es-EC" sz="2000" dirty="0" smtClean="0">
                <a:solidFill>
                  <a:srgbClr val="FF0000"/>
                </a:solidFill>
              </a:rPr>
              <a:t>QO</a:t>
            </a:r>
            <a:endParaRPr lang="es-EC" sz="2000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1123" y="1422209"/>
            <a:ext cx="21211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Solución digestora A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551123" y="2382981"/>
            <a:ext cx="21211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Solución á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cida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de oxidación B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54817" y="1902595"/>
            <a:ext cx="11137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MUESTRA</a:t>
            </a:r>
            <a:endParaRPr lang="es-EC" dirty="0"/>
          </a:p>
        </p:txBody>
      </p:sp>
      <p:sp>
        <p:nvSpPr>
          <p:cNvPr id="12" name="Flecha abajo 11"/>
          <p:cNvSpPr/>
          <p:nvPr/>
        </p:nvSpPr>
        <p:spPr>
          <a:xfrm>
            <a:off x="165129" y="1560233"/>
            <a:ext cx="333585" cy="1152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abajo 13"/>
          <p:cNvSpPr/>
          <p:nvPr/>
        </p:nvSpPr>
        <p:spPr>
          <a:xfrm>
            <a:off x="141869" y="4281177"/>
            <a:ext cx="333585" cy="1152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8" name="Picture 4" descr="https://scontent.fuio4-1.fna.fbcdn.net/v/t34.0-12/18360891_1529474793752142_1588864867_n.jpg?oh=ba6cd73153be503c0c1d5d71c0701a14&amp;oe=591312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08" y="3584853"/>
            <a:ext cx="1938906" cy="15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izquierda y arriba 12"/>
          <p:cNvSpPr/>
          <p:nvPr/>
        </p:nvSpPr>
        <p:spPr>
          <a:xfrm>
            <a:off x="3009443" y="3620752"/>
            <a:ext cx="1083586" cy="1043259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50" name="Picture 6" descr="https://scontent.fuio4-1.fna.fbcdn.net/v/t34.0-12/18361029_1529474283752193_656771208_n.jpg?oh=3dd8030c72641e2d53ac7ed8f344bfa0&amp;oe=59130E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08" y="5504662"/>
            <a:ext cx="2472452" cy="11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content.fuio4-1.fna.fbcdn.net/v/t34.0-12/18336665_1529479117085043_569950491_n.jpg?oh=7f838aa8d0c77a56d5d7b1f20d94b596&amp;oe=591430C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67" y="5504663"/>
            <a:ext cx="2328487" cy="11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375167986"/>
              </p:ext>
            </p:extLst>
          </p:nvPr>
        </p:nvGraphicFramePr>
        <p:xfrm>
          <a:off x="6648005" y="1417497"/>
          <a:ext cx="4521200" cy="228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9278893" y="845889"/>
            <a:ext cx="780983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FF0000"/>
                </a:solidFill>
              </a:rPr>
              <a:t>DBO5</a:t>
            </a:r>
            <a:endParaRPr lang="es-EC" sz="2000" dirty="0">
              <a:solidFill>
                <a:srgbClr val="FF0000"/>
              </a:solidFill>
            </a:endParaRPr>
          </a:p>
        </p:txBody>
      </p:sp>
      <p:pic>
        <p:nvPicPr>
          <p:cNvPr id="6156" name="Picture 12" descr="https://scontent.fuio4-1.fna.fbcdn.net/v/t34.0-12/18337062_1529473440418944_21862143_n.jpg?oh=f877c11ab53e06136428d57ba46c15ef&amp;oe=591305B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58" y="3620752"/>
            <a:ext cx="1847396" cy="15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content.fuio4-1.fna.fbcdn.net/v/t34.0-12/18309116_1529473517085603_606279019_n.jpg?oh=114a68c7b2b49927471cc7b7d7a96038&amp;oe=59142C5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13542" b="30125"/>
          <a:stretch/>
        </p:blipFill>
        <p:spPr bwMode="auto">
          <a:xfrm>
            <a:off x="2819698" y="1369332"/>
            <a:ext cx="3211856" cy="18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scontent.fuio4-1.fna.fbcdn.net/v/t34.0-12/18449769_1333293103390597_1568948000_n.jpg?oh=aeb7f95f58b13c6b7cb31b147b6ae71c&amp;oe=591322B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64" y="3700685"/>
            <a:ext cx="3919291" cy="29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13017"/>
              </p:ext>
            </p:extLst>
          </p:nvPr>
        </p:nvGraphicFramePr>
        <p:xfrm>
          <a:off x="1802062" y="4905876"/>
          <a:ext cx="3149600" cy="17145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1000"/>
                <a:gridCol w="1498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TRATAMIENTO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 smtClean="0">
                          <a:effectLst/>
                        </a:rPr>
                        <a:t>DISPOSICIÓN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T0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P1 D0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P1 D1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P1 </a:t>
                      </a:r>
                      <a:r>
                        <a:rPr lang="es-EC" sz="1100" u="none" strike="noStrike" dirty="0" smtClean="0">
                          <a:effectLst/>
                        </a:rPr>
                        <a:t>D2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P1 </a:t>
                      </a:r>
                      <a:r>
                        <a:rPr lang="es-EC" sz="1100" u="none" strike="noStrike" dirty="0" smtClean="0">
                          <a:effectLst/>
                        </a:rPr>
                        <a:t>D3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T4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P2 D0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P2 D1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P2 D2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T7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P2 D3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36136"/>
              </p:ext>
            </p:extLst>
          </p:nvPr>
        </p:nvGraphicFramePr>
        <p:xfrm>
          <a:off x="6965578" y="4214061"/>
          <a:ext cx="4285916" cy="9438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46650"/>
                <a:gridCol w="203926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VARIABLES A MEDIR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FACTOR A DETERMINAR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16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 smtClean="0">
                          <a:effectLst/>
                        </a:rPr>
                        <a:t>PARÁMETROS </a:t>
                      </a:r>
                      <a:r>
                        <a:rPr lang="es-EC" sz="1400" u="none" strike="noStrike" dirty="0">
                          <a:effectLst/>
                        </a:rPr>
                        <a:t>BIOFÍSICOS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DQO, DBO</a:t>
                      </a:r>
                      <a:r>
                        <a:rPr lang="pl-PL" sz="1400" u="none" strike="noStrike" baseline="-25000" dirty="0">
                          <a:effectLst/>
                        </a:rPr>
                        <a:t>5</a:t>
                      </a:r>
                      <a:r>
                        <a:rPr lang="pl-PL" sz="1400" u="none" strike="noStrike" dirty="0">
                          <a:effectLst/>
                        </a:rPr>
                        <a:t>, </a:t>
                      </a:r>
                      <a:r>
                        <a:rPr lang="es-EC" sz="1400" u="none" strike="noStrike" dirty="0" smtClean="0">
                          <a:effectLst/>
                        </a:rPr>
                        <a:t>pH</a:t>
                      </a:r>
                      <a:r>
                        <a:rPr lang="pl-PL" sz="1400" u="none" strike="noStrike" dirty="0" smtClean="0">
                          <a:effectLst/>
                        </a:rPr>
                        <a:t>, C</a:t>
                      </a:r>
                      <a:r>
                        <a:rPr lang="es-EC" sz="1400" u="none" strike="noStrike" dirty="0" smtClean="0">
                          <a:effectLst/>
                        </a:rPr>
                        <a:t>.</a:t>
                      </a:r>
                      <a:r>
                        <a:rPr lang="pl-PL" sz="1400" u="none" strike="noStrike" dirty="0" smtClean="0">
                          <a:effectLst/>
                        </a:rPr>
                        <a:t>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936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PESTICIDAS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% REMOCIÓN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556454"/>
              </p:ext>
            </p:extLst>
          </p:nvPr>
        </p:nvGraphicFramePr>
        <p:xfrm>
          <a:off x="7529095" y="1037725"/>
          <a:ext cx="3149600" cy="668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1000"/>
                <a:gridCol w="1498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CÓDIGO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DESCRIPCIÓN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P1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CHLORPYRIFOS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P2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 smtClean="0">
                          <a:effectLst/>
                        </a:rPr>
                        <a:t>METHOMYL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381190"/>
              </p:ext>
            </p:extLst>
          </p:nvPr>
        </p:nvGraphicFramePr>
        <p:xfrm>
          <a:off x="6332918" y="2358441"/>
          <a:ext cx="5551238" cy="11144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93539"/>
                <a:gridCol w="1809519"/>
                <a:gridCol w="174818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DOSIS PESTICIDA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effectLst/>
                        </a:rPr>
                        <a:t>CÓDIGO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CONCENTRACIÓN ppm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Dosis de pesticida 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Dosis de pesticida 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5</a:t>
                      </a:r>
                      <a:r>
                        <a:rPr lang="es-EC" sz="1400" u="none" strike="noStrike" dirty="0" smtClean="0">
                          <a:effectLst/>
                        </a:rPr>
                        <a:t>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Dosis de pesticida 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7</a:t>
                      </a:r>
                      <a:r>
                        <a:rPr lang="es-EC" sz="1400" u="none" strike="noStrike" dirty="0" smtClean="0">
                          <a:effectLst/>
                        </a:rPr>
                        <a:t>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Dosis de pesticida 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D3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 smtClean="0">
                          <a:effectLst/>
                        </a:rPr>
                        <a:t>900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542421" y="517358"/>
            <a:ext cx="113223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FACTORES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778236" y="1848854"/>
            <a:ext cx="266060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NIVELES DE LOS FACTORES</a:t>
            </a:r>
            <a:endParaRPr lang="es-EC" dirty="0"/>
          </a:p>
        </p:txBody>
      </p:sp>
      <p:sp>
        <p:nvSpPr>
          <p:cNvPr id="11" name="Flecha abajo 10"/>
          <p:cNvSpPr/>
          <p:nvPr/>
        </p:nvSpPr>
        <p:spPr>
          <a:xfrm>
            <a:off x="9000881" y="3561347"/>
            <a:ext cx="372348" cy="5173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0" y="1"/>
            <a:ext cx="4704347" cy="517358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DISEÑO EXPERIMENTAL 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30134"/>
              </p:ext>
            </p:extLst>
          </p:nvPr>
        </p:nvGraphicFramePr>
        <p:xfrm>
          <a:off x="1527455" y="1622623"/>
          <a:ext cx="3862692" cy="29832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65673"/>
                <a:gridCol w="965673"/>
                <a:gridCol w="965673"/>
                <a:gridCol w="96567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 dirty="0">
                          <a:effectLst/>
                        </a:rPr>
                        <a:t>T0</a:t>
                      </a:r>
                      <a:endParaRPr lang="es-EC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T2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T3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 dirty="0">
                          <a:effectLst/>
                        </a:rPr>
                        <a:t>T3</a:t>
                      </a:r>
                      <a:endParaRPr lang="es-EC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 dirty="0">
                          <a:effectLst/>
                        </a:rPr>
                        <a:t>T1</a:t>
                      </a:r>
                      <a:endParaRPr lang="es-EC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T4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T5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T6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T4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 dirty="0">
                          <a:effectLst/>
                        </a:rPr>
                        <a:t>T6</a:t>
                      </a:r>
                      <a:endParaRPr lang="es-EC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T1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T7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T1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 dirty="0">
                          <a:effectLst/>
                        </a:rPr>
                        <a:t>T0</a:t>
                      </a:r>
                      <a:endParaRPr lang="es-EC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T5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T7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T5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T6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 dirty="0">
                          <a:effectLst/>
                        </a:rPr>
                        <a:t>T4</a:t>
                      </a:r>
                      <a:endParaRPr lang="es-EC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T2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T7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>
                          <a:effectLst/>
                        </a:rPr>
                        <a:t>T0</a:t>
                      </a:r>
                      <a:endParaRPr lang="es-EC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 dirty="0">
                          <a:effectLst/>
                        </a:rPr>
                        <a:t>T2</a:t>
                      </a:r>
                      <a:endParaRPr lang="es-EC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200" u="none" strike="noStrike" dirty="0">
                          <a:effectLst/>
                        </a:rPr>
                        <a:t>T3</a:t>
                      </a:r>
                      <a:endParaRPr lang="es-EC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2610853" y="1063517"/>
            <a:ext cx="10496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CROQUIS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29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" y="1"/>
            <a:ext cx="3631096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 Y DISCUSIÓN </a:t>
            </a:r>
            <a:endParaRPr lang="es-ES" altLang="es-EC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75775" y="59036"/>
            <a:ext cx="3160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Producción de Biomasa</a:t>
            </a:r>
            <a:endParaRPr lang="es-EC" sz="24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55335358"/>
              </p:ext>
            </p:extLst>
          </p:nvPr>
        </p:nvGraphicFramePr>
        <p:xfrm>
          <a:off x="337593" y="717432"/>
          <a:ext cx="5764039" cy="405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345939" y="4425951"/>
            <a:ext cx="1241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 smtClean="0"/>
              <a:t>T</a:t>
            </a:r>
            <a:r>
              <a:rPr lang="es-EC" dirty="0" err="1"/>
              <a:t>°</a:t>
            </a:r>
            <a:r>
              <a:rPr lang="es-EC" dirty="0"/>
              <a:t> 14,83 °</a:t>
            </a:r>
            <a:r>
              <a:rPr lang="es-EC" dirty="0" smtClean="0"/>
              <a:t>C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4521200" y="2879120"/>
            <a:ext cx="1435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Garcia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2015)</a:t>
            </a:r>
            <a:r>
              <a:rPr lang="es-ES_tradnl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1600" dirty="0"/>
          </a:p>
        </p:txBody>
      </p:sp>
      <p:sp>
        <p:nvSpPr>
          <p:cNvPr id="9" name="Rectángulo 8"/>
          <p:cNvSpPr/>
          <p:nvPr/>
        </p:nvSpPr>
        <p:spPr>
          <a:xfrm>
            <a:off x="4543643" y="3901817"/>
            <a:ext cx="1297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pH inicial 6,5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707149" y="1991152"/>
            <a:ext cx="1133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/>
              <a:t>pH </a:t>
            </a:r>
            <a:r>
              <a:rPr lang="es-EC" sz="1600" dirty="0"/>
              <a:t>final 8,7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22881"/>
              </p:ext>
            </p:extLst>
          </p:nvPr>
        </p:nvGraphicFramePr>
        <p:xfrm>
          <a:off x="392891" y="5083934"/>
          <a:ext cx="5571333" cy="1682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7014"/>
                <a:gridCol w="1378817"/>
                <a:gridCol w="1575502"/>
              </a:tblGrid>
              <a:tr h="251501"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smtClean="0">
                          <a:solidFill>
                            <a:sysClr val="windowText" lastClr="000000"/>
                          </a:solidFill>
                        </a:rPr>
                        <a:t>AUTOR</a:t>
                      </a:r>
                      <a:endParaRPr lang="es-EC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smtClean="0">
                          <a:solidFill>
                            <a:sysClr val="windowText" lastClr="000000"/>
                          </a:solidFill>
                        </a:rPr>
                        <a:t>Microalga</a:t>
                      </a:r>
                      <a:endParaRPr lang="es-EC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smtClean="0">
                          <a:solidFill>
                            <a:sysClr val="windowText" lastClr="000000"/>
                          </a:solidFill>
                        </a:rPr>
                        <a:t>Tiempo</a:t>
                      </a:r>
                      <a:endParaRPr lang="es-EC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66963">
                <a:tc>
                  <a:txBody>
                    <a:bodyPr/>
                    <a:lstStyle/>
                    <a:p>
                      <a:pPr algn="ctr"/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(Villafuerte, 2016)</a:t>
                      </a:r>
                      <a:endParaRPr lang="es-EC" sz="12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0" dirty="0" err="1" smtClean="0">
                          <a:solidFill>
                            <a:sysClr val="windowText" lastClr="000000"/>
                          </a:solidFill>
                        </a:rPr>
                        <a:t>Papallacta</a:t>
                      </a:r>
                      <a:endParaRPr lang="es-EC" sz="12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días-18x10</a:t>
                      </a:r>
                      <a:r>
                        <a:rPr lang="es-E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células/ml </a:t>
                      </a:r>
                      <a:endParaRPr lang="es-EC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9168">
                <a:tc>
                  <a:txBody>
                    <a:bodyPr/>
                    <a:lstStyle/>
                    <a:p>
                      <a:pPr algn="ctr"/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C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Pachacama</a:t>
                      </a: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2016)</a:t>
                      </a:r>
                      <a:endParaRPr lang="es-EC" sz="1200" b="1" i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0" dirty="0" err="1" smtClean="0"/>
                        <a:t>Papallacta</a:t>
                      </a:r>
                      <a:r>
                        <a:rPr lang="es-EC" sz="1200" b="0" baseline="0" dirty="0" smtClean="0"/>
                        <a:t> </a:t>
                      </a:r>
                      <a:endParaRPr lang="es-EC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12días-18,5 x10</a:t>
                      </a:r>
                      <a:r>
                        <a:rPr lang="es-E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células/ml </a:t>
                      </a:r>
                      <a:endParaRPr lang="es-EC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4034">
                <a:tc>
                  <a:txBody>
                    <a:bodyPr/>
                    <a:lstStyle/>
                    <a:p>
                      <a:pPr algn="ctr"/>
                      <a:r>
                        <a:rPr lang="es-EC" sz="12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C" sz="1200" b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Tipán</a:t>
                      </a:r>
                      <a:r>
                        <a:rPr lang="es-EC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2017)</a:t>
                      </a:r>
                      <a:endParaRPr lang="es-EC" sz="12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0" dirty="0" smtClean="0">
                          <a:solidFill>
                            <a:srgbClr val="FF0000"/>
                          </a:solidFill>
                        </a:rPr>
                        <a:t>Quilotoa</a:t>
                      </a:r>
                      <a:endParaRPr lang="es-EC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27días-23x10</a:t>
                      </a:r>
                      <a:r>
                        <a:rPr lang="es-ES" sz="12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s-E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células/ml</a:t>
                      </a:r>
                      <a:endParaRPr lang="es-EC" sz="12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Conector recto de flecha 13"/>
          <p:cNvCxnSpPr/>
          <p:nvPr/>
        </p:nvCxnSpPr>
        <p:spPr>
          <a:xfrm flipV="1">
            <a:off x="5273971" y="3365500"/>
            <a:ext cx="0" cy="55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5277442" y="2321352"/>
            <a:ext cx="0" cy="55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942936" y="1228865"/>
            <a:ext cx="168103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Proteína 45,3% 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806654" y="3892262"/>
            <a:ext cx="21755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Grasas Totales 9,62%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970055" y="5701833"/>
            <a:ext cx="168283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Cenizas 28,52%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023123" y="74704"/>
            <a:ext cx="2310248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(Morris &amp; </a:t>
            </a:r>
            <a:r>
              <a:rPr lang="es-E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Quitana</a:t>
            </a:r>
            <a:r>
              <a:rPr lang="es-ES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1999</a:t>
            </a:r>
            <a:r>
              <a:rPr lang="es-E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/>
            <a:r>
              <a:rPr lang="es-ES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Chlorella</a:t>
            </a:r>
            <a:r>
              <a:rPr lang="es-ES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vulgaris</a:t>
            </a:r>
            <a:endParaRPr lang="es-EC" sz="1600" dirty="0">
              <a:solidFill>
                <a:schemeClr val="bg1"/>
              </a:solidFill>
            </a:endParaRPr>
          </a:p>
          <a:p>
            <a:pPr algn="ctr"/>
            <a:r>
              <a:rPr lang="es-EC" sz="1600" dirty="0" smtClean="0">
                <a:solidFill>
                  <a:schemeClr val="bg1"/>
                </a:solidFill>
              </a:rPr>
              <a:t>50%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9023122" y="998033"/>
            <a:ext cx="231024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(García , 2016) </a:t>
            </a:r>
            <a:endParaRPr lang="es-EC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s-E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Spirulina</a:t>
            </a: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PCC 6313 </a:t>
            </a:r>
            <a:endParaRPr lang="es-E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39,5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% </a:t>
            </a:r>
            <a:endParaRPr lang="es-EC" sz="1600" dirty="0"/>
          </a:p>
        </p:txBody>
      </p:sp>
      <p:sp>
        <p:nvSpPr>
          <p:cNvPr id="26" name="Rectángulo 25"/>
          <p:cNvSpPr/>
          <p:nvPr/>
        </p:nvSpPr>
        <p:spPr>
          <a:xfrm>
            <a:off x="9023123" y="1893153"/>
            <a:ext cx="231024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6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Gottau</a:t>
            </a:r>
            <a:r>
              <a:rPr lang="es-EC" sz="1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2015)</a:t>
            </a:r>
          </a:p>
          <a:p>
            <a:pPr algn="ctr"/>
            <a:r>
              <a: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echuga de pavo </a:t>
            </a:r>
          </a:p>
          <a:p>
            <a:pPr algn="ctr"/>
            <a:r>
              <a:rPr lang="es-EC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24.12 %</a:t>
            </a:r>
            <a:endParaRPr lang="es-EC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brir llave 26"/>
          <p:cNvSpPr/>
          <p:nvPr/>
        </p:nvSpPr>
        <p:spPr>
          <a:xfrm>
            <a:off x="8652888" y="115496"/>
            <a:ext cx="386488" cy="25960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6970055" y="3101615"/>
            <a:ext cx="238010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(García , 2016) </a:t>
            </a:r>
          </a:p>
          <a:p>
            <a:pPr algn="ctr"/>
            <a:r>
              <a:rPr lang="es-ES" sz="16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Spirulina</a:t>
            </a:r>
            <a:r>
              <a:rPr lang="es-ES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PCC </a:t>
            </a:r>
            <a:r>
              <a:rPr lang="es-E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6313-9,8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% </a:t>
            </a:r>
          </a:p>
          <a:p>
            <a:pPr algn="ctr"/>
            <a:r>
              <a:rPr lang="es-ES" sz="1600" i="1" dirty="0" err="1"/>
              <a:t>Chloroccocum</a:t>
            </a:r>
            <a:r>
              <a:rPr lang="es-ES" sz="1600" dirty="0"/>
              <a:t> </a:t>
            </a:r>
            <a:r>
              <a:rPr lang="es-ES" sz="1600" dirty="0" err="1"/>
              <a:t>sp</a:t>
            </a:r>
            <a:r>
              <a:rPr lang="es-ES" sz="1600" dirty="0"/>
              <a:t> </a:t>
            </a:r>
            <a:r>
              <a:rPr lang="es-EC" sz="1600" dirty="0"/>
              <a:t>- </a:t>
            </a:r>
            <a:r>
              <a:rPr lang="es-ES" sz="1600" dirty="0" smtClean="0"/>
              <a:t>28,4%</a:t>
            </a:r>
            <a:endParaRPr lang="es-EC" sz="1600" dirty="0"/>
          </a:p>
        </p:txBody>
      </p:sp>
      <p:sp>
        <p:nvSpPr>
          <p:cNvPr id="33" name="Rectángulo 32"/>
          <p:cNvSpPr/>
          <p:nvPr/>
        </p:nvSpPr>
        <p:spPr>
          <a:xfrm>
            <a:off x="7039915" y="4178608"/>
            <a:ext cx="231024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(Hernández, 2010)</a:t>
            </a:r>
          </a:p>
          <a:p>
            <a:pPr algn="ctr"/>
            <a:r>
              <a:rPr lang="es-EC" sz="1600" i="1" dirty="0" err="1"/>
              <a:t>Acrocomia</a:t>
            </a:r>
            <a:r>
              <a:rPr lang="es-EC" sz="1600" i="1" dirty="0"/>
              <a:t> </a:t>
            </a:r>
            <a:r>
              <a:rPr lang="es-EC" sz="1600" i="1" dirty="0" err="1" smtClean="0"/>
              <a:t>aculeata</a:t>
            </a:r>
            <a:r>
              <a:rPr lang="es-EC" sz="1600" i="1" dirty="0" smtClean="0"/>
              <a:t> </a:t>
            </a:r>
            <a:r>
              <a:rPr lang="es-EC" sz="1600" dirty="0" smtClean="0">
                <a:solidFill>
                  <a:schemeClr val="bg1"/>
                </a:solidFill>
              </a:rPr>
              <a:t>40%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29" name="Cerrar llave 28"/>
          <p:cNvSpPr/>
          <p:nvPr/>
        </p:nvSpPr>
        <p:spPr>
          <a:xfrm>
            <a:off x="9448800" y="3365500"/>
            <a:ext cx="357854" cy="13386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9037734" y="5055502"/>
            <a:ext cx="294451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/>
              <a:t>(Andrade, 2009)</a:t>
            </a:r>
            <a:endParaRPr lang="es-ES" sz="1600" i="1" dirty="0" smtClean="0"/>
          </a:p>
          <a:p>
            <a:pPr algn="ctr"/>
            <a:r>
              <a:rPr lang="es-ES" sz="1600" i="1" dirty="0" err="1" smtClean="0"/>
              <a:t>Scenedesmus</a:t>
            </a:r>
            <a:r>
              <a:rPr lang="es-ES" sz="1600" dirty="0"/>
              <a:t> </a:t>
            </a:r>
            <a:r>
              <a:rPr lang="es-ES" sz="1600" dirty="0" err="1"/>
              <a:t>sp</a:t>
            </a:r>
            <a:r>
              <a:rPr lang="es-ES" sz="1600" dirty="0"/>
              <a:t>. </a:t>
            </a:r>
            <a:r>
              <a:rPr lang="es-ES" sz="1600" dirty="0" smtClean="0"/>
              <a:t>-23,52%</a:t>
            </a:r>
            <a:endParaRPr lang="es-EC" sz="1600" dirty="0"/>
          </a:p>
        </p:txBody>
      </p:sp>
      <p:sp>
        <p:nvSpPr>
          <p:cNvPr id="37" name="Rectángulo 36"/>
          <p:cNvSpPr/>
          <p:nvPr/>
        </p:nvSpPr>
        <p:spPr>
          <a:xfrm>
            <a:off x="9037734" y="5827014"/>
            <a:ext cx="294451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(Rojas et al.,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2016) </a:t>
            </a:r>
          </a:p>
          <a:p>
            <a:pPr algn="ctr"/>
            <a:r>
              <a:rPr lang="es-EC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Carbón activado- 24,6%</a:t>
            </a:r>
            <a:endParaRPr lang="es-EC" sz="1600" dirty="0"/>
          </a:p>
        </p:txBody>
      </p:sp>
      <p:sp>
        <p:nvSpPr>
          <p:cNvPr id="34" name="Abrir llave 33"/>
          <p:cNvSpPr/>
          <p:nvPr/>
        </p:nvSpPr>
        <p:spPr>
          <a:xfrm>
            <a:off x="8733256" y="5257092"/>
            <a:ext cx="193244" cy="12588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98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0" y="1"/>
            <a:ext cx="2541857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87127"/>
              </p:ext>
            </p:extLst>
          </p:nvPr>
        </p:nvGraphicFramePr>
        <p:xfrm>
          <a:off x="5805925" y="520702"/>
          <a:ext cx="6147536" cy="12200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2430"/>
                <a:gridCol w="1456364"/>
                <a:gridCol w="1652412"/>
                <a:gridCol w="1316330"/>
              </a:tblGrid>
              <a:tr h="4517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SUSTANCIA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C.F mg GAE/100g muestra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%AA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Arthrospira</a:t>
                      </a:r>
                      <a:r>
                        <a:rPr lang="es-EC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platensis</a:t>
                      </a:r>
                      <a:endParaRPr lang="es-EC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22,135-35,98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Benoit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2013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Scenedesmus</a:t>
                      </a:r>
                      <a:r>
                        <a:rPr lang="es-EC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s-EC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(Casal, 2008)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71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Chlorella sp. B3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Tipán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2017)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40166"/>
              </p:ext>
            </p:extLst>
          </p:nvPr>
        </p:nvGraphicFramePr>
        <p:xfrm>
          <a:off x="6679095" y="2500822"/>
          <a:ext cx="4481446" cy="11330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6798"/>
                <a:gridCol w="1419762"/>
                <a:gridCol w="1544886"/>
              </a:tblGrid>
              <a:tr h="43441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MUESTRA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effectLst/>
                        </a:rPr>
                        <a:t>CLOROFILA  </a:t>
                      </a:r>
                      <a:r>
                        <a:rPr lang="es-EC" sz="1100" u="none" strike="noStrike" dirty="0">
                          <a:effectLst/>
                        </a:rPr>
                        <a:t>mg/g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AUTOR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20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err="1">
                          <a:effectLst/>
                        </a:rPr>
                        <a:t>Chlorella</a:t>
                      </a:r>
                      <a:r>
                        <a:rPr lang="es-EC" sz="1200" u="none" strike="noStrike" dirty="0">
                          <a:effectLst/>
                        </a:rPr>
                        <a:t> </a:t>
                      </a:r>
                      <a:r>
                        <a:rPr lang="es-EC" sz="1200" u="none" strike="noStrike" dirty="0" err="1" smtClean="0">
                          <a:effectLst/>
                        </a:rPr>
                        <a:t>vulgaris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</a:rPr>
                        <a:t>16,34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(Cáceres, 2009)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36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Chlorella sp. B3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 smtClean="0">
                          <a:effectLst/>
                        </a:rPr>
                        <a:t>(</a:t>
                      </a:r>
                      <a:r>
                        <a:rPr lang="es-EC" sz="1200" u="none" strike="noStrike" dirty="0" err="1" smtClean="0">
                          <a:effectLst/>
                        </a:rPr>
                        <a:t>Tipán</a:t>
                      </a:r>
                      <a:r>
                        <a:rPr lang="es-EC" sz="1200" u="none" strike="noStrike" dirty="0" smtClean="0">
                          <a:effectLst/>
                        </a:rPr>
                        <a:t> 2017</a:t>
                      </a:r>
                      <a:r>
                        <a:rPr lang="es-EC" sz="1200" u="none" strike="noStrike" dirty="0">
                          <a:effectLst/>
                        </a:rPr>
                        <a:t>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280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Alfalfa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i="0" u="none" strike="noStrike" dirty="0" smtClean="0">
                          <a:effectLst/>
                        </a:rPr>
                        <a:t>14,7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Cortez</a:t>
                      </a:r>
                      <a:r>
                        <a:rPr lang="es-EC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y Gallardo, 2005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Flecha abajo 25"/>
          <p:cNvSpPr/>
          <p:nvPr/>
        </p:nvSpPr>
        <p:spPr>
          <a:xfrm>
            <a:off x="1147791" y="5423639"/>
            <a:ext cx="484236" cy="11891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3"/>
          <p:cNvSpPr txBox="1"/>
          <p:nvPr/>
        </p:nvSpPr>
        <p:spPr>
          <a:xfrm>
            <a:off x="3083453" y="735274"/>
            <a:ext cx="17752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CAPACIDAD ANTIOXIDANTE 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4181424" y="2309383"/>
            <a:ext cx="149749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COMPUESTOS FENÓLICOS 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4054420" y="3429620"/>
            <a:ext cx="188255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CLOROFILA TOTAL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3392987" y="4477012"/>
            <a:ext cx="307436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TOXICIDAD DE LA MICROALGA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1953" y="4632086"/>
            <a:ext cx="239591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Bioensayo de letalidad </a:t>
            </a:r>
            <a:endParaRPr lang="es-EC" b="1" dirty="0" smtClean="0">
              <a:solidFill>
                <a:schemeClr val="bg1"/>
              </a:solidFill>
            </a:endParaRPr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biomasa </a:t>
            </a:r>
            <a:r>
              <a:rPr lang="es-EC" b="1" dirty="0">
                <a:solidFill>
                  <a:schemeClr val="bg1"/>
                </a:solidFill>
              </a:rPr>
              <a:t>– pesticidas </a:t>
            </a:r>
            <a:endParaRPr lang="es-EC" b="1" i="1" dirty="0">
              <a:solidFill>
                <a:schemeClr val="bg1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 flipV="1">
            <a:off x="4930172" y="1872668"/>
            <a:ext cx="875753" cy="474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4" idx="3"/>
          </p:cNvCxnSpPr>
          <p:nvPr/>
        </p:nvCxnSpPr>
        <p:spPr>
          <a:xfrm>
            <a:off x="4858690" y="1058440"/>
            <a:ext cx="947235" cy="79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7" idx="3"/>
          </p:cNvCxnSpPr>
          <p:nvPr/>
        </p:nvCxnSpPr>
        <p:spPr>
          <a:xfrm flipV="1">
            <a:off x="5936974" y="3322910"/>
            <a:ext cx="702365" cy="29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 bwMode="auto">
          <a:xfrm>
            <a:off x="1" y="1"/>
            <a:ext cx="3631096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 Y DISCUSION </a:t>
            </a:r>
            <a:endParaRPr lang="es-ES" altLang="es-EC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-1" y="1"/>
            <a:ext cx="3631096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 Y DISCUSIÓN </a:t>
            </a:r>
            <a:endParaRPr lang="es-ES" altLang="es-EC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n 17" descr="C:\Users\MIGUELO\Downloads\Chlorella Quilotoa(Miguel)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0" y="1435071"/>
            <a:ext cx="3818810" cy="287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29770" y="109068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Ortíz</a:t>
            </a:r>
            <a:r>
              <a:rPr lang="es-EC" dirty="0" smtClean="0"/>
              <a:t>, 2017</a:t>
            </a:r>
            <a:endParaRPr lang="es-EC" dirty="0"/>
          </a:p>
        </p:txBody>
      </p:sp>
      <p:pic>
        <p:nvPicPr>
          <p:cNvPr id="20" name="Imagen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85" y="4157290"/>
            <a:ext cx="5044758" cy="2455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0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8816" t="26789" r="26579" b="10368"/>
          <a:stretch/>
        </p:blipFill>
        <p:spPr>
          <a:xfrm>
            <a:off x="8235444" y="588406"/>
            <a:ext cx="3613424" cy="248168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235444" y="166022"/>
            <a:ext cx="15965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C" dirty="0" smtClean="0"/>
              <a:t>CHLORPYRIFOS</a:t>
            </a:r>
            <a:endParaRPr lang="es-EC" dirty="0"/>
          </a:p>
        </p:txBody>
      </p:sp>
      <p:sp>
        <p:nvSpPr>
          <p:cNvPr id="16" name="Flecha derecha 15"/>
          <p:cNvSpPr/>
          <p:nvPr/>
        </p:nvSpPr>
        <p:spPr>
          <a:xfrm rot="19351223">
            <a:off x="2321247" y="2422912"/>
            <a:ext cx="1568522" cy="266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26316" r="13772"/>
          <a:stretch/>
        </p:blipFill>
        <p:spPr>
          <a:xfrm>
            <a:off x="8235444" y="4145656"/>
            <a:ext cx="3621346" cy="249771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235444" y="3704295"/>
            <a:ext cx="13179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C" dirty="0" smtClean="0"/>
              <a:t>METHOM	YL</a:t>
            </a:r>
            <a:endParaRPr lang="es-EC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425764011"/>
              </p:ext>
            </p:extLst>
          </p:nvPr>
        </p:nvGraphicFramePr>
        <p:xfrm>
          <a:off x="609600" y="1255576"/>
          <a:ext cx="7448233" cy="429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592943" y="2311019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a</a:t>
            </a:r>
            <a:endParaRPr lang="es-EC" dirty="0"/>
          </a:p>
        </p:txBody>
      </p:sp>
      <p:sp>
        <p:nvSpPr>
          <p:cNvPr id="3" name="Cerrar llave 2"/>
          <p:cNvSpPr/>
          <p:nvPr/>
        </p:nvSpPr>
        <p:spPr>
          <a:xfrm>
            <a:off x="6371604" y="2241814"/>
            <a:ext cx="171450" cy="446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4" b="8453"/>
          <a:stretch/>
        </p:blipFill>
        <p:spPr>
          <a:xfrm>
            <a:off x="141529" y="5280010"/>
            <a:ext cx="1382471" cy="86678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30352" r="10482" b="18771"/>
          <a:stretch/>
        </p:blipFill>
        <p:spPr>
          <a:xfrm>
            <a:off x="2220768" y="2762311"/>
            <a:ext cx="1769479" cy="894215"/>
          </a:xfrm>
          <a:prstGeom prst="rect">
            <a:avLst/>
          </a:prstGeom>
        </p:spPr>
      </p:pic>
      <p:pic>
        <p:nvPicPr>
          <p:cNvPr id="21" name="Picture 4" descr="https://scontent.fuio4-1.fna.fbcdn.net/v/t34.0-12/14509237_578011679075881_1534912472_n.jpg?oh=a12bf1ee83741b8cb65ddff7eec2643b&amp;oe=58F74B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08100"/>
            <a:ext cx="1713258" cy="8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scontent-mia1-2.xx.fbcdn.net/v/t34.0-12/18450054_1534778326555122_1767846348_n.jpg?oh=09bafb70441597e8c5a8e9f99b24addd&amp;oe=5916B9DC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14493" r="32137" b="27900"/>
          <a:stretch/>
        </p:blipFill>
        <p:spPr bwMode="auto">
          <a:xfrm>
            <a:off x="7576256" y="2580958"/>
            <a:ext cx="473685" cy="9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scontent-mia1-2.xx.fbcdn.net/v/t34.0-12/18471257_1534778323221789_1270091458_n.jpg?oh=3b8e065167bd9c8c6f5e16204bbb38ee&amp;oe=59165D9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5" b="15928"/>
          <a:stretch/>
        </p:blipFill>
        <p:spPr bwMode="auto">
          <a:xfrm>
            <a:off x="7576256" y="3638690"/>
            <a:ext cx="473685" cy="7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 bwMode="auto">
          <a:xfrm>
            <a:off x="1" y="1"/>
            <a:ext cx="3631096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 Y DISCUSIÓN </a:t>
            </a:r>
            <a:endParaRPr lang="es-ES" altLang="es-EC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0" y="1"/>
            <a:ext cx="2541857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97814" y="-21326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 smtClean="0"/>
              <a:t>pH</a:t>
            </a:r>
            <a:endParaRPr lang="es-EC" sz="2800" b="1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5568011"/>
              </p:ext>
            </p:extLst>
          </p:nvPr>
        </p:nvGraphicFramePr>
        <p:xfrm>
          <a:off x="5328556" y="1202965"/>
          <a:ext cx="6437043" cy="421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Conector recto de flecha 18"/>
          <p:cNvCxnSpPr/>
          <p:nvPr/>
        </p:nvCxnSpPr>
        <p:spPr>
          <a:xfrm>
            <a:off x="8011886" y="1596198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8732157" y="1520548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534715" y="835958"/>
            <a:ext cx="4024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Hidrólisis alcalina (</a:t>
            </a:r>
            <a:r>
              <a:rPr lang="es-EC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Fishel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Ferrell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2013)</a:t>
            </a:r>
            <a:endParaRPr lang="es-EC" dirty="0"/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93802"/>
              </p:ext>
            </p:extLst>
          </p:nvPr>
        </p:nvGraphicFramePr>
        <p:xfrm>
          <a:off x="534715" y="3048000"/>
          <a:ext cx="4369800" cy="354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853"/>
                <a:gridCol w="1080929"/>
                <a:gridCol w="1255018"/>
              </a:tblGrid>
              <a:tr h="341014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ysClr val="windowText" lastClr="000000"/>
                          </a:solidFill>
                        </a:rPr>
                        <a:t>AUTOR</a:t>
                      </a:r>
                      <a:endParaRPr lang="es-EC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ysClr val="windowText" lastClr="000000"/>
                          </a:solidFill>
                        </a:rPr>
                        <a:t>pH</a:t>
                      </a:r>
                      <a:endParaRPr lang="es-EC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solidFill>
                            <a:sysClr val="windowText" lastClr="000000"/>
                          </a:solidFill>
                        </a:rPr>
                        <a:t>Tiempo</a:t>
                      </a:r>
                      <a:endParaRPr lang="es-EC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1412240">
                <a:tc>
                  <a:txBody>
                    <a:bodyPr/>
                    <a:lstStyle/>
                    <a:p>
                      <a:pPr algn="ctr"/>
                      <a:endParaRPr lang="es-EC" sz="11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C" sz="14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C" sz="14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(Chapman &amp; Cole, 1982)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smtClean="0">
                          <a:solidFill>
                            <a:sysClr val="windowText" lastClr="000000"/>
                          </a:solidFill>
                        </a:rPr>
                        <a:t>Chlorpyrifos</a:t>
                      </a:r>
                    </a:p>
                    <a:p>
                      <a:pPr algn="ctr"/>
                      <a:r>
                        <a:rPr lang="es-EC" sz="14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s-EC" sz="1400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s-EC" sz="1200" b="1" dirty="0" smtClean="0">
                          <a:solidFill>
                            <a:sysClr val="windowText" lastClr="000000"/>
                          </a:solidFill>
                        </a:rPr>
                        <a:t>Methomyl</a:t>
                      </a:r>
                    </a:p>
                    <a:p>
                      <a:pPr algn="ctr"/>
                      <a:r>
                        <a:rPr lang="es-EC" sz="14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s-EC" sz="1400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 semanas </a:t>
                      </a:r>
                    </a:p>
                    <a:p>
                      <a:pPr algn="ctr"/>
                      <a:r>
                        <a:rPr lang="es-EC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semanas</a:t>
                      </a:r>
                    </a:p>
                    <a:p>
                      <a:pPr algn="ctr"/>
                      <a:endParaRPr lang="es-EC" sz="14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semanas </a:t>
                      </a:r>
                    </a:p>
                    <a:p>
                      <a:pPr algn="ctr"/>
                      <a:r>
                        <a:rPr lang="es-EC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semanas</a:t>
                      </a:r>
                      <a:endParaRPr lang="es-EC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824118">
                <a:tc>
                  <a:txBody>
                    <a:bodyPr/>
                    <a:lstStyle/>
                    <a:p>
                      <a:pPr algn="ctr"/>
                      <a:endParaRPr lang="es-EC" sz="14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400" b="1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Lizarraras</a:t>
                      </a:r>
                      <a:r>
                        <a:rPr lang="es-EC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2003</a:t>
                      </a:r>
                      <a:endParaRPr lang="es-EC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smtClean="0">
                          <a:solidFill>
                            <a:sysClr val="windowText" lastClr="000000"/>
                          </a:solidFill>
                        </a:rPr>
                        <a:t>Chlorpyrifos</a:t>
                      </a:r>
                    </a:p>
                    <a:p>
                      <a:pPr algn="ctr"/>
                      <a:r>
                        <a:rPr lang="es-EC" sz="1400" b="0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es-EC" sz="1200" b="1" dirty="0" smtClean="0">
                          <a:solidFill>
                            <a:sysClr val="windowText" lastClr="000000"/>
                          </a:solidFill>
                        </a:rPr>
                        <a:t>Methomyl</a:t>
                      </a:r>
                    </a:p>
                    <a:p>
                      <a:pPr algn="ctr"/>
                      <a:r>
                        <a:rPr lang="es-EC" sz="1400" b="0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horas </a:t>
                      </a:r>
                    </a:p>
                    <a:p>
                      <a:pPr algn="ctr"/>
                      <a:endParaRPr lang="es-EC" sz="11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semanas</a:t>
                      </a:r>
                      <a:endParaRPr lang="es-EC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756094">
                <a:tc>
                  <a:txBody>
                    <a:bodyPr/>
                    <a:lstStyle/>
                    <a:p>
                      <a:pPr algn="ctr"/>
                      <a:r>
                        <a:rPr lang="es-EC" sz="1400" b="1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Tipán</a:t>
                      </a:r>
                      <a:r>
                        <a:rPr lang="es-EC" sz="14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Ortiz,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smtClean="0">
                          <a:solidFill>
                            <a:sysClr val="windowText" lastClr="000000"/>
                          </a:solidFill>
                        </a:rPr>
                        <a:t>Chlorpyrifos</a:t>
                      </a:r>
                    </a:p>
                    <a:p>
                      <a:pPr algn="ctr"/>
                      <a:r>
                        <a:rPr lang="es-EC" sz="1400" b="0" dirty="0" smtClean="0">
                          <a:solidFill>
                            <a:sysClr val="windowText" lastClr="000000"/>
                          </a:solidFill>
                        </a:rPr>
                        <a:t>8,5</a:t>
                      </a:r>
                    </a:p>
                    <a:p>
                      <a:pPr algn="ctr"/>
                      <a:r>
                        <a:rPr lang="es-EC" sz="1200" b="1" dirty="0" smtClean="0">
                          <a:solidFill>
                            <a:sysClr val="windowText" lastClr="000000"/>
                          </a:solidFill>
                        </a:rPr>
                        <a:t>Methomyl</a:t>
                      </a:r>
                    </a:p>
                    <a:p>
                      <a:pPr algn="ctr"/>
                      <a:r>
                        <a:rPr lang="es-EC" sz="1400" b="0" dirty="0" smtClean="0">
                          <a:solidFill>
                            <a:sysClr val="windowText" lastClr="000000"/>
                          </a:solidFill>
                        </a:rPr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s-EC" sz="1100" dirty="0" smtClean="0">
                          <a:solidFill>
                            <a:sysClr val="windowText" lastClr="000000"/>
                          </a:solidFill>
                        </a:rPr>
                        <a:t>9dd</a:t>
                      </a:r>
                    </a:p>
                    <a:p>
                      <a:pPr algn="ctr"/>
                      <a:endParaRPr lang="es-EC" sz="11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s-EC" sz="1100" dirty="0" smtClean="0">
                          <a:solidFill>
                            <a:sysClr val="windowText" lastClr="000000"/>
                          </a:solidFill>
                        </a:rPr>
                        <a:t>12 </a:t>
                      </a:r>
                      <a:r>
                        <a:rPr lang="es-EC" sz="1100" dirty="0" err="1" smtClean="0">
                          <a:solidFill>
                            <a:sysClr val="windowText" lastClr="000000"/>
                          </a:solidFill>
                        </a:rPr>
                        <a:t>dd</a:t>
                      </a:r>
                      <a:endParaRPr lang="es-EC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/>
          <a:srcRect l="29286" t="35857" r="32024" b="23000"/>
          <a:stretch/>
        </p:blipFill>
        <p:spPr>
          <a:xfrm>
            <a:off x="664071" y="1342198"/>
            <a:ext cx="4034972" cy="157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9245600" y="478790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(</a:t>
            </a:r>
            <a:r>
              <a:rPr lang="es-EC" sz="1400" dirty="0" smtClean="0"/>
              <a:t>a)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8011886" y="4787900"/>
            <a:ext cx="388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(b)</a:t>
            </a:r>
            <a:endParaRPr lang="es-EC" sz="14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1" y="1"/>
            <a:ext cx="3631096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 Y DISCUSIÓN </a:t>
            </a:r>
            <a:endParaRPr lang="es-ES" altLang="es-EC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3371" y="0"/>
            <a:ext cx="4325257" cy="56378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SITUACIÓN ACTUAL 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00305" y="955149"/>
            <a:ext cx="253306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400" dirty="0" smtClean="0"/>
              <a:t>A NIVEL MUNDIAL </a:t>
            </a:r>
            <a:endParaRPr lang="es-EC" sz="2400" dirty="0"/>
          </a:p>
        </p:txBody>
      </p:sp>
      <p:pic>
        <p:nvPicPr>
          <p:cNvPr id="1026" name="Picture 2" descr="Resultado de imagen para crecimiento poblac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" y="1557354"/>
            <a:ext cx="3599632" cy="21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25299" y="3753480"/>
            <a:ext cx="3304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FF0000"/>
                </a:solidFill>
              </a:rPr>
              <a:t>160 millones nacimientos</a:t>
            </a:r>
            <a:endParaRPr lang="es-EC" sz="1600" b="1" dirty="0">
              <a:solidFill>
                <a:srgbClr val="FF0000"/>
              </a:solidFill>
            </a:endParaRPr>
          </a:p>
          <a:p>
            <a:pPr algn="ctr"/>
            <a:r>
              <a:rPr lang="es-EC" sz="1600" b="1" dirty="0" smtClean="0">
                <a:solidFill>
                  <a:srgbClr val="FF0000"/>
                </a:solidFill>
              </a:rPr>
              <a:t> (FAO,2016)</a:t>
            </a:r>
            <a:endParaRPr lang="es-EC" sz="1600" b="1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35459" y="2410797"/>
            <a:ext cx="136575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/>
                </a:solidFill>
              </a:rPr>
              <a:t>Agua dulce 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9132358" y="10794772"/>
            <a:ext cx="134590" cy="46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3274161" y="1498471"/>
            <a:ext cx="2171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Demanda alimenticia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3329634" y="2373217"/>
            <a:ext cx="233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Actividad agropecuaria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3556362" y="3445884"/>
            <a:ext cx="1598386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C" dirty="0" smtClean="0"/>
              <a:t>Contaminación</a:t>
            </a:r>
            <a:endParaRPr lang="es-EC" dirty="0"/>
          </a:p>
        </p:txBody>
      </p:sp>
      <p:sp>
        <p:nvSpPr>
          <p:cNvPr id="14" name="Flecha derecha 13"/>
          <p:cNvSpPr/>
          <p:nvPr/>
        </p:nvSpPr>
        <p:spPr>
          <a:xfrm rot="16200000">
            <a:off x="4006265" y="3931851"/>
            <a:ext cx="556248" cy="388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derecha 16"/>
          <p:cNvSpPr/>
          <p:nvPr/>
        </p:nvSpPr>
        <p:spPr>
          <a:xfrm rot="16200000">
            <a:off x="3991753" y="2788838"/>
            <a:ext cx="556248" cy="388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erecha 17"/>
          <p:cNvSpPr/>
          <p:nvPr/>
        </p:nvSpPr>
        <p:spPr>
          <a:xfrm rot="16200000">
            <a:off x="4006265" y="1938417"/>
            <a:ext cx="556248" cy="388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abajo 14"/>
          <p:cNvSpPr/>
          <p:nvPr/>
        </p:nvSpPr>
        <p:spPr>
          <a:xfrm rot="16200000">
            <a:off x="6738057" y="2337878"/>
            <a:ext cx="282922" cy="1443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errar llave 19"/>
          <p:cNvSpPr/>
          <p:nvPr/>
        </p:nvSpPr>
        <p:spPr>
          <a:xfrm>
            <a:off x="5562495" y="1653401"/>
            <a:ext cx="384985" cy="2013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0" name="Picture 6" descr="Resultado de imagen para DEMANDA DE ALIMENTOS A NIVEL MUND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028" y="975218"/>
            <a:ext cx="39157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echa abajo 20"/>
          <p:cNvSpPr/>
          <p:nvPr/>
        </p:nvSpPr>
        <p:spPr>
          <a:xfrm rot="5400000">
            <a:off x="8033161" y="3874180"/>
            <a:ext cx="573314" cy="4447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2" name="Picture 8" descr="Resultado de imagen para PESTICI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07" y="4901321"/>
            <a:ext cx="2884084" cy="1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1"/>
            <a:ext cx="2541857" cy="517358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84914" y="55694"/>
            <a:ext cx="272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Crecimiento celular </a:t>
            </a:r>
            <a:endParaRPr lang="es-EC" sz="2400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574629330"/>
              </p:ext>
            </p:extLst>
          </p:nvPr>
        </p:nvGraphicFramePr>
        <p:xfrm>
          <a:off x="5347108" y="1183412"/>
          <a:ext cx="6423978" cy="42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Conector recto de flecha 16"/>
          <p:cNvCxnSpPr/>
          <p:nvPr/>
        </p:nvCxnSpPr>
        <p:spPr>
          <a:xfrm>
            <a:off x="9474200" y="2406650"/>
            <a:ext cx="6350" cy="488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10172700" y="2406650"/>
            <a:ext cx="6350" cy="488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858024" y="1667985"/>
            <a:ext cx="362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(Vilches, 2006) </a:t>
            </a:r>
            <a:r>
              <a:rPr lang="es-EC" dirty="0" smtClean="0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Estimulación celular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359828" y="908006"/>
            <a:ext cx="4284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OCDE, 2015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Parámetros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0985500" y="29083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ab</a:t>
            </a:r>
            <a:endParaRPr lang="es-EC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97546"/>
              </p:ext>
            </p:extLst>
          </p:nvPr>
        </p:nvGraphicFramePr>
        <p:xfrm>
          <a:off x="372268" y="2651125"/>
          <a:ext cx="4598401" cy="3729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/>
                <a:gridCol w="1003300"/>
                <a:gridCol w="1435101"/>
              </a:tblGrid>
              <a:tr h="367862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solidFill>
                            <a:sysClr val="windowText" lastClr="000000"/>
                          </a:solidFill>
                        </a:rPr>
                        <a:t>AUTOR</a:t>
                      </a:r>
                      <a:endParaRPr lang="es-EC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solidFill>
                            <a:sysClr val="windowText" lastClr="000000"/>
                          </a:solidFill>
                        </a:rPr>
                        <a:t>Pesticida</a:t>
                      </a:r>
                      <a:endParaRPr lang="es-EC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solidFill>
                            <a:sysClr val="windowText" lastClr="000000"/>
                          </a:solidFill>
                        </a:rPr>
                        <a:t>Tiempo</a:t>
                      </a:r>
                      <a:endParaRPr lang="es-EC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648666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s-EC"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Moha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et al., 2015)</a:t>
                      </a:r>
                    </a:p>
                    <a:p>
                      <a:pPr algn="ctr"/>
                      <a:r>
                        <a:rPr lang="es-EC" sz="1400" i="1" dirty="0" err="1" smtClean="0"/>
                        <a:t>Nannochloris</a:t>
                      </a:r>
                      <a:r>
                        <a:rPr lang="es-EC" sz="1400" i="1" dirty="0" smtClean="0"/>
                        <a:t> </a:t>
                      </a:r>
                      <a:r>
                        <a:rPr lang="es-EC" sz="1400" i="1" dirty="0" err="1" smtClean="0"/>
                        <a:t>oculata</a:t>
                      </a:r>
                      <a:endParaRPr lang="es-EC" sz="14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s-EC" sz="1200" b="0" dirty="0" smtClean="0">
                          <a:solidFill>
                            <a:sysClr val="windowText" lastClr="000000"/>
                          </a:solidFill>
                        </a:rPr>
                        <a:t>Lindano</a:t>
                      </a:r>
                      <a:endParaRPr lang="es-EC" sz="14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&gt;biomasa              &lt; pesticida</a:t>
                      </a:r>
                      <a:endParaRPr lang="es-EC" sz="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Khalil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&amp;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Mostafa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2008)</a:t>
                      </a:r>
                    </a:p>
                    <a:p>
                      <a:pPr algn="ctr"/>
                      <a:r>
                        <a:rPr lang="es-EC" sz="1400" i="1" dirty="0" err="1" smtClean="0"/>
                        <a:t>Phormidium</a:t>
                      </a:r>
                      <a:r>
                        <a:rPr lang="es-EC" sz="1400" i="1" dirty="0" smtClean="0"/>
                        <a:t> </a:t>
                      </a:r>
                      <a:r>
                        <a:rPr lang="es-EC" sz="1400" i="1" dirty="0" err="1" smtClean="0"/>
                        <a:t>fragile</a:t>
                      </a:r>
                      <a:endParaRPr lang="es-EC" sz="1400" i="1" dirty="0" smtClean="0"/>
                    </a:p>
                    <a:p>
                      <a:pPr algn="ctr"/>
                      <a:endParaRPr lang="es-EC" sz="1400" b="1" i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Methomyl</a:t>
                      </a:r>
                      <a:endParaRPr lang="es-EC" sz="105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50,4 % de 225 ppm a los 7 días</a:t>
                      </a:r>
                      <a:endParaRPr lang="es-EC" sz="7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C" sz="12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972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Mostafa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&amp;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Helling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2002)</a:t>
                      </a:r>
                    </a:p>
                    <a:p>
                      <a:pPr algn="ctr"/>
                      <a:r>
                        <a:rPr lang="es-EC" sz="1400" i="1" dirty="0" err="1" smtClean="0"/>
                        <a:t>Anabaena</a:t>
                      </a:r>
                      <a:r>
                        <a:rPr lang="es-EC" sz="1400" i="1" dirty="0" smtClean="0"/>
                        <a:t> </a:t>
                      </a:r>
                      <a:r>
                        <a:rPr lang="es-EC" sz="1400" i="1" dirty="0" err="1" smtClean="0"/>
                        <a:t>inaequelis</a:t>
                      </a:r>
                      <a:endParaRPr lang="es-EC" sz="1400" dirty="0" smtClean="0"/>
                    </a:p>
                    <a:p>
                      <a:pPr algn="ctr"/>
                      <a:endParaRPr lang="es-EC" sz="14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Methyl</a:t>
                      </a: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paration</a:t>
                      </a: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C" sz="105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ppm</a:t>
                      </a:r>
                      <a:r>
                        <a:rPr lang="es-EC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10,5% mortalidad y</a:t>
                      </a:r>
                      <a:r>
                        <a:rPr lang="es-EC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96%  </a:t>
                      </a:r>
                      <a:r>
                        <a:rPr lang="es-EC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remosion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</a:txBody>
                  <a:tcPr/>
                </a:tc>
              </a:tr>
              <a:tr h="372972"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(Anwar</a:t>
                      </a:r>
                      <a:r>
                        <a:rPr lang="es-EC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2009)</a:t>
                      </a:r>
                    </a:p>
                    <a:p>
                      <a:pPr algn="ctr"/>
                      <a:r>
                        <a:rPr lang="es-EC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Aspergillus y </a:t>
                      </a:r>
                      <a:r>
                        <a:rPr lang="es-EC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Alcaligenes</a:t>
                      </a: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C" sz="11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Chlorpyrifos</a:t>
                      </a:r>
                      <a:endParaRPr lang="es-EC" sz="105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 en 8dd </a:t>
                      </a:r>
                      <a:endParaRPr lang="es-EC" sz="10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2972">
                <a:tc>
                  <a:txBody>
                    <a:bodyPr/>
                    <a:lstStyle/>
                    <a:p>
                      <a:pPr algn="ctr"/>
                      <a:r>
                        <a:rPr lang="es-EC" sz="1400" b="0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Tipán</a:t>
                      </a:r>
                      <a:r>
                        <a:rPr lang="es-EC" sz="1400" b="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Ortiz, 2017</a:t>
                      </a:r>
                    </a:p>
                    <a:p>
                      <a:pPr algn="ctr"/>
                      <a:r>
                        <a:rPr lang="es-EC" sz="1400" b="0" i="1" kern="12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Chlorella</a:t>
                      </a:r>
                      <a:r>
                        <a:rPr lang="es-EC" sz="1400" b="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400" b="0" i="1" kern="12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  <a:r>
                        <a:rPr lang="es-EC" sz="1400" b="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Biotipo 3-Quilotoa </a:t>
                      </a:r>
                      <a:endParaRPr lang="es-EC" sz="1400" b="0" i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b="0" dirty="0" smtClean="0">
                          <a:solidFill>
                            <a:sysClr val="windowText" lastClr="000000"/>
                          </a:solidFill>
                        </a:rPr>
                        <a:t>Chlorpyrifos</a:t>
                      </a:r>
                    </a:p>
                    <a:p>
                      <a:pPr algn="ctr"/>
                      <a:r>
                        <a:rPr lang="es-EC" sz="1050" b="0" dirty="0" smtClean="0">
                          <a:solidFill>
                            <a:sysClr val="windowText" lastClr="000000"/>
                          </a:solidFill>
                        </a:rPr>
                        <a:t>Y</a:t>
                      </a:r>
                    </a:p>
                    <a:p>
                      <a:pPr algn="ctr"/>
                      <a:r>
                        <a:rPr lang="es-EC" sz="1050" b="0" dirty="0" smtClean="0">
                          <a:solidFill>
                            <a:sysClr val="windowText" lastClr="000000"/>
                          </a:solidFill>
                        </a:rPr>
                        <a:t>Methomyl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900ppm</a:t>
                      </a:r>
                      <a:r>
                        <a:rPr lang="es-EC" sz="12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s-EC" sz="12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s-EC" sz="1200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</a:t>
                      </a:r>
                      <a:endParaRPr lang="es-EC" sz="12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2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900ppm</a:t>
                      </a:r>
                      <a:r>
                        <a:rPr lang="es-EC" sz="12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 </a:t>
                      </a:r>
                      <a:r>
                        <a:rPr lang="es-EC" sz="1200" kern="12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</a:t>
                      </a:r>
                      <a:endParaRPr lang="es-EC" sz="1200" kern="1200" baseline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C" sz="12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99,9% eficiencia </a:t>
                      </a:r>
                      <a:endParaRPr lang="es-EC" sz="12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9258426" y="228179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latin typeface="Times New Roman" panose="02020603050405020304" pitchFamily="18" charset="0"/>
                <a:ea typeface="Calibri" panose="020F0502020204030204" pitchFamily="34" charset="0"/>
              </a:rPr>
              <a:t>2,407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9909111" y="232092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</a:rPr>
              <a:t>2,347 </a:t>
            </a:r>
            <a:endParaRPr lang="es-EC" dirty="0"/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1" y="1"/>
            <a:ext cx="3631096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 Y DISCUSIÓN </a:t>
            </a:r>
            <a:endParaRPr lang="es-ES" altLang="es-EC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1"/>
            <a:ext cx="2541857" cy="517358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58039" y="552350"/>
            <a:ext cx="35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Parámetros Químicos  </a:t>
            </a:r>
            <a:endParaRPr lang="es-EC" sz="2400" dirty="0"/>
          </a:p>
        </p:txBody>
      </p:sp>
      <p:sp>
        <p:nvSpPr>
          <p:cNvPr id="16" name="Rectángulo 15"/>
          <p:cNvSpPr/>
          <p:nvPr/>
        </p:nvSpPr>
        <p:spPr>
          <a:xfrm>
            <a:off x="256612" y="871950"/>
            <a:ext cx="20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 la Torre, 2009). </a:t>
            </a:r>
            <a:endParaRPr lang="es-EC" dirty="0"/>
          </a:p>
        </p:txBody>
      </p:sp>
      <p:pic>
        <p:nvPicPr>
          <p:cNvPr id="8" name="Picture 2" descr="https://scontent.fuio4-1.fna.fbcdn.net/v/t34.0-12/18337245_1529475643752057_212952513_n.jpg?oh=20d61f708b84370c0288b8b5b239c411&amp;oe=595F5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r="13150"/>
          <a:stretch/>
        </p:blipFill>
        <p:spPr bwMode="auto">
          <a:xfrm>
            <a:off x="420204" y="4856844"/>
            <a:ext cx="1753153" cy="19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uio4-1.fna.fbcdn.net/v/t34.0-12/18337448_1529474770418811_670000905_n.jpg?oh=03066c04a3047ab4754ab9c3615f7108&amp;oe=595E8EE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3" r="11267" b="20977"/>
          <a:stretch/>
        </p:blipFill>
        <p:spPr bwMode="auto">
          <a:xfrm>
            <a:off x="2285244" y="4856844"/>
            <a:ext cx="4009539" cy="19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uio4-1.fna.fbcdn.net/v/t34.0-12/18336873_1529473540418934_1956521550_n.jpg?oh=f6e1d1c13bb53b1dbe5d6c0c89a26904&amp;oe=595F5B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36075" r="14890" b="30235"/>
          <a:stretch/>
        </p:blipFill>
        <p:spPr bwMode="auto">
          <a:xfrm>
            <a:off x="6406670" y="4856844"/>
            <a:ext cx="4757314" cy="19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1" y="1"/>
            <a:ext cx="3631096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 Y DISCUSIÓN </a:t>
            </a:r>
            <a:endParaRPr lang="es-ES" altLang="es-EC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4" y="1320169"/>
            <a:ext cx="4951730" cy="3230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72" y="1266664"/>
            <a:ext cx="5552913" cy="3284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03" y="1319967"/>
            <a:ext cx="4949693" cy="3450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34" y="1319967"/>
            <a:ext cx="4988105" cy="3450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6528034" y="4917677"/>
            <a:ext cx="1910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Ting </a:t>
            </a:r>
            <a:r>
              <a:rPr lang="en-US" dirty="0" smtClean="0"/>
              <a:t>Xu et al, 2012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6528034" y="5433903"/>
            <a:ext cx="4583438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Alta sensibilidad,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estabilidad de ensayo, simplicidad de análisis y costo en relación a métodos convencionales</a:t>
            </a:r>
            <a:endParaRPr lang="es-EC" sz="2000" dirty="0"/>
          </a:p>
        </p:txBody>
      </p:sp>
      <p:sp>
        <p:nvSpPr>
          <p:cNvPr id="8" name="Rectángulo 7"/>
          <p:cNvSpPr/>
          <p:nvPr/>
        </p:nvSpPr>
        <p:spPr>
          <a:xfrm>
            <a:off x="997880" y="4917677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 (Arriaga, 2012) </a:t>
            </a:r>
            <a:endParaRPr lang="es-EC" dirty="0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" y="1"/>
            <a:ext cx="3631096" cy="520700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RESULTADOS Y DISCUSIÓN </a:t>
            </a:r>
            <a:endParaRPr lang="es-ES" altLang="es-EC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58039" y="552350"/>
            <a:ext cx="35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Parámetros Químicos 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9333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1"/>
            <a:ext cx="3251200" cy="517358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8783" y="1778896"/>
            <a:ext cx="116354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uso de la microalga </a:t>
            </a:r>
            <a:r>
              <a:rPr lang="es-E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Chlorella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</a:t>
            </a:r>
            <a:r>
              <a:rPr lang="es-E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Biotipo 3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, demostró un 99,9 % de efectividad en la remoción de los pesticidas chlorpyrifos y methomyl, al reducir el contenido de los mismos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Al microscopio electrónico (10.000 aumentos), la microalga presentó una disposición de tipo esférica, con diámetro promedio de 2 µm, no presenta flagelos, posee pigmentos verdes fotosintéticos y paredes celulares ligeramente rugosas. Tiene ato contenido nutricional, categoría toxicológica relativamente inocuo, capacidad antioxidante y contenidos fenólicos con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alto potencial de bioacumulación y biodegradación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3247" y="1210782"/>
            <a:ext cx="258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smtClean="0"/>
              <a:t>PRIMER OBJETIVO 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6345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1696" y="1229281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El crecimiento celular de </a:t>
            </a:r>
            <a:r>
              <a:rPr lang="es-ES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Chlorella</a:t>
            </a:r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sp. Biotipo 3, a 400 ppm de chlorpyrifos y methomyl fue de 24,21x10</a:t>
            </a:r>
            <a:r>
              <a:rPr lang="es-ES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y 22,37x10</a:t>
            </a:r>
            <a:r>
              <a:rPr lang="es-ES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células/ml a los 27 días; mientras que a 600 ppm se obtuvieron 17,23x10</a:t>
            </a:r>
            <a:r>
              <a:rPr lang="es-ES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células/ml tanto para chlorpyrifos como para methomyl y a concentraciones de 800 ppm, el crecimiento promedio fue de 16,85 x10</a:t>
            </a:r>
            <a:r>
              <a:rPr lang="es-ES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es-E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células/ml para ambos pesticidas</a:t>
            </a:r>
            <a:r>
              <a:rPr lang="es-E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EC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0" y="1"/>
            <a:ext cx="3251200" cy="517358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27073" y="728627"/>
            <a:ext cx="2868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SEGUNDO OBJETIVO </a:t>
            </a:r>
            <a:endParaRPr lang="es-EC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811696" y="3513955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contenido estacional de pesticida para todos los tratamientos fue drásticamente reducido por la acción de la biomasa de 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Chlorella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sp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Biotipo 3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encontrando la mayor eficiencia de remoción con los tratamientos que contenían el pesticida Methomyl a las dosis de 500 y 700 ppm y pH  hasta 8,5 y 8,4. 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mayor crecimiento celular con 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</a:rPr>
              <a:t>chlorpyrifos y methomyl fue de 21,46 x 10</a:t>
            </a:r>
            <a:r>
              <a:rPr lang="es-ES_tradnl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</a:rPr>
              <a:t>células/ml y 21,22 x 10</a:t>
            </a:r>
            <a:r>
              <a:rPr lang="es-ES_tradnl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</a:rPr>
              <a:t> células/ml., respectivamente. Además al finalizar en ensayo l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a relación DBO</a:t>
            </a:r>
            <a:r>
              <a:rPr lang="es-ES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/DQO se encontró sobre 0,8,  considerando este tipo de agua de fácil tratamiento.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00568" y="2996100"/>
            <a:ext cx="2537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TERCER OBJETIVO 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1560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1"/>
            <a:ext cx="4051300" cy="517358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68556" y="1119416"/>
            <a:ext cx="86139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Realizar un análisis molecular que permita identificar el genotipo de la microalga.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Realizar un análisis proximal y toxicológico de la biomasa de microalga al finalizar el ensayo  y verificar el comportamiento del mismo. 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Analizar la capacidad antioxidante, compuestos fenólicos y clorofila al finalizar el ensayo para conocer el comportamiento de estos metabolitos bajo la influencia de los pesticidas.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Se recomienda utilizar la microalga en ensayos ex situ para comprobar la efectividad de la misma.</a:t>
            </a:r>
            <a:endParaRPr lang="es-EC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Se recomienda comparar los resultados obtenidos mediante cromatografía de gases acoplada a espectrometría de masas.</a:t>
            </a:r>
            <a:endParaRPr lang="es-EC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23560"/>
            <a:ext cx="3110947" cy="1025303"/>
          </a:xfrm>
        </p:spPr>
        <p:txBody>
          <a:bodyPr>
            <a:noAutofit/>
          </a:bodyPr>
          <a:lstStyle/>
          <a:p>
            <a:pPr algn="ctr"/>
            <a:r>
              <a:rPr lang="es-EC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 </a:t>
            </a:r>
            <a:endParaRPr lang="es-EC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http://ugi.espe.edu.ec/ugi/wp-content/uploads/2014/06/Logo-RP-UFA-ESP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4" y="1297535"/>
            <a:ext cx="4609465" cy="125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3261" t="61348" r="66087" b="9609"/>
          <a:stretch/>
        </p:blipFill>
        <p:spPr>
          <a:xfrm>
            <a:off x="8861248" y="1151611"/>
            <a:ext cx="2270580" cy="1547881"/>
          </a:xfrm>
          <a:prstGeom prst="rect">
            <a:avLst/>
          </a:prstGeom>
        </p:spPr>
      </p:pic>
      <p:pic>
        <p:nvPicPr>
          <p:cNvPr id="1026" name="Picture 2" descr="La imagen puede contener: 15 personas, personas sonriend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7809" r="14652" b="17635"/>
          <a:stretch/>
        </p:blipFill>
        <p:spPr bwMode="auto">
          <a:xfrm>
            <a:off x="550539" y="3470222"/>
            <a:ext cx="3673498" cy="23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uio4-1.fna.fbcdn.net/v/t34.0-12/20706750_1632086763490944_130509636_n.jpg?oh=3546708ea5c70611e4274fd8567face0&amp;oe=598D809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r="13187"/>
          <a:stretch/>
        </p:blipFill>
        <p:spPr bwMode="auto">
          <a:xfrm>
            <a:off x="4474149" y="3439975"/>
            <a:ext cx="2945297" cy="23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ia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20" y="1100577"/>
            <a:ext cx="2162175" cy="16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imagen puede contener: 6 personas, interior y comi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 b="29211"/>
          <a:stretch/>
        </p:blipFill>
        <p:spPr bwMode="auto">
          <a:xfrm>
            <a:off x="7669558" y="3439975"/>
            <a:ext cx="3912843" cy="23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3419605" cy="606761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4521" y="3592009"/>
            <a:ext cx="2150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ECUADOR EN CIFRAS, 2013</a:t>
            </a:r>
            <a:endParaRPr lang="es-EC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969750" y="848887"/>
            <a:ext cx="2771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12,3% Uso doméstico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6,3% Industria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0,3% Otros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982184" y="854772"/>
            <a:ext cx="24940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81,1</a:t>
            </a:r>
            <a:r>
              <a:rPr lang="es-EC"/>
              <a:t>% </a:t>
            </a:r>
            <a:r>
              <a:rPr lang="es-EC" smtClean="0"/>
              <a:t>Agropecuarias 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490564" y="1130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9653754" y="565829"/>
            <a:ext cx="23639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 smtClean="0"/>
              <a:t>SECTOR RURAL </a:t>
            </a:r>
          </a:p>
          <a:p>
            <a:pPr algn="just"/>
            <a:r>
              <a:rPr lang="es-EC" dirty="0"/>
              <a:t>E</a:t>
            </a:r>
            <a:r>
              <a:rPr lang="es-EC" dirty="0" smtClean="0"/>
              <a:t>levados contenidos de fosfatos, nitratos, plaguicidas y </a:t>
            </a:r>
            <a:r>
              <a:rPr lang="es-EC" dirty="0"/>
              <a:t>agentes </a:t>
            </a:r>
            <a:r>
              <a:rPr lang="es-EC" dirty="0" smtClean="0"/>
              <a:t>biocidas (minería)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190840" y="2250863"/>
            <a:ext cx="1943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b="1" dirty="0" smtClean="0"/>
              <a:t>CONTAMINACIÓN </a:t>
            </a:r>
            <a:endParaRPr lang="es-EC" b="1" dirty="0"/>
          </a:p>
        </p:txBody>
      </p:sp>
      <p:cxnSp>
        <p:nvCxnSpPr>
          <p:cNvPr id="19" name="Conector recto de flecha 18"/>
          <p:cNvCxnSpPr>
            <a:stCxn id="12" idx="3"/>
          </p:cNvCxnSpPr>
          <p:nvPr/>
        </p:nvCxnSpPr>
        <p:spPr>
          <a:xfrm>
            <a:off x="6476265" y="1039438"/>
            <a:ext cx="366226" cy="1538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6830057" y="735763"/>
            <a:ext cx="2363951" cy="2935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38,2%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presentan buena calidad para agua de riego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47,3% es agua de calidad regular utilizada en los cultivos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12,7% requieren un tratamiento previo para su utilización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1,8% puede ser utilizado en cultivos resistentes </a:t>
            </a:r>
            <a:endParaRPr lang="es-EC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10835506" y="2065441"/>
            <a:ext cx="0" cy="37084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6261573" y="5495569"/>
            <a:ext cx="23274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(TULAS, 2015) 100 </a:t>
            </a:r>
            <a:r>
              <a:rPr lang="es-EC" sz="1400" dirty="0" err="1" smtClean="0"/>
              <a:t>ppb</a:t>
            </a:r>
            <a:endParaRPr lang="es-EC" sz="1400" dirty="0"/>
          </a:p>
        </p:txBody>
      </p:sp>
      <p:sp>
        <p:nvSpPr>
          <p:cNvPr id="36" name="Rectángulo 35"/>
          <p:cNvSpPr/>
          <p:nvPr/>
        </p:nvSpPr>
        <p:spPr>
          <a:xfrm>
            <a:off x="182249" y="4355281"/>
            <a:ext cx="2894987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Entre el 2001-2015 se presentaron 10.100 </a:t>
            </a:r>
            <a:r>
              <a:rPr lang="es-EC" dirty="0"/>
              <a:t>casos </a:t>
            </a:r>
            <a:r>
              <a:rPr lang="es-EC" dirty="0" smtClean="0"/>
              <a:t>de intoxicación </a:t>
            </a:r>
            <a:r>
              <a:rPr lang="es-EC" dirty="0"/>
              <a:t>a causa de insecticidas órgano-fosforados y </a:t>
            </a:r>
            <a:r>
              <a:rPr lang="es-EC" dirty="0" err="1" smtClean="0"/>
              <a:t>carbamatos</a:t>
            </a:r>
            <a:r>
              <a:rPr lang="es-EC" dirty="0" smtClean="0"/>
              <a:t>; el 7.102 </a:t>
            </a:r>
            <a:r>
              <a:rPr lang="es-EC" dirty="0"/>
              <a:t>(50,21%) hombres y 7.043 (49,79%) mujeres (MSP, 2015).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6220326" y="4948608"/>
            <a:ext cx="23697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ORGANOFOSFORADOS </a:t>
            </a:r>
            <a:endParaRPr lang="es-EC" dirty="0"/>
          </a:p>
        </p:txBody>
      </p:sp>
      <p:sp>
        <p:nvSpPr>
          <p:cNvPr id="40" name="CuadroTexto 39"/>
          <p:cNvSpPr txBox="1"/>
          <p:nvPr/>
        </p:nvSpPr>
        <p:spPr>
          <a:xfrm>
            <a:off x="6565002" y="5896250"/>
            <a:ext cx="1550874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CARBAMATOS </a:t>
            </a:r>
            <a:endParaRPr lang="es-EC" dirty="0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2"/>
          <a:srcRect l="18591" t="32004" r="55166" b="38158"/>
          <a:stretch/>
        </p:blipFill>
        <p:spPr>
          <a:xfrm>
            <a:off x="9705948" y="2467684"/>
            <a:ext cx="2311756" cy="2150713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0914989" y="303380"/>
            <a:ext cx="1180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MAGAP, 2006</a:t>
            </a:r>
            <a:endParaRPr lang="es-EC" sz="1400" dirty="0"/>
          </a:p>
        </p:txBody>
      </p:sp>
      <p:cxnSp>
        <p:nvCxnSpPr>
          <p:cNvPr id="28" name="Conector recto de flecha 27"/>
          <p:cNvCxnSpPr/>
          <p:nvPr/>
        </p:nvCxnSpPr>
        <p:spPr>
          <a:xfrm flipH="1">
            <a:off x="3077236" y="5649457"/>
            <a:ext cx="3103935" cy="1114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0840610" y="6291395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INEC, 2013 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9423881" y="5042924"/>
            <a:ext cx="261655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Solo el 13%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la población agrícola conoce el uso adecuado de la aplicación de plaguicidas en sus cultivos</a:t>
            </a:r>
            <a:endParaRPr lang="es-EC" sz="1600" dirty="0"/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10850612" y="4618397"/>
            <a:ext cx="0" cy="37084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Resultado de imagen para uso de pesticidas sin biosegurid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27" y="3752567"/>
            <a:ext cx="1797660" cy="17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8502" t="22745" r="9504" b="14488"/>
          <a:stretch/>
        </p:blipFill>
        <p:spPr>
          <a:xfrm>
            <a:off x="217374" y="762918"/>
            <a:ext cx="3384564" cy="288143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39925" y="2319178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>
                <a:solidFill>
                  <a:srgbClr val="FFC000"/>
                </a:solidFill>
              </a:rPr>
              <a:t>1’320.988,67 ha </a:t>
            </a:r>
          </a:p>
          <a:p>
            <a:endParaRPr lang="es-EC" sz="1100" dirty="0">
              <a:solidFill>
                <a:srgbClr val="FFC000"/>
              </a:solidFill>
            </a:endParaRPr>
          </a:p>
        </p:txBody>
      </p:sp>
      <p:cxnSp>
        <p:nvCxnSpPr>
          <p:cNvPr id="34" name="Conector recto de flecha 33"/>
          <p:cNvCxnSpPr>
            <a:endCxn id="12" idx="1"/>
          </p:cNvCxnSpPr>
          <p:nvPr/>
        </p:nvCxnSpPr>
        <p:spPr>
          <a:xfrm flipV="1">
            <a:off x="2997224" y="1039438"/>
            <a:ext cx="984960" cy="124500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Abrir llave 20"/>
          <p:cNvSpPr/>
          <p:nvPr/>
        </p:nvSpPr>
        <p:spPr>
          <a:xfrm>
            <a:off x="6237776" y="1594452"/>
            <a:ext cx="529325" cy="1746463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7" name="Conector recto de flecha 26"/>
          <p:cNvCxnSpPr>
            <a:endCxn id="16" idx="1"/>
          </p:cNvCxnSpPr>
          <p:nvPr/>
        </p:nvCxnSpPr>
        <p:spPr>
          <a:xfrm flipV="1">
            <a:off x="9194008" y="1304493"/>
            <a:ext cx="459746" cy="1445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12412" y="177505"/>
            <a:ext cx="3419605" cy="606761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PROBLEMA 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Resultado de imagen para quilot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31" y="3208927"/>
            <a:ext cx="4432761" cy="18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242934" y="2541412"/>
            <a:ext cx="24320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sz="2000" b="1" i="1" dirty="0" smtClean="0"/>
              <a:t>Clorella</a:t>
            </a:r>
            <a:r>
              <a:rPr lang="es-EC" sz="2000" b="1" dirty="0" smtClean="0"/>
              <a:t> sp. Biotipo 3 </a:t>
            </a:r>
            <a:endParaRPr lang="es-EC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362276" y="5089089"/>
            <a:ext cx="184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Toulkeridis</a:t>
            </a:r>
            <a:r>
              <a:rPr lang="es-EC" dirty="0" smtClean="0"/>
              <a:t> (2014)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2759053" y="3971782"/>
            <a:ext cx="271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Actividad freatomagmática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6725652" y="3208927"/>
            <a:ext cx="471605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biorremediación ambiental utiliza procesos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biotecnológicos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que involucra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microorganismos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con capacidad de biodegradación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y/o bioacumulación de contaminantes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específicos</a:t>
            </a:r>
            <a:endParaRPr lang="es-EC" sz="2000" dirty="0"/>
          </a:p>
        </p:txBody>
      </p:sp>
      <p:sp>
        <p:nvSpPr>
          <p:cNvPr id="10" name="Rectángulo 9"/>
          <p:cNvSpPr/>
          <p:nvPr/>
        </p:nvSpPr>
        <p:spPr>
          <a:xfrm>
            <a:off x="2100053" y="6032404"/>
            <a:ext cx="230063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Asselborn et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al.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(2015)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7577374" y="6032404"/>
            <a:ext cx="235494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</a:rPr>
              <a:t>Hui Wang et al. (2015) 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4655862" y="6032404"/>
            <a:ext cx="259558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Haeng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Cho et al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2012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397042" y="6036903"/>
            <a:ext cx="14478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Ardila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2012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10222369" y="6036173"/>
            <a:ext cx="144142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Rojas (2015)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32258" y="1348638"/>
            <a:ext cx="145252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600" dirty="0" smtClean="0"/>
              <a:t>Contaminación</a:t>
            </a:r>
            <a:endParaRPr lang="es-EC" sz="1600" dirty="0"/>
          </a:p>
        </p:txBody>
      </p:sp>
      <p:sp>
        <p:nvSpPr>
          <p:cNvPr id="15" name="Rectángulo 14"/>
          <p:cNvSpPr/>
          <p:nvPr/>
        </p:nvSpPr>
        <p:spPr>
          <a:xfrm>
            <a:off x="8207567" y="1181744"/>
            <a:ext cx="31763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s-EC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lternativas </a:t>
            </a: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 convencionales eficientes y </a:t>
            </a:r>
            <a:r>
              <a:rPr lang="es-EC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bajo costo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46169" y="1317860"/>
            <a:ext cx="330090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Uso indiscriminado de pesticidas 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808271" y="791228"/>
            <a:ext cx="79028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AGUA </a:t>
            </a:r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015604" y="784266"/>
            <a:ext cx="66556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AIRE </a:t>
            </a:r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725652" y="791228"/>
            <a:ext cx="79515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SUELO</a:t>
            </a:r>
            <a:endParaRPr lang="es-EC" dirty="0"/>
          </a:p>
        </p:txBody>
      </p:sp>
      <p:sp>
        <p:nvSpPr>
          <p:cNvPr id="23" name="Flecha derecha 22"/>
          <p:cNvSpPr/>
          <p:nvPr/>
        </p:nvSpPr>
        <p:spPr>
          <a:xfrm>
            <a:off x="4381720" y="1317860"/>
            <a:ext cx="108814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 derecha 24"/>
          <p:cNvSpPr/>
          <p:nvPr/>
        </p:nvSpPr>
        <p:spPr>
          <a:xfrm>
            <a:off x="7033304" y="1317860"/>
            <a:ext cx="108814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/>
          <p:cNvSpPr txBox="1"/>
          <p:nvPr/>
        </p:nvSpPr>
        <p:spPr>
          <a:xfrm>
            <a:off x="5810632" y="291605"/>
            <a:ext cx="8048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SALUD</a:t>
            </a:r>
            <a:endParaRPr lang="es-EC" dirty="0"/>
          </a:p>
        </p:txBody>
      </p:sp>
      <p:sp>
        <p:nvSpPr>
          <p:cNvPr id="30" name="Flecha derecha 29"/>
          <p:cNvSpPr/>
          <p:nvPr/>
        </p:nvSpPr>
        <p:spPr>
          <a:xfrm>
            <a:off x="397042" y="2117558"/>
            <a:ext cx="11502190" cy="192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76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0" y="-2072"/>
            <a:ext cx="3419605" cy="606761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MARCO TEÓRICO 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09792" y="554081"/>
            <a:ext cx="359015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BIOACUMULACIÓN/BIOADSORCIÓN 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3012322" y="1085232"/>
            <a:ext cx="304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5C5C5C"/>
                </a:solidFill>
                <a:latin typeface="Verdana" panose="020B0604030504040204" pitchFamily="34" charset="0"/>
              </a:rPr>
              <a:t> </a:t>
            </a:r>
            <a:r>
              <a:rPr lang="es-EC" dirty="0" smtClean="0">
                <a:solidFill>
                  <a:srgbClr val="5C5C5C"/>
                </a:solidFill>
                <a:latin typeface="Verdana" panose="020B0604030504040204" pitchFamily="34" charset="0"/>
              </a:rPr>
              <a:t>Sustancias Xenobióticas</a:t>
            </a:r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7434" t="43210" r="21941" b="24579"/>
          <a:stretch/>
        </p:blipFill>
        <p:spPr>
          <a:xfrm>
            <a:off x="2633359" y="1466723"/>
            <a:ext cx="3667476" cy="158366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012322" y="2498469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PESTICIDAS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94466" y="1754657"/>
            <a:ext cx="1369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METALES PESADOS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133141" y="2367808"/>
            <a:ext cx="1144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FERTILIZANTES </a:t>
            </a:r>
            <a:endParaRPr lang="es-EC" dirty="0"/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7" y="1467648"/>
            <a:ext cx="1398734" cy="9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echa curvada hacia la izquierda 14"/>
          <p:cNvSpPr/>
          <p:nvPr/>
        </p:nvSpPr>
        <p:spPr>
          <a:xfrm rot="18753840">
            <a:off x="2163535" y="506515"/>
            <a:ext cx="767477" cy="224506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 rot="2312286">
            <a:off x="1859955" y="1342319"/>
            <a:ext cx="1379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INOCULACIÓN</a:t>
            </a:r>
            <a:endParaRPr lang="es-EC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9002" y="2343365"/>
            <a:ext cx="13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MICROALGA</a:t>
            </a:r>
            <a:endParaRPr lang="es-EC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22429" t="20000" r="8718" b="9895"/>
          <a:stretch/>
        </p:blipFill>
        <p:spPr>
          <a:xfrm>
            <a:off x="6679798" y="1486187"/>
            <a:ext cx="3306645" cy="1564201"/>
          </a:xfrm>
          <a:prstGeom prst="rect">
            <a:avLst/>
          </a:prstGeom>
        </p:spPr>
      </p:pic>
      <p:sp>
        <p:nvSpPr>
          <p:cNvPr id="19" name="Flecha derecha 18"/>
          <p:cNvSpPr/>
          <p:nvPr/>
        </p:nvSpPr>
        <p:spPr>
          <a:xfrm>
            <a:off x="5818899" y="2073596"/>
            <a:ext cx="1141697" cy="1715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/>
          <a:srcRect l="81118" t="43999" r="9112" b="38317"/>
          <a:stretch/>
        </p:blipFill>
        <p:spPr>
          <a:xfrm rot="1201518">
            <a:off x="10143234" y="1507991"/>
            <a:ext cx="1407694" cy="1592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32" y="3203827"/>
            <a:ext cx="3981328" cy="3654173"/>
          </a:xfrm>
          <a:prstGeom prst="rect">
            <a:avLst/>
          </a:prstGeom>
        </p:spPr>
      </p:pic>
      <p:sp>
        <p:nvSpPr>
          <p:cNvPr id="28" name="Flecha abajo 27"/>
          <p:cNvSpPr/>
          <p:nvPr/>
        </p:nvSpPr>
        <p:spPr>
          <a:xfrm>
            <a:off x="11781046" y="3140221"/>
            <a:ext cx="214438" cy="10610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CuadroTexto 28"/>
          <p:cNvSpPr txBox="1"/>
          <p:nvPr/>
        </p:nvSpPr>
        <p:spPr>
          <a:xfrm>
            <a:off x="7972076" y="4871352"/>
            <a:ext cx="956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MICROALGA</a:t>
            </a:r>
            <a:endParaRPr lang="es-EC" sz="1200" dirty="0"/>
          </a:p>
        </p:txBody>
      </p:sp>
      <p:sp>
        <p:nvSpPr>
          <p:cNvPr id="30" name="Flecha izquierda y derecha 29"/>
          <p:cNvSpPr/>
          <p:nvPr/>
        </p:nvSpPr>
        <p:spPr>
          <a:xfrm rot="18390364">
            <a:off x="8559632" y="4436575"/>
            <a:ext cx="341648" cy="9180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/>
          <p:cNvSpPr txBox="1"/>
          <p:nvPr/>
        </p:nvSpPr>
        <p:spPr>
          <a:xfrm>
            <a:off x="7997497" y="4142381"/>
            <a:ext cx="135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BIOPELICULA</a:t>
            </a:r>
            <a:endParaRPr lang="es-EC" sz="1200" dirty="0"/>
          </a:p>
        </p:txBody>
      </p:sp>
      <p:sp>
        <p:nvSpPr>
          <p:cNvPr id="36" name="Flecha abajo 35"/>
          <p:cNvSpPr/>
          <p:nvPr/>
        </p:nvSpPr>
        <p:spPr>
          <a:xfrm rot="1747106">
            <a:off x="8042809" y="5096608"/>
            <a:ext cx="119431" cy="301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8092483" y="5099880"/>
            <a:ext cx="471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/>
              <a:t>(CF)</a:t>
            </a:r>
            <a:endParaRPr lang="es-EC" sz="1400" dirty="0"/>
          </a:p>
        </p:txBody>
      </p:sp>
      <p:sp>
        <p:nvSpPr>
          <p:cNvPr id="38" name="Flecha abajo 37"/>
          <p:cNvSpPr/>
          <p:nvPr/>
        </p:nvSpPr>
        <p:spPr>
          <a:xfrm rot="10987684">
            <a:off x="8282331" y="4515306"/>
            <a:ext cx="191039" cy="351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 rot="1400356">
            <a:off x="9586976" y="4647862"/>
            <a:ext cx="1078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solidFill>
                  <a:srgbClr val="5C5C5C"/>
                </a:solidFill>
                <a:latin typeface="Verdana" panose="020B0604030504040204" pitchFamily="34" charset="0"/>
              </a:rPr>
              <a:t>GLUTATIÓN</a:t>
            </a:r>
            <a:endParaRPr lang="es-EC" sz="1400" dirty="0"/>
          </a:p>
        </p:txBody>
      </p:sp>
      <p:sp>
        <p:nvSpPr>
          <p:cNvPr id="35" name="Flecha curvada hacia la izquierda 34"/>
          <p:cNvSpPr/>
          <p:nvPr/>
        </p:nvSpPr>
        <p:spPr>
          <a:xfrm rot="15671697">
            <a:off x="9138985" y="4525429"/>
            <a:ext cx="225827" cy="743052"/>
          </a:xfrm>
          <a:prstGeom prst="curvedLeftArrow">
            <a:avLst>
              <a:gd name="adj1" fmla="val 25000"/>
              <a:gd name="adj2" fmla="val 50000"/>
              <a:gd name="adj3" fmla="val 28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 rot="1364732">
            <a:off x="9377943" y="4960740"/>
            <a:ext cx="12170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b="1" dirty="0" smtClean="0">
                <a:solidFill>
                  <a:srgbClr val="5C5C5C"/>
                </a:solidFill>
                <a:latin typeface="Verdana" panose="020B0604030504040204" pitchFamily="34" charset="0"/>
              </a:rPr>
              <a:t>FITOQUELATINAS</a:t>
            </a:r>
            <a:endParaRPr lang="es-EC" sz="800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0644210" y="4535107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MOLECULA </a:t>
            </a:r>
            <a:endParaRPr lang="es-EC" sz="1400" dirty="0"/>
          </a:p>
        </p:txBody>
      </p:sp>
      <p:sp>
        <p:nvSpPr>
          <p:cNvPr id="44" name="CuadroTexto 43"/>
          <p:cNvSpPr txBox="1"/>
          <p:nvPr/>
        </p:nvSpPr>
        <p:spPr>
          <a:xfrm rot="1383781">
            <a:off x="9317149" y="5562582"/>
            <a:ext cx="135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ESTRÉS </a:t>
            </a:r>
            <a:endParaRPr lang="es-EC" sz="1200" dirty="0"/>
          </a:p>
        </p:txBody>
      </p:sp>
      <p:sp>
        <p:nvSpPr>
          <p:cNvPr id="41" name="Rectángulo 40"/>
          <p:cNvSpPr/>
          <p:nvPr/>
        </p:nvSpPr>
        <p:spPr>
          <a:xfrm>
            <a:off x="6058028" y="6249380"/>
            <a:ext cx="18630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err="1" smtClean="0">
                <a:latin typeface="Verdana" panose="020B0604030504040204" pitchFamily="34" charset="0"/>
              </a:rPr>
              <a:t>Kawakami</a:t>
            </a:r>
            <a:r>
              <a:rPr lang="es-EC" sz="1100" dirty="0" smtClean="0">
                <a:latin typeface="Verdana" panose="020B0604030504040204" pitchFamily="34" charset="0"/>
              </a:rPr>
              <a:t> </a:t>
            </a:r>
            <a:r>
              <a:rPr lang="es-EC" sz="1100" dirty="0">
                <a:latin typeface="Verdana" panose="020B0604030504040204" pitchFamily="34" charset="0"/>
              </a:rPr>
              <a:t>et </a:t>
            </a:r>
            <a:r>
              <a:rPr lang="es-EC" sz="1100" dirty="0" smtClean="0">
                <a:latin typeface="Verdana" panose="020B0604030504040204" pitchFamily="34" charset="0"/>
              </a:rPr>
              <a:t>al. (2006)</a:t>
            </a:r>
            <a:endParaRPr lang="es-EC" sz="1100" dirty="0"/>
          </a:p>
        </p:txBody>
      </p:sp>
      <p:sp>
        <p:nvSpPr>
          <p:cNvPr id="45" name="Flecha abajo 44"/>
          <p:cNvSpPr/>
          <p:nvPr/>
        </p:nvSpPr>
        <p:spPr>
          <a:xfrm rot="4233233">
            <a:off x="8383492" y="5303631"/>
            <a:ext cx="345749" cy="1558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Flecha derecha 45"/>
          <p:cNvSpPr/>
          <p:nvPr/>
        </p:nvSpPr>
        <p:spPr>
          <a:xfrm rot="10800000">
            <a:off x="6548494" y="4767411"/>
            <a:ext cx="971513" cy="444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ángulo 46"/>
          <p:cNvSpPr/>
          <p:nvPr/>
        </p:nvSpPr>
        <p:spPr>
          <a:xfrm>
            <a:off x="3573047" y="4066976"/>
            <a:ext cx="21176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  <a:latin typeface="Verdana" panose="020B0604030504040204" pitchFamily="34" charset="0"/>
              </a:rPr>
              <a:t>Dewez et al., </a:t>
            </a:r>
            <a:r>
              <a:rPr lang="es-EC" sz="1600" dirty="0" smtClean="0">
                <a:solidFill>
                  <a:schemeClr val="bg1"/>
                </a:solidFill>
                <a:latin typeface="Verdana" panose="020B0604030504040204" pitchFamily="34" charset="0"/>
              </a:rPr>
              <a:t>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Anormalidades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Aberraciones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3583472" y="5008452"/>
            <a:ext cx="210727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400" dirty="0">
                <a:latin typeface="+mj-lt"/>
              </a:rPr>
              <a:t>Universidad Central de China </a:t>
            </a:r>
            <a:r>
              <a:rPr lang="es-EC" sz="1400" dirty="0" smtClean="0">
                <a:latin typeface="+mj-lt"/>
              </a:rPr>
              <a:t>de </a:t>
            </a:r>
            <a:r>
              <a:rPr lang="es-EC" sz="1400" dirty="0">
                <a:latin typeface="+mj-lt"/>
              </a:rPr>
              <a:t>Li </a:t>
            </a:r>
            <a:r>
              <a:rPr lang="es-EC" sz="1400" dirty="0" smtClean="0">
                <a:latin typeface="+mj-lt"/>
              </a:rPr>
              <a:t>y Wuhan, 2015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+mj-lt"/>
              </a:rPr>
              <a:t>Rápida división celular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+mj-lt"/>
              </a:rPr>
              <a:t>Metabolitos </a:t>
            </a:r>
            <a:endParaRPr lang="es-EC" sz="1400" dirty="0">
              <a:latin typeface="+mj-lt"/>
            </a:endParaRPr>
          </a:p>
        </p:txBody>
      </p:sp>
      <p:sp>
        <p:nvSpPr>
          <p:cNvPr id="54" name="Flecha derecha 53"/>
          <p:cNvSpPr/>
          <p:nvPr/>
        </p:nvSpPr>
        <p:spPr>
          <a:xfrm rot="10800000">
            <a:off x="2743199" y="5400289"/>
            <a:ext cx="776129" cy="444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5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8" y="5103195"/>
            <a:ext cx="1398734" cy="9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20" y="5148351"/>
            <a:ext cx="1398734" cy="9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18" y="4728501"/>
            <a:ext cx="822341" cy="5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20" y="4744152"/>
            <a:ext cx="1398734" cy="9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2" y="4732973"/>
            <a:ext cx="1398734" cy="9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uadroTexto 50"/>
          <p:cNvSpPr txBox="1"/>
          <p:nvPr/>
        </p:nvSpPr>
        <p:spPr>
          <a:xfrm>
            <a:off x="413777" y="4260853"/>
            <a:ext cx="2509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ESTIMULACIÓN CELULAR</a:t>
            </a:r>
            <a:endParaRPr lang="es-EC" dirty="0"/>
          </a:p>
        </p:txBody>
      </p:sp>
      <p:sp>
        <p:nvSpPr>
          <p:cNvPr id="52" name="CuadroTexto 51"/>
          <p:cNvSpPr txBox="1"/>
          <p:nvPr/>
        </p:nvSpPr>
        <p:spPr>
          <a:xfrm>
            <a:off x="9188951" y="4027348"/>
            <a:ext cx="161505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C" sz="1200" dirty="0" smtClean="0"/>
              <a:t>INTERCAMBIO IONICO </a:t>
            </a:r>
            <a:endParaRPr lang="es-EC" sz="1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9933171" y="606340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pH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545716" y="3622225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AA</a:t>
            </a:r>
            <a:endParaRPr lang="es-EC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0495722" y="5086571"/>
            <a:ext cx="821635" cy="141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0849198" y="646188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BIO  MyE</a:t>
            </a:r>
            <a:endParaRPr lang="es-EC" dirty="0"/>
          </a:p>
        </p:txBody>
      </p:sp>
      <p:sp>
        <p:nvSpPr>
          <p:cNvPr id="14" name="Flecha abajo 13"/>
          <p:cNvSpPr/>
          <p:nvPr/>
        </p:nvSpPr>
        <p:spPr>
          <a:xfrm rot="10800000">
            <a:off x="10589271" y="738747"/>
            <a:ext cx="463042" cy="576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Flecha abajo 52"/>
          <p:cNvSpPr/>
          <p:nvPr/>
        </p:nvSpPr>
        <p:spPr>
          <a:xfrm rot="13040914">
            <a:off x="11380702" y="949595"/>
            <a:ext cx="463042" cy="547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Flecha abajo 59"/>
          <p:cNvSpPr/>
          <p:nvPr/>
        </p:nvSpPr>
        <p:spPr>
          <a:xfrm rot="16200000">
            <a:off x="11763963" y="1614992"/>
            <a:ext cx="463042" cy="576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347310" y="248631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RP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29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5852" y="1356393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r>
              <a:rPr lang="es-EC" dirty="0"/>
              <a:t>H1</a:t>
            </a:r>
            <a:r>
              <a:rPr lang="es-EC" dirty="0" smtClean="0"/>
              <a:t>:	El </a:t>
            </a:r>
            <a:r>
              <a:rPr lang="es-EC" dirty="0"/>
              <a:t>uso de microalgas endémicas del Ecuador (</a:t>
            </a:r>
            <a:r>
              <a:rPr lang="es-ES" i="1" dirty="0"/>
              <a:t>Chlorella </a:t>
            </a:r>
            <a:r>
              <a:rPr lang="es-ES" dirty="0"/>
              <a:t>sp.</a:t>
            </a:r>
            <a:r>
              <a:rPr lang="es-ES" i="1" dirty="0"/>
              <a:t> </a:t>
            </a:r>
            <a:r>
              <a:rPr lang="es-ES" i="1" dirty="0" smtClean="0"/>
              <a:t>	</a:t>
            </a:r>
            <a:r>
              <a:rPr lang="es-ES" dirty="0" smtClean="0"/>
              <a:t>Biotipo </a:t>
            </a:r>
            <a:r>
              <a:rPr lang="es-ES" dirty="0"/>
              <a:t>3</a:t>
            </a:r>
            <a:r>
              <a:rPr lang="es-EC" dirty="0"/>
              <a:t>), </a:t>
            </a:r>
            <a:r>
              <a:rPr lang="es-EC" dirty="0" smtClean="0"/>
              <a:t>mejoran </a:t>
            </a:r>
            <a:r>
              <a:rPr lang="es-EC" dirty="0"/>
              <a:t>la calidad del agua de efluentes agrícolas </a:t>
            </a:r>
            <a:r>
              <a:rPr lang="es-EC" dirty="0" smtClean="0"/>
              <a:t>	a 	través </a:t>
            </a:r>
            <a:r>
              <a:rPr lang="es-EC" dirty="0"/>
              <a:t>de procesos de </a:t>
            </a:r>
            <a:r>
              <a:rPr lang="es-EC" dirty="0" smtClean="0"/>
              <a:t>bioacumulación </a:t>
            </a:r>
            <a:r>
              <a:rPr lang="es-EC" dirty="0"/>
              <a:t>de pesticidas: </a:t>
            </a:r>
            <a:r>
              <a:rPr lang="es-EC" dirty="0" smtClean="0"/>
              <a:t>	chlorpyrifos </a:t>
            </a:r>
            <a:r>
              <a:rPr lang="es-EC" dirty="0"/>
              <a:t>y </a:t>
            </a:r>
            <a:r>
              <a:rPr lang="es-EC" dirty="0" smtClean="0"/>
              <a:t>methomyl.</a:t>
            </a:r>
            <a:endParaRPr lang="es-EC" dirty="0"/>
          </a:p>
          <a:p>
            <a:pPr marL="0" indent="0" algn="just">
              <a:buNone/>
            </a:pPr>
            <a:r>
              <a:rPr lang="es-EC" dirty="0"/>
              <a:t>H0: 	El uso de microalgas endémicas del Ecuador (</a:t>
            </a:r>
            <a:r>
              <a:rPr lang="es-ES" i="1" dirty="0"/>
              <a:t>Chlorella </a:t>
            </a:r>
            <a:r>
              <a:rPr lang="es-ES" dirty="0"/>
              <a:t>sp.</a:t>
            </a:r>
            <a:r>
              <a:rPr lang="es-ES" i="1" dirty="0"/>
              <a:t> </a:t>
            </a:r>
            <a:r>
              <a:rPr lang="es-ES" dirty="0"/>
              <a:t>Biotipo 	3</a:t>
            </a:r>
            <a:r>
              <a:rPr lang="es-EC" dirty="0"/>
              <a:t>), no mejoran la calidad del agua de efluentes agrícolas a través 	de 	procesos de bioacumulación de pesticidas: chlorpyrifos y  	methomyl.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0"/>
            <a:ext cx="3419605" cy="606761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HIPÓTESIS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0" y="0"/>
            <a:ext cx="3419605" cy="606761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OBJETIVOS 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5631" y="606761"/>
            <a:ext cx="10843365" cy="480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GENERAL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el uso de microalgas endémicas del Ecuador (</a:t>
            </a:r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Chlorella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Biotipo 3), en la bioacumulación de insecticidas (chlorpyrifos y methomyl) a nivel de laboratorio 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ESPECÍFICOS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las características morfológicas, bromatológicas y capacidad antioxidante de la microalga andina (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Chlorella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sp. Biotipo 3) como elementos constitutivos. 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 la capacidad de crecimiento de la microalga bajo diferentes concentraciones de pesticidas en cultivo 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s-EC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s-EC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vivo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bioacumulación temporal de insecticida en  </a:t>
            </a:r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Chlorella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sp. Biotipo 3 y su impacto en parámetros ambientales para la calidad de agua.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microalg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96" y="5080464"/>
            <a:ext cx="2857500" cy="15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3958389" cy="998621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LUGAR DE INVESTIGACIÓN 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Macintosh HD:Users:macbook:Desktop:Captura de pantalla 2015-10-30 a las 9.51.3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64" y="1933575"/>
            <a:ext cx="4743450" cy="3059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 de texto 4"/>
          <p:cNvSpPr txBox="1"/>
          <p:nvPr/>
        </p:nvSpPr>
        <p:spPr>
          <a:xfrm>
            <a:off x="4570596" y="2170713"/>
            <a:ext cx="1318260" cy="4401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Laboratorio ACUICULTURA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86664" y="4993105"/>
            <a:ext cx="4743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Imagen satelital de la Hacienda El Prado IASA-I, Laboratorio de Acuicultura y Recursos Acuáticos (Google </a:t>
            </a:r>
            <a:r>
              <a:rPr lang="es-EC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Maps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2016).</a:t>
            </a:r>
            <a:endParaRPr lang="es-EC" sz="1600" dirty="0"/>
          </a:p>
        </p:txBody>
      </p:sp>
      <p:sp>
        <p:nvSpPr>
          <p:cNvPr id="8" name="Rectángulo 7"/>
          <p:cNvSpPr/>
          <p:nvPr/>
        </p:nvSpPr>
        <p:spPr>
          <a:xfrm>
            <a:off x="1409793" y="1425744"/>
            <a:ext cx="49203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Longitud: 78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°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24’44’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’O 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Latitud: 0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°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23’20’’S.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88956" y="2170713"/>
            <a:ext cx="37523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Luminosidad</a:t>
            </a:r>
            <a:r>
              <a:rPr lang="es-EC" sz="1600" dirty="0">
                <a:ea typeface="Calibri" panose="020F0502020204030204" pitchFamily="34" charset="0"/>
                <a:cs typeface="Times New Roman" panose="02020603050405020304" pitchFamily="18" charset="0"/>
              </a:rPr>
              <a:t>: 12 horas luz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ea typeface="Calibri" panose="020F0502020204030204" pitchFamily="34" charset="0"/>
              </a:rPr>
              <a:t>Temperatura media: 13,89 </a:t>
            </a:r>
            <a:r>
              <a:rPr lang="es-EC" sz="1600" dirty="0" err="1">
                <a:ea typeface="Calibri" panose="020F0502020204030204" pitchFamily="34" charset="0"/>
              </a:rPr>
              <a:t>ºC</a:t>
            </a:r>
            <a:endParaRPr lang="es-EC" sz="1600" dirty="0"/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ea typeface="Calibri" panose="020F0502020204030204" pitchFamily="34" charset="0"/>
              </a:rPr>
              <a:t>Precipitación anual: 1285 </a:t>
            </a:r>
            <a:r>
              <a:rPr lang="es-EC" sz="1600" dirty="0" smtClean="0">
                <a:ea typeface="Calibri" panose="020F0502020204030204" pitchFamily="34" charset="0"/>
              </a:rPr>
              <a:t>mm/año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600" dirty="0" smtClean="0">
                <a:ea typeface="Calibri" panose="020F0502020204030204" pitchFamily="34" charset="0"/>
              </a:rPr>
              <a:t>Humedad </a:t>
            </a:r>
            <a:r>
              <a:rPr lang="es-EC" sz="1600" dirty="0">
                <a:ea typeface="Calibri" panose="020F0502020204030204" pitchFamily="34" charset="0"/>
              </a:rPr>
              <a:t>relativa: 69,03</a:t>
            </a:r>
            <a:r>
              <a:rPr lang="es-EC" sz="1600" dirty="0" smtClean="0">
                <a:ea typeface="Calibri" panose="020F0502020204030204" pitchFamily="34" charset="0"/>
              </a:rPr>
              <a:t>%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ea typeface="Calibri" panose="020F0502020204030204" pitchFamily="34" charset="0"/>
                <a:cs typeface="Times New Roman" panose="02020603050405020304" pitchFamily="18" charset="0"/>
              </a:rPr>
              <a:t>Zona de vida: Bosque húmedo </a:t>
            </a:r>
            <a:r>
              <a:rPr lang="es-EC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Montano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1600" dirty="0">
                <a:ea typeface="Times New Roman" panose="02020603050405020304" pitchFamily="18" charset="0"/>
              </a:rPr>
              <a:t> 2748 m.s.n.m.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s-EC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s-EC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32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5060515" cy="606761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MATERIALES Y MÉTODOS</a:t>
            </a:r>
            <a:endParaRPr lang="es-ES" altLang="es-EC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 de texto 11"/>
          <p:cNvSpPr txBox="1"/>
          <p:nvPr/>
        </p:nvSpPr>
        <p:spPr>
          <a:xfrm>
            <a:off x="733926" y="1537035"/>
            <a:ext cx="4752474" cy="113698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PRIMERA FASE DE INVESTIGACIÓN</a:t>
            </a:r>
            <a:endParaRPr lang="es-EC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11"/>
          <p:cNvSpPr txBox="1"/>
          <p:nvPr/>
        </p:nvSpPr>
        <p:spPr>
          <a:xfrm>
            <a:off x="733926" y="4389353"/>
            <a:ext cx="4752474" cy="114300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SEGUNDA FASE DE INVESTIGACION</a:t>
            </a:r>
            <a:endParaRPr lang="es-EC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12"/>
          <p:cNvSpPr txBox="1"/>
          <p:nvPr/>
        </p:nvSpPr>
        <p:spPr>
          <a:xfrm>
            <a:off x="6366711" y="606761"/>
            <a:ext cx="4858752" cy="4662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de biomasa de </a:t>
            </a:r>
            <a:r>
              <a:rPr lang="es-EC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Chlorella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Biotipo 3</a:t>
            </a:r>
            <a:endParaRPr lang="es-EC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 de texto 13"/>
          <p:cNvSpPr txBox="1"/>
          <p:nvPr/>
        </p:nvSpPr>
        <p:spPr>
          <a:xfrm>
            <a:off x="6366711" y="1168818"/>
            <a:ext cx="4858752" cy="93670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morfológico, bromatológico, capacidad antioxidante y toxicológico de la biomasa de </a:t>
            </a:r>
            <a:r>
              <a:rPr lang="es-EC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Chlorella </a:t>
            </a:r>
            <a:r>
              <a:rPr lang="es-EC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C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17"/>
          <p:cNvSpPr txBox="1"/>
          <p:nvPr/>
        </p:nvSpPr>
        <p:spPr>
          <a:xfrm>
            <a:off x="6366711" y="2201360"/>
            <a:ext cx="4858752" cy="73568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Bioensayo de letalidad de pesticidas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C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hlorpyrifos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C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Methomyl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la Biomasa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Chlorella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sp.</a:t>
            </a:r>
            <a:endParaRPr lang="es-EC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 de texto 16"/>
          <p:cNvSpPr txBox="1"/>
          <p:nvPr/>
        </p:nvSpPr>
        <p:spPr>
          <a:xfrm>
            <a:off x="2733174" y="3110939"/>
            <a:ext cx="4858752" cy="79584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Formulación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dosis permisibles para implementación del experimento </a:t>
            </a:r>
            <a:endParaRPr lang="es-EC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brir llave 11"/>
          <p:cNvSpPr/>
          <p:nvPr/>
        </p:nvSpPr>
        <p:spPr>
          <a:xfrm>
            <a:off x="5588459" y="839873"/>
            <a:ext cx="673768" cy="18341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 de texto 34"/>
          <p:cNvSpPr txBox="1"/>
          <p:nvPr/>
        </p:nvSpPr>
        <p:spPr>
          <a:xfrm>
            <a:off x="6484603" y="4167756"/>
            <a:ext cx="4740860" cy="41465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Medición de parámetros físicos </a:t>
            </a:r>
            <a:endParaRPr lang="es-EC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35"/>
          <p:cNvSpPr txBox="1"/>
          <p:nvPr/>
        </p:nvSpPr>
        <p:spPr>
          <a:xfrm>
            <a:off x="6484603" y="4842710"/>
            <a:ext cx="474086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Medición de parámetros Biofísicos </a:t>
            </a:r>
            <a:endParaRPr lang="es-EC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 de texto 39"/>
          <p:cNvSpPr txBox="1"/>
          <p:nvPr/>
        </p:nvSpPr>
        <p:spPr>
          <a:xfrm>
            <a:off x="6484603" y="5443104"/>
            <a:ext cx="474086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Determinación de residuos de pesticida</a:t>
            </a:r>
            <a:endParaRPr lang="es-EC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brir llave 15"/>
          <p:cNvSpPr/>
          <p:nvPr/>
        </p:nvSpPr>
        <p:spPr>
          <a:xfrm>
            <a:off x="5708775" y="4343399"/>
            <a:ext cx="553452" cy="14558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oblada hacia arriba 17"/>
          <p:cNvSpPr/>
          <p:nvPr/>
        </p:nvSpPr>
        <p:spPr>
          <a:xfrm rot="10800000">
            <a:off x="1602204" y="3452508"/>
            <a:ext cx="1130969" cy="7152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oblada hacia arriba 18"/>
          <p:cNvSpPr/>
          <p:nvPr/>
        </p:nvSpPr>
        <p:spPr>
          <a:xfrm rot="16200000" flipH="1">
            <a:off x="7857184" y="2671785"/>
            <a:ext cx="732593" cy="12631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14089</TotalTime>
  <Words>1745</Words>
  <Application>Microsoft Office PowerPoint</Application>
  <PresentationFormat>Panorámica</PresentationFormat>
  <Paragraphs>470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MS PGothic</vt:lpstr>
      <vt:lpstr>Arial</vt:lpstr>
      <vt:lpstr>Calibri</vt:lpstr>
      <vt:lpstr>Calibri Light</vt:lpstr>
      <vt:lpstr>Symbol</vt:lpstr>
      <vt:lpstr>Times New Roman</vt:lpstr>
      <vt:lpstr>Verdana</vt:lpstr>
      <vt:lpstr>Tema de Office</vt:lpstr>
      <vt:lpstr>Presentación de PowerPoint</vt:lpstr>
      <vt:lpstr>SITUACIÓN ACTUAL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tipan lema</dc:creator>
  <cp:lastModifiedBy>miguel tipan lema</cp:lastModifiedBy>
  <cp:revision>231</cp:revision>
  <dcterms:created xsi:type="dcterms:W3CDTF">2017-01-17T22:49:02Z</dcterms:created>
  <dcterms:modified xsi:type="dcterms:W3CDTF">2017-08-09T04:08:24Z</dcterms:modified>
</cp:coreProperties>
</file>