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Lst>
  <p:notesMasterIdLst>
    <p:notesMasterId r:id="rId51"/>
  </p:notesMasterIdLst>
  <p:sldIdLst>
    <p:sldId id="257" r:id="rId3"/>
    <p:sldId id="259" r:id="rId4"/>
    <p:sldId id="260" r:id="rId5"/>
    <p:sldId id="261" r:id="rId6"/>
    <p:sldId id="262" r:id="rId7"/>
    <p:sldId id="263" r:id="rId8"/>
    <p:sldId id="265" r:id="rId9"/>
    <p:sldId id="264" r:id="rId10"/>
    <p:sldId id="266" r:id="rId11"/>
    <p:sldId id="267" r:id="rId12"/>
    <p:sldId id="268" r:id="rId13"/>
    <p:sldId id="269" r:id="rId14"/>
    <p:sldId id="270" r:id="rId15"/>
    <p:sldId id="271" r:id="rId16"/>
    <p:sldId id="272" r:id="rId17"/>
    <p:sldId id="273" r:id="rId18"/>
    <p:sldId id="274" r:id="rId19"/>
    <p:sldId id="275" r:id="rId20"/>
    <p:sldId id="296" r:id="rId21"/>
    <p:sldId id="276" r:id="rId22"/>
    <p:sldId id="277" r:id="rId23"/>
    <p:sldId id="278" r:id="rId24"/>
    <p:sldId id="279" r:id="rId25"/>
    <p:sldId id="280" r:id="rId26"/>
    <p:sldId id="281" r:id="rId27"/>
    <p:sldId id="282" r:id="rId28"/>
    <p:sldId id="283" r:id="rId29"/>
    <p:sldId id="284" r:id="rId30"/>
    <p:sldId id="297" r:id="rId31"/>
    <p:sldId id="285" r:id="rId32"/>
    <p:sldId id="298" r:id="rId33"/>
    <p:sldId id="286" r:id="rId34"/>
    <p:sldId id="299" r:id="rId35"/>
    <p:sldId id="287" r:id="rId36"/>
    <p:sldId id="300" r:id="rId37"/>
    <p:sldId id="288" r:id="rId38"/>
    <p:sldId id="301" r:id="rId39"/>
    <p:sldId id="289" r:id="rId40"/>
    <p:sldId id="302" r:id="rId41"/>
    <p:sldId id="290" r:id="rId42"/>
    <p:sldId id="303" r:id="rId43"/>
    <p:sldId id="291" r:id="rId44"/>
    <p:sldId id="304" r:id="rId45"/>
    <p:sldId id="292" r:id="rId46"/>
    <p:sldId id="305" r:id="rId47"/>
    <p:sldId id="293" r:id="rId48"/>
    <p:sldId id="294" r:id="rId49"/>
    <p:sldId id="295" r:id="rId50"/>
  </p:sldIdLst>
  <p:sldSz cx="9144000" cy="6858000" type="screen4x3"/>
  <p:notesSz cx="7315200" cy="96012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grita" initials="N"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434" autoAdjust="0"/>
  </p:normalViewPr>
  <p:slideViewPr>
    <p:cSldViewPr snapToGrid="0">
      <p:cViewPr>
        <p:scale>
          <a:sx n="80" d="100"/>
          <a:sy n="80" d="100"/>
        </p:scale>
        <p:origin x="-1110" y="4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35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lineChart>
        <c:grouping val="stacked"/>
        <c:varyColors val="0"/>
        <c:ser>
          <c:idx val="0"/>
          <c:order val="0"/>
          <c:tx>
            <c:strRef>
              <c:f>procesamiento!$G$1</c:f>
              <c:strCache>
                <c:ptCount val="1"/>
                <c:pt idx="0">
                  <c:v>Radiación acumulada MJ.m-2</c:v>
                </c:pt>
              </c:strCache>
            </c:strRef>
          </c:tx>
          <c:spPr>
            <a:ln w="28575">
              <a:solidFill>
                <a:srgbClr val="F79646"/>
              </a:solidFill>
              <a:prstDash val="sysDash"/>
            </a:ln>
          </c:spPr>
          <c:dLbls>
            <c:showLegendKey val="0"/>
            <c:showVal val="1"/>
            <c:showCatName val="0"/>
            <c:showSerName val="0"/>
            <c:showPercent val="0"/>
            <c:showBubbleSize val="0"/>
            <c:showLeaderLines val="0"/>
          </c:dLbls>
          <c:cat>
            <c:numRef>
              <c:f>procesamiento!$O$2:$O$6</c:f>
              <c:numCache>
                <c:formatCode>General</c:formatCode>
                <c:ptCount val="5"/>
                <c:pt idx="0">
                  <c:v>0</c:v>
                </c:pt>
                <c:pt idx="1">
                  <c:v>15</c:v>
                </c:pt>
                <c:pt idx="2">
                  <c:v>30</c:v>
                </c:pt>
                <c:pt idx="3">
                  <c:v>45</c:v>
                </c:pt>
                <c:pt idx="4">
                  <c:v>60</c:v>
                </c:pt>
              </c:numCache>
            </c:numRef>
          </c:cat>
          <c:val>
            <c:numRef>
              <c:f>procesamiento!$G$2:$G$6</c:f>
              <c:numCache>
                <c:formatCode>General</c:formatCode>
                <c:ptCount val="5"/>
                <c:pt idx="0">
                  <c:v>0</c:v>
                </c:pt>
                <c:pt idx="1">
                  <c:v>0.47</c:v>
                </c:pt>
                <c:pt idx="2">
                  <c:v>1.129</c:v>
                </c:pt>
                <c:pt idx="3">
                  <c:v>1.8280000000000001</c:v>
                </c:pt>
                <c:pt idx="4">
                  <c:v>2.5790000000000002</c:v>
                </c:pt>
              </c:numCache>
            </c:numRef>
          </c:val>
          <c:smooth val="0"/>
        </c:ser>
        <c:dLbls>
          <c:showLegendKey val="0"/>
          <c:showVal val="0"/>
          <c:showCatName val="0"/>
          <c:showSerName val="0"/>
          <c:showPercent val="0"/>
          <c:showBubbleSize val="0"/>
        </c:dLbls>
        <c:hiLowLines/>
        <c:marker val="1"/>
        <c:smooth val="0"/>
        <c:axId val="62515840"/>
        <c:axId val="62534400"/>
      </c:lineChart>
      <c:catAx>
        <c:axId val="62515840"/>
        <c:scaling>
          <c:orientation val="minMax"/>
        </c:scaling>
        <c:delete val="0"/>
        <c:axPos val="b"/>
        <c:title>
          <c:tx>
            <c:rich>
              <a:bodyPr/>
              <a:lstStyle/>
              <a:p>
                <a:pPr>
                  <a:defRPr/>
                </a:pPr>
                <a:r>
                  <a:rPr lang="es-EC"/>
                  <a:t>Tiempo</a:t>
                </a:r>
                <a:r>
                  <a:rPr lang="es-EC" baseline="0"/>
                  <a:t> minutos</a:t>
                </a:r>
                <a:endParaRPr lang="es-EC"/>
              </a:p>
            </c:rich>
          </c:tx>
          <c:layout/>
          <c:overlay val="0"/>
        </c:title>
        <c:numFmt formatCode="General" sourceLinked="1"/>
        <c:majorTickMark val="none"/>
        <c:minorTickMark val="none"/>
        <c:tickLblPos val="nextTo"/>
        <c:crossAx val="62534400"/>
        <c:crosses val="autoZero"/>
        <c:auto val="1"/>
        <c:lblAlgn val="ctr"/>
        <c:lblOffset val="100"/>
        <c:noMultiLvlLbl val="0"/>
      </c:catAx>
      <c:valAx>
        <c:axId val="62534400"/>
        <c:scaling>
          <c:orientation val="minMax"/>
        </c:scaling>
        <c:delete val="0"/>
        <c:axPos val="l"/>
        <c:majorGridlines>
          <c:spPr>
            <a:ln>
              <a:noFill/>
            </a:ln>
          </c:spPr>
        </c:majorGridlines>
        <c:title>
          <c:tx>
            <c:rich>
              <a:bodyPr/>
              <a:lstStyle/>
              <a:p>
                <a:pPr>
                  <a:defRPr/>
                </a:pPr>
                <a:r>
                  <a:rPr lang="es-EC"/>
                  <a:t>Dosis</a:t>
                </a:r>
                <a:r>
                  <a:rPr lang="es-EC" baseline="0"/>
                  <a:t> de radiación acumulada MJ/m2</a:t>
                </a:r>
                <a:endParaRPr lang="es-EC"/>
              </a:p>
            </c:rich>
          </c:tx>
          <c:layout/>
          <c:overlay val="0"/>
        </c:title>
        <c:numFmt formatCode="General" sourceLinked="1"/>
        <c:majorTickMark val="out"/>
        <c:minorTickMark val="none"/>
        <c:tickLblPos val="nextTo"/>
        <c:crossAx val="62515840"/>
        <c:crosses val="autoZero"/>
        <c:crossBetween val="between"/>
      </c:valAx>
    </c:plotArea>
    <c:plotVisOnly val="1"/>
    <c:dispBlanksAs val="zero"/>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Porcentaje de Germinación</c:v>
          </c:tx>
          <c:invertIfNegative val="0"/>
          <c:dLbls>
            <c:dLbl>
              <c:idx val="0"/>
              <c:layout/>
              <c:tx>
                <c:rich>
                  <a:bodyPr/>
                  <a:lstStyle/>
                  <a:p>
                    <a:r>
                      <a:rPr lang="en-US"/>
                      <a:t>A</a:t>
                    </a:r>
                  </a:p>
                </c:rich>
              </c:tx>
              <c:showLegendKey val="0"/>
              <c:showVal val="1"/>
              <c:showCatName val="0"/>
              <c:showSerName val="0"/>
              <c:showPercent val="0"/>
              <c:showBubbleSize val="0"/>
            </c:dLbl>
            <c:dLbl>
              <c:idx val="1"/>
              <c:layout/>
              <c:tx>
                <c:rich>
                  <a:bodyPr/>
                  <a:lstStyle/>
                  <a:p>
                    <a:r>
                      <a:rPr lang="en-US"/>
                      <a:t>A</a:t>
                    </a:r>
                  </a:p>
                </c:rich>
              </c:tx>
              <c:showLegendKey val="0"/>
              <c:showVal val="1"/>
              <c:showCatName val="0"/>
              <c:showSerName val="0"/>
              <c:showPercent val="0"/>
              <c:showBubbleSize val="0"/>
            </c:dLbl>
            <c:dLbl>
              <c:idx val="2"/>
              <c:layout/>
              <c:tx>
                <c:rich>
                  <a:bodyPr/>
                  <a:lstStyle/>
                  <a:p>
                    <a:r>
                      <a:rPr lang="en-US"/>
                      <a:t>A</a:t>
                    </a:r>
                  </a:p>
                </c:rich>
              </c:tx>
              <c:showLegendKey val="0"/>
              <c:showVal val="1"/>
              <c:showCatName val="0"/>
              <c:showSerName val="0"/>
              <c:showPercent val="0"/>
              <c:showBubbleSize val="0"/>
            </c:dLbl>
            <c:dLbl>
              <c:idx val="3"/>
              <c:layout/>
              <c:tx>
                <c:rich>
                  <a:bodyPr/>
                  <a:lstStyle/>
                  <a:p>
                    <a:r>
                      <a:rPr lang="en-US"/>
                      <a:t>A</a:t>
                    </a:r>
                  </a:p>
                </c:rich>
              </c:tx>
              <c:showLegendKey val="0"/>
              <c:showVal val="1"/>
              <c:showCatName val="0"/>
              <c:showSerName val="0"/>
              <c:showPercent val="0"/>
              <c:showBubbleSize val="0"/>
            </c:dLbl>
            <c:dLbl>
              <c:idx val="4"/>
              <c:layout/>
              <c:tx>
                <c:rich>
                  <a:bodyPr/>
                  <a:lstStyle/>
                  <a:p>
                    <a:r>
                      <a:rPr lang="en-US"/>
                      <a:t>A</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'porcentaje de germinación'!$E$2:$E$6</c:f>
              <c:strCache>
                <c:ptCount val="5"/>
                <c:pt idx="0">
                  <c:v> 15 min.</c:v>
                </c:pt>
                <c:pt idx="1">
                  <c:v>30 min.</c:v>
                </c:pt>
                <c:pt idx="2">
                  <c:v>45 min.</c:v>
                </c:pt>
                <c:pt idx="3">
                  <c:v>60 min.</c:v>
                </c:pt>
                <c:pt idx="4">
                  <c:v>testigo</c:v>
                </c:pt>
              </c:strCache>
            </c:strRef>
          </c:cat>
          <c:val>
            <c:numRef>
              <c:f>'porcentaje de germinación'!$F$2:$F$6</c:f>
              <c:numCache>
                <c:formatCode>General</c:formatCode>
                <c:ptCount val="5"/>
                <c:pt idx="0">
                  <c:v>57.5</c:v>
                </c:pt>
                <c:pt idx="1">
                  <c:v>65</c:v>
                </c:pt>
                <c:pt idx="2">
                  <c:v>55</c:v>
                </c:pt>
                <c:pt idx="3">
                  <c:v>45</c:v>
                </c:pt>
                <c:pt idx="4">
                  <c:v>55</c:v>
                </c:pt>
              </c:numCache>
            </c:numRef>
          </c:val>
        </c:ser>
        <c:dLbls>
          <c:showLegendKey val="0"/>
          <c:showVal val="0"/>
          <c:showCatName val="0"/>
          <c:showSerName val="0"/>
          <c:showPercent val="0"/>
          <c:showBubbleSize val="0"/>
        </c:dLbls>
        <c:gapWidth val="150"/>
        <c:axId val="190258560"/>
        <c:axId val="190260736"/>
      </c:barChart>
      <c:catAx>
        <c:axId val="190258560"/>
        <c:scaling>
          <c:orientation val="minMax"/>
        </c:scaling>
        <c:delete val="0"/>
        <c:axPos val="b"/>
        <c:title>
          <c:tx>
            <c:rich>
              <a:bodyPr/>
              <a:lstStyle/>
              <a:p>
                <a:pPr>
                  <a:defRPr/>
                </a:pPr>
                <a:r>
                  <a:rPr lang="es-EC"/>
                  <a:t>Tratamientos</a:t>
                </a:r>
              </a:p>
            </c:rich>
          </c:tx>
          <c:layout/>
          <c:overlay val="0"/>
        </c:title>
        <c:numFmt formatCode="General" sourceLinked="1"/>
        <c:majorTickMark val="none"/>
        <c:minorTickMark val="none"/>
        <c:tickLblPos val="nextTo"/>
        <c:crossAx val="190260736"/>
        <c:crosses val="autoZero"/>
        <c:auto val="1"/>
        <c:lblAlgn val="ctr"/>
        <c:lblOffset val="100"/>
        <c:noMultiLvlLbl val="0"/>
      </c:catAx>
      <c:valAx>
        <c:axId val="190260736"/>
        <c:scaling>
          <c:orientation val="minMax"/>
        </c:scaling>
        <c:delete val="0"/>
        <c:axPos val="l"/>
        <c:majorGridlines>
          <c:spPr>
            <a:ln>
              <a:noFill/>
            </a:ln>
          </c:spPr>
        </c:majorGridlines>
        <c:title>
          <c:tx>
            <c:rich>
              <a:bodyPr/>
              <a:lstStyle/>
              <a:p>
                <a:pPr>
                  <a:defRPr/>
                </a:pPr>
                <a:r>
                  <a:rPr lang="es-EC"/>
                  <a:t>Porcentaje de germinación</a:t>
                </a:r>
              </a:p>
            </c:rich>
          </c:tx>
          <c:layout/>
          <c:overlay val="0"/>
        </c:title>
        <c:numFmt formatCode="General" sourceLinked="1"/>
        <c:majorTickMark val="out"/>
        <c:minorTickMark val="none"/>
        <c:tickLblPos val="nextTo"/>
        <c:crossAx val="190258560"/>
        <c:crosses val="autoZero"/>
        <c:crossBetween val="between"/>
      </c:valAx>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98673760766537E-2"/>
          <c:y val="0.11013721386092561"/>
          <c:w val="0.89152016770799869"/>
          <c:h val="0.7579780059138177"/>
        </c:manualLayout>
      </c:layout>
      <c:barChart>
        <c:barDir val="col"/>
        <c:grouping val="clustered"/>
        <c:varyColors val="0"/>
        <c:ser>
          <c:idx val="0"/>
          <c:order val="0"/>
          <c:tx>
            <c:strRef>
              <c:f>'días para el 50%'!$F$1</c:f>
              <c:strCache>
                <c:ptCount val="1"/>
                <c:pt idx="0">
                  <c:v>Días para alcanzar el 50% de germinación</c:v>
                </c:pt>
              </c:strCache>
            </c:strRef>
          </c:tx>
          <c:invertIfNegative val="0"/>
          <c:dLbls>
            <c:dLbl>
              <c:idx val="0"/>
              <c:layout/>
              <c:tx>
                <c:rich>
                  <a:bodyPr/>
                  <a:lstStyle/>
                  <a:p>
                    <a:r>
                      <a:rPr lang="en-US"/>
                      <a:t>B</a:t>
                    </a:r>
                    <a:r>
                      <a:rPr lang="en-US" baseline="0"/>
                      <a:t> C</a:t>
                    </a:r>
                    <a:endParaRPr lang="en-US"/>
                  </a:p>
                </c:rich>
              </c:tx>
              <c:showLegendKey val="0"/>
              <c:showVal val="1"/>
              <c:showCatName val="0"/>
              <c:showSerName val="0"/>
              <c:showPercent val="0"/>
              <c:showBubbleSize val="0"/>
            </c:dLbl>
            <c:dLbl>
              <c:idx val="1"/>
              <c:layout/>
              <c:tx>
                <c:rich>
                  <a:bodyPr/>
                  <a:lstStyle/>
                  <a:p>
                    <a:r>
                      <a:rPr lang="en-US"/>
                      <a:t>A</a:t>
                    </a:r>
                  </a:p>
                </c:rich>
              </c:tx>
              <c:showLegendKey val="0"/>
              <c:showVal val="1"/>
              <c:showCatName val="0"/>
              <c:showSerName val="0"/>
              <c:showPercent val="0"/>
              <c:showBubbleSize val="0"/>
            </c:dLbl>
            <c:dLbl>
              <c:idx val="2"/>
              <c:layout/>
              <c:tx>
                <c:rich>
                  <a:bodyPr/>
                  <a:lstStyle/>
                  <a:p>
                    <a:r>
                      <a:rPr lang="en-US"/>
                      <a:t>AB</a:t>
                    </a:r>
                  </a:p>
                </c:rich>
              </c:tx>
              <c:showLegendKey val="0"/>
              <c:showVal val="1"/>
              <c:showCatName val="0"/>
              <c:showSerName val="0"/>
              <c:showPercent val="0"/>
              <c:showBubbleSize val="0"/>
            </c:dLbl>
            <c:dLbl>
              <c:idx val="3"/>
              <c:layout/>
              <c:tx>
                <c:rich>
                  <a:bodyPr/>
                  <a:lstStyle/>
                  <a:p>
                    <a:r>
                      <a:rPr lang="en-US"/>
                      <a:t>C</a:t>
                    </a:r>
                  </a:p>
                </c:rich>
              </c:tx>
              <c:showLegendKey val="0"/>
              <c:showVal val="1"/>
              <c:showCatName val="0"/>
              <c:showSerName val="0"/>
              <c:showPercent val="0"/>
              <c:showBubbleSize val="0"/>
            </c:dLbl>
            <c:dLbl>
              <c:idx val="4"/>
              <c:layout/>
              <c:tx>
                <c:rich>
                  <a:bodyPr/>
                  <a:lstStyle/>
                  <a:p>
                    <a:r>
                      <a:rPr lang="en-US"/>
                      <a:t>BC</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'días para el 50%'!$E$2:$E$6</c:f>
              <c:strCache>
                <c:ptCount val="5"/>
                <c:pt idx="0">
                  <c:v>15 min.</c:v>
                </c:pt>
                <c:pt idx="1">
                  <c:v>30 min.</c:v>
                </c:pt>
                <c:pt idx="2">
                  <c:v>45 min.</c:v>
                </c:pt>
                <c:pt idx="3">
                  <c:v>60 min.</c:v>
                </c:pt>
                <c:pt idx="4">
                  <c:v>testigo</c:v>
                </c:pt>
              </c:strCache>
            </c:strRef>
          </c:cat>
          <c:val>
            <c:numRef>
              <c:f>'días para el 50%'!$F$2:$F$6</c:f>
              <c:numCache>
                <c:formatCode>General</c:formatCode>
                <c:ptCount val="5"/>
                <c:pt idx="0">
                  <c:v>6.25</c:v>
                </c:pt>
                <c:pt idx="1">
                  <c:v>4.25</c:v>
                </c:pt>
                <c:pt idx="2">
                  <c:v>5.5</c:v>
                </c:pt>
                <c:pt idx="3">
                  <c:v>7.5</c:v>
                </c:pt>
                <c:pt idx="4">
                  <c:v>6.5</c:v>
                </c:pt>
              </c:numCache>
            </c:numRef>
          </c:val>
        </c:ser>
        <c:dLbls>
          <c:showLegendKey val="0"/>
          <c:showVal val="0"/>
          <c:showCatName val="0"/>
          <c:showSerName val="0"/>
          <c:showPercent val="0"/>
          <c:showBubbleSize val="0"/>
        </c:dLbls>
        <c:gapWidth val="150"/>
        <c:axId val="190329600"/>
        <c:axId val="190331520"/>
      </c:barChart>
      <c:catAx>
        <c:axId val="190329600"/>
        <c:scaling>
          <c:orientation val="minMax"/>
        </c:scaling>
        <c:delete val="0"/>
        <c:axPos val="b"/>
        <c:title>
          <c:tx>
            <c:rich>
              <a:bodyPr/>
              <a:lstStyle/>
              <a:p>
                <a:pPr>
                  <a:defRPr/>
                </a:pPr>
                <a:r>
                  <a:rPr lang="es-EC"/>
                  <a:t>Tratamientos</a:t>
                </a:r>
              </a:p>
            </c:rich>
          </c:tx>
          <c:layout/>
          <c:overlay val="0"/>
        </c:title>
        <c:majorTickMark val="none"/>
        <c:minorTickMark val="none"/>
        <c:tickLblPos val="nextTo"/>
        <c:crossAx val="190331520"/>
        <c:crosses val="autoZero"/>
        <c:auto val="1"/>
        <c:lblAlgn val="ctr"/>
        <c:lblOffset val="100"/>
        <c:noMultiLvlLbl val="0"/>
      </c:catAx>
      <c:valAx>
        <c:axId val="190331520"/>
        <c:scaling>
          <c:orientation val="minMax"/>
        </c:scaling>
        <c:delete val="0"/>
        <c:axPos val="l"/>
        <c:majorGridlines>
          <c:spPr>
            <a:ln>
              <a:noFill/>
            </a:ln>
          </c:spPr>
        </c:majorGridlines>
        <c:title>
          <c:tx>
            <c:rich>
              <a:bodyPr/>
              <a:lstStyle/>
              <a:p>
                <a:pPr>
                  <a:defRPr/>
                </a:pPr>
                <a:r>
                  <a:rPr lang="es-EC"/>
                  <a:t>Número de días</a:t>
                </a:r>
              </a:p>
            </c:rich>
          </c:tx>
          <c:layout/>
          <c:overlay val="0"/>
        </c:title>
        <c:numFmt formatCode="General" sourceLinked="1"/>
        <c:majorTickMark val="out"/>
        <c:minorTickMark val="none"/>
        <c:tickLblPos val="nextTo"/>
        <c:crossAx val="190329600"/>
        <c:crosses val="autoZero"/>
        <c:crossBetween val="between"/>
      </c:valAx>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'tiempo medio de germinación'!$B$94</c:f>
              <c:strCache>
                <c:ptCount val="1"/>
                <c:pt idx="0">
                  <c:v>TMG</c:v>
                </c:pt>
              </c:strCache>
            </c:strRef>
          </c:tx>
          <c:invertIfNegative val="0"/>
          <c:dLbls>
            <c:dLbl>
              <c:idx val="0"/>
              <c:layout/>
              <c:tx>
                <c:rich>
                  <a:bodyPr/>
                  <a:lstStyle/>
                  <a:p>
                    <a:r>
                      <a:rPr lang="en-US"/>
                      <a:t>BC</a:t>
                    </a:r>
                  </a:p>
                </c:rich>
              </c:tx>
              <c:showLegendKey val="0"/>
              <c:showVal val="1"/>
              <c:showCatName val="0"/>
              <c:showSerName val="0"/>
              <c:showPercent val="0"/>
              <c:showBubbleSize val="0"/>
            </c:dLbl>
            <c:dLbl>
              <c:idx val="1"/>
              <c:layout/>
              <c:tx>
                <c:rich>
                  <a:bodyPr/>
                  <a:lstStyle/>
                  <a:p>
                    <a:r>
                      <a:rPr lang="en-US"/>
                      <a:t>A</a:t>
                    </a:r>
                  </a:p>
                </c:rich>
              </c:tx>
              <c:showLegendKey val="0"/>
              <c:showVal val="1"/>
              <c:showCatName val="0"/>
              <c:showSerName val="0"/>
              <c:showPercent val="0"/>
              <c:showBubbleSize val="0"/>
            </c:dLbl>
            <c:dLbl>
              <c:idx val="2"/>
              <c:layout/>
              <c:tx>
                <c:rich>
                  <a:bodyPr/>
                  <a:lstStyle/>
                  <a:p>
                    <a:r>
                      <a:rPr lang="en-US"/>
                      <a:t>AB</a:t>
                    </a:r>
                  </a:p>
                </c:rich>
              </c:tx>
              <c:showLegendKey val="0"/>
              <c:showVal val="1"/>
              <c:showCatName val="0"/>
              <c:showSerName val="0"/>
              <c:showPercent val="0"/>
              <c:showBubbleSize val="0"/>
            </c:dLbl>
            <c:dLbl>
              <c:idx val="3"/>
              <c:layout/>
              <c:tx>
                <c:rich>
                  <a:bodyPr/>
                  <a:lstStyle/>
                  <a:p>
                    <a:r>
                      <a:rPr lang="en-US"/>
                      <a:t>C</a:t>
                    </a:r>
                  </a:p>
                </c:rich>
              </c:tx>
              <c:showLegendKey val="0"/>
              <c:showVal val="1"/>
              <c:showCatName val="0"/>
              <c:showSerName val="0"/>
              <c:showPercent val="0"/>
              <c:showBubbleSize val="0"/>
            </c:dLbl>
            <c:dLbl>
              <c:idx val="4"/>
              <c:layout/>
              <c:tx>
                <c:rich>
                  <a:bodyPr/>
                  <a:lstStyle/>
                  <a:p>
                    <a:r>
                      <a:rPr lang="en-US"/>
                      <a:t>C</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'tiempo medio de germinación'!$A$95:$A$99</c:f>
              <c:strCache>
                <c:ptCount val="5"/>
                <c:pt idx="0">
                  <c:v>15 min</c:v>
                </c:pt>
                <c:pt idx="1">
                  <c:v>30 min</c:v>
                </c:pt>
                <c:pt idx="2">
                  <c:v>45 min</c:v>
                </c:pt>
                <c:pt idx="3">
                  <c:v>60 min</c:v>
                </c:pt>
                <c:pt idx="4">
                  <c:v>testigo</c:v>
                </c:pt>
              </c:strCache>
            </c:strRef>
          </c:cat>
          <c:val>
            <c:numRef>
              <c:f>'tiempo medio de germinación'!$B$95:$B$99</c:f>
              <c:numCache>
                <c:formatCode>General</c:formatCode>
                <c:ptCount val="5"/>
                <c:pt idx="0">
                  <c:v>5.68</c:v>
                </c:pt>
                <c:pt idx="1">
                  <c:v>4.9000000000000004</c:v>
                </c:pt>
                <c:pt idx="2">
                  <c:v>4.9800000000000004</c:v>
                </c:pt>
                <c:pt idx="3">
                  <c:v>6.08</c:v>
                </c:pt>
                <c:pt idx="4">
                  <c:v>6</c:v>
                </c:pt>
              </c:numCache>
            </c:numRef>
          </c:val>
        </c:ser>
        <c:dLbls>
          <c:showLegendKey val="0"/>
          <c:showVal val="0"/>
          <c:showCatName val="0"/>
          <c:showSerName val="0"/>
          <c:showPercent val="0"/>
          <c:showBubbleSize val="0"/>
        </c:dLbls>
        <c:gapWidth val="150"/>
        <c:axId val="190719488"/>
        <c:axId val="190721408"/>
      </c:barChart>
      <c:catAx>
        <c:axId val="190719488"/>
        <c:scaling>
          <c:orientation val="minMax"/>
        </c:scaling>
        <c:delete val="0"/>
        <c:axPos val="b"/>
        <c:title>
          <c:tx>
            <c:rich>
              <a:bodyPr/>
              <a:lstStyle/>
              <a:p>
                <a:pPr>
                  <a:defRPr/>
                </a:pPr>
                <a:r>
                  <a:rPr lang="es-EC"/>
                  <a:t>Tratamientos</a:t>
                </a:r>
              </a:p>
            </c:rich>
          </c:tx>
          <c:layout/>
          <c:overlay val="0"/>
        </c:title>
        <c:numFmt formatCode="General" sourceLinked="0"/>
        <c:majorTickMark val="none"/>
        <c:minorTickMark val="none"/>
        <c:tickLblPos val="nextTo"/>
        <c:crossAx val="190721408"/>
        <c:crosses val="autoZero"/>
        <c:auto val="1"/>
        <c:lblAlgn val="ctr"/>
        <c:lblOffset val="100"/>
        <c:noMultiLvlLbl val="0"/>
      </c:catAx>
      <c:valAx>
        <c:axId val="190721408"/>
        <c:scaling>
          <c:orientation val="minMax"/>
        </c:scaling>
        <c:delete val="0"/>
        <c:axPos val="l"/>
        <c:majorGridlines>
          <c:spPr>
            <a:ln>
              <a:noFill/>
            </a:ln>
          </c:spPr>
        </c:majorGridlines>
        <c:title>
          <c:tx>
            <c:rich>
              <a:bodyPr/>
              <a:lstStyle/>
              <a:p>
                <a:pPr>
                  <a:defRPr/>
                </a:pPr>
                <a:r>
                  <a:rPr lang="en-US"/>
                  <a:t>Número de días</a:t>
                </a:r>
              </a:p>
            </c:rich>
          </c:tx>
          <c:layout/>
          <c:overlay val="0"/>
        </c:title>
        <c:numFmt formatCode="General" sourceLinked="1"/>
        <c:majorTickMark val="out"/>
        <c:minorTickMark val="none"/>
        <c:tickLblPos val="nextTo"/>
        <c:crossAx val="190719488"/>
        <c:crosses val="autoZero"/>
        <c:crossBetween val="between"/>
      </c:valAx>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altura!$F$1</c:f>
              <c:strCache>
                <c:ptCount val="1"/>
                <c:pt idx="0">
                  <c:v>Altura</c:v>
                </c:pt>
              </c:strCache>
            </c:strRef>
          </c:tx>
          <c:invertIfNegative val="0"/>
          <c:dLbls>
            <c:dLbl>
              <c:idx val="0"/>
              <c:layout/>
              <c:tx>
                <c:rich>
                  <a:bodyPr/>
                  <a:lstStyle/>
                  <a:p>
                    <a:r>
                      <a:rPr lang="en-US"/>
                      <a:t>AB</a:t>
                    </a:r>
                  </a:p>
                </c:rich>
              </c:tx>
              <c:showLegendKey val="0"/>
              <c:showVal val="1"/>
              <c:showCatName val="0"/>
              <c:showSerName val="0"/>
              <c:showPercent val="0"/>
              <c:showBubbleSize val="0"/>
            </c:dLbl>
            <c:dLbl>
              <c:idx val="1"/>
              <c:layout/>
              <c:tx>
                <c:rich>
                  <a:bodyPr/>
                  <a:lstStyle/>
                  <a:p>
                    <a:r>
                      <a:rPr lang="en-US"/>
                      <a:t>B</a:t>
                    </a:r>
                  </a:p>
                </c:rich>
              </c:tx>
              <c:showLegendKey val="0"/>
              <c:showVal val="1"/>
              <c:showCatName val="0"/>
              <c:showSerName val="0"/>
              <c:showPercent val="0"/>
              <c:showBubbleSize val="0"/>
            </c:dLbl>
            <c:dLbl>
              <c:idx val="2"/>
              <c:layout/>
              <c:tx>
                <c:rich>
                  <a:bodyPr/>
                  <a:lstStyle/>
                  <a:p>
                    <a:r>
                      <a:rPr lang="en-US"/>
                      <a:t>B</a:t>
                    </a:r>
                  </a:p>
                </c:rich>
              </c:tx>
              <c:showLegendKey val="0"/>
              <c:showVal val="1"/>
              <c:showCatName val="0"/>
              <c:showSerName val="0"/>
              <c:showPercent val="0"/>
              <c:showBubbleSize val="0"/>
            </c:dLbl>
            <c:dLbl>
              <c:idx val="3"/>
              <c:layout/>
              <c:tx>
                <c:rich>
                  <a:bodyPr/>
                  <a:lstStyle/>
                  <a:p>
                    <a:r>
                      <a:rPr lang="en-US"/>
                      <a:t>A</a:t>
                    </a:r>
                  </a:p>
                </c:rich>
              </c:tx>
              <c:showLegendKey val="0"/>
              <c:showVal val="1"/>
              <c:showCatName val="0"/>
              <c:showSerName val="0"/>
              <c:showPercent val="0"/>
              <c:showBubbleSize val="0"/>
            </c:dLbl>
            <c:dLbl>
              <c:idx val="4"/>
              <c:layout/>
              <c:tx>
                <c:rich>
                  <a:bodyPr/>
                  <a:lstStyle/>
                  <a:p>
                    <a:r>
                      <a:rPr lang="en-US"/>
                      <a:t>B</a:t>
                    </a:r>
                  </a:p>
                </c:rich>
              </c:tx>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altura!$E$2:$E$6</c:f>
              <c:strCache>
                <c:ptCount val="5"/>
                <c:pt idx="0">
                  <c:v>15 min</c:v>
                </c:pt>
                <c:pt idx="1">
                  <c:v>30 min</c:v>
                </c:pt>
                <c:pt idx="2">
                  <c:v>45 min</c:v>
                </c:pt>
                <c:pt idx="3">
                  <c:v>60 min</c:v>
                </c:pt>
                <c:pt idx="4">
                  <c:v>testigo</c:v>
                </c:pt>
              </c:strCache>
            </c:strRef>
          </c:cat>
          <c:val>
            <c:numRef>
              <c:f>altura!$F$2:$F$6</c:f>
              <c:numCache>
                <c:formatCode>General</c:formatCode>
                <c:ptCount val="5"/>
                <c:pt idx="0">
                  <c:v>14.8</c:v>
                </c:pt>
                <c:pt idx="1">
                  <c:v>16.350000000000001</c:v>
                </c:pt>
                <c:pt idx="2">
                  <c:v>15.05</c:v>
                </c:pt>
                <c:pt idx="3">
                  <c:v>13.13</c:v>
                </c:pt>
                <c:pt idx="4">
                  <c:v>15.78</c:v>
                </c:pt>
              </c:numCache>
            </c:numRef>
          </c:val>
        </c:ser>
        <c:dLbls>
          <c:showLegendKey val="0"/>
          <c:showVal val="0"/>
          <c:showCatName val="0"/>
          <c:showSerName val="0"/>
          <c:showPercent val="0"/>
          <c:showBubbleSize val="0"/>
        </c:dLbls>
        <c:gapWidth val="150"/>
        <c:axId val="190429824"/>
        <c:axId val="190444288"/>
      </c:barChart>
      <c:catAx>
        <c:axId val="190429824"/>
        <c:scaling>
          <c:orientation val="minMax"/>
        </c:scaling>
        <c:delete val="0"/>
        <c:axPos val="b"/>
        <c:title>
          <c:tx>
            <c:rich>
              <a:bodyPr/>
              <a:lstStyle/>
              <a:p>
                <a:pPr>
                  <a:defRPr/>
                </a:pPr>
                <a:r>
                  <a:rPr lang="es-EC"/>
                  <a:t>Tratamientos</a:t>
                </a:r>
              </a:p>
            </c:rich>
          </c:tx>
          <c:layout/>
          <c:overlay val="0"/>
        </c:title>
        <c:numFmt formatCode="General" sourceLinked="0"/>
        <c:majorTickMark val="none"/>
        <c:minorTickMark val="none"/>
        <c:tickLblPos val="nextTo"/>
        <c:crossAx val="190444288"/>
        <c:crosses val="autoZero"/>
        <c:auto val="1"/>
        <c:lblAlgn val="ctr"/>
        <c:lblOffset val="100"/>
        <c:noMultiLvlLbl val="0"/>
      </c:catAx>
      <c:valAx>
        <c:axId val="190444288"/>
        <c:scaling>
          <c:orientation val="minMax"/>
        </c:scaling>
        <c:delete val="0"/>
        <c:axPos val="l"/>
        <c:majorGridlines>
          <c:spPr>
            <a:ln>
              <a:noFill/>
            </a:ln>
          </c:spPr>
        </c:majorGridlines>
        <c:title>
          <c:tx>
            <c:rich>
              <a:bodyPr/>
              <a:lstStyle/>
              <a:p>
                <a:pPr>
                  <a:defRPr/>
                </a:pPr>
                <a:r>
                  <a:rPr lang="es-EC"/>
                  <a:t>Altura</a:t>
                </a:r>
                <a:r>
                  <a:rPr lang="es-EC" baseline="0"/>
                  <a:t> (cm)</a:t>
                </a:r>
                <a:endParaRPr lang="es-EC"/>
              </a:p>
            </c:rich>
          </c:tx>
          <c:layout/>
          <c:overlay val="0"/>
        </c:title>
        <c:numFmt formatCode="General" sourceLinked="1"/>
        <c:majorTickMark val="out"/>
        <c:minorTickMark val="none"/>
        <c:tickLblPos val="nextTo"/>
        <c:crossAx val="190429824"/>
        <c:crosses val="autoZero"/>
        <c:crossBetween val="between"/>
      </c:valAx>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'longitud raíz'!$G$1</c:f>
              <c:strCache>
                <c:ptCount val="1"/>
                <c:pt idx="0">
                  <c:v>largo raíz</c:v>
                </c:pt>
              </c:strCache>
            </c:strRef>
          </c:tx>
          <c:invertIfNegative val="0"/>
          <c:dLbls>
            <c:dLbl>
              <c:idx val="0"/>
              <c:layout/>
              <c:tx>
                <c:rich>
                  <a:bodyPr/>
                  <a:lstStyle/>
                  <a:p>
                    <a:r>
                      <a:rPr lang="en-US"/>
                      <a:t>AB</a:t>
                    </a:r>
                  </a:p>
                </c:rich>
              </c:tx>
              <c:showLegendKey val="0"/>
              <c:showVal val="1"/>
              <c:showCatName val="0"/>
              <c:showSerName val="0"/>
              <c:showPercent val="0"/>
              <c:showBubbleSize val="0"/>
            </c:dLbl>
            <c:dLbl>
              <c:idx val="1"/>
              <c:layout/>
              <c:tx>
                <c:rich>
                  <a:bodyPr/>
                  <a:lstStyle/>
                  <a:p>
                    <a:r>
                      <a:rPr lang="en-US"/>
                      <a:t>C</a:t>
                    </a:r>
                  </a:p>
                </c:rich>
              </c:tx>
              <c:showLegendKey val="0"/>
              <c:showVal val="1"/>
              <c:showCatName val="0"/>
              <c:showSerName val="0"/>
              <c:showPercent val="0"/>
              <c:showBubbleSize val="0"/>
            </c:dLbl>
            <c:dLbl>
              <c:idx val="2"/>
              <c:layout/>
              <c:tx>
                <c:rich>
                  <a:bodyPr/>
                  <a:lstStyle/>
                  <a:p>
                    <a:r>
                      <a:rPr lang="en-US"/>
                      <a:t>BC</a:t>
                    </a:r>
                  </a:p>
                </c:rich>
              </c:tx>
              <c:showLegendKey val="0"/>
              <c:showVal val="1"/>
              <c:showCatName val="0"/>
              <c:showSerName val="0"/>
              <c:showPercent val="0"/>
              <c:showBubbleSize val="0"/>
            </c:dLbl>
            <c:dLbl>
              <c:idx val="3"/>
              <c:layout/>
              <c:tx>
                <c:rich>
                  <a:bodyPr/>
                  <a:lstStyle/>
                  <a:p>
                    <a:r>
                      <a:rPr lang="en-US"/>
                      <a:t>ABC</a:t>
                    </a:r>
                  </a:p>
                </c:rich>
              </c:tx>
              <c:showLegendKey val="0"/>
              <c:showVal val="1"/>
              <c:showCatName val="0"/>
              <c:showSerName val="0"/>
              <c:showPercent val="0"/>
              <c:showBubbleSize val="0"/>
            </c:dLbl>
            <c:dLbl>
              <c:idx val="4"/>
              <c:layout/>
              <c:tx>
                <c:rich>
                  <a:bodyPr/>
                  <a:lstStyle/>
                  <a:p>
                    <a:r>
                      <a:rPr lang="en-US"/>
                      <a:t>A</a:t>
                    </a:r>
                  </a:p>
                </c:rich>
              </c:tx>
              <c:showLegendKey val="0"/>
              <c:showVal val="1"/>
              <c:showCatName val="0"/>
              <c:showSerName val="0"/>
              <c:showPercent val="0"/>
              <c:showBubbleSize val="0"/>
            </c:dLbl>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'longitud raíz'!$F$2:$F$6</c:f>
              <c:strCache>
                <c:ptCount val="5"/>
                <c:pt idx="0">
                  <c:v>15 min</c:v>
                </c:pt>
                <c:pt idx="1">
                  <c:v>30 min</c:v>
                </c:pt>
                <c:pt idx="2">
                  <c:v>45 min</c:v>
                </c:pt>
                <c:pt idx="3">
                  <c:v>60 min</c:v>
                </c:pt>
                <c:pt idx="4">
                  <c:v>testigo</c:v>
                </c:pt>
              </c:strCache>
            </c:strRef>
          </c:cat>
          <c:val>
            <c:numRef>
              <c:f>'longitud raíz'!$G$2:$G$6</c:f>
              <c:numCache>
                <c:formatCode>General</c:formatCode>
                <c:ptCount val="5"/>
                <c:pt idx="0">
                  <c:v>8.98</c:v>
                </c:pt>
                <c:pt idx="1">
                  <c:v>11.73</c:v>
                </c:pt>
                <c:pt idx="2">
                  <c:v>10.33</c:v>
                </c:pt>
                <c:pt idx="3">
                  <c:v>9.83</c:v>
                </c:pt>
                <c:pt idx="4">
                  <c:v>7.33</c:v>
                </c:pt>
              </c:numCache>
            </c:numRef>
          </c:val>
        </c:ser>
        <c:dLbls>
          <c:showLegendKey val="0"/>
          <c:showVal val="0"/>
          <c:showCatName val="0"/>
          <c:showSerName val="0"/>
          <c:showPercent val="0"/>
          <c:showBubbleSize val="0"/>
        </c:dLbls>
        <c:gapWidth val="150"/>
        <c:axId val="190517248"/>
        <c:axId val="190519168"/>
      </c:barChart>
      <c:catAx>
        <c:axId val="190517248"/>
        <c:scaling>
          <c:orientation val="minMax"/>
        </c:scaling>
        <c:delete val="0"/>
        <c:axPos val="b"/>
        <c:title>
          <c:tx>
            <c:rich>
              <a:bodyPr/>
              <a:lstStyle/>
              <a:p>
                <a:pPr>
                  <a:defRPr/>
                </a:pPr>
                <a:r>
                  <a:rPr lang="es-EC"/>
                  <a:t>Tratamientos</a:t>
                </a:r>
              </a:p>
            </c:rich>
          </c:tx>
          <c:layout/>
          <c:overlay val="0"/>
        </c:title>
        <c:numFmt formatCode="General" sourceLinked="0"/>
        <c:majorTickMark val="none"/>
        <c:minorTickMark val="none"/>
        <c:tickLblPos val="nextTo"/>
        <c:crossAx val="190519168"/>
        <c:crosses val="autoZero"/>
        <c:auto val="1"/>
        <c:lblAlgn val="ctr"/>
        <c:lblOffset val="100"/>
        <c:noMultiLvlLbl val="0"/>
      </c:catAx>
      <c:valAx>
        <c:axId val="190519168"/>
        <c:scaling>
          <c:orientation val="minMax"/>
        </c:scaling>
        <c:delete val="0"/>
        <c:axPos val="l"/>
        <c:majorGridlines>
          <c:spPr>
            <a:ln>
              <a:noFill/>
            </a:ln>
          </c:spPr>
        </c:majorGridlines>
        <c:title>
          <c:tx>
            <c:rich>
              <a:bodyPr/>
              <a:lstStyle/>
              <a:p>
                <a:pPr>
                  <a:defRPr/>
                </a:pPr>
                <a:r>
                  <a:rPr lang="es-EC"/>
                  <a:t>longitud (cm)</a:t>
                </a:r>
              </a:p>
            </c:rich>
          </c:tx>
          <c:layout/>
          <c:overlay val="0"/>
        </c:title>
        <c:numFmt formatCode="General" sourceLinked="1"/>
        <c:majorTickMark val="out"/>
        <c:minorTickMark val="none"/>
        <c:tickLblPos val="nextTo"/>
        <c:crossAx val="190517248"/>
        <c:crosses val="autoZero"/>
        <c:crossBetween val="between"/>
      </c:valAx>
    </c:plotArea>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tx>
                <c:rich>
                  <a:bodyPr/>
                  <a:lstStyle/>
                  <a:p>
                    <a:r>
                      <a:rPr lang="en-US"/>
                      <a:t>AB</a:t>
                    </a:r>
                  </a:p>
                </c:rich>
              </c:tx>
              <c:showLegendKey val="0"/>
              <c:showVal val="1"/>
              <c:showCatName val="0"/>
              <c:showSerName val="0"/>
              <c:showPercent val="0"/>
              <c:showBubbleSize val="0"/>
            </c:dLbl>
            <c:dLbl>
              <c:idx val="1"/>
              <c:layout/>
              <c:tx>
                <c:rich>
                  <a:bodyPr/>
                  <a:lstStyle/>
                  <a:p>
                    <a:r>
                      <a:rPr lang="en-US"/>
                      <a:t>A</a:t>
                    </a:r>
                  </a:p>
                </c:rich>
              </c:tx>
              <c:showLegendKey val="0"/>
              <c:showVal val="1"/>
              <c:showCatName val="0"/>
              <c:showSerName val="0"/>
              <c:showPercent val="0"/>
              <c:showBubbleSize val="0"/>
            </c:dLbl>
            <c:dLbl>
              <c:idx val="2"/>
              <c:layout/>
              <c:tx>
                <c:rich>
                  <a:bodyPr/>
                  <a:lstStyle/>
                  <a:p>
                    <a:r>
                      <a:rPr lang="en-US"/>
                      <a:t>BC</a:t>
                    </a:r>
                  </a:p>
                </c:rich>
              </c:tx>
              <c:showLegendKey val="0"/>
              <c:showVal val="1"/>
              <c:showCatName val="0"/>
              <c:showSerName val="0"/>
              <c:showPercent val="0"/>
              <c:showBubbleSize val="0"/>
            </c:dLbl>
            <c:dLbl>
              <c:idx val="3"/>
              <c:layout/>
              <c:tx>
                <c:rich>
                  <a:bodyPr/>
                  <a:lstStyle/>
                  <a:p>
                    <a:r>
                      <a:rPr lang="en-US"/>
                      <a:t>C</a:t>
                    </a:r>
                  </a:p>
                </c:rich>
              </c:tx>
              <c:showLegendKey val="0"/>
              <c:showVal val="1"/>
              <c:showCatName val="0"/>
              <c:showSerName val="0"/>
              <c:showPercent val="0"/>
              <c:showBubbleSize val="0"/>
            </c:dLbl>
            <c:dLbl>
              <c:idx val="4"/>
              <c:layout/>
              <c:tx>
                <c:rich>
                  <a:bodyPr/>
                  <a:lstStyle/>
                  <a:p>
                    <a:r>
                      <a:rPr lang="en-US"/>
                      <a:t>AB</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proteasoma!$D$2:$D$6</c:f>
              <c:strCache>
                <c:ptCount val="5"/>
                <c:pt idx="0">
                  <c:v>15 min</c:v>
                </c:pt>
                <c:pt idx="1">
                  <c:v>30 min</c:v>
                </c:pt>
                <c:pt idx="2">
                  <c:v>45 min</c:v>
                </c:pt>
                <c:pt idx="3">
                  <c:v>60 min</c:v>
                </c:pt>
                <c:pt idx="4">
                  <c:v>testigo</c:v>
                </c:pt>
              </c:strCache>
            </c:strRef>
          </c:cat>
          <c:val>
            <c:numRef>
              <c:f>proteasoma!$C$2:$C$6</c:f>
              <c:numCache>
                <c:formatCode>General</c:formatCode>
                <c:ptCount val="5"/>
                <c:pt idx="0">
                  <c:v>4.5199999999999999E-6</c:v>
                </c:pt>
                <c:pt idx="1">
                  <c:v>3.6200000000000001E-6</c:v>
                </c:pt>
                <c:pt idx="2">
                  <c:v>4.9749999999999998E-6</c:v>
                </c:pt>
                <c:pt idx="3">
                  <c:v>5.8799999999999996E-6</c:v>
                </c:pt>
                <c:pt idx="4">
                  <c:v>4.07E-6</c:v>
                </c:pt>
              </c:numCache>
            </c:numRef>
          </c:val>
        </c:ser>
        <c:dLbls>
          <c:showLegendKey val="0"/>
          <c:showVal val="0"/>
          <c:showCatName val="0"/>
          <c:showSerName val="0"/>
          <c:showPercent val="0"/>
          <c:showBubbleSize val="0"/>
        </c:dLbls>
        <c:gapWidth val="150"/>
        <c:axId val="190685952"/>
        <c:axId val="190687872"/>
      </c:barChart>
      <c:catAx>
        <c:axId val="190685952"/>
        <c:scaling>
          <c:orientation val="minMax"/>
        </c:scaling>
        <c:delete val="0"/>
        <c:axPos val="b"/>
        <c:title>
          <c:tx>
            <c:rich>
              <a:bodyPr/>
              <a:lstStyle/>
              <a:p>
                <a:pPr>
                  <a:defRPr/>
                </a:pPr>
                <a:r>
                  <a:rPr lang="es-EC"/>
                  <a:t>Tratamientos</a:t>
                </a:r>
              </a:p>
            </c:rich>
          </c:tx>
          <c:layout/>
          <c:overlay val="0"/>
        </c:title>
        <c:majorTickMark val="none"/>
        <c:minorTickMark val="none"/>
        <c:tickLblPos val="nextTo"/>
        <c:crossAx val="190687872"/>
        <c:crosses val="autoZero"/>
        <c:auto val="1"/>
        <c:lblAlgn val="ctr"/>
        <c:lblOffset val="100"/>
        <c:noMultiLvlLbl val="0"/>
      </c:catAx>
      <c:valAx>
        <c:axId val="190687872"/>
        <c:scaling>
          <c:orientation val="minMax"/>
        </c:scaling>
        <c:delete val="0"/>
        <c:axPos val="l"/>
        <c:majorGridlines>
          <c:spPr>
            <a:ln>
              <a:noFill/>
            </a:ln>
          </c:spPr>
        </c:majorGridlines>
        <c:title>
          <c:tx>
            <c:rich>
              <a:bodyPr/>
              <a:lstStyle/>
              <a:p>
                <a:pPr>
                  <a:defRPr/>
                </a:pPr>
                <a:r>
                  <a:rPr lang="es-EC"/>
                  <a:t>Proteasoma</a:t>
                </a:r>
                <a:r>
                  <a:rPr lang="es-EC" baseline="0"/>
                  <a:t> ng/ml</a:t>
                </a:r>
                <a:endParaRPr lang="es-EC"/>
              </a:p>
            </c:rich>
          </c:tx>
          <c:layout/>
          <c:overlay val="0"/>
        </c:title>
        <c:numFmt formatCode="General" sourceLinked="1"/>
        <c:majorTickMark val="out"/>
        <c:minorTickMark val="none"/>
        <c:tickLblPos val="nextTo"/>
        <c:crossAx val="190685952"/>
        <c:crosses val="autoZero"/>
        <c:crossBetween val="between"/>
      </c:valAx>
    </c:plotArea>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tx>
                <c:rich>
                  <a:bodyPr/>
                  <a:lstStyle/>
                  <a:p>
                    <a:r>
                      <a:rPr lang="en-US"/>
                      <a:t>A</a:t>
                    </a:r>
                  </a:p>
                </c:rich>
              </c:tx>
              <c:showLegendKey val="0"/>
              <c:showVal val="1"/>
              <c:showCatName val="0"/>
              <c:showSerName val="0"/>
              <c:showPercent val="0"/>
              <c:showBubbleSize val="0"/>
            </c:dLbl>
            <c:dLbl>
              <c:idx val="1"/>
              <c:layout/>
              <c:tx>
                <c:rich>
                  <a:bodyPr/>
                  <a:lstStyle/>
                  <a:p>
                    <a:r>
                      <a:rPr lang="en-US"/>
                      <a:t>A</a:t>
                    </a:r>
                  </a:p>
                </c:rich>
              </c:tx>
              <c:showLegendKey val="0"/>
              <c:showVal val="1"/>
              <c:showCatName val="0"/>
              <c:showSerName val="0"/>
              <c:showPercent val="0"/>
              <c:showBubbleSize val="0"/>
            </c:dLbl>
            <c:dLbl>
              <c:idx val="2"/>
              <c:layout/>
              <c:tx>
                <c:rich>
                  <a:bodyPr/>
                  <a:lstStyle/>
                  <a:p>
                    <a:r>
                      <a:rPr lang="en-US"/>
                      <a:t>A</a:t>
                    </a:r>
                  </a:p>
                </c:rich>
              </c:tx>
              <c:showLegendKey val="0"/>
              <c:showVal val="1"/>
              <c:showCatName val="0"/>
              <c:showSerName val="0"/>
              <c:showPercent val="0"/>
              <c:showBubbleSize val="0"/>
            </c:dLbl>
            <c:dLbl>
              <c:idx val="3"/>
              <c:layout/>
              <c:tx>
                <c:rich>
                  <a:bodyPr/>
                  <a:lstStyle/>
                  <a:p>
                    <a:r>
                      <a:rPr lang="en-US"/>
                      <a:t>A</a:t>
                    </a:r>
                  </a:p>
                </c:rich>
              </c:tx>
              <c:showLegendKey val="0"/>
              <c:showVal val="1"/>
              <c:showCatName val="0"/>
              <c:showSerName val="0"/>
              <c:showPercent val="0"/>
              <c:showBubbleSize val="0"/>
            </c:dLbl>
            <c:dLbl>
              <c:idx val="4"/>
              <c:layout/>
              <c:tx>
                <c:rich>
                  <a:bodyPr/>
                  <a:lstStyle/>
                  <a:p>
                    <a:r>
                      <a:rPr lang="en-US"/>
                      <a:t>A</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peroxidasa!$M$1:$M$5</c:f>
              <c:strCache>
                <c:ptCount val="5"/>
                <c:pt idx="0">
                  <c:v>testigo</c:v>
                </c:pt>
                <c:pt idx="1">
                  <c:v>15 min</c:v>
                </c:pt>
                <c:pt idx="2">
                  <c:v>30 min</c:v>
                </c:pt>
                <c:pt idx="3">
                  <c:v>45 min</c:v>
                </c:pt>
                <c:pt idx="4">
                  <c:v>60 min</c:v>
                </c:pt>
              </c:strCache>
            </c:strRef>
          </c:cat>
          <c:val>
            <c:numRef>
              <c:f>peroxidasa!$N$1:$N$5</c:f>
              <c:numCache>
                <c:formatCode>General</c:formatCode>
                <c:ptCount val="5"/>
                <c:pt idx="0">
                  <c:v>699.11</c:v>
                </c:pt>
                <c:pt idx="1">
                  <c:v>687.05357149999998</c:v>
                </c:pt>
                <c:pt idx="2">
                  <c:v>675</c:v>
                </c:pt>
                <c:pt idx="3">
                  <c:v>699.11</c:v>
                </c:pt>
                <c:pt idx="4">
                  <c:v>687.05357149999998</c:v>
                </c:pt>
              </c:numCache>
            </c:numRef>
          </c:val>
        </c:ser>
        <c:dLbls>
          <c:showLegendKey val="0"/>
          <c:showVal val="0"/>
          <c:showCatName val="0"/>
          <c:showSerName val="0"/>
          <c:showPercent val="0"/>
          <c:showBubbleSize val="0"/>
        </c:dLbls>
        <c:gapWidth val="150"/>
        <c:axId val="190998016"/>
        <c:axId val="190999936"/>
      </c:barChart>
      <c:catAx>
        <c:axId val="190998016"/>
        <c:scaling>
          <c:orientation val="minMax"/>
        </c:scaling>
        <c:delete val="0"/>
        <c:axPos val="b"/>
        <c:title>
          <c:tx>
            <c:rich>
              <a:bodyPr/>
              <a:lstStyle/>
              <a:p>
                <a:pPr>
                  <a:defRPr/>
                </a:pPr>
                <a:r>
                  <a:rPr lang="es-EC"/>
                  <a:t>Tratamientos</a:t>
                </a:r>
              </a:p>
            </c:rich>
          </c:tx>
          <c:layout/>
          <c:overlay val="0"/>
        </c:title>
        <c:majorTickMark val="none"/>
        <c:minorTickMark val="none"/>
        <c:tickLblPos val="nextTo"/>
        <c:crossAx val="190999936"/>
        <c:crosses val="autoZero"/>
        <c:auto val="1"/>
        <c:lblAlgn val="ctr"/>
        <c:lblOffset val="100"/>
        <c:noMultiLvlLbl val="0"/>
      </c:catAx>
      <c:valAx>
        <c:axId val="190999936"/>
        <c:scaling>
          <c:orientation val="minMax"/>
        </c:scaling>
        <c:delete val="0"/>
        <c:axPos val="l"/>
        <c:majorGridlines>
          <c:spPr>
            <a:ln>
              <a:noFill/>
            </a:ln>
          </c:spPr>
        </c:majorGridlines>
        <c:title>
          <c:tx>
            <c:rich>
              <a:bodyPr/>
              <a:lstStyle/>
              <a:p>
                <a:pPr>
                  <a:defRPr/>
                </a:pPr>
                <a:r>
                  <a:rPr lang="es-EC"/>
                  <a:t>POD</a:t>
                </a:r>
                <a:r>
                  <a:rPr lang="es-EC" baseline="0"/>
                  <a:t> mU/g de peso fresco</a:t>
                </a:r>
                <a:endParaRPr lang="es-EC"/>
              </a:p>
            </c:rich>
          </c:tx>
          <c:layout/>
          <c:overlay val="0"/>
        </c:title>
        <c:numFmt formatCode="General" sourceLinked="1"/>
        <c:majorTickMark val="out"/>
        <c:minorTickMark val="none"/>
        <c:tickLblPos val="nextTo"/>
        <c:crossAx val="190998016"/>
        <c:crosses val="autoZero"/>
        <c:crossBetween val="between"/>
      </c:valAx>
    </c:plotArea>
    <c:plotVisOnly val="1"/>
    <c:dispBlanksAs val="gap"/>
    <c:showDLblsOverMax val="0"/>
  </c:chart>
  <c:spPr>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tx>
                <c:rich>
                  <a:bodyPr/>
                  <a:lstStyle/>
                  <a:p>
                    <a:r>
                      <a:rPr lang="en-US"/>
                      <a:t>AB</a:t>
                    </a:r>
                  </a:p>
                </c:rich>
              </c:tx>
              <c:showLegendKey val="0"/>
              <c:showVal val="1"/>
              <c:showCatName val="0"/>
              <c:showSerName val="0"/>
              <c:showPercent val="0"/>
              <c:showBubbleSize val="0"/>
            </c:dLbl>
            <c:dLbl>
              <c:idx val="1"/>
              <c:layout/>
              <c:tx>
                <c:rich>
                  <a:bodyPr/>
                  <a:lstStyle/>
                  <a:p>
                    <a:r>
                      <a:rPr lang="en-US"/>
                      <a:t>A</a:t>
                    </a:r>
                  </a:p>
                </c:rich>
              </c:tx>
              <c:showLegendKey val="0"/>
              <c:showVal val="1"/>
              <c:showCatName val="0"/>
              <c:showSerName val="0"/>
              <c:showPercent val="0"/>
              <c:showBubbleSize val="0"/>
            </c:dLbl>
            <c:dLbl>
              <c:idx val="2"/>
              <c:layout/>
              <c:tx>
                <c:rich>
                  <a:bodyPr/>
                  <a:lstStyle/>
                  <a:p>
                    <a:r>
                      <a:rPr lang="en-US"/>
                      <a:t>BC</a:t>
                    </a:r>
                  </a:p>
                </c:rich>
              </c:tx>
              <c:showLegendKey val="0"/>
              <c:showVal val="1"/>
              <c:showCatName val="0"/>
              <c:showSerName val="0"/>
              <c:showPercent val="0"/>
              <c:showBubbleSize val="0"/>
            </c:dLbl>
            <c:dLbl>
              <c:idx val="3"/>
              <c:layout/>
              <c:tx>
                <c:rich>
                  <a:bodyPr/>
                  <a:lstStyle/>
                  <a:p>
                    <a:r>
                      <a:rPr lang="en-US"/>
                      <a:t>C</a:t>
                    </a:r>
                  </a:p>
                </c:rich>
              </c:tx>
              <c:showLegendKey val="0"/>
              <c:showVal val="1"/>
              <c:showCatName val="0"/>
              <c:showSerName val="0"/>
              <c:showPercent val="0"/>
              <c:showBubbleSize val="0"/>
            </c:dLbl>
            <c:dLbl>
              <c:idx val="4"/>
              <c:layout/>
              <c:tx>
                <c:rich>
                  <a:bodyPr/>
                  <a:lstStyle/>
                  <a:p>
                    <a:r>
                      <a:rPr lang="en-US"/>
                      <a:t>AB</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proteasoma!$D$2:$D$6</c:f>
              <c:strCache>
                <c:ptCount val="5"/>
                <c:pt idx="0">
                  <c:v>15 min</c:v>
                </c:pt>
                <c:pt idx="1">
                  <c:v>30 min</c:v>
                </c:pt>
                <c:pt idx="2">
                  <c:v>45 min</c:v>
                </c:pt>
                <c:pt idx="3">
                  <c:v>60 min</c:v>
                </c:pt>
                <c:pt idx="4">
                  <c:v>testigo</c:v>
                </c:pt>
              </c:strCache>
            </c:strRef>
          </c:cat>
          <c:val>
            <c:numRef>
              <c:f>proteasoma!$C$2:$C$6</c:f>
              <c:numCache>
                <c:formatCode>General</c:formatCode>
                <c:ptCount val="5"/>
                <c:pt idx="0">
                  <c:v>4.5199999999999999E-6</c:v>
                </c:pt>
                <c:pt idx="1">
                  <c:v>3.6200000000000001E-6</c:v>
                </c:pt>
                <c:pt idx="2">
                  <c:v>4.9749999999999998E-6</c:v>
                </c:pt>
                <c:pt idx="3">
                  <c:v>5.8799999999999996E-6</c:v>
                </c:pt>
                <c:pt idx="4">
                  <c:v>4.07E-6</c:v>
                </c:pt>
              </c:numCache>
            </c:numRef>
          </c:val>
        </c:ser>
        <c:dLbls>
          <c:showLegendKey val="0"/>
          <c:showVal val="0"/>
          <c:showCatName val="0"/>
          <c:showSerName val="0"/>
          <c:showPercent val="0"/>
          <c:showBubbleSize val="0"/>
        </c:dLbls>
        <c:gapWidth val="150"/>
        <c:axId val="191105280"/>
        <c:axId val="191136128"/>
      </c:barChart>
      <c:catAx>
        <c:axId val="191105280"/>
        <c:scaling>
          <c:orientation val="minMax"/>
        </c:scaling>
        <c:delete val="0"/>
        <c:axPos val="b"/>
        <c:title>
          <c:tx>
            <c:rich>
              <a:bodyPr/>
              <a:lstStyle/>
              <a:p>
                <a:pPr>
                  <a:defRPr/>
                </a:pPr>
                <a:r>
                  <a:rPr lang="es-EC"/>
                  <a:t>Tratamientos</a:t>
                </a:r>
              </a:p>
            </c:rich>
          </c:tx>
          <c:layout/>
          <c:overlay val="0"/>
        </c:title>
        <c:majorTickMark val="none"/>
        <c:minorTickMark val="none"/>
        <c:tickLblPos val="nextTo"/>
        <c:crossAx val="191136128"/>
        <c:crosses val="autoZero"/>
        <c:auto val="1"/>
        <c:lblAlgn val="ctr"/>
        <c:lblOffset val="100"/>
        <c:noMultiLvlLbl val="0"/>
      </c:catAx>
      <c:valAx>
        <c:axId val="191136128"/>
        <c:scaling>
          <c:orientation val="minMax"/>
        </c:scaling>
        <c:delete val="0"/>
        <c:axPos val="l"/>
        <c:majorGridlines>
          <c:spPr>
            <a:ln>
              <a:noFill/>
            </a:ln>
          </c:spPr>
        </c:majorGridlines>
        <c:title>
          <c:tx>
            <c:rich>
              <a:bodyPr/>
              <a:lstStyle/>
              <a:p>
                <a:pPr>
                  <a:defRPr/>
                </a:pPr>
                <a:r>
                  <a:rPr lang="es-EC"/>
                  <a:t>Proteasas</a:t>
                </a:r>
                <a:r>
                  <a:rPr lang="es-EC" baseline="0"/>
                  <a:t> ng/ml</a:t>
                </a:r>
                <a:endParaRPr lang="es-EC"/>
              </a:p>
            </c:rich>
          </c:tx>
          <c:layout/>
          <c:overlay val="0"/>
        </c:title>
        <c:numFmt formatCode="General" sourceLinked="1"/>
        <c:majorTickMark val="out"/>
        <c:minorTickMark val="none"/>
        <c:tickLblPos val="nextTo"/>
        <c:crossAx val="191105280"/>
        <c:crosses val="autoZero"/>
        <c:crossBetween val="between"/>
      </c:valAx>
    </c:plotArea>
    <c:plotVisOnly val="1"/>
    <c:dispBlanksAs val="gap"/>
    <c:showDLblsOverMax val="0"/>
  </c:chart>
  <c:spPr>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5C40A-4BBE-49BE-AF81-644F32DD9F1B}" type="doc">
      <dgm:prSet loTypeId="urn:microsoft.com/office/officeart/2005/8/layout/StepDownProcess" loCatId="process" qsTypeId="urn:microsoft.com/office/officeart/2005/8/quickstyle/simple1" qsCatId="simple" csTypeId="urn:microsoft.com/office/officeart/2005/8/colors/accent3_3" csCatId="accent3" phldr="1"/>
      <dgm:spPr/>
      <dgm:t>
        <a:bodyPr/>
        <a:lstStyle/>
        <a:p>
          <a:endParaRPr lang="es-EC"/>
        </a:p>
      </dgm:t>
    </dgm:pt>
    <dgm:pt modelId="{BFF7BA15-157D-4900-AE56-688F9775F3DD}">
      <dgm:prSet phldrT="[Texto]"/>
      <dgm:spPr/>
      <dgm:t>
        <a:bodyPr/>
        <a:lstStyle/>
        <a:p>
          <a:r>
            <a:rPr lang="es-EC" b="1" dirty="0" smtClean="0"/>
            <a:t>Salinidad, radiación UV, metales pesados, sequía, polución, </a:t>
          </a:r>
          <a:r>
            <a:rPr lang="es-EC" b="1" dirty="0" err="1" smtClean="0"/>
            <a:t>etc</a:t>
          </a:r>
          <a:endParaRPr lang="es-EC" b="1" dirty="0"/>
        </a:p>
      </dgm:t>
    </dgm:pt>
    <dgm:pt modelId="{BEA94913-A874-4D50-BE36-44B1E1D90447}" type="parTrans" cxnId="{E30C0DF5-54E5-4ED0-BAC0-4F695ABAA342}">
      <dgm:prSet/>
      <dgm:spPr/>
      <dgm:t>
        <a:bodyPr/>
        <a:lstStyle/>
        <a:p>
          <a:endParaRPr lang="es-EC"/>
        </a:p>
      </dgm:t>
    </dgm:pt>
    <dgm:pt modelId="{2AD6366D-3AAD-4494-942F-0F418407724D}" type="sibTrans" cxnId="{E30C0DF5-54E5-4ED0-BAC0-4F695ABAA342}">
      <dgm:prSet/>
      <dgm:spPr/>
      <dgm:t>
        <a:bodyPr/>
        <a:lstStyle/>
        <a:p>
          <a:endParaRPr lang="es-EC"/>
        </a:p>
      </dgm:t>
    </dgm:pt>
    <dgm:pt modelId="{93FDC1DA-19EA-4AC6-95E5-8A212409F074}">
      <dgm:prSet phldrT="[Texto]"/>
      <dgm:spPr/>
      <dgm:t>
        <a:bodyPr/>
        <a:lstStyle/>
        <a:p>
          <a:r>
            <a:rPr lang="es-EC" dirty="0" smtClean="0"/>
            <a:t>FUENTES DE ESTRÉS ABIÓTICO</a:t>
          </a:r>
          <a:endParaRPr lang="es-EC" dirty="0"/>
        </a:p>
      </dgm:t>
    </dgm:pt>
    <dgm:pt modelId="{747E6C3B-BB09-46B0-B2F7-2F39FD39D423}" type="parTrans" cxnId="{5F6AF852-5D41-4793-B147-56529B1909BF}">
      <dgm:prSet/>
      <dgm:spPr/>
      <dgm:t>
        <a:bodyPr/>
        <a:lstStyle/>
        <a:p>
          <a:endParaRPr lang="es-EC"/>
        </a:p>
      </dgm:t>
    </dgm:pt>
    <dgm:pt modelId="{5C3A1D1A-3AB5-4219-870A-22CE1ACD12A0}" type="sibTrans" cxnId="{5F6AF852-5D41-4793-B147-56529B1909BF}">
      <dgm:prSet/>
      <dgm:spPr/>
      <dgm:t>
        <a:bodyPr/>
        <a:lstStyle/>
        <a:p>
          <a:endParaRPr lang="es-EC"/>
        </a:p>
      </dgm:t>
    </dgm:pt>
    <dgm:pt modelId="{9B57A01F-5A20-4D9A-B085-E38C8B78D4E8}">
      <dgm:prSet phldrT="[Texto]"/>
      <dgm:spPr/>
      <dgm:t>
        <a:bodyPr/>
        <a:lstStyle/>
        <a:p>
          <a:r>
            <a:rPr lang="es-EC" b="1" dirty="0" smtClean="0"/>
            <a:t>ROS</a:t>
          </a:r>
        </a:p>
        <a:p>
          <a:r>
            <a:rPr lang="pt-BR" b="1" dirty="0" smtClean="0"/>
            <a:t>(O2 , 1O2 •− , OH•, H2O2 etc.)</a:t>
          </a:r>
          <a:endParaRPr lang="es-EC" b="1" dirty="0"/>
        </a:p>
      </dgm:t>
    </dgm:pt>
    <dgm:pt modelId="{A469765A-A5DE-491A-A26E-4D97D892F449}" type="parTrans" cxnId="{6B900364-CCFC-4865-AFBB-B17D0C8E2EEA}">
      <dgm:prSet/>
      <dgm:spPr/>
      <dgm:t>
        <a:bodyPr/>
        <a:lstStyle/>
        <a:p>
          <a:endParaRPr lang="es-EC"/>
        </a:p>
      </dgm:t>
    </dgm:pt>
    <dgm:pt modelId="{D676F234-C715-4303-823B-321E5823409A}" type="sibTrans" cxnId="{6B900364-CCFC-4865-AFBB-B17D0C8E2EEA}">
      <dgm:prSet/>
      <dgm:spPr/>
      <dgm:t>
        <a:bodyPr/>
        <a:lstStyle/>
        <a:p>
          <a:endParaRPr lang="es-EC"/>
        </a:p>
      </dgm:t>
    </dgm:pt>
    <dgm:pt modelId="{81A52B72-286D-458F-B6AA-AB4E302EAB1F}">
      <dgm:prSet phldrT="[Texto]"/>
      <dgm:spPr/>
      <dgm:t>
        <a:bodyPr/>
        <a:lstStyle/>
        <a:p>
          <a:r>
            <a:rPr lang="es-EC" dirty="0" smtClean="0"/>
            <a:t>ESPECIES REACTIVAS DE OXÍGENO</a:t>
          </a:r>
          <a:endParaRPr lang="es-EC" dirty="0"/>
        </a:p>
      </dgm:t>
    </dgm:pt>
    <dgm:pt modelId="{8BA55E69-A2D7-4354-8872-D6CC29CC170B}" type="parTrans" cxnId="{EEA78B6E-B4A6-4B21-8334-2B16ADC369F9}">
      <dgm:prSet/>
      <dgm:spPr/>
      <dgm:t>
        <a:bodyPr/>
        <a:lstStyle/>
        <a:p>
          <a:endParaRPr lang="es-EC"/>
        </a:p>
      </dgm:t>
    </dgm:pt>
    <dgm:pt modelId="{F6EA7F76-638F-4516-BBF1-B711DED95B8F}" type="sibTrans" cxnId="{EEA78B6E-B4A6-4B21-8334-2B16ADC369F9}">
      <dgm:prSet/>
      <dgm:spPr/>
      <dgm:t>
        <a:bodyPr/>
        <a:lstStyle/>
        <a:p>
          <a:endParaRPr lang="es-EC"/>
        </a:p>
      </dgm:t>
    </dgm:pt>
    <dgm:pt modelId="{4C31A698-8543-45C7-9BFE-2686AFA8E8C7}">
      <dgm:prSet phldrT="[Texto]"/>
      <dgm:spPr/>
      <dgm:t>
        <a:bodyPr/>
        <a:lstStyle/>
        <a:p>
          <a:r>
            <a:rPr lang="es-EC" b="1" dirty="0" smtClean="0"/>
            <a:t>DAÑO OXIDATIVO</a:t>
          </a:r>
          <a:endParaRPr lang="es-EC" b="1" dirty="0"/>
        </a:p>
      </dgm:t>
    </dgm:pt>
    <dgm:pt modelId="{C4488597-DEC3-474E-9B32-A0A9EB0FA852}" type="parTrans" cxnId="{125C1B8B-AD53-4DD2-9471-EEC3F77E5339}">
      <dgm:prSet/>
      <dgm:spPr/>
      <dgm:t>
        <a:bodyPr/>
        <a:lstStyle/>
        <a:p>
          <a:endParaRPr lang="es-EC"/>
        </a:p>
      </dgm:t>
    </dgm:pt>
    <dgm:pt modelId="{8BC0B6EA-7511-4192-B1B2-EBB37027CC41}" type="sibTrans" cxnId="{125C1B8B-AD53-4DD2-9471-EEC3F77E5339}">
      <dgm:prSet/>
      <dgm:spPr/>
      <dgm:t>
        <a:bodyPr/>
        <a:lstStyle/>
        <a:p>
          <a:endParaRPr lang="es-EC"/>
        </a:p>
      </dgm:t>
    </dgm:pt>
    <dgm:pt modelId="{FBA917C9-8A2C-4426-B206-8586E0F8D40C}">
      <dgm:prSet phldrT="[Texto]"/>
      <dgm:spPr/>
      <dgm:t>
        <a:bodyPr/>
        <a:lstStyle/>
        <a:p>
          <a:r>
            <a:rPr lang="es-EC" dirty="0" smtClean="0"/>
            <a:t>MUERTE CELULAR</a:t>
          </a:r>
          <a:endParaRPr lang="es-EC" dirty="0"/>
        </a:p>
      </dgm:t>
    </dgm:pt>
    <dgm:pt modelId="{083CEFB3-C63F-45E8-8E6D-95446252D8FF}" type="sibTrans" cxnId="{01213919-20EF-488F-BF08-F89C1EC2C6E6}">
      <dgm:prSet/>
      <dgm:spPr/>
      <dgm:t>
        <a:bodyPr/>
        <a:lstStyle/>
        <a:p>
          <a:endParaRPr lang="es-EC"/>
        </a:p>
      </dgm:t>
    </dgm:pt>
    <dgm:pt modelId="{80FD51F6-01DA-4564-B2C3-7C4DB6486AB1}" type="parTrans" cxnId="{01213919-20EF-488F-BF08-F89C1EC2C6E6}">
      <dgm:prSet/>
      <dgm:spPr/>
      <dgm:t>
        <a:bodyPr/>
        <a:lstStyle/>
        <a:p>
          <a:endParaRPr lang="es-EC"/>
        </a:p>
      </dgm:t>
    </dgm:pt>
    <dgm:pt modelId="{2DC88A86-5664-4C6F-ACBE-102EEF19A056}" type="pres">
      <dgm:prSet presAssocID="{A8E5C40A-4BBE-49BE-AF81-644F32DD9F1B}" presName="rootnode" presStyleCnt="0">
        <dgm:presLayoutVars>
          <dgm:chMax/>
          <dgm:chPref/>
          <dgm:dir/>
          <dgm:animLvl val="lvl"/>
        </dgm:presLayoutVars>
      </dgm:prSet>
      <dgm:spPr/>
      <dgm:t>
        <a:bodyPr/>
        <a:lstStyle/>
        <a:p>
          <a:endParaRPr lang="es-EC"/>
        </a:p>
      </dgm:t>
    </dgm:pt>
    <dgm:pt modelId="{A88958C7-C5F3-4260-ADE8-0BF51BFD64CD}" type="pres">
      <dgm:prSet presAssocID="{BFF7BA15-157D-4900-AE56-688F9775F3DD}" presName="composite" presStyleCnt="0"/>
      <dgm:spPr/>
      <dgm:t>
        <a:bodyPr/>
        <a:lstStyle/>
        <a:p>
          <a:endParaRPr lang="es-EC"/>
        </a:p>
      </dgm:t>
    </dgm:pt>
    <dgm:pt modelId="{953023E2-D287-45D5-B38C-7FAEDD512E89}" type="pres">
      <dgm:prSet presAssocID="{BFF7BA15-157D-4900-AE56-688F9775F3DD}" presName="bentUpArrow1" presStyleLbl="alignImgPlace1" presStyleIdx="0" presStyleCnt="2"/>
      <dgm:spPr/>
      <dgm:t>
        <a:bodyPr/>
        <a:lstStyle/>
        <a:p>
          <a:endParaRPr lang="es-EC"/>
        </a:p>
      </dgm:t>
    </dgm:pt>
    <dgm:pt modelId="{A136D0CB-FCD5-492B-AAF6-EEBEEF25AD72}" type="pres">
      <dgm:prSet presAssocID="{BFF7BA15-157D-4900-AE56-688F9775F3DD}" presName="ParentText" presStyleLbl="node1" presStyleIdx="0" presStyleCnt="3" custLinFactNeighborY="-1423">
        <dgm:presLayoutVars>
          <dgm:chMax val="1"/>
          <dgm:chPref val="1"/>
          <dgm:bulletEnabled val="1"/>
        </dgm:presLayoutVars>
      </dgm:prSet>
      <dgm:spPr/>
      <dgm:t>
        <a:bodyPr/>
        <a:lstStyle/>
        <a:p>
          <a:endParaRPr lang="es-EC"/>
        </a:p>
      </dgm:t>
    </dgm:pt>
    <dgm:pt modelId="{4BB6BCE0-F3E6-44CF-9B7B-DC17B5546F89}" type="pres">
      <dgm:prSet presAssocID="{BFF7BA15-157D-4900-AE56-688F9775F3DD}" presName="ChildText" presStyleLbl="revTx" presStyleIdx="0" presStyleCnt="3">
        <dgm:presLayoutVars>
          <dgm:chMax val="0"/>
          <dgm:chPref val="0"/>
          <dgm:bulletEnabled val="1"/>
        </dgm:presLayoutVars>
      </dgm:prSet>
      <dgm:spPr/>
      <dgm:t>
        <a:bodyPr/>
        <a:lstStyle/>
        <a:p>
          <a:endParaRPr lang="es-EC"/>
        </a:p>
      </dgm:t>
    </dgm:pt>
    <dgm:pt modelId="{2C335C12-AE02-4092-842B-82CAAE5B31AC}" type="pres">
      <dgm:prSet presAssocID="{2AD6366D-3AAD-4494-942F-0F418407724D}" presName="sibTrans" presStyleCnt="0"/>
      <dgm:spPr/>
      <dgm:t>
        <a:bodyPr/>
        <a:lstStyle/>
        <a:p>
          <a:endParaRPr lang="es-EC"/>
        </a:p>
      </dgm:t>
    </dgm:pt>
    <dgm:pt modelId="{693303DD-AEEE-423B-972D-73798F8F67D3}" type="pres">
      <dgm:prSet presAssocID="{9B57A01F-5A20-4D9A-B085-E38C8B78D4E8}" presName="composite" presStyleCnt="0"/>
      <dgm:spPr/>
      <dgm:t>
        <a:bodyPr/>
        <a:lstStyle/>
        <a:p>
          <a:endParaRPr lang="es-EC"/>
        </a:p>
      </dgm:t>
    </dgm:pt>
    <dgm:pt modelId="{5A862F82-63E6-4442-B947-2B487154B35F}" type="pres">
      <dgm:prSet presAssocID="{9B57A01F-5A20-4D9A-B085-E38C8B78D4E8}" presName="bentUpArrow1" presStyleLbl="alignImgPlace1" presStyleIdx="1" presStyleCnt="2"/>
      <dgm:spPr/>
      <dgm:t>
        <a:bodyPr/>
        <a:lstStyle/>
        <a:p>
          <a:endParaRPr lang="es-EC"/>
        </a:p>
      </dgm:t>
    </dgm:pt>
    <dgm:pt modelId="{99317B58-CAC5-4911-B004-29D901E3FFE3}" type="pres">
      <dgm:prSet presAssocID="{9B57A01F-5A20-4D9A-B085-E38C8B78D4E8}" presName="ParentText" presStyleLbl="node1" presStyleIdx="1" presStyleCnt="3">
        <dgm:presLayoutVars>
          <dgm:chMax val="1"/>
          <dgm:chPref val="1"/>
          <dgm:bulletEnabled val="1"/>
        </dgm:presLayoutVars>
      </dgm:prSet>
      <dgm:spPr/>
      <dgm:t>
        <a:bodyPr/>
        <a:lstStyle/>
        <a:p>
          <a:endParaRPr lang="es-EC"/>
        </a:p>
      </dgm:t>
    </dgm:pt>
    <dgm:pt modelId="{BBD956DB-2DFB-40D9-935A-F5AC429EB1F7}" type="pres">
      <dgm:prSet presAssocID="{9B57A01F-5A20-4D9A-B085-E38C8B78D4E8}" presName="ChildText" presStyleLbl="revTx" presStyleIdx="1" presStyleCnt="3">
        <dgm:presLayoutVars>
          <dgm:chMax val="0"/>
          <dgm:chPref val="0"/>
          <dgm:bulletEnabled val="1"/>
        </dgm:presLayoutVars>
      </dgm:prSet>
      <dgm:spPr/>
      <dgm:t>
        <a:bodyPr/>
        <a:lstStyle/>
        <a:p>
          <a:endParaRPr lang="es-EC"/>
        </a:p>
      </dgm:t>
    </dgm:pt>
    <dgm:pt modelId="{9C03782F-3BF2-4C6F-8661-275C6CE5DA17}" type="pres">
      <dgm:prSet presAssocID="{D676F234-C715-4303-823B-321E5823409A}" presName="sibTrans" presStyleCnt="0"/>
      <dgm:spPr/>
      <dgm:t>
        <a:bodyPr/>
        <a:lstStyle/>
        <a:p>
          <a:endParaRPr lang="es-EC"/>
        </a:p>
      </dgm:t>
    </dgm:pt>
    <dgm:pt modelId="{C7772A2A-3223-480A-AEE0-45885ACFAEA7}" type="pres">
      <dgm:prSet presAssocID="{4C31A698-8543-45C7-9BFE-2686AFA8E8C7}" presName="composite" presStyleCnt="0"/>
      <dgm:spPr/>
      <dgm:t>
        <a:bodyPr/>
        <a:lstStyle/>
        <a:p>
          <a:endParaRPr lang="es-EC"/>
        </a:p>
      </dgm:t>
    </dgm:pt>
    <dgm:pt modelId="{65152D09-60A9-43F6-80D9-636296E3B5C2}" type="pres">
      <dgm:prSet presAssocID="{4C31A698-8543-45C7-9BFE-2686AFA8E8C7}" presName="ParentText" presStyleLbl="node1" presStyleIdx="2" presStyleCnt="3">
        <dgm:presLayoutVars>
          <dgm:chMax val="1"/>
          <dgm:chPref val="1"/>
          <dgm:bulletEnabled val="1"/>
        </dgm:presLayoutVars>
      </dgm:prSet>
      <dgm:spPr/>
      <dgm:t>
        <a:bodyPr/>
        <a:lstStyle/>
        <a:p>
          <a:endParaRPr lang="es-EC"/>
        </a:p>
      </dgm:t>
    </dgm:pt>
    <dgm:pt modelId="{B2A0BF38-A828-40B4-9C02-1075DE0225DF}" type="pres">
      <dgm:prSet presAssocID="{4C31A698-8543-45C7-9BFE-2686AFA8E8C7}" presName="FinalChildText" presStyleLbl="revTx" presStyleIdx="2" presStyleCnt="3">
        <dgm:presLayoutVars>
          <dgm:chMax val="0"/>
          <dgm:chPref val="0"/>
          <dgm:bulletEnabled val="1"/>
        </dgm:presLayoutVars>
      </dgm:prSet>
      <dgm:spPr/>
      <dgm:t>
        <a:bodyPr/>
        <a:lstStyle/>
        <a:p>
          <a:endParaRPr lang="es-EC"/>
        </a:p>
      </dgm:t>
    </dgm:pt>
  </dgm:ptLst>
  <dgm:cxnLst>
    <dgm:cxn modelId="{125C1B8B-AD53-4DD2-9471-EEC3F77E5339}" srcId="{A8E5C40A-4BBE-49BE-AF81-644F32DD9F1B}" destId="{4C31A698-8543-45C7-9BFE-2686AFA8E8C7}" srcOrd="2" destOrd="0" parTransId="{C4488597-DEC3-474E-9B32-A0A9EB0FA852}" sibTransId="{8BC0B6EA-7511-4192-B1B2-EBB37027CC41}"/>
    <dgm:cxn modelId="{EEA78B6E-B4A6-4B21-8334-2B16ADC369F9}" srcId="{9B57A01F-5A20-4D9A-B085-E38C8B78D4E8}" destId="{81A52B72-286D-458F-B6AA-AB4E302EAB1F}" srcOrd="0" destOrd="0" parTransId="{8BA55E69-A2D7-4354-8872-D6CC29CC170B}" sibTransId="{F6EA7F76-638F-4516-BBF1-B711DED95B8F}"/>
    <dgm:cxn modelId="{6E205168-2B14-48E5-8CB1-6DAF2CA90589}" type="presOf" srcId="{A8E5C40A-4BBE-49BE-AF81-644F32DD9F1B}" destId="{2DC88A86-5664-4C6F-ACBE-102EEF19A056}" srcOrd="0" destOrd="0" presId="urn:microsoft.com/office/officeart/2005/8/layout/StepDownProcess"/>
    <dgm:cxn modelId="{3E0FDECD-FFB9-4265-8BCC-A117A9D7C227}" type="presOf" srcId="{FBA917C9-8A2C-4426-B206-8586E0F8D40C}" destId="{B2A0BF38-A828-40B4-9C02-1075DE0225DF}" srcOrd="0" destOrd="0" presId="urn:microsoft.com/office/officeart/2005/8/layout/StepDownProcess"/>
    <dgm:cxn modelId="{E30C0DF5-54E5-4ED0-BAC0-4F695ABAA342}" srcId="{A8E5C40A-4BBE-49BE-AF81-644F32DD9F1B}" destId="{BFF7BA15-157D-4900-AE56-688F9775F3DD}" srcOrd="0" destOrd="0" parTransId="{BEA94913-A874-4D50-BE36-44B1E1D90447}" sibTransId="{2AD6366D-3AAD-4494-942F-0F418407724D}"/>
    <dgm:cxn modelId="{01213919-20EF-488F-BF08-F89C1EC2C6E6}" srcId="{4C31A698-8543-45C7-9BFE-2686AFA8E8C7}" destId="{FBA917C9-8A2C-4426-B206-8586E0F8D40C}" srcOrd="0" destOrd="0" parTransId="{80FD51F6-01DA-4564-B2C3-7C4DB6486AB1}" sibTransId="{083CEFB3-C63F-45E8-8E6D-95446252D8FF}"/>
    <dgm:cxn modelId="{C8E9C7DD-39C3-4EF3-AFD1-06FE4450ABA2}" type="presOf" srcId="{93FDC1DA-19EA-4AC6-95E5-8A212409F074}" destId="{4BB6BCE0-F3E6-44CF-9B7B-DC17B5546F89}" srcOrd="0" destOrd="0" presId="urn:microsoft.com/office/officeart/2005/8/layout/StepDownProcess"/>
    <dgm:cxn modelId="{AD00F94A-6418-4496-B4FB-52F482E5B9CF}" type="presOf" srcId="{4C31A698-8543-45C7-9BFE-2686AFA8E8C7}" destId="{65152D09-60A9-43F6-80D9-636296E3B5C2}" srcOrd="0" destOrd="0" presId="urn:microsoft.com/office/officeart/2005/8/layout/StepDownProcess"/>
    <dgm:cxn modelId="{6B900364-CCFC-4865-AFBB-B17D0C8E2EEA}" srcId="{A8E5C40A-4BBE-49BE-AF81-644F32DD9F1B}" destId="{9B57A01F-5A20-4D9A-B085-E38C8B78D4E8}" srcOrd="1" destOrd="0" parTransId="{A469765A-A5DE-491A-A26E-4D97D892F449}" sibTransId="{D676F234-C715-4303-823B-321E5823409A}"/>
    <dgm:cxn modelId="{5F6AF852-5D41-4793-B147-56529B1909BF}" srcId="{BFF7BA15-157D-4900-AE56-688F9775F3DD}" destId="{93FDC1DA-19EA-4AC6-95E5-8A212409F074}" srcOrd="0" destOrd="0" parTransId="{747E6C3B-BB09-46B0-B2F7-2F39FD39D423}" sibTransId="{5C3A1D1A-3AB5-4219-870A-22CE1ACD12A0}"/>
    <dgm:cxn modelId="{CE4EB9EB-D698-4C93-8888-22C31E18CDAD}" type="presOf" srcId="{81A52B72-286D-458F-B6AA-AB4E302EAB1F}" destId="{BBD956DB-2DFB-40D9-935A-F5AC429EB1F7}" srcOrd="0" destOrd="0" presId="urn:microsoft.com/office/officeart/2005/8/layout/StepDownProcess"/>
    <dgm:cxn modelId="{02318FFA-64B7-4426-BADD-B427D3A964B0}" type="presOf" srcId="{BFF7BA15-157D-4900-AE56-688F9775F3DD}" destId="{A136D0CB-FCD5-492B-AAF6-EEBEEF25AD72}" srcOrd="0" destOrd="0" presId="urn:microsoft.com/office/officeart/2005/8/layout/StepDownProcess"/>
    <dgm:cxn modelId="{03935249-F749-488E-BCDC-1CC118F4DBCF}" type="presOf" srcId="{9B57A01F-5A20-4D9A-B085-E38C8B78D4E8}" destId="{99317B58-CAC5-4911-B004-29D901E3FFE3}" srcOrd="0" destOrd="0" presId="urn:microsoft.com/office/officeart/2005/8/layout/StepDownProcess"/>
    <dgm:cxn modelId="{7B539DC2-9609-46CC-BAC7-CF719166EC4C}" type="presParOf" srcId="{2DC88A86-5664-4C6F-ACBE-102EEF19A056}" destId="{A88958C7-C5F3-4260-ADE8-0BF51BFD64CD}" srcOrd="0" destOrd="0" presId="urn:microsoft.com/office/officeart/2005/8/layout/StepDownProcess"/>
    <dgm:cxn modelId="{19F50CCA-A953-4C1A-9C2B-4F2C9B5A218D}" type="presParOf" srcId="{A88958C7-C5F3-4260-ADE8-0BF51BFD64CD}" destId="{953023E2-D287-45D5-B38C-7FAEDD512E89}" srcOrd="0" destOrd="0" presId="urn:microsoft.com/office/officeart/2005/8/layout/StepDownProcess"/>
    <dgm:cxn modelId="{D406D3D8-E7D9-4DA7-BEA2-95929290518C}" type="presParOf" srcId="{A88958C7-C5F3-4260-ADE8-0BF51BFD64CD}" destId="{A136D0CB-FCD5-492B-AAF6-EEBEEF25AD72}" srcOrd="1" destOrd="0" presId="urn:microsoft.com/office/officeart/2005/8/layout/StepDownProcess"/>
    <dgm:cxn modelId="{BB6ED9D3-DEA5-44C9-87E8-AF93F5863E72}" type="presParOf" srcId="{A88958C7-C5F3-4260-ADE8-0BF51BFD64CD}" destId="{4BB6BCE0-F3E6-44CF-9B7B-DC17B5546F89}" srcOrd="2" destOrd="0" presId="urn:microsoft.com/office/officeart/2005/8/layout/StepDownProcess"/>
    <dgm:cxn modelId="{17B4747C-6E8C-4C14-B010-46DE2A4965E3}" type="presParOf" srcId="{2DC88A86-5664-4C6F-ACBE-102EEF19A056}" destId="{2C335C12-AE02-4092-842B-82CAAE5B31AC}" srcOrd="1" destOrd="0" presId="urn:microsoft.com/office/officeart/2005/8/layout/StepDownProcess"/>
    <dgm:cxn modelId="{91E325F0-2584-4158-8CBE-2136546CF20E}" type="presParOf" srcId="{2DC88A86-5664-4C6F-ACBE-102EEF19A056}" destId="{693303DD-AEEE-423B-972D-73798F8F67D3}" srcOrd="2" destOrd="0" presId="urn:microsoft.com/office/officeart/2005/8/layout/StepDownProcess"/>
    <dgm:cxn modelId="{CBED1BA0-961B-4940-A66B-D295D4376CA1}" type="presParOf" srcId="{693303DD-AEEE-423B-972D-73798F8F67D3}" destId="{5A862F82-63E6-4442-B947-2B487154B35F}" srcOrd="0" destOrd="0" presId="urn:microsoft.com/office/officeart/2005/8/layout/StepDownProcess"/>
    <dgm:cxn modelId="{CFBD8C6D-B94C-41EC-AE9C-7947B6715A70}" type="presParOf" srcId="{693303DD-AEEE-423B-972D-73798F8F67D3}" destId="{99317B58-CAC5-4911-B004-29D901E3FFE3}" srcOrd="1" destOrd="0" presId="urn:microsoft.com/office/officeart/2005/8/layout/StepDownProcess"/>
    <dgm:cxn modelId="{B13F933E-E9DC-4A9E-AFDB-455EE3ECCAE1}" type="presParOf" srcId="{693303DD-AEEE-423B-972D-73798F8F67D3}" destId="{BBD956DB-2DFB-40D9-935A-F5AC429EB1F7}" srcOrd="2" destOrd="0" presId="urn:microsoft.com/office/officeart/2005/8/layout/StepDownProcess"/>
    <dgm:cxn modelId="{F3C694F4-3E06-4C38-B2BF-ACE6EB8D5279}" type="presParOf" srcId="{2DC88A86-5664-4C6F-ACBE-102EEF19A056}" destId="{9C03782F-3BF2-4C6F-8661-275C6CE5DA17}" srcOrd="3" destOrd="0" presId="urn:microsoft.com/office/officeart/2005/8/layout/StepDownProcess"/>
    <dgm:cxn modelId="{53F6D411-0534-4E83-A234-AEFDD0D87912}" type="presParOf" srcId="{2DC88A86-5664-4C6F-ACBE-102EEF19A056}" destId="{C7772A2A-3223-480A-AEE0-45885ACFAEA7}" srcOrd="4" destOrd="0" presId="urn:microsoft.com/office/officeart/2005/8/layout/StepDownProcess"/>
    <dgm:cxn modelId="{192749C2-DE17-420B-A7F3-3B24602FB035}" type="presParOf" srcId="{C7772A2A-3223-480A-AEE0-45885ACFAEA7}" destId="{65152D09-60A9-43F6-80D9-636296E3B5C2}" srcOrd="0" destOrd="0" presId="urn:microsoft.com/office/officeart/2005/8/layout/StepDownProcess"/>
    <dgm:cxn modelId="{7745B22C-4E6C-4082-8377-F18368D61E53}" type="presParOf" srcId="{C7772A2A-3223-480A-AEE0-45885ACFAEA7}" destId="{B2A0BF38-A828-40B4-9C02-1075DE0225DF}"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509353-4004-428D-AC09-AD60554B4192}" type="doc">
      <dgm:prSet loTypeId="urn:microsoft.com/office/officeart/2005/8/layout/lProcess3" loCatId="process" qsTypeId="urn:microsoft.com/office/officeart/2005/8/quickstyle/simple1" qsCatId="simple" csTypeId="urn:microsoft.com/office/officeart/2005/8/colors/accent3_3" csCatId="accent3" phldr="1"/>
      <dgm:spPr/>
      <dgm:t>
        <a:bodyPr/>
        <a:lstStyle/>
        <a:p>
          <a:endParaRPr lang="es-EC"/>
        </a:p>
      </dgm:t>
    </dgm:pt>
    <dgm:pt modelId="{E0FF2563-F4C7-4493-B94B-E108B57ABB89}">
      <dgm:prSet phldrT="[Texto]" custT="1"/>
      <dgm:spPr/>
      <dgm:t>
        <a:bodyPr/>
        <a:lstStyle/>
        <a:p>
          <a:r>
            <a:rPr lang="es-EC" sz="2400" dirty="0" smtClean="0"/>
            <a:t>Solución control:</a:t>
          </a:r>
          <a:endParaRPr lang="es-EC" sz="2400" dirty="0"/>
        </a:p>
      </dgm:t>
    </dgm:pt>
    <dgm:pt modelId="{610B2A3A-32E1-49B0-8552-C241EB2936F4}" type="parTrans" cxnId="{5FB1F1D9-E484-4BD9-B0A2-63734060E4FA}">
      <dgm:prSet/>
      <dgm:spPr/>
      <dgm:t>
        <a:bodyPr/>
        <a:lstStyle/>
        <a:p>
          <a:endParaRPr lang="es-EC" sz="2000"/>
        </a:p>
      </dgm:t>
    </dgm:pt>
    <dgm:pt modelId="{F474FFE9-8970-4BB8-A288-A22BBDC7B2E0}" type="sibTrans" cxnId="{5FB1F1D9-E484-4BD9-B0A2-63734060E4FA}">
      <dgm:prSet/>
      <dgm:spPr/>
      <dgm:t>
        <a:bodyPr/>
        <a:lstStyle/>
        <a:p>
          <a:endParaRPr lang="es-EC" sz="2000"/>
        </a:p>
      </dgm:t>
    </dgm:pt>
    <dgm:pt modelId="{19902033-F192-42E2-BCF6-7E428AE552B6}">
      <dgm:prSet phldrT="[Texto]" custT="1"/>
      <dgm:spPr/>
      <dgm:t>
        <a:bodyPr/>
        <a:lstStyle/>
        <a:p>
          <a:r>
            <a:rPr lang="es-EC" sz="1200" dirty="0" smtClean="0"/>
            <a:t>dilución de peroxidasa de rábano</a:t>
          </a:r>
          <a:endParaRPr lang="es-EC" sz="1200" dirty="0"/>
        </a:p>
      </dgm:t>
    </dgm:pt>
    <dgm:pt modelId="{8AA08702-64B9-424C-B665-FD92D391E98D}" type="parTrans" cxnId="{D132792D-B551-42F6-AA31-11337D181313}">
      <dgm:prSet/>
      <dgm:spPr/>
      <dgm:t>
        <a:bodyPr/>
        <a:lstStyle/>
        <a:p>
          <a:endParaRPr lang="es-EC" sz="2000"/>
        </a:p>
      </dgm:t>
    </dgm:pt>
    <dgm:pt modelId="{7B985253-69D6-4520-A469-1BD18CB5FA6F}" type="sibTrans" cxnId="{D132792D-B551-42F6-AA31-11337D181313}">
      <dgm:prSet/>
      <dgm:spPr/>
      <dgm:t>
        <a:bodyPr/>
        <a:lstStyle/>
        <a:p>
          <a:endParaRPr lang="es-EC" sz="2000"/>
        </a:p>
      </dgm:t>
    </dgm:pt>
    <dgm:pt modelId="{59D5B1F7-0BA5-44BC-96D4-F88D80D545C9}">
      <dgm:prSet phldrT="[Texto]" custT="1"/>
      <dgm:spPr/>
      <dgm:t>
        <a:bodyPr/>
        <a:lstStyle/>
        <a:p>
          <a:r>
            <a:rPr lang="es-EC" sz="2400" dirty="0" smtClean="0"/>
            <a:t>Solución de trabajo: </a:t>
          </a:r>
          <a:endParaRPr lang="es-EC" sz="2400" dirty="0"/>
        </a:p>
      </dgm:t>
    </dgm:pt>
    <dgm:pt modelId="{198F0758-9287-4FB6-BD26-1583EA8105EC}" type="parTrans" cxnId="{8E8406FE-6999-446D-9BB2-41827508512B}">
      <dgm:prSet/>
      <dgm:spPr/>
      <dgm:t>
        <a:bodyPr/>
        <a:lstStyle/>
        <a:p>
          <a:endParaRPr lang="es-EC" sz="2000"/>
        </a:p>
      </dgm:t>
    </dgm:pt>
    <dgm:pt modelId="{B830AD93-40C3-47CD-852B-954DE3C02083}" type="sibTrans" cxnId="{8E8406FE-6999-446D-9BB2-41827508512B}">
      <dgm:prSet/>
      <dgm:spPr/>
      <dgm:t>
        <a:bodyPr/>
        <a:lstStyle/>
        <a:p>
          <a:endParaRPr lang="es-EC" sz="2000"/>
        </a:p>
      </dgm:t>
    </dgm:pt>
    <dgm:pt modelId="{BC540714-C23D-49CE-96E3-C6B6B52924FB}">
      <dgm:prSet phldrT="[Texto]" custT="1"/>
      <dgm:spPr/>
      <dgm:t>
        <a:bodyPr/>
        <a:lstStyle/>
        <a:p>
          <a:r>
            <a:rPr lang="es-EC" sz="1050" dirty="0" smtClean="0"/>
            <a:t>50ul de sol, del </a:t>
          </a:r>
          <a:r>
            <a:rPr lang="es-EC" sz="1050" dirty="0" err="1" smtClean="0"/>
            <a:t>react</a:t>
          </a:r>
          <a:r>
            <a:rPr lang="es-EC" sz="1050" dirty="0" smtClean="0"/>
            <a:t>. RED </a:t>
          </a:r>
          <a:r>
            <a:rPr lang="es-EC" sz="1050" dirty="0" err="1" smtClean="0"/>
            <a:t>amplex</a:t>
          </a:r>
          <a:endParaRPr lang="es-EC" sz="1050" dirty="0" smtClean="0"/>
        </a:p>
        <a:p>
          <a:r>
            <a:rPr lang="es-EC" sz="1050" dirty="0" smtClean="0"/>
            <a:t>+500ul de sol H2O2+4,45ml de Buffer 1x</a:t>
          </a:r>
          <a:endParaRPr lang="es-EC" sz="1050" dirty="0"/>
        </a:p>
      </dgm:t>
    </dgm:pt>
    <dgm:pt modelId="{4B38B944-8EC6-49FD-A3A2-570B29B11BA4}" type="parTrans" cxnId="{3C968D04-033C-44A1-BEA4-2EA0D512A65C}">
      <dgm:prSet/>
      <dgm:spPr/>
      <dgm:t>
        <a:bodyPr/>
        <a:lstStyle/>
        <a:p>
          <a:endParaRPr lang="es-EC" sz="2000"/>
        </a:p>
      </dgm:t>
    </dgm:pt>
    <dgm:pt modelId="{FB042C25-0557-49AF-9C03-9BA3C5E76305}" type="sibTrans" cxnId="{3C968D04-033C-44A1-BEA4-2EA0D512A65C}">
      <dgm:prSet/>
      <dgm:spPr/>
      <dgm:t>
        <a:bodyPr/>
        <a:lstStyle/>
        <a:p>
          <a:endParaRPr lang="es-EC" sz="2000"/>
        </a:p>
      </dgm:t>
    </dgm:pt>
    <dgm:pt modelId="{86E131BE-D57B-4615-B383-C60F658F42D8}">
      <dgm:prSet phldrT="[Texto]" custT="1"/>
      <dgm:spPr/>
      <dgm:t>
        <a:bodyPr/>
        <a:lstStyle/>
        <a:p>
          <a:r>
            <a:rPr lang="es-EC" sz="2400" dirty="0" smtClean="0"/>
            <a:t>Cargado de control y muestra</a:t>
          </a:r>
          <a:endParaRPr lang="es-EC" sz="2400" dirty="0"/>
        </a:p>
      </dgm:t>
    </dgm:pt>
    <dgm:pt modelId="{BE34EFA6-A36C-4FB6-89D8-6229DFFCFC8B}" type="parTrans" cxnId="{8EE81B7C-092B-4C9B-98D4-CEB2B34A691D}">
      <dgm:prSet/>
      <dgm:spPr/>
      <dgm:t>
        <a:bodyPr/>
        <a:lstStyle/>
        <a:p>
          <a:endParaRPr lang="es-EC" sz="2000"/>
        </a:p>
      </dgm:t>
    </dgm:pt>
    <dgm:pt modelId="{2A7539F4-A219-4C3B-B8B1-E9338E23FEE5}" type="sibTrans" cxnId="{8EE81B7C-092B-4C9B-98D4-CEB2B34A691D}">
      <dgm:prSet/>
      <dgm:spPr/>
      <dgm:t>
        <a:bodyPr/>
        <a:lstStyle/>
        <a:p>
          <a:endParaRPr lang="es-EC" sz="2000"/>
        </a:p>
      </dgm:t>
    </dgm:pt>
    <dgm:pt modelId="{78803A64-51D1-4419-B546-A9E9428F0EE5}">
      <dgm:prSet phldrT="[Texto]" custT="1"/>
      <dgm:spPr/>
      <dgm:t>
        <a:bodyPr/>
        <a:lstStyle/>
        <a:p>
          <a:r>
            <a:rPr lang="es-EC" sz="1050" dirty="0" smtClean="0"/>
            <a:t>Cargar 100ul de control, 100ul de muestra: 50ul extracto+50 sol de trabajo</a:t>
          </a:r>
          <a:endParaRPr lang="es-EC" sz="1050" dirty="0"/>
        </a:p>
      </dgm:t>
    </dgm:pt>
    <dgm:pt modelId="{96BD0CE3-F371-44F5-9D8A-2C3DB709322C}" type="parTrans" cxnId="{EEB630D5-46DC-4700-80D3-CA01DCC15074}">
      <dgm:prSet/>
      <dgm:spPr/>
      <dgm:t>
        <a:bodyPr/>
        <a:lstStyle/>
        <a:p>
          <a:endParaRPr lang="es-EC" sz="2000"/>
        </a:p>
      </dgm:t>
    </dgm:pt>
    <dgm:pt modelId="{DBF2DC0F-2573-455E-9813-408503425BFA}" type="sibTrans" cxnId="{EEB630D5-46DC-4700-80D3-CA01DCC15074}">
      <dgm:prSet/>
      <dgm:spPr/>
      <dgm:t>
        <a:bodyPr/>
        <a:lstStyle/>
        <a:p>
          <a:endParaRPr lang="es-EC" sz="2000"/>
        </a:p>
      </dgm:t>
    </dgm:pt>
    <dgm:pt modelId="{7D73BD98-0D00-4291-BE3B-4EF196F6CE69}" type="pres">
      <dgm:prSet presAssocID="{41509353-4004-428D-AC09-AD60554B4192}" presName="Name0" presStyleCnt="0">
        <dgm:presLayoutVars>
          <dgm:chPref val="3"/>
          <dgm:dir/>
          <dgm:animLvl val="lvl"/>
          <dgm:resizeHandles/>
        </dgm:presLayoutVars>
      </dgm:prSet>
      <dgm:spPr/>
      <dgm:t>
        <a:bodyPr/>
        <a:lstStyle/>
        <a:p>
          <a:endParaRPr lang="es-EC"/>
        </a:p>
      </dgm:t>
    </dgm:pt>
    <dgm:pt modelId="{513A5D9E-24F9-4D8C-AC4C-8CB0470E77A8}" type="pres">
      <dgm:prSet presAssocID="{E0FF2563-F4C7-4493-B94B-E108B57ABB89}" presName="horFlow" presStyleCnt="0"/>
      <dgm:spPr/>
    </dgm:pt>
    <dgm:pt modelId="{52518613-47BE-4150-B702-18F770132830}" type="pres">
      <dgm:prSet presAssocID="{E0FF2563-F4C7-4493-B94B-E108B57ABB89}" presName="bigChev" presStyleLbl="node1" presStyleIdx="0" presStyleCnt="3"/>
      <dgm:spPr/>
      <dgm:t>
        <a:bodyPr/>
        <a:lstStyle/>
        <a:p>
          <a:endParaRPr lang="es-EC"/>
        </a:p>
      </dgm:t>
    </dgm:pt>
    <dgm:pt modelId="{796CEF7D-BCA4-4006-8650-697935E0804A}" type="pres">
      <dgm:prSet presAssocID="{8AA08702-64B9-424C-B665-FD92D391E98D}" presName="parTrans" presStyleCnt="0"/>
      <dgm:spPr/>
    </dgm:pt>
    <dgm:pt modelId="{F23075AC-D1EE-4E9B-AB8A-4C29EBE6320B}" type="pres">
      <dgm:prSet presAssocID="{19902033-F192-42E2-BCF6-7E428AE552B6}" presName="node" presStyleLbl="alignAccFollowNode1" presStyleIdx="0" presStyleCnt="3">
        <dgm:presLayoutVars>
          <dgm:bulletEnabled val="1"/>
        </dgm:presLayoutVars>
      </dgm:prSet>
      <dgm:spPr/>
      <dgm:t>
        <a:bodyPr/>
        <a:lstStyle/>
        <a:p>
          <a:endParaRPr lang="es-EC"/>
        </a:p>
      </dgm:t>
    </dgm:pt>
    <dgm:pt modelId="{10CD2C7E-8E81-49DA-8214-2A2E10092729}" type="pres">
      <dgm:prSet presAssocID="{E0FF2563-F4C7-4493-B94B-E108B57ABB89}" presName="vSp" presStyleCnt="0"/>
      <dgm:spPr/>
    </dgm:pt>
    <dgm:pt modelId="{3A83306E-EAEF-4845-9D50-4E3D8EF70564}" type="pres">
      <dgm:prSet presAssocID="{59D5B1F7-0BA5-44BC-96D4-F88D80D545C9}" presName="horFlow" presStyleCnt="0"/>
      <dgm:spPr/>
    </dgm:pt>
    <dgm:pt modelId="{E536966F-11F9-4336-83BC-E83845470279}" type="pres">
      <dgm:prSet presAssocID="{59D5B1F7-0BA5-44BC-96D4-F88D80D545C9}" presName="bigChev" presStyleLbl="node1" presStyleIdx="1" presStyleCnt="3"/>
      <dgm:spPr/>
      <dgm:t>
        <a:bodyPr/>
        <a:lstStyle/>
        <a:p>
          <a:endParaRPr lang="es-EC"/>
        </a:p>
      </dgm:t>
    </dgm:pt>
    <dgm:pt modelId="{D7AF285D-9E39-490A-94A6-B8298C9E4BC4}" type="pres">
      <dgm:prSet presAssocID="{4B38B944-8EC6-49FD-A3A2-570B29B11BA4}" presName="parTrans" presStyleCnt="0"/>
      <dgm:spPr/>
    </dgm:pt>
    <dgm:pt modelId="{796CF96A-9449-44FE-B908-3D5C540B6A80}" type="pres">
      <dgm:prSet presAssocID="{BC540714-C23D-49CE-96E3-C6B6B52924FB}" presName="node" presStyleLbl="alignAccFollowNode1" presStyleIdx="1" presStyleCnt="3">
        <dgm:presLayoutVars>
          <dgm:bulletEnabled val="1"/>
        </dgm:presLayoutVars>
      </dgm:prSet>
      <dgm:spPr/>
      <dgm:t>
        <a:bodyPr/>
        <a:lstStyle/>
        <a:p>
          <a:endParaRPr lang="es-EC"/>
        </a:p>
      </dgm:t>
    </dgm:pt>
    <dgm:pt modelId="{48B29334-6C3C-472C-B487-7271B2272276}" type="pres">
      <dgm:prSet presAssocID="{59D5B1F7-0BA5-44BC-96D4-F88D80D545C9}" presName="vSp" presStyleCnt="0"/>
      <dgm:spPr/>
    </dgm:pt>
    <dgm:pt modelId="{D7321030-D806-43AF-A1C0-1713E4051317}" type="pres">
      <dgm:prSet presAssocID="{86E131BE-D57B-4615-B383-C60F658F42D8}" presName="horFlow" presStyleCnt="0"/>
      <dgm:spPr/>
    </dgm:pt>
    <dgm:pt modelId="{D44D432E-5614-4229-B070-F23C905B08EC}" type="pres">
      <dgm:prSet presAssocID="{86E131BE-D57B-4615-B383-C60F658F42D8}" presName="bigChev" presStyleLbl="node1" presStyleIdx="2" presStyleCnt="3"/>
      <dgm:spPr/>
      <dgm:t>
        <a:bodyPr/>
        <a:lstStyle/>
        <a:p>
          <a:endParaRPr lang="es-EC"/>
        </a:p>
      </dgm:t>
    </dgm:pt>
    <dgm:pt modelId="{041D77F0-C425-4EA6-AD29-CB836BC865D1}" type="pres">
      <dgm:prSet presAssocID="{96BD0CE3-F371-44F5-9D8A-2C3DB709322C}" presName="parTrans" presStyleCnt="0"/>
      <dgm:spPr/>
    </dgm:pt>
    <dgm:pt modelId="{5F83B7FE-7FF2-4213-AD5A-1B4E679B83A3}" type="pres">
      <dgm:prSet presAssocID="{78803A64-51D1-4419-B546-A9E9428F0EE5}" presName="node" presStyleLbl="alignAccFollowNode1" presStyleIdx="2" presStyleCnt="3">
        <dgm:presLayoutVars>
          <dgm:bulletEnabled val="1"/>
        </dgm:presLayoutVars>
      </dgm:prSet>
      <dgm:spPr/>
      <dgm:t>
        <a:bodyPr/>
        <a:lstStyle/>
        <a:p>
          <a:endParaRPr lang="es-EC"/>
        </a:p>
      </dgm:t>
    </dgm:pt>
  </dgm:ptLst>
  <dgm:cxnLst>
    <dgm:cxn modelId="{D132792D-B551-42F6-AA31-11337D181313}" srcId="{E0FF2563-F4C7-4493-B94B-E108B57ABB89}" destId="{19902033-F192-42E2-BCF6-7E428AE552B6}" srcOrd="0" destOrd="0" parTransId="{8AA08702-64B9-424C-B665-FD92D391E98D}" sibTransId="{7B985253-69D6-4520-A469-1BD18CB5FA6F}"/>
    <dgm:cxn modelId="{FC922460-D4B6-4EEB-BDCB-E4580DF095AB}" type="presOf" srcId="{19902033-F192-42E2-BCF6-7E428AE552B6}" destId="{F23075AC-D1EE-4E9B-AB8A-4C29EBE6320B}" srcOrd="0" destOrd="0" presId="urn:microsoft.com/office/officeart/2005/8/layout/lProcess3"/>
    <dgm:cxn modelId="{3C968D04-033C-44A1-BEA4-2EA0D512A65C}" srcId="{59D5B1F7-0BA5-44BC-96D4-F88D80D545C9}" destId="{BC540714-C23D-49CE-96E3-C6B6B52924FB}" srcOrd="0" destOrd="0" parTransId="{4B38B944-8EC6-49FD-A3A2-570B29B11BA4}" sibTransId="{FB042C25-0557-49AF-9C03-9BA3C5E76305}"/>
    <dgm:cxn modelId="{DCF620FC-4A10-4250-98CE-EA1ACDF0F3E1}" type="presOf" srcId="{E0FF2563-F4C7-4493-B94B-E108B57ABB89}" destId="{52518613-47BE-4150-B702-18F770132830}" srcOrd="0" destOrd="0" presId="urn:microsoft.com/office/officeart/2005/8/layout/lProcess3"/>
    <dgm:cxn modelId="{593FC762-8636-46C4-9CC7-C8CB68A1241E}" type="presOf" srcId="{78803A64-51D1-4419-B546-A9E9428F0EE5}" destId="{5F83B7FE-7FF2-4213-AD5A-1B4E679B83A3}" srcOrd="0" destOrd="0" presId="urn:microsoft.com/office/officeart/2005/8/layout/lProcess3"/>
    <dgm:cxn modelId="{87CE23A9-A677-47F1-B92E-CD261E793BB1}" type="presOf" srcId="{41509353-4004-428D-AC09-AD60554B4192}" destId="{7D73BD98-0D00-4291-BE3B-4EF196F6CE69}" srcOrd="0" destOrd="0" presId="urn:microsoft.com/office/officeart/2005/8/layout/lProcess3"/>
    <dgm:cxn modelId="{EEB630D5-46DC-4700-80D3-CA01DCC15074}" srcId="{86E131BE-D57B-4615-B383-C60F658F42D8}" destId="{78803A64-51D1-4419-B546-A9E9428F0EE5}" srcOrd="0" destOrd="0" parTransId="{96BD0CE3-F371-44F5-9D8A-2C3DB709322C}" sibTransId="{DBF2DC0F-2573-455E-9813-408503425BFA}"/>
    <dgm:cxn modelId="{8E8406FE-6999-446D-9BB2-41827508512B}" srcId="{41509353-4004-428D-AC09-AD60554B4192}" destId="{59D5B1F7-0BA5-44BC-96D4-F88D80D545C9}" srcOrd="1" destOrd="0" parTransId="{198F0758-9287-4FB6-BD26-1583EA8105EC}" sibTransId="{B830AD93-40C3-47CD-852B-954DE3C02083}"/>
    <dgm:cxn modelId="{F6E92AF2-E9CF-4EAE-B867-5457C7EF5B2B}" type="presOf" srcId="{BC540714-C23D-49CE-96E3-C6B6B52924FB}" destId="{796CF96A-9449-44FE-B908-3D5C540B6A80}" srcOrd="0" destOrd="0" presId="urn:microsoft.com/office/officeart/2005/8/layout/lProcess3"/>
    <dgm:cxn modelId="{5FB1F1D9-E484-4BD9-B0A2-63734060E4FA}" srcId="{41509353-4004-428D-AC09-AD60554B4192}" destId="{E0FF2563-F4C7-4493-B94B-E108B57ABB89}" srcOrd="0" destOrd="0" parTransId="{610B2A3A-32E1-49B0-8552-C241EB2936F4}" sibTransId="{F474FFE9-8970-4BB8-A288-A22BBDC7B2E0}"/>
    <dgm:cxn modelId="{8EE81B7C-092B-4C9B-98D4-CEB2B34A691D}" srcId="{41509353-4004-428D-AC09-AD60554B4192}" destId="{86E131BE-D57B-4615-B383-C60F658F42D8}" srcOrd="2" destOrd="0" parTransId="{BE34EFA6-A36C-4FB6-89D8-6229DFFCFC8B}" sibTransId="{2A7539F4-A219-4C3B-B8B1-E9338E23FEE5}"/>
    <dgm:cxn modelId="{D45C6513-A1F1-4001-9EEA-BD30A231053C}" type="presOf" srcId="{86E131BE-D57B-4615-B383-C60F658F42D8}" destId="{D44D432E-5614-4229-B070-F23C905B08EC}" srcOrd="0" destOrd="0" presId="urn:microsoft.com/office/officeart/2005/8/layout/lProcess3"/>
    <dgm:cxn modelId="{263452AA-3838-4793-92C5-EFB77C8F5331}" type="presOf" srcId="{59D5B1F7-0BA5-44BC-96D4-F88D80D545C9}" destId="{E536966F-11F9-4336-83BC-E83845470279}" srcOrd="0" destOrd="0" presId="urn:microsoft.com/office/officeart/2005/8/layout/lProcess3"/>
    <dgm:cxn modelId="{219388D0-F40B-4886-AEAF-F7BDF3FCD988}" type="presParOf" srcId="{7D73BD98-0D00-4291-BE3B-4EF196F6CE69}" destId="{513A5D9E-24F9-4D8C-AC4C-8CB0470E77A8}" srcOrd="0" destOrd="0" presId="urn:microsoft.com/office/officeart/2005/8/layout/lProcess3"/>
    <dgm:cxn modelId="{5404C523-5A7E-4AB9-8890-E6BF26ABEFC4}" type="presParOf" srcId="{513A5D9E-24F9-4D8C-AC4C-8CB0470E77A8}" destId="{52518613-47BE-4150-B702-18F770132830}" srcOrd="0" destOrd="0" presId="urn:microsoft.com/office/officeart/2005/8/layout/lProcess3"/>
    <dgm:cxn modelId="{1841C823-E4F4-4466-BA56-3358DF5FD37A}" type="presParOf" srcId="{513A5D9E-24F9-4D8C-AC4C-8CB0470E77A8}" destId="{796CEF7D-BCA4-4006-8650-697935E0804A}" srcOrd="1" destOrd="0" presId="urn:microsoft.com/office/officeart/2005/8/layout/lProcess3"/>
    <dgm:cxn modelId="{6F913D48-C4ED-499F-88F5-596965E5AD0F}" type="presParOf" srcId="{513A5D9E-24F9-4D8C-AC4C-8CB0470E77A8}" destId="{F23075AC-D1EE-4E9B-AB8A-4C29EBE6320B}" srcOrd="2" destOrd="0" presId="urn:microsoft.com/office/officeart/2005/8/layout/lProcess3"/>
    <dgm:cxn modelId="{98E10889-4E5B-4403-8656-CE41B22AFD14}" type="presParOf" srcId="{7D73BD98-0D00-4291-BE3B-4EF196F6CE69}" destId="{10CD2C7E-8E81-49DA-8214-2A2E10092729}" srcOrd="1" destOrd="0" presId="urn:microsoft.com/office/officeart/2005/8/layout/lProcess3"/>
    <dgm:cxn modelId="{80241A45-7F8F-436F-8FB1-D9330FCA72BD}" type="presParOf" srcId="{7D73BD98-0D00-4291-BE3B-4EF196F6CE69}" destId="{3A83306E-EAEF-4845-9D50-4E3D8EF70564}" srcOrd="2" destOrd="0" presId="urn:microsoft.com/office/officeart/2005/8/layout/lProcess3"/>
    <dgm:cxn modelId="{0B8BE42A-9D2F-4795-951A-200FBE44479D}" type="presParOf" srcId="{3A83306E-EAEF-4845-9D50-4E3D8EF70564}" destId="{E536966F-11F9-4336-83BC-E83845470279}" srcOrd="0" destOrd="0" presId="urn:microsoft.com/office/officeart/2005/8/layout/lProcess3"/>
    <dgm:cxn modelId="{F8907B65-9C3C-483E-980D-427CE84BB0C8}" type="presParOf" srcId="{3A83306E-EAEF-4845-9D50-4E3D8EF70564}" destId="{D7AF285D-9E39-490A-94A6-B8298C9E4BC4}" srcOrd="1" destOrd="0" presId="urn:microsoft.com/office/officeart/2005/8/layout/lProcess3"/>
    <dgm:cxn modelId="{BDDCB2C9-6036-4410-A983-06961C896937}" type="presParOf" srcId="{3A83306E-EAEF-4845-9D50-4E3D8EF70564}" destId="{796CF96A-9449-44FE-B908-3D5C540B6A80}" srcOrd="2" destOrd="0" presId="urn:microsoft.com/office/officeart/2005/8/layout/lProcess3"/>
    <dgm:cxn modelId="{54F47EC4-729B-4701-B890-A3839006C203}" type="presParOf" srcId="{7D73BD98-0D00-4291-BE3B-4EF196F6CE69}" destId="{48B29334-6C3C-472C-B487-7271B2272276}" srcOrd="3" destOrd="0" presId="urn:microsoft.com/office/officeart/2005/8/layout/lProcess3"/>
    <dgm:cxn modelId="{E69ACBF7-5F47-49B7-A842-0ED037A674EB}" type="presParOf" srcId="{7D73BD98-0D00-4291-BE3B-4EF196F6CE69}" destId="{D7321030-D806-43AF-A1C0-1713E4051317}" srcOrd="4" destOrd="0" presId="urn:microsoft.com/office/officeart/2005/8/layout/lProcess3"/>
    <dgm:cxn modelId="{5FF377B3-32E0-495C-AE87-26C3274147EE}" type="presParOf" srcId="{D7321030-D806-43AF-A1C0-1713E4051317}" destId="{D44D432E-5614-4229-B070-F23C905B08EC}" srcOrd="0" destOrd="0" presId="urn:microsoft.com/office/officeart/2005/8/layout/lProcess3"/>
    <dgm:cxn modelId="{0AE2E2AD-1F58-4CA0-AEE6-0B17F340F596}" type="presParOf" srcId="{D7321030-D806-43AF-A1C0-1713E4051317}" destId="{041D77F0-C425-4EA6-AD29-CB836BC865D1}" srcOrd="1" destOrd="0" presId="urn:microsoft.com/office/officeart/2005/8/layout/lProcess3"/>
    <dgm:cxn modelId="{14E8A9C0-C807-44FE-AFA7-30A27FCA10AA}" type="presParOf" srcId="{D7321030-D806-43AF-A1C0-1713E4051317}" destId="{5F83B7FE-7FF2-4213-AD5A-1B4E679B83A3}"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AE03F8-9943-4D27-BE87-42D68351FB5E}" type="doc">
      <dgm:prSet loTypeId="urn:microsoft.com/office/officeart/2005/8/layout/lProcess3" loCatId="process" qsTypeId="urn:microsoft.com/office/officeart/2005/8/quickstyle/simple1" qsCatId="simple" csTypeId="urn:microsoft.com/office/officeart/2005/8/colors/accent3_3" csCatId="accent3" phldr="1"/>
      <dgm:spPr/>
      <dgm:t>
        <a:bodyPr/>
        <a:lstStyle/>
        <a:p>
          <a:endParaRPr lang="es-EC"/>
        </a:p>
      </dgm:t>
    </dgm:pt>
    <dgm:pt modelId="{28F9E8DA-9D60-4244-B114-184D0C1612AF}">
      <dgm:prSet phldrT="[Texto]"/>
      <dgm:spPr/>
      <dgm:t>
        <a:bodyPr/>
        <a:lstStyle/>
        <a:p>
          <a:r>
            <a:rPr lang="es-EC" dirty="0" smtClean="0"/>
            <a:t>Control y sol de trabajo: </a:t>
          </a:r>
          <a:endParaRPr lang="es-EC" dirty="0"/>
        </a:p>
      </dgm:t>
    </dgm:pt>
    <dgm:pt modelId="{0BAAE03A-BFA4-4729-B246-A60A2A53B498}" type="parTrans" cxnId="{62EB362E-A5E8-41EF-A7C8-AD2EB91F2E4C}">
      <dgm:prSet/>
      <dgm:spPr/>
      <dgm:t>
        <a:bodyPr/>
        <a:lstStyle/>
        <a:p>
          <a:endParaRPr lang="es-EC"/>
        </a:p>
      </dgm:t>
    </dgm:pt>
    <dgm:pt modelId="{43A332CD-880F-4CA1-8E50-21F10B3F2F90}" type="sibTrans" cxnId="{62EB362E-A5E8-41EF-A7C8-AD2EB91F2E4C}">
      <dgm:prSet/>
      <dgm:spPr/>
      <dgm:t>
        <a:bodyPr/>
        <a:lstStyle/>
        <a:p>
          <a:endParaRPr lang="es-EC"/>
        </a:p>
      </dgm:t>
    </dgm:pt>
    <dgm:pt modelId="{0A29B9F9-5428-469A-B818-78AD065D1A68}">
      <dgm:prSet phldrT="[Texto]"/>
      <dgm:spPr/>
      <dgm:t>
        <a:bodyPr/>
        <a:lstStyle/>
        <a:p>
          <a:r>
            <a:rPr lang="es-EC" dirty="0" smtClean="0"/>
            <a:t>diluir vial LLVY-R110 en 25ul de DMSO, extraer 25 </a:t>
          </a:r>
          <a:r>
            <a:rPr lang="es-EC" dirty="0" err="1" smtClean="0"/>
            <a:t>ul</a:t>
          </a:r>
          <a:r>
            <a:rPr lang="es-EC" dirty="0" smtClean="0"/>
            <a:t> de esta solución y diluir en 10 </a:t>
          </a:r>
          <a:r>
            <a:rPr lang="es-EC" dirty="0" err="1" smtClean="0"/>
            <a:t>ul</a:t>
          </a:r>
          <a:r>
            <a:rPr lang="es-EC" dirty="0" smtClean="0"/>
            <a:t> de buffer</a:t>
          </a:r>
          <a:endParaRPr lang="es-EC" dirty="0"/>
        </a:p>
      </dgm:t>
    </dgm:pt>
    <dgm:pt modelId="{F0FA2B2E-ADA8-4D85-B049-BCCA69B0041C}" type="parTrans" cxnId="{7EB3AF22-0527-4881-A1D3-CA3F308D84FE}">
      <dgm:prSet/>
      <dgm:spPr/>
      <dgm:t>
        <a:bodyPr/>
        <a:lstStyle/>
        <a:p>
          <a:endParaRPr lang="es-EC"/>
        </a:p>
      </dgm:t>
    </dgm:pt>
    <dgm:pt modelId="{2B6C0B07-D949-43BB-8983-391A458427EA}" type="sibTrans" cxnId="{7EB3AF22-0527-4881-A1D3-CA3F308D84FE}">
      <dgm:prSet/>
      <dgm:spPr/>
      <dgm:t>
        <a:bodyPr/>
        <a:lstStyle/>
        <a:p>
          <a:endParaRPr lang="es-EC"/>
        </a:p>
      </dgm:t>
    </dgm:pt>
    <dgm:pt modelId="{1C55E43F-B7C8-4B22-B37C-86FE6639F896}">
      <dgm:prSet phldrT="[Texto]"/>
      <dgm:spPr/>
      <dgm:t>
        <a:bodyPr/>
        <a:lstStyle/>
        <a:p>
          <a:r>
            <a:rPr lang="es-EC" dirty="0" smtClean="0"/>
            <a:t>Carga de muestra y control</a:t>
          </a:r>
          <a:endParaRPr lang="es-EC" dirty="0"/>
        </a:p>
      </dgm:t>
    </dgm:pt>
    <dgm:pt modelId="{AD7D35ED-2CB3-44B7-9927-7EE6E2218BE3}" type="parTrans" cxnId="{1103CC56-038B-478F-AC61-F98F20D5877E}">
      <dgm:prSet/>
      <dgm:spPr/>
      <dgm:t>
        <a:bodyPr/>
        <a:lstStyle/>
        <a:p>
          <a:endParaRPr lang="es-EC"/>
        </a:p>
      </dgm:t>
    </dgm:pt>
    <dgm:pt modelId="{70CBD0EE-6B44-4C45-A689-BA45362F0C52}" type="sibTrans" cxnId="{1103CC56-038B-478F-AC61-F98F20D5877E}">
      <dgm:prSet/>
      <dgm:spPr/>
      <dgm:t>
        <a:bodyPr/>
        <a:lstStyle/>
        <a:p>
          <a:endParaRPr lang="es-EC"/>
        </a:p>
      </dgm:t>
    </dgm:pt>
    <dgm:pt modelId="{98FB64B9-9701-439D-850B-EE79DCC1C2A4}">
      <dgm:prSet phldrT="[Texto]"/>
      <dgm:spPr/>
      <dgm:t>
        <a:bodyPr/>
        <a:lstStyle/>
        <a:p>
          <a:r>
            <a:rPr lang="es-EC" dirty="0" smtClean="0"/>
            <a:t>Cargar 50ul de extracto y 50 de sol de trabajo</a:t>
          </a:r>
        </a:p>
        <a:p>
          <a:r>
            <a:rPr lang="es-EC" dirty="0" smtClean="0"/>
            <a:t>Control 100ul.</a:t>
          </a:r>
          <a:endParaRPr lang="es-EC" dirty="0"/>
        </a:p>
      </dgm:t>
    </dgm:pt>
    <dgm:pt modelId="{EE4D3859-7C4D-446D-96A2-11288BAC7512}" type="parTrans" cxnId="{663EEA69-B2D2-4C85-ACE9-76DE71055BC4}">
      <dgm:prSet/>
      <dgm:spPr/>
      <dgm:t>
        <a:bodyPr/>
        <a:lstStyle/>
        <a:p>
          <a:endParaRPr lang="es-EC"/>
        </a:p>
      </dgm:t>
    </dgm:pt>
    <dgm:pt modelId="{9913B9F4-124E-4D76-9259-2CC50EDFE67C}" type="sibTrans" cxnId="{663EEA69-B2D2-4C85-ACE9-76DE71055BC4}">
      <dgm:prSet/>
      <dgm:spPr/>
      <dgm:t>
        <a:bodyPr/>
        <a:lstStyle/>
        <a:p>
          <a:endParaRPr lang="es-EC"/>
        </a:p>
      </dgm:t>
    </dgm:pt>
    <dgm:pt modelId="{9E00B039-0CE2-47BF-B2AF-E74464C4708A}">
      <dgm:prSet phldrT="[Texto]"/>
      <dgm:spPr/>
      <dgm:t>
        <a:bodyPr/>
        <a:lstStyle/>
        <a:p>
          <a:r>
            <a:rPr lang="es-EC" dirty="0" smtClean="0"/>
            <a:t>Incubación</a:t>
          </a:r>
          <a:endParaRPr lang="es-EC" dirty="0"/>
        </a:p>
      </dgm:t>
    </dgm:pt>
    <dgm:pt modelId="{600A374E-00E5-47A8-88C8-4C59B33CB88F}" type="parTrans" cxnId="{72C3C564-CA00-4FB6-8AE0-242D3304A5AA}">
      <dgm:prSet/>
      <dgm:spPr/>
      <dgm:t>
        <a:bodyPr/>
        <a:lstStyle/>
        <a:p>
          <a:endParaRPr lang="es-EC"/>
        </a:p>
      </dgm:t>
    </dgm:pt>
    <dgm:pt modelId="{3C395EC6-5EB6-4920-BEB3-7BE78EEE6959}" type="sibTrans" cxnId="{72C3C564-CA00-4FB6-8AE0-242D3304A5AA}">
      <dgm:prSet/>
      <dgm:spPr/>
      <dgm:t>
        <a:bodyPr/>
        <a:lstStyle/>
        <a:p>
          <a:endParaRPr lang="es-EC"/>
        </a:p>
      </dgm:t>
    </dgm:pt>
    <dgm:pt modelId="{40876EEA-A6CD-4B7E-8E02-D2FEA8C138FB}">
      <dgm:prSet phldrT="[Texto]"/>
      <dgm:spPr/>
      <dgm:t>
        <a:bodyPr/>
        <a:lstStyle/>
        <a:p>
          <a:r>
            <a:rPr lang="es-EC" dirty="0" smtClean="0"/>
            <a:t>Incubar 1 hora</a:t>
          </a:r>
          <a:endParaRPr lang="es-EC" dirty="0"/>
        </a:p>
      </dgm:t>
    </dgm:pt>
    <dgm:pt modelId="{080C0AC6-AF67-4E00-9B7D-FD21026C8236}" type="parTrans" cxnId="{C5949E03-70F2-4374-9611-1C0D2C8DAE93}">
      <dgm:prSet/>
      <dgm:spPr/>
      <dgm:t>
        <a:bodyPr/>
        <a:lstStyle/>
        <a:p>
          <a:endParaRPr lang="es-EC"/>
        </a:p>
      </dgm:t>
    </dgm:pt>
    <dgm:pt modelId="{5679364D-8298-41C8-8CEE-C4AD811636C7}" type="sibTrans" cxnId="{C5949E03-70F2-4374-9611-1C0D2C8DAE93}">
      <dgm:prSet/>
      <dgm:spPr/>
      <dgm:t>
        <a:bodyPr/>
        <a:lstStyle/>
        <a:p>
          <a:endParaRPr lang="es-EC"/>
        </a:p>
      </dgm:t>
    </dgm:pt>
    <dgm:pt modelId="{B9C8DC73-D1CA-4B3F-9F38-D37A94D257BC}">
      <dgm:prSet/>
      <dgm:spPr/>
      <dgm:t>
        <a:bodyPr/>
        <a:lstStyle/>
        <a:p>
          <a:r>
            <a:rPr lang="es-EC" dirty="0" smtClean="0"/>
            <a:t>Medir fluorescencia: </a:t>
          </a:r>
          <a:endParaRPr lang="es-EC" dirty="0"/>
        </a:p>
      </dgm:t>
    </dgm:pt>
    <dgm:pt modelId="{9AC1BD1F-CB45-41B8-A356-1EDFCC239ACA}" type="parTrans" cxnId="{7159C1EE-0744-436B-8B52-D70643F40479}">
      <dgm:prSet/>
      <dgm:spPr/>
      <dgm:t>
        <a:bodyPr/>
        <a:lstStyle/>
        <a:p>
          <a:endParaRPr lang="es-EC"/>
        </a:p>
      </dgm:t>
    </dgm:pt>
    <dgm:pt modelId="{E18C78A4-EB2F-4F25-A5AA-B691E705171B}" type="sibTrans" cxnId="{7159C1EE-0744-436B-8B52-D70643F40479}">
      <dgm:prSet/>
      <dgm:spPr/>
      <dgm:t>
        <a:bodyPr/>
        <a:lstStyle/>
        <a:p>
          <a:endParaRPr lang="es-EC"/>
        </a:p>
      </dgm:t>
    </dgm:pt>
    <dgm:pt modelId="{DC7B1EEE-998C-4DF7-BEDE-94C60B3664FE}">
      <dgm:prSet/>
      <dgm:spPr/>
      <dgm:t>
        <a:bodyPr/>
        <a:lstStyle/>
        <a:p>
          <a:r>
            <a:rPr lang="es-EC" dirty="0" smtClean="0"/>
            <a:t>485 ex, 528 </a:t>
          </a:r>
          <a:r>
            <a:rPr lang="es-EC" dirty="0" err="1" smtClean="0"/>
            <a:t>em</a:t>
          </a:r>
          <a:endParaRPr lang="es-EC" dirty="0"/>
        </a:p>
      </dgm:t>
    </dgm:pt>
    <dgm:pt modelId="{E790BCF5-9521-494D-9BAE-0FA1B04EFF6F}" type="parTrans" cxnId="{F291A258-8658-4A5D-958A-74604414F04A}">
      <dgm:prSet/>
      <dgm:spPr/>
      <dgm:t>
        <a:bodyPr/>
        <a:lstStyle/>
        <a:p>
          <a:endParaRPr lang="es-EC"/>
        </a:p>
      </dgm:t>
    </dgm:pt>
    <dgm:pt modelId="{BE779A75-88AF-48C2-9D61-F56D3365D6AB}" type="sibTrans" cxnId="{F291A258-8658-4A5D-958A-74604414F04A}">
      <dgm:prSet/>
      <dgm:spPr/>
      <dgm:t>
        <a:bodyPr/>
        <a:lstStyle/>
        <a:p>
          <a:endParaRPr lang="es-EC"/>
        </a:p>
      </dgm:t>
    </dgm:pt>
    <dgm:pt modelId="{9BE7D1A6-16F6-4E37-85B3-C3A650B8F8FF}" type="pres">
      <dgm:prSet presAssocID="{A7AE03F8-9943-4D27-BE87-42D68351FB5E}" presName="Name0" presStyleCnt="0">
        <dgm:presLayoutVars>
          <dgm:chPref val="3"/>
          <dgm:dir/>
          <dgm:animLvl val="lvl"/>
          <dgm:resizeHandles/>
        </dgm:presLayoutVars>
      </dgm:prSet>
      <dgm:spPr/>
      <dgm:t>
        <a:bodyPr/>
        <a:lstStyle/>
        <a:p>
          <a:endParaRPr lang="es-EC"/>
        </a:p>
      </dgm:t>
    </dgm:pt>
    <dgm:pt modelId="{698271FA-812B-4F98-90E5-EB96ACDA7BE0}" type="pres">
      <dgm:prSet presAssocID="{28F9E8DA-9D60-4244-B114-184D0C1612AF}" presName="horFlow" presStyleCnt="0"/>
      <dgm:spPr/>
    </dgm:pt>
    <dgm:pt modelId="{88B2B837-384C-4FFE-9769-E3F07373CDC5}" type="pres">
      <dgm:prSet presAssocID="{28F9E8DA-9D60-4244-B114-184D0C1612AF}" presName="bigChev" presStyleLbl="node1" presStyleIdx="0" presStyleCnt="4"/>
      <dgm:spPr/>
      <dgm:t>
        <a:bodyPr/>
        <a:lstStyle/>
        <a:p>
          <a:endParaRPr lang="es-EC"/>
        </a:p>
      </dgm:t>
    </dgm:pt>
    <dgm:pt modelId="{4D4DBB51-BC77-45AA-8A3A-C8D04DF53D80}" type="pres">
      <dgm:prSet presAssocID="{F0FA2B2E-ADA8-4D85-B049-BCCA69B0041C}" presName="parTrans" presStyleCnt="0"/>
      <dgm:spPr/>
    </dgm:pt>
    <dgm:pt modelId="{63D9191A-61C2-4012-BAAD-1262457F893D}" type="pres">
      <dgm:prSet presAssocID="{0A29B9F9-5428-469A-B818-78AD065D1A68}" presName="node" presStyleLbl="alignAccFollowNode1" presStyleIdx="0" presStyleCnt="4">
        <dgm:presLayoutVars>
          <dgm:bulletEnabled val="1"/>
        </dgm:presLayoutVars>
      </dgm:prSet>
      <dgm:spPr/>
      <dgm:t>
        <a:bodyPr/>
        <a:lstStyle/>
        <a:p>
          <a:endParaRPr lang="es-EC"/>
        </a:p>
      </dgm:t>
    </dgm:pt>
    <dgm:pt modelId="{184C3C8E-0414-46FB-8E39-B5B0CA718038}" type="pres">
      <dgm:prSet presAssocID="{28F9E8DA-9D60-4244-B114-184D0C1612AF}" presName="vSp" presStyleCnt="0"/>
      <dgm:spPr/>
    </dgm:pt>
    <dgm:pt modelId="{0FE56EBD-28A1-4066-87A9-E68D9F925B75}" type="pres">
      <dgm:prSet presAssocID="{1C55E43F-B7C8-4B22-B37C-86FE6639F896}" presName="horFlow" presStyleCnt="0"/>
      <dgm:spPr/>
    </dgm:pt>
    <dgm:pt modelId="{3F6B0C96-0A62-472E-A21E-1AC51AA82CBA}" type="pres">
      <dgm:prSet presAssocID="{1C55E43F-B7C8-4B22-B37C-86FE6639F896}" presName="bigChev" presStyleLbl="node1" presStyleIdx="1" presStyleCnt="4"/>
      <dgm:spPr/>
      <dgm:t>
        <a:bodyPr/>
        <a:lstStyle/>
        <a:p>
          <a:endParaRPr lang="es-EC"/>
        </a:p>
      </dgm:t>
    </dgm:pt>
    <dgm:pt modelId="{8C4B3C6B-62B1-460F-9754-4C3B4412DCEA}" type="pres">
      <dgm:prSet presAssocID="{EE4D3859-7C4D-446D-96A2-11288BAC7512}" presName="parTrans" presStyleCnt="0"/>
      <dgm:spPr/>
    </dgm:pt>
    <dgm:pt modelId="{6B8EC4F3-3544-4B01-8E5E-80C44FA1B5A7}" type="pres">
      <dgm:prSet presAssocID="{98FB64B9-9701-439D-850B-EE79DCC1C2A4}" presName="node" presStyleLbl="alignAccFollowNode1" presStyleIdx="1" presStyleCnt="4">
        <dgm:presLayoutVars>
          <dgm:bulletEnabled val="1"/>
        </dgm:presLayoutVars>
      </dgm:prSet>
      <dgm:spPr/>
      <dgm:t>
        <a:bodyPr/>
        <a:lstStyle/>
        <a:p>
          <a:endParaRPr lang="es-EC"/>
        </a:p>
      </dgm:t>
    </dgm:pt>
    <dgm:pt modelId="{5176843C-67F9-4176-935B-7209333B16DA}" type="pres">
      <dgm:prSet presAssocID="{1C55E43F-B7C8-4B22-B37C-86FE6639F896}" presName="vSp" presStyleCnt="0"/>
      <dgm:spPr/>
    </dgm:pt>
    <dgm:pt modelId="{E19F1341-0CB5-45CC-B7B3-78D5E6734A70}" type="pres">
      <dgm:prSet presAssocID="{9E00B039-0CE2-47BF-B2AF-E74464C4708A}" presName="horFlow" presStyleCnt="0"/>
      <dgm:spPr/>
    </dgm:pt>
    <dgm:pt modelId="{C1379150-86CD-4F21-9581-5CC98F1E4D58}" type="pres">
      <dgm:prSet presAssocID="{9E00B039-0CE2-47BF-B2AF-E74464C4708A}" presName="bigChev" presStyleLbl="node1" presStyleIdx="2" presStyleCnt="4"/>
      <dgm:spPr/>
      <dgm:t>
        <a:bodyPr/>
        <a:lstStyle/>
        <a:p>
          <a:endParaRPr lang="es-EC"/>
        </a:p>
      </dgm:t>
    </dgm:pt>
    <dgm:pt modelId="{35EAC3CD-067E-4DEE-868D-05920BB5750A}" type="pres">
      <dgm:prSet presAssocID="{080C0AC6-AF67-4E00-9B7D-FD21026C8236}" presName="parTrans" presStyleCnt="0"/>
      <dgm:spPr/>
    </dgm:pt>
    <dgm:pt modelId="{0D014EA0-3E92-4BD7-B40B-0295E843A10D}" type="pres">
      <dgm:prSet presAssocID="{40876EEA-A6CD-4B7E-8E02-D2FEA8C138FB}" presName="node" presStyleLbl="alignAccFollowNode1" presStyleIdx="2" presStyleCnt="4">
        <dgm:presLayoutVars>
          <dgm:bulletEnabled val="1"/>
        </dgm:presLayoutVars>
      </dgm:prSet>
      <dgm:spPr/>
      <dgm:t>
        <a:bodyPr/>
        <a:lstStyle/>
        <a:p>
          <a:endParaRPr lang="es-EC"/>
        </a:p>
      </dgm:t>
    </dgm:pt>
    <dgm:pt modelId="{FC987E8C-7F63-4944-8109-358332C21476}" type="pres">
      <dgm:prSet presAssocID="{9E00B039-0CE2-47BF-B2AF-E74464C4708A}" presName="vSp" presStyleCnt="0"/>
      <dgm:spPr/>
    </dgm:pt>
    <dgm:pt modelId="{4338606A-148F-4187-99C7-7C29AE9D10A4}" type="pres">
      <dgm:prSet presAssocID="{B9C8DC73-D1CA-4B3F-9F38-D37A94D257BC}" presName="horFlow" presStyleCnt="0"/>
      <dgm:spPr/>
    </dgm:pt>
    <dgm:pt modelId="{8AE2CF62-E592-47D2-9232-DC2B9371A4A8}" type="pres">
      <dgm:prSet presAssocID="{B9C8DC73-D1CA-4B3F-9F38-D37A94D257BC}" presName="bigChev" presStyleLbl="node1" presStyleIdx="3" presStyleCnt="4"/>
      <dgm:spPr/>
      <dgm:t>
        <a:bodyPr/>
        <a:lstStyle/>
        <a:p>
          <a:endParaRPr lang="es-EC"/>
        </a:p>
      </dgm:t>
    </dgm:pt>
    <dgm:pt modelId="{FB288503-289A-4898-8F96-2319BDF35BA9}" type="pres">
      <dgm:prSet presAssocID="{E790BCF5-9521-494D-9BAE-0FA1B04EFF6F}" presName="parTrans" presStyleCnt="0"/>
      <dgm:spPr/>
    </dgm:pt>
    <dgm:pt modelId="{7AB6A62A-B214-4DCE-9700-9074B55545E5}" type="pres">
      <dgm:prSet presAssocID="{DC7B1EEE-998C-4DF7-BEDE-94C60B3664FE}" presName="node" presStyleLbl="alignAccFollowNode1" presStyleIdx="3" presStyleCnt="4">
        <dgm:presLayoutVars>
          <dgm:bulletEnabled val="1"/>
        </dgm:presLayoutVars>
      </dgm:prSet>
      <dgm:spPr/>
      <dgm:t>
        <a:bodyPr/>
        <a:lstStyle/>
        <a:p>
          <a:endParaRPr lang="es-EC"/>
        </a:p>
      </dgm:t>
    </dgm:pt>
  </dgm:ptLst>
  <dgm:cxnLst>
    <dgm:cxn modelId="{3FFE483F-E6A9-41E5-8F78-C788ADBB0365}" type="presOf" srcId="{28F9E8DA-9D60-4244-B114-184D0C1612AF}" destId="{88B2B837-384C-4FFE-9769-E3F07373CDC5}" srcOrd="0" destOrd="0" presId="urn:microsoft.com/office/officeart/2005/8/layout/lProcess3"/>
    <dgm:cxn modelId="{72C3C564-CA00-4FB6-8AE0-242D3304A5AA}" srcId="{A7AE03F8-9943-4D27-BE87-42D68351FB5E}" destId="{9E00B039-0CE2-47BF-B2AF-E74464C4708A}" srcOrd="2" destOrd="0" parTransId="{600A374E-00E5-47A8-88C8-4C59B33CB88F}" sibTransId="{3C395EC6-5EB6-4920-BEB3-7BE78EEE6959}"/>
    <dgm:cxn modelId="{2DD18995-3337-45FB-9E86-2085790E56B8}" type="presOf" srcId="{1C55E43F-B7C8-4B22-B37C-86FE6639F896}" destId="{3F6B0C96-0A62-472E-A21E-1AC51AA82CBA}" srcOrd="0" destOrd="0" presId="urn:microsoft.com/office/officeart/2005/8/layout/lProcess3"/>
    <dgm:cxn modelId="{62EB362E-A5E8-41EF-A7C8-AD2EB91F2E4C}" srcId="{A7AE03F8-9943-4D27-BE87-42D68351FB5E}" destId="{28F9E8DA-9D60-4244-B114-184D0C1612AF}" srcOrd="0" destOrd="0" parTransId="{0BAAE03A-BFA4-4729-B246-A60A2A53B498}" sibTransId="{43A332CD-880F-4CA1-8E50-21F10B3F2F90}"/>
    <dgm:cxn modelId="{E5F5DB34-50C1-4756-A7D4-7EA62A79CA8E}" type="presOf" srcId="{9E00B039-0CE2-47BF-B2AF-E74464C4708A}" destId="{C1379150-86CD-4F21-9581-5CC98F1E4D58}" srcOrd="0" destOrd="0" presId="urn:microsoft.com/office/officeart/2005/8/layout/lProcess3"/>
    <dgm:cxn modelId="{28BABBDC-CE7C-4C97-A678-F1295C77BF0E}" type="presOf" srcId="{DC7B1EEE-998C-4DF7-BEDE-94C60B3664FE}" destId="{7AB6A62A-B214-4DCE-9700-9074B55545E5}" srcOrd="0" destOrd="0" presId="urn:microsoft.com/office/officeart/2005/8/layout/lProcess3"/>
    <dgm:cxn modelId="{663EEA69-B2D2-4C85-ACE9-76DE71055BC4}" srcId="{1C55E43F-B7C8-4B22-B37C-86FE6639F896}" destId="{98FB64B9-9701-439D-850B-EE79DCC1C2A4}" srcOrd="0" destOrd="0" parTransId="{EE4D3859-7C4D-446D-96A2-11288BAC7512}" sibTransId="{9913B9F4-124E-4D76-9259-2CC50EDFE67C}"/>
    <dgm:cxn modelId="{5A8646D5-B7C1-4C36-A283-4A453C6B3096}" type="presOf" srcId="{40876EEA-A6CD-4B7E-8E02-D2FEA8C138FB}" destId="{0D014EA0-3E92-4BD7-B40B-0295E843A10D}" srcOrd="0" destOrd="0" presId="urn:microsoft.com/office/officeart/2005/8/layout/lProcess3"/>
    <dgm:cxn modelId="{8A708904-9975-4C18-99FF-8292DC82D2AE}" type="presOf" srcId="{0A29B9F9-5428-469A-B818-78AD065D1A68}" destId="{63D9191A-61C2-4012-BAAD-1262457F893D}" srcOrd="0" destOrd="0" presId="urn:microsoft.com/office/officeart/2005/8/layout/lProcess3"/>
    <dgm:cxn modelId="{567EB0D4-1D90-4163-8CC2-A1316630DF51}" type="presOf" srcId="{98FB64B9-9701-439D-850B-EE79DCC1C2A4}" destId="{6B8EC4F3-3544-4B01-8E5E-80C44FA1B5A7}" srcOrd="0" destOrd="0" presId="urn:microsoft.com/office/officeart/2005/8/layout/lProcess3"/>
    <dgm:cxn modelId="{BD3C598D-C236-4778-8044-4AA183485CC5}" type="presOf" srcId="{A7AE03F8-9943-4D27-BE87-42D68351FB5E}" destId="{9BE7D1A6-16F6-4E37-85B3-C3A650B8F8FF}" srcOrd="0" destOrd="0" presId="urn:microsoft.com/office/officeart/2005/8/layout/lProcess3"/>
    <dgm:cxn modelId="{1103CC56-038B-478F-AC61-F98F20D5877E}" srcId="{A7AE03F8-9943-4D27-BE87-42D68351FB5E}" destId="{1C55E43F-B7C8-4B22-B37C-86FE6639F896}" srcOrd="1" destOrd="0" parTransId="{AD7D35ED-2CB3-44B7-9927-7EE6E2218BE3}" sibTransId="{70CBD0EE-6B44-4C45-A689-BA45362F0C52}"/>
    <dgm:cxn modelId="{9A8E896C-A365-4E0D-8E30-39B34CC8A309}" type="presOf" srcId="{B9C8DC73-D1CA-4B3F-9F38-D37A94D257BC}" destId="{8AE2CF62-E592-47D2-9232-DC2B9371A4A8}" srcOrd="0" destOrd="0" presId="urn:microsoft.com/office/officeart/2005/8/layout/lProcess3"/>
    <dgm:cxn modelId="{7159C1EE-0744-436B-8B52-D70643F40479}" srcId="{A7AE03F8-9943-4D27-BE87-42D68351FB5E}" destId="{B9C8DC73-D1CA-4B3F-9F38-D37A94D257BC}" srcOrd="3" destOrd="0" parTransId="{9AC1BD1F-CB45-41B8-A356-1EDFCC239ACA}" sibTransId="{E18C78A4-EB2F-4F25-A5AA-B691E705171B}"/>
    <dgm:cxn modelId="{C5949E03-70F2-4374-9611-1C0D2C8DAE93}" srcId="{9E00B039-0CE2-47BF-B2AF-E74464C4708A}" destId="{40876EEA-A6CD-4B7E-8E02-D2FEA8C138FB}" srcOrd="0" destOrd="0" parTransId="{080C0AC6-AF67-4E00-9B7D-FD21026C8236}" sibTransId="{5679364D-8298-41C8-8CEE-C4AD811636C7}"/>
    <dgm:cxn modelId="{7EB3AF22-0527-4881-A1D3-CA3F308D84FE}" srcId="{28F9E8DA-9D60-4244-B114-184D0C1612AF}" destId="{0A29B9F9-5428-469A-B818-78AD065D1A68}" srcOrd="0" destOrd="0" parTransId="{F0FA2B2E-ADA8-4D85-B049-BCCA69B0041C}" sibTransId="{2B6C0B07-D949-43BB-8983-391A458427EA}"/>
    <dgm:cxn modelId="{F291A258-8658-4A5D-958A-74604414F04A}" srcId="{B9C8DC73-D1CA-4B3F-9F38-D37A94D257BC}" destId="{DC7B1EEE-998C-4DF7-BEDE-94C60B3664FE}" srcOrd="0" destOrd="0" parTransId="{E790BCF5-9521-494D-9BAE-0FA1B04EFF6F}" sibTransId="{BE779A75-88AF-48C2-9D61-F56D3365D6AB}"/>
    <dgm:cxn modelId="{033A6110-09FF-4BE5-91AD-1554DFD90CF3}" type="presParOf" srcId="{9BE7D1A6-16F6-4E37-85B3-C3A650B8F8FF}" destId="{698271FA-812B-4F98-90E5-EB96ACDA7BE0}" srcOrd="0" destOrd="0" presId="urn:microsoft.com/office/officeart/2005/8/layout/lProcess3"/>
    <dgm:cxn modelId="{B981191D-289F-4488-9AE8-C0CE30344429}" type="presParOf" srcId="{698271FA-812B-4F98-90E5-EB96ACDA7BE0}" destId="{88B2B837-384C-4FFE-9769-E3F07373CDC5}" srcOrd="0" destOrd="0" presId="urn:microsoft.com/office/officeart/2005/8/layout/lProcess3"/>
    <dgm:cxn modelId="{BF6414EB-9DD0-48BB-8A4B-3D43587151F8}" type="presParOf" srcId="{698271FA-812B-4F98-90E5-EB96ACDA7BE0}" destId="{4D4DBB51-BC77-45AA-8A3A-C8D04DF53D80}" srcOrd="1" destOrd="0" presId="urn:microsoft.com/office/officeart/2005/8/layout/lProcess3"/>
    <dgm:cxn modelId="{77E3CB90-F70E-4853-B478-FB551355FD5E}" type="presParOf" srcId="{698271FA-812B-4F98-90E5-EB96ACDA7BE0}" destId="{63D9191A-61C2-4012-BAAD-1262457F893D}" srcOrd="2" destOrd="0" presId="urn:microsoft.com/office/officeart/2005/8/layout/lProcess3"/>
    <dgm:cxn modelId="{49F0406B-4163-4F0E-97D6-22E2B1581B12}" type="presParOf" srcId="{9BE7D1A6-16F6-4E37-85B3-C3A650B8F8FF}" destId="{184C3C8E-0414-46FB-8E39-B5B0CA718038}" srcOrd="1" destOrd="0" presId="urn:microsoft.com/office/officeart/2005/8/layout/lProcess3"/>
    <dgm:cxn modelId="{E6544183-604B-4D47-9374-4D16204E914B}" type="presParOf" srcId="{9BE7D1A6-16F6-4E37-85B3-C3A650B8F8FF}" destId="{0FE56EBD-28A1-4066-87A9-E68D9F925B75}" srcOrd="2" destOrd="0" presId="urn:microsoft.com/office/officeart/2005/8/layout/lProcess3"/>
    <dgm:cxn modelId="{5D350063-42E6-4783-ABBC-FA073DD07CE9}" type="presParOf" srcId="{0FE56EBD-28A1-4066-87A9-E68D9F925B75}" destId="{3F6B0C96-0A62-472E-A21E-1AC51AA82CBA}" srcOrd="0" destOrd="0" presId="urn:microsoft.com/office/officeart/2005/8/layout/lProcess3"/>
    <dgm:cxn modelId="{B72668A0-1FD5-4592-B957-8821CBB1FFA0}" type="presParOf" srcId="{0FE56EBD-28A1-4066-87A9-E68D9F925B75}" destId="{8C4B3C6B-62B1-460F-9754-4C3B4412DCEA}" srcOrd="1" destOrd="0" presId="urn:microsoft.com/office/officeart/2005/8/layout/lProcess3"/>
    <dgm:cxn modelId="{46DACB9D-4F5A-4314-A665-28D1631C6890}" type="presParOf" srcId="{0FE56EBD-28A1-4066-87A9-E68D9F925B75}" destId="{6B8EC4F3-3544-4B01-8E5E-80C44FA1B5A7}" srcOrd="2" destOrd="0" presId="urn:microsoft.com/office/officeart/2005/8/layout/lProcess3"/>
    <dgm:cxn modelId="{0099E75D-72B7-453C-BBB0-040462733DC7}" type="presParOf" srcId="{9BE7D1A6-16F6-4E37-85B3-C3A650B8F8FF}" destId="{5176843C-67F9-4176-935B-7209333B16DA}" srcOrd="3" destOrd="0" presId="urn:microsoft.com/office/officeart/2005/8/layout/lProcess3"/>
    <dgm:cxn modelId="{5FD1ECA3-C798-41DA-87D9-BB490F6E489E}" type="presParOf" srcId="{9BE7D1A6-16F6-4E37-85B3-C3A650B8F8FF}" destId="{E19F1341-0CB5-45CC-B7B3-78D5E6734A70}" srcOrd="4" destOrd="0" presId="urn:microsoft.com/office/officeart/2005/8/layout/lProcess3"/>
    <dgm:cxn modelId="{1B7BBF93-FBD8-4CFE-82E1-E4DDCB13E782}" type="presParOf" srcId="{E19F1341-0CB5-45CC-B7B3-78D5E6734A70}" destId="{C1379150-86CD-4F21-9581-5CC98F1E4D58}" srcOrd="0" destOrd="0" presId="urn:microsoft.com/office/officeart/2005/8/layout/lProcess3"/>
    <dgm:cxn modelId="{8D2BD755-A348-4C6A-A93D-38BEBFF1A868}" type="presParOf" srcId="{E19F1341-0CB5-45CC-B7B3-78D5E6734A70}" destId="{35EAC3CD-067E-4DEE-868D-05920BB5750A}" srcOrd="1" destOrd="0" presId="urn:microsoft.com/office/officeart/2005/8/layout/lProcess3"/>
    <dgm:cxn modelId="{D7A7CF3C-478A-43A8-BF36-3E90866A3C31}" type="presParOf" srcId="{E19F1341-0CB5-45CC-B7B3-78D5E6734A70}" destId="{0D014EA0-3E92-4BD7-B40B-0295E843A10D}" srcOrd="2" destOrd="0" presId="urn:microsoft.com/office/officeart/2005/8/layout/lProcess3"/>
    <dgm:cxn modelId="{D1DD6CE6-E3C5-4E12-93A1-B1ECDE0BF3B9}" type="presParOf" srcId="{9BE7D1A6-16F6-4E37-85B3-C3A650B8F8FF}" destId="{FC987E8C-7F63-4944-8109-358332C21476}" srcOrd="5" destOrd="0" presId="urn:microsoft.com/office/officeart/2005/8/layout/lProcess3"/>
    <dgm:cxn modelId="{2188D62C-05F3-4D6A-AB2D-355C84879D8B}" type="presParOf" srcId="{9BE7D1A6-16F6-4E37-85B3-C3A650B8F8FF}" destId="{4338606A-148F-4187-99C7-7C29AE9D10A4}" srcOrd="6" destOrd="0" presId="urn:microsoft.com/office/officeart/2005/8/layout/lProcess3"/>
    <dgm:cxn modelId="{17519A57-23B4-47D8-AC79-C060B906B67D}" type="presParOf" srcId="{4338606A-148F-4187-99C7-7C29AE9D10A4}" destId="{8AE2CF62-E592-47D2-9232-DC2B9371A4A8}" srcOrd="0" destOrd="0" presId="urn:microsoft.com/office/officeart/2005/8/layout/lProcess3"/>
    <dgm:cxn modelId="{0EED9D4C-EB8F-490C-9779-365746EAB09B}" type="presParOf" srcId="{4338606A-148F-4187-99C7-7C29AE9D10A4}" destId="{FB288503-289A-4898-8F96-2319BDF35BA9}" srcOrd="1" destOrd="0" presId="urn:microsoft.com/office/officeart/2005/8/layout/lProcess3"/>
    <dgm:cxn modelId="{C69D0F98-5531-4A34-8426-CC8BD944DACF}" type="presParOf" srcId="{4338606A-148F-4187-99C7-7C29AE9D10A4}" destId="{7AB6A62A-B214-4DCE-9700-9074B55545E5}" srcOrd="2" destOrd="0" presId="urn:microsoft.com/office/officeart/2005/8/layout/l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023E2-D287-45D5-B38C-7FAEDD512E89}">
      <dsp:nvSpPr>
        <dsp:cNvPr id="0" name=""/>
        <dsp:cNvSpPr/>
      </dsp:nvSpPr>
      <dsp:spPr>
        <a:xfrm rot="5400000">
          <a:off x="216933" y="2127221"/>
          <a:ext cx="816595" cy="929665"/>
        </a:xfrm>
        <a:prstGeom prst="bentUpArrow">
          <a:avLst>
            <a:gd name="adj1" fmla="val 32840"/>
            <a:gd name="adj2" fmla="val 25000"/>
            <a:gd name="adj3" fmla="val 3578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36D0CB-FCD5-492B-AAF6-EEBEEF25AD72}">
      <dsp:nvSpPr>
        <dsp:cNvPr id="0" name=""/>
        <dsp:cNvSpPr/>
      </dsp:nvSpPr>
      <dsp:spPr>
        <a:xfrm>
          <a:off x="585" y="1208316"/>
          <a:ext cx="1374666" cy="962221"/>
        </a:xfrm>
        <a:prstGeom prst="roundRect">
          <a:avLst>
            <a:gd name="adj" fmla="val 1667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Salinidad, radiación UV, metales pesados, sequía, polución, </a:t>
          </a:r>
          <a:r>
            <a:rPr lang="es-EC" sz="1100" b="1" kern="1200" dirty="0" err="1" smtClean="0"/>
            <a:t>etc</a:t>
          </a:r>
          <a:endParaRPr lang="es-EC" sz="1100" b="1" kern="1200" dirty="0"/>
        </a:p>
      </dsp:txBody>
      <dsp:txXfrm>
        <a:off x="47565" y="1255296"/>
        <a:ext cx="1280706" cy="868261"/>
      </dsp:txXfrm>
    </dsp:sp>
    <dsp:sp modelId="{4BB6BCE0-F3E6-44CF-9B7B-DC17B5546F89}">
      <dsp:nvSpPr>
        <dsp:cNvPr id="0" name=""/>
        <dsp:cNvSpPr/>
      </dsp:nvSpPr>
      <dsp:spPr>
        <a:xfrm>
          <a:off x="1375251" y="1313778"/>
          <a:ext cx="999801" cy="7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00050">
            <a:lnSpc>
              <a:spcPct val="90000"/>
            </a:lnSpc>
            <a:spcBef>
              <a:spcPct val="0"/>
            </a:spcBef>
            <a:spcAft>
              <a:spcPct val="15000"/>
            </a:spcAft>
            <a:buChar char="••"/>
          </a:pPr>
          <a:r>
            <a:rPr lang="es-EC" sz="900" kern="1200" dirty="0" smtClean="0"/>
            <a:t>FUENTES DE ESTRÉS ABIÓTICO</a:t>
          </a:r>
          <a:endParaRPr lang="es-EC" sz="900" kern="1200" dirty="0"/>
        </a:p>
      </dsp:txBody>
      <dsp:txXfrm>
        <a:off x="1375251" y="1313778"/>
        <a:ext cx="999801" cy="777710"/>
      </dsp:txXfrm>
    </dsp:sp>
    <dsp:sp modelId="{5A862F82-63E6-4442-B947-2B487154B35F}">
      <dsp:nvSpPr>
        <dsp:cNvPr id="0" name=""/>
        <dsp:cNvSpPr/>
      </dsp:nvSpPr>
      <dsp:spPr>
        <a:xfrm rot="5400000">
          <a:off x="1356677" y="3208113"/>
          <a:ext cx="816595" cy="929665"/>
        </a:xfrm>
        <a:prstGeom prst="bentUpArrow">
          <a:avLst>
            <a:gd name="adj1" fmla="val 32840"/>
            <a:gd name="adj2" fmla="val 25000"/>
            <a:gd name="adj3" fmla="val 35780"/>
          </a:avLst>
        </a:prstGeom>
        <a:solidFill>
          <a:schemeClr val="accent3">
            <a:tint val="50000"/>
            <a:hueOff val="54155"/>
            <a:satOff val="-2468"/>
            <a:lumOff val="111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317B58-CAC5-4911-B004-29D901E3FFE3}">
      <dsp:nvSpPr>
        <dsp:cNvPr id="0" name=""/>
        <dsp:cNvSpPr/>
      </dsp:nvSpPr>
      <dsp:spPr>
        <a:xfrm>
          <a:off x="1140329" y="2302901"/>
          <a:ext cx="1374666" cy="962221"/>
        </a:xfrm>
        <a:prstGeom prst="roundRect">
          <a:avLst>
            <a:gd name="adj" fmla="val 16670"/>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ROS</a:t>
          </a:r>
        </a:p>
        <a:p>
          <a:pPr lvl="0" algn="ctr" defTabSz="488950">
            <a:lnSpc>
              <a:spcPct val="90000"/>
            </a:lnSpc>
            <a:spcBef>
              <a:spcPct val="0"/>
            </a:spcBef>
            <a:spcAft>
              <a:spcPct val="35000"/>
            </a:spcAft>
          </a:pPr>
          <a:r>
            <a:rPr lang="pt-BR" sz="1100" b="1" kern="1200" dirty="0" smtClean="0"/>
            <a:t>(O2 , 1O2 •− , OH•, H2O2 etc.)</a:t>
          </a:r>
          <a:endParaRPr lang="es-EC" sz="1100" b="1" kern="1200" dirty="0"/>
        </a:p>
      </dsp:txBody>
      <dsp:txXfrm>
        <a:off x="1187309" y="2349881"/>
        <a:ext cx="1280706" cy="868261"/>
      </dsp:txXfrm>
    </dsp:sp>
    <dsp:sp modelId="{BBD956DB-2DFB-40D9-935A-F5AC429EB1F7}">
      <dsp:nvSpPr>
        <dsp:cNvPr id="0" name=""/>
        <dsp:cNvSpPr/>
      </dsp:nvSpPr>
      <dsp:spPr>
        <a:xfrm>
          <a:off x="2514996" y="2394670"/>
          <a:ext cx="999801" cy="7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00050">
            <a:lnSpc>
              <a:spcPct val="90000"/>
            </a:lnSpc>
            <a:spcBef>
              <a:spcPct val="0"/>
            </a:spcBef>
            <a:spcAft>
              <a:spcPct val="15000"/>
            </a:spcAft>
            <a:buChar char="••"/>
          </a:pPr>
          <a:r>
            <a:rPr lang="es-EC" sz="900" kern="1200" dirty="0" smtClean="0"/>
            <a:t>ESPECIES REACTIVAS DE OXÍGENO</a:t>
          </a:r>
          <a:endParaRPr lang="es-EC" sz="900" kern="1200" dirty="0"/>
        </a:p>
      </dsp:txBody>
      <dsp:txXfrm>
        <a:off x="2514996" y="2394670"/>
        <a:ext cx="999801" cy="777710"/>
      </dsp:txXfrm>
    </dsp:sp>
    <dsp:sp modelId="{65152D09-60A9-43F6-80D9-636296E3B5C2}">
      <dsp:nvSpPr>
        <dsp:cNvPr id="0" name=""/>
        <dsp:cNvSpPr/>
      </dsp:nvSpPr>
      <dsp:spPr>
        <a:xfrm>
          <a:off x="2280074" y="3383793"/>
          <a:ext cx="1374666" cy="962221"/>
        </a:xfrm>
        <a:prstGeom prst="roundRect">
          <a:avLst>
            <a:gd name="adj" fmla="val 16670"/>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DAÑO OXIDATIVO</a:t>
          </a:r>
          <a:endParaRPr lang="es-EC" sz="1100" b="1" kern="1200" dirty="0"/>
        </a:p>
      </dsp:txBody>
      <dsp:txXfrm>
        <a:off x="2327054" y="3430773"/>
        <a:ext cx="1280706" cy="868261"/>
      </dsp:txXfrm>
    </dsp:sp>
    <dsp:sp modelId="{B2A0BF38-A828-40B4-9C02-1075DE0225DF}">
      <dsp:nvSpPr>
        <dsp:cNvPr id="0" name=""/>
        <dsp:cNvSpPr/>
      </dsp:nvSpPr>
      <dsp:spPr>
        <a:xfrm>
          <a:off x="3654740" y="3475563"/>
          <a:ext cx="999801" cy="77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MUERTE CELULAR</a:t>
          </a:r>
          <a:endParaRPr lang="es-EC" sz="1200" kern="1200" dirty="0"/>
        </a:p>
      </dsp:txBody>
      <dsp:txXfrm>
        <a:off x="3654740" y="3475563"/>
        <a:ext cx="999801" cy="777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18613-47BE-4150-B702-18F770132830}">
      <dsp:nvSpPr>
        <dsp:cNvPr id="0" name=""/>
        <dsp:cNvSpPr/>
      </dsp:nvSpPr>
      <dsp:spPr>
        <a:xfrm>
          <a:off x="1365" y="767501"/>
          <a:ext cx="2740195" cy="1096078"/>
        </a:xfrm>
        <a:prstGeom prst="chevron">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Solución control:</a:t>
          </a:r>
          <a:endParaRPr lang="es-EC" sz="2400" kern="1200" dirty="0"/>
        </a:p>
      </dsp:txBody>
      <dsp:txXfrm>
        <a:off x="549404" y="767501"/>
        <a:ext cx="1644117" cy="1096078"/>
      </dsp:txXfrm>
    </dsp:sp>
    <dsp:sp modelId="{F23075AC-D1EE-4E9B-AB8A-4C29EBE6320B}">
      <dsp:nvSpPr>
        <dsp:cNvPr id="0" name=""/>
        <dsp:cNvSpPr/>
      </dsp:nvSpPr>
      <dsp:spPr>
        <a:xfrm>
          <a:off x="2385335" y="860667"/>
          <a:ext cx="2274362" cy="909745"/>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kern="1200" dirty="0" smtClean="0"/>
            <a:t>dilución de peroxidasa de rábano</a:t>
          </a:r>
          <a:endParaRPr lang="es-EC" sz="1200" kern="1200" dirty="0"/>
        </a:p>
      </dsp:txBody>
      <dsp:txXfrm>
        <a:off x="2840208" y="860667"/>
        <a:ext cx="1364617" cy="909745"/>
      </dsp:txXfrm>
    </dsp:sp>
    <dsp:sp modelId="{E536966F-11F9-4336-83BC-E83845470279}">
      <dsp:nvSpPr>
        <dsp:cNvPr id="0" name=""/>
        <dsp:cNvSpPr/>
      </dsp:nvSpPr>
      <dsp:spPr>
        <a:xfrm>
          <a:off x="1365" y="2017030"/>
          <a:ext cx="2740195" cy="1096078"/>
        </a:xfrm>
        <a:prstGeom prst="chevron">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Solución de trabajo: </a:t>
          </a:r>
          <a:endParaRPr lang="es-EC" sz="2400" kern="1200" dirty="0"/>
        </a:p>
      </dsp:txBody>
      <dsp:txXfrm>
        <a:off x="549404" y="2017030"/>
        <a:ext cx="1644117" cy="1096078"/>
      </dsp:txXfrm>
    </dsp:sp>
    <dsp:sp modelId="{796CF96A-9449-44FE-B908-3D5C540B6A80}">
      <dsp:nvSpPr>
        <dsp:cNvPr id="0" name=""/>
        <dsp:cNvSpPr/>
      </dsp:nvSpPr>
      <dsp:spPr>
        <a:xfrm>
          <a:off x="2385335" y="2110196"/>
          <a:ext cx="2274362" cy="909745"/>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66725">
            <a:lnSpc>
              <a:spcPct val="90000"/>
            </a:lnSpc>
            <a:spcBef>
              <a:spcPct val="0"/>
            </a:spcBef>
            <a:spcAft>
              <a:spcPct val="35000"/>
            </a:spcAft>
          </a:pPr>
          <a:r>
            <a:rPr lang="es-EC" sz="1050" kern="1200" dirty="0" smtClean="0"/>
            <a:t>50ul de sol, del </a:t>
          </a:r>
          <a:r>
            <a:rPr lang="es-EC" sz="1050" kern="1200" dirty="0" err="1" smtClean="0"/>
            <a:t>react</a:t>
          </a:r>
          <a:r>
            <a:rPr lang="es-EC" sz="1050" kern="1200" dirty="0" smtClean="0"/>
            <a:t>. RED </a:t>
          </a:r>
          <a:r>
            <a:rPr lang="es-EC" sz="1050" kern="1200" dirty="0" err="1" smtClean="0"/>
            <a:t>amplex</a:t>
          </a:r>
          <a:endParaRPr lang="es-EC" sz="1050" kern="1200" dirty="0" smtClean="0"/>
        </a:p>
        <a:p>
          <a:pPr lvl="0" algn="ctr" defTabSz="466725">
            <a:lnSpc>
              <a:spcPct val="90000"/>
            </a:lnSpc>
            <a:spcBef>
              <a:spcPct val="0"/>
            </a:spcBef>
            <a:spcAft>
              <a:spcPct val="35000"/>
            </a:spcAft>
          </a:pPr>
          <a:r>
            <a:rPr lang="es-EC" sz="1050" kern="1200" dirty="0" smtClean="0"/>
            <a:t>+500ul de sol H2O2+4,45ml de Buffer 1x</a:t>
          </a:r>
          <a:endParaRPr lang="es-EC" sz="1050" kern="1200" dirty="0"/>
        </a:p>
      </dsp:txBody>
      <dsp:txXfrm>
        <a:off x="2840208" y="2110196"/>
        <a:ext cx="1364617" cy="909745"/>
      </dsp:txXfrm>
    </dsp:sp>
    <dsp:sp modelId="{D44D432E-5614-4229-B070-F23C905B08EC}">
      <dsp:nvSpPr>
        <dsp:cNvPr id="0" name=""/>
        <dsp:cNvSpPr/>
      </dsp:nvSpPr>
      <dsp:spPr>
        <a:xfrm>
          <a:off x="1365" y="3266559"/>
          <a:ext cx="2740195" cy="1096078"/>
        </a:xfrm>
        <a:prstGeom prst="chevron">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s-EC" sz="2400" kern="1200" dirty="0" smtClean="0"/>
            <a:t>Cargado de control y muestra</a:t>
          </a:r>
          <a:endParaRPr lang="es-EC" sz="2400" kern="1200" dirty="0"/>
        </a:p>
      </dsp:txBody>
      <dsp:txXfrm>
        <a:off x="549404" y="3266559"/>
        <a:ext cx="1644117" cy="1096078"/>
      </dsp:txXfrm>
    </dsp:sp>
    <dsp:sp modelId="{5F83B7FE-7FF2-4213-AD5A-1B4E679B83A3}">
      <dsp:nvSpPr>
        <dsp:cNvPr id="0" name=""/>
        <dsp:cNvSpPr/>
      </dsp:nvSpPr>
      <dsp:spPr>
        <a:xfrm>
          <a:off x="2385335" y="3359726"/>
          <a:ext cx="2274362" cy="909745"/>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66725">
            <a:lnSpc>
              <a:spcPct val="90000"/>
            </a:lnSpc>
            <a:spcBef>
              <a:spcPct val="0"/>
            </a:spcBef>
            <a:spcAft>
              <a:spcPct val="35000"/>
            </a:spcAft>
          </a:pPr>
          <a:r>
            <a:rPr lang="es-EC" sz="1050" kern="1200" dirty="0" smtClean="0"/>
            <a:t>Cargar 100ul de control, 100ul de muestra: 50ul extracto+50 sol de trabajo</a:t>
          </a:r>
          <a:endParaRPr lang="es-EC" sz="1050" kern="1200" dirty="0"/>
        </a:p>
      </dsp:txBody>
      <dsp:txXfrm>
        <a:off x="2840208" y="3359726"/>
        <a:ext cx="1364617" cy="9097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2B837-384C-4FFE-9769-E3F07373CDC5}">
      <dsp:nvSpPr>
        <dsp:cNvPr id="0" name=""/>
        <dsp:cNvSpPr/>
      </dsp:nvSpPr>
      <dsp:spPr>
        <a:xfrm>
          <a:off x="563001" y="1213"/>
          <a:ext cx="2694494" cy="1077797"/>
        </a:xfrm>
        <a:prstGeom prst="chevron">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t>Control y sol de trabajo: </a:t>
          </a:r>
          <a:endParaRPr lang="es-EC" sz="2000" kern="1200" dirty="0"/>
        </a:p>
      </dsp:txBody>
      <dsp:txXfrm>
        <a:off x="1101900" y="1213"/>
        <a:ext cx="1616697" cy="1077797"/>
      </dsp:txXfrm>
    </dsp:sp>
    <dsp:sp modelId="{63D9191A-61C2-4012-BAAD-1262457F893D}">
      <dsp:nvSpPr>
        <dsp:cNvPr id="0" name=""/>
        <dsp:cNvSpPr/>
      </dsp:nvSpPr>
      <dsp:spPr>
        <a:xfrm>
          <a:off x="2907211" y="92826"/>
          <a:ext cx="2236430" cy="89457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C" sz="1100" kern="1200" dirty="0" smtClean="0"/>
            <a:t>diluir vial LLVY-R110 en 25ul de DMSO, extraer 25 </a:t>
          </a:r>
          <a:r>
            <a:rPr lang="es-EC" sz="1100" kern="1200" dirty="0" err="1" smtClean="0"/>
            <a:t>ul</a:t>
          </a:r>
          <a:r>
            <a:rPr lang="es-EC" sz="1100" kern="1200" dirty="0" smtClean="0"/>
            <a:t> de esta solución y diluir en 10 </a:t>
          </a:r>
          <a:r>
            <a:rPr lang="es-EC" sz="1100" kern="1200" dirty="0" err="1" smtClean="0"/>
            <a:t>ul</a:t>
          </a:r>
          <a:r>
            <a:rPr lang="es-EC" sz="1100" kern="1200" dirty="0" smtClean="0"/>
            <a:t> de buffer</a:t>
          </a:r>
          <a:endParaRPr lang="es-EC" sz="1100" kern="1200" dirty="0"/>
        </a:p>
      </dsp:txBody>
      <dsp:txXfrm>
        <a:off x="3354497" y="92826"/>
        <a:ext cx="1341858" cy="894572"/>
      </dsp:txXfrm>
    </dsp:sp>
    <dsp:sp modelId="{3F6B0C96-0A62-472E-A21E-1AC51AA82CBA}">
      <dsp:nvSpPr>
        <dsp:cNvPr id="0" name=""/>
        <dsp:cNvSpPr/>
      </dsp:nvSpPr>
      <dsp:spPr>
        <a:xfrm>
          <a:off x="563001" y="1229902"/>
          <a:ext cx="2694494" cy="1077797"/>
        </a:xfrm>
        <a:prstGeom prst="chevron">
          <a:avLst/>
        </a:prstGeom>
        <a:solidFill>
          <a:schemeClr val="accent3">
            <a:shade val="80000"/>
            <a:hueOff val="72970"/>
            <a:satOff val="-477"/>
            <a:lumOff val="81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t>Carga de muestra y control</a:t>
          </a:r>
          <a:endParaRPr lang="es-EC" sz="2000" kern="1200" dirty="0"/>
        </a:p>
      </dsp:txBody>
      <dsp:txXfrm>
        <a:off x="1101900" y="1229902"/>
        <a:ext cx="1616697" cy="1077797"/>
      </dsp:txXfrm>
    </dsp:sp>
    <dsp:sp modelId="{6B8EC4F3-3544-4B01-8E5E-80C44FA1B5A7}">
      <dsp:nvSpPr>
        <dsp:cNvPr id="0" name=""/>
        <dsp:cNvSpPr/>
      </dsp:nvSpPr>
      <dsp:spPr>
        <a:xfrm>
          <a:off x="2907211" y="1321515"/>
          <a:ext cx="2236430" cy="89457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C" sz="1100" kern="1200" dirty="0" smtClean="0"/>
            <a:t>Cargar 50ul de extracto y 50 de sol de trabajo</a:t>
          </a:r>
        </a:p>
        <a:p>
          <a:pPr lvl="0" algn="ctr" defTabSz="488950">
            <a:lnSpc>
              <a:spcPct val="90000"/>
            </a:lnSpc>
            <a:spcBef>
              <a:spcPct val="0"/>
            </a:spcBef>
            <a:spcAft>
              <a:spcPct val="35000"/>
            </a:spcAft>
          </a:pPr>
          <a:r>
            <a:rPr lang="es-EC" sz="1100" kern="1200" dirty="0" smtClean="0"/>
            <a:t>Control 100ul.</a:t>
          </a:r>
          <a:endParaRPr lang="es-EC" sz="1100" kern="1200" dirty="0"/>
        </a:p>
      </dsp:txBody>
      <dsp:txXfrm>
        <a:off x="3354497" y="1321515"/>
        <a:ext cx="1341858" cy="894572"/>
      </dsp:txXfrm>
    </dsp:sp>
    <dsp:sp modelId="{C1379150-86CD-4F21-9581-5CC98F1E4D58}">
      <dsp:nvSpPr>
        <dsp:cNvPr id="0" name=""/>
        <dsp:cNvSpPr/>
      </dsp:nvSpPr>
      <dsp:spPr>
        <a:xfrm>
          <a:off x="563001" y="2458592"/>
          <a:ext cx="2694494" cy="1077797"/>
        </a:xfrm>
        <a:prstGeom prst="chevron">
          <a:avLst/>
        </a:prstGeom>
        <a:solidFill>
          <a:schemeClr val="accent3">
            <a:shade val="80000"/>
            <a:hueOff val="145939"/>
            <a:satOff val="-954"/>
            <a:lumOff val="163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t>Incubación</a:t>
          </a:r>
          <a:endParaRPr lang="es-EC" sz="2000" kern="1200" dirty="0"/>
        </a:p>
      </dsp:txBody>
      <dsp:txXfrm>
        <a:off x="1101900" y="2458592"/>
        <a:ext cx="1616697" cy="1077797"/>
      </dsp:txXfrm>
    </dsp:sp>
    <dsp:sp modelId="{0D014EA0-3E92-4BD7-B40B-0295E843A10D}">
      <dsp:nvSpPr>
        <dsp:cNvPr id="0" name=""/>
        <dsp:cNvSpPr/>
      </dsp:nvSpPr>
      <dsp:spPr>
        <a:xfrm>
          <a:off x="2907211" y="2550205"/>
          <a:ext cx="2236430" cy="89457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C" sz="1100" kern="1200" dirty="0" smtClean="0"/>
            <a:t>Incubar 1 hora</a:t>
          </a:r>
          <a:endParaRPr lang="es-EC" sz="1100" kern="1200" dirty="0"/>
        </a:p>
      </dsp:txBody>
      <dsp:txXfrm>
        <a:off x="3354497" y="2550205"/>
        <a:ext cx="1341858" cy="894572"/>
      </dsp:txXfrm>
    </dsp:sp>
    <dsp:sp modelId="{8AE2CF62-E592-47D2-9232-DC2B9371A4A8}">
      <dsp:nvSpPr>
        <dsp:cNvPr id="0" name=""/>
        <dsp:cNvSpPr/>
      </dsp:nvSpPr>
      <dsp:spPr>
        <a:xfrm>
          <a:off x="563001" y="3687281"/>
          <a:ext cx="2694494" cy="1077797"/>
        </a:xfrm>
        <a:prstGeom prst="chevron">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t>Medir fluorescencia: </a:t>
          </a:r>
          <a:endParaRPr lang="es-EC" sz="2000" kern="1200" dirty="0"/>
        </a:p>
      </dsp:txBody>
      <dsp:txXfrm>
        <a:off x="1101900" y="3687281"/>
        <a:ext cx="1616697" cy="1077797"/>
      </dsp:txXfrm>
    </dsp:sp>
    <dsp:sp modelId="{7AB6A62A-B214-4DCE-9700-9074B55545E5}">
      <dsp:nvSpPr>
        <dsp:cNvPr id="0" name=""/>
        <dsp:cNvSpPr/>
      </dsp:nvSpPr>
      <dsp:spPr>
        <a:xfrm>
          <a:off x="2907211" y="3778894"/>
          <a:ext cx="2236430" cy="89457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lvl="0" algn="ctr" defTabSz="488950">
            <a:lnSpc>
              <a:spcPct val="90000"/>
            </a:lnSpc>
            <a:spcBef>
              <a:spcPct val="0"/>
            </a:spcBef>
            <a:spcAft>
              <a:spcPct val="35000"/>
            </a:spcAft>
          </a:pPr>
          <a:r>
            <a:rPr lang="es-EC" sz="1100" kern="1200" dirty="0" smtClean="0"/>
            <a:t>485 ex, 528 </a:t>
          </a:r>
          <a:r>
            <a:rPr lang="es-EC" sz="1100" kern="1200" dirty="0" err="1" smtClean="0"/>
            <a:t>em</a:t>
          </a:r>
          <a:endParaRPr lang="es-EC" sz="1100" kern="1200" dirty="0"/>
        </a:p>
      </dsp:txBody>
      <dsp:txXfrm>
        <a:off x="3354497" y="3778894"/>
        <a:ext cx="1341858" cy="8945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s-EC"/>
          </a:p>
        </p:txBody>
      </p:sp>
      <p:sp>
        <p:nvSpPr>
          <p:cNvPr id="3" name="Marcador de fecha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52C29C1-5700-4A9E-9145-D87CE590DEEF}" type="datetimeFigureOut">
              <a:rPr lang="es-EC" smtClean="0"/>
              <a:t>21/11/2017</a:t>
            </a:fld>
            <a:endParaRPr lang="es-EC"/>
          </a:p>
        </p:txBody>
      </p:sp>
      <p:sp>
        <p:nvSpPr>
          <p:cNvPr id="4" name="Marcador de imagen de diapositiva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s-EC"/>
          </a:p>
        </p:txBody>
      </p:sp>
      <p:sp>
        <p:nvSpPr>
          <p:cNvPr id="5" name="Marcador de nota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s-EC"/>
          </a:p>
        </p:txBody>
      </p:sp>
      <p:sp>
        <p:nvSpPr>
          <p:cNvPr id="7" name="Marcador de número de diapositiva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45AF99E-6D74-447E-B57D-3007C77F0FEF}" type="slidenum">
              <a:rPr lang="es-EC" smtClean="0"/>
              <a:t>‹Nº›</a:t>
            </a:fld>
            <a:endParaRPr lang="es-EC"/>
          </a:p>
        </p:txBody>
      </p:sp>
    </p:spTree>
    <p:extLst>
      <p:ext uri="{BB962C8B-B14F-4D97-AF65-F5344CB8AC3E}">
        <p14:creationId xmlns:p14="http://schemas.microsoft.com/office/powerpoint/2010/main" val="226168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45AF99E-6D74-447E-B57D-3007C77F0FEF}" type="slidenum">
              <a:rPr lang="es-EC" smtClean="0"/>
              <a:t>1</a:t>
            </a:fld>
            <a:endParaRPr lang="es-EC"/>
          </a:p>
        </p:txBody>
      </p:sp>
    </p:spTree>
    <p:extLst>
      <p:ext uri="{BB962C8B-B14F-4D97-AF65-F5344CB8AC3E}">
        <p14:creationId xmlns:p14="http://schemas.microsoft.com/office/powerpoint/2010/main" val="1782241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219"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s-ES" sz="1050"/>
          </a:p>
        </p:txBody>
      </p:sp>
      <p:sp>
        <p:nvSpPr>
          <p:cNvPr id="4" name="Rectangle 25"/>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050"/>
          </a:p>
        </p:txBody>
      </p:sp>
      <p:sp>
        <p:nvSpPr>
          <p:cNvPr id="5" name="Rectangle 26"/>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s-ES" sz="1050"/>
          </a:p>
        </p:txBody>
      </p:sp>
      <p:sp>
        <p:nvSpPr>
          <p:cNvPr id="6" name="Rectangle 27"/>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050"/>
          </a:p>
        </p:txBody>
      </p:sp>
      <p:pic>
        <p:nvPicPr>
          <p:cNvPr id="7" name="Picture 48" descr="bannner 2"/>
          <p:cNvPicPr>
            <a:picLocks noChangeAspect="1" noChangeArrowheads="1"/>
          </p:cNvPicPr>
          <p:nvPr/>
        </p:nvPicPr>
        <p:blipFill>
          <a:blip r:embed="rId5" cstate="print"/>
          <a:srcRect/>
          <a:stretch>
            <a:fillRect/>
          </a:stretch>
        </p:blipFill>
        <p:spPr bwMode="auto">
          <a:xfrm>
            <a:off x="0" y="5722938"/>
            <a:ext cx="9144000" cy="1135062"/>
          </a:xfrm>
          <a:prstGeom prst="rect">
            <a:avLst/>
          </a:prstGeom>
          <a:noFill/>
          <a:ln w="9525">
            <a:noFill/>
            <a:miter lim="800000"/>
            <a:headEnd/>
            <a:tailEnd/>
          </a:ln>
        </p:spPr>
      </p:pic>
      <p:sp>
        <p:nvSpPr>
          <p:cNvPr id="8" name="Oval 50"/>
          <p:cNvSpPr>
            <a:spLocks noChangeArrowheads="1"/>
          </p:cNvSpPr>
          <p:nvPr/>
        </p:nvSpPr>
        <p:spPr bwMode="auto">
          <a:xfrm>
            <a:off x="217488" y="260352"/>
            <a:ext cx="792162" cy="792163"/>
          </a:xfrm>
          <a:prstGeom prst="ellipse">
            <a:avLst/>
          </a:prstGeom>
          <a:solidFill>
            <a:schemeClr val="bg1"/>
          </a:solidFill>
          <a:ln w="9525">
            <a:noFill/>
            <a:round/>
            <a:headEnd/>
            <a:tailEnd/>
          </a:ln>
          <a:effectLst/>
        </p:spPr>
        <p:txBody>
          <a:bodyPr wrap="none" anchor="ctr"/>
          <a:lstStyle/>
          <a:p>
            <a:pPr>
              <a:defRPr/>
            </a:pPr>
            <a:endParaRPr lang="es-EC" sz="1350"/>
          </a:p>
        </p:txBody>
      </p:sp>
      <p:pic>
        <p:nvPicPr>
          <p:cNvPr id="9" name="Picture 49" descr="LOGO ESPE ORIGINAL copia"/>
          <p:cNvPicPr>
            <a:picLocks noChangeAspect="1" noChangeArrowheads="1"/>
          </p:cNvPicPr>
          <p:nvPr/>
        </p:nvPicPr>
        <p:blipFill>
          <a:blip r:embed="rId6" cstate="print"/>
          <a:srcRect/>
          <a:stretch>
            <a:fillRect/>
          </a:stretch>
        </p:blipFill>
        <p:spPr bwMode="auto">
          <a:xfrm>
            <a:off x="107951" y="115888"/>
            <a:ext cx="3313113" cy="887412"/>
          </a:xfrm>
          <a:prstGeom prst="rect">
            <a:avLst/>
          </a:prstGeom>
          <a:noFill/>
          <a:ln w="9525">
            <a:noFill/>
            <a:miter lim="800000"/>
            <a:headEnd/>
            <a:tailEnd/>
          </a:ln>
        </p:spPr>
      </p:pic>
    </p:spTree>
    <p:extLst>
      <p:ext uri="{BB962C8B-B14F-4D97-AF65-F5344CB8AC3E}">
        <p14:creationId xmlns:p14="http://schemas.microsoft.com/office/powerpoint/2010/main" val="322882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2"/>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56163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40"/>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01346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a:prstGeom prst="rect">
            <a:avLst/>
          </a:prstGeo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a:xfrm>
            <a:off x="457200" y="6356352"/>
            <a:ext cx="2133600" cy="365125"/>
          </a:xfrm>
          <a:prstGeom prst="rect">
            <a:avLst/>
          </a:prstGeom>
        </p:spPr>
        <p:txBody>
          <a:bodyPr/>
          <a:lstStyle/>
          <a:p>
            <a:fld id="{051AE5A9-CDC8-4E90-A896-10FA9FAE5485}" type="datetimeFigureOut">
              <a:rPr lang="es-EC" smtClean="0"/>
              <a:t>21/11/2017</a:t>
            </a:fld>
            <a:endParaRPr lang="es-EC"/>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2"/>
            <a:ext cx="2133600" cy="365125"/>
          </a:xfrm>
          <a:prstGeom prst="rect">
            <a:avLst/>
          </a:prstGeom>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1336824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51AE5A9-CDC8-4E90-A896-10FA9FAE5485}" type="datetimeFigureOut">
              <a:rPr lang="es-EC" smtClean="0"/>
              <a:t>21/11/2017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4098911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51AE5A9-CDC8-4E90-A896-10FA9FAE5485}" type="datetimeFigureOut">
              <a:rPr lang="es-EC" smtClean="0"/>
              <a:t>21/11/2017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1355567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51AE5A9-CDC8-4E90-A896-10FA9FAE5485}" type="datetimeFigureOut">
              <a:rPr lang="es-EC" smtClean="0"/>
              <a:t>21/11/2017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349783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51AE5A9-CDC8-4E90-A896-10FA9FAE5485}" type="datetimeFigureOut">
              <a:rPr lang="es-EC" smtClean="0"/>
              <a:t>21/11/2017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2895733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51AE5A9-CDC8-4E90-A896-10FA9FAE5485}" type="datetimeFigureOut">
              <a:rPr lang="es-EC" smtClean="0"/>
              <a:t>21/11/2017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2813373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51AE5A9-CDC8-4E90-A896-10FA9FAE5485}" type="datetimeFigureOut">
              <a:rPr lang="es-EC" smtClean="0"/>
              <a:t>21/11/2017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4158847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1AE5A9-CDC8-4E90-A896-10FA9FAE5485}" type="datetimeFigureOut">
              <a:rPr lang="es-EC" smtClean="0"/>
              <a:t>21/11/2017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332742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2"/>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084700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51AE5A9-CDC8-4E90-A896-10FA9FAE5485}" type="datetimeFigureOut">
              <a:rPr lang="es-EC" smtClean="0"/>
              <a:t>21/11/2017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117961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51AE5A9-CDC8-4E90-A896-10FA9FAE5485}" type="datetimeFigureOut">
              <a:rPr lang="es-EC" smtClean="0"/>
              <a:t>21/11/2017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575204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51AE5A9-CDC8-4E90-A896-10FA9FAE5485}" type="datetimeFigureOut">
              <a:rPr lang="es-EC" smtClean="0"/>
              <a:t>21/11/2017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513125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51AE5A9-CDC8-4E90-A896-10FA9FAE5485}" type="datetimeFigureOut">
              <a:rPr lang="es-EC" smtClean="0"/>
              <a:t>21/11/2017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6868DCA-1376-4BF8-8049-D3FB3EDE2122}" type="slidenum">
              <a:rPr lang="es-EC" smtClean="0"/>
              <a:t>‹Nº›</a:t>
            </a:fld>
            <a:endParaRPr lang="es-EC"/>
          </a:p>
        </p:txBody>
      </p:sp>
    </p:spTree>
    <p:extLst>
      <p:ext uri="{BB962C8B-B14F-4D97-AF65-F5344CB8AC3E}">
        <p14:creationId xmlns:p14="http://schemas.microsoft.com/office/powerpoint/2010/main" val="1040614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4228"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C" altLang="es-EC" sz="1050">
              <a:solidFill>
                <a:prstClr val="black"/>
              </a:solidFill>
            </a:endParaRPr>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s-EC" altLang="es-EC" sz="1050">
              <a:solidFill>
                <a:prstClr val="black"/>
              </a:solidFill>
            </a:endParaRPr>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C" altLang="es-EC" sz="1050">
              <a:solidFill>
                <a:prstClr val="black"/>
              </a:solidFill>
            </a:endParaRPr>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s-EC" altLang="es-EC" sz="1050">
              <a:solidFill>
                <a:prstClr val="black"/>
              </a:solidFill>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2"/>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s-EC" altLang="es-EC" sz="1350">
              <a:solidFill>
                <a:prstClr val="black"/>
              </a:solidFill>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1"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67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smtClean="0"/>
              <a:t>Haga clic para modificar el estilo de texto del patrón</a:t>
            </a:r>
          </a:p>
        </p:txBody>
      </p:sp>
    </p:spTree>
    <p:extLst>
      <p:ext uri="{BB962C8B-B14F-4D97-AF65-F5344CB8AC3E}">
        <p14:creationId xmlns:p14="http://schemas.microsoft.com/office/powerpoint/2010/main" val="370983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04955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31354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239558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20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a:prstGeom prst="rect">
            <a:avLst/>
          </a:prstGeom>
        </p:spPr>
        <p:txBody>
          <a:bodyPr anchor="b"/>
          <a:lstStyle>
            <a:lvl1pPr algn="l">
              <a:defRPr sz="15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Tree>
    <p:extLst>
      <p:ext uri="{BB962C8B-B14F-4D97-AF65-F5344CB8AC3E}">
        <p14:creationId xmlns:p14="http://schemas.microsoft.com/office/powerpoint/2010/main" val="332744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15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Tree>
    <p:extLst>
      <p:ext uri="{BB962C8B-B14F-4D97-AF65-F5344CB8AC3E}">
        <p14:creationId xmlns:p14="http://schemas.microsoft.com/office/powerpoint/2010/main" val="416944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2"/>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sz="1350"/>
          </a:p>
        </p:txBody>
      </p:sp>
      <p:sp>
        <p:nvSpPr>
          <p:cNvPr id="1045" name="Rectangle 21"/>
          <p:cNvSpPr>
            <a:spLocks noChangeArrowheads="1"/>
          </p:cNvSpPr>
          <p:nvPr/>
        </p:nvSpPr>
        <p:spPr bwMode="auto">
          <a:xfrm rot="10800000">
            <a:off x="1" y="6308727"/>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C" sz="1350"/>
          </a:p>
        </p:txBody>
      </p:sp>
      <p:sp>
        <p:nvSpPr>
          <p:cNvPr id="1047" name="Line 23"/>
          <p:cNvSpPr>
            <a:spLocks noChangeShapeType="1"/>
          </p:cNvSpPr>
          <p:nvPr/>
        </p:nvSpPr>
        <p:spPr bwMode="auto">
          <a:xfrm rot="10800000" flipH="1">
            <a:off x="25401" y="6296025"/>
            <a:ext cx="6659563" cy="0"/>
          </a:xfrm>
          <a:prstGeom prst="line">
            <a:avLst/>
          </a:prstGeom>
          <a:noFill/>
          <a:ln w="38100">
            <a:solidFill>
              <a:srgbClr val="FF0000"/>
            </a:solidFill>
            <a:round/>
            <a:headEnd/>
            <a:tailEnd/>
          </a:ln>
          <a:effectLst/>
        </p:spPr>
        <p:txBody>
          <a:bodyPr/>
          <a:lstStyle/>
          <a:p>
            <a:pPr>
              <a:defRPr/>
            </a:pPr>
            <a:endParaRPr lang="es-EC" sz="1350"/>
          </a:p>
        </p:txBody>
      </p:sp>
      <p:sp>
        <p:nvSpPr>
          <p:cNvPr id="1048" name="Line 24"/>
          <p:cNvSpPr>
            <a:spLocks noChangeShapeType="1"/>
          </p:cNvSpPr>
          <p:nvPr/>
        </p:nvSpPr>
        <p:spPr bwMode="auto">
          <a:xfrm rot="10800000" flipH="1">
            <a:off x="25401" y="6245225"/>
            <a:ext cx="6659563" cy="0"/>
          </a:xfrm>
          <a:prstGeom prst="line">
            <a:avLst/>
          </a:prstGeom>
          <a:noFill/>
          <a:ln w="38100">
            <a:solidFill>
              <a:srgbClr val="006600"/>
            </a:solidFill>
            <a:round/>
            <a:headEnd/>
            <a:tailEnd/>
          </a:ln>
          <a:effectLst/>
        </p:spPr>
        <p:txBody>
          <a:bodyPr/>
          <a:lstStyle/>
          <a:p>
            <a:pPr>
              <a:defRPr/>
            </a:pPr>
            <a:endParaRPr lang="es-EC" sz="1350"/>
          </a:p>
        </p:txBody>
      </p:sp>
      <p:pic>
        <p:nvPicPr>
          <p:cNvPr id="3078" name="Picture 26" descr="LOGO ESPE ORIGINAL copia"/>
          <p:cNvPicPr>
            <a:picLocks noChangeAspect="1" noChangeArrowheads="1"/>
          </p:cNvPicPr>
          <p:nvPr/>
        </p:nvPicPr>
        <p:blipFill>
          <a:blip r:embed="rId14" cstate="print"/>
          <a:srcRect l="3070"/>
          <a:stretch>
            <a:fillRect/>
          </a:stretch>
        </p:blipFill>
        <p:spPr bwMode="auto">
          <a:xfrm>
            <a:off x="6732588" y="5949950"/>
            <a:ext cx="2305050" cy="636588"/>
          </a:xfrm>
          <a:prstGeom prst="rect">
            <a:avLst/>
          </a:prstGeom>
          <a:noFill/>
          <a:ln w="9525">
            <a:noFill/>
            <a:miter lim="800000"/>
            <a:headEnd/>
            <a:tailEnd/>
          </a:ln>
        </p:spPr>
      </p:pic>
    </p:spTree>
    <p:extLst>
      <p:ext uri="{BB962C8B-B14F-4D97-AF65-F5344CB8AC3E}">
        <p14:creationId xmlns:p14="http://schemas.microsoft.com/office/powerpoint/2010/main" val="25510794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5pPr>
      <a:lvl6pPr marL="3429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eaLnBrk="1" fontAlgn="base" hangingPunct="1">
        <a:spcBef>
          <a:spcPct val="0"/>
        </a:spcBef>
        <a:spcAft>
          <a:spcPct val="0"/>
        </a:spcAft>
        <a:defRPr sz="2400" b="1" i="1">
          <a:solidFill>
            <a:srgbClr val="FFFFCC"/>
          </a:solidFill>
          <a:effectLst>
            <a:outerShdw blurRad="38100" dist="38100" dir="2700000" algn="tl">
              <a:srgbClr val="C0C0C0"/>
            </a:outerShdw>
          </a:effectLst>
          <a:latin typeface="Arial" charset="0"/>
        </a:defRPr>
      </a:lvl9pPr>
    </p:titleStyle>
    <p:bodyStyle>
      <a:lvl1pPr marL="257175" indent="-257175" algn="l" rtl="0" eaLnBrk="1" fontAlgn="base" hangingPunct="1">
        <a:spcBef>
          <a:spcPct val="20000"/>
        </a:spcBef>
        <a:spcAft>
          <a:spcPct val="0"/>
        </a:spcAft>
        <a:buChar char="•"/>
        <a:defRPr sz="18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800">
          <a:solidFill>
            <a:schemeClr val="bg1"/>
          </a:solidFill>
          <a:latin typeface="+mn-lt"/>
        </a:defRPr>
      </a:lvl2pPr>
      <a:lvl3pPr marL="857250" indent="-171450" algn="l" rtl="0" eaLnBrk="1" fontAlgn="base" hangingPunct="1">
        <a:spcBef>
          <a:spcPct val="20000"/>
        </a:spcBef>
        <a:spcAft>
          <a:spcPct val="0"/>
        </a:spcAft>
        <a:buChar char="•"/>
        <a:defRPr sz="1800">
          <a:solidFill>
            <a:schemeClr val="bg1"/>
          </a:solidFill>
          <a:latin typeface="+mn-lt"/>
        </a:defRPr>
      </a:lvl3pPr>
      <a:lvl4pPr marL="1200150" indent="-171450" algn="l" rtl="0" eaLnBrk="1" fontAlgn="base" hangingPunct="1">
        <a:spcBef>
          <a:spcPct val="20000"/>
        </a:spcBef>
        <a:spcAft>
          <a:spcPct val="0"/>
        </a:spcAft>
        <a:buChar char="–"/>
        <a:defRPr sz="1800">
          <a:solidFill>
            <a:schemeClr val="bg1"/>
          </a:solidFill>
          <a:latin typeface="+mn-lt"/>
        </a:defRPr>
      </a:lvl4pPr>
      <a:lvl5pPr marL="1543050" indent="-171450" algn="l" rtl="0" eaLnBrk="1" fontAlgn="base" hangingPunct="1">
        <a:spcBef>
          <a:spcPct val="20000"/>
        </a:spcBef>
        <a:spcAft>
          <a:spcPct val="0"/>
        </a:spcAft>
        <a:buChar char="»"/>
        <a:defRPr sz="1800">
          <a:solidFill>
            <a:schemeClr val="bg1"/>
          </a:solidFill>
          <a:latin typeface="+mn-lt"/>
        </a:defRPr>
      </a:lvl5pPr>
      <a:lvl6pPr marL="1885950" indent="-171450" algn="l" rtl="0" eaLnBrk="1" fontAlgn="base" hangingPunct="1">
        <a:spcBef>
          <a:spcPct val="20000"/>
        </a:spcBef>
        <a:spcAft>
          <a:spcPct val="0"/>
        </a:spcAft>
        <a:buChar char="»"/>
        <a:defRPr sz="1800">
          <a:solidFill>
            <a:schemeClr val="bg1"/>
          </a:solidFill>
          <a:latin typeface="+mn-lt"/>
        </a:defRPr>
      </a:lvl6pPr>
      <a:lvl7pPr marL="2228850" indent="-171450" algn="l" rtl="0" eaLnBrk="1" fontAlgn="base" hangingPunct="1">
        <a:spcBef>
          <a:spcPct val="20000"/>
        </a:spcBef>
        <a:spcAft>
          <a:spcPct val="0"/>
        </a:spcAft>
        <a:buChar char="»"/>
        <a:defRPr sz="1800">
          <a:solidFill>
            <a:schemeClr val="bg1"/>
          </a:solidFill>
          <a:latin typeface="+mn-lt"/>
        </a:defRPr>
      </a:lvl7pPr>
      <a:lvl8pPr marL="2571750" indent="-171450" algn="l" rtl="0" eaLnBrk="1" fontAlgn="base" hangingPunct="1">
        <a:spcBef>
          <a:spcPct val="20000"/>
        </a:spcBef>
        <a:spcAft>
          <a:spcPct val="0"/>
        </a:spcAft>
        <a:buChar char="»"/>
        <a:defRPr sz="1800">
          <a:solidFill>
            <a:schemeClr val="bg1"/>
          </a:solidFill>
          <a:latin typeface="+mn-lt"/>
        </a:defRPr>
      </a:lvl8pPr>
      <a:lvl9pPr marL="2914650" indent="-171450" algn="l" rtl="0" eaLnBrk="1" fontAlgn="base" hangingPunct="1">
        <a:spcBef>
          <a:spcPct val="20000"/>
        </a:spcBef>
        <a:spcAft>
          <a:spcPct val="0"/>
        </a:spcAft>
        <a:buChar char="»"/>
        <a:defRPr sz="1800">
          <a:solidFill>
            <a:schemeClr val="bg1"/>
          </a:solidFill>
          <a:latin typeface="+mn-lt"/>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AE5A9-CDC8-4E90-A896-10FA9FAE5485}" type="datetimeFigureOut">
              <a:rPr lang="es-EC" smtClean="0"/>
              <a:t>21/11/2017</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68DCA-1376-4BF8-8049-D3FB3EDE2122}" type="slidenum">
              <a:rPr lang="es-EC" smtClean="0"/>
              <a:t>‹Nº›</a:t>
            </a:fld>
            <a:endParaRPr lang="es-EC"/>
          </a:p>
        </p:txBody>
      </p:sp>
    </p:spTree>
    <p:extLst>
      <p:ext uri="{BB962C8B-B14F-4D97-AF65-F5344CB8AC3E}">
        <p14:creationId xmlns:p14="http://schemas.microsoft.com/office/powerpoint/2010/main" val="30891699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Rectángulo"/>
          <p:cNvSpPr>
            <a:spLocks noChangeArrowheads="1"/>
          </p:cNvSpPr>
          <p:nvPr/>
        </p:nvSpPr>
        <p:spPr bwMode="auto">
          <a:xfrm>
            <a:off x="950026" y="1161728"/>
            <a:ext cx="7718961"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S" sz="2000" b="1" dirty="0">
                <a:latin typeface="Verdana" panose="020B0604030504040204" pitchFamily="34" charset="0"/>
                <a:ea typeface="Verdana" panose="020B0604030504040204" pitchFamily="34" charset="0"/>
                <a:cs typeface="Verdana" panose="020B0604030504040204" pitchFamily="34" charset="0"/>
              </a:rPr>
              <a:t>CARRERA DE INGENIERÍA AGROPECUARIA IASA I</a:t>
            </a:r>
          </a:p>
          <a:p>
            <a:pPr algn="ctr"/>
            <a:endParaRPr lang="es-ES" sz="2000" b="1" dirty="0">
              <a:latin typeface="Verdana" panose="020B0604030504040204" pitchFamily="34" charset="0"/>
              <a:ea typeface="Verdana" panose="020B0604030504040204" pitchFamily="34" charset="0"/>
              <a:cs typeface="Verdana" panose="020B0604030504040204" pitchFamily="34" charset="0"/>
            </a:endParaRPr>
          </a:p>
          <a:p>
            <a:pPr algn="ctr"/>
            <a:endParaRPr lang="es-ES" sz="1600" b="1" dirty="0">
              <a:latin typeface="Verdana" panose="020B0604030504040204" pitchFamily="34" charset="0"/>
              <a:ea typeface="Verdana" panose="020B0604030504040204" pitchFamily="34" charset="0"/>
              <a:cs typeface="Verdana" panose="020B0604030504040204" pitchFamily="34" charset="0"/>
            </a:endParaRPr>
          </a:p>
          <a:p>
            <a:pPr algn="ctr"/>
            <a:endParaRPr lang="es-ES" sz="1600" b="1" dirty="0">
              <a:latin typeface="Verdana" panose="020B0604030504040204" pitchFamily="34" charset="0"/>
              <a:ea typeface="Verdana" panose="020B0604030504040204" pitchFamily="34" charset="0"/>
              <a:cs typeface="Verdana" panose="020B0604030504040204" pitchFamily="34" charset="0"/>
            </a:endParaRPr>
          </a:p>
          <a:p>
            <a:pPr algn="ctr"/>
            <a:r>
              <a:rPr lang="es-EC" sz="1600" dirty="0" smtClean="0">
                <a:latin typeface="Verdana" panose="020B0604030504040204" pitchFamily="34" charset="0"/>
                <a:ea typeface="Verdana" panose="020B0604030504040204" pitchFamily="34" charset="0"/>
                <a:cs typeface="Verdana" panose="020B0604030504040204" pitchFamily="34" charset="0"/>
              </a:rPr>
              <a:t>“</a:t>
            </a:r>
            <a:r>
              <a:rPr lang="es-EC" sz="1600" b="1" dirty="0" smtClean="0"/>
              <a:t>PARÁMETROS </a:t>
            </a:r>
            <a:r>
              <a:rPr lang="es-EC" sz="1600" b="1" dirty="0"/>
              <a:t>MORFOLÓGICOS Y ACTIVIDAD ENZIMÁTICA EN PLANTAS DE CHOCHO (</a:t>
            </a:r>
            <a:r>
              <a:rPr lang="es-EC" sz="1600" b="1" i="1" dirty="0" err="1"/>
              <a:t>Lupinus</a:t>
            </a:r>
            <a:r>
              <a:rPr lang="es-EC" sz="1600" b="1" i="1" dirty="0"/>
              <a:t> </a:t>
            </a:r>
            <a:r>
              <a:rPr lang="es-EC" sz="1600" b="1" i="1" dirty="0" err="1"/>
              <a:t>mutabilis</a:t>
            </a:r>
            <a:r>
              <a:rPr lang="es-EC" sz="1600" b="1" dirty="0"/>
              <a:t>) PROVENIENTES DE SEMILLA TRATADA CON RADIACION SOLAR PARA ERRADICAR ANTRACNOSIS (</a:t>
            </a:r>
            <a:r>
              <a:rPr lang="es-EC" sz="1600" b="1" i="1" dirty="0" err="1"/>
              <a:t>Colletotrichum</a:t>
            </a:r>
            <a:r>
              <a:rPr lang="es-EC" sz="1600" b="1" i="1" dirty="0"/>
              <a:t> </a:t>
            </a:r>
            <a:r>
              <a:rPr lang="es-EC" sz="1600" b="1" i="1" dirty="0" err="1"/>
              <a:t>acutatum</a:t>
            </a:r>
            <a:r>
              <a:rPr lang="es-EC" sz="1600" b="1" dirty="0"/>
              <a:t>). </a:t>
            </a:r>
            <a:r>
              <a:rPr lang="es-EC" sz="1600" dirty="0" smtClean="0">
                <a:latin typeface="Verdana" panose="020B0604030504040204" pitchFamily="34" charset="0"/>
                <a:ea typeface="Verdana" panose="020B0604030504040204" pitchFamily="34" charset="0"/>
                <a:cs typeface="Verdana" panose="020B0604030504040204" pitchFamily="34" charset="0"/>
              </a:rPr>
              <a:t>”</a:t>
            </a:r>
          </a:p>
          <a:p>
            <a:pPr algn="ctr"/>
            <a:r>
              <a:rPr lang="es-ES" sz="1200" b="1" dirty="0" smtClean="0">
                <a:latin typeface="Verdana" panose="020B0604030504040204" pitchFamily="34" charset="0"/>
                <a:ea typeface="Verdana" panose="020B0604030504040204" pitchFamily="34" charset="0"/>
                <a:cs typeface="Verdana" panose="020B0604030504040204" pitchFamily="34" charset="0"/>
              </a:rPr>
              <a:t>Segunda fase</a:t>
            </a:r>
          </a:p>
          <a:p>
            <a:pPr algn="ctr"/>
            <a:endParaRPr lang="es-ES" sz="1400" b="1" dirty="0">
              <a:latin typeface="Verdana" panose="020B0604030504040204" pitchFamily="34" charset="0"/>
              <a:ea typeface="Verdana" panose="020B0604030504040204" pitchFamily="34" charset="0"/>
              <a:cs typeface="Verdana" panose="020B0604030504040204" pitchFamily="34" charset="0"/>
            </a:endParaRPr>
          </a:p>
          <a:p>
            <a:pPr algn="ctr"/>
            <a:endParaRPr lang="es-ES" sz="1400" b="1" dirty="0">
              <a:latin typeface="Verdana" panose="020B0604030504040204" pitchFamily="34" charset="0"/>
              <a:ea typeface="Verdana" panose="020B0604030504040204" pitchFamily="34" charset="0"/>
              <a:cs typeface="Verdana" panose="020B0604030504040204" pitchFamily="34" charset="0"/>
            </a:endParaRPr>
          </a:p>
          <a:p>
            <a:r>
              <a:rPr lang="es-ES" sz="1600" b="1" dirty="0">
                <a:latin typeface="Verdana" panose="020B0604030504040204" pitchFamily="34" charset="0"/>
                <a:ea typeface="Verdana" panose="020B0604030504040204" pitchFamily="34" charset="0"/>
                <a:cs typeface="Verdana" panose="020B0604030504040204" pitchFamily="34" charset="0"/>
              </a:rPr>
              <a:t>ELABORADO POR: ANDRADE GALÁN, CARLOS ANDRÉS</a:t>
            </a:r>
          </a:p>
          <a:p>
            <a:pPr algn="ctr"/>
            <a:endParaRPr lang="es-EC" sz="1600" b="1" dirty="0">
              <a:latin typeface="Verdana" panose="020B0604030504040204" pitchFamily="34" charset="0"/>
              <a:ea typeface="Verdana" panose="020B0604030504040204" pitchFamily="34" charset="0"/>
              <a:cs typeface="Verdana" panose="020B0604030504040204" pitchFamily="34" charset="0"/>
            </a:endParaRPr>
          </a:p>
          <a:p>
            <a:pPr algn="ctr"/>
            <a:endParaRPr lang="es-EC" sz="1600" b="1" dirty="0">
              <a:latin typeface="Verdana" panose="020B0604030504040204" pitchFamily="34" charset="0"/>
              <a:ea typeface="Verdana" panose="020B0604030504040204" pitchFamily="34" charset="0"/>
              <a:cs typeface="Verdana" panose="020B0604030504040204" pitchFamily="34" charset="0"/>
            </a:endParaRPr>
          </a:p>
          <a:p>
            <a:pPr algn="ctr"/>
            <a:endParaRPr lang="es-EC" sz="1600" b="1" dirty="0">
              <a:latin typeface="Verdana" panose="020B0604030504040204" pitchFamily="34" charset="0"/>
              <a:ea typeface="Verdana" panose="020B0604030504040204" pitchFamily="34" charset="0"/>
              <a:cs typeface="Verdana" panose="020B0604030504040204" pitchFamily="34" charset="0"/>
            </a:endParaRPr>
          </a:p>
          <a:p>
            <a:pPr algn="ctr"/>
            <a:endParaRPr lang="es-EC" sz="1600" b="1" dirty="0" smtClean="0">
              <a:latin typeface="Verdana" panose="020B0604030504040204" pitchFamily="34" charset="0"/>
              <a:ea typeface="Verdana" panose="020B0604030504040204" pitchFamily="34" charset="0"/>
              <a:cs typeface="Verdana" panose="020B0604030504040204" pitchFamily="34" charset="0"/>
            </a:endParaRPr>
          </a:p>
          <a:p>
            <a:pPr algn="ctr"/>
            <a:endParaRPr lang="es-EC" sz="1600" b="1" dirty="0">
              <a:latin typeface="Verdana" panose="020B0604030504040204" pitchFamily="34" charset="0"/>
              <a:ea typeface="Verdana" panose="020B0604030504040204" pitchFamily="34" charset="0"/>
              <a:cs typeface="Verdana" panose="020B0604030504040204" pitchFamily="34" charset="0"/>
            </a:endParaRPr>
          </a:p>
          <a:p>
            <a:pPr algn="ctr"/>
            <a:r>
              <a:rPr lang="es-EC" sz="1600" dirty="0" smtClean="0">
                <a:latin typeface="Verdana" panose="020B0604030504040204" pitchFamily="34" charset="0"/>
                <a:ea typeface="Verdana" panose="020B0604030504040204" pitchFamily="34" charset="0"/>
                <a:cs typeface="Verdana" panose="020B0604030504040204" pitchFamily="34" charset="0"/>
              </a:rPr>
              <a:t>SANGOLQUÍ, 23 DE NOVIEMBRE DEL 2017</a:t>
            </a:r>
            <a:endParaRPr lang="es-EC" sz="1600" dirty="0">
              <a:latin typeface="Verdana" panose="020B0604030504040204" pitchFamily="34" charset="0"/>
              <a:ea typeface="Verdana" panose="020B0604030504040204" pitchFamily="34" charset="0"/>
              <a:cs typeface="Verdana" panose="020B0604030504040204" pitchFamily="34" charset="0"/>
            </a:endParaRPr>
          </a:p>
          <a:p>
            <a:pPr algn="ctr"/>
            <a:endParaRPr lang="es-EC" sz="16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9942560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effectLst>
                  <a:outerShdw blurRad="38100" dist="38100" dir="2700000" algn="tl">
                    <a:srgbClr val="000000">
                      <a:alpha val="43137"/>
                    </a:srgbClr>
                  </a:outerShdw>
                </a:effectLst>
              </a:rPr>
              <a:t>REVISIÓN DE LITERATURA</a:t>
            </a:r>
            <a:endParaRPr lang="es-EC" dirty="0">
              <a:effectLst>
                <a:outerShdw blurRad="38100" dist="38100" dir="2700000" algn="tl">
                  <a:srgbClr val="000000">
                    <a:alpha val="43137"/>
                  </a:srgbClr>
                </a:outerShdw>
              </a:effectLst>
            </a:endParaRPr>
          </a:p>
        </p:txBody>
      </p:sp>
      <p:sp>
        <p:nvSpPr>
          <p:cNvPr id="3" name="2 Marcador de contenido"/>
          <p:cNvSpPr>
            <a:spLocks noGrp="1"/>
          </p:cNvSpPr>
          <p:nvPr>
            <p:ph sz="half" idx="1"/>
          </p:nvPr>
        </p:nvSpPr>
        <p:spPr/>
        <p:txBody>
          <a:bodyPr/>
          <a:lstStyle/>
          <a:p>
            <a:r>
              <a:rPr lang="es-EC" dirty="0" smtClean="0">
                <a:solidFill>
                  <a:schemeClr val="tx1"/>
                </a:solidFill>
              </a:rPr>
              <a:t>Radiación solar en las plantas</a:t>
            </a:r>
          </a:p>
          <a:p>
            <a:endParaRPr lang="es-EC" dirty="0">
              <a:solidFill>
                <a:schemeClr val="tx1"/>
              </a:solidFill>
            </a:endParaRPr>
          </a:p>
          <a:p>
            <a:r>
              <a:rPr lang="es-EC" dirty="0" smtClean="0">
                <a:solidFill>
                  <a:schemeClr val="tx1"/>
                </a:solidFill>
              </a:rPr>
              <a:t>Potencia procesos fisiológicos.</a:t>
            </a:r>
          </a:p>
          <a:p>
            <a:r>
              <a:rPr lang="es-EC" dirty="0" smtClean="0">
                <a:solidFill>
                  <a:schemeClr val="tx1"/>
                </a:solidFill>
              </a:rPr>
              <a:t>Efectivo desinfectante.</a:t>
            </a:r>
          </a:p>
          <a:p>
            <a:r>
              <a:rPr lang="es-EC" dirty="0" smtClean="0">
                <a:solidFill>
                  <a:schemeClr val="tx1"/>
                </a:solidFill>
              </a:rPr>
              <a:t>Disminuye infección por </a:t>
            </a:r>
            <a:r>
              <a:rPr lang="es-EC" i="1" dirty="0" err="1" smtClean="0">
                <a:solidFill>
                  <a:schemeClr val="tx1"/>
                </a:solidFill>
              </a:rPr>
              <a:t>C.acutatum</a:t>
            </a:r>
            <a:r>
              <a:rPr lang="es-EC" dirty="0" smtClean="0">
                <a:solidFill>
                  <a:schemeClr val="tx1"/>
                </a:solidFill>
              </a:rPr>
              <a:t> con estufas caseras.</a:t>
            </a:r>
          </a:p>
          <a:p>
            <a:r>
              <a:rPr lang="es-EC" b="1" dirty="0" smtClean="0">
                <a:solidFill>
                  <a:schemeClr val="tx1"/>
                </a:solidFill>
              </a:rPr>
              <a:t>Porción ultravioleta probablemente perjudicial</a:t>
            </a:r>
            <a:r>
              <a:rPr lang="es-EC" dirty="0" smtClean="0">
                <a:solidFill>
                  <a:schemeClr val="tx1"/>
                </a:solidFill>
              </a:rPr>
              <a:t>.</a:t>
            </a:r>
            <a:endParaRPr lang="es-EC" dirty="0">
              <a:solidFill>
                <a:schemeClr val="tx1"/>
              </a:solidFill>
            </a:endParaRPr>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24400" y="1354781"/>
            <a:ext cx="388620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750131" y="5296400"/>
            <a:ext cx="3823855" cy="276999"/>
          </a:xfrm>
          <a:prstGeom prst="rect">
            <a:avLst/>
          </a:prstGeom>
          <a:noFill/>
        </p:spPr>
        <p:txBody>
          <a:bodyPr wrap="square" rtlCol="0">
            <a:spAutoFit/>
          </a:bodyPr>
          <a:lstStyle/>
          <a:p>
            <a:r>
              <a:rPr lang="es-EC" sz="1200" dirty="0" err="1" smtClean="0"/>
              <a:t>Hydroenvironment</a:t>
            </a:r>
            <a:r>
              <a:rPr lang="es-EC" sz="1200" dirty="0" smtClean="0"/>
              <a:t>, 2017</a:t>
            </a:r>
            <a:endParaRPr lang="es-EC" sz="1200" dirty="0"/>
          </a:p>
        </p:txBody>
      </p:sp>
    </p:spTree>
    <p:extLst>
      <p:ext uri="{BB962C8B-B14F-4D97-AF65-F5344CB8AC3E}">
        <p14:creationId xmlns:p14="http://schemas.microsoft.com/office/powerpoint/2010/main" val="1510469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REVISIÓN DE LITERATURA</a:t>
            </a:r>
            <a:endParaRPr lang="es-EC" dirty="0"/>
          </a:p>
        </p:txBody>
      </p:sp>
      <p:sp>
        <p:nvSpPr>
          <p:cNvPr id="3" name="2 Marcador de contenido"/>
          <p:cNvSpPr>
            <a:spLocks noGrp="1"/>
          </p:cNvSpPr>
          <p:nvPr>
            <p:ph sz="half" idx="1"/>
          </p:nvPr>
        </p:nvSpPr>
        <p:spPr>
          <a:xfrm>
            <a:off x="807522" y="824581"/>
            <a:ext cx="7624262" cy="1574235"/>
          </a:xfrm>
        </p:spPr>
        <p:txBody>
          <a:bodyPr/>
          <a:lstStyle/>
          <a:p>
            <a:r>
              <a:rPr lang="es-EC" dirty="0" smtClean="0">
                <a:solidFill>
                  <a:schemeClr val="tx1"/>
                </a:solidFill>
              </a:rPr>
              <a:t>Actividad enzimática</a:t>
            </a:r>
          </a:p>
          <a:p>
            <a:endParaRPr lang="es-EC" dirty="0">
              <a:solidFill>
                <a:schemeClr val="tx1"/>
              </a:solidFill>
            </a:endParaRPr>
          </a:p>
          <a:p>
            <a:pPr algn="just"/>
            <a:r>
              <a:rPr lang="es-EC" dirty="0" smtClean="0">
                <a:solidFill>
                  <a:schemeClr val="tx1"/>
                </a:solidFill>
              </a:rPr>
              <a:t>Asociadas a procesos de </a:t>
            </a:r>
            <a:r>
              <a:rPr lang="es-EC" b="1" dirty="0" smtClean="0">
                <a:solidFill>
                  <a:schemeClr val="tx1"/>
                </a:solidFill>
              </a:rPr>
              <a:t>defensa frente a situaciones de estrés biótico o abiótico</a:t>
            </a:r>
            <a:endParaRPr lang="es-EC" b="1" dirty="0">
              <a:solidFill>
                <a:schemeClr val="tx1"/>
              </a:solidFill>
            </a:endParaRPr>
          </a:p>
        </p:txBody>
      </p:sp>
      <p:pic>
        <p:nvPicPr>
          <p:cNvPr id="6146" name="Picture 2"/>
          <p:cNvPicPr>
            <a:picLocks noGrp="1" noChangeAspect="1" noChangeArrowheads="1"/>
          </p:cNvPicPr>
          <p:nvPr>
            <p:ph sz="half" idx="2"/>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13960" y="2700933"/>
            <a:ext cx="3497550" cy="209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ayo"/>
          <p:cNvSpPr/>
          <p:nvPr/>
        </p:nvSpPr>
        <p:spPr>
          <a:xfrm rot="19151329">
            <a:off x="366660" y="2540087"/>
            <a:ext cx="2569213" cy="2297049"/>
          </a:xfrm>
          <a:prstGeom prst="lightningBol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10 Rayo"/>
          <p:cNvSpPr/>
          <p:nvPr/>
        </p:nvSpPr>
        <p:spPr>
          <a:xfrm rot="6855726">
            <a:off x="6224751" y="2221798"/>
            <a:ext cx="2245966" cy="2440138"/>
          </a:xfrm>
          <a:prstGeom prst="lightningBol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CuadroTexto"/>
          <p:cNvSpPr txBox="1"/>
          <p:nvPr/>
        </p:nvSpPr>
        <p:spPr>
          <a:xfrm>
            <a:off x="368140" y="3510537"/>
            <a:ext cx="2600696" cy="369332"/>
          </a:xfrm>
          <a:prstGeom prst="rect">
            <a:avLst/>
          </a:prstGeom>
          <a:noFill/>
        </p:spPr>
        <p:txBody>
          <a:bodyPr wrap="square" rtlCol="0">
            <a:spAutoFit/>
          </a:bodyPr>
          <a:lstStyle/>
          <a:p>
            <a:r>
              <a:rPr lang="es-EC" dirty="0" smtClean="0"/>
              <a:t>ESTRÉS ABIÓTICO</a:t>
            </a:r>
            <a:endParaRPr lang="es-EC" dirty="0"/>
          </a:p>
        </p:txBody>
      </p:sp>
      <p:sp>
        <p:nvSpPr>
          <p:cNvPr id="13" name="12 CuadroTexto"/>
          <p:cNvSpPr txBox="1"/>
          <p:nvPr/>
        </p:nvSpPr>
        <p:spPr>
          <a:xfrm>
            <a:off x="6398819" y="3352901"/>
            <a:ext cx="2185060" cy="369332"/>
          </a:xfrm>
          <a:prstGeom prst="rect">
            <a:avLst/>
          </a:prstGeom>
          <a:noFill/>
        </p:spPr>
        <p:txBody>
          <a:bodyPr wrap="square" rtlCol="0">
            <a:spAutoFit/>
          </a:bodyPr>
          <a:lstStyle/>
          <a:p>
            <a:r>
              <a:rPr lang="es-EC" dirty="0" smtClean="0"/>
              <a:t>ESTRÉS BIÓTICO</a:t>
            </a:r>
            <a:endParaRPr lang="es-EC" dirty="0"/>
          </a:p>
        </p:txBody>
      </p:sp>
    </p:spTree>
    <p:extLst>
      <p:ext uri="{BB962C8B-B14F-4D97-AF65-F5344CB8AC3E}">
        <p14:creationId xmlns:p14="http://schemas.microsoft.com/office/powerpoint/2010/main" val="1579640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REVISIÓN DE LITERATURA</a:t>
            </a:r>
            <a:endParaRPr lang="es-EC" dirty="0"/>
          </a:p>
        </p:txBody>
      </p:sp>
      <p:sp>
        <p:nvSpPr>
          <p:cNvPr id="3" name="2 Marcador de contenido"/>
          <p:cNvSpPr>
            <a:spLocks noGrp="1"/>
          </p:cNvSpPr>
          <p:nvPr>
            <p:ph sz="half" idx="1"/>
          </p:nvPr>
        </p:nvSpPr>
        <p:spPr/>
        <p:txBody>
          <a:bodyPr/>
          <a:lstStyle/>
          <a:p>
            <a:r>
              <a:rPr lang="es-EC" dirty="0" smtClean="0">
                <a:solidFill>
                  <a:schemeClr val="tx1"/>
                </a:solidFill>
              </a:rPr>
              <a:t>Peroxidasa</a:t>
            </a:r>
          </a:p>
          <a:p>
            <a:pPr marL="0" indent="0">
              <a:buNone/>
            </a:pPr>
            <a:endParaRPr lang="es-EC" dirty="0" smtClean="0">
              <a:solidFill>
                <a:schemeClr val="tx1"/>
              </a:solidFill>
            </a:endParaRPr>
          </a:p>
          <a:p>
            <a:r>
              <a:rPr lang="es-EC" dirty="0" smtClean="0">
                <a:solidFill>
                  <a:schemeClr val="tx1"/>
                </a:solidFill>
              </a:rPr>
              <a:t>Descomponen peróxidos</a:t>
            </a:r>
          </a:p>
          <a:p>
            <a:r>
              <a:rPr lang="es-EC" dirty="0" smtClean="0">
                <a:solidFill>
                  <a:schemeClr val="tx1"/>
                </a:solidFill>
              </a:rPr>
              <a:t>Asociadas a varios procesos fisiológicos en vegetales.</a:t>
            </a:r>
          </a:p>
          <a:p>
            <a:r>
              <a:rPr lang="es-EC" b="1" dirty="0" smtClean="0">
                <a:solidFill>
                  <a:schemeClr val="tx1"/>
                </a:solidFill>
              </a:rPr>
              <a:t>Metabolismo de especies reactivas de oxígeno (ROS)</a:t>
            </a:r>
          </a:p>
          <a:p>
            <a:endParaRPr lang="es-EC" dirty="0" smtClean="0">
              <a:solidFill>
                <a:schemeClr val="tx1"/>
              </a:solidFill>
            </a:endParaRPr>
          </a:p>
          <a:p>
            <a:endParaRPr lang="es-EC" dirty="0">
              <a:solidFill>
                <a:schemeClr val="tx1"/>
              </a:solidFill>
            </a:endParaRPr>
          </a:p>
        </p:txBody>
      </p:sp>
      <p:graphicFrame>
        <p:nvGraphicFramePr>
          <p:cNvPr id="5" name="4 Marcador de contenido"/>
          <p:cNvGraphicFramePr>
            <a:graphicFrameLocks noGrp="1"/>
          </p:cNvGraphicFramePr>
          <p:nvPr>
            <p:ph sz="half" idx="2"/>
            <p:extLst>
              <p:ext uri="{D42A27DB-BD31-4B8C-83A1-F6EECF244321}">
                <p14:modId xmlns:p14="http://schemas.microsoft.com/office/powerpoint/2010/main" val="3000990114"/>
              </p:ext>
            </p:extLst>
          </p:nvPr>
        </p:nvGraphicFramePr>
        <p:xfrm>
          <a:off x="4298866" y="688768"/>
          <a:ext cx="4655127" cy="5568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8346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REVISIÓN DE LITERATURA</a:t>
            </a:r>
            <a:endParaRPr lang="es-EC" dirty="0"/>
          </a:p>
        </p:txBody>
      </p:sp>
      <p:sp>
        <p:nvSpPr>
          <p:cNvPr id="3" name="2 Marcador de contenido"/>
          <p:cNvSpPr>
            <a:spLocks noGrp="1"/>
          </p:cNvSpPr>
          <p:nvPr>
            <p:ph sz="half" idx="1"/>
          </p:nvPr>
        </p:nvSpPr>
        <p:spPr/>
        <p:txBody>
          <a:bodyPr/>
          <a:lstStyle/>
          <a:p>
            <a:r>
              <a:rPr lang="es-EC" dirty="0" smtClean="0">
                <a:solidFill>
                  <a:schemeClr val="tx1"/>
                </a:solidFill>
              </a:rPr>
              <a:t>Proteasa</a:t>
            </a:r>
          </a:p>
          <a:p>
            <a:pPr marL="0" indent="0">
              <a:buNone/>
            </a:pPr>
            <a:endParaRPr lang="es-EC" dirty="0" smtClean="0">
              <a:solidFill>
                <a:schemeClr val="tx1"/>
              </a:solidFill>
            </a:endParaRPr>
          </a:p>
          <a:p>
            <a:r>
              <a:rPr lang="es-EC" dirty="0" smtClean="0">
                <a:solidFill>
                  <a:schemeClr val="tx1"/>
                </a:solidFill>
              </a:rPr>
              <a:t>Hidrólisis de proteínas.</a:t>
            </a:r>
          </a:p>
          <a:p>
            <a:r>
              <a:rPr lang="es-EC" b="1" dirty="0" smtClean="0">
                <a:solidFill>
                  <a:schemeClr val="tx1"/>
                </a:solidFill>
              </a:rPr>
              <a:t>Remoción de proteínas dañadas.</a:t>
            </a:r>
          </a:p>
          <a:p>
            <a:r>
              <a:rPr lang="es-EC" dirty="0" smtClean="0">
                <a:solidFill>
                  <a:schemeClr val="tx1"/>
                </a:solidFill>
              </a:rPr>
              <a:t>Reconstrucción de nuevas proteínas.</a:t>
            </a:r>
            <a:endParaRPr lang="es-EC" dirty="0">
              <a:solidFill>
                <a:schemeClr val="tx1"/>
              </a:solidFill>
            </a:endParaRPr>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94406" y="1174672"/>
            <a:ext cx="2523963" cy="193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de flecha"/>
          <p:cNvCxnSpPr/>
          <p:nvPr/>
        </p:nvCxnSpPr>
        <p:spPr>
          <a:xfrm>
            <a:off x="6656388" y="3107270"/>
            <a:ext cx="0" cy="79200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6804562" y="3211676"/>
            <a:ext cx="1595309" cy="369332"/>
          </a:xfrm>
          <a:prstGeom prst="rect">
            <a:avLst/>
          </a:prstGeom>
          <a:noFill/>
        </p:spPr>
        <p:txBody>
          <a:bodyPr wrap="none" rtlCol="0">
            <a:spAutoFit/>
          </a:bodyPr>
          <a:lstStyle/>
          <a:p>
            <a:r>
              <a:rPr lang="es-EC" dirty="0" smtClean="0"/>
              <a:t>PROTEASAS</a:t>
            </a:r>
            <a:endParaRPr lang="es-EC"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852" y="3899270"/>
            <a:ext cx="2468563"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261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REVISIÓN DE LITERATURA</a:t>
            </a:r>
            <a:endParaRPr lang="es-EC" dirty="0"/>
          </a:p>
        </p:txBody>
      </p:sp>
      <p:sp>
        <p:nvSpPr>
          <p:cNvPr id="3" name="2 Marcador de contenido"/>
          <p:cNvSpPr>
            <a:spLocks noGrp="1"/>
          </p:cNvSpPr>
          <p:nvPr>
            <p:ph sz="half" idx="1"/>
          </p:nvPr>
        </p:nvSpPr>
        <p:spPr/>
        <p:txBody>
          <a:bodyPr/>
          <a:lstStyle/>
          <a:p>
            <a:r>
              <a:rPr lang="es-EC" dirty="0" smtClean="0">
                <a:solidFill>
                  <a:schemeClr val="tx1"/>
                </a:solidFill>
              </a:rPr>
              <a:t>Proteasoma 20s</a:t>
            </a:r>
          </a:p>
          <a:p>
            <a:endParaRPr lang="es-EC" dirty="0">
              <a:solidFill>
                <a:schemeClr val="tx1"/>
              </a:solidFill>
            </a:endParaRPr>
          </a:p>
          <a:p>
            <a:r>
              <a:rPr lang="es-EC" dirty="0" smtClean="0">
                <a:solidFill>
                  <a:schemeClr val="tx1"/>
                </a:solidFill>
              </a:rPr>
              <a:t>Sistema </a:t>
            </a:r>
            <a:r>
              <a:rPr lang="es-EC" dirty="0" err="1" smtClean="0">
                <a:solidFill>
                  <a:schemeClr val="tx1"/>
                </a:solidFill>
              </a:rPr>
              <a:t>Ubicuitina</a:t>
            </a:r>
            <a:r>
              <a:rPr lang="es-EC" dirty="0" smtClean="0">
                <a:solidFill>
                  <a:schemeClr val="tx1"/>
                </a:solidFill>
              </a:rPr>
              <a:t>-Proteasoma.</a:t>
            </a:r>
          </a:p>
          <a:p>
            <a:r>
              <a:rPr lang="es-EC" b="1" dirty="0" smtClean="0">
                <a:solidFill>
                  <a:schemeClr val="tx1"/>
                </a:solidFill>
              </a:rPr>
              <a:t>Actúa como proteasa de forma muy específica.</a:t>
            </a:r>
          </a:p>
          <a:p>
            <a:r>
              <a:rPr lang="es-EC" dirty="0" smtClean="0">
                <a:solidFill>
                  <a:schemeClr val="tx1"/>
                </a:solidFill>
              </a:rPr>
              <a:t>Defensa contra procesos de daño oxidativo.</a:t>
            </a:r>
          </a:p>
          <a:p>
            <a:pPr marL="0" indent="0">
              <a:buNone/>
            </a:pPr>
            <a:endParaRPr lang="es-EC" dirty="0">
              <a:solidFill>
                <a:schemeClr val="tx1"/>
              </a:solidFill>
            </a:endParaRPr>
          </a:p>
        </p:txBody>
      </p:sp>
      <p:pic>
        <p:nvPicPr>
          <p:cNvPr id="8194"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3192" t="1905" r="15729" b="2170"/>
          <a:stretch/>
        </p:blipFill>
        <p:spPr bwMode="auto">
          <a:xfrm>
            <a:off x="4476997" y="1235034"/>
            <a:ext cx="3550722" cy="2161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364" t="4007" r="7042" b="3754"/>
          <a:stretch/>
        </p:blipFill>
        <p:spPr bwMode="auto">
          <a:xfrm>
            <a:off x="4750130" y="3479469"/>
            <a:ext cx="3146961" cy="2161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45132" y="5640778"/>
            <a:ext cx="1410964" cy="276999"/>
          </a:xfrm>
          <a:prstGeom prst="rect">
            <a:avLst/>
          </a:prstGeom>
          <a:noFill/>
        </p:spPr>
        <p:txBody>
          <a:bodyPr wrap="none" rtlCol="0">
            <a:spAutoFit/>
          </a:bodyPr>
          <a:lstStyle/>
          <a:p>
            <a:r>
              <a:rPr lang="es-EC" sz="1200" dirty="0" smtClean="0"/>
              <a:t>Rocha-Sosa,2013</a:t>
            </a:r>
            <a:endParaRPr lang="es-EC" sz="1200" dirty="0"/>
          </a:p>
        </p:txBody>
      </p:sp>
    </p:spTree>
    <p:extLst>
      <p:ext uri="{BB962C8B-B14F-4D97-AF65-F5344CB8AC3E}">
        <p14:creationId xmlns:p14="http://schemas.microsoft.com/office/powerpoint/2010/main" val="1642129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sz="half" idx="1"/>
          </p:nvPr>
        </p:nvSpPr>
        <p:spPr/>
        <p:txBody>
          <a:bodyPr/>
          <a:lstStyle/>
          <a:p>
            <a:r>
              <a:rPr lang="es-EC" dirty="0">
                <a:solidFill>
                  <a:schemeClr val="tx1"/>
                </a:solidFill>
              </a:rPr>
              <a:t>Ubicación del lugar de </a:t>
            </a:r>
            <a:r>
              <a:rPr lang="es-EC" dirty="0" smtClean="0">
                <a:solidFill>
                  <a:schemeClr val="tx1"/>
                </a:solidFill>
              </a:rPr>
              <a:t>investigación</a:t>
            </a:r>
          </a:p>
          <a:p>
            <a:endParaRPr lang="es-EC" dirty="0">
              <a:solidFill>
                <a:schemeClr val="tx1"/>
              </a:solidFill>
            </a:endParaRPr>
          </a:p>
          <a:p>
            <a:r>
              <a:rPr lang="es-EC" dirty="0" smtClean="0">
                <a:solidFill>
                  <a:schemeClr val="tx1"/>
                </a:solidFill>
              </a:rPr>
              <a:t>Ubicación Política</a:t>
            </a:r>
          </a:p>
          <a:p>
            <a:r>
              <a:rPr lang="es-EC" dirty="0" smtClean="0">
                <a:solidFill>
                  <a:schemeClr val="tx1"/>
                </a:solidFill>
              </a:rPr>
              <a:t>Ubicación Geográfica</a:t>
            </a:r>
          </a:p>
          <a:p>
            <a:r>
              <a:rPr lang="es-EC" dirty="0" smtClean="0">
                <a:solidFill>
                  <a:schemeClr val="tx1"/>
                </a:solidFill>
              </a:rPr>
              <a:t>Ubicación Ecológica</a:t>
            </a:r>
            <a:endParaRPr lang="es-EC" dirty="0">
              <a:solidFill>
                <a:schemeClr val="tx1"/>
              </a:solidFill>
            </a:endParaRPr>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764478" y="2179508"/>
            <a:ext cx="4803574" cy="290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4851070" y="1657046"/>
            <a:ext cx="4572000" cy="369332"/>
          </a:xfrm>
          <a:prstGeom prst="rect">
            <a:avLst/>
          </a:prstGeom>
        </p:spPr>
        <p:txBody>
          <a:bodyPr>
            <a:spAutoFit/>
          </a:bodyPr>
          <a:lstStyle/>
          <a:p>
            <a:r>
              <a:rPr lang="es-EC" dirty="0" smtClean="0"/>
              <a:t>Long. </a:t>
            </a:r>
            <a:r>
              <a:rPr lang="es-EC" dirty="0"/>
              <a:t>78°24’44’</a:t>
            </a:r>
            <a:r>
              <a:rPr lang="es-EC" dirty="0" smtClean="0"/>
              <a:t>’O; Lat. </a:t>
            </a:r>
            <a:r>
              <a:rPr lang="es-EC" dirty="0"/>
              <a:t>0°23’20’’S. </a:t>
            </a:r>
          </a:p>
        </p:txBody>
      </p:sp>
    </p:spTree>
    <p:extLst>
      <p:ext uri="{BB962C8B-B14F-4D97-AF65-F5344CB8AC3E}">
        <p14:creationId xmlns:p14="http://schemas.microsoft.com/office/powerpoint/2010/main" val="3018994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sz="half" idx="1"/>
          </p:nvPr>
        </p:nvSpPr>
        <p:spPr/>
        <p:txBody>
          <a:bodyPr/>
          <a:lstStyle/>
          <a:p>
            <a:r>
              <a:rPr lang="es-EC" dirty="0" smtClean="0">
                <a:solidFill>
                  <a:schemeClr val="tx1"/>
                </a:solidFill>
              </a:rPr>
              <a:t>Materiales</a:t>
            </a:r>
          </a:p>
          <a:p>
            <a:endParaRPr lang="es-EC" dirty="0">
              <a:solidFill>
                <a:schemeClr val="tx1"/>
              </a:solidFill>
            </a:endParaRPr>
          </a:p>
          <a:p>
            <a:r>
              <a:rPr lang="es-EC" dirty="0" smtClean="0">
                <a:solidFill>
                  <a:schemeClr val="tx1"/>
                </a:solidFill>
              </a:rPr>
              <a:t>Solarización y Crecimiento de plántulas.</a:t>
            </a:r>
          </a:p>
          <a:p>
            <a:r>
              <a:rPr lang="es-EC" dirty="0" smtClean="0">
                <a:solidFill>
                  <a:schemeClr val="tx1"/>
                </a:solidFill>
              </a:rPr>
              <a:t>Laboratorio</a:t>
            </a:r>
          </a:p>
          <a:p>
            <a:r>
              <a:rPr lang="es-EC" dirty="0" smtClean="0">
                <a:solidFill>
                  <a:schemeClr val="tx1"/>
                </a:solidFill>
              </a:rPr>
              <a:t>Reactivos</a:t>
            </a:r>
          </a:p>
          <a:p>
            <a:endParaRPr lang="es-EC" dirty="0" smtClean="0">
              <a:solidFill>
                <a:schemeClr val="tx1"/>
              </a:solidFill>
            </a:endParaRPr>
          </a:p>
          <a:p>
            <a:endParaRPr lang="es-EC" dirty="0">
              <a:solidFill>
                <a:schemeClr val="tx1"/>
              </a:solidFill>
            </a:endParaRPr>
          </a:p>
        </p:txBody>
      </p:sp>
      <p:pic>
        <p:nvPicPr>
          <p:cNvPr id="14338"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1594" y="4185207"/>
            <a:ext cx="2612868" cy="1811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524" y="1390466"/>
            <a:ext cx="1963593" cy="202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091" y="4164003"/>
            <a:ext cx="2933143" cy="179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9916" y="1390466"/>
            <a:ext cx="2130095" cy="202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5721" y="4164001"/>
            <a:ext cx="2069877" cy="179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513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idx="1"/>
          </p:nvPr>
        </p:nvSpPr>
        <p:spPr/>
        <p:txBody>
          <a:bodyPr/>
          <a:lstStyle/>
          <a:p>
            <a:r>
              <a:rPr lang="es-EC" dirty="0" smtClean="0">
                <a:solidFill>
                  <a:schemeClr val="tx1"/>
                </a:solidFill>
              </a:rPr>
              <a:t>Métodos</a:t>
            </a:r>
            <a:endParaRPr lang="es-EC" dirty="0">
              <a:solidFill>
                <a:schemeClr val="tx1"/>
              </a:solidFill>
            </a:endParaRPr>
          </a:p>
          <a:p>
            <a:r>
              <a:rPr lang="es-EC" dirty="0" smtClean="0">
                <a:solidFill>
                  <a:schemeClr val="tx1"/>
                </a:solidFill>
              </a:rPr>
              <a:t>Solarización de semillas.</a:t>
            </a:r>
          </a:p>
        </p:txBody>
      </p:sp>
      <p:pic>
        <p:nvPicPr>
          <p:cNvPr id="819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41" t="36204" r="18540" b="27638"/>
          <a:stretch/>
        </p:blipFill>
        <p:spPr bwMode="auto">
          <a:xfrm>
            <a:off x="1140031" y="2735160"/>
            <a:ext cx="2458192" cy="240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803" y="2735160"/>
            <a:ext cx="2180524"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231" y="2752406"/>
            <a:ext cx="2339439"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353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METODOLOGÍA</a:t>
            </a:r>
          </a:p>
        </p:txBody>
      </p:sp>
      <p:sp>
        <p:nvSpPr>
          <p:cNvPr id="3" name="2 Marcador de contenido"/>
          <p:cNvSpPr>
            <a:spLocks noGrp="1"/>
          </p:cNvSpPr>
          <p:nvPr>
            <p:ph idx="1"/>
          </p:nvPr>
        </p:nvSpPr>
        <p:spPr/>
        <p:txBody>
          <a:bodyPr/>
          <a:lstStyle/>
          <a:p>
            <a:r>
              <a:rPr lang="es-EC" dirty="0" smtClean="0">
                <a:solidFill>
                  <a:schemeClr val="tx1"/>
                </a:solidFill>
              </a:rPr>
              <a:t>Métodos</a:t>
            </a:r>
          </a:p>
          <a:p>
            <a:r>
              <a:rPr lang="es-EC" dirty="0" smtClean="0">
                <a:solidFill>
                  <a:schemeClr val="tx1"/>
                </a:solidFill>
              </a:rPr>
              <a:t>Crecimiento </a:t>
            </a:r>
            <a:r>
              <a:rPr lang="es-EC" dirty="0">
                <a:solidFill>
                  <a:schemeClr val="tx1"/>
                </a:solidFill>
              </a:rPr>
              <a:t>de plántulas.</a:t>
            </a:r>
          </a:p>
          <a:p>
            <a:endParaRPr lang="es-EC" dirty="0">
              <a:solidFill>
                <a:schemeClr val="tx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832" y="792978"/>
            <a:ext cx="2603500" cy="219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0944" y="3269550"/>
            <a:ext cx="2584450"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25396" y="3269550"/>
            <a:ext cx="2584450"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363" y="3269550"/>
            <a:ext cx="2762250" cy="240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446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idx="1"/>
          </p:nvPr>
        </p:nvSpPr>
        <p:spPr/>
        <p:txBody>
          <a:bodyPr/>
          <a:lstStyle/>
          <a:p>
            <a:r>
              <a:rPr lang="es-EC" dirty="0" smtClean="0">
                <a:solidFill>
                  <a:schemeClr val="tx1"/>
                </a:solidFill>
              </a:rPr>
              <a:t>Métodos</a:t>
            </a:r>
          </a:p>
          <a:p>
            <a:r>
              <a:rPr lang="es-EC" dirty="0" smtClean="0">
                <a:solidFill>
                  <a:schemeClr val="tx1"/>
                </a:solidFill>
              </a:rPr>
              <a:t>Crecimiento de plántulas</a:t>
            </a:r>
            <a:endParaRPr lang="es-EC" dirty="0">
              <a:solidFill>
                <a:schemeClr val="tx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2814556"/>
            <a:ext cx="2652713" cy="219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404" y="2809793"/>
            <a:ext cx="2646363"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606" y="2814556"/>
            <a:ext cx="2646363"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023" y="1318265"/>
            <a:ext cx="2434441" cy="91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6048766" y="1318265"/>
            <a:ext cx="1694695" cy="276999"/>
          </a:xfrm>
          <a:prstGeom prst="rect">
            <a:avLst/>
          </a:prstGeom>
          <a:noFill/>
        </p:spPr>
        <p:txBody>
          <a:bodyPr wrap="none" rtlCol="0">
            <a:spAutoFit/>
          </a:bodyPr>
          <a:lstStyle/>
          <a:p>
            <a:r>
              <a:rPr lang="es-EC" sz="1200" dirty="0"/>
              <a:t>Ellis y Roberts (1981) </a:t>
            </a:r>
          </a:p>
        </p:txBody>
      </p:sp>
    </p:spTree>
    <p:extLst>
      <p:ext uri="{BB962C8B-B14F-4D97-AF65-F5344CB8AC3E}">
        <p14:creationId xmlns:p14="http://schemas.microsoft.com/office/powerpoint/2010/main" val="9964701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prstGeom prst="rect">
            <a:avLst/>
          </a:prstGeom>
        </p:spPr>
        <p:txBody>
          <a:bodyPr/>
          <a:lstStyle/>
          <a:p>
            <a:r>
              <a:rPr lang="es-EC" dirty="0" smtClean="0"/>
              <a:t>INTRODUCCIÓN</a:t>
            </a:r>
            <a:endParaRPr lang="es-EC" dirty="0"/>
          </a:p>
        </p:txBody>
      </p:sp>
      <p:sp>
        <p:nvSpPr>
          <p:cNvPr id="16" name="15 Marcador de texto"/>
          <p:cNvSpPr>
            <a:spLocks noGrp="1"/>
          </p:cNvSpPr>
          <p:nvPr>
            <p:ph sz="half" idx="2"/>
          </p:nvPr>
        </p:nvSpPr>
        <p:spPr>
          <a:xfrm>
            <a:off x="4885700" y="1600202"/>
            <a:ext cx="4038600" cy="4525963"/>
          </a:xfrm>
        </p:spPr>
        <p:txBody>
          <a:bodyPr/>
          <a:lstStyle/>
          <a:p>
            <a:pPr algn="just"/>
            <a:endParaRPr lang="es-EC" dirty="0" smtClean="0">
              <a:solidFill>
                <a:schemeClr val="tx1"/>
              </a:solidFill>
            </a:endParaRPr>
          </a:p>
          <a:p>
            <a:pPr algn="just"/>
            <a:r>
              <a:rPr lang="es-EC" dirty="0" smtClean="0">
                <a:solidFill>
                  <a:schemeClr val="tx1"/>
                </a:solidFill>
              </a:rPr>
              <a:t>Alto valor nutritivo.</a:t>
            </a:r>
          </a:p>
          <a:p>
            <a:pPr algn="just"/>
            <a:r>
              <a:rPr lang="es-EC" dirty="0" smtClean="0">
                <a:solidFill>
                  <a:schemeClr val="tx1"/>
                </a:solidFill>
              </a:rPr>
              <a:t>En nuestro país presenta bajos rendimientos.</a:t>
            </a:r>
          </a:p>
          <a:p>
            <a:pPr algn="just"/>
            <a:r>
              <a:rPr lang="es-EC" dirty="0" smtClean="0">
                <a:solidFill>
                  <a:schemeClr val="tx1"/>
                </a:solidFill>
              </a:rPr>
              <a:t>Principal causa la antracnosis</a:t>
            </a:r>
            <a:r>
              <a:rPr lang="es-EC" b="1" dirty="0" smtClean="0">
                <a:solidFill>
                  <a:schemeClr val="tx1"/>
                </a:solidFill>
              </a:rPr>
              <a:t> </a:t>
            </a:r>
            <a:r>
              <a:rPr lang="es-EC" dirty="0" smtClean="0">
                <a:solidFill>
                  <a:schemeClr val="tx1"/>
                </a:solidFill>
              </a:rPr>
              <a:t>(</a:t>
            </a:r>
            <a:r>
              <a:rPr lang="es-EC" i="1" dirty="0" err="1" smtClean="0">
                <a:solidFill>
                  <a:schemeClr val="tx1"/>
                </a:solidFill>
              </a:rPr>
              <a:t>Colletotrichum</a:t>
            </a:r>
            <a:r>
              <a:rPr lang="es-EC" i="1" dirty="0" smtClean="0">
                <a:solidFill>
                  <a:schemeClr val="tx1"/>
                </a:solidFill>
              </a:rPr>
              <a:t> </a:t>
            </a:r>
            <a:r>
              <a:rPr lang="es-EC" i="1" dirty="0" err="1" smtClean="0">
                <a:solidFill>
                  <a:schemeClr val="tx1"/>
                </a:solidFill>
              </a:rPr>
              <a:t>acutatum</a:t>
            </a:r>
            <a:r>
              <a:rPr lang="es-EC" dirty="0" smtClean="0">
                <a:solidFill>
                  <a:schemeClr val="tx1"/>
                </a:solidFill>
              </a:rPr>
              <a:t>).</a:t>
            </a:r>
          </a:p>
          <a:p>
            <a:pPr algn="just"/>
            <a:r>
              <a:rPr lang="es-EC" b="1" dirty="0" smtClean="0">
                <a:solidFill>
                  <a:schemeClr val="tx1"/>
                </a:solidFill>
              </a:rPr>
              <a:t>Necesaria búsqueda de alternativas para el manejo de la enfermedad.</a:t>
            </a:r>
          </a:p>
          <a:p>
            <a:pPr marL="0" indent="0" algn="just">
              <a:buNone/>
            </a:pPr>
            <a:endParaRPr lang="es-EC" dirty="0" smtClean="0">
              <a:solidFill>
                <a:schemeClr val="tx1"/>
              </a:solidFill>
            </a:endParaRPr>
          </a:p>
        </p:txBody>
      </p:sp>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49" y="1936360"/>
            <a:ext cx="4526666" cy="301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21 CuadroTexto"/>
          <p:cNvSpPr txBox="1"/>
          <p:nvPr/>
        </p:nvSpPr>
        <p:spPr>
          <a:xfrm>
            <a:off x="264349" y="4975766"/>
            <a:ext cx="4526666" cy="276999"/>
          </a:xfrm>
          <a:prstGeom prst="rect">
            <a:avLst/>
          </a:prstGeom>
          <a:noFill/>
        </p:spPr>
        <p:txBody>
          <a:bodyPr wrap="square" rtlCol="0">
            <a:spAutoFit/>
          </a:bodyPr>
          <a:lstStyle/>
          <a:p>
            <a:r>
              <a:rPr lang="es-EC" sz="1200" dirty="0" smtClean="0"/>
              <a:t>Peralta</a:t>
            </a:r>
            <a:r>
              <a:rPr lang="es-EC" sz="1200" i="1" dirty="0"/>
              <a:t> </a:t>
            </a:r>
            <a:r>
              <a:rPr lang="es-EC" sz="1200" i="1" dirty="0" smtClean="0"/>
              <a:t>et al., </a:t>
            </a:r>
            <a:r>
              <a:rPr lang="es-EC" sz="1200" dirty="0" smtClean="0"/>
              <a:t>2012.</a:t>
            </a:r>
            <a:endParaRPr lang="es-EC" sz="1200" dirty="0"/>
          </a:p>
        </p:txBody>
      </p:sp>
    </p:spTree>
    <p:extLst>
      <p:ext uri="{BB962C8B-B14F-4D97-AF65-F5344CB8AC3E}">
        <p14:creationId xmlns:p14="http://schemas.microsoft.com/office/powerpoint/2010/main" val="4133704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METODOLOGÍA</a:t>
            </a:r>
          </a:p>
        </p:txBody>
      </p:sp>
      <p:sp>
        <p:nvSpPr>
          <p:cNvPr id="3" name="2 Marcador de contenido"/>
          <p:cNvSpPr>
            <a:spLocks noGrp="1"/>
          </p:cNvSpPr>
          <p:nvPr>
            <p:ph sz="half" idx="1"/>
          </p:nvPr>
        </p:nvSpPr>
        <p:spPr/>
        <p:txBody>
          <a:bodyPr/>
          <a:lstStyle/>
          <a:p>
            <a:r>
              <a:rPr lang="es-EC" dirty="0" smtClean="0">
                <a:solidFill>
                  <a:schemeClr val="tx1"/>
                </a:solidFill>
              </a:rPr>
              <a:t>Métodos</a:t>
            </a:r>
          </a:p>
          <a:p>
            <a:r>
              <a:rPr lang="es-EC" dirty="0">
                <a:solidFill>
                  <a:schemeClr val="tx1"/>
                </a:solidFill>
              </a:rPr>
              <a:t>Actividad enzimática.</a:t>
            </a:r>
          </a:p>
          <a:p>
            <a:endParaRPr lang="es-EC" dirty="0">
              <a:solidFill>
                <a:schemeClr val="tx1"/>
              </a:solidFill>
            </a:endParaRPr>
          </a:p>
          <a:p>
            <a:endParaRPr lang="es-EC" dirty="0"/>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87229" y="2598152"/>
            <a:ext cx="2560542" cy="253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58" y="3113437"/>
            <a:ext cx="285273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098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sz="half" idx="1"/>
          </p:nvPr>
        </p:nvSpPr>
        <p:spPr/>
        <p:txBody>
          <a:bodyPr/>
          <a:lstStyle/>
          <a:p>
            <a:r>
              <a:rPr lang="es-EC" dirty="0" smtClean="0">
                <a:solidFill>
                  <a:schemeClr val="tx1"/>
                </a:solidFill>
              </a:rPr>
              <a:t>Métodos</a:t>
            </a:r>
          </a:p>
          <a:p>
            <a:r>
              <a:rPr lang="es-EC" dirty="0" smtClean="0">
                <a:solidFill>
                  <a:schemeClr val="tx1"/>
                </a:solidFill>
              </a:rPr>
              <a:t>Peroxidasa</a:t>
            </a:r>
            <a:endParaRPr lang="es-EC" dirty="0">
              <a:solidFill>
                <a:schemeClr val="tx1"/>
              </a:solidFill>
            </a:endParaRPr>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1" y="2794742"/>
            <a:ext cx="2885705" cy="261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Marcador de contenido"/>
          <p:cNvGraphicFramePr>
            <a:graphicFrameLocks noGrp="1"/>
          </p:cNvGraphicFramePr>
          <p:nvPr>
            <p:ph sz="half" idx="2"/>
            <p:extLst>
              <p:ext uri="{D42A27DB-BD31-4B8C-83A1-F6EECF244321}">
                <p14:modId xmlns:p14="http://schemas.microsoft.com/office/powerpoint/2010/main" val="1549187109"/>
              </p:ext>
            </p:extLst>
          </p:nvPr>
        </p:nvGraphicFramePr>
        <p:xfrm>
          <a:off x="4120738" y="843148"/>
          <a:ext cx="4661064" cy="5130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2528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sz="half" idx="1"/>
          </p:nvPr>
        </p:nvSpPr>
        <p:spPr>
          <a:xfrm>
            <a:off x="445324" y="970811"/>
            <a:ext cx="4038600" cy="834240"/>
          </a:xfrm>
        </p:spPr>
        <p:txBody>
          <a:bodyPr/>
          <a:lstStyle/>
          <a:p>
            <a:r>
              <a:rPr lang="es-EC" dirty="0" smtClean="0">
                <a:solidFill>
                  <a:schemeClr val="tx1"/>
                </a:solidFill>
              </a:rPr>
              <a:t>Métodos</a:t>
            </a:r>
          </a:p>
          <a:p>
            <a:r>
              <a:rPr lang="es-EC" dirty="0" smtClean="0">
                <a:solidFill>
                  <a:schemeClr val="tx1"/>
                </a:solidFill>
              </a:rPr>
              <a:t>Proteasa</a:t>
            </a:r>
            <a:endParaRPr lang="es-EC" dirty="0">
              <a:solidFill>
                <a:schemeClr val="tx1"/>
              </a:solidFill>
            </a:endParaRPr>
          </a:p>
        </p:txBody>
      </p:sp>
      <p:sp>
        <p:nvSpPr>
          <p:cNvPr id="6" name="5 Rectángulo"/>
          <p:cNvSpPr/>
          <p:nvPr/>
        </p:nvSpPr>
        <p:spPr>
          <a:xfrm>
            <a:off x="2713514" y="5801530"/>
            <a:ext cx="4572000" cy="338554"/>
          </a:xfrm>
          <a:prstGeom prst="rect">
            <a:avLst/>
          </a:prstGeom>
        </p:spPr>
        <p:txBody>
          <a:bodyPr>
            <a:spAutoFit/>
          </a:bodyPr>
          <a:lstStyle/>
          <a:p>
            <a:r>
              <a:rPr lang="es-EC" sz="1600" dirty="0" smtClean="0"/>
              <a:t>Sigma </a:t>
            </a:r>
            <a:r>
              <a:rPr lang="es-EC" sz="1600" dirty="0" err="1"/>
              <a:t>A</a:t>
            </a:r>
            <a:r>
              <a:rPr lang="es-EC" sz="1600" dirty="0" err="1" smtClean="0"/>
              <a:t>ldrich</a:t>
            </a:r>
            <a:r>
              <a:rPr lang="es-EC" sz="1600" dirty="0" smtClean="0"/>
              <a:t>, 2017</a:t>
            </a:r>
            <a:endParaRPr lang="es-EC" sz="1600" dirty="0"/>
          </a:p>
        </p:txBody>
      </p:sp>
      <p:pic>
        <p:nvPicPr>
          <p:cNvPr id="1126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91262" y="1952932"/>
            <a:ext cx="5830784" cy="372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96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sz="half" idx="1"/>
          </p:nvPr>
        </p:nvSpPr>
        <p:spPr/>
        <p:txBody>
          <a:bodyPr/>
          <a:lstStyle/>
          <a:p>
            <a:r>
              <a:rPr lang="es-EC" dirty="0" smtClean="0">
                <a:solidFill>
                  <a:schemeClr val="tx1"/>
                </a:solidFill>
              </a:rPr>
              <a:t>Métodos</a:t>
            </a:r>
          </a:p>
          <a:p>
            <a:r>
              <a:rPr lang="es-EC" dirty="0" smtClean="0">
                <a:solidFill>
                  <a:schemeClr val="tx1"/>
                </a:solidFill>
              </a:rPr>
              <a:t>Proteasoma 20s</a:t>
            </a:r>
            <a:endParaRPr lang="es-EC" dirty="0">
              <a:solidFill>
                <a:schemeClr val="tx1"/>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63" y="2558257"/>
            <a:ext cx="3036081" cy="259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Diagrama"/>
          <p:cNvGraphicFramePr/>
          <p:nvPr>
            <p:extLst>
              <p:ext uri="{D42A27DB-BD31-4B8C-83A1-F6EECF244321}">
                <p14:modId xmlns:p14="http://schemas.microsoft.com/office/powerpoint/2010/main" val="1967921057"/>
              </p:ext>
            </p:extLst>
          </p:nvPr>
        </p:nvGraphicFramePr>
        <p:xfrm>
          <a:off x="3330478" y="1206994"/>
          <a:ext cx="5706644" cy="4766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723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idx="1"/>
          </p:nvPr>
        </p:nvSpPr>
        <p:spPr/>
        <p:txBody>
          <a:bodyPr/>
          <a:lstStyle/>
          <a:p>
            <a:r>
              <a:rPr lang="es-EC" dirty="0" smtClean="0">
                <a:solidFill>
                  <a:schemeClr val="tx1"/>
                </a:solidFill>
              </a:rPr>
              <a:t>Diseño experimental</a:t>
            </a:r>
          </a:p>
          <a:p>
            <a:pPr marL="0" indent="0">
              <a:buNone/>
            </a:pPr>
            <a:endParaRPr lang="es-EC" dirty="0" smtClean="0">
              <a:solidFill>
                <a:schemeClr val="tx1"/>
              </a:solidFill>
            </a:endParaRPr>
          </a:p>
          <a:p>
            <a:r>
              <a:rPr lang="es-EC" dirty="0" smtClean="0">
                <a:solidFill>
                  <a:schemeClr val="tx1"/>
                </a:solidFill>
              </a:rPr>
              <a:t>Factores a probar</a:t>
            </a:r>
          </a:p>
          <a:p>
            <a:pPr marL="600075" lvl="2" indent="0">
              <a:buNone/>
            </a:pPr>
            <a:endParaRPr lang="es-EC" sz="1600" dirty="0" smtClean="0">
              <a:solidFill>
                <a:schemeClr val="tx1"/>
              </a:solidFill>
            </a:endParaRPr>
          </a:p>
          <a:p>
            <a:pPr marL="600075" lvl="2" indent="0">
              <a:buNone/>
            </a:pPr>
            <a:r>
              <a:rPr lang="es-EC" sz="1600" dirty="0" smtClean="0">
                <a:solidFill>
                  <a:schemeClr val="tx1"/>
                </a:solidFill>
              </a:rPr>
              <a:t>Tratamientos </a:t>
            </a:r>
            <a:r>
              <a:rPr lang="es-EC" sz="1600" dirty="0">
                <a:solidFill>
                  <a:schemeClr val="tx1"/>
                </a:solidFill>
              </a:rPr>
              <a:t>aplicados a las semillas de </a:t>
            </a:r>
            <a:r>
              <a:rPr lang="es-EC" sz="1600" dirty="0" smtClean="0">
                <a:solidFill>
                  <a:schemeClr val="tx1"/>
                </a:solidFill>
              </a:rPr>
              <a:t>chocho</a:t>
            </a:r>
            <a:endParaRPr lang="es-EC" sz="1600" dirty="0">
              <a:solidFill>
                <a:schemeClr val="tx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395688751"/>
              </p:ext>
            </p:extLst>
          </p:nvPr>
        </p:nvGraphicFramePr>
        <p:xfrm>
          <a:off x="1116282" y="3241966"/>
          <a:ext cx="6075090" cy="2731320"/>
        </p:xfrm>
        <a:graphic>
          <a:graphicData uri="http://schemas.openxmlformats.org/drawingml/2006/table">
            <a:tbl>
              <a:tblPr firstRow="1" firstCol="1" bandRow="1"/>
              <a:tblGrid>
                <a:gridCol w="3040785"/>
                <a:gridCol w="3034305"/>
              </a:tblGrid>
              <a:tr h="455220">
                <a:tc>
                  <a:txBody>
                    <a:bodyPr/>
                    <a:lstStyle/>
                    <a:p>
                      <a:pPr algn="just">
                        <a:lnSpc>
                          <a:spcPct val="200000"/>
                        </a:lnSpc>
                        <a:spcAft>
                          <a:spcPts val="0"/>
                        </a:spcAft>
                      </a:pPr>
                      <a:r>
                        <a:rPr lang="es-ES" sz="1200" b="1" dirty="0">
                          <a:solidFill>
                            <a:srgbClr val="000000"/>
                          </a:solidFill>
                          <a:effectLst/>
                          <a:latin typeface="+mj-lt"/>
                          <a:ea typeface="Times New Roman"/>
                          <a:cs typeface="Times New Roman"/>
                        </a:rPr>
                        <a:t>Tratamiento</a:t>
                      </a:r>
                      <a:endParaRPr lang="es-EC" sz="1100" dirty="0">
                        <a:solidFill>
                          <a:srgbClr val="000000"/>
                        </a:solidFill>
                        <a:effectLst/>
                        <a:latin typeface="+mj-lt"/>
                        <a:ea typeface="Times New Roman"/>
                        <a:cs typeface="Times New Roman"/>
                      </a:endParaRPr>
                    </a:p>
                  </a:txBody>
                  <a:tcPr marL="68580" marR="68580" marT="0" marB="0">
                    <a:lnL>
                      <a:noFill/>
                    </a:lnL>
                    <a:lnR>
                      <a:noFill/>
                    </a:lnR>
                    <a:lnT>
                      <a:noFill/>
                    </a:lnT>
                    <a:lnB>
                      <a:noFill/>
                    </a:lnB>
                  </a:tcPr>
                </a:tc>
                <a:tc>
                  <a:txBody>
                    <a:bodyPr/>
                    <a:lstStyle/>
                    <a:p>
                      <a:pPr algn="just">
                        <a:lnSpc>
                          <a:spcPct val="200000"/>
                        </a:lnSpc>
                        <a:spcAft>
                          <a:spcPts val="0"/>
                        </a:spcAft>
                      </a:pPr>
                      <a:r>
                        <a:rPr lang="es-ES" sz="1200" b="1">
                          <a:solidFill>
                            <a:srgbClr val="000000"/>
                          </a:solidFill>
                          <a:effectLst/>
                          <a:latin typeface="+mj-lt"/>
                          <a:ea typeface="Times New Roman"/>
                          <a:cs typeface="Times New Roman"/>
                        </a:rPr>
                        <a:t>Detalle</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tcPr>
                </a:tc>
              </a:tr>
              <a:tr h="455220">
                <a:tc>
                  <a:txBody>
                    <a:bodyPr/>
                    <a:lstStyle/>
                    <a:p>
                      <a:pPr algn="just">
                        <a:lnSpc>
                          <a:spcPct val="200000"/>
                        </a:lnSpc>
                        <a:spcAft>
                          <a:spcPts val="0"/>
                        </a:spcAft>
                      </a:pPr>
                      <a:r>
                        <a:rPr lang="es-ES" sz="1200" b="1">
                          <a:solidFill>
                            <a:srgbClr val="000000"/>
                          </a:solidFill>
                          <a:effectLst/>
                          <a:latin typeface="+mj-lt"/>
                          <a:ea typeface="Times New Roman"/>
                          <a:cs typeface="Times New Roman"/>
                        </a:rPr>
                        <a:t>T1</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lnSpc>
                          <a:spcPct val="200000"/>
                        </a:lnSpc>
                        <a:spcAft>
                          <a:spcPts val="0"/>
                        </a:spcAft>
                      </a:pPr>
                      <a:r>
                        <a:rPr lang="es-ES" sz="1200" dirty="0">
                          <a:solidFill>
                            <a:srgbClr val="000000"/>
                          </a:solidFill>
                          <a:effectLst/>
                          <a:latin typeface="+mj-lt"/>
                          <a:ea typeface="Times New Roman"/>
                          <a:cs typeface="Times New Roman"/>
                        </a:rPr>
                        <a:t>15 minutos de exposición</a:t>
                      </a:r>
                      <a:endParaRPr lang="es-EC" sz="1100" dirty="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r>
              <a:tr h="455220">
                <a:tc>
                  <a:txBody>
                    <a:bodyPr/>
                    <a:lstStyle/>
                    <a:p>
                      <a:pPr algn="just">
                        <a:lnSpc>
                          <a:spcPct val="200000"/>
                        </a:lnSpc>
                        <a:spcAft>
                          <a:spcPts val="0"/>
                        </a:spcAft>
                      </a:pPr>
                      <a:r>
                        <a:rPr lang="es-ES" sz="1200" b="1" dirty="0">
                          <a:solidFill>
                            <a:srgbClr val="000000"/>
                          </a:solidFill>
                          <a:effectLst/>
                          <a:latin typeface="+mj-lt"/>
                          <a:ea typeface="Times New Roman"/>
                          <a:cs typeface="Times New Roman"/>
                        </a:rPr>
                        <a:t>T2</a:t>
                      </a:r>
                      <a:endParaRPr lang="es-EC" sz="1100" dirty="0">
                        <a:solidFill>
                          <a:srgbClr val="000000"/>
                        </a:solidFill>
                        <a:effectLst/>
                        <a:latin typeface="+mj-lt"/>
                        <a:ea typeface="Times New Roman"/>
                        <a:cs typeface="Times New Roman"/>
                      </a:endParaRPr>
                    </a:p>
                  </a:txBody>
                  <a:tcPr marL="68580" marR="68580" marT="0" marB="0">
                    <a:lnL>
                      <a:noFill/>
                    </a:lnL>
                    <a:lnR>
                      <a:noFill/>
                    </a:lnR>
                    <a:lnT>
                      <a:noFill/>
                    </a:lnT>
                    <a:lnB>
                      <a:noFill/>
                    </a:lnB>
                  </a:tcPr>
                </a:tc>
                <a:tc>
                  <a:txBody>
                    <a:bodyPr/>
                    <a:lstStyle/>
                    <a:p>
                      <a:pPr algn="just">
                        <a:lnSpc>
                          <a:spcPct val="200000"/>
                        </a:lnSpc>
                        <a:spcAft>
                          <a:spcPts val="0"/>
                        </a:spcAft>
                      </a:pPr>
                      <a:r>
                        <a:rPr lang="es-ES" sz="1200">
                          <a:solidFill>
                            <a:srgbClr val="000000"/>
                          </a:solidFill>
                          <a:effectLst/>
                          <a:latin typeface="+mj-lt"/>
                          <a:ea typeface="Times New Roman"/>
                          <a:cs typeface="Times New Roman"/>
                        </a:rPr>
                        <a:t>30 minutos de exposición</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tcPr>
                </a:tc>
              </a:tr>
              <a:tr h="455220">
                <a:tc>
                  <a:txBody>
                    <a:bodyPr/>
                    <a:lstStyle/>
                    <a:p>
                      <a:pPr algn="just">
                        <a:lnSpc>
                          <a:spcPct val="200000"/>
                        </a:lnSpc>
                        <a:spcAft>
                          <a:spcPts val="0"/>
                        </a:spcAft>
                      </a:pPr>
                      <a:r>
                        <a:rPr lang="es-ES" sz="1200" b="1">
                          <a:solidFill>
                            <a:srgbClr val="000000"/>
                          </a:solidFill>
                          <a:effectLst/>
                          <a:latin typeface="+mj-lt"/>
                          <a:ea typeface="Times New Roman"/>
                          <a:cs typeface="Times New Roman"/>
                        </a:rPr>
                        <a:t>T3</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lnSpc>
                          <a:spcPct val="200000"/>
                        </a:lnSpc>
                        <a:spcAft>
                          <a:spcPts val="0"/>
                        </a:spcAft>
                      </a:pPr>
                      <a:r>
                        <a:rPr lang="es-ES" sz="1200">
                          <a:solidFill>
                            <a:srgbClr val="000000"/>
                          </a:solidFill>
                          <a:effectLst/>
                          <a:latin typeface="+mj-lt"/>
                          <a:ea typeface="Times New Roman"/>
                          <a:cs typeface="Times New Roman"/>
                        </a:rPr>
                        <a:t>45 minutos de exposición</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r>
              <a:tr h="455220">
                <a:tc>
                  <a:txBody>
                    <a:bodyPr/>
                    <a:lstStyle/>
                    <a:p>
                      <a:pPr algn="just">
                        <a:lnSpc>
                          <a:spcPct val="200000"/>
                        </a:lnSpc>
                        <a:spcAft>
                          <a:spcPts val="0"/>
                        </a:spcAft>
                      </a:pPr>
                      <a:r>
                        <a:rPr lang="es-ES" sz="1200" b="1">
                          <a:solidFill>
                            <a:srgbClr val="000000"/>
                          </a:solidFill>
                          <a:effectLst/>
                          <a:latin typeface="+mj-lt"/>
                          <a:ea typeface="Times New Roman"/>
                          <a:cs typeface="Times New Roman"/>
                        </a:rPr>
                        <a:t>T4</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tcPr>
                </a:tc>
                <a:tc>
                  <a:txBody>
                    <a:bodyPr/>
                    <a:lstStyle/>
                    <a:p>
                      <a:pPr algn="just">
                        <a:lnSpc>
                          <a:spcPct val="200000"/>
                        </a:lnSpc>
                        <a:spcAft>
                          <a:spcPts val="0"/>
                        </a:spcAft>
                      </a:pPr>
                      <a:r>
                        <a:rPr lang="es-ES" sz="1200">
                          <a:solidFill>
                            <a:srgbClr val="000000"/>
                          </a:solidFill>
                          <a:effectLst/>
                          <a:latin typeface="+mj-lt"/>
                          <a:ea typeface="Times New Roman"/>
                          <a:cs typeface="Times New Roman"/>
                        </a:rPr>
                        <a:t>60 minutos de exposición</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tcPr>
                </a:tc>
              </a:tr>
              <a:tr h="455220">
                <a:tc>
                  <a:txBody>
                    <a:bodyPr/>
                    <a:lstStyle/>
                    <a:p>
                      <a:pPr algn="just">
                        <a:lnSpc>
                          <a:spcPct val="200000"/>
                        </a:lnSpc>
                        <a:spcAft>
                          <a:spcPts val="0"/>
                        </a:spcAft>
                      </a:pPr>
                      <a:r>
                        <a:rPr lang="es-ES" sz="1200" b="1">
                          <a:solidFill>
                            <a:srgbClr val="000000"/>
                          </a:solidFill>
                          <a:effectLst/>
                          <a:latin typeface="+mj-lt"/>
                          <a:ea typeface="Times New Roman"/>
                          <a:cs typeface="Times New Roman"/>
                        </a:rPr>
                        <a:t>T5</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just">
                        <a:lnSpc>
                          <a:spcPct val="200000"/>
                        </a:lnSpc>
                        <a:spcAft>
                          <a:spcPts val="0"/>
                        </a:spcAft>
                      </a:pPr>
                      <a:r>
                        <a:rPr lang="es-ES" sz="1200" dirty="0">
                          <a:solidFill>
                            <a:srgbClr val="000000"/>
                          </a:solidFill>
                          <a:effectLst/>
                          <a:latin typeface="+mj-lt"/>
                          <a:ea typeface="Times New Roman"/>
                          <a:cs typeface="Times New Roman"/>
                        </a:rPr>
                        <a:t>Sin exposición </a:t>
                      </a:r>
                      <a:endParaRPr lang="es-EC" sz="1100" dirty="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r>
            </a:tbl>
          </a:graphicData>
        </a:graphic>
      </p:graphicFrame>
    </p:spTree>
    <p:extLst>
      <p:ext uri="{BB962C8B-B14F-4D97-AF65-F5344CB8AC3E}">
        <p14:creationId xmlns:p14="http://schemas.microsoft.com/office/powerpoint/2010/main" val="2526335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idx="1"/>
          </p:nvPr>
        </p:nvSpPr>
        <p:spPr/>
        <p:txBody>
          <a:bodyPr/>
          <a:lstStyle/>
          <a:p>
            <a:r>
              <a:rPr lang="es-EC" dirty="0" smtClean="0">
                <a:solidFill>
                  <a:schemeClr val="tx1"/>
                </a:solidFill>
              </a:rPr>
              <a:t>Diseño experimental</a:t>
            </a:r>
          </a:p>
          <a:p>
            <a:r>
              <a:rPr lang="es-EC" dirty="0" smtClean="0">
                <a:solidFill>
                  <a:schemeClr val="tx1"/>
                </a:solidFill>
              </a:rPr>
              <a:t>Tipo de diseño</a:t>
            </a:r>
          </a:p>
          <a:p>
            <a:pPr marL="0" indent="0">
              <a:buNone/>
            </a:pPr>
            <a:endParaRPr lang="es-EC" dirty="0" smtClean="0">
              <a:solidFill>
                <a:schemeClr val="tx1"/>
              </a:solidFill>
            </a:endParaRPr>
          </a:p>
          <a:p>
            <a:pPr marL="0" indent="0">
              <a:buNone/>
            </a:pPr>
            <a:r>
              <a:rPr lang="es-EC" dirty="0" smtClean="0">
                <a:solidFill>
                  <a:schemeClr val="tx1"/>
                </a:solidFill>
              </a:rPr>
              <a:t>      Diseño </a:t>
            </a:r>
            <a:r>
              <a:rPr lang="es-EC" dirty="0">
                <a:solidFill>
                  <a:schemeClr val="tx1"/>
                </a:solidFill>
              </a:rPr>
              <a:t>completamente al azar (DCA).</a:t>
            </a:r>
            <a:endParaRPr lang="es-EC" dirty="0" smtClean="0">
              <a:solidFill>
                <a:schemeClr val="tx1"/>
              </a:solidFill>
            </a:endParaRPr>
          </a:p>
          <a:p>
            <a:endParaRPr lang="es-EC" dirty="0">
              <a:solidFill>
                <a:schemeClr val="tx1"/>
              </a:solidFill>
            </a:endParaRPr>
          </a:p>
          <a:p>
            <a:r>
              <a:rPr lang="es-EC" dirty="0">
                <a:solidFill>
                  <a:schemeClr val="tx1"/>
                </a:solidFill>
              </a:rPr>
              <a:t>𝛾𝑖𝑗=𝜇+𝜏𝑖+</a:t>
            </a:r>
            <a:r>
              <a:rPr lang="es-EC" dirty="0" smtClean="0">
                <a:solidFill>
                  <a:schemeClr val="tx1"/>
                </a:solidFill>
              </a:rPr>
              <a:t>𝜖𝑖𝑗</a:t>
            </a:r>
          </a:p>
          <a:p>
            <a:pPr marL="0" indent="0">
              <a:buNone/>
            </a:pPr>
            <a:endParaRPr lang="es-EC" dirty="0" smtClean="0">
              <a:solidFill>
                <a:schemeClr val="tx1"/>
              </a:solidFill>
            </a:endParaRPr>
          </a:p>
          <a:p>
            <a:pPr marL="0" indent="0">
              <a:buNone/>
            </a:pPr>
            <a:r>
              <a:rPr lang="es-EC" dirty="0">
                <a:solidFill>
                  <a:schemeClr val="tx1"/>
                </a:solidFill>
              </a:rPr>
              <a:t>Dónde:</a:t>
            </a:r>
          </a:p>
          <a:p>
            <a:pPr marL="0" indent="0">
              <a:buNone/>
            </a:pPr>
            <a:r>
              <a:rPr lang="es-EC" dirty="0">
                <a:solidFill>
                  <a:schemeClr val="tx1"/>
                </a:solidFill>
              </a:rPr>
              <a:t>𝛾𝑖𝑗= Variable respuesta en la j-</a:t>
            </a:r>
            <a:r>
              <a:rPr lang="es-EC" dirty="0" err="1">
                <a:solidFill>
                  <a:schemeClr val="tx1"/>
                </a:solidFill>
              </a:rPr>
              <a:t>ésima</a:t>
            </a:r>
            <a:r>
              <a:rPr lang="es-EC" dirty="0">
                <a:solidFill>
                  <a:schemeClr val="tx1"/>
                </a:solidFill>
              </a:rPr>
              <a:t> repetición del i-</a:t>
            </a:r>
            <a:r>
              <a:rPr lang="es-EC" dirty="0" err="1">
                <a:solidFill>
                  <a:schemeClr val="tx1"/>
                </a:solidFill>
              </a:rPr>
              <a:t>ésimo</a:t>
            </a:r>
            <a:r>
              <a:rPr lang="es-EC" dirty="0">
                <a:solidFill>
                  <a:schemeClr val="tx1"/>
                </a:solidFill>
              </a:rPr>
              <a:t> </a:t>
            </a:r>
            <a:r>
              <a:rPr lang="es-EC" dirty="0" smtClean="0">
                <a:solidFill>
                  <a:schemeClr val="tx1"/>
                </a:solidFill>
              </a:rPr>
              <a:t>tratamiento</a:t>
            </a:r>
          </a:p>
          <a:p>
            <a:pPr marL="0" indent="0">
              <a:buNone/>
            </a:pPr>
            <a:r>
              <a:rPr lang="es-EC" dirty="0">
                <a:solidFill>
                  <a:schemeClr val="tx1"/>
                </a:solidFill>
              </a:rPr>
              <a:t>𝜇 = Media general</a:t>
            </a:r>
          </a:p>
          <a:p>
            <a:pPr marL="0" indent="0">
              <a:buNone/>
            </a:pPr>
            <a:r>
              <a:rPr lang="es-EC" dirty="0">
                <a:solidFill>
                  <a:schemeClr val="tx1"/>
                </a:solidFill>
              </a:rPr>
              <a:t>𝜏𝑖 = Efecto del tratamiento i.</a:t>
            </a:r>
          </a:p>
          <a:p>
            <a:pPr marL="0" indent="0">
              <a:buNone/>
            </a:pPr>
            <a:r>
              <a:rPr lang="es-EC" dirty="0">
                <a:solidFill>
                  <a:schemeClr val="tx1"/>
                </a:solidFill>
              </a:rPr>
              <a:t>𝜖𝑖𝑗= Error aleatorio, donde 𝜖𝑖𝑗= 𝑁(0,𝜎2)</a:t>
            </a:r>
          </a:p>
        </p:txBody>
      </p:sp>
    </p:spTree>
    <p:extLst>
      <p:ext uri="{BB962C8B-B14F-4D97-AF65-F5344CB8AC3E}">
        <p14:creationId xmlns:p14="http://schemas.microsoft.com/office/powerpoint/2010/main" val="2259550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idx="1"/>
          </p:nvPr>
        </p:nvSpPr>
        <p:spPr/>
        <p:txBody>
          <a:bodyPr/>
          <a:lstStyle/>
          <a:p>
            <a:r>
              <a:rPr lang="es-EC" dirty="0" smtClean="0">
                <a:solidFill>
                  <a:schemeClr val="tx1"/>
                </a:solidFill>
              </a:rPr>
              <a:t>Número de repeticiones</a:t>
            </a:r>
          </a:p>
          <a:p>
            <a:r>
              <a:rPr lang="es-EC" dirty="0" smtClean="0">
                <a:solidFill>
                  <a:schemeClr val="tx1"/>
                </a:solidFill>
              </a:rPr>
              <a:t>Unidades experimentales</a:t>
            </a:r>
          </a:p>
          <a:p>
            <a:r>
              <a:rPr lang="es-EC" dirty="0" smtClean="0">
                <a:solidFill>
                  <a:schemeClr val="tx1"/>
                </a:solidFill>
              </a:rPr>
              <a:t>Croquis del diseño</a:t>
            </a:r>
          </a:p>
          <a:p>
            <a:endParaRPr lang="es-EC" dirty="0">
              <a:solidFill>
                <a:schemeClr val="tx1"/>
              </a:solidFill>
            </a:endParaRP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737" t="28937" r="32933" b="34212"/>
          <a:stretch/>
        </p:blipFill>
        <p:spPr bwMode="auto">
          <a:xfrm>
            <a:off x="1793171" y="2814452"/>
            <a:ext cx="4857007" cy="269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583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METODOLOGÍA</a:t>
            </a:r>
            <a:endParaRPr lang="es-EC" dirty="0"/>
          </a:p>
        </p:txBody>
      </p:sp>
      <p:sp>
        <p:nvSpPr>
          <p:cNvPr id="3" name="2 Marcador de contenido"/>
          <p:cNvSpPr>
            <a:spLocks noGrp="1"/>
          </p:cNvSpPr>
          <p:nvPr>
            <p:ph idx="1"/>
          </p:nvPr>
        </p:nvSpPr>
        <p:spPr/>
        <p:txBody>
          <a:bodyPr/>
          <a:lstStyle/>
          <a:p>
            <a:r>
              <a:rPr lang="es-EC" dirty="0" smtClean="0">
                <a:solidFill>
                  <a:schemeClr val="tx1"/>
                </a:solidFill>
              </a:rPr>
              <a:t>Análisis estadístico</a:t>
            </a:r>
          </a:p>
          <a:p>
            <a:r>
              <a:rPr lang="es-EC" dirty="0">
                <a:solidFill>
                  <a:schemeClr val="tx1"/>
                </a:solidFill>
              </a:rPr>
              <a:t> </a:t>
            </a:r>
            <a:r>
              <a:rPr lang="es-EC" dirty="0" smtClean="0">
                <a:solidFill>
                  <a:schemeClr val="tx1"/>
                </a:solidFill>
              </a:rPr>
              <a:t>ANAVA</a:t>
            </a:r>
          </a:p>
          <a:p>
            <a:pPr marL="600075" lvl="2" indent="0">
              <a:buNone/>
            </a:pPr>
            <a:endParaRPr lang="es-EC" sz="1600" dirty="0">
              <a:solidFill>
                <a:schemeClr val="tx1"/>
              </a:solidFill>
            </a:endParaRPr>
          </a:p>
          <a:p>
            <a:pPr marL="600075" lvl="2" indent="0">
              <a:buNone/>
            </a:pPr>
            <a:r>
              <a:rPr lang="es-EC" sz="1600" dirty="0">
                <a:solidFill>
                  <a:schemeClr val="tx1"/>
                </a:solidFill>
              </a:rPr>
              <a:t>Análisis de varianza para el diseño experimental del estudio</a:t>
            </a:r>
          </a:p>
          <a:p>
            <a:endParaRPr lang="es-EC" dirty="0" smtClean="0">
              <a:solidFill>
                <a:schemeClr val="tx1"/>
              </a:solidFill>
            </a:endParaRPr>
          </a:p>
          <a:p>
            <a:endParaRPr lang="es-EC" dirty="0">
              <a:solidFill>
                <a:schemeClr val="tx1"/>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947600477"/>
              </p:ext>
            </p:extLst>
          </p:nvPr>
        </p:nvGraphicFramePr>
        <p:xfrm>
          <a:off x="1151905" y="3116226"/>
          <a:ext cx="5723908" cy="1752656"/>
        </p:xfrm>
        <a:graphic>
          <a:graphicData uri="http://schemas.openxmlformats.org/drawingml/2006/table">
            <a:tbl>
              <a:tblPr firstRow="1" firstCol="1" bandRow="1"/>
              <a:tblGrid>
                <a:gridCol w="3934116"/>
                <a:gridCol w="1789792"/>
              </a:tblGrid>
              <a:tr h="500759">
                <a:tc>
                  <a:txBody>
                    <a:bodyPr/>
                    <a:lstStyle/>
                    <a:p>
                      <a:pPr algn="l">
                        <a:lnSpc>
                          <a:spcPct val="200000"/>
                        </a:lnSpc>
                        <a:spcAft>
                          <a:spcPts val="0"/>
                        </a:spcAft>
                      </a:pPr>
                      <a:r>
                        <a:rPr lang="es-ES" sz="1200" b="1" dirty="0">
                          <a:solidFill>
                            <a:srgbClr val="000000"/>
                          </a:solidFill>
                          <a:effectLst/>
                          <a:latin typeface="+mj-lt"/>
                          <a:ea typeface="Times New Roman"/>
                          <a:cs typeface="Times New Roman"/>
                        </a:rPr>
                        <a:t>Fuentes de variación</a:t>
                      </a:r>
                      <a:endParaRPr lang="es-EC" sz="1100" dirty="0">
                        <a:solidFill>
                          <a:srgbClr val="000000"/>
                        </a:solidFill>
                        <a:effectLst/>
                        <a:latin typeface="+mj-lt"/>
                        <a:ea typeface="Times New Roman"/>
                        <a:cs typeface="Times New Roman"/>
                      </a:endParaRPr>
                    </a:p>
                  </a:txBody>
                  <a:tcPr marL="68580" marR="68580" marT="0" marB="0">
                    <a:lnL>
                      <a:noFill/>
                    </a:lnL>
                    <a:lnR>
                      <a:noFill/>
                    </a:lnR>
                    <a:lnT>
                      <a:noFill/>
                    </a:lnT>
                    <a:lnB>
                      <a:noFill/>
                    </a:lnB>
                  </a:tcPr>
                </a:tc>
                <a:tc>
                  <a:txBody>
                    <a:bodyPr/>
                    <a:lstStyle/>
                    <a:p>
                      <a:pPr algn="ctr">
                        <a:lnSpc>
                          <a:spcPct val="200000"/>
                        </a:lnSpc>
                        <a:spcAft>
                          <a:spcPts val="0"/>
                        </a:spcAft>
                      </a:pPr>
                      <a:r>
                        <a:rPr lang="es-ES" sz="1200" b="1">
                          <a:solidFill>
                            <a:srgbClr val="000000"/>
                          </a:solidFill>
                          <a:effectLst/>
                          <a:latin typeface="+mj-lt"/>
                          <a:ea typeface="Times New Roman"/>
                          <a:cs typeface="Times New Roman"/>
                        </a:rPr>
                        <a:t>G. L</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tcPr>
                </a:tc>
              </a:tr>
              <a:tr h="417299">
                <a:tc>
                  <a:txBody>
                    <a:bodyPr/>
                    <a:lstStyle/>
                    <a:p>
                      <a:pPr algn="just">
                        <a:lnSpc>
                          <a:spcPct val="200000"/>
                        </a:lnSpc>
                        <a:spcAft>
                          <a:spcPts val="0"/>
                        </a:spcAft>
                      </a:pPr>
                      <a:r>
                        <a:rPr lang="es-ES" sz="1000" b="1">
                          <a:solidFill>
                            <a:srgbClr val="000000"/>
                          </a:solidFill>
                          <a:effectLst/>
                          <a:latin typeface="+mj-lt"/>
                          <a:ea typeface="Times New Roman"/>
                          <a:cs typeface="Times New Roman"/>
                        </a:rPr>
                        <a:t>Total (n-1)</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lnSpc>
                          <a:spcPct val="200000"/>
                        </a:lnSpc>
                        <a:spcAft>
                          <a:spcPts val="0"/>
                        </a:spcAft>
                      </a:pPr>
                      <a:r>
                        <a:rPr lang="es-ES" sz="1000">
                          <a:solidFill>
                            <a:srgbClr val="000000"/>
                          </a:solidFill>
                          <a:effectLst/>
                          <a:latin typeface="+mj-lt"/>
                          <a:ea typeface="Times New Roman"/>
                          <a:cs typeface="Times New Roman"/>
                        </a:rPr>
                        <a:t>19</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r>
              <a:tr h="417299">
                <a:tc>
                  <a:txBody>
                    <a:bodyPr/>
                    <a:lstStyle/>
                    <a:p>
                      <a:pPr algn="just">
                        <a:lnSpc>
                          <a:spcPct val="200000"/>
                        </a:lnSpc>
                        <a:spcAft>
                          <a:spcPts val="0"/>
                        </a:spcAft>
                      </a:pPr>
                      <a:r>
                        <a:rPr lang="es-ES" sz="1000" b="1">
                          <a:solidFill>
                            <a:srgbClr val="000000"/>
                          </a:solidFill>
                          <a:effectLst/>
                          <a:latin typeface="+mj-lt"/>
                          <a:ea typeface="Times New Roman"/>
                          <a:cs typeface="Times New Roman"/>
                        </a:rPr>
                        <a:t>Tratamientos (t-1)</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tcPr>
                </a:tc>
                <a:tc>
                  <a:txBody>
                    <a:bodyPr/>
                    <a:lstStyle/>
                    <a:p>
                      <a:pPr algn="ctr">
                        <a:lnSpc>
                          <a:spcPct val="200000"/>
                        </a:lnSpc>
                        <a:spcAft>
                          <a:spcPts val="0"/>
                        </a:spcAft>
                      </a:pPr>
                      <a:r>
                        <a:rPr lang="es-ES" sz="1000">
                          <a:solidFill>
                            <a:srgbClr val="000000"/>
                          </a:solidFill>
                          <a:effectLst/>
                          <a:latin typeface="+mj-lt"/>
                          <a:ea typeface="Times New Roman"/>
                          <a:cs typeface="Times New Roman"/>
                        </a:rPr>
                        <a:t>4</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tcPr>
                </a:tc>
              </a:tr>
              <a:tr h="417299">
                <a:tc>
                  <a:txBody>
                    <a:bodyPr/>
                    <a:lstStyle/>
                    <a:p>
                      <a:pPr algn="just">
                        <a:lnSpc>
                          <a:spcPct val="200000"/>
                        </a:lnSpc>
                        <a:spcAft>
                          <a:spcPts val="0"/>
                        </a:spcAft>
                      </a:pPr>
                      <a:r>
                        <a:rPr lang="es-ES" sz="1000" b="1">
                          <a:solidFill>
                            <a:srgbClr val="000000"/>
                          </a:solidFill>
                          <a:effectLst/>
                          <a:latin typeface="+mj-lt"/>
                          <a:ea typeface="Times New Roman"/>
                          <a:cs typeface="Times New Roman"/>
                        </a:rPr>
                        <a:t>Error Experimental (n-1)- (t-1)</a:t>
                      </a:r>
                      <a:endParaRPr lang="es-EC" sz="110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c>
                  <a:txBody>
                    <a:bodyPr/>
                    <a:lstStyle/>
                    <a:p>
                      <a:pPr algn="ctr">
                        <a:lnSpc>
                          <a:spcPct val="200000"/>
                        </a:lnSpc>
                        <a:spcAft>
                          <a:spcPts val="0"/>
                        </a:spcAft>
                      </a:pPr>
                      <a:r>
                        <a:rPr lang="es-ES" sz="1000" dirty="0">
                          <a:solidFill>
                            <a:srgbClr val="000000"/>
                          </a:solidFill>
                          <a:effectLst/>
                          <a:latin typeface="+mj-lt"/>
                          <a:ea typeface="Times New Roman"/>
                          <a:cs typeface="Times New Roman"/>
                        </a:rPr>
                        <a:t>15</a:t>
                      </a:r>
                      <a:endParaRPr lang="es-EC" sz="1100" dirty="0">
                        <a:solidFill>
                          <a:srgbClr val="000000"/>
                        </a:solidFill>
                        <a:effectLst/>
                        <a:latin typeface="+mj-lt"/>
                        <a:ea typeface="Times New Roman"/>
                        <a:cs typeface="Times New Roman"/>
                      </a:endParaRPr>
                    </a:p>
                  </a:txBody>
                  <a:tcPr marL="68580" marR="68580" marT="0" marB="0">
                    <a:lnL>
                      <a:noFill/>
                    </a:lnL>
                    <a:lnR>
                      <a:noFill/>
                    </a:lnR>
                    <a:lnT>
                      <a:noFill/>
                    </a:lnT>
                    <a:lnB>
                      <a:noFill/>
                    </a:lnB>
                    <a:solidFill>
                      <a:srgbClr val="C0C0C0"/>
                    </a:solidFill>
                  </a:tcPr>
                </a:tc>
              </a:tr>
            </a:tbl>
          </a:graphicData>
        </a:graphic>
      </p:graphicFrame>
    </p:spTree>
    <p:extLst>
      <p:ext uri="{BB962C8B-B14F-4D97-AF65-F5344CB8AC3E}">
        <p14:creationId xmlns:p14="http://schemas.microsoft.com/office/powerpoint/2010/main" val="677015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5" name="4 Marcador de contenido"/>
          <p:cNvSpPr>
            <a:spLocks noGrp="1"/>
          </p:cNvSpPr>
          <p:nvPr>
            <p:ph idx="1"/>
          </p:nvPr>
        </p:nvSpPr>
        <p:spPr/>
        <p:txBody>
          <a:bodyPr/>
          <a:lstStyle/>
          <a:p>
            <a:r>
              <a:rPr lang="es-EC" dirty="0" smtClean="0">
                <a:solidFill>
                  <a:schemeClr val="tx1"/>
                </a:solidFill>
              </a:rPr>
              <a:t>Acumulación de la radiación solar</a:t>
            </a:r>
            <a:endParaRPr lang="es-EC" dirty="0">
              <a:solidFill>
                <a:schemeClr val="tx1"/>
              </a:solidFill>
            </a:endParaRPr>
          </a:p>
        </p:txBody>
      </p:sp>
      <p:sp>
        <p:nvSpPr>
          <p:cNvPr id="6" name="5 Rectángulo"/>
          <p:cNvSpPr/>
          <p:nvPr/>
        </p:nvSpPr>
        <p:spPr>
          <a:xfrm>
            <a:off x="1793174" y="4706938"/>
            <a:ext cx="5735782" cy="738664"/>
          </a:xfrm>
          <a:prstGeom prst="rect">
            <a:avLst/>
          </a:prstGeom>
        </p:spPr>
        <p:txBody>
          <a:bodyPr wrap="square">
            <a:spAutoFit/>
          </a:bodyPr>
          <a:lstStyle/>
          <a:p>
            <a:pPr algn="just"/>
            <a:r>
              <a:rPr lang="es-EC" sz="1400" b="1" dirty="0"/>
              <a:t>Radiación acumulada MJ.m-2.h-1 a los 15, 30, 45 y 60 minutos de exposición de la semilla en la estufa de fabricación casera, Hacienda el Prado (IASA 1), San Fernando, Ecuador. </a:t>
            </a:r>
            <a:endParaRPr lang="es-EC" sz="1400" dirty="0"/>
          </a:p>
        </p:txBody>
      </p:sp>
      <p:graphicFrame>
        <p:nvGraphicFramePr>
          <p:cNvPr id="7" name="6 Gráfico"/>
          <p:cNvGraphicFramePr/>
          <p:nvPr/>
        </p:nvGraphicFramePr>
        <p:xfrm>
          <a:off x="2052637" y="2057400"/>
          <a:ext cx="5038725"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50449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3" name="2 Marcador de contenido"/>
          <p:cNvSpPr>
            <a:spLocks noGrp="1"/>
          </p:cNvSpPr>
          <p:nvPr>
            <p:ph idx="1"/>
          </p:nvPr>
        </p:nvSpPr>
        <p:spPr/>
        <p:txBody>
          <a:bodyPr/>
          <a:lstStyle/>
          <a:p>
            <a:pPr marL="0" indent="0">
              <a:buNone/>
            </a:pPr>
            <a:r>
              <a:rPr lang="es-EC" b="1" dirty="0">
                <a:solidFill>
                  <a:schemeClr val="tx1"/>
                </a:solidFill>
              </a:rPr>
              <a:t>Acumulación de la radiación solar</a:t>
            </a:r>
          </a:p>
          <a:p>
            <a:pPr marL="0" indent="0">
              <a:buNone/>
            </a:pPr>
            <a:endParaRPr lang="es-ES" dirty="0" smtClean="0">
              <a:solidFill>
                <a:schemeClr val="tx1"/>
              </a:solidFill>
              <a:latin typeface="Times New Roman"/>
              <a:ea typeface="Times New Roman"/>
            </a:endParaRPr>
          </a:p>
          <a:p>
            <a:endParaRPr lang="es-ES" dirty="0" smtClean="0">
              <a:solidFill>
                <a:schemeClr val="tx1"/>
              </a:solidFill>
              <a:latin typeface="Times New Roman"/>
              <a:ea typeface="Times New Roman"/>
            </a:endParaRPr>
          </a:p>
          <a:p>
            <a:endParaRPr lang="es-ES" dirty="0">
              <a:solidFill>
                <a:schemeClr val="tx1"/>
              </a:solidFill>
              <a:latin typeface="Times New Roman"/>
              <a:ea typeface="Times New Roman"/>
            </a:endParaRPr>
          </a:p>
          <a:p>
            <a:pPr algn="just"/>
            <a:r>
              <a:rPr lang="es-ES" dirty="0" smtClean="0">
                <a:solidFill>
                  <a:schemeClr val="tx1"/>
                </a:solidFill>
                <a:ea typeface="Times New Roman"/>
              </a:rPr>
              <a:t>La </a:t>
            </a:r>
            <a:r>
              <a:rPr lang="es-ES" dirty="0">
                <a:solidFill>
                  <a:schemeClr val="tx1"/>
                </a:solidFill>
                <a:ea typeface="Times New Roman"/>
              </a:rPr>
              <a:t>radiación acumulada en una hora entre las 11:00 y 12:00 horas obtenida en este experimento fue de 2,579 MJ/m</a:t>
            </a:r>
            <a:r>
              <a:rPr lang="es-ES" baseline="30000" dirty="0">
                <a:solidFill>
                  <a:schemeClr val="tx1"/>
                </a:solidFill>
                <a:ea typeface="Times New Roman"/>
              </a:rPr>
              <a:t>2</a:t>
            </a:r>
            <a:r>
              <a:rPr lang="es-ES" dirty="0">
                <a:solidFill>
                  <a:schemeClr val="tx1"/>
                </a:solidFill>
                <a:ea typeface="Times New Roman"/>
              </a:rPr>
              <a:t> hecho que coincide con lo encontrado por </a:t>
            </a:r>
            <a:r>
              <a:rPr lang="es-EC" dirty="0" err="1">
                <a:solidFill>
                  <a:schemeClr val="tx1"/>
                </a:solidFill>
                <a:ea typeface="Times New Roman"/>
              </a:rPr>
              <a:t>Mizubuti</a:t>
            </a:r>
            <a:r>
              <a:rPr lang="es-EC" dirty="0">
                <a:solidFill>
                  <a:schemeClr val="tx1"/>
                </a:solidFill>
                <a:ea typeface="Times New Roman"/>
              </a:rPr>
              <a:t>, </a:t>
            </a:r>
            <a:r>
              <a:rPr lang="es-EC" dirty="0" err="1">
                <a:solidFill>
                  <a:schemeClr val="tx1"/>
                </a:solidFill>
                <a:ea typeface="Times New Roman"/>
              </a:rPr>
              <a:t>Aylor</a:t>
            </a:r>
            <a:r>
              <a:rPr lang="es-EC" dirty="0">
                <a:solidFill>
                  <a:schemeClr val="tx1"/>
                </a:solidFill>
                <a:ea typeface="Times New Roman"/>
              </a:rPr>
              <a:t>, y </a:t>
            </a:r>
            <a:r>
              <a:rPr lang="es-EC" dirty="0" err="1">
                <a:solidFill>
                  <a:schemeClr val="tx1"/>
                </a:solidFill>
                <a:ea typeface="Times New Roman"/>
              </a:rPr>
              <a:t>Fry</a:t>
            </a:r>
            <a:r>
              <a:rPr lang="es-EC" dirty="0">
                <a:solidFill>
                  <a:schemeClr val="tx1"/>
                </a:solidFill>
                <a:ea typeface="Times New Roman"/>
              </a:rPr>
              <a:t> </a:t>
            </a:r>
            <a:r>
              <a:rPr lang="es-ES" dirty="0" smtClean="0">
                <a:solidFill>
                  <a:schemeClr val="tx1"/>
                </a:solidFill>
                <a:ea typeface="Times New Roman"/>
              </a:rPr>
              <a:t>(1999). </a:t>
            </a:r>
            <a:r>
              <a:rPr lang="es-ES" dirty="0">
                <a:solidFill>
                  <a:schemeClr val="tx1"/>
                </a:solidFill>
                <a:ea typeface="Times New Roman"/>
              </a:rPr>
              <a:t>quienes obtuvieron una radiación acumulada de 3 MJ/m</a:t>
            </a:r>
            <a:r>
              <a:rPr lang="es-ES" baseline="30000" dirty="0">
                <a:solidFill>
                  <a:schemeClr val="tx1"/>
                </a:solidFill>
                <a:ea typeface="Times New Roman"/>
              </a:rPr>
              <a:t>2</a:t>
            </a:r>
            <a:r>
              <a:rPr lang="es-ES" dirty="0">
                <a:solidFill>
                  <a:schemeClr val="tx1"/>
                </a:solidFill>
                <a:ea typeface="Times New Roman"/>
              </a:rPr>
              <a:t> </a:t>
            </a:r>
            <a:endParaRPr lang="es-EC" dirty="0">
              <a:solidFill>
                <a:schemeClr val="tx1"/>
              </a:solidFill>
            </a:endParaRPr>
          </a:p>
        </p:txBody>
      </p:sp>
    </p:spTree>
    <p:extLst>
      <p:ext uri="{BB962C8B-B14F-4D97-AF65-F5344CB8AC3E}">
        <p14:creationId xmlns:p14="http://schemas.microsoft.com/office/powerpoint/2010/main" val="3246367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INTRODUCCIÓN</a:t>
            </a:r>
            <a:endParaRPr lang="es-EC" dirty="0"/>
          </a:p>
        </p:txBody>
      </p:sp>
      <p:pic>
        <p:nvPicPr>
          <p:cNvPr id="7170" name="Picture 2"/>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7582" t="1369" r="10673" b="9977"/>
          <a:stretch/>
        </p:blipFill>
        <p:spPr bwMode="auto">
          <a:xfrm rot="5400000">
            <a:off x="-1" y="2042559"/>
            <a:ext cx="421574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contenido"/>
          <p:cNvSpPr>
            <a:spLocks noGrp="1"/>
          </p:cNvSpPr>
          <p:nvPr>
            <p:ph sz="half" idx="2"/>
          </p:nvPr>
        </p:nvSpPr>
        <p:spPr>
          <a:xfrm>
            <a:off x="4291941" y="2134592"/>
            <a:ext cx="4038600" cy="2378031"/>
          </a:xfrm>
        </p:spPr>
        <p:txBody>
          <a:bodyPr/>
          <a:lstStyle/>
          <a:p>
            <a:pPr algn="just"/>
            <a:r>
              <a:rPr lang="es-EC" dirty="0" smtClean="0">
                <a:solidFill>
                  <a:schemeClr val="tx1"/>
                </a:solidFill>
              </a:rPr>
              <a:t>Uso de </a:t>
            </a:r>
            <a:r>
              <a:rPr lang="es-EC" b="1" dirty="0" smtClean="0">
                <a:solidFill>
                  <a:schemeClr val="tx1"/>
                </a:solidFill>
              </a:rPr>
              <a:t>radiación solar </a:t>
            </a:r>
            <a:r>
              <a:rPr lang="es-EC" dirty="0" smtClean="0">
                <a:solidFill>
                  <a:schemeClr val="tx1"/>
                </a:solidFill>
              </a:rPr>
              <a:t>para desinfección de semillas a resultado eficaz.</a:t>
            </a:r>
          </a:p>
          <a:p>
            <a:pPr algn="just"/>
            <a:r>
              <a:rPr lang="es-EC" dirty="0" smtClean="0">
                <a:solidFill>
                  <a:schemeClr val="tx1"/>
                </a:solidFill>
              </a:rPr>
              <a:t>Sin embargo, la porción UV puede causar daños a las células vegetales.</a:t>
            </a:r>
          </a:p>
          <a:p>
            <a:pPr algn="just"/>
            <a:endParaRPr lang="es-EC" dirty="0">
              <a:solidFill>
                <a:schemeClr val="tx1"/>
              </a:solidFill>
            </a:endParaRPr>
          </a:p>
        </p:txBody>
      </p:sp>
    </p:spTree>
    <p:extLst>
      <p:ext uri="{BB962C8B-B14F-4D97-AF65-F5344CB8AC3E}">
        <p14:creationId xmlns:p14="http://schemas.microsoft.com/office/powerpoint/2010/main" val="14361406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3" name="2 Marcador de contenido"/>
          <p:cNvSpPr>
            <a:spLocks noGrp="1"/>
          </p:cNvSpPr>
          <p:nvPr>
            <p:ph idx="1"/>
          </p:nvPr>
        </p:nvSpPr>
        <p:spPr/>
        <p:txBody>
          <a:bodyPr/>
          <a:lstStyle/>
          <a:p>
            <a:pPr marL="0" indent="0">
              <a:buNone/>
            </a:pPr>
            <a:r>
              <a:rPr lang="es-EC" b="1" dirty="0">
                <a:solidFill>
                  <a:schemeClr val="tx1"/>
                </a:solidFill>
              </a:rPr>
              <a:t>Porcentaje de Germinación a los 7 días </a:t>
            </a:r>
            <a:endParaRPr lang="es-EC" b="1" dirty="0" smtClean="0">
              <a:solidFill>
                <a:schemeClr val="tx1"/>
              </a:solidFill>
            </a:endParaRPr>
          </a:p>
          <a:p>
            <a:endParaRPr lang="es-EC" dirty="0">
              <a:solidFill>
                <a:schemeClr val="tx1"/>
              </a:solidFill>
            </a:endParaRPr>
          </a:p>
        </p:txBody>
      </p:sp>
      <p:graphicFrame>
        <p:nvGraphicFramePr>
          <p:cNvPr id="4" name="3 Gráfico"/>
          <p:cNvGraphicFramePr/>
          <p:nvPr>
            <p:extLst>
              <p:ext uri="{D42A27DB-BD31-4B8C-83A1-F6EECF244321}">
                <p14:modId xmlns:p14="http://schemas.microsoft.com/office/powerpoint/2010/main" val="3917821600"/>
              </p:ext>
            </p:extLst>
          </p:nvPr>
        </p:nvGraphicFramePr>
        <p:xfrm>
          <a:off x="1484416" y="1966912"/>
          <a:ext cx="5973288" cy="3020724"/>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496291" y="4820024"/>
            <a:ext cx="6305797" cy="954107"/>
          </a:xfrm>
          <a:prstGeom prst="rect">
            <a:avLst/>
          </a:prstGeom>
        </p:spPr>
        <p:txBody>
          <a:bodyPr wrap="square">
            <a:spAutoFit/>
          </a:bodyPr>
          <a:lstStyle/>
          <a:p>
            <a:pPr algn="just"/>
            <a:r>
              <a:rPr lang="es-EC" sz="1400" b="1" dirty="0"/>
              <a:t>Efecto de la exposición a la radiación solar en el porcentaje de germinación de semilla ECU-722, Hacienda </a:t>
            </a:r>
            <a:r>
              <a:rPr lang="es-EC" sz="1400" b="1" dirty="0" smtClean="0"/>
              <a:t>El </a:t>
            </a:r>
            <a:r>
              <a:rPr lang="es-EC" sz="1400" b="1" dirty="0"/>
              <a:t>Prado (IASA1), San Fernando, Ecuador. Medias seguidas por la misma letra no son estadísticamente diferentes. Test LSD Fisher P&lt;0.05</a:t>
            </a:r>
          </a:p>
        </p:txBody>
      </p:sp>
    </p:spTree>
    <p:extLst>
      <p:ext uri="{BB962C8B-B14F-4D97-AF65-F5344CB8AC3E}">
        <p14:creationId xmlns:p14="http://schemas.microsoft.com/office/powerpoint/2010/main" val="19339422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RESULTADOS Y DISCUSIÓN</a:t>
            </a:r>
          </a:p>
        </p:txBody>
      </p:sp>
      <p:sp>
        <p:nvSpPr>
          <p:cNvPr id="3" name="2 Marcador de contenido"/>
          <p:cNvSpPr>
            <a:spLocks noGrp="1"/>
          </p:cNvSpPr>
          <p:nvPr>
            <p:ph idx="1"/>
          </p:nvPr>
        </p:nvSpPr>
        <p:spPr/>
        <p:txBody>
          <a:bodyPr/>
          <a:lstStyle/>
          <a:p>
            <a:pPr marL="0" indent="0">
              <a:buNone/>
            </a:pPr>
            <a:r>
              <a:rPr lang="es-EC" b="1" dirty="0">
                <a:solidFill>
                  <a:schemeClr val="tx1"/>
                </a:solidFill>
              </a:rPr>
              <a:t>Porcentaje de Germinación a los 7 días </a:t>
            </a:r>
            <a:endParaRPr lang="es-EC" b="1" dirty="0" smtClean="0">
              <a:solidFill>
                <a:schemeClr val="tx1"/>
              </a:solidFill>
            </a:endParaRPr>
          </a:p>
          <a:p>
            <a:pPr marL="0" indent="0">
              <a:buNone/>
            </a:pPr>
            <a:endParaRPr lang="es-EC" dirty="0">
              <a:solidFill>
                <a:schemeClr val="tx1"/>
              </a:solidFill>
            </a:endParaRPr>
          </a:p>
          <a:p>
            <a:pPr algn="just"/>
            <a:r>
              <a:rPr lang="es-EC" dirty="0" smtClean="0">
                <a:solidFill>
                  <a:schemeClr val="tx1"/>
                </a:solidFill>
              </a:rPr>
              <a:t>La </a:t>
            </a:r>
            <a:r>
              <a:rPr lang="es-EC" dirty="0">
                <a:solidFill>
                  <a:schemeClr val="tx1"/>
                </a:solidFill>
              </a:rPr>
              <a:t>radiación </a:t>
            </a:r>
            <a:r>
              <a:rPr lang="es-EC" dirty="0" smtClean="0">
                <a:solidFill>
                  <a:schemeClr val="tx1"/>
                </a:solidFill>
              </a:rPr>
              <a:t>solar acumulada  </a:t>
            </a:r>
            <a:r>
              <a:rPr lang="es-EC" dirty="0">
                <a:solidFill>
                  <a:schemeClr val="tx1"/>
                </a:solidFill>
              </a:rPr>
              <a:t>no influyó en el porcentaje de germinación de las </a:t>
            </a:r>
            <a:r>
              <a:rPr lang="es-EC" dirty="0" smtClean="0">
                <a:solidFill>
                  <a:schemeClr val="tx1"/>
                </a:solidFill>
              </a:rPr>
              <a:t>semillas</a:t>
            </a:r>
            <a:r>
              <a:rPr lang="es-EC" dirty="0">
                <a:solidFill>
                  <a:schemeClr val="tx1"/>
                </a:solidFill>
              </a:rPr>
              <a:t>. Noble (2002) quien indica que la irradiación UV no afecta la germinación de col, rábano y agave. </a:t>
            </a:r>
            <a:r>
              <a:rPr lang="es-EC" dirty="0" err="1">
                <a:solidFill>
                  <a:schemeClr val="tx1"/>
                </a:solidFill>
              </a:rPr>
              <a:t>Dai</a:t>
            </a:r>
            <a:r>
              <a:rPr lang="es-EC" dirty="0">
                <a:solidFill>
                  <a:schemeClr val="tx1"/>
                </a:solidFill>
              </a:rPr>
              <a:t> y </a:t>
            </a:r>
            <a:r>
              <a:rPr lang="es-EC" dirty="0" err="1">
                <a:solidFill>
                  <a:schemeClr val="tx1"/>
                </a:solidFill>
              </a:rPr>
              <a:t>Upadhayaya</a:t>
            </a:r>
            <a:r>
              <a:rPr lang="es-EC" dirty="0">
                <a:solidFill>
                  <a:schemeClr val="tx1"/>
                </a:solidFill>
              </a:rPr>
              <a:t> (2002) señalan que un incremento en la radiación en la Tierra de hasta 11Kj m-2 d-1 no afecta el porcentaje de germinación</a:t>
            </a:r>
            <a:r>
              <a:rPr lang="es-EC" dirty="0" smtClean="0">
                <a:solidFill>
                  <a:schemeClr val="tx1"/>
                </a:solidFill>
              </a:rPr>
              <a:t>.</a:t>
            </a:r>
          </a:p>
          <a:p>
            <a:pPr algn="just"/>
            <a:endParaRPr lang="es-EC" dirty="0">
              <a:solidFill>
                <a:schemeClr val="tx1"/>
              </a:solidFill>
            </a:endParaRPr>
          </a:p>
          <a:p>
            <a:pPr algn="just"/>
            <a:r>
              <a:rPr lang="es-EC" dirty="0" err="1">
                <a:solidFill>
                  <a:schemeClr val="tx1"/>
                </a:solidFill>
              </a:rPr>
              <a:t>Shaukat</a:t>
            </a:r>
            <a:r>
              <a:rPr lang="es-EC" dirty="0">
                <a:solidFill>
                  <a:schemeClr val="tx1"/>
                </a:solidFill>
              </a:rPr>
              <a:t> et </a:t>
            </a:r>
            <a:r>
              <a:rPr lang="es-EC" dirty="0" smtClean="0">
                <a:solidFill>
                  <a:schemeClr val="tx1"/>
                </a:solidFill>
              </a:rPr>
              <a:t>al. </a:t>
            </a:r>
            <a:r>
              <a:rPr lang="es-EC" dirty="0">
                <a:solidFill>
                  <a:schemeClr val="tx1"/>
                </a:solidFill>
              </a:rPr>
              <a:t>(2013</a:t>
            </a:r>
            <a:r>
              <a:rPr lang="es-EC" dirty="0" smtClean="0">
                <a:solidFill>
                  <a:schemeClr val="tx1"/>
                </a:solidFill>
              </a:rPr>
              <a:t>).  </a:t>
            </a:r>
            <a:r>
              <a:rPr lang="es-EC" dirty="0">
                <a:solidFill>
                  <a:schemeClr val="tx1"/>
                </a:solidFill>
              </a:rPr>
              <a:t>señalan que el porcentaje de germinación de fréjol negro expuesto a radiación UV-B se vio afectado luego de exposiciones de 20, 30 y 40 </a:t>
            </a:r>
            <a:r>
              <a:rPr lang="es-EC" dirty="0" smtClean="0">
                <a:solidFill>
                  <a:schemeClr val="tx1"/>
                </a:solidFill>
              </a:rPr>
              <a:t>minutos.</a:t>
            </a:r>
            <a:endParaRPr lang="es-EC" dirty="0">
              <a:solidFill>
                <a:schemeClr val="tx1"/>
              </a:solidFill>
            </a:endParaRPr>
          </a:p>
        </p:txBody>
      </p:sp>
    </p:spTree>
    <p:extLst>
      <p:ext uri="{BB962C8B-B14F-4D97-AF65-F5344CB8AC3E}">
        <p14:creationId xmlns:p14="http://schemas.microsoft.com/office/powerpoint/2010/main" val="1773933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3" name="2 Marcador de contenido"/>
          <p:cNvSpPr>
            <a:spLocks noGrp="1"/>
          </p:cNvSpPr>
          <p:nvPr>
            <p:ph idx="1"/>
          </p:nvPr>
        </p:nvSpPr>
        <p:spPr>
          <a:xfrm>
            <a:off x="457200" y="1330036"/>
            <a:ext cx="8229600" cy="4796129"/>
          </a:xfrm>
        </p:spPr>
        <p:txBody>
          <a:bodyPr/>
          <a:lstStyle/>
          <a:p>
            <a:pPr marL="0" indent="0">
              <a:buNone/>
            </a:pPr>
            <a:r>
              <a:rPr lang="es-EC" b="1" dirty="0">
                <a:solidFill>
                  <a:schemeClr val="tx1"/>
                </a:solidFill>
              </a:rPr>
              <a:t>Número de días para alcanzar el 50% de germinación en semillas pre tratadas con radiación solar</a:t>
            </a:r>
          </a:p>
        </p:txBody>
      </p:sp>
      <p:graphicFrame>
        <p:nvGraphicFramePr>
          <p:cNvPr id="4" name="3 Gráfico"/>
          <p:cNvGraphicFramePr/>
          <p:nvPr>
            <p:extLst>
              <p:ext uri="{D42A27DB-BD31-4B8C-83A1-F6EECF244321}">
                <p14:modId xmlns:p14="http://schemas.microsoft.com/office/powerpoint/2010/main" val="3566192579"/>
              </p:ext>
            </p:extLst>
          </p:nvPr>
        </p:nvGraphicFramePr>
        <p:xfrm>
          <a:off x="1389413" y="1924050"/>
          <a:ext cx="6210795" cy="3009900"/>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448790" y="4934910"/>
            <a:ext cx="6495802" cy="1231106"/>
          </a:xfrm>
          <a:prstGeom prst="rect">
            <a:avLst/>
          </a:prstGeom>
        </p:spPr>
        <p:txBody>
          <a:bodyPr wrap="square">
            <a:spAutoFit/>
          </a:bodyPr>
          <a:lstStyle/>
          <a:p>
            <a:pPr algn="just"/>
            <a:r>
              <a:rPr lang="es-EC" sz="1400" b="1" dirty="0"/>
              <a:t>Efecto de la exposición a la radiación solar en el número de días para alcanzar el 50% de germinación de semilla ECU 722, Hacienda el Prado (IASA1), San Fernando, Ecuador. Medias seguidas por la misma letra no son estadísticamente diferentes. Test LSD Fisher P&lt;0.05.</a:t>
            </a:r>
          </a:p>
          <a:p>
            <a:endParaRPr lang="es-EC" dirty="0"/>
          </a:p>
        </p:txBody>
      </p:sp>
    </p:spTree>
    <p:extLst>
      <p:ext uri="{BB962C8B-B14F-4D97-AF65-F5344CB8AC3E}">
        <p14:creationId xmlns:p14="http://schemas.microsoft.com/office/powerpoint/2010/main" val="28509118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RESULTADOS Y DISCUSIÓN</a:t>
            </a:r>
          </a:p>
        </p:txBody>
      </p:sp>
      <p:sp>
        <p:nvSpPr>
          <p:cNvPr id="3" name="2 Marcador de contenido"/>
          <p:cNvSpPr>
            <a:spLocks noGrp="1"/>
          </p:cNvSpPr>
          <p:nvPr>
            <p:ph idx="1"/>
          </p:nvPr>
        </p:nvSpPr>
        <p:spPr/>
        <p:txBody>
          <a:bodyPr/>
          <a:lstStyle/>
          <a:p>
            <a:pPr marL="0" indent="0">
              <a:buNone/>
            </a:pPr>
            <a:r>
              <a:rPr lang="es-EC" b="1" dirty="0">
                <a:solidFill>
                  <a:schemeClr val="tx1"/>
                </a:solidFill>
              </a:rPr>
              <a:t>Número de días para alcanzar el 50% de germinación en semillas pre tratadas con radiación solar</a:t>
            </a:r>
          </a:p>
          <a:p>
            <a:endParaRPr lang="es-EC" dirty="0" smtClean="0">
              <a:solidFill>
                <a:schemeClr val="tx1"/>
              </a:solidFill>
            </a:endParaRPr>
          </a:p>
          <a:p>
            <a:r>
              <a:rPr lang="es-EC" dirty="0" smtClean="0">
                <a:solidFill>
                  <a:schemeClr val="tx1"/>
                </a:solidFill>
              </a:rPr>
              <a:t>Tratamiento </a:t>
            </a:r>
            <a:r>
              <a:rPr lang="es-EC" dirty="0">
                <a:solidFill>
                  <a:schemeClr val="tx1"/>
                </a:solidFill>
              </a:rPr>
              <a:t>de 30 minutos de exposición le tomó menos días para que </a:t>
            </a:r>
            <a:r>
              <a:rPr lang="es-EC" dirty="0" smtClean="0">
                <a:solidFill>
                  <a:schemeClr val="tx1"/>
                </a:solidFill>
              </a:rPr>
              <a:t>las plántulas logren </a:t>
            </a:r>
            <a:r>
              <a:rPr lang="es-EC" dirty="0">
                <a:solidFill>
                  <a:schemeClr val="tx1"/>
                </a:solidFill>
              </a:rPr>
              <a:t>el 50% de </a:t>
            </a:r>
            <a:r>
              <a:rPr lang="es-EC" dirty="0" smtClean="0">
                <a:solidFill>
                  <a:schemeClr val="tx1"/>
                </a:solidFill>
              </a:rPr>
              <a:t>germinación.</a:t>
            </a:r>
          </a:p>
          <a:p>
            <a:endParaRPr lang="es-EC" dirty="0" smtClean="0">
              <a:solidFill>
                <a:schemeClr val="tx1"/>
              </a:solidFill>
            </a:endParaRPr>
          </a:p>
          <a:p>
            <a:endParaRPr lang="es-EC" dirty="0">
              <a:solidFill>
                <a:schemeClr val="tx1"/>
              </a:solidFill>
            </a:endParaRPr>
          </a:p>
          <a:p>
            <a:r>
              <a:rPr lang="es-EC" dirty="0" err="1">
                <a:solidFill>
                  <a:schemeClr val="tx1"/>
                </a:solidFill>
              </a:rPr>
              <a:t>Basra</a:t>
            </a:r>
            <a:r>
              <a:rPr lang="es-EC" dirty="0">
                <a:solidFill>
                  <a:schemeClr val="tx1"/>
                </a:solidFill>
              </a:rPr>
              <a:t> </a:t>
            </a:r>
            <a:r>
              <a:rPr lang="es-EC" dirty="0" smtClean="0">
                <a:solidFill>
                  <a:schemeClr val="tx1"/>
                </a:solidFill>
              </a:rPr>
              <a:t>et al. </a:t>
            </a:r>
            <a:r>
              <a:rPr lang="es-EC" dirty="0">
                <a:solidFill>
                  <a:schemeClr val="tx1"/>
                </a:solidFill>
              </a:rPr>
              <a:t>(2004</a:t>
            </a:r>
            <a:r>
              <a:rPr lang="es-EC" dirty="0" smtClean="0">
                <a:solidFill>
                  <a:schemeClr val="tx1"/>
                </a:solidFill>
              </a:rPr>
              <a:t>). </a:t>
            </a:r>
            <a:r>
              <a:rPr lang="es-EC" dirty="0">
                <a:solidFill>
                  <a:schemeClr val="tx1"/>
                </a:solidFill>
              </a:rPr>
              <a:t>trabajaron con estrés calórico y no con radiación indican que el calor no afecta al tiempo para alcanzar el 50% de germinación  en semillas de algodón</a:t>
            </a:r>
          </a:p>
        </p:txBody>
      </p:sp>
    </p:spTree>
    <p:extLst>
      <p:ext uri="{BB962C8B-B14F-4D97-AF65-F5344CB8AC3E}">
        <p14:creationId xmlns:p14="http://schemas.microsoft.com/office/powerpoint/2010/main" val="1609288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3" name="2 Marcador de contenido"/>
          <p:cNvSpPr>
            <a:spLocks noGrp="1"/>
          </p:cNvSpPr>
          <p:nvPr>
            <p:ph idx="1"/>
          </p:nvPr>
        </p:nvSpPr>
        <p:spPr>
          <a:xfrm>
            <a:off x="457200" y="1306286"/>
            <a:ext cx="8229600" cy="4819879"/>
          </a:xfrm>
        </p:spPr>
        <p:txBody>
          <a:bodyPr/>
          <a:lstStyle/>
          <a:p>
            <a:pPr marL="0" indent="0">
              <a:buNone/>
            </a:pPr>
            <a:r>
              <a:rPr lang="es-EC" b="1" dirty="0">
                <a:solidFill>
                  <a:schemeClr val="tx1"/>
                </a:solidFill>
              </a:rPr>
              <a:t>Tiempo medio de emergencia de chocho tratado con radiación </a:t>
            </a:r>
            <a:r>
              <a:rPr lang="es-EC" b="1" dirty="0" smtClean="0">
                <a:solidFill>
                  <a:schemeClr val="tx1"/>
                </a:solidFill>
              </a:rPr>
              <a:t>solar</a:t>
            </a:r>
          </a:p>
          <a:p>
            <a:endParaRPr lang="es-EC" dirty="0">
              <a:solidFill>
                <a:schemeClr val="tx1"/>
              </a:solidFill>
            </a:endParaRPr>
          </a:p>
        </p:txBody>
      </p:sp>
      <p:graphicFrame>
        <p:nvGraphicFramePr>
          <p:cNvPr id="4" name="3 Gráfico"/>
          <p:cNvGraphicFramePr/>
          <p:nvPr>
            <p:extLst>
              <p:ext uri="{D42A27DB-BD31-4B8C-83A1-F6EECF244321}">
                <p14:modId xmlns:p14="http://schemas.microsoft.com/office/powerpoint/2010/main" val="1697158254"/>
              </p:ext>
            </p:extLst>
          </p:nvPr>
        </p:nvGraphicFramePr>
        <p:xfrm>
          <a:off x="1270659" y="1909762"/>
          <a:ext cx="6341423" cy="3038475"/>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591294" y="4784398"/>
            <a:ext cx="6092041" cy="954107"/>
          </a:xfrm>
          <a:prstGeom prst="rect">
            <a:avLst/>
          </a:prstGeom>
        </p:spPr>
        <p:txBody>
          <a:bodyPr wrap="square">
            <a:spAutoFit/>
          </a:bodyPr>
          <a:lstStyle/>
          <a:p>
            <a:pPr algn="just"/>
            <a:r>
              <a:rPr lang="es-ES" sz="1400" b="1" dirty="0">
                <a:ea typeface="Times New Roman"/>
              </a:rPr>
              <a:t>Efecto de la exposición a la radiación solar de semilla ECU-722 en el tiempo medio de emergencia, Hacienda el Prado (IASA1), San Fernando, Ecuador. Medias seguidas por la misma letra no son estadísticamente diferentes. Test LSD Fisher P&lt;0.05.</a:t>
            </a:r>
            <a:endParaRPr lang="es-EC" sz="1400" b="1" dirty="0"/>
          </a:p>
        </p:txBody>
      </p:sp>
    </p:spTree>
    <p:extLst>
      <p:ext uri="{BB962C8B-B14F-4D97-AF65-F5344CB8AC3E}">
        <p14:creationId xmlns:p14="http://schemas.microsoft.com/office/powerpoint/2010/main" val="1788607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RESULTADOS Y DISCUSIÓN</a:t>
            </a:r>
          </a:p>
        </p:txBody>
      </p:sp>
      <p:sp>
        <p:nvSpPr>
          <p:cNvPr id="3" name="2 Marcador de contenido"/>
          <p:cNvSpPr>
            <a:spLocks noGrp="1"/>
          </p:cNvSpPr>
          <p:nvPr>
            <p:ph idx="1"/>
          </p:nvPr>
        </p:nvSpPr>
        <p:spPr/>
        <p:txBody>
          <a:bodyPr/>
          <a:lstStyle/>
          <a:p>
            <a:pPr marL="0" indent="0">
              <a:buNone/>
            </a:pPr>
            <a:r>
              <a:rPr lang="es-EC" b="1" dirty="0">
                <a:solidFill>
                  <a:schemeClr val="tx1"/>
                </a:solidFill>
              </a:rPr>
              <a:t>Tiempo medio de emergencia de </a:t>
            </a:r>
            <a:r>
              <a:rPr lang="es-EC" b="1" dirty="0" smtClean="0">
                <a:solidFill>
                  <a:schemeClr val="tx1"/>
                </a:solidFill>
              </a:rPr>
              <a:t>plántulas de chocho </a:t>
            </a:r>
            <a:r>
              <a:rPr lang="es-EC" b="1" dirty="0">
                <a:solidFill>
                  <a:schemeClr val="tx1"/>
                </a:solidFill>
              </a:rPr>
              <a:t>tratado con radiación solar</a:t>
            </a:r>
          </a:p>
          <a:p>
            <a:pPr marL="0" indent="0">
              <a:buNone/>
            </a:pPr>
            <a:endParaRPr lang="es-EC" dirty="0" smtClean="0">
              <a:solidFill>
                <a:schemeClr val="tx1"/>
              </a:solidFill>
            </a:endParaRPr>
          </a:p>
          <a:p>
            <a:pPr algn="just"/>
            <a:r>
              <a:rPr lang="es-EC" dirty="0" smtClean="0">
                <a:solidFill>
                  <a:schemeClr val="tx1"/>
                </a:solidFill>
              </a:rPr>
              <a:t>Las </a:t>
            </a:r>
            <a:r>
              <a:rPr lang="es-EC" dirty="0">
                <a:solidFill>
                  <a:schemeClr val="tx1"/>
                </a:solidFill>
              </a:rPr>
              <a:t>semillas con exposiciones de 30 y 45 minutos obtuvieron un tiempo medio de emergencia </a:t>
            </a:r>
            <a:r>
              <a:rPr lang="es-EC" dirty="0" smtClean="0">
                <a:solidFill>
                  <a:schemeClr val="tx1"/>
                </a:solidFill>
              </a:rPr>
              <a:t>menor.</a:t>
            </a:r>
          </a:p>
          <a:p>
            <a:pPr algn="just"/>
            <a:endParaRPr lang="es-EC" dirty="0">
              <a:solidFill>
                <a:schemeClr val="tx1"/>
              </a:solidFill>
            </a:endParaRPr>
          </a:p>
          <a:p>
            <a:pPr algn="just"/>
            <a:r>
              <a:rPr lang="es-EC" dirty="0" err="1">
                <a:solidFill>
                  <a:schemeClr val="tx1"/>
                </a:solidFill>
              </a:rPr>
              <a:t>Peykarestan</a:t>
            </a:r>
            <a:r>
              <a:rPr lang="es-EC" dirty="0">
                <a:solidFill>
                  <a:schemeClr val="tx1"/>
                </a:solidFill>
              </a:rPr>
              <a:t> et </a:t>
            </a:r>
            <a:r>
              <a:rPr lang="es-EC" dirty="0" smtClean="0">
                <a:solidFill>
                  <a:schemeClr val="tx1"/>
                </a:solidFill>
              </a:rPr>
              <a:t>al. </a:t>
            </a:r>
            <a:r>
              <a:rPr lang="es-EC" dirty="0">
                <a:solidFill>
                  <a:schemeClr val="tx1"/>
                </a:solidFill>
              </a:rPr>
              <a:t>(2012</a:t>
            </a:r>
            <a:r>
              <a:rPr lang="es-EC" dirty="0" smtClean="0">
                <a:solidFill>
                  <a:schemeClr val="tx1"/>
                </a:solidFill>
              </a:rPr>
              <a:t>). mencionan que el </a:t>
            </a:r>
            <a:r>
              <a:rPr lang="es-EC" dirty="0">
                <a:solidFill>
                  <a:schemeClr val="tx1"/>
                </a:solidFill>
              </a:rPr>
              <a:t>tiempo medio de emergencia aumentó con la disminución de la dosis de radiación. </a:t>
            </a:r>
            <a:endParaRPr lang="es-EC" dirty="0" smtClean="0">
              <a:solidFill>
                <a:schemeClr val="tx1"/>
              </a:solidFill>
            </a:endParaRPr>
          </a:p>
          <a:p>
            <a:pPr algn="just"/>
            <a:endParaRPr lang="es-EC" dirty="0">
              <a:solidFill>
                <a:schemeClr val="tx1"/>
              </a:solidFill>
            </a:endParaRPr>
          </a:p>
          <a:p>
            <a:pPr algn="just"/>
            <a:r>
              <a:rPr lang="es-EC" dirty="0">
                <a:solidFill>
                  <a:schemeClr val="tx1"/>
                </a:solidFill>
              </a:rPr>
              <a:t>Noble (2002) </a:t>
            </a:r>
            <a:r>
              <a:rPr lang="es-EC" dirty="0" smtClean="0">
                <a:solidFill>
                  <a:schemeClr val="tx1"/>
                </a:solidFill>
              </a:rPr>
              <a:t>indica </a:t>
            </a:r>
            <a:r>
              <a:rPr lang="es-EC" dirty="0">
                <a:solidFill>
                  <a:schemeClr val="tx1"/>
                </a:solidFill>
              </a:rPr>
              <a:t>que la irradiación con UV resulta en  un tiempo menor para la germinación en las semillas  esto debido a que los fotones de la porción UV-B son más energéticos que los fotones de la porción visible de la </a:t>
            </a:r>
            <a:r>
              <a:rPr lang="es-EC" dirty="0" smtClean="0">
                <a:solidFill>
                  <a:schemeClr val="tx1"/>
                </a:solidFill>
              </a:rPr>
              <a:t>luz.</a:t>
            </a:r>
            <a:endParaRPr lang="es-EC" dirty="0">
              <a:solidFill>
                <a:schemeClr val="tx1"/>
              </a:solidFill>
            </a:endParaRPr>
          </a:p>
        </p:txBody>
      </p:sp>
    </p:spTree>
    <p:extLst>
      <p:ext uri="{BB962C8B-B14F-4D97-AF65-F5344CB8AC3E}">
        <p14:creationId xmlns:p14="http://schemas.microsoft.com/office/powerpoint/2010/main" val="3446582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3" name="2 Marcador de contenido"/>
          <p:cNvSpPr>
            <a:spLocks noGrp="1"/>
          </p:cNvSpPr>
          <p:nvPr>
            <p:ph idx="1"/>
          </p:nvPr>
        </p:nvSpPr>
        <p:spPr>
          <a:xfrm>
            <a:off x="457200" y="1353788"/>
            <a:ext cx="8229600" cy="4772378"/>
          </a:xfrm>
        </p:spPr>
        <p:txBody>
          <a:bodyPr/>
          <a:lstStyle/>
          <a:p>
            <a:pPr marL="0" indent="0">
              <a:buNone/>
            </a:pPr>
            <a:r>
              <a:rPr lang="es-ES" b="1" dirty="0">
                <a:solidFill>
                  <a:schemeClr val="tx1"/>
                </a:solidFill>
                <a:ea typeface="Times New Roman"/>
                <a:cs typeface="Times New Roman"/>
              </a:rPr>
              <a:t>Altura de las plántulas provenientes de semilla pre tratada con radiación </a:t>
            </a:r>
            <a:r>
              <a:rPr lang="es-ES" b="1" dirty="0" smtClean="0">
                <a:solidFill>
                  <a:schemeClr val="tx1"/>
                </a:solidFill>
                <a:ea typeface="Times New Roman"/>
                <a:cs typeface="Times New Roman"/>
              </a:rPr>
              <a:t>solar</a:t>
            </a:r>
          </a:p>
          <a:p>
            <a:endParaRPr lang="es-EC" dirty="0">
              <a:solidFill>
                <a:schemeClr val="tx1"/>
              </a:solidFill>
            </a:endParaRPr>
          </a:p>
        </p:txBody>
      </p:sp>
      <p:graphicFrame>
        <p:nvGraphicFramePr>
          <p:cNvPr id="4" name="3 Gráfico"/>
          <p:cNvGraphicFramePr/>
          <p:nvPr>
            <p:extLst>
              <p:ext uri="{D42A27DB-BD31-4B8C-83A1-F6EECF244321}">
                <p14:modId xmlns:p14="http://schemas.microsoft.com/office/powerpoint/2010/main" val="3183313255"/>
              </p:ext>
            </p:extLst>
          </p:nvPr>
        </p:nvGraphicFramePr>
        <p:xfrm>
          <a:off x="1282535" y="1928812"/>
          <a:ext cx="6341423" cy="3000375"/>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721922" y="4855651"/>
            <a:ext cx="5937662" cy="954107"/>
          </a:xfrm>
          <a:prstGeom prst="rect">
            <a:avLst/>
          </a:prstGeom>
        </p:spPr>
        <p:txBody>
          <a:bodyPr wrap="square">
            <a:spAutoFit/>
          </a:bodyPr>
          <a:lstStyle/>
          <a:p>
            <a:pPr algn="just"/>
            <a:r>
              <a:rPr lang="es-EC" sz="1400" b="1" dirty="0"/>
              <a:t>Efecto la exposición a la radiación solar de semilla ECU-722 en la altura de las plántulas, Hacienda el Prado (IASA1), San Fernando, Ecuador. Medias seguidas por la misma letra no son estadísticamente diferentes. Test LSD Fisher P&lt;0.05.</a:t>
            </a:r>
          </a:p>
        </p:txBody>
      </p:sp>
    </p:spTree>
    <p:extLst>
      <p:ext uri="{BB962C8B-B14F-4D97-AF65-F5344CB8AC3E}">
        <p14:creationId xmlns:p14="http://schemas.microsoft.com/office/powerpoint/2010/main" val="1130814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RESULTADOS Y DISCUSIÓN</a:t>
            </a:r>
          </a:p>
        </p:txBody>
      </p:sp>
      <p:sp>
        <p:nvSpPr>
          <p:cNvPr id="3" name="2 Marcador de contenido"/>
          <p:cNvSpPr>
            <a:spLocks noGrp="1"/>
          </p:cNvSpPr>
          <p:nvPr>
            <p:ph idx="1"/>
          </p:nvPr>
        </p:nvSpPr>
        <p:spPr/>
        <p:txBody>
          <a:bodyPr/>
          <a:lstStyle/>
          <a:p>
            <a:pPr marL="0" indent="0">
              <a:buNone/>
            </a:pPr>
            <a:r>
              <a:rPr lang="es-ES" b="1" dirty="0">
                <a:solidFill>
                  <a:schemeClr val="tx1"/>
                </a:solidFill>
                <a:ea typeface="Times New Roman"/>
                <a:cs typeface="Times New Roman"/>
              </a:rPr>
              <a:t>Altura de las plántulas provenientes de semilla pre tratada con radiación </a:t>
            </a:r>
            <a:r>
              <a:rPr lang="es-ES" b="1" dirty="0" smtClean="0">
                <a:solidFill>
                  <a:schemeClr val="tx1"/>
                </a:solidFill>
                <a:ea typeface="Times New Roman"/>
                <a:cs typeface="Times New Roman"/>
              </a:rPr>
              <a:t>solar</a:t>
            </a:r>
          </a:p>
          <a:p>
            <a:pPr marL="0" indent="0">
              <a:buNone/>
            </a:pPr>
            <a:endParaRPr lang="es-EC" dirty="0" smtClean="0">
              <a:solidFill>
                <a:schemeClr val="tx1"/>
              </a:solidFill>
            </a:endParaRPr>
          </a:p>
          <a:p>
            <a:pPr algn="just"/>
            <a:r>
              <a:rPr lang="es-EC" dirty="0" smtClean="0">
                <a:solidFill>
                  <a:schemeClr val="tx1"/>
                </a:solidFill>
              </a:rPr>
              <a:t>El </a:t>
            </a:r>
            <a:r>
              <a:rPr lang="es-EC" dirty="0">
                <a:solidFill>
                  <a:schemeClr val="tx1"/>
                </a:solidFill>
              </a:rPr>
              <a:t>tratamiento de 60 minutos afectó a la altura de las </a:t>
            </a:r>
            <a:r>
              <a:rPr lang="es-EC" dirty="0" smtClean="0">
                <a:solidFill>
                  <a:schemeClr val="tx1"/>
                </a:solidFill>
              </a:rPr>
              <a:t>plántulas.</a:t>
            </a:r>
          </a:p>
          <a:p>
            <a:pPr algn="just"/>
            <a:r>
              <a:rPr lang="es-ES" dirty="0" err="1">
                <a:solidFill>
                  <a:schemeClr val="tx1"/>
                </a:solidFill>
              </a:rPr>
              <a:t>Dai</a:t>
            </a:r>
            <a:r>
              <a:rPr lang="es-ES" dirty="0">
                <a:solidFill>
                  <a:schemeClr val="tx1"/>
                </a:solidFill>
              </a:rPr>
              <a:t> y </a:t>
            </a:r>
            <a:r>
              <a:rPr lang="es-ES" dirty="0" err="1">
                <a:solidFill>
                  <a:schemeClr val="tx1"/>
                </a:solidFill>
              </a:rPr>
              <a:t>Upadhyaya</a:t>
            </a:r>
            <a:r>
              <a:rPr lang="es-ES" dirty="0">
                <a:solidFill>
                  <a:schemeClr val="tx1"/>
                </a:solidFill>
              </a:rPr>
              <a:t> (2002) no encontraron afectación en el crecimiento de la planta cuando las semillas recibieron 4 y 7 </a:t>
            </a:r>
            <a:r>
              <a:rPr lang="es-ES" dirty="0" err="1">
                <a:solidFill>
                  <a:schemeClr val="tx1"/>
                </a:solidFill>
              </a:rPr>
              <a:t>Kj</a:t>
            </a:r>
            <a:r>
              <a:rPr lang="es-ES" dirty="0">
                <a:solidFill>
                  <a:schemeClr val="tx1"/>
                </a:solidFill>
              </a:rPr>
              <a:t> m</a:t>
            </a:r>
            <a:r>
              <a:rPr lang="es-ES" baseline="30000" dirty="0">
                <a:solidFill>
                  <a:schemeClr val="tx1"/>
                </a:solidFill>
              </a:rPr>
              <a:t>-2</a:t>
            </a:r>
            <a:r>
              <a:rPr lang="es-ES" dirty="0">
                <a:solidFill>
                  <a:schemeClr val="tx1"/>
                </a:solidFill>
              </a:rPr>
              <a:t> d</a:t>
            </a:r>
            <a:r>
              <a:rPr lang="es-ES" baseline="30000" dirty="0">
                <a:solidFill>
                  <a:schemeClr val="tx1"/>
                </a:solidFill>
              </a:rPr>
              <a:t>-1</a:t>
            </a:r>
            <a:r>
              <a:rPr lang="es-ES" dirty="0">
                <a:solidFill>
                  <a:schemeClr val="tx1"/>
                </a:solidFill>
              </a:rPr>
              <a:t> mientras que cuando recibieron 11 </a:t>
            </a:r>
            <a:r>
              <a:rPr lang="es-ES" dirty="0" err="1">
                <a:solidFill>
                  <a:schemeClr val="tx1"/>
                </a:solidFill>
              </a:rPr>
              <a:t>Kj</a:t>
            </a:r>
            <a:r>
              <a:rPr lang="es-ES" dirty="0">
                <a:solidFill>
                  <a:schemeClr val="tx1"/>
                </a:solidFill>
              </a:rPr>
              <a:t> m</a:t>
            </a:r>
            <a:r>
              <a:rPr lang="es-ES" baseline="30000" dirty="0">
                <a:solidFill>
                  <a:schemeClr val="tx1"/>
                </a:solidFill>
              </a:rPr>
              <a:t>-2</a:t>
            </a:r>
            <a:r>
              <a:rPr lang="es-ES" dirty="0">
                <a:solidFill>
                  <a:schemeClr val="tx1"/>
                </a:solidFill>
              </a:rPr>
              <a:t> d</a:t>
            </a:r>
            <a:r>
              <a:rPr lang="es-ES" baseline="30000" dirty="0">
                <a:solidFill>
                  <a:schemeClr val="tx1"/>
                </a:solidFill>
              </a:rPr>
              <a:t>-1</a:t>
            </a:r>
            <a:r>
              <a:rPr lang="es-ES" dirty="0">
                <a:solidFill>
                  <a:schemeClr val="tx1"/>
                </a:solidFill>
              </a:rPr>
              <a:t> si se produjo </a:t>
            </a:r>
            <a:r>
              <a:rPr lang="es-ES" dirty="0" smtClean="0">
                <a:solidFill>
                  <a:schemeClr val="tx1"/>
                </a:solidFill>
              </a:rPr>
              <a:t>afectación</a:t>
            </a:r>
            <a:r>
              <a:rPr lang="es-EC" dirty="0">
                <a:solidFill>
                  <a:schemeClr val="tx1"/>
                </a:solidFill>
              </a:rPr>
              <a:t>.</a:t>
            </a:r>
          </a:p>
          <a:p>
            <a:pPr algn="just"/>
            <a:r>
              <a:rPr lang="es-EC" dirty="0">
                <a:solidFill>
                  <a:schemeClr val="tx1"/>
                </a:solidFill>
              </a:rPr>
              <a:t>(</a:t>
            </a:r>
            <a:r>
              <a:rPr lang="es-EC" dirty="0" err="1">
                <a:solidFill>
                  <a:schemeClr val="tx1"/>
                </a:solidFill>
              </a:rPr>
              <a:t>Shaukat</a:t>
            </a:r>
            <a:r>
              <a:rPr lang="es-EC" dirty="0">
                <a:solidFill>
                  <a:schemeClr val="tx1"/>
                </a:solidFill>
              </a:rPr>
              <a:t> et al., 2013; </a:t>
            </a:r>
            <a:r>
              <a:rPr lang="es-EC" dirty="0" err="1">
                <a:solidFill>
                  <a:schemeClr val="tx1"/>
                </a:solidFill>
              </a:rPr>
              <a:t>Peykarestan</a:t>
            </a:r>
            <a:r>
              <a:rPr lang="es-EC" dirty="0">
                <a:solidFill>
                  <a:schemeClr val="tx1"/>
                </a:solidFill>
              </a:rPr>
              <a:t> et al., 2012</a:t>
            </a:r>
            <a:r>
              <a:rPr lang="es-EC" dirty="0" smtClean="0">
                <a:solidFill>
                  <a:schemeClr val="tx1"/>
                </a:solidFill>
              </a:rPr>
              <a:t>).  </a:t>
            </a:r>
            <a:r>
              <a:rPr lang="es-EC" dirty="0">
                <a:solidFill>
                  <a:schemeClr val="tx1"/>
                </a:solidFill>
              </a:rPr>
              <a:t>reportaron que el crecimiento en las plántulas se vio afectado por todos los periodos de exposición a la radiación </a:t>
            </a:r>
            <a:r>
              <a:rPr lang="es-EC" dirty="0" smtClean="0">
                <a:solidFill>
                  <a:schemeClr val="tx1"/>
                </a:solidFill>
              </a:rPr>
              <a:t>UV-B.</a:t>
            </a:r>
          </a:p>
          <a:p>
            <a:pPr algn="just"/>
            <a:r>
              <a:rPr lang="es-EC" dirty="0" smtClean="0">
                <a:solidFill>
                  <a:schemeClr val="tx1"/>
                </a:solidFill>
              </a:rPr>
              <a:t>El </a:t>
            </a:r>
            <a:r>
              <a:rPr lang="es-EC" dirty="0">
                <a:solidFill>
                  <a:schemeClr val="tx1"/>
                </a:solidFill>
              </a:rPr>
              <a:t>chocho podría mostrar una mejor respuesta al ser una planta adaptada a los Andes </a:t>
            </a:r>
            <a:r>
              <a:rPr lang="es-EC" dirty="0" smtClean="0">
                <a:solidFill>
                  <a:schemeClr val="tx1"/>
                </a:solidFill>
              </a:rPr>
              <a:t>ecuatorianos.</a:t>
            </a:r>
          </a:p>
          <a:p>
            <a:endParaRPr lang="es-EC" dirty="0">
              <a:solidFill>
                <a:schemeClr val="tx1"/>
              </a:solidFill>
            </a:endParaRPr>
          </a:p>
        </p:txBody>
      </p:sp>
    </p:spTree>
    <p:extLst>
      <p:ext uri="{BB962C8B-B14F-4D97-AF65-F5344CB8AC3E}">
        <p14:creationId xmlns:p14="http://schemas.microsoft.com/office/powerpoint/2010/main" val="24127802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3" name="2 Marcador de contenido"/>
          <p:cNvSpPr>
            <a:spLocks noGrp="1"/>
          </p:cNvSpPr>
          <p:nvPr>
            <p:ph idx="1"/>
          </p:nvPr>
        </p:nvSpPr>
        <p:spPr>
          <a:xfrm>
            <a:off x="457200" y="1365662"/>
            <a:ext cx="8229600" cy="4760503"/>
          </a:xfrm>
        </p:spPr>
        <p:txBody>
          <a:bodyPr/>
          <a:lstStyle/>
          <a:p>
            <a:pPr marL="0" indent="0">
              <a:buNone/>
            </a:pPr>
            <a:r>
              <a:rPr lang="es-EC" b="1" dirty="0">
                <a:solidFill>
                  <a:schemeClr val="tx1"/>
                </a:solidFill>
              </a:rPr>
              <a:t>Longitud de la raíz en plántulas provenientes de semilla tratada con radiación solar</a:t>
            </a:r>
          </a:p>
        </p:txBody>
      </p:sp>
      <p:graphicFrame>
        <p:nvGraphicFramePr>
          <p:cNvPr id="4" name="3 Gráfico"/>
          <p:cNvGraphicFramePr/>
          <p:nvPr>
            <p:extLst>
              <p:ext uri="{D42A27DB-BD31-4B8C-83A1-F6EECF244321}">
                <p14:modId xmlns:p14="http://schemas.microsoft.com/office/powerpoint/2010/main" val="4058389421"/>
              </p:ext>
            </p:extLst>
          </p:nvPr>
        </p:nvGraphicFramePr>
        <p:xfrm>
          <a:off x="1448790" y="2057400"/>
          <a:ext cx="6187044"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923803" y="4729026"/>
            <a:ext cx="5652654" cy="1169551"/>
          </a:xfrm>
          <a:prstGeom prst="rect">
            <a:avLst/>
          </a:prstGeom>
        </p:spPr>
        <p:txBody>
          <a:bodyPr wrap="square">
            <a:spAutoFit/>
          </a:bodyPr>
          <a:lstStyle/>
          <a:p>
            <a:pPr algn="just"/>
            <a:r>
              <a:rPr lang="es-EC" sz="1400" b="1" dirty="0"/>
              <a:t>Efecto de la exposición a la radiación solar de semilla ECU 722 en la longitud de la raíz de las plántulas, Hacienda el Prado (IASA1), San Fernando, Ecuador. Medias seguidas por la misma letra no son estadísticamente diferentes. Test LSD Fisher P&lt;0.05.</a:t>
            </a:r>
          </a:p>
        </p:txBody>
      </p:sp>
    </p:spTree>
    <p:extLst>
      <p:ext uri="{BB962C8B-B14F-4D97-AF65-F5344CB8AC3E}">
        <p14:creationId xmlns:p14="http://schemas.microsoft.com/office/powerpoint/2010/main" val="1088912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RESULTADOS Y DISCUSIÓN</a:t>
            </a:r>
          </a:p>
        </p:txBody>
      </p:sp>
      <p:sp>
        <p:nvSpPr>
          <p:cNvPr id="3" name="2 Marcador de contenido"/>
          <p:cNvSpPr>
            <a:spLocks noGrp="1"/>
          </p:cNvSpPr>
          <p:nvPr>
            <p:ph idx="1"/>
          </p:nvPr>
        </p:nvSpPr>
        <p:spPr/>
        <p:txBody>
          <a:bodyPr/>
          <a:lstStyle/>
          <a:p>
            <a:pPr marL="0" indent="0">
              <a:buNone/>
            </a:pPr>
            <a:r>
              <a:rPr lang="es-EC" b="1" dirty="0">
                <a:solidFill>
                  <a:schemeClr val="tx1"/>
                </a:solidFill>
              </a:rPr>
              <a:t>Longitud de la raíz en plántulas provenientes de semilla tratada con radiación </a:t>
            </a:r>
            <a:r>
              <a:rPr lang="es-EC" b="1" dirty="0" smtClean="0">
                <a:solidFill>
                  <a:schemeClr val="tx1"/>
                </a:solidFill>
              </a:rPr>
              <a:t>solar</a:t>
            </a:r>
          </a:p>
          <a:p>
            <a:pPr marL="0" indent="0" algn="just">
              <a:buNone/>
            </a:pPr>
            <a:endParaRPr lang="es-EC" b="1" dirty="0">
              <a:solidFill>
                <a:schemeClr val="tx1"/>
              </a:solidFill>
            </a:endParaRPr>
          </a:p>
          <a:p>
            <a:pPr algn="just"/>
            <a:r>
              <a:rPr lang="es-ES" dirty="0">
                <a:solidFill>
                  <a:schemeClr val="tx1"/>
                </a:solidFill>
              </a:rPr>
              <a:t>El largo de la raíz fue superior en los tratamientos de 30 y 45 minutos mientras que las raíces de las plántulas testigo fueron las más </a:t>
            </a:r>
            <a:r>
              <a:rPr lang="es-ES" dirty="0" smtClean="0">
                <a:solidFill>
                  <a:schemeClr val="tx1"/>
                </a:solidFill>
              </a:rPr>
              <a:t>cortas.</a:t>
            </a:r>
          </a:p>
          <a:p>
            <a:pPr algn="just"/>
            <a:endParaRPr lang="es-ES" dirty="0">
              <a:solidFill>
                <a:schemeClr val="tx1"/>
              </a:solidFill>
            </a:endParaRPr>
          </a:p>
          <a:p>
            <a:pPr algn="just"/>
            <a:endParaRPr lang="es-ES" dirty="0" smtClean="0">
              <a:solidFill>
                <a:schemeClr val="tx1"/>
              </a:solidFill>
            </a:endParaRPr>
          </a:p>
          <a:p>
            <a:pPr algn="just"/>
            <a:r>
              <a:rPr lang="es-ES" dirty="0" smtClean="0">
                <a:solidFill>
                  <a:schemeClr val="tx1"/>
                </a:solidFill>
              </a:rPr>
              <a:t>Noble (2002); </a:t>
            </a:r>
            <a:r>
              <a:rPr lang="es-ES" dirty="0" err="1">
                <a:solidFill>
                  <a:schemeClr val="tx1"/>
                </a:solidFill>
              </a:rPr>
              <a:t>Dai</a:t>
            </a:r>
            <a:r>
              <a:rPr lang="es-ES" dirty="0">
                <a:solidFill>
                  <a:schemeClr val="tx1"/>
                </a:solidFill>
              </a:rPr>
              <a:t> y </a:t>
            </a:r>
            <a:r>
              <a:rPr lang="es-ES" dirty="0" err="1">
                <a:solidFill>
                  <a:schemeClr val="tx1"/>
                </a:solidFill>
              </a:rPr>
              <a:t>Upadhyaya</a:t>
            </a:r>
            <a:r>
              <a:rPr lang="es-ES" dirty="0">
                <a:solidFill>
                  <a:schemeClr val="tx1"/>
                </a:solidFill>
              </a:rPr>
              <a:t>, (</a:t>
            </a:r>
            <a:r>
              <a:rPr lang="es-ES" dirty="0" smtClean="0">
                <a:solidFill>
                  <a:schemeClr val="tx1"/>
                </a:solidFill>
              </a:rPr>
              <a:t>2002); </a:t>
            </a:r>
            <a:r>
              <a:rPr lang="es-ES" dirty="0" err="1">
                <a:solidFill>
                  <a:schemeClr val="tx1"/>
                </a:solidFill>
              </a:rPr>
              <a:t>Peykarestan</a:t>
            </a:r>
            <a:r>
              <a:rPr lang="es-ES" dirty="0">
                <a:solidFill>
                  <a:schemeClr val="tx1"/>
                </a:solidFill>
              </a:rPr>
              <a:t> et al; </a:t>
            </a:r>
            <a:r>
              <a:rPr lang="es-ES" dirty="0" smtClean="0">
                <a:solidFill>
                  <a:schemeClr val="tx1"/>
                </a:solidFill>
              </a:rPr>
              <a:t>(2012); </a:t>
            </a:r>
            <a:r>
              <a:rPr lang="es-ES" dirty="0" err="1">
                <a:solidFill>
                  <a:schemeClr val="tx1"/>
                </a:solidFill>
              </a:rPr>
              <a:t>Shaukat</a:t>
            </a:r>
            <a:r>
              <a:rPr lang="es-ES" dirty="0">
                <a:solidFill>
                  <a:schemeClr val="tx1"/>
                </a:solidFill>
              </a:rPr>
              <a:t> et al; </a:t>
            </a:r>
            <a:r>
              <a:rPr lang="es-ES" dirty="0" smtClean="0">
                <a:solidFill>
                  <a:schemeClr val="tx1"/>
                </a:solidFill>
              </a:rPr>
              <a:t>(2013); </a:t>
            </a:r>
            <a:r>
              <a:rPr lang="es-ES" dirty="0" err="1">
                <a:solidFill>
                  <a:schemeClr val="tx1"/>
                </a:solidFill>
              </a:rPr>
              <a:t>Ravindran</a:t>
            </a:r>
            <a:r>
              <a:rPr lang="es-ES" dirty="0">
                <a:solidFill>
                  <a:schemeClr val="tx1"/>
                </a:solidFill>
              </a:rPr>
              <a:t> et al; </a:t>
            </a:r>
            <a:r>
              <a:rPr lang="es-ES" dirty="0" smtClean="0">
                <a:solidFill>
                  <a:schemeClr val="tx1"/>
                </a:solidFill>
              </a:rPr>
              <a:t>(2010</a:t>
            </a:r>
            <a:r>
              <a:rPr lang="es-ES" dirty="0">
                <a:solidFill>
                  <a:schemeClr val="tx1"/>
                </a:solidFill>
              </a:rPr>
              <a:t>) </a:t>
            </a:r>
            <a:r>
              <a:rPr lang="es-ES" dirty="0" smtClean="0">
                <a:solidFill>
                  <a:schemeClr val="tx1"/>
                </a:solidFill>
              </a:rPr>
              <a:t>observaron </a:t>
            </a:r>
            <a:r>
              <a:rPr lang="es-ES" dirty="0">
                <a:solidFill>
                  <a:schemeClr val="tx1"/>
                </a:solidFill>
              </a:rPr>
              <a:t>que el largo de las raíces decreció bajo todas las dosis y tiempos de exposición a la radiación UV-B. </a:t>
            </a:r>
            <a:endParaRPr lang="es-EC" dirty="0">
              <a:solidFill>
                <a:schemeClr val="tx1"/>
              </a:solidFill>
            </a:endParaRPr>
          </a:p>
        </p:txBody>
      </p:sp>
    </p:spTree>
    <p:extLst>
      <p:ext uri="{BB962C8B-B14F-4D97-AF65-F5344CB8AC3E}">
        <p14:creationId xmlns:p14="http://schemas.microsoft.com/office/powerpoint/2010/main" val="1674891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JUSTIFICACIÓN</a:t>
            </a:r>
            <a:endParaRPr lang="es-EC" dirty="0"/>
          </a:p>
        </p:txBody>
      </p:sp>
      <p:sp>
        <p:nvSpPr>
          <p:cNvPr id="5" name="4 Marcador de contenido"/>
          <p:cNvSpPr>
            <a:spLocks noGrp="1"/>
          </p:cNvSpPr>
          <p:nvPr>
            <p:ph idx="1"/>
          </p:nvPr>
        </p:nvSpPr>
        <p:spPr>
          <a:xfrm>
            <a:off x="469075" y="1282534"/>
            <a:ext cx="8229600" cy="3443845"/>
          </a:xfrm>
        </p:spPr>
        <p:txBody>
          <a:bodyPr/>
          <a:lstStyle/>
          <a:p>
            <a:pPr algn="just"/>
            <a:endParaRPr lang="es-EC" dirty="0" smtClean="0">
              <a:solidFill>
                <a:schemeClr val="tx1"/>
              </a:solidFill>
            </a:endParaRPr>
          </a:p>
          <a:p>
            <a:pPr marL="0" indent="0" algn="just">
              <a:buNone/>
            </a:pPr>
            <a:endParaRPr lang="es-EC" dirty="0">
              <a:solidFill>
                <a:schemeClr val="tx1"/>
              </a:solidFill>
            </a:endParaRPr>
          </a:p>
          <a:p>
            <a:pPr algn="just"/>
            <a:r>
              <a:rPr lang="es-EC" sz="2400" dirty="0" smtClean="0">
                <a:solidFill>
                  <a:schemeClr val="tx1"/>
                </a:solidFill>
              </a:rPr>
              <a:t>En </a:t>
            </a:r>
            <a:r>
              <a:rPr lang="es-EC" sz="2400" dirty="0">
                <a:solidFill>
                  <a:schemeClr val="tx1"/>
                </a:solidFill>
              </a:rPr>
              <a:t>este estudio se </a:t>
            </a:r>
            <a:r>
              <a:rPr lang="es-EC" sz="2400" dirty="0" smtClean="0">
                <a:solidFill>
                  <a:schemeClr val="tx1"/>
                </a:solidFill>
              </a:rPr>
              <a:t>buscó </a:t>
            </a:r>
            <a:r>
              <a:rPr lang="es-EC" sz="2400" dirty="0">
                <a:solidFill>
                  <a:schemeClr val="tx1"/>
                </a:solidFill>
              </a:rPr>
              <a:t>conocer como la radiación solar </a:t>
            </a:r>
            <a:r>
              <a:rPr lang="es-EC" sz="2400" dirty="0" smtClean="0">
                <a:solidFill>
                  <a:schemeClr val="tx1"/>
                </a:solidFill>
              </a:rPr>
              <a:t>afectó </a:t>
            </a:r>
            <a:r>
              <a:rPr lang="es-EC" sz="2400" dirty="0">
                <a:solidFill>
                  <a:schemeClr val="tx1"/>
                </a:solidFill>
              </a:rPr>
              <a:t>algunos parámetros de crecimiento de la planta así como parámetros fisiológicos a través de la determinación de la actividad de determinadas </a:t>
            </a:r>
            <a:r>
              <a:rPr lang="es-EC" sz="2400" dirty="0" smtClean="0">
                <a:solidFill>
                  <a:schemeClr val="tx1"/>
                </a:solidFill>
              </a:rPr>
              <a:t>enzimas antioxidantes.</a:t>
            </a:r>
          </a:p>
        </p:txBody>
      </p:sp>
    </p:spTree>
    <p:extLst>
      <p:ext uri="{BB962C8B-B14F-4D97-AF65-F5344CB8AC3E}">
        <p14:creationId xmlns:p14="http://schemas.microsoft.com/office/powerpoint/2010/main" val="22985117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3" name="2 Marcador de contenido"/>
          <p:cNvSpPr>
            <a:spLocks noGrp="1"/>
          </p:cNvSpPr>
          <p:nvPr>
            <p:ph idx="1"/>
          </p:nvPr>
        </p:nvSpPr>
        <p:spPr>
          <a:xfrm>
            <a:off x="457200" y="1294410"/>
            <a:ext cx="8229600" cy="4831755"/>
          </a:xfrm>
        </p:spPr>
        <p:txBody>
          <a:bodyPr/>
          <a:lstStyle/>
          <a:p>
            <a:pPr marL="0" indent="0">
              <a:buNone/>
            </a:pPr>
            <a:r>
              <a:rPr lang="es-EC" b="1" dirty="0">
                <a:solidFill>
                  <a:schemeClr val="tx1"/>
                </a:solidFill>
              </a:rPr>
              <a:t>Actividad del proteasoma 20s en plántulas provenientes de semilla tratada con radiación solar</a:t>
            </a:r>
          </a:p>
        </p:txBody>
      </p:sp>
      <p:graphicFrame>
        <p:nvGraphicFramePr>
          <p:cNvPr id="4" name="3 Gráfico"/>
          <p:cNvGraphicFramePr/>
          <p:nvPr>
            <p:extLst>
              <p:ext uri="{D42A27DB-BD31-4B8C-83A1-F6EECF244321}">
                <p14:modId xmlns:p14="http://schemas.microsoft.com/office/powerpoint/2010/main" val="3837073705"/>
              </p:ext>
            </p:extLst>
          </p:nvPr>
        </p:nvGraphicFramePr>
        <p:xfrm>
          <a:off x="1484416" y="1924050"/>
          <a:ext cx="5973288" cy="3009900"/>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2006930" y="4900573"/>
            <a:ext cx="5628904" cy="1169551"/>
          </a:xfrm>
          <a:prstGeom prst="rect">
            <a:avLst/>
          </a:prstGeom>
        </p:spPr>
        <p:txBody>
          <a:bodyPr wrap="square">
            <a:spAutoFit/>
          </a:bodyPr>
          <a:lstStyle/>
          <a:p>
            <a:pPr algn="just"/>
            <a:r>
              <a:rPr lang="es-EC" sz="1400" b="1" dirty="0"/>
              <a:t>Efecto de la exposición a la radiación solar de semilla ECU 722 en la actividad del proteasoma 20s de las plántulas, Hacienda el Prado (IASA1), San Fernando, Ecuador. Medias seguidas por la misma letra no son estadísticamente diferentes. Test LSD Fisher P&lt;0.05.</a:t>
            </a:r>
          </a:p>
        </p:txBody>
      </p:sp>
    </p:spTree>
    <p:extLst>
      <p:ext uri="{BB962C8B-B14F-4D97-AF65-F5344CB8AC3E}">
        <p14:creationId xmlns:p14="http://schemas.microsoft.com/office/powerpoint/2010/main" val="23661139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RESULTADOS Y DISCUSIÓN</a:t>
            </a:r>
          </a:p>
        </p:txBody>
      </p:sp>
      <p:sp>
        <p:nvSpPr>
          <p:cNvPr id="3" name="2 Marcador de contenido"/>
          <p:cNvSpPr>
            <a:spLocks noGrp="1"/>
          </p:cNvSpPr>
          <p:nvPr>
            <p:ph idx="1"/>
          </p:nvPr>
        </p:nvSpPr>
        <p:spPr/>
        <p:txBody>
          <a:bodyPr/>
          <a:lstStyle/>
          <a:p>
            <a:pPr marL="0" indent="0">
              <a:buNone/>
            </a:pPr>
            <a:r>
              <a:rPr lang="es-EC" b="1" dirty="0">
                <a:solidFill>
                  <a:schemeClr val="tx1"/>
                </a:solidFill>
              </a:rPr>
              <a:t>Actividad del proteasoma 20s en plántulas provenientes de semilla tratada con radiación </a:t>
            </a:r>
            <a:r>
              <a:rPr lang="es-EC" b="1" dirty="0" smtClean="0">
                <a:solidFill>
                  <a:schemeClr val="tx1"/>
                </a:solidFill>
              </a:rPr>
              <a:t>solar</a:t>
            </a:r>
          </a:p>
          <a:p>
            <a:pPr marL="0" indent="0">
              <a:buNone/>
            </a:pPr>
            <a:endParaRPr lang="es-EC" b="1" dirty="0" smtClean="0">
              <a:solidFill>
                <a:schemeClr val="tx1"/>
              </a:solidFill>
            </a:endParaRPr>
          </a:p>
          <a:p>
            <a:pPr algn="just"/>
            <a:r>
              <a:rPr lang="es-ES" dirty="0">
                <a:solidFill>
                  <a:schemeClr val="tx1"/>
                </a:solidFill>
              </a:rPr>
              <a:t>L</a:t>
            </a:r>
            <a:r>
              <a:rPr lang="es-ES" dirty="0" smtClean="0">
                <a:solidFill>
                  <a:schemeClr val="tx1"/>
                </a:solidFill>
              </a:rPr>
              <a:t>a </a:t>
            </a:r>
            <a:r>
              <a:rPr lang="es-ES" dirty="0">
                <a:solidFill>
                  <a:schemeClr val="tx1"/>
                </a:solidFill>
              </a:rPr>
              <a:t>actividad del proteasoma 20s se vio incrementada cuando las semillas fueron tratadas con 60 minutos de exposición a la </a:t>
            </a:r>
            <a:r>
              <a:rPr lang="es-ES" dirty="0" smtClean="0">
                <a:solidFill>
                  <a:schemeClr val="tx1"/>
                </a:solidFill>
              </a:rPr>
              <a:t>radiación.</a:t>
            </a:r>
          </a:p>
          <a:p>
            <a:pPr algn="just"/>
            <a:endParaRPr lang="es-ES" dirty="0">
              <a:solidFill>
                <a:schemeClr val="tx1"/>
              </a:solidFill>
            </a:endParaRPr>
          </a:p>
          <a:p>
            <a:pPr algn="just"/>
            <a:r>
              <a:rPr lang="es-ES" dirty="0" smtClean="0">
                <a:solidFill>
                  <a:schemeClr val="tx1"/>
                </a:solidFill>
              </a:rPr>
              <a:t> </a:t>
            </a:r>
            <a:r>
              <a:rPr lang="es-ES" dirty="0">
                <a:solidFill>
                  <a:schemeClr val="tx1"/>
                </a:solidFill>
              </a:rPr>
              <a:t>A</a:t>
            </a:r>
            <a:r>
              <a:rPr lang="es-ES" dirty="0" smtClean="0">
                <a:solidFill>
                  <a:schemeClr val="tx1"/>
                </a:solidFill>
              </a:rPr>
              <a:t> </a:t>
            </a:r>
            <a:r>
              <a:rPr lang="es-ES" dirty="0">
                <a:solidFill>
                  <a:schemeClr val="tx1"/>
                </a:solidFill>
              </a:rPr>
              <a:t>ésta dosis de radiación el sistema </a:t>
            </a:r>
            <a:r>
              <a:rPr lang="es-ES" dirty="0" err="1">
                <a:solidFill>
                  <a:schemeClr val="tx1"/>
                </a:solidFill>
              </a:rPr>
              <a:t>ubicuitina</a:t>
            </a:r>
            <a:r>
              <a:rPr lang="es-ES" dirty="0">
                <a:solidFill>
                  <a:schemeClr val="tx1"/>
                </a:solidFill>
              </a:rPr>
              <a:t> proteasoma cumple con el rol de defensa de la planta ante el estrés como lo encontraron Pena et </a:t>
            </a:r>
            <a:r>
              <a:rPr lang="es-ES" dirty="0" smtClean="0">
                <a:solidFill>
                  <a:schemeClr val="tx1"/>
                </a:solidFill>
              </a:rPr>
              <a:t>al. </a:t>
            </a:r>
            <a:r>
              <a:rPr lang="es-ES" dirty="0">
                <a:solidFill>
                  <a:schemeClr val="tx1"/>
                </a:solidFill>
              </a:rPr>
              <a:t>(2007</a:t>
            </a:r>
            <a:r>
              <a:rPr lang="es-ES" dirty="0" smtClean="0">
                <a:solidFill>
                  <a:schemeClr val="tx1"/>
                </a:solidFill>
              </a:rPr>
              <a:t>). quienes trabajaron con el estrés producido por cadmio en plantas.</a:t>
            </a:r>
            <a:endParaRPr lang="es-EC" dirty="0">
              <a:solidFill>
                <a:schemeClr val="tx1"/>
              </a:solidFill>
            </a:endParaRPr>
          </a:p>
        </p:txBody>
      </p:sp>
    </p:spTree>
    <p:extLst>
      <p:ext uri="{BB962C8B-B14F-4D97-AF65-F5344CB8AC3E}">
        <p14:creationId xmlns:p14="http://schemas.microsoft.com/office/powerpoint/2010/main" val="27566364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3" name="2 Marcador de contenido"/>
          <p:cNvSpPr>
            <a:spLocks noGrp="1"/>
          </p:cNvSpPr>
          <p:nvPr>
            <p:ph idx="1"/>
          </p:nvPr>
        </p:nvSpPr>
        <p:spPr>
          <a:xfrm>
            <a:off x="457200" y="1330036"/>
            <a:ext cx="8229600" cy="4796129"/>
          </a:xfrm>
        </p:spPr>
        <p:txBody>
          <a:bodyPr/>
          <a:lstStyle/>
          <a:p>
            <a:pPr marL="0" indent="0">
              <a:buNone/>
            </a:pPr>
            <a:r>
              <a:rPr lang="es-EC" b="1" dirty="0">
                <a:solidFill>
                  <a:schemeClr val="tx1"/>
                </a:solidFill>
              </a:rPr>
              <a:t>Actividad de la peroxidasa en plántulas provenientes de semilla tratada con radiación solar</a:t>
            </a:r>
          </a:p>
        </p:txBody>
      </p:sp>
      <p:graphicFrame>
        <p:nvGraphicFramePr>
          <p:cNvPr id="4" name="3 Gráfico"/>
          <p:cNvGraphicFramePr/>
          <p:nvPr>
            <p:extLst>
              <p:ext uri="{D42A27DB-BD31-4B8C-83A1-F6EECF244321}">
                <p14:modId xmlns:p14="http://schemas.microsoft.com/office/powerpoint/2010/main" val="4284954545"/>
              </p:ext>
            </p:extLst>
          </p:nvPr>
        </p:nvGraphicFramePr>
        <p:xfrm>
          <a:off x="1330037" y="1855086"/>
          <a:ext cx="5997038" cy="3076575"/>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1947553" y="4826675"/>
            <a:ext cx="5237018" cy="1169551"/>
          </a:xfrm>
          <a:prstGeom prst="rect">
            <a:avLst/>
          </a:prstGeom>
        </p:spPr>
        <p:txBody>
          <a:bodyPr wrap="square">
            <a:spAutoFit/>
          </a:bodyPr>
          <a:lstStyle/>
          <a:p>
            <a:pPr algn="just"/>
            <a:r>
              <a:rPr lang="es-ES" sz="1400" b="1" dirty="0"/>
              <a:t>Efecto de la exposición a la radiación solar de semilla ECU-722 en la actividad de la peroxidasa en las plántulas, Hacienda el Prado (IASA1), San Fernando, Ecuador. Medias seguidas por la misma letra no son estadísticamente diferentes. Test LSD Fisher P&lt;0.05.</a:t>
            </a:r>
            <a:endParaRPr lang="es-EC" sz="1400" b="1" dirty="0"/>
          </a:p>
        </p:txBody>
      </p:sp>
    </p:spTree>
    <p:extLst>
      <p:ext uri="{BB962C8B-B14F-4D97-AF65-F5344CB8AC3E}">
        <p14:creationId xmlns:p14="http://schemas.microsoft.com/office/powerpoint/2010/main" val="2219200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RESULTADOS Y DISCUSIÓN</a:t>
            </a:r>
          </a:p>
        </p:txBody>
      </p:sp>
      <p:sp>
        <p:nvSpPr>
          <p:cNvPr id="3" name="2 Marcador de contenido"/>
          <p:cNvSpPr>
            <a:spLocks noGrp="1"/>
          </p:cNvSpPr>
          <p:nvPr>
            <p:ph idx="1"/>
          </p:nvPr>
        </p:nvSpPr>
        <p:spPr/>
        <p:txBody>
          <a:bodyPr/>
          <a:lstStyle/>
          <a:p>
            <a:pPr marL="0" indent="0">
              <a:buNone/>
            </a:pPr>
            <a:r>
              <a:rPr lang="es-EC" b="1" dirty="0">
                <a:solidFill>
                  <a:schemeClr val="tx1"/>
                </a:solidFill>
              </a:rPr>
              <a:t>Actividad de la peroxidasa en plántulas provenientes de semilla tratada con radiación solar</a:t>
            </a:r>
          </a:p>
          <a:p>
            <a:pPr algn="just"/>
            <a:r>
              <a:rPr lang="es-ES" dirty="0">
                <a:solidFill>
                  <a:schemeClr val="tx1"/>
                </a:solidFill>
              </a:rPr>
              <a:t>La radiación solar no afectó a la actividad de la peroxidasa en ningún </a:t>
            </a:r>
            <a:r>
              <a:rPr lang="es-ES" dirty="0" smtClean="0">
                <a:solidFill>
                  <a:schemeClr val="tx1"/>
                </a:solidFill>
              </a:rPr>
              <a:t>tratamiento.</a:t>
            </a:r>
          </a:p>
          <a:p>
            <a:pPr algn="just"/>
            <a:endParaRPr lang="es-ES" dirty="0">
              <a:solidFill>
                <a:schemeClr val="tx1"/>
              </a:solidFill>
            </a:endParaRPr>
          </a:p>
          <a:p>
            <a:pPr algn="just"/>
            <a:r>
              <a:rPr lang="es-ES" dirty="0" err="1" smtClean="0">
                <a:solidFill>
                  <a:schemeClr val="tx1"/>
                </a:solidFill>
              </a:rPr>
              <a:t>Peykarestan</a:t>
            </a:r>
            <a:r>
              <a:rPr lang="es-ES" dirty="0" smtClean="0">
                <a:solidFill>
                  <a:schemeClr val="tx1"/>
                </a:solidFill>
              </a:rPr>
              <a:t> </a:t>
            </a:r>
            <a:r>
              <a:rPr lang="es-ES" dirty="0">
                <a:solidFill>
                  <a:schemeClr val="tx1"/>
                </a:solidFill>
              </a:rPr>
              <a:t>et al; </a:t>
            </a:r>
            <a:r>
              <a:rPr lang="es-ES" dirty="0" smtClean="0">
                <a:solidFill>
                  <a:schemeClr val="tx1"/>
                </a:solidFill>
              </a:rPr>
              <a:t>(2012); </a:t>
            </a:r>
            <a:r>
              <a:rPr lang="es-ES" dirty="0" err="1">
                <a:solidFill>
                  <a:schemeClr val="tx1"/>
                </a:solidFill>
              </a:rPr>
              <a:t>Ravindran</a:t>
            </a:r>
            <a:r>
              <a:rPr lang="es-ES" dirty="0">
                <a:solidFill>
                  <a:schemeClr val="tx1"/>
                </a:solidFill>
              </a:rPr>
              <a:t> et al; </a:t>
            </a:r>
            <a:r>
              <a:rPr lang="es-ES" dirty="0" smtClean="0">
                <a:solidFill>
                  <a:schemeClr val="tx1"/>
                </a:solidFill>
              </a:rPr>
              <a:t>(2008); </a:t>
            </a:r>
            <a:r>
              <a:rPr lang="es-ES" dirty="0" err="1">
                <a:solidFill>
                  <a:schemeClr val="tx1"/>
                </a:solidFill>
              </a:rPr>
              <a:t>Peykarestan</a:t>
            </a:r>
            <a:r>
              <a:rPr lang="es-ES" dirty="0">
                <a:solidFill>
                  <a:schemeClr val="tx1"/>
                </a:solidFill>
              </a:rPr>
              <a:t> y </a:t>
            </a:r>
            <a:r>
              <a:rPr lang="es-ES" dirty="0" err="1">
                <a:solidFill>
                  <a:schemeClr val="tx1"/>
                </a:solidFill>
              </a:rPr>
              <a:t>Seify</a:t>
            </a:r>
            <a:r>
              <a:rPr lang="es-ES" dirty="0">
                <a:solidFill>
                  <a:schemeClr val="tx1"/>
                </a:solidFill>
              </a:rPr>
              <a:t>, </a:t>
            </a:r>
            <a:r>
              <a:rPr lang="es-ES" dirty="0" smtClean="0">
                <a:solidFill>
                  <a:schemeClr val="tx1"/>
                </a:solidFill>
              </a:rPr>
              <a:t>(2012); </a:t>
            </a:r>
            <a:r>
              <a:rPr lang="es-ES" dirty="0" err="1">
                <a:solidFill>
                  <a:schemeClr val="tx1"/>
                </a:solidFill>
              </a:rPr>
              <a:t>Sharma</a:t>
            </a:r>
            <a:r>
              <a:rPr lang="es-ES" dirty="0">
                <a:solidFill>
                  <a:schemeClr val="tx1"/>
                </a:solidFill>
              </a:rPr>
              <a:t> et al; (</a:t>
            </a:r>
            <a:r>
              <a:rPr lang="es-ES" dirty="0" smtClean="0">
                <a:solidFill>
                  <a:schemeClr val="tx1"/>
                </a:solidFill>
              </a:rPr>
              <a:t>1998); </a:t>
            </a:r>
            <a:r>
              <a:rPr lang="es-ES" dirty="0" err="1">
                <a:solidFill>
                  <a:schemeClr val="tx1"/>
                </a:solidFill>
              </a:rPr>
              <a:t>Ravindran</a:t>
            </a:r>
            <a:r>
              <a:rPr lang="es-ES" dirty="0">
                <a:solidFill>
                  <a:schemeClr val="tx1"/>
                </a:solidFill>
              </a:rPr>
              <a:t> et al; </a:t>
            </a:r>
            <a:r>
              <a:rPr lang="es-ES" dirty="0" smtClean="0">
                <a:solidFill>
                  <a:schemeClr val="tx1"/>
                </a:solidFill>
              </a:rPr>
              <a:t>(2010</a:t>
            </a:r>
            <a:r>
              <a:rPr lang="es-ES" dirty="0">
                <a:solidFill>
                  <a:schemeClr val="tx1"/>
                </a:solidFill>
              </a:rPr>
              <a:t>) </a:t>
            </a:r>
            <a:r>
              <a:rPr lang="es-ES" dirty="0" smtClean="0">
                <a:solidFill>
                  <a:schemeClr val="tx1"/>
                </a:solidFill>
              </a:rPr>
              <a:t> </a:t>
            </a:r>
            <a:r>
              <a:rPr lang="es-ES" dirty="0">
                <a:solidFill>
                  <a:schemeClr val="tx1"/>
                </a:solidFill>
              </a:rPr>
              <a:t>observaron incremento en la actividad de la peroxidasa tras someter al material vegetal a la radiación UV-B como mecanismo de defensa frente a la formación de radicales libres producidos por el estrés </a:t>
            </a:r>
            <a:r>
              <a:rPr lang="es-ES" dirty="0" smtClean="0">
                <a:solidFill>
                  <a:schemeClr val="tx1"/>
                </a:solidFill>
              </a:rPr>
              <a:t>generado.</a:t>
            </a:r>
          </a:p>
          <a:p>
            <a:pPr algn="just"/>
            <a:endParaRPr lang="es-ES" dirty="0" smtClean="0">
              <a:solidFill>
                <a:schemeClr val="tx1"/>
              </a:solidFill>
            </a:endParaRPr>
          </a:p>
          <a:p>
            <a:pPr algn="just"/>
            <a:r>
              <a:rPr lang="es-ES" dirty="0">
                <a:solidFill>
                  <a:schemeClr val="tx1"/>
                </a:solidFill>
              </a:rPr>
              <a:t>L</a:t>
            </a:r>
            <a:r>
              <a:rPr lang="es-ES" dirty="0" smtClean="0">
                <a:solidFill>
                  <a:schemeClr val="tx1"/>
                </a:solidFill>
              </a:rPr>
              <a:t>as </a:t>
            </a:r>
            <a:r>
              <a:rPr lang="es-ES" dirty="0">
                <a:solidFill>
                  <a:schemeClr val="tx1"/>
                </a:solidFill>
              </a:rPr>
              <a:t>semillas o las plántulas fueron sometidas a radiación exclusivamente UV-B a través de lámparas por períodos más largos de tiempo. </a:t>
            </a:r>
            <a:endParaRPr lang="es-EC" dirty="0">
              <a:solidFill>
                <a:schemeClr val="tx1"/>
              </a:solidFill>
            </a:endParaRPr>
          </a:p>
          <a:p>
            <a:endParaRPr lang="es-EC" dirty="0">
              <a:solidFill>
                <a:schemeClr val="tx1"/>
              </a:solidFill>
            </a:endParaRPr>
          </a:p>
        </p:txBody>
      </p:sp>
    </p:spTree>
    <p:extLst>
      <p:ext uri="{BB962C8B-B14F-4D97-AF65-F5344CB8AC3E}">
        <p14:creationId xmlns:p14="http://schemas.microsoft.com/office/powerpoint/2010/main" val="26012025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Y DISCUSIÓN</a:t>
            </a:r>
            <a:endParaRPr lang="es-EC" dirty="0"/>
          </a:p>
        </p:txBody>
      </p:sp>
      <p:sp>
        <p:nvSpPr>
          <p:cNvPr id="3" name="2 Marcador de contenido"/>
          <p:cNvSpPr>
            <a:spLocks noGrp="1"/>
          </p:cNvSpPr>
          <p:nvPr>
            <p:ph idx="1"/>
          </p:nvPr>
        </p:nvSpPr>
        <p:spPr>
          <a:xfrm>
            <a:off x="457200" y="1401288"/>
            <a:ext cx="8229600" cy="4724877"/>
          </a:xfrm>
        </p:spPr>
        <p:txBody>
          <a:bodyPr/>
          <a:lstStyle/>
          <a:p>
            <a:pPr marL="0" indent="0">
              <a:buNone/>
            </a:pPr>
            <a:r>
              <a:rPr lang="es-EC" b="1" dirty="0">
                <a:solidFill>
                  <a:schemeClr val="tx1"/>
                </a:solidFill>
              </a:rPr>
              <a:t>Actividad de las proteasa en plántulas provenientes de semilla tratada con radiación solar</a:t>
            </a:r>
          </a:p>
        </p:txBody>
      </p:sp>
      <p:graphicFrame>
        <p:nvGraphicFramePr>
          <p:cNvPr id="4" name="3 Gráfico"/>
          <p:cNvGraphicFramePr/>
          <p:nvPr>
            <p:extLst>
              <p:ext uri="{D42A27DB-BD31-4B8C-83A1-F6EECF244321}">
                <p14:modId xmlns:p14="http://schemas.microsoft.com/office/powerpoint/2010/main" val="133306066"/>
              </p:ext>
            </p:extLst>
          </p:nvPr>
        </p:nvGraphicFramePr>
        <p:xfrm>
          <a:off x="1365661" y="1924050"/>
          <a:ext cx="6282047" cy="3009900"/>
        </p:xfrm>
        <a:graphic>
          <a:graphicData uri="http://schemas.openxmlformats.org/drawingml/2006/chart">
            <c:chart xmlns:c="http://schemas.openxmlformats.org/drawingml/2006/chart" xmlns:r="http://schemas.openxmlformats.org/officeDocument/2006/relationships" r:id="rId2"/>
          </a:graphicData>
        </a:graphic>
      </p:graphicFrame>
      <p:sp>
        <p:nvSpPr>
          <p:cNvPr id="7" name="6 Rectángulo"/>
          <p:cNvSpPr/>
          <p:nvPr/>
        </p:nvSpPr>
        <p:spPr>
          <a:xfrm>
            <a:off x="2006929" y="4805571"/>
            <a:ext cx="5438899" cy="1169551"/>
          </a:xfrm>
          <a:prstGeom prst="rect">
            <a:avLst/>
          </a:prstGeom>
        </p:spPr>
        <p:txBody>
          <a:bodyPr wrap="square">
            <a:spAutoFit/>
          </a:bodyPr>
          <a:lstStyle/>
          <a:p>
            <a:pPr algn="just"/>
            <a:r>
              <a:rPr lang="es-EC" sz="1400" b="1" dirty="0"/>
              <a:t>Efecto de la exposición a la radiación solar de semilla ECU-722 en la actividad de las proteasas en las plántulas, Hacienda el Prado (IASA1), San Fernando, Ecuador. Medias seguidas por la misma letra no son estadísticamente diferentes. Test LSD Fisher P&lt;0.05.</a:t>
            </a:r>
          </a:p>
        </p:txBody>
      </p:sp>
    </p:spTree>
    <p:extLst>
      <p:ext uri="{BB962C8B-B14F-4D97-AF65-F5344CB8AC3E}">
        <p14:creationId xmlns:p14="http://schemas.microsoft.com/office/powerpoint/2010/main" val="22385777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RESULTADOS Y DISCUSIÓN</a:t>
            </a:r>
          </a:p>
        </p:txBody>
      </p:sp>
      <p:sp>
        <p:nvSpPr>
          <p:cNvPr id="3" name="2 Marcador de contenido"/>
          <p:cNvSpPr>
            <a:spLocks noGrp="1"/>
          </p:cNvSpPr>
          <p:nvPr>
            <p:ph idx="1"/>
          </p:nvPr>
        </p:nvSpPr>
        <p:spPr/>
        <p:txBody>
          <a:bodyPr/>
          <a:lstStyle/>
          <a:p>
            <a:pPr marL="0" indent="0">
              <a:buNone/>
            </a:pPr>
            <a:r>
              <a:rPr lang="es-EC" b="1" dirty="0">
                <a:solidFill>
                  <a:schemeClr val="tx1"/>
                </a:solidFill>
              </a:rPr>
              <a:t>Actividad de las proteasa en plántulas provenientes de semilla tratada con radiación </a:t>
            </a:r>
            <a:r>
              <a:rPr lang="es-EC" b="1" dirty="0" smtClean="0">
                <a:solidFill>
                  <a:schemeClr val="tx1"/>
                </a:solidFill>
              </a:rPr>
              <a:t>solar</a:t>
            </a:r>
          </a:p>
          <a:p>
            <a:pPr marL="0" indent="0">
              <a:buNone/>
            </a:pPr>
            <a:endParaRPr lang="es-EC" b="1" dirty="0">
              <a:solidFill>
                <a:schemeClr val="tx1"/>
              </a:solidFill>
            </a:endParaRPr>
          </a:p>
          <a:p>
            <a:pPr algn="just"/>
            <a:r>
              <a:rPr lang="es-ES" dirty="0" smtClean="0">
                <a:solidFill>
                  <a:schemeClr val="tx1"/>
                </a:solidFill>
              </a:rPr>
              <a:t>La </a:t>
            </a:r>
            <a:r>
              <a:rPr lang="es-ES" dirty="0">
                <a:solidFill>
                  <a:schemeClr val="tx1"/>
                </a:solidFill>
              </a:rPr>
              <a:t>actividad de las proteasas se vio incrementada con los 60 minutos de </a:t>
            </a:r>
            <a:r>
              <a:rPr lang="es-ES" dirty="0" smtClean="0">
                <a:solidFill>
                  <a:schemeClr val="tx1"/>
                </a:solidFill>
              </a:rPr>
              <a:t>tratamiento.</a:t>
            </a:r>
          </a:p>
          <a:p>
            <a:pPr algn="just"/>
            <a:endParaRPr lang="es-ES" dirty="0">
              <a:solidFill>
                <a:schemeClr val="tx1"/>
              </a:solidFill>
            </a:endParaRPr>
          </a:p>
          <a:p>
            <a:pPr algn="just"/>
            <a:r>
              <a:rPr lang="es-ES" dirty="0" err="1" smtClean="0">
                <a:solidFill>
                  <a:schemeClr val="tx1"/>
                </a:solidFill>
              </a:rPr>
              <a:t>Peykarestan</a:t>
            </a:r>
            <a:r>
              <a:rPr lang="es-ES" dirty="0" smtClean="0">
                <a:solidFill>
                  <a:schemeClr val="tx1"/>
                </a:solidFill>
              </a:rPr>
              <a:t> </a:t>
            </a:r>
            <a:r>
              <a:rPr lang="es-ES" dirty="0">
                <a:solidFill>
                  <a:schemeClr val="tx1"/>
                </a:solidFill>
              </a:rPr>
              <a:t>y </a:t>
            </a:r>
            <a:r>
              <a:rPr lang="es-ES" dirty="0" err="1">
                <a:solidFill>
                  <a:schemeClr val="tx1"/>
                </a:solidFill>
              </a:rPr>
              <a:t>Seify</a:t>
            </a:r>
            <a:r>
              <a:rPr lang="es-ES" dirty="0">
                <a:solidFill>
                  <a:schemeClr val="tx1"/>
                </a:solidFill>
              </a:rPr>
              <a:t> </a:t>
            </a:r>
            <a:r>
              <a:rPr lang="es-ES" dirty="0" smtClean="0">
                <a:solidFill>
                  <a:schemeClr val="tx1"/>
                </a:solidFill>
              </a:rPr>
              <a:t>(2012); </a:t>
            </a:r>
            <a:r>
              <a:rPr lang="es-ES" dirty="0" err="1">
                <a:solidFill>
                  <a:schemeClr val="tx1"/>
                </a:solidFill>
              </a:rPr>
              <a:t>Peykarestan</a:t>
            </a:r>
            <a:r>
              <a:rPr lang="es-ES" dirty="0">
                <a:solidFill>
                  <a:schemeClr val="tx1"/>
                </a:solidFill>
              </a:rPr>
              <a:t> et al; </a:t>
            </a:r>
            <a:r>
              <a:rPr lang="es-ES" dirty="0" smtClean="0">
                <a:solidFill>
                  <a:schemeClr val="tx1"/>
                </a:solidFill>
              </a:rPr>
              <a:t>(2012</a:t>
            </a:r>
            <a:r>
              <a:rPr lang="es-ES" dirty="0">
                <a:solidFill>
                  <a:schemeClr val="tx1"/>
                </a:solidFill>
              </a:rPr>
              <a:t>) concluyen que una alta actividad de las proteasas indica degradación de proteínas por parte de éstas enzimas para de esta forma tener disponibles nuevos aminoácidos para la corrección de proteínas alteradas.</a:t>
            </a:r>
            <a:endParaRPr lang="es-EC" dirty="0">
              <a:solidFill>
                <a:schemeClr val="tx1"/>
              </a:solidFill>
            </a:endParaRPr>
          </a:p>
        </p:txBody>
      </p:sp>
    </p:spTree>
    <p:extLst>
      <p:ext uri="{BB962C8B-B14F-4D97-AF65-F5344CB8AC3E}">
        <p14:creationId xmlns:p14="http://schemas.microsoft.com/office/powerpoint/2010/main" val="7371529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a:t>
            </a:r>
            <a:endParaRPr lang="es-EC" dirty="0"/>
          </a:p>
        </p:txBody>
      </p:sp>
      <p:sp>
        <p:nvSpPr>
          <p:cNvPr id="3" name="2 Marcador de contenido"/>
          <p:cNvSpPr>
            <a:spLocks noGrp="1"/>
          </p:cNvSpPr>
          <p:nvPr>
            <p:ph idx="1"/>
          </p:nvPr>
        </p:nvSpPr>
        <p:spPr/>
        <p:txBody>
          <a:bodyPr/>
          <a:lstStyle/>
          <a:p>
            <a:pPr algn="just"/>
            <a:r>
              <a:rPr lang="es-ES" dirty="0">
                <a:solidFill>
                  <a:schemeClr val="tx1"/>
                </a:solidFill>
              </a:rPr>
              <a:t>Los parámetros morfológicos de crecimiento y la respuesta fisiológica positiva de las enzimas antioxidantes en plántulas provenientes de semilla pretratada con radiación solar, influyeron de manera positiva bloqueando la expresión de los síntomas de antracnosis. </a:t>
            </a:r>
            <a:endParaRPr lang="es-EC" dirty="0">
              <a:solidFill>
                <a:schemeClr val="tx1"/>
              </a:solidFill>
            </a:endParaRPr>
          </a:p>
          <a:p>
            <a:endParaRPr lang="es-ES" dirty="0">
              <a:solidFill>
                <a:schemeClr val="tx1"/>
              </a:solidFill>
            </a:endParaRPr>
          </a:p>
          <a:p>
            <a:pPr algn="just"/>
            <a:endParaRPr lang="es-ES" dirty="0" smtClean="0">
              <a:solidFill>
                <a:schemeClr val="tx1"/>
              </a:solidFill>
            </a:endParaRPr>
          </a:p>
          <a:p>
            <a:pPr algn="just"/>
            <a:r>
              <a:rPr lang="es-ES" dirty="0" smtClean="0">
                <a:solidFill>
                  <a:schemeClr val="tx1"/>
                </a:solidFill>
              </a:rPr>
              <a:t>La </a:t>
            </a:r>
            <a:r>
              <a:rPr lang="es-ES" dirty="0">
                <a:solidFill>
                  <a:schemeClr val="tx1"/>
                </a:solidFill>
              </a:rPr>
              <a:t>radiación acumulada  no influyó en el porcentaje de </a:t>
            </a:r>
            <a:r>
              <a:rPr lang="es-ES" dirty="0" smtClean="0">
                <a:solidFill>
                  <a:schemeClr val="tx1"/>
                </a:solidFill>
              </a:rPr>
              <a:t>germinación normal </a:t>
            </a:r>
            <a:r>
              <a:rPr lang="es-ES" dirty="0">
                <a:solidFill>
                  <a:schemeClr val="tx1"/>
                </a:solidFill>
              </a:rPr>
              <a:t>de las semillas </a:t>
            </a:r>
            <a:r>
              <a:rPr lang="es-ES" dirty="0" err="1">
                <a:solidFill>
                  <a:schemeClr val="tx1"/>
                </a:solidFill>
              </a:rPr>
              <a:t>pretratadas</a:t>
            </a:r>
            <a:r>
              <a:rPr lang="es-ES" dirty="0">
                <a:solidFill>
                  <a:schemeClr val="tx1"/>
                </a:solidFill>
              </a:rPr>
              <a:t> con radiación solar. </a:t>
            </a:r>
            <a:endParaRPr lang="es-EC" dirty="0">
              <a:solidFill>
                <a:schemeClr val="tx1"/>
              </a:solidFill>
            </a:endParaRPr>
          </a:p>
          <a:p>
            <a:pPr marL="0" indent="0" algn="just">
              <a:buNone/>
            </a:pPr>
            <a:endParaRPr lang="es-ES" dirty="0">
              <a:solidFill>
                <a:schemeClr val="tx1"/>
              </a:solidFill>
            </a:endParaRPr>
          </a:p>
          <a:p>
            <a:pPr marL="0" indent="0" algn="just">
              <a:buNone/>
            </a:pPr>
            <a:endParaRPr lang="es-ES" dirty="0">
              <a:solidFill>
                <a:schemeClr val="tx1"/>
              </a:solidFill>
            </a:endParaRPr>
          </a:p>
          <a:p>
            <a:pPr marL="0" indent="0" algn="just">
              <a:buNone/>
            </a:pPr>
            <a:endParaRPr lang="es-EC" dirty="0">
              <a:solidFill>
                <a:schemeClr val="tx1"/>
              </a:solidFill>
            </a:endParaRPr>
          </a:p>
          <a:p>
            <a:pPr algn="just"/>
            <a:r>
              <a:rPr lang="es-ES" dirty="0">
                <a:solidFill>
                  <a:schemeClr val="tx1"/>
                </a:solidFill>
              </a:rPr>
              <a:t>En casi todos los tratamientos incluyendo al testigo se obtuvo </a:t>
            </a:r>
            <a:r>
              <a:rPr lang="es-ES" dirty="0" smtClean="0">
                <a:solidFill>
                  <a:schemeClr val="tx1"/>
                </a:solidFill>
              </a:rPr>
              <a:t>una respuesta de  </a:t>
            </a:r>
            <a:r>
              <a:rPr lang="es-ES" dirty="0">
                <a:solidFill>
                  <a:schemeClr val="tx1"/>
                </a:solidFill>
              </a:rPr>
              <a:t>crecimiento similar en altura, excepto en el pretratamiento con 60 min de exposición en el cual </a:t>
            </a:r>
            <a:r>
              <a:rPr lang="es-ES" dirty="0" smtClean="0">
                <a:solidFill>
                  <a:schemeClr val="tx1"/>
                </a:solidFill>
              </a:rPr>
              <a:t>el crecimiento </a:t>
            </a:r>
            <a:r>
              <a:rPr lang="es-ES" dirty="0">
                <a:solidFill>
                  <a:schemeClr val="tx1"/>
                </a:solidFill>
              </a:rPr>
              <a:t>fue menor.</a:t>
            </a:r>
            <a:endParaRPr lang="es-EC" dirty="0">
              <a:solidFill>
                <a:schemeClr val="tx1"/>
              </a:solidFill>
            </a:endParaRPr>
          </a:p>
          <a:p>
            <a:pPr algn="just"/>
            <a:endParaRPr lang="es-EC" dirty="0">
              <a:solidFill>
                <a:schemeClr val="tx1"/>
              </a:solidFill>
            </a:endParaRPr>
          </a:p>
        </p:txBody>
      </p:sp>
    </p:spTree>
    <p:extLst>
      <p:ext uri="{BB962C8B-B14F-4D97-AF65-F5344CB8AC3E}">
        <p14:creationId xmlns:p14="http://schemas.microsoft.com/office/powerpoint/2010/main" val="15864368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 </a:t>
            </a:r>
            <a:endParaRPr lang="es-EC" dirty="0"/>
          </a:p>
        </p:txBody>
      </p:sp>
      <p:sp>
        <p:nvSpPr>
          <p:cNvPr id="3" name="2 Marcador de contenido"/>
          <p:cNvSpPr>
            <a:spLocks noGrp="1"/>
          </p:cNvSpPr>
          <p:nvPr>
            <p:ph idx="1"/>
          </p:nvPr>
        </p:nvSpPr>
        <p:spPr/>
        <p:txBody>
          <a:bodyPr/>
          <a:lstStyle/>
          <a:p>
            <a:pPr marL="0" indent="0">
              <a:buNone/>
            </a:pPr>
            <a:endParaRPr lang="es-ES" dirty="0">
              <a:solidFill>
                <a:schemeClr val="tx1"/>
              </a:solidFill>
            </a:endParaRPr>
          </a:p>
          <a:p>
            <a:pPr algn="just"/>
            <a:r>
              <a:rPr lang="es-ES" dirty="0" smtClean="0">
                <a:solidFill>
                  <a:schemeClr val="tx1"/>
                </a:solidFill>
              </a:rPr>
              <a:t>Con </a:t>
            </a:r>
            <a:r>
              <a:rPr lang="es-ES" dirty="0">
                <a:solidFill>
                  <a:schemeClr val="tx1"/>
                </a:solidFill>
              </a:rPr>
              <a:t>excepción del testigo, </a:t>
            </a:r>
            <a:r>
              <a:rPr lang="es-ES" dirty="0" smtClean="0">
                <a:solidFill>
                  <a:schemeClr val="tx1"/>
                </a:solidFill>
              </a:rPr>
              <a:t>el </a:t>
            </a:r>
            <a:r>
              <a:rPr lang="es-ES" dirty="0">
                <a:solidFill>
                  <a:schemeClr val="tx1"/>
                </a:solidFill>
              </a:rPr>
              <a:t>pretratamiento de semillas irradiadas  tuvo un efecto positivo sobre la longitud de la raíz. </a:t>
            </a:r>
            <a:endParaRPr lang="es-EC" dirty="0">
              <a:solidFill>
                <a:schemeClr val="tx1"/>
              </a:solidFill>
            </a:endParaRPr>
          </a:p>
          <a:p>
            <a:pPr marL="0" indent="0" algn="just">
              <a:buNone/>
            </a:pPr>
            <a:endParaRPr lang="es-ES" dirty="0">
              <a:solidFill>
                <a:schemeClr val="tx1"/>
              </a:solidFill>
            </a:endParaRPr>
          </a:p>
          <a:p>
            <a:pPr marL="0" indent="0" algn="just">
              <a:buNone/>
            </a:pPr>
            <a:endParaRPr lang="es-ES" dirty="0">
              <a:solidFill>
                <a:schemeClr val="tx1"/>
              </a:solidFill>
            </a:endParaRPr>
          </a:p>
          <a:p>
            <a:pPr marL="0" indent="0" algn="just">
              <a:buNone/>
            </a:pPr>
            <a:endParaRPr lang="es-ES" dirty="0">
              <a:solidFill>
                <a:schemeClr val="tx1"/>
              </a:solidFill>
            </a:endParaRPr>
          </a:p>
          <a:p>
            <a:pPr marL="0" indent="0" algn="just">
              <a:buNone/>
            </a:pPr>
            <a:endParaRPr lang="es-EC" dirty="0">
              <a:solidFill>
                <a:schemeClr val="tx1"/>
              </a:solidFill>
            </a:endParaRPr>
          </a:p>
          <a:p>
            <a:pPr algn="just"/>
            <a:r>
              <a:rPr lang="es-ES" dirty="0">
                <a:solidFill>
                  <a:schemeClr val="tx1"/>
                </a:solidFill>
              </a:rPr>
              <a:t>La actividad de la peroxidasa no se vio afectada por la radiación solar, por el contrario la actividad de la proteasa y proteasoma 20s se vio aumentada con la mayor dosis de radiación solar como mecanismo de </a:t>
            </a:r>
            <a:r>
              <a:rPr lang="es-ES" dirty="0" smtClean="0">
                <a:solidFill>
                  <a:schemeClr val="tx1"/>
                </a:solidFill>
              </a:rPr>
              <a:t>respuesta positiva </a:t>
            </a:r>
            <a:r>
              <a:rPr lang="es-ES" dirty="0">
                <a:solidFill>
                  <a:schemeClr val="tx1"/>
                </a:solidFill>
              </a:rPr>
              <a:t>frente al estrés abiótico.</a:t>
            </a:r>
            <a:endParaRPr lang="es-EC" dirty="0">
              <a:solidFill>
                <a:schemeClr val="tx1"/>
              </a:solidFill>
            </a:endParaRPr>
          </a:p>
          <a:p>
            <a:pPr algn="just"/>
            <a:endParaRPr lang="es-EC" dirty="0">
              <a:solidFill>
                <a:schemeClr val="tx1"/>
              </a:solidFill>
            </a:endParaRPr>
          </a:p>
        </p:txBody>
      </p:sp>
    </p:spTree>
    <p:extLst>
      <p:ext uri="{BB962C8B-B14F-4D97-AF65-F5344CB8AC3E}">
        <p14:creationId xmlns:p14="http://schemas.microsoft.com/office/powerpoint/2010/main" val="29905540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endParaRPr lang="es-EC" dirty="0"/>
          </a:p>
        </p:txBody>
      </p:sp>
      <p:sp>
        <p:nvSpPr>
          <p:cNvPr id="3" name="2 Marcador de contenido"/>
          <p:cNvSpPr>
            <a:spLocks noGrp="1"/>
          </p:cNvSpPr>
          <p:nvPr>
            <p:ph idx="1"/>
          </p:nvPr>
        </p:nvSpPr>
        <p:spPr/>
        <p:txBody>
          <a:bodyPr/>
          <a:lstStyle/>
          <a:p>
            <a:endParaRPr lang="es-ES" dirty="0" smtClean="0">
              <a:solidFill>
                <a:schemeClr val="tx1"/>
              </a:solidFill>
            </a:endParaRPr>
          </a:p>
          <a:p>
            <a:r>
              <a:rPr lang="es-ES" dirty="0" smtClean="0">
                <a:solidFill>
                  <a:schemeClr val="tx1"/>
                </a:solidFill>
              </a:rPr>
              <a:t> </a:t>
            </a:r>
            <a:r>
              <a:rPr lang="es-ES" dirty="0">
                <a:solidFill>
                  <a:schemeClr val="tx1"/>
                </a:solidFill>
              </a:rPr>
              <a:t>Para establecer el umbral de radiación que el chocho puede tolerar,  es importante incluir más genotipos, tiempos de exposición y mayor número de repeticiones para corroborar los resultados obtenidos en la presente investigación.</a:t>
            </a:r>
            <a:endParaRPr lang="es-EC" dirty="0">
              <a:solidFill>
                <a:schemeClr val="tx1"/>
              </a:solidFill>
            </a:endParaRPr>
          </a:p>
          <a:p>
            <a:pPr marL="0" indent="0">
              <a:buNone/>
            </a:pPr>
            <a:endParaRPr lang="es-ES" dirty="0">
              <a:solidFill>
                <a:schemeClr val="tx1"/>
              </a:solidFill>
            </a:endParaRPr>
          </a:p>
          <a:p>
            <a:pPr marL="0" indent="0">
              <a:buNone/>
            </a:pPr>
            <a:endParaRPr lang="es-ES" dirty="0">
              <a:solidFill>
                <a:schemeClr val="tx1"/>
              </a:solidFill>
            </a:endParaRPr>
          </a:p>
          <a:p>
            <a:pPr marL="0" indent="0">
              <a:buNone/>
            </a:pPr>
            <a:endParaRPr lang="es-EC" dirty="0">
              <a:solidFill>
                <a:schemeClr val="tx1"/>
              </a:solidFill>
            </a:endParaRPr>
          </a:p>
          <a:p>
            <a:r>
              <a:rPr lang="es-ES" dirty="0" smtClean="0">
                <a:solidFill>
                  <a:schemeClr val="tx1"/>
                </a:solidFill>
              </a:rPr>
              <a:t> </a:t>
            </a:r>
            <a:r>
              <a:rPr lang="es-ES" dirty="0">
                <a:solidFill>
                  <a:schemeClr val="tx1"/>
                </a:solidFill>
              </a:rPr>
              <a:t>Se recomienda analizar otros tipos de enzimas antioxidantes, así como también incluir  indicadores de estrés oxidativo alternativos.</a:t>
            </a:r>
            <a:endParaRPr lang="es-EC" dirty="0">
              <a:solidFill>
                <a:schemeClr val="tx1"/>
              </a:solidFill>
            </a:endParaRPr>
          </a:p>
        </p:txBody>
      </p:sp>
    </p:spTree>
    <p:extLst>
      <p:ext uri="{BB962C8B-B14F-4D97-AF65-F5344CB8AC3E}">
        <p14:creationId xmlns:p14="http://schemas.microsoft.com/office/powerpoint/2010/main" val="4275237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OBJETIVOS</a:t>
            </a:r>
            <a:endParaRPr lang="es-EC" dirty="0"/>
          </a:p>
        </p:txBody>
      </p:sp>
      <p:sp>
        <p:nvSpPr>
          <p:cNvPr id="3" name="Marcador de contenido 2"/>
          <p:cNvSpPr>
            <a:spLocks noGrp="1"/>
          </p:cNvSpPr>
          <p:nvPr>
            <p:ph idx="1"/>
          </p:nvPr>
        </p:nvSpPr>
        <p:spPr/>
        <p:txBody>
          <a:bodyPr/>
          <a:lstStyle/>
          <a:p>
            <a:pPr algn="just"/>
            <a:r>
              <a:rPr lang="es-EC" b="1" dirty="0">
                <a:solidFill>
                  <a:schemeClr val="tx1"/>
                </a:solidFill>
              </a:rPr>
              <a:t>Objetivo general </a:t>
            </a:r>
            <a:endParaRPr lang="es-EC" dirty="0">
              <a:solidFill>
                <a:schemeClr val="tx1"/>
              </a:solidFill>
            </a:endParaRPr>
          </a:p>
          <a:p>
            <a:pPr marL="0" indent="0" algn="just">
              <a:buNone/>
            </a:pPr>
            <a:r>
              <a:rPr lang="es-EC" dirty="0">
                <a:solidFill>
                  <a:schemeClr val="tx1"/>
                </a:solidFill>
              </a:rPr>
              <a:t>Evaluar parámetros morfológicos y actividad enzimática de plantas de chocho provenientes de semilla tratada con diferentes tiempos de exposición a la radiación solar para erradicar antracnosis. </a:t>
            </a:r>
            <a:endParaRPr lang="es-EC" dirty="0" smtClean="0">
              <a:solidFill>
                <a:schemeClr val="tx1"/>
              </a:solidFill>
            </a:endParaRPr>
          </a:p>
          <a:p>
            <a:pPr marL="0" indent="0" algn="just">
              <a:buNone/>
            </a:pPr>
            <a:endParaRPr lang="es-EC" dirty="0" smtClean="0">
              <a:solidFill>
                <a:schemeClr val="tx1"/>
              </a:solidFill>
            </a:endParaRPr>
          </a:p>
          <a:p>
            <a:pPr algn="just"/>
            <a:r>
              <a:rPr lang="es-EC" b="1" dirty="0">
                <a:solidFill>
                  <a:schemeClr val="tx1"/>
                </a:solidFill>
              </a:rPr>
              <a:t>Objetivos específicos </a:t>
            </a:r>
            <a:endParaRPr lang="es-EC" dirty="0">
              <a:solidFill>
                <a:schemeClr val="tx1"/>
              </a:solidFill>
            </a:endParaRPr>
          </a:p>
          <a:p>
            <a:pPr marL="0" indent="0" algn="just">
              <a:buNone/>
            </a:pPr>
            <a:r>
              <a:rPr lang="es-EC" dirty="0" smtClean="0">
                <a:solidFill>
                  <a:schemeClr val="tx1"/>
                </a:solidFill>
              </a:rPr>
              <a:t>Valorar </a:t>
            </a:r>
            <a:r>
              <a:rPr lang="es-EC" dirty="0">
                <a:solidFill>
                  <a:schemeClr val="tx1"/>
                </a:solidFill>
              </a:rPr>
              <a:t>el efecto de la radiación solar en semilla pretratada con radiación solar en el porcentaje de germinación, altura de las plántulas y longitud de la raíz. </a:t>
            </a:r>
          </a:p>
          <a:p>
            <a:pPr marL="0" indent="0" algn="just">
              <a:buNone/>
            </a:pPr>
            <a:endParaRPr lang="es-EC" dirty="0" smtClean="0">
              <a:solidFill>
                <a:schemeClr val="tx1"/>
              </a:solidFill>
            </a:endParaRPr>
          </a:p>
          <a:p>
            <a:pPr marL="0" indent="0" algn="just">
              <a:buNone/>
            </a:pPr>
            <a:r>
              <a:rPr lang="es-EC" dirty="0" smtClean="0">
                <a:solidFill>
                  <a:schemeClr val="tx1"/>
                </a:solidFill>
              </a:rPr>
              <a:t>Determinar </a:t>
            </a:r>
            <a:r>
              <a:rPr lang="es-EC" dirty="0">
                <a:solidFill>
                  <a:schemeClr val="tx1"/>
                </a:solidFill>
              </a:rPr>
              <a:t>la actividad de proteasa, peroxidasa y proteasoma de plantas en chocho proveniente de semilla pretratada con radiación solar. </a:t>
            </a:r>
          </a:p>
        </p:txBody>
      </p:sp>
    </p:spTree>
    <p:extLst>
      <p:ext uri="{BB962C8B-B14F-4D97-AF65-F5344CB8AC3E}">
        <p14:creationId xmlns:p14="http://schemas.microsoft.com/office/powerpoint/2010/main" val="28757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HIPÓTESIS</a:t>
            </a:r>
            <a:endParaRPr lang="es-EC" dirty="0"/>
          </a:p>
        </p:txBody>
      </p:sp>
      <p:sp>
        <p:nvSpPr>
          <p:cNvPr id="3" name="Marcador de contenido 2"/>
          <p:cNvSpPr>
            <a:spLocks noGrp="1"/>
          </p:cNvSpPr>
          <p:nvPr>
            <p:ph idx="1"/>
          </p:nvPr>
        </p:nvSpPr>
        <p:spPr/>
        <p:txBody>
          <a:bodyPr/>
          <a:lstStyle/>
          <a:p>
            <a:pPr algn="just"/>
            <a:r>
              <a:rPr lang="es-EC" dirty="0">
                <a:solidFill>
                  <a:schemeClr val="tx1"/>
                </a:solidFill>
              </a:rPr>
              <a:t>HIPÓTESIS ALTERNA (H1): La exposición a la radiación solar de semilla de chocho provocará cambios morfológicos y alterará la actividad enzimática en las plantas. </a:t>
            </a:r>
          </a:p>
          <a:p>
            <a:pPr algn="just"/>
            <a:r>
              <a:rPr lang="es-EC" dirty="0">
                <a:solidFill>
                  <a:schemeClr val="tx1"/>
                </a:solidFill>
              </a:rPr>
              <a:t>HIPÓTESIS NULA (H0): La exposición a la radiación solar de semilla de chocho no provocará cambios morfológicos y no alterará la actividad enzimática en las plantas. </a:t>
            </a:r>
          </a:p>
        </p:txBody>
      </p:sp>
    </p:spTree>
    <p:extLst>
      <p:ext uri="{BB962C8B-B14F-4D97-AF65-F5344CB8AC3E}">
        <p14:creationId xmlns:p14="http://schemas.microsoft.com/office/powerpoint/2010/main" val="2915169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REVISIÓN DE LITERATURA </a:t>
            </a:r>
          </a:p>
        </p:txBody>
      </p:sp>
      <p:sp>
        <p:nvSpPr>
          <p:cNvPr id="3" name="2 Marcador de contenido"/>
          <p:cNvSpPr>
            <a:spLocks noGrp="1"/>
          </p:cNvSpPr>
          <p:nvPr>
            <p:ph sz="half" idx="1"/>
          </p:nvPr>
        </p:nvSpPr>
        <p:spPr/>
        <p:txBody>
          <a:bodyPr/>
          <a:lstStyle/>
          <a:p>
            <a:r>
              <a:rPr lang="es-EC" dirty="0" smtClean="0">
                <a:solidFill>
                  <a:schemeClr val="tx1"/>
                </a:solidFill>
              </a:rPr>
              <a:t>El chocho</a:t>
            </a:r>
          </a:p>
          <a:p>
            <a:r>
              <a:rPr lang="es-EC" dirty="0" smtClean="0">
                <a:solidFill>
                  <a:schemeClr val="tx1"/>
                </a:solidFill>
              </a:rPr>
              <a:t>Domesticado </a:t>
            </a:r>
            <a:r>
              <a:rPr lang="es-EC" dirty="0" smtClean="0">
                <a:solidFill>
                  <a:schemeClr val="tx1"/>
                </a:solidFill>
              </a:rPr>
              <a:t>en los Andes.</a:t>
            </a:r>
          </a:p>
          <a:p>
            <a:r>
              <a:rPr lang="es-EC" dirty="0">
                <a:solidFill>
                  <a:schemeClr val="tx1"/>
                </a:solidFill>
              </a:rPr>
              <a:t>División </a:t>
            </a:r>
            <a:r>
              <a:rPr lang="es-EC" dirty="0" smtClean="0">
                <a:solidFill>
                  <a:schemeClr val="tx1"/>
                </a:solidFill>
              </a:rPr>
              <a:t>Espermatofita</a:t>
            </a:r>
            <a:endParaRPr lang="es-EC" dirty="0">
              <a:solidFill>
                <a:schemeClr val="tx1"/>
              </a:solidFill>
            </a:endParaRPr>
          </a:p>
          <a:p>
            <a:r>
              <a:rPr lang="es-EC" dirty="0">
                <a:solidFill>
                  <a:schemeClr val="tx1"/>
                </a:solidFill>
              </a:rPr>
              <a:t>Subdivisión </a:t>
            </a:r>
            <a:r>
              <a:rPr lang="es-EC" dirty="0" smtClean="0">
                <a:solidFill>
                  <a:schemeClr val="tx1"/>
                </a:solidFill>
              </a:rPr>
              <a:t>Angiospermas</a:t>
            </a:r>
            <a:endParaRPr lang="es-EC" dirty="0">
              <a:solidFill>
                <a:schemeClr val="tx1"/>
              </a:solidFill>
            </a:endParaRPr>
          </a:p>
          <a:p>
            <a:r>
              <a:rPr lang="es-EC" dirty="0">
                <a:solidFill>
                  <a:schemeClr val="tx1"/>
                </a:solidFill>
              </a:rPr>
              <a:t>Clase dicotiledóneas</a:t>
            </a:r>
          </a:p>
          <a:p>
            <a:r>
              <a:rPr lang="es-EC" dirty="0">
                <a:solidFill>
                  <a:schemeClr val="tx1"/>
                </a:solidFill>
              </a:rPr>
              <a:t>Subclase </a:t>
            </a:r>
            <a:r>
              <a:rPr lang="es-EC" dirty="0" err="1">
                <a:solidFill>
                  <a:schemeClr val="tx1"/>
                </a:solidFill>
              </a:rPr>
              <a:t>A</a:t>
            </a:r>
            <a:r>
              <a:rPr lang="es-EC" dirty="0" err="1" smtClean="0">
                <a:solidFill>
                  <a:schemeClr val="tx1"/>
                </a:solidFill>
              </a:rPr>
              <a:t>rquidamideas</a:t>
            </a:r>
            <a:endParaRPr lang="es-EC" dirty="0">
              <a:solidFill>
                <a:schemeClr val="tx1"/>
              </a:solidFill>
            </a:endParaRPr>
          </a:p>
          <a:p>
            <a:r>
              <a:rPr lang="es-EC" dirty="0">
                <a:solidFill>
                  <a:schemeClr val="tx1"/>
                </a:solidFill>
              </a:rPr>
              <a:t>Orden </a:t>
            </a:r>
            <a:r>
              <a:rPr lang="es-EC" dirty="0" err="1">
                <a:solidFill>
                  <a:schemeClr val="tx1"/>
                </a:solidFill>
              </a:rPr>
              <a:t>F</a:t>
            </a:r>
            <a:r>
              <a:rPr lang="es-EC" dirty="0" err="1" smtClean="0">
                <a:solidFill>
                  <a:schemeClr val="tx1"/>
                </a:solidFill>
              </a:rPr>
              <a:t>abales</a:t>
            </a:r>
            <a:endParaRPr lang="es-EC" dirty="0">
              <a:solidFill>
                <a:schemeClr val="tx1"/>
              </a:solidFill>
            </a:endParaRPr>
          </a:p>
          <a:p>
            <a:r>
              <a:rPr lang="es-EC" dirty="0">
                <a:solidFill>
                  <a:schemeClr val="tx1"/>
                </a:solidFill>
              </a:rPr>
              <a:t>Familia </a:t>
            </a:r>
            <a:r>
              <a:rPr lang="es-EC" dirty="0" err="1" smtClean="0">
                <a:solidFill>
                  <a:schemeClr val="tx1"/>
                </a:solidFill>
              </a:rPr>
              <a:t>Papilionoideas</a:t>
            </a:r>
            <a:endParaRPr lang="es-EC" dirty="0" smtClean="0">
              <a:solidFill>
                <a:schemeClr val="tx1"/>
              </a:solidFill>
            </a:endParaRPr>
          </a:p>
          <a:p>
            <a:r>
              <a:rPr lang="es-EC" dirty="0" smtClean="0">
                <a:solidFill>
                  <a:schemeClr val="tx1"/>
                </a:solidFill>
              </a:rPr>
              <a:t>Género </a:t>
            </a:r>
            <a:r>
              <a:rPr lang="es-EC" dirty="0" err="1" smtClean="0">
                <a:solidFill>
                  <a:schemeClr val="tx1"/>
                </a:solidFill>
              </a:rPr>
              <a:t>Lupinus</a:t>
            </a:r>
            <a:endParaRPr lang="es-EC" dirty="0" smtClean="0">
              <a:solidFill>
                <a:schemeClr val="tx1"/>
              </a:solidFill>
            </a:endParaRPr>
          </a:p>
          <a:p>
            <a:r>
              <a:rPr lang="es-EC" dirty="0" smtClean="0">
                <a:solidFill>
                  <a:schemeClr val="tx1"/>
                </a:solidFill>
              </a:rPr>
              <a:t>Especie </a:t>
            </a:r>
            <a:r>
              <a:rPr lang="es-EC" i="1" dirty="0" err="1" smtClean="0">
                <a:solidFill>
                  <a:schemeClr val="tx1"/>
                </a:solidFill>
              </a:rPr>
              <a:t>Lupinus</a:t>
            </a:r>
            <a:r>
              <a:rPr lang="es-EC" i="1" dirty="0" smtClean="0">
                <a:solidFill>
                  <a:schemeClr val="tx1"/>
                </a:solidFill>
              </a:rPr>
              <a:t> </a:t>
            </a:r>
            <a:r>
              <a:rPr lang="es-EC" i="1" dirty="0" err="1" smtClean="0">
                <a:solidFill>
                  <a:schemeClr val="tx1"/>
                </a:solidFill>
              </a:rPr>
              <a:t>mutabilis</a:t>
            </a:r>
            <a:endParaRPr lang="es-EC" i="1" dirty="0">
              <a:solidFill>
                <a:schemeClr val="tx1"/>
              </a:solidFill>
            </a:endParaRPr>
          </a:p>
          <a:p>
            <a:pPr marL="0" indent="0">
              <a:buNone/>
            </a:pPr>
            <a:endParaRPr lang="es-EC" dirty="0">
              <a:solidFill>
                <a:schemeClr val="tx1"/>
              </a:solidFill>
            </a:endParaRPr>
          </a:p>
        </p:txBody>
      </p:sp>
      <p:pic>
        <p:nvPicPr>
          <p:cNvPr id="5123"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28260" y="1233829"/>
            <a:ext cx="2843315" cy="186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4957934" y="3117707"/>
            <a:ext cx="2915406" cy="276999"/>
          </a:xfrm>
          <a:prstGeom prst="rect">
            <a:avLst/>
          </a:prstGeom>
        </p:spPr>
        <p:txBody>
          <a:bodyPr wrap="square">
            <a:spAutoFit/>
          </a:bodyPr>
          <a:lstStyle/>
          <a:p>
            <a:r>
              <a:rPr lang="es-EC" sz="1200" dirty="0" smtClean="0"/>
              <a:t>Troncoso, 2017</a:t>
            </a:r>
            <a:endParaRPr lang="es-EC" sz="1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188" y="3810474"/>
            <a:ext cx="271938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482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C" dirty="0" smtClean="0"/>
              <a:t>REVISIÓN DE LITERATURA</a:t>
            </a:r>
            <a:endParaRPr lang="es-EC" dirty="0"/>
          </a:p>
        </p:txBody>
      </p:sp>
      <p:sp>
        <p:nvSpPr>
          <p:cNvPr id="2" name="1 Marcador de contenido"/>
          <p:cNvSpPr>
            <a:spLocks noGrp="1"/>
          </p:cNvSpPr>
          <p:nvPr>
            <p:ph sz="half" idx="1"/>
          </p:nvPr>
        </p:nvSpPr>
        <p:spPr/>
        <p:txBody>
          <a:bodyPr/>
          <a:lstStyle/>
          <a:p>
            <a:r>
              <a:rPr lang="es-EC" dirty="0" smtClean="0">
                <a:solidFill>
                  <a:schemeClr val="tx1"/>
                </a:solidFill>
              </a:rPr>
              <a:t>Antracnosis</a:t>
            </a:r>
          </a:p>
          <a:p>
            <a:r>
              <a:rPr lang="es-EC" i="1" dirty="0" err="1" smtClean="0">
                <a:solidFill>
                  <a:schemeClr val="tx1"/>
                </a:solidFill>
              </a:rPr>
              <a:t>Colletotrichum</a:t>
            </a:r>
            <a:r>
              <a:rPr lang="es-EC" i="1" dirty="0" smtClean="0">
                <a:solidFill>
                  <a:schemeClr val="tx1"/>
                </a:solidFill>
              </a:rPr>
              <a:t> </a:t>
            </a:r>
            <a:r>
              <a:rPr lang="es-EC" i="1" dirty="0" err="1" smtClean="0">
                <a:solidFill>
                  <a:schemeClr val="tx1"/>
                </a:solidFill>
              </a:rPr>
              <a:t>acutatum</a:t>
            </a:r>
            <a:endParaRPr lang="es-EC" i="1" dirty="0" smtClean="0">
              <a:solidFill>
                <a:schemeClr val="tx1"/>
              </a:solidFill>
            </a:endParaRPr>
          </a:p>
          <a:p>
            <a:pPr marL="0" indent="0">
              <a:buNone/>
            </a:pPr>
            <a:endParaRPr lang="es-EC" i="1" dirty="0" smtClean="0">
              <a:solidFill>
                <a:schemeClr val="tx1"/>
              </a:solidFill>
            </a:endParaRPr>
          </a:p>
          <a:p>
            <a:r>
              <a:rPr lang="es-EC" dirty="0" smtClean="0">
                <a:solidFill>
                  <a:schemeClr val="tx1"/>
                </a:solidFill>
              </a:rPr>
              <a:t>Infecciones latentes </a:t>
            </a:r>
          </a:p>
          <a:p>
            <a:r>
              <a:rPr lang="es-EC" dirty="0" smtClean="0">
                <a:solidFill>
                  <a:schemeClr val="tx1"/>
                </a:solidFill>
              </a:rPr>
              <a:t>De fácil dispersión</a:t>
            </a:r>
          </a:p>
          <a:p>
            <a:r>
              <a:rPr lang="es-EC" dirty="0" smtClean="0">
                <a:solidFill>
                  <a:schemeClr val="tx1"/>
                </a:solidFill>
              </a:rPr>
              <a:t>Curvatura de tallos y peciolos</a:t>
            </a:r>
          </a:p>
          <a:p>
            <a:r>
              <a:rPr lang="es-EC" dirty="0" smtClean="0">
                <a:solidFill>
                  <a:schemeClr val="tx1"/>
                </a:solidFill>
              </a:rPr>
              <a:t>Tratamiento químico insuficiente</a:t>
            </a:r>
            <a:endParaRPr lang="es-EC" dirty="0">
              <a:solidFill>
                <a:schemeClr val="tx1"/>
              </a:solidFill>
            </a:endParaRPr>
          </a:p>
        </p:txBody>
      </p:sp>
      <p:pic>
        <p:nvPicPr>
          <p:cNvPr id="717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1" y="1900052"/>
            <a:ext cx="2704283" cy="253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4620859" y="4511127"/>
            <a:ext cx="1157689" cy="276999"/>
          </a:xfrm>
          <a:prstGeom prst="rect">
            <a:avLst/>
          </a:prstGeom>
        </p:spPr>
        <p:txBody>
          <a:bodyPr wrap="none">
            <a:spAutoFit/>
          </a:bodyPr>
          <a:lstStyle/>
          <a:p>
            <a:r>
              <a:rPr lang="es-EC" sz="1200" dirty="0"/>
              <a:t>Falconí, </a:t>
            </a:r>
            <a:r>
              <a:rPr lang="es-EC" sz="1200" dirty="0" smtClean="0"/>
              <a:t>2012.</a:t>
            </a:r>
            <a:endParaRPr lang="es-EC" sz="1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455" y="1852551"/>
            <a:ext cx="1282535" cy="256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3454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effectLst>
                  <a:outerShdw blurRad="38100" dist="38100" dir="2700000" algn="tl">
                    <a:srgbClr val="000000">
                      <a:alpha val="43137"/>
                    </a:srgbClr>
                  </a:outerShdw>
                </a:effectLst>
              </a:rPr>
              <a:t>REVISIÓN DE LITERATURA</a:t>
            </a:r>
            <a:endParaRPr lang="es-EC" dirty="0">
              <a:effectLst>
                <a:outerShdw blurRad="38100" dist="38100" dir="2700000" algn="tl">
                  <a:srgbClr val="000000">
                    <a:alpha val="43137"/>
                  </a:srgbClr>
                </a:outerShdw>
              </a:effectLst>
            </a:endParaRPr>
          </a:p>
        </p:txBody>
      </p:sp>
      <p:sp>
        <p:nvSpPr>
          <p:cNvPr id="3" name="2 Marcador de contenido"/>
          <p:cNvSpPr>
            <a:spLocks noGrp="1"/>
          </p:cNvSpPr>
          <p:nvPr>
            <p:ph sz="half" idx="1"/>
          </p:nvPr>
        </p:nvSpPr>
        <p:spPr/>
        <p:txBody>
          <a:bodyPr/>
          <a:lstStyle/>
          <a:p>
            <a:r>
              <a:rPr lang="es-EC" dirty="0" smtClean="0">
                <a:solidFill>
                  <a:schemeClr val="tx1"/>
                </a:solidFill>
              </a:rPr>
              <a:t>Radiación solar</a:t>
            </a:r>
          </a:p>
          <a:p>
            <a:pPr marL="0" indent="0">
              <a:buNone/>
            </a:pPr>
            <a:endParaRPr lang="es-EC" dirty="0" smtClean="0">
              <a:solidFill>
                <a:schemeClr val="tx1"/>
              </a:solidFill>
            </a:endParaRPr>
          </a:p>
          <a:p>
            <a:pPr algn="just"/>
            <a:r>
              <a:rPr lang="es-EC" dirty="0" smtClean="0">
                <a:solidFill>
                  <a:schemeClr val="tx1"/>
                </a:solidFill>
              </a:rPr>
              <a:t>Difusión de ondas o partículas desde una fuente por el espacio.</a:t>
            </a:r>
          </a:p>
          <a:p>
            <a:pPr algn="just"/>
            <a:r>
              <a:rPr lang="es-EC" dirty="0" smtClean="0">
                <a:solidFill>
                  <a:schemeClr val="tx1"/>
                </a:solidFill>
              </a:rPr>
              <a:t>Dividida en tres porciones.</a:t>
            </a:r>
          </a:p>
          <a:p>
            <a:pPr algn="just"/>
            <a:r>
              <a:rPr lang="es-EC" dirty="0" smtClean="0">
                <a:solidFill>
                  <a:schemeClr val="tx1"/>
                </a:solidFill>
              </a:rPr>
              <a:t>No toda la radiación alcanza la superficie terrestre.</a:t>
            </a:r>
            <a:endParaRPr lang="es-EC" dirty="0">
              <a:solidFill>
                <a:schemeClr val="tx1"/>
              </a:solidFill>
            </a:endParaRPr>
          </a:p>
        </p:txBody>
      </p:sp>
      <p:sp>
        <p:nvSpPr>
          <p:cNvPr id="4" name="3 CuadroTexto"/>
          <p:cNvSpPr txBox="1"/>
          <p:nvPr/>
        </p:nvSpPr>
        <p:spPr>
          <a:xfrm>
            <a:off x="264349" y="4524516"/>
            <a:ext cx="3844513" cy="276999"/>
          </a:xfrm>
          <a:prstGeom prst="rect">
            <a:avLst/>
          </a:prstGeom>
          <a:noFill/>
        </p:spPr>
        <p:txBody>
          <a:bodyPr wrap="square" rtlCol="0">
            <a:spAutoFit/>
          </a:bodyPr>
          <a:lstStyle/>
          <a:p>
            <a:r>
              <a:rPr lang="es-EC" sz="1200" dirty="0" smtClean="0"/>
              <a:t>.</a:t>
            </a:r>
            <a:endParaRPr lang="es-EC" sz="1200"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93832" y="1624406"/>
            <a:ext cx="938865"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529" y="4006335"/>
            <a:ext cx="4024313" cy="146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13 Conector recto de flecha"/>
          <p:cNvCxnSpPr/>
          <p:nvPr/>
        </p:nvCxnSpPr>
        <p:spPr>
          <a:xfrm flipV="1">
            <a:off x="7077694" y="997527"/>
            <a:ext cx="985651" cy="89065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7077694" y="2398816"/>
            <a:ext cx="1116280" cy="95002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H="1" flipV="1">
            <a:off x="5367646" y="997527"/>
            <a:ext cx="1011692" cy="80032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a:stCxn id="6146" idx="3"/>
          </p:cNvCxnSpPr>
          <p:nvPr/>
        </p:nvCxnSpPr>
        <p:spPr>
          <a:xfrm flipV="1">
            <a:off x="7232697" y="2075208"/>
            <a:ext cx="1293787" cy="18631"/>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6146" idx="0"/>
          </p:cNvCxnSpPr>
          <p:nvPr/>
        </p:nvCxnSpPr>
        <p:spPr>
          <a:xfrm flipH="1" flipV="1">
            <a:off x="6748688" y="748145"/>
            <a:ext cx="14577" cy="876261"/>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6751390" y="2563271"/>
            <a:ext cx="0" cy="114182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flipH="1">
            <a:off x="4901314" y="2074223"/>
            <a:ext cx="1466149"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p:nvPr/>
        </p:nvCxnSpPr>
        <p:spPr>
          <a:xfrm flipH="1">
            <a:off x="5438900" y="2398816"/>
            <a:ext cx="1021277" cy="95002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717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2">
  <a:themeElements>
    <a:clrScheme name="Personalizado 5">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15086</TotalTime>
  <Words>2534</Words>
  <Application>Microsoft Office PowerPoint</Application>
  <PresentationFormat>Presentación en pantalla (4:3)</PresentationFormat>
  <Paragraphs>379</Paragraphs>
  <Slides>48</Slides>
  <Notes>1</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48</vt:i4>
      </vt:variant>
    </vt:vector>
  </HeadingPairs>
  <TitlesOfParts>
    <vt:vector size="51" baseType="lpstr">
      <vt:lpstr>tema 2</vt:lpstr>
      <vt:lpstr>Tema de Office</vt:lpstr>
      <vt:lpstr>CorelDRAW</vt:lpstr>
      <vt:lpstr>Presentación de PowerPoint</vt:lpstr>
      <vt:lpstr>INTRODUCCIÓN</vt:lpstr>
      <vt:lpstr>INTRODUCCIÓN</vt:lpstr>
      <vt:lpstr>JUSTIFICACIÓN</vt:lpstr>
      <vt:lpstr>OBJETIVOS</vt:lpstr>
      <vt:lpstr>HIPÓTESIS</vt:lpstr>
      <vt:lpstr>REVISIÓN DE LITERATURA </vt:lpstr>
      <vt:lpstr>REVISIÓN DE LITERATURA</vt:lpstr>
      <vt:lpstr>REVISIÓN DE LITERATURA</vt:lpstr>
      <vt:lpstr>REVISIÓN DE LITERATURA</vt:lpstr>
      <vt:lpstr>REVISIÓN DE LITERATURA</vt:lpstr>
      <vt:lpstr>REVISIÓN DE LITERATURA</vt:lpstr>
      <vt:lpstr>REVISIÓN DE LITERATURA</vt:lpstr>
      <vt:lpstr>REVISIÓN DE LITERATURA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METODOLOGÍA</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CONCLUSIONES</vt:lpstr>
      <vt:lpstr>CONCLUSIONES </vt:lpstr>
      <vt:lpstr>RECOMENDACIONES</vt:lpstr>
    </vt:vector>
  </TitlesOfParts>
  <Company>Windows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Marlon Xavier Villares Jibaja</dc:creator>
  <cp:lastModifiedBy>Personal</cp:lastModifiedBy>
  <cp:revision>374</cp:revision>
  <cp:lastPrinted>2017-11-17T03:09:54Z</cp:lastPrinted>
  <dcterms:created xsi:type="dcterms:W3CDTF">2016-02-03T01:48:34Z</dcterms:created>
  <dcterms:modified xsi:type="dcterms:W3CDTF">2017-11-21T17:48:01Z</dcterms:modified>
</cp:coreProperties>
</file>