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2">
  <p:sldMasterIdLst>
    <p:sldMasterId id="2147483648" r:id="rId1"/>
    <p:sldMasterId id="2147483661" r:id="rId2"/>
  </p:sldMasterIdLst>
  <p:notesMasterIdLst>
    <p:notesMasterId r:id="rId61"/>
  </p:notesMasterIdLst>
  <p:sldIdLst>
    <p:sldId id="257" r:id="rId3"/>
    <p:sldId id="260" r:id="rId4"/>
    <p:sldId id="368" r:id="rId5"/>
    <p:sldId id="371" r:id="rId6"/>
    <p:sldId id="369" r:id="rId7"/>
    <p:sldId id="372" r:id="rId8"/>
    <p:sldId id="367" r:id="rId9"/>
    <p:sldId id="263" r:id="rId10"/>
    <p:sldId id="265" r:id="rId11"/>
    <p:sldId id="431" r:id="rId12"/>
    <p:sldId id="267" r:id="rId13"/>
    <p:sldId id="382" r:id="rId14"/>
    <p:sldId id="380" r:id="rId15"/>
    <p:sldId id="383" r:id="rId16"/>
    <p:sldId id="384" r:id="rId17"/>
    <p:sldId id="385" r:id="rId18"/>
    <p:sldId id="386" r:id="rId19"/>
    <p:sldId id="387" r:id="rId20"/>
    <p:sldId id="388" r:id="rId21"/>
    <p:sldId id="389" r:id="rId22"/>
    <p:sldId id="430" r:id="rId23"/>
    <p:sldId id="397" r:id="rId24"/>
    <p:sldId id="398" r:id="rId25"/>
    <p:sldId id="338" r:id="rId26"/>
    <p:sldId id="366" r:id="rId27"/>
    <p:sldId id="390" r:id="rId28"/>
    <p:sldId id="396" r:id="rId29"/>
    <p:sldId id="391" r:id="rId30"/>
    <p:sldId id="392" r:id="rId31"/>
    <p:sldId id="393" r:id="rId32"/>
    <p:sldId id="394" r:id="rId33"/>
    <p:sldId id="395" r:id="rId34"/>
    <p:sldId id="411" r:id="rId35"/>
    <p:sldId id="403" r:id="rId36"/>
    <p:sldId id="405" r:id="rId37"/>
    <p:sldId id="407" r:id="rId38"/>
    <p:sldId id="408" r:id="rId39"/>
    <p:sldId id="399" r:id="rId40"/>
    <p:sldId id="409" r:id="rId41"/>
    <p:sldId id="400" r:id="rId42"/>
    <p:sldId id="410" r:id="rId43"/>
    <p:sldId id="412" r:id="rId44"/>
    <p:sldId id="420" r:id="rId45"/>
    <p:sldId id="418" r:id="rId46"/>
    <p:sldId id="421" r:id="rId47"/>
    <p:sldId id="419" r:id="rId48"/>
    <p:sldId id="422" r:id="rId49"/>
    <p:sldId id="423" r:id="rId50"/>
    <p:sldId id="425" r:id="rId51"/>
    <p:sldId id="428" r:id="rId52"/>
    <p:sldId id="427" r:id="rId53"/>
    <p:sldId id="429" r:id="rId54"/>
    <p:sldId id="324" r:id="rId55"/>
    <p:sldId id="374" r:id="rId56"/>
    <p:sldId id="356" r:id="rId57"/>
    <p:sldId id="375" r:id="rId58"/>
    <p:sldId id="326" r:id="rId59"/>
    <p:sldId id="373" r:id="rId6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ítulo" id="{EC8EAA33-95A7-4680-8854-FA1E9E4A5655}">
          <p14:sldIdLst>
            <p14:sldId id="257"/>
          </p14:sldIdLst>
        </p14:section>
        <p14:section name="Introducción" id="{2388C7F2-81DA-43BF-8E97-0A4C835792F4}">
          <p14:sldIdLst>
            <p14:sldId id="260"/>
            <p14:sldId id="368"/>
            <p14:sldId id="371"/>
            <p14:sldId id="369"/>
            <p14:sldId id="372"/>
            <p14:sldId id="367"/>
          </p14:sldIdLst>
        </p14:section>
        <p14:section name="Objetivos" id="{9DC9BA8F-08B5-4931-A9F5-5EA2F6E7B8D4}">
          <p14:sldIdLst>
            <p14:sldId id="263"/>
            <p14:sldId id="265"/>
          </p14:sldIdLst>
        </p14:section>
        <p14:section name="Revisión literatura" id="{FEAABEC7-F7EC-4A95-896F-44C437AEBF81}">
          <p14:sldIdLst>
            <p14:sldId id="431"/>
            <p14:sldId id="267"/>
            <p14:sldId id="382"/>
            <p14:sldId id="380"/>
            <p14:sldId id="383"/>
            <p14:sldId id="384"/>
            <p14:sldId id="385"/>
            <p14:sldId id="386"/>
            <p14:sldId id="387"/>
            <p14:sldId id="388"/>
            <p14:sldId id="389"/>
          </p14:sldIdLst>
        </p14:section>
        <p14:section name="Metodología" id="{503BE8E1-C4D2-472F-B7D6-253710E744CB}">
          <p14:sldIdLst>
            <p14:sldId id="430"/>
            <p14:sldId id="397"/>
            <p14:sldId id="398"/>
            <p14:sldId id="338"/>
            <p14:sldId id="366"/>
            <p14:sldId id="390"/>
            <p14:sldId id="396"/>
            <p14:sldId id="391"/>
            <p14:sldId id="392"/>
            <p14:sldId id="393"/>
            <p14:sldId id="394"/>
            <p14:sldId id="395"/>
          </p14:sldIdLst>
        </p14:section>
        <p14:section name="Resultados" id="{95FBC58D-5F80-44F5-9E9B-46AA17D1D580}">
          <p14:sldIdLst>
            <p14:sldId id="411"/>
            <p14:sldId id="403"/>
            <p14:sldId id="405"/>
            <p14:sldId id="407"/>
            <p14:sldId id="408"/>
            <p14:sldId id="399"/>
            <p14:sldId id="409"/>
            <p14:sldId id="400"/>
            <p14:sldId id="410"/>
            <p14:sldId id="412"/>
            <p14:sldId id="420"/>
            <p14:sldId id="418"/>
            <p14:sldId id="421"/>
            <p14:sldId id="419"/>
            <p14:sldId id="422"/>
            <p14:sldId id="423"/>
            <p14:sldId id="425"/>
            <p14:sldId id="428"/>
            <p14:sldId id="427"/>
            <p14:sldId id="429"/>
          </p14:sldIdLst>
        </p14:section>
        <p14:section name="Conclusiones" id="{92864D90-25E3-4918-BAAD-BEDDBFD304FA}">
          <p14:sldIdLst>
            <p14:sldId id="324"/>
            <p14:sldId id="374"/>
          </p14:sldIdLst>
        </p14:section>
        <p14:section name="Recomendaciones" id="{C9F370D5-99AA-4A4F-B10D-092F5380AE5F}">
          <p14:sldIdLst>
            <p14:sldId id="356"/>
            <p14:sldId id="375"/>
          </p14:sldIdLst>
        </p14:section>
        <p14:section name="Referencias" id="{BBD1C746-E484-4DF8-BA29-BE71DD0A9AB1}">
          <p14:sldIdLst>
            <p14:sldId id="326"/>
          </p14:sldIdLst>
        </p14:section>
        <p14:section name="Agradecimiento" id="{32A0A930-68CC-4B22-924D-21E07831044A}">
          <p14:sldIdLst>
            <p14:sldId id="37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600"/>
    <a:srgbClr val="826300"/>
    <a:srgbClr val="FF8B8B"/>
    <a:srgbClr val="007A37"/>
    <a:srgbClr val="006C31"/>
    <a:srgbClr val="FF5B5B"/>
    <a:srgbClr val="70FF29"/>
    <a:srgbClr val="C9FF93"/>
    <a:srgbClr val="BDFFC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invertIfNegative val="0"/>
          <c:dPt>
            <c:idx val="0"/>
            <c:invertIfNegative val="0"/>
            <c:bubble3D val="0"/>
            <c:spPr>
              <a:solidFill>
                <a:srgbClr val="008000"/>
              </a:solidFill>
            </c:spPr>
          </c:dPt>
          <c:dPt>
            <c:idx val="1"/>
            <c:invertIfNegative val="0"/>
            <c:bubble3D val="0"/>
            <c:spPr>
              <a:solidFill>
                <a:srgbClr val="3366FF"/>
              </a:solidFill>
            </c:spPr>
          </c:dPt>
          <c:dPt>
            <c:idx val="2"/>
            <c:invertIfNegative val="0"/>
            <c:bubble3D val="0"/>
            <c:spPr>
              <a:solidFill>
                <a:srgbClr val="9270BD"/>
              </a:solidFill>
            </c:spPr>
          </c:dPt>
          <c:dPt>
            <c:idx val="3"/>
            <c:invertIfNegative val="0"/>
            <c:bubble3D val="0"/>
            <c:spPr>
              <a:solidFill>
                <a:srgbClr val="FF0000"/>
              </a:solidFill>
            </c:spPr>
          </c:dPt>
          <c:cat>
            <c:strRef>
              <c:f>Sheet1!$C$4:$C$7</c:f>
              <c:strCache>
                <c:ptCount val="4"/>
                <c:pt idx="0">
                  <c:v>N Index</c:v>
                </c:pt>
                <c:pt idx="1">
                  <c:v>K Index</c:v>
                </c:pt>
                <c:pt idx="2">
                  <c:v>P Index</c:v>
                </c:pt>
                <c:pt idx="3">
                  <c:v>Ca Index</c:v>
                </c:pt>
              </c:strCache>
            </c:strRef>
          </c:cat>
          <c:val>
            <c:numRef>
              <c:f>Sheet1!$D$4:$D$7</c:f>
              <c:numCache>
                <c:formatCode>General</c:formatCode>
                <c:ptCount val="4"/>
                <c:pt idx="0">
                  <c:v>0.22</c:v>
                </c:pt>
                <c:pt idx="1">
                  <c:v>-0.44</c:v>
                </c:pt>
                <c:pt idx="2">
                  <c:v>-0.15</c:v>
                </c:pt>
                <c:pt idx="3">
                  <c:v>0.02</c:v>
                </c:pt>
              </c:numCache>
            </c:numRef>
          </c:val>
        </c:ser>
        <c:dLbls>
          <c:showLegendKey val="0"/>
          <c:showVal val="0"/>
          <c:showCatName val="0"/>
          <c:showSerName val="0"/>
          <c:showPercent val="0"/>
          <c:showBubbleSize val="0"/>
        </c:dLbls>
        <c:gapWidth val="150"/>
        <c:axId val="131599360"/>
        <c:axId val="72489152"/>
      </c:barChart>
      <c:catAx>
        <c:axId val="131599360"/>
        <c:scaling>
          <c:orientation val="minMax"/>
        </c:scaling>
        <c:delete val="1"/>
        <c:axPos val="l"/>
        <c:majorTickMark val="out"/>
        <c:minorTickMark val="none"/>
        <c:tickLblPos val="nextTo"/>
        <c:crossAx val="72489152"/>
        <c:crosses val="autoZero"/>
        <c:auto val="1"/>
        <c:lblAlgn val="ctr"/>
        <c:lblOffset val="100"/>
        <c:noMultiLvlLbl val="0"/>
      </c:catAx>
      <c:valAx>
        <c:axId val="72489152"/>
        <c:scaling>
          <c:orientation val="minMax"/>
        </c:scaling>
        <c:delete val="0"/>
        <c:axPos val="b"/>
        <c:majorGridlines/>
        <c:numFmt formatCode="General" sourceLinked="1"/>
        <c:majorTickMark val="out"/>
        <c:minorTickMark val="none"/>
        <c:tickLblPos val="nextTo"/>
        <c:crossAx val="131599360"/>
        <c:crosses val="autoZero"/>
        <c:crossBetween val="between"/>
      </c:valAx>
    </c:plotArea>
    <c:legend>
      <c:legendPos val="r"/>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8D939E-DBE2-4B33-AC74-08623B7105A4}" type="doc">
      <dgm:prSet loTypeId="urn:microsoft.com/office/officeart/2005/8/layout/hierarchy3" loCatId="list" qsTypeId="urn:microsoft.com/office/officeart/2005/8/quickstyle/simple1" qsCatId="simple" csTypeId="urn:microsoft.com/office/officeart/2005/8/colors/accent1_2" csCatId="accent1" phldr="1"/>
      <dgm:spPr/>
    </dgm:pt>
    <dgm:pt modelId="{CC5D469A-FAA3-410D-B1A9-F2E7E79F1F3F}">
      <dgm:prSet phldrT="[Texto]"/>
      <dgm:spPr>
        <a:solidFill>
          <a:srgbClr val="FF0000"/>
        </a:solidFill>
      </dgm:spPr>
      <dgm:t>
        <a:bodyPr/>
        <a:lstStyle/>
        <a:p>
          <a:r>
            <a:rPr lang="es-ES_tradnl" dirty="0" smtClean="0"/>
            <a:t>El éxito ha tenido tal impacto que hoy en día:</a:t>
          </a:r>
          <a:endParaRPr lang="es-EC" dirty="0"/>
        </a:p>
      </dgm:t>
    </dgm:pt>
    <dgm:pt modelId="{AB3426B4-03ED-4218-814B-F9A53BA3836B}" type="parTrans" cxnId="{1931CA87-23AD-4859-88E8-4A65141C58AF}">
      <dgm:prSet/>
      <dgm:spPr/>
      <dgm:t>
        <a:bodyPr/>
        <a:lstStyle/>
        <a:p>
          <a:endParaRPr lang="es-EC"/>
        </a:p>
      </dgm:t>
    </dgm:pt>
    <dgm:pt modelId="{DE759696-F039-4755-B490-A0D6B26C3F60}" type="sibTrans" cxnId="{1931CA87-23AD-4859-88E8-4A65141C58AF}">
      <dgm:prSet/>
      <dgm:spPr/>
      <dgm:t>
        <a:bodyPr/>
        <a:lstStyle/>
        <a:p>
          <a:endParaRPr lang="es-EC"/>
        </a:p>
      </dgm:t>
    </dgm:pt>
    <dgm:pt modelId="{60807C2C-F77C-4989-869D-2FE8E05870F7}">
      <dgm:prSet/>
      <dgm:spPr>
        <a:ln w="57150">
          <a:solidFill>
            <a:srgbClr val="00B050"/>
          </a:solidFill>
        </a:ln>
      </dgm:spPr>
      <dgm:t>
        <a:bodyPr/>
        <a:lstStyle/>
        <a:p>
          <a:r>
            <a:rPr lang="es-ES_tradnl" b="1" dirty="0" smtClean="0"/>
            <a:t>1) </a:t>
          </a:r>
          <a:r>
            <a:rPr lang="es-ES_tradnl" dirty="0" smtClean="0"/>
            <a:t>Se cultiva en todos los continentes</a:t>
          </a:r>
        </a:p>
      </dgm:t>
    </dgm:pt>
    <dgm:pt modelId="{D534BFFC-337C-4EB3-BF82-47D63F27FE0E}" type="parTrans" cxnId="{75BEA27C-5CED-4795-AC7B-E7D592CBDC7F}">
      <dgm:prSet/>
      <dgm:spPr/>
      <dgm:t>
        <a:bodyPr/>
        <a:lstStyle/>
        <a:p>
          <a:endParaRPr lang="es-EC"/>
        </a:p>
      </dgm:t>
    </dgm:pt>
    <dgm:pt modelId="{F94069B8-5DC5-43B9-B15D-D5606DD2E029}" type="sibTrans" cxnId="{75BEA27C-5CED-4795-AC7B-E7D592CBDC7F}">
      <dgm:prSet/>
      <dgm:spPr/>
      <dgm:t>
        <a:bodyPr/>
        <a:lstStyle/>
        <a:p>
          <a:endParaRPr lang="es-EC"/>
        </a:p>
      </dgm:t>
    </dgm:pt>
    <dgm:pt modelId="{68A11DD6-B6FB-4E98-A7D8-135F6692D0DB}">
      <dgm:prSet/>
      <dgm:spPr>
        <a:ln w="57150">
          <a:solidFill>
            <a:srgbClr val="92D050"/>
          </a:solidFill>
        </a:ln>
      </dgm:spPr>
      <dgm:t>
        <a:bodyPr/>
        <a:lstStyle/>
        <a:p>
          <a:r>
            <a:rPr lang="es-ES_tradnl" b="1" dirty="0" smtClean="0"/>
            <a:t>2) </a:t>
          </a:r>
          <a:r>
            <a:rPr lang="es-ES_tradnl" dirty="0" smtClean="0"/>
            <a:t>Casi todos los países se consume y produce </a:t>
          </a:r>
          <a:r>
            <a:rPr lang="es-EC" dirty="0" smtClean="0"/>
            <a:t>(</a:t>
          </a:r>
          <a:r>
            <a:rPr lang="es-EC" dirty="0" err="1" smtClean="0"/>
            <a:t>Wener</a:t>
          </a:r>
          <a:r>
            <a:rPr lang="es-EC" dirty="0" smtClean="0"/>
            <a:t>, 2011)</a:t>
          </a:r>
          <a:r>
            <a:rPr lang="es-ES_tradnl" dirty="0" smtClean="0"/>
            <a:t>.</a:t>
          </a:r>
          <a:endParaRPr lang="es-EC" dirty="0"/>
        </a:p>
      </dgm:t>
    </dgm:pt>
    <dgm:pt modelId="{75CE2129-1B3E-4558-8570-4483BFC9023F}" type="parTrans" cxnId="{C4DF8F36-7953-4472-8058-910564E44A2C}">
      <dgm:prSet/>
      <dgm:spPr/>
      <dgm:t>
        <a:bodyPr/>
        <a:lstStyle/>
        <a:p>
          <a:endParaRPr lang="es-EC"/>
        </a:p>
      </dgm:t>
    </dgm:pt>
    <dgm:pt modelId="{68BE7FF9-B0D0-4359-B7CD-E0BB39E767C1}" type="sibTrans" cxnId="{C4DF8F36-7953-4472-8058-910564E44A2C}">
      <dgm:prSet/>
      <dgm:spPr/>
      <dgm:t>
        <a:bodyPr/>
        <a:lstStyle/>
        <a:p>
          <a:endParaRPr lang="es-EC"/>
        </a:p>
      </dgm:t>
    </dgm:pt>
    <dgm:pt modelId="{69CFAC82-E217-4875-8FB7-6B7C4ECFC1AB}" type="pres">
      <dgm:prSet presAssocID="{858D939E-DBE2-4B33-AC74-08623B7105A4}" presName="diagram" presStyleCnt="0">
        <dgm:presLayoutVars>
          <dgm:chPref val="1"/>
          <dgm:dir/>
          <dgm:animOne val="branch"/>
          <dgm:animLvl val="lvl"/>
          <dgm:resizeHandles/>
        </dgm:presLayoutVars>
      </dgm:prSet>
      <dgm:spPr/>
    </dgm:pt>
    <dgm:pt modelId="{93FDCFA1-356F-48C2-8159-1A98433EA304}" type="pres">
      <dgm:prSet presAssocID="{CC5D469A-FAA3-410D-B1A9-F2E7E79F1F3F}" presName="root" presStyleCnt="0"/>
      <dgm:spPr/>
    </dgm:pt>
    <dgm:pt modelId="{EF705984-8C44-4D40-9367-885456900BCA}" type="pres">
      <dgm:prSet presAssocID="{CC5D469A-FAA3-410D-B1A9-F2E7E79F1F3F}" presName="rootComposite" presStyleCnt="0"/>
      <dgm:spPr/>
    </dgm:pt>
    <dgm:pt modelId="{47E74908-4235-484E-8966-73003173D321}" type="pres">
      <dgm:prSet presAssocID="{CC5D469A-FAA3-410D-B1A9-F2E7E79F1F3F}" presName="rootText" presStyleLbl="node1" presStyleIdx="0" presStyleCnt="1"/>
      <dgm:spPr/>
      <dgm:t>
        <a:bodyPr/>
        <a:lstStyle/>
        <a:p>
          <a:endParaRPr lang="es-EC"/>
        </a:p>
      </dgm:t>
    </dgm:pt>
    <dgm:pt modelId="{70A575D8-9008-45B4-8521-EFFBE804E652}" type="pres">
      <dgm:prSet presAssocID="{CC5D469A-FAA3-410D-B1A9-F2E7E79F1F3F}" presName="rootConnector" presStyleLbl="node1" presStyleIdx="0" presStyleCnt="1"/>
      <dgm:spPr/>
      <dgm:t>
        <a:bodyPr/>
        <a:lstStyle/>
        <a:p>
          <a:endParaRPr lang="es-EC"/>
        </a:p>
      </dgm:t>
    </dgm:pt>
    <dgm:pt modelId="{739EE320-86F7-49E7-B943-767EAB0D15F8}" type="pres">
      <dgm:prSet presAssocID="{CC5D469A-FAA3-410D-B1A9-F2E7E79F1F3F}" presName="childShape" presStyleCnt="0"/>
      <dgm:spPr/>
    </dgm:pt>
    <dgm:pt modelId="{1BBB3BCD-47A3-4B87-8DFF-F6416B30CE72}" type="pres">
      <dgm:prSet presAssocID="{D534BFFC-337C-4EB3-BF82-47D63F27FE0E}" presName="Name13" presStyleLbl="parChTrans1D2" presStyleIdx="0" presStyleCnt="2"/>
      <dgm:spPr/>
      <dgm:t>
        <a:bodyPr/>
        <a:lstStyle/>
        <a:p>
          <a:endParaRPr lang="es-EC"/>
        </a:p>
      </dgm:t>
    </dgm:pt>
    <dgm:pt modelId="{87B9A1C5-D984-43EF-B544-17FFB6D98359}" type="pres">
      <dgm:prSet presAssocID="{60807C2C-F77C-4989-869D-2FE8E05870F7}" presName="childText" presStyleLbl="bgAcc1" presStyleIdx="0" presStyleCnt="2">
        <dgm:presLayoutVars>
          <dgm:bulletEnabled val="1"/>
        </dgm:presLayoutVars>
      </dgm:prSet>
      <dgm:spPr/>
      <dgm:t>
        <a:bodyPr/>
        <a:lstStyle/>
        <a:p>
          <a:endParaRPr lang="es-EC"/>
        </a:p>
      </dgm:t>
    </dgm:pt>
    <dgm:pt modelId="{0A90A239-B847-415C-8959-4FAFBCF9539F}" type="pres">
      <dgm:prSet presAssocID="{75CE2129-1B3E-4558-8570-4483BFC9023F}" presName="Name13" presStyleLbl="parChTrans1D2" presStyleIdx="1" presStyleCnt="2"/>
      <dgm:spPr/>
      <dgm:t>
        <a:bodyPr/>
        <a:lstStyle/>
        <a:p>
          <a:endParaRPr lang="es-EC"/>
        </a:p>
      </dgm:t>
    </dgm:pt>
    <dgm:pt modelId="{057845D8-92B4-4544-A237-D413C0E6640D}" type="pres">
      <dgm:prSet presAssocID="{68A11DD6-B6FB-4E98-A7D8-135F6692D0DB}" presName="childText" presStyleLbl="bgAcc1" presStyleIdx="1" presStyleCnt="2">
        <dgm:presLayoutVars>
          <dgm:bulletEnabled val="1"/>
        </dgm:presLayoutVars>
      </dgm:prSet>
      <dgm:spPr/>
      <dgm:t>
        <a:bodyPr/>
        <a:lstStyle/>
        <a:p>
          <a:endParaRPr lang="es-EC"/>
        </a:p>
      </dgm:t>
    </dgm:pt>
  </dgm:ptLst>
  <dgm:cxnLst>
    <dgm:cxn modelId="{20A0537D-410E-4135-A8DB-92B26DF2D14A}" type="presOf" srcId="{CC5D469A-FAA3-410D-B1A9-F2E7E79F1F3F}" destId="{70A575D8-9008-45B4-8521-EFFBE804E652}" srcOrd="1" destOrd="0" presId="urn:microsoft.com/office/officeart/2005/8/layout/hierarchy3"/>
    <dgm:cxn modelId="{ED2DE5BD-3B2B-46AC-B60A-9ED4D7072717}" type="presOf" srcId="{858D939E-DBE2-4B33-AC74-08623B7105A4}" destId="{69CFAC82-E217-4875-8FB7-6B7C4ECFC1AB}" srcOrd="0" destOrd="0" presId="urn:microsoft.com/office/officeart/2005/8/layout/hierarchy3"/>
    <dgm:cxn modelId="{1931CA87-23AD-4859-88E8-4A65141C58AF}" srcId="{858D939E-DBE2-4B33-AC74-08623B7105A4}" destId="{CC5D469A-FAA3-410D-B1A9-F2E7E79F1F3F}" srcOrd="0" destOrd="0" parTransId="{AB3426B4-03ED-4218-814B-F9A53BA3836B}" sibTransId="{DE759696-F039-4755-B490-A0D6B26C3F60}"/>
    <dgm:cxn modelId="{C4DF8F36-7953-4472-8058-910564E44A2C}" srcId="{CC5D469A-FAA3-410D-B1A9-F2E7E79F1F3F}" destId="{68A11DD6-B6FB-4E98-A7D8-135F6692D0DB}" srcOrd="1" destOrd="0" parTransId="{75CE2129-1B3E-4558-8570-4483BFC9023F}" sibTransId="{68BE7FF9-B0D0-4359-B7CD-E0BB39E767C1}"/>
    <dgm:cxn modelId="{4493911D-CC9A-4E38-BCBE-1D845234D675}" type="presOf" srcId="{60807C2C-F77C-4989-869D-2FE8E05870F7}" destId="{87B9A1C5-D984-43EF-B544-17FFB6D98359}" srcOrd="0" destOrd="0" presId="urn:microsoft.com/office/officeart/2005/8/layout/hierarchy3"/>
    <dgm:cxn modelId="{6E57DD8F-095D-406E-8F0D-77B13AF4DF66}" type="presOf" srcId="{CC5D469A-FAA3-410D-B1A9-F2E7E79F1F3F}" destId="{47E74908-4235-484E-8966-73003173D321}" srcOrd="0" destOrd="0" presId="urn:microsoft.com/office/officeart/2005/8/layout/hierarchy3"/>
    <dgm:cxn modelId="{B4196EAF-EFBD-4ED8-B2C4-404A528B8246}" type="presOf" srcId="{D534BFFC-337C-4EB3-BF82-47D63F27FE0E}" destId="{1BBB3BCD-47A3-4B87-8DFF-F6416B30CE72}" srcOrd="0" destOrd="0" presId="urn:microsoft.com/office/officeart/2005/8/layout/hierarchy3"/>
    <dgm:cxn modelId="{EF987EFB-A094-484F-A74D-19737AEBFE5E}" type="presOf" srcId="{75CE2129-1B3E-4558-8570-4483BFC9023F}" destId="{0A90A239-B847-415C-8959-4FAFBCF9539F}" srcOrd="0" destOrd="0" presId="urn:microsoft.com/office/officeart/2005/8/layout/hierarchy3"/>
    <dgm:cxn modelId="{75BEA27C-5CED-4795-AC7B-E7D592CBDC7F}" srcId="{CC5D469A-FAA3-410D-B1A9-F2E7E79F1F3F}" destId="{60807C2C-F77C-4989-869D-2FE8E05870F7}" srcOrd="0" destOrd="0" parTransId="{D534BFFC-337C-4EB3-BF82-47D63F27FE0E}" sibTransId="{F94069B8-5DC5-43B9-B15D-D5606DD2E029}"/>
    <dgm:cxn modelId="{BCAE4F8B-A251-4D6A-951D-0D30D5600CF8}" type="presOf" srcId="{68A11DD6-B6FB-4E98-A7D8-135F6692D0DB}" destId="{057845D8-92B4-4544-A237-D413C0E6640D}" srcOrd="0" destOrd="0" presId="urn:microsoft.com/office/officeart/2005/8/layout/hierarchy3"/>
    <dgm:cxn modelId="{59C87981-9E25-4A92-9941-83037C961BF5}" type="presParOf" srcId="{69CFAC82-E217-4875-8FB7-6B7C4ECFC1AB}" destId="{93FDCFA1-356F-48C2-8159-1A98433EA304}" srcOrd="0" destOrd="0" presId="urn:microsoft.com/office/officeart/2005/8/layout/hierarchy3"/>
    <dgm:cxn modelId="{8592940D-C3FA-4547-9BBA-03E11F9228C6}" type="presParOf" srcId="{93FDCFA1-356F-48C2-8159-1A98433EA304}" destId="{EF705984-8C44-4D40-9367-885456900BCA}" srcOrd="0" destOrd="0" presId="urn:microsoft.com/office/officeart/2005/8/layout/hierarchy3"/>
    <dgm:cxn modelId="{F6C631D1-7FED-4E8F-B455-91C416BE33A6}" type="presParOf" srcId="{EF705984-8C44-4D40-9367-885456900BCA}" destId="{47E74908-4235-484E-8966-73003173D321}" srcOrd="0" destOrd="0" presId="urn:microsoft.com/office/officeart/2005/8/layout/hierarchy3"/>
    <dgm:cxn modelId="{8271ABBE-0013-479A-9B6E-33E0A5E5E652}" type="presParOf" srcId="{EF705984-8C44-4D40-9367-885456900BCA}" destId="{70A575D8-9008-45B4-8521-EFFBE804E652}" srcOrd="1" destOrd="0" presId="urn:microsoft.com/office/officeart/2005/8/layout/hierarchy3"/>
    <dgm:cxn modelId="{DD6BC148-D6F0-4111-9DB0-3113CAB75B2B}" type="presParOf" srcId="{93FDCFA1-356F-48C2-8159-1A98433EA304}" destId="{739EE320-86F7-49E7-B943-767EAB0D15F8}" srcOrd="1" destOrd="0" presId="urn:microsoft.com/office/officeart/2005/8/layout/hierarchy3"/>
    <dgm:cxn modelId="{7F8115CF-8258-4AC9-B52C-403AD6793343}" type="presParOf" srcId="{739EE320-86F7-49E7-B943-767EAB0D15F8}" destId="{1BBB3BCD-47A3-4B87-8DFF-F6416B30CE72}" srcOrd="0" destOrd="0" presId="urn:microsoft.com/office/officeart/2005/8/layout/hierarchy3"/>
    <dgm:cxn modelId="{854B2197-2FA8-45B6-8BBE-872580F11781}" type="presParOf" srcId="{739EE320-86F7-49E7-B943-767EAB0D15F8}" destId="{87B9A1C5-D984-43EF-B544-17FFB6D98359}" srcOrd="1" destOrd="0" presId="urn:microsoft.com/office/officeart/2005/8/layout/hierarchy3"/>
    <dgm:cxn modelId="{358BCC53-8EDE-463E-9506-330303D7FB0A}" type="presParOf" srcId="{739EE320-86F7-49E7-B943-767EAB0D15F8}" destId="{0A90A239-B847-415C-8959-4FAFBCF9539F}" srcOrd="2" destOrd="0" presId="urn:microsoft.com/office/officeart/2005/8/layout/hierarchy3"/>
    <dgm:cxn modelId="{87BD8B90-6EE6-44C5-9335-3AE389277034}" type="presParOf" srcId="{739EE320-86F7-49E7-B943-767EAB0D15F8}" destId="{057845D8-92B4-4544-A237-D413C0E6640D}"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CAD7B77-91C3-4175-A071-71AA5B9735ED}" type="doc">
      <dgm:prSet loTypeId="urn:microsoft.com/office/officeart/2005/8/layout/vProcess5" loCatId="process" qsTypeId="urn:microsoft.com/office/officeart/2005/8/quickstyle/simple1" qsCatId="simple" csTypeId="urn:microsoft.com/office/officeart/2005/8/colors/accent0_1" csCatId="mainScheme" phldr="1"/>
      <dgm:spPr/>
      <dgm:t>
        <a:bodyPr/>
        <a:lstStyle/>
        <a:p>
          <a:endParaRPr lang="es-EC"/>
        </a:p>
      </dgm:t>
    </dgm:pt>
    <dgm:pt modelId="{EDAC1E20-92D6-40A2-A25E-E9AD229ACD60}">
      <dgm:prSet/>
      <dgm:spPr>
        <a:solidFill>
          <a:schemeClr val="accent1">
            <a:lumMod val="90000"/>
          </a:schemeClr>
        </a:solidFill>
      </dgm:spPr>
      <dgm:t>
        <a:bodyPr/>
        <a:lstStyle/>
        <a:p>
          <a:r>
            <a:rPr lang="es-ES_tradnl" dirty="0" smtClean="0"/>
            <a:t>Lavar con jabón neutro y agua destilada </a:t>
          </a:r>
          <a:r>
            <a:rPr lang="es-ES_tradnl" dirty="0" err="1" smtClean="0"/>
            <a:t>desionizada</a:t>
          </a:r>
          <a:endParaRPr lang="es-ES_tradnl" dirty="0" smtClean="0"/>
        </a:p>
      </dgm:t>
    </dgm:pt>
    <dgm:pt modelId="{5644E258-B9FA-4AD9-B7B2-8CAF0C4DB696}" type="parTrans" cxnId="{5B3E3D24-4B4F-480A-900C-188E91503726}">
      <dgm:prSet/>
      <dgm:spPr/>
      <dgm:t>
        <a:bodyPr/>
        <a:lstStyle/>
        <a:p>
          <a:endParaRPr lang="es-EC"/>
        </a:p>
      </dgm:t>
    </dgm:pt>
    <dgm:pt modelId="{DC90A643-6AF0-482D-9E69-51DFF7545E8E}" type="sibTrans" cxnId="{5B3E3D24-4B4F-480A-900C-188E91503726}">
      <dgm:prSet/>
      <dgm:spPr>
        <a:solidFill>
          <a:srgbClr val="FF0000">
            <a:alpha val="90000"/>
          </a:srgbClr>
        </a:solidFill>
      </dgm:spPr>
      <dgm:t>
        <a:bodyPr/>
        <a:lstStyle/>
        <a:p>
          <a:endParaRPr lang="es-EC"/>
        </a:p>
      </dgm:t>
    </dgm:pt>
    <dgm:pt modelId="{FEBDD9E4-A3BF-4B14-A192-4D8953DEEDDE}">
      <dgm:prSet/>
      <dgm:spPr>
        <a:solidFill>
          <a:schemeClr val="accent2">
            <a:lumMod val="40000"/>
            <a:lumOff val="60000"/>
          </a:schemeClr>
        </a:solidFill>
      </dgm:spPr>
      <dgm:t>
        <a:bodyPr/>
        <a:lstStyle/>
        <a:p>
          <a:r>
            <a:rPr lang="es-ES_tradnl" smtClean="0"/>
            <a:t>Secar por 24 horas a la temperatura de 80 ±5°C</a:t>
          </a:r>
          <a:endParaRPr lang="es-ES_tradnl" dirty="0" smtClean="0"/>
        </a:p>
      </dgm:t>
    </dgm:pt>
    <dgm:pt modelId="{90C237F4-F44B-4C52-BEF7-0DB9E28BC18F}" type="parTrans" cxnId="{E8FEE3D2-339F-4891-9E74-736066419AC8}">
      <dgm:prSet/>
      <dgm:spPr/>
      <dgm:t>
        <a:bodyPr/>
        <a:lstStyle/>
        <a:p>
          <a:endParaRPr lang="es-EC"/>
        </a:p>
      </dgm:t>
    </dgm:pt>
    <dgm:pt modelId="{907A0BEC-DF9A-4ECD-84BB-46C339E88196}" type="sibTrans" cxnId="{E8FEE3D2-339F-4891-9E74-736066419AC8}">
      <dgm:prSet/>
      <dgm:spPr>
        <a:solidFill>
          <a:srgbClr val="FF0000">
            <a:alpha val="90000"/>
          </a:srgbClr>
        </a:solidFill>
      </dgm:spPr>
      <dgm:t>
        <a:bodyPr/>
        <a:lstStyle/>
        <a:p>
          <a:endParaRPr lang="es-EC"/>
        </a:p>
      </dgm:t>
    </dgm:pt>
    <dgm:pt modelId="{7191CF08-A064-44BA-9288-D24CC496B833}">
      <dgm:prSet/>
      <dgm:spPr>
        <a:solidFill>
          <a:srgbClr val="00B0F0"/>
        </a:solidFill>
      </dgm:spPr>
      <dgm:t>
        <a:bodyPr/>
        <a:lstStyle/>
        <a:p>
          <a:r>
            <a:rPr lang="es-ES_tradnl" smtClean="0"/>
            <a:t>Moler para disminuir el tamaño de las partículas hasta un tamiz de 0.5-1 mm</a:t>
          </a:r>
          <a:endParaRPr lang="es-ES_tradnl" dirty="0" smtClean="0"/>
        </a:p>
      </dgm:t>
    </dgm:pt>
    <dgm:pt modelId="{82FCEEE3-FDC0-4750-9407-845B21C6098D}" type="parTrans" cxnId="{1100B198-C120-4EF7-A4EF-517E79A736B2}">
      <dgm:prSet/>
      <dgm:spPr/>
      <dgm:t>
        <a:bodyPr/>
        <a:lstStyle/>
        <a:p>
          <a:endParaRPr lang="es-EC"/>
        </a:p>
      </dgm:t>
    </dgm:pt>
    <dgm:pt modelId="{E8D464C7-E01D-47E7-B33A-0730D6EAA961}" type="sibTrans" cxnId="{1100B198-C120-4EF7-A4EF-517E79A736B2}">
      <dgm:prSet/>
      <dgm:spPr>
        <a:solidFill>
          <a:srgbClr val="FF0000">
            <a:alpha val="90000"/>
          </a:srgbClr>
        </a:solidFill>
      </dgm:spPr>
      <dgm:t>
        <a:bodyPr/>
        <a:lstStyle/>
        <a:p>
          <a:endParaRPr lang="es-EC"/>
        </a:p>
      </dgm:t>
    </dgm:pt>
    <dgm:pt modelId="{FBBE609D-36F6-473B-920B-ECFE02D2E264}">
      <dgm:prSet/>
      <dgm:spPr>
        <a:solidFill>
          <a:srgbClr val="00B050"/>
        </a:solidFill>
      </dgm:spPr>
      <dgm:t>
        <a:bodyPr/>
        <a:lstStyle/>
        <a:p>
          <a:r>
            <a:rPr lang="es-ES_tradnl" smtClean="0"/>
            <a:t>Almacenó la cantidad de 5-10 gramos de muestra en recipientes plásticos herméticos y estériles </a:t>
          </a:r>
          <a:r>
            <a:rPr lang="es-EC" smtClean="0"/>
            <a:t>(Sadzawka, et al., 2007)</a:t>
          </a:r>
          <a:r>
            <a:rPr lang="es-ES_tradnl" smtClean="0"/>
            <a:t>.</a:t>
          </a:r>
          <a:endParaRPr lang="es-EC" dirty="0"/>
        </a:p>
      </dgm:t>
    </dgm:pt>
    <dgm:pt modelId="{2DD51809-35B6-449F-8C83-BC5CB5508E52}" type="parTrans" cxnId="{DA9A2DB7-8334-4846-8BC3-6D84ED2546B2}">
      <dgm:prSet/>
      <dgm:spPr/>
      <dgm:t>
        <a:bodyPr/>
        <a:lstStyle/>
        <a:p>
          <a:endParaRPr lang="es-EC"/>
        </a:p>
      </dgm:t>
    </dgm:pt>
    <dgm:pt modelId="{5E0B764C-48C5-4A72-A4C4-9F4D97E985E2}" type="sibTrans" cxnId="{DA9A2DB7-8334-4846-8BC3-6D84ED2546B2}">
      <dgm:prSet/>
      <dgm:spPr/>
      <dgm:t>
        <a:bodyPr/>
        <a:lstStyle/>
        <a:p>
          <a:endParaRPr lang="es-EC"/>
        </a:p>
      </dgm:t>
    </dgm:pt>
    <dgm:pt modelId="{5C1BBF77-FC2E-4262-A174-D43CBD301BA6}" type="pres">
      <dgm:prSet presAssocID="{CCAD7B77-91C3-4175-A071-71AA5B9735ED}" presName="outerComposite" presStyleCnt="0">
        <dgm:presLayoutVars>
          <dgm:chMax val="5"/>
          <dgm:dir/>
          <dgm:resizeHandles val="exact"/>
        </dgm:presLayoutVars>
      </dgm:prSet>
      <dgm:spPr/>
      <dgm:t>
        <a:bodyPr/>
        <a:lstStyle/>
        <a:p>
          <a:endParaRPr lang="es-EC"/>
        </a:p>
      </dgm:t>
    </dgm:pt>
    <dgm:pt modelId="{1C35C28B-E653-4EAD-B20C-DB3C91F00FA3}" type="pres">
      <dgm:prSet presAssocID="{CCAD7B77-91C3-4175-A071-71AA5B9735ED}" presName="dummyMaxCanvas" presStyleCnt="0">
        <dgm:presLayoutVars/>
      </dgm:prSet>
      <dgm:spPr/>
    </dgm:pt>
    <dgm:pt modelId="{9340DDA7-33AF-4C0D-9676-A12C093C5915}" type="pres">
      <dgm:prSet presAssocID="{CCAD7B77-91C3-4175-A071-71AA5B9735ED}" presName="FourNodes_1" presStyleLbl="node1" presStyleIdx="0" presStyleCnt="4">
        <dgm:presLayoutVars>
          <dgm:bulletEnabled val="1"/>
        </dgm:presLayoutVars>
      </dgm:prSet>
      <dgm:spPr/>
      <dgm:t>
        <a:bodyPr/>
        <a:lstStyle/>
        <a:p>
          <a:endParaRPr lang="es-EC"/>
        </a:p>
      </dgm:t>
    </dgm:pt>
    <dgm:pt modelId="{080FD436-4FDC-4BC1-AE05-B5B9A3C02C37}" type="pres">
      <dgm:prSet presAssocID="{CCAD7B77-91C3-4175-A071-71AA5B9735ED}" presName="FourNodes_2" presStyleLbl="node1" presStyleIdx="1" presStyleCnt="4">
        <dgm:presLayoutVars>
          <dgm:bulletEnabled val="1"/>
        </dgm:presLayoutVars>
      </dgm:prSet>
      <dgm:spPr/>
      <dgm:t>
        <a:bodyPr/>
        <a:lstStyle/>
        <a:p>
          <a:endParaRPr lang="es-EC"/>
        </a:p>
      </dgm:t>
    </dgm:pt>
    <dgm:pt modelId="{64EA2D47-ECEA-422C-B8C0-827C956A0F7F}" type="pres">
      <dgm:prSet presAssocID="{CCAD7B77-91C3-4175-A071-71AA5B9735ED}" presName="FourNodes_3" presStyleLbl="node1" presStyleIdx="2" presStyleCnt="4">
        <dgm:presLayoutVars>
          <dgm:bulletEnabled val="1"/>
        </dgm:presLayoutVars>
      </dgm:prSet>
      <dgm:spPr/>
      <dgm:t>
        <a:bodyPr/>
        <a:lstStyle/>
        <a:p>
          <a:endParaRPr lang="es-EC"/>
        </a:p>
      </dgm:t>
    </dgm:pt>
    <dgm:pt modelId="{69C31A68-010E-43D6-B296-398D926892E8}" type="pres">
      <dgm:prSet presAssocID="{CCAD7B77-91C3-4175-A071-71AA5B9735ED}" presName="FourNodes_4" presStyleLbl="node1" presStyleIdx="3" presStyleCnt="4">
        <dgm:presLayoutVars>
          <dgm:bulletEnabled val="1"/>
        </dgm:presLayoutVars>
      </dgm:prSet>
      <dgm:spPr/>
      <dgm:t>
        <a:bodyPr/>
        <a:lstStyle/>
        <a:p>
          <a:endParaRPr lang="es-EC"/>
        </a:p>
      </dgm:t>
    </dgm:pt>
    <dgm:pt modelId="{89AC8027-BFB7-4B0E-965F-DFEEF638025C}" type="pres">
      <dgm:prSet presAssocID="{CCAD7B77-91C3-4175-A071-71AA5B9735ED}" presName="FourConn_1-2" presStyleLbl="fgAccFollowNode1" presStyleIdx="0" presStyleCnt="3">
        <dgm:presLayoutVars>
          <dgm:bulletEnabled val="1"/>
        </dgm:presLayoutVars>
      </dgm:prSet>
      <dgm:spPr/>
      <dgm:t>
        <a:bodyPr/>
        <a:lstStyle/>
        <a:p>
          <a:endParaRPr lang="es-EC"/>
        </a:p>
      </dgm:t>
    </dgm:pt>
    <dgm:pt modelId="{C02194C6-DDB7-4BA3-A438-BF2BA280CB86}" type="pres">
      <dgm:prSet presAssocID="{CCAD7B77-91C3-4175-A071-71AA5B9735ED}" presName="FourConn_2-3" presStyleLbl="fgAccFollowNode1" presStyleIdx="1" presStyleCnt="3">
        <dgm:presLayoutVars>
          <dgm:bulletEnabled val="1"/>
        </dgm:presLayoutVars>
      </dgm:prSet>
      <dgm:spPr/>
      <dgm:t>
        <a:bodyPr/>
        <a:lstStyle/>
        <a:p>
          <a:endParaRPr lang="es-EC"/>
        </a:p>
      </dgm:t>
    </dgm:pt>
    <dgm:pt modelId="{90D1BF11-878B-4A45-B959-88930DD1AECB}" type="pres">
      <dgm:prSet presAssocID="{CCAD7B77-91C3-4175-A071-71AA5B9735ED}" presName="FourConn_3-4" presStyleLbl="fgAccFollowNode1" presStyleIdx="2" presStyleCnt="3">
        <dgm:presLayoutVars>
          <dgm:bulletEnabled val="1"/>
        </dgm:presLayoutVars>
      </dgm:prSet>
      <dgm:spPr/>
      <dgm:t>
        <a:bodyPr/>
        <a:lstStyle/>
        <a:p>
          <a:endParaRPr lang="es-EC"/>
        </a:p>
      </dgm:t>
    </dgm:pt>
    <dgm:pt modelId="{D470EA98-903A-43E7-A1AC-2C0DE7DF0F1A}" type="pres">
      <dgm:prSet presAssocID="{CCAD7B77-91C3-4175-A071-71AA5B9735ED}" presName="FourNodes_1_text" presStyleLbl="node1" presStyleIdx="3" presStyleCnt="4">
        <dgm:presLayoutVars>
          <dgm:bulletEnabled val="1"/>
        </dgm:presLayoutVars>
      </dgm:prSet>
      <dgm:spPr/>
      <dgm:t>
        <a:bodyPr/>
        <a:lstStyle/>
        <a:p>
          <a:endParaRPr lang="es-EC"/>
        </a:p>
      </dgm:t>
    </dgm:pt>
    <dgm:pt modelId="{04F197D1-F137-419F-947D-CB5D8B2F9390}" type="pres">
      <dgm:prSet presAssocID="{CCAD7B77-91C3-4175-A071-71AA5B9735ED}" presName="FourNodes_2_text" presStyleLbl="node1" presStyleIdx="3" presStyleCnt="4">
        <dgm:presLayoutVars>
          <dgm:bulletEnabled val="1"/>
        </dgm:presLayoutVars>
      </dgm:prSet>
      <dgm:spPr/>
      <dgm:t>
        <a:bodyPr/>
        <a:lstStyle/>
        <a:p>
          <a:endParaRPr lang="es-EC"/>
        </a:p>
      </dgm:t>
    </dgm:pt>
    <dgm:pt modelId="{99F234EC-2C60-437F-9733-51B72F710D5E}" type="pres">
      <dgm:prSet presAssocID="{CCAD7B77-91C3-4175-A071-71AA5B9735ED}" presName="FourNodes_3_text" presStyleLbl="node1" presStyleIdx="3" presStyleCnt="4">
        <dgm:presLayoutVars>
          <dgm:bulletEnabled val="1"/>
        </dgm:presLayoutVars>
      </dgm:prSet>
      <dgm:spPr/>
      <dgm:t>
        <a:bodyPr/>
        <a:lstStyle/>
        <a:p>
          <a:endParaRPr lang="es-EC"/>
        </a:p>
      </dgm:t>
    </dgm:pt>
    <dgm:pt modelId="{9C93CF41-5F9D-4189-B3A2-ABB1E7E89E8B}" type="pres">
      <dgm:prSet presAssocID="{CCAD7B77-91C3-4175-A071-71AA5B9735ED}" presName="FourNodes_4_text" presStyleLbl="node1" presStyleIdx="3" presStyleCnt="4">
        <dgm:presLayoutVars>
          <dgm:bulletEnabled val="1"/>
        </dgm:presLayoutVars>
      </dgm:prSet>
      <dgm:spPr/>
      <dgm:t>
        <a:bodyPr/>
        <a:lstStyle/>
        <a:p>
          <a:endParaRPr lang="es-EC"/>
        </a:p>
      </dgm:t>
    </dgm:pt>
  </dgm:ptLst>
  <dgm:cxnLst>
    <dgm:cxn modelId="{013E9AE2-07CE-4A97-9695-A5B8ACD176A0}" type="presOf" srcId="{FBBE609D-36F6-473B-920B-ECFE02D2E264}" destId="{69C31A68-010E-43D6-B296-398D926892E8}" srcOrd="0" destOrd="0" presId="urn:microsoft.com/office/officeart/2005/8/layout/vProcess5"/>
    <dgm:cxn modelId="{6DADA0A8-7D80-42CD-B7CB-0D5FDF438348}" type="presOf" srcId="{FEBDD9E4-A3BF-4B14-A192-4D8953DEEDDE}" destId="{080FD436-4FDC-4BC1-AE05-B5B9A3C02C37}" srcOrd="0" destOrd="0" presId="urn:microsoft.com/office/officeart/2005/8/layout/vProcess5"/>
    <dgm:cxn modelId="{E6A9FF60-400E-4FFF-9E9C-E73D0D137C1C}" type="presOf" srcId="{E8D464C7-E01D-47E7-B33A-0730D6EAA961}" destId="{90D1BF11-878B-4A45-B959-88930DD1AECB}" srcOrd="0" destOrd="0" presId="urn:microsoft.com/office/officeart/2005/8/layout/vProcess5"/>
    <dgm:cxn modelId="{AE6AA1CD-644E-42ED-B3A1-543D0E9287DD}" type="presOf" srcId="{7191CF08-A064-44BA-9288-D24CC496B833}" destId="{99F234EC-2C60-437F-9733-51B72F710D5E}" srcOrd="1" destOrd="0" presId="urn:microsoft.com/office/officeart/2005/8/layout/vProcess5"/>
    <dgm:cxn modelId="{5B3E3D24-4B4F-480A-900C-188E91503726}" srcId="{CCAD7B77-91C3-4175-A071-71AA5B9735ED}" destId="{EDAC1E20-92D6-40A2-A25E-E9AD229ACD60}" srcOrd="0" destOrd="0" parTransId="{5644E258-B9FA-4AD9-B7B2-8CAF0C4DB696}" sibTransId="{DC90A643-6AF0-482D-9E69-51DFF7545E8E}"/>
    <dgm:cxn modelId="{55307DEE-5264-4BF4-AE70-4EB426820471}" type="presOf" srcId="{DC90A643-6AF0-482D-9E69-51DFF7545E8E}" destId="{89AC8027-BFB7-4B0E-965F-DFEEF638025C}" srcOrd="0" destOrd="0" presId="urn:microsoft.com/office/officeart/2005/8/layout/vProcess5"/>
    <dgm:cxn modelId="{77777A3C-9A8B-4AFA-ABF5-2E477F9AEADF}" type="presOf" srcId="{CCAD7B77-91C3-4175-A071-71AA5B9735ED}" destId="{5C1BBF77-FC2E-4262-A174-D43CBD301BA6}" srcOrd="0" destOrd="0" presId="urn:microsoft.com/office/officeart/2005/8/layout/vProcess5"/>
    <dgm:cxn modelId="{E8FEE3D2-339F-4891-9E74-736066419AC8}" srcId="{CCAD7B77-91C3-4175-A071-71AA5B9735ED}" destId="{FEBDD9E4-A3BF-4B14-A192-4D8953DEEDDE}" srcOrd="1" destOrd="0" parTransId="{90C237F4-F44B-4C52-BEF7-0DB9E28BC18F}" sibTransId="{907A0BEC-DF9A-4ECD-84BB-46C339E88196}"/>
    <dgm:cxn modelId="{6E5B7DFA-2E77-427A-A8FC-BF0A8E6CDEA9}" type="presOf" srcId="{907A0BEC-DF9A-4ECD-84BB-46C339E88196}" destId="{C02194C6-DDB7-4BA3-A438-BF2BA280CB86}" srcOrd="0" destOrd="0" presId="urn:microsoft.com/office/officeart/2005/8/layout/vProcess5"/>
    <dgm:cxn modelId="{DA9A2DB7-8334-4846-8BC3-6D84ED2546B2}" srcId="{CCAD7B77-91C3-4175-A071-71AA5B9735ED}" destId="{FBBE609D-36F6-473B-920B-ECFE02D2E264}" srcOrd="3" destOrd="0" parTransId="{2DD51809-35B6-449F-8C83-BC5CB5508E52}" sibTransId="{5E0B764C-48C5-4A72-A4C4-9F4D97E985E2}"/>
    <dgm:cxn modelId="{CDD9DC3C-3AF7-4A7A-9AF0-E7D0204798EE}" type="presOf" srcId="{FEBDD9E4-A3BF-4B14-A192-4D8953DEEDDE}" destId="{04F197D1-F137-419F-947D-CB5D8B2F9390}" srcOrd="1" destOrd="0" presId="urn:microsoft.com/office/officeart/2005/8/layout/vProcess5"/>
    <dgm:cxn modelId="{94FBC22E-4FB2-47F9-B839-2B90157F535F}" type="presOf" srcId="{FBBE609D-36F6-473B-920B-ECFE02D2E264}" destId="{9C93CF41-5F9D-4189-B3A2-ABB1E7E89E8B}" srcOrd="1" destOrd="0" presId="urn:microsoft.com/office/officeart/2005/8/layout/vProcess5"/>
    <dgm:cxn modelId="{9BF563DE-EDB3-42C2-9054-A51F4865604A}" type="presOf" srcId="{7191CF08-A064-44BA-9288-D24CC496B833}" destId="{64EA2D47-ECEA-422C-B8C0-827C956A0F7F}" srcOrd="0" destOrd="0" presId="urn:microsoft.com/office/officeart/2005/8/layout/vProcess5"/>
    <dgm:cxn modelId="{6B3B8F26-E05D-4686-8963-B72265F05BBA}" type="presOf" srcId="{EDAC1E20-92D6-40A2-A25E-E9AD229ACD60}" destId="{D470EA98-903A-43E7-A1AC-2C0DE7DF0F1A}" srcOrd="1" destOrd="0" presId="urn:microsoft.com/office/officeart/2005/8/layout/vProcess5"/>
    <dgm:cxn modelId="{E9731CC9-3034-4399-A8C0-0299DFD4A7A1}" type="presOf" srcId="{EDAC1E20-92D6-40A2-A25E-E9AD229ACD60}" destId="{9340DDA7-33AF-4C0D-9676-A12C093C5915}" srcOrd="0" destOrd="0" presId="urn:microsoft.com/office/officeart/2005/8/layout/vProcess5"/>
    <dgm:cxn modelId="{1100B198-C120-4EF7-A4EF-517E79A736B2}" srcId="{CCAD7B77-91C3-4175-A071-71AA5B9735ED}" destId="{7191CF08-A064-44BA-9288-D24CC496B833}" srcOrd="2" destOrd="0" parTransId="{82FCEEE3-FDC0-4750-9407-845B21C6098D}" sibTransId="{E8D464C7-E01D-47E7-B33A-0730D6EAA961}"/>
    <dgm:cxn modelId="{4120F4F1-3D25-43A7-8E11-866E8842D77A}" type="presParOf" srcId="{5C1BBF77-FC2E-4262-A174-D43CBD301BA6}" destId="{1C35C28B-E653-4EAD-B20C-DB3C91F00FA3}" srcOrd="0" destOrd="0" presId="urn:microsoft.com/office/officeart/2005/8/layout/vProcess5"/>
    <dgm:cxn modelId="{D47445CF-DD83-4161-9930-19EB7B7F8D75}" type="presParOf" srcId="{5C1BBF77-FC2E-4262-A174-D43CBD301BA6}" destId="{9340DDA7-33AF-4C0D-9676-A12C093C5915}" srcOrd="1" destOrd="0" presId="urn:microsoft.com/office/officeart/2005/8/layout/vProcess5"/>
    <dgm:cxn modelId="{042A3588-4E01-4FE8-AEDD-378AF1CA83D7}" type="presParOf" srcId="{5C1BBF77-FC2E-4262-A174-D43CBD301BA6}" destId="{080FD436-4FDC-4BC1-AE05-B5B9A3C02C37}" srcOrd="2" destOrd="0" presId="urn:microsoft.com/office/officeart/2005/8/layout/vProcess5"/>
    <dgm:cxn modelId="{C5AD22D9-3579-4A72-8D1E-C2DCDB034D3A}" type="presParOf" srcId="{5C1BBF77-FC2E-4262-A174-D43CBD301BA6}" destId="{64EA2D47-ECEA-422C-B8C0-827C956A0F7F}" srcOrd="3" destOrd="0" presId="urn:microsoft.com/office/officeart/2005/8/layout/vProcess5"/>
    <dgm:cxn modelId="{FACAE724-108D-458F-B44B-B7E7C118CDF9}" type="presParOf" srcId="{5C1BBF77-FC2E-4262-A174-D43CBD301BA6}" destId="{69C31A68-010E-43D6-B296-398D926892E8}" srcOrd="4" destOrd="0" presId="urn:microsoft.com/office/officeart/2005/8/layout/vProcess5"/>
    <dgm:cxn modelId="{A54F756A-126B-4D45-B84C-DEDC55A0B49F}" type="presParOf" srcId="{5C1BBF77-FC2E-4262-A174-D43CBD301BA6}" destId="{89AC8027-BFB7-4B0E-965F-DFEEF638025C}" srcOrd="5" destOrd="0" presId="urn:microsoft.com/office/officeart/2005/8/layout/vProcess5"/>
    <dgm:cxn modelId="{4EF7FEFC-3523-4F1F-99E8-FE02D32A67C3}" type="presParOf" srcId="{5C1BBF77-FC2E-4262-A174-D43CBD301BA6}" destId="{C02194C6-DDB7-4BA3-A438-BF2BA280CB86}" srcOrd="6" destOrd="0" presId="urn:microsoft.com/office/officeart/2005/8/layout/vProcess5"/>
    <dgm:cxn modelId="{01D6513C-D4DA-4269-A0A1-9B743B8CF452}" type="presParOf" srcId="{5C1BBF77-FC2E-4262-A174-D43CBD301BA6}" destId="{90D1BF11-878B-4A45-B959-88930DD1AECB}" srcOrd="7" destOrd="0" presId="urn:microsoft.com/office/officeart/2005/8/layout/vProcess5"/>
    <dgm:cxn modelId="{41E2F71C-9E14-4E8A-8F39-93DEE5C8DF67}" type="presParOf" srcId="{5C1BBF77-FC2E-4262-A174-D43CBD301BA6}" destId="{D470EA98-903A-43E7-A1AC-2C0DE7DF0F1A}" srcOrd="8" destOrd="0" presId="urn:microsoft.com/office/officeart/2005/8/layout/vProcess5"/>
    <dgm:cxn modelId="{FB1E3D9F-DB9F-470C-B4AE-2B1074325A81}" type="presParOf" srcId="{5C1BBF77-FC2E-4262-A174-D43CBD301BA6}" destId="{04F197D1-F137-419F-947D-CB5D8B2F9390}" srcOrd="9" destOrd="0" presId="urn:microsoft.com/office/officeart/2005/8/layout/vProcess5"/>
    <dgm:cxn modelId="{8CFC7A09-0A9B-4E85-AE52-48983EC6FBFE}" type="presParOf" srcId="{5C1BBF77-FC2E-4262-A174-D43CBD301BA6}" destId="{99F234EC-2C60-437F-9733-51B72F710D5E}" srcOrd="10" destOrd="0" presId="urn:microsoft.com/office/officeart/2005/8/layout/vProcess5"/>
    <dgm:cxn modelId="{BB610145-BDE3-4329-94D9-D3228FB04EED}" type="presParOf" srcId="{5C1BBF77-FC2E-4262-A174-D43CBD301BA6}" destId="{9C93CF41-5F9D-4189-B3A2-ABB1E7E89E8B}"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84369B1-2DAA-44F4-B4A1-66E95C6D7FC3}"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s-EC"/>
        </a:p>
      </dgm:t>
    </dgm:pt>
    <dgm:pt modelId="{74890FD4-96A1-434C-9267-CBAC200C6D14}">
      <dgm:prSet phldrT="[Texto]" custT="1"/>
      <dgm:spPr>
        <a:solidFill>
          <a:srgbClr val="00B0F0"/>
        </a:solidFill>
      </dgm:spPr>
      <dgm:t>
        <a:bodyPr/>
        <a:lstStyle/>
        <a:p>
          <a:r>
            <a:rPr lang="es-EC" sz="2800" dirty="0" smtClean="0"/>
            <a:t>Calcinación</a:t>
          </a:r>
          <a:endParaRPr lang="es-EC" sz="2800" dirty="0"/>
        </a:p>
      </dgm:t>
    </dgm:pt>
    <dgm:pt modelId="{A03D451F-D537-4909-8206-E3C28C146DA3}" type="parTrans" cxnId="{0EEA4749-4609-4CD8-AD9A-8D6C6154C124}">
      <dgm:prSet/>
      <dgm:spPr/>
      <dgm:t>
        <a:bodyPr/>
        <a:lstStyle/>
        <a:p>
          <a:endParaRPr lang="es-EC" sz="2800"/>
        </a:p>
      </dgm:t>
    </dgm:pt>
    <dgm:pt modelId="{4822D2D7-664D-40E1-81D4-0F10FB63BB63}" type="sibTrans" cxnId="{0EEA4749-4609-4CD8-AD9A-8D6C6154C124}">
      <dgm:prSet/>
      <dgm:spPr/>
      <dgm:t>
        <a:bodyPr/>
        <a:lstStyle/>
        <a:p>
          <a:endParaRPr lang="es-EC" sz="2800"/>
        </a:p>
      </dgm:t>
    </dgm:pt>
    <dgm:pt modelId="{A1B21478-B4F2-4107-9DE9-DCE57C08A7B5}">
      <dgm:prSet phldrT="[Texto]" custT="1"/>
      <dgm:spPr>
        <a:solidFill>
          <a:srgbClr val="00B050"/>
        </a:solidFill>
      </dgm:spPr>
      <dgm:t>
        <a:bodyPr/>
        <a:lstStyle/>
        <a:p>
          <a:r>
            <a:rPr lang="es-EC" sz="2800" dirty="0" smtClean="0"/>
            <a:t>Digestión</a:t>
          </a:r>
          <a:endParaRPr lang="es-EC" sz="2800" dirty="0"/>
        </a:p>
      </dgm:t>
    </dgm:pt>
    <dgm:pt modelId="{893C0F0F-5780-4A97-A08C-2CD0DFA9A538}" type="parTrans" cxnId="{F30C028A-C4F2-403D-BF98-D9D3B4E4B2DB}">
      <dgm:prSet/>
      <dgm:spPr/>
      <dgm:t>
        <a:bodyPr/>
        <a:lstStyle/>
        <a:p>
          <a:endParaRPr lang="es-EC" sz="2800"/>
        </a:p>
      </dgm:t>
    </dgm:pt>
    <dgm:pt modelId="{85F29932-FFD9-44C7-8B53-49D8AD32D540}" type="sibTrans" cxnId="{F30C028A-C4F2-403D-BF98-D9D3B4E4B2DB}">
      <dgm:prSet/>
      <dgm:spPr/>
      <dgm:t>
        <a:bodyPr/>
        <a:lstStyle/>
        <a:p>
          <a:endParaRPr lang="es-EC" sz="2800"/>
        </a:p>
      </dgm:t>
    </dgm:pt>
    <dgm:pt modelId="{5406A3E0-A44D-4396-A65A-7AA5B1134FC6}">
      <dgm:prSet phldrT="[Texto]" custT="1"/>
      <dgm:spPr>
        <a:solidFill>
          <a:srgbClr val="FFC000"/>
        </a:solidFill>
      </dgm:spPr>
      <dgm:t>
        <a:bodyPr/>
        <a:lstStyle/>
        <a:p>
          <a:r>
            <a:rPr lang="es-EC" sz="2800" dirty="0" smtClean="0"/>
            <a:t>Determinación cuantitativa</a:t>
          </a:r>
          <a:endParaRPr lang="es-EC" sz="2800" dirty="0"/>
        </a:p>
      </dgm:t>
    </dgm:pt>
    <dgm:pt modelId="{494CA733-6534-48E3-99EF-26DB2B9BA40C}" type="parTrans" cxnId="{8F3F1135-D5AD-4A93-B970-61ACC2545CF3}">
      <dgm:prSet/>
      <dgm:spPr/>
      <dgm:t>
        <a:bodyPr/>
        <a:lstStyle/>
        <a:p>
          <a:endParaRPr lang="es-EC" sz="2800"/>
        </a:p>
      </dgm:t>
    </dgm:pt>
    <dgm:pt modelId="{031F50F4-091B-4DF6-A27A-28562E22C409}" type="sibTrans" cxnId="{8F3F1135-D5AD-4A93-B970-61ACC2545CF3}">
      <dgm:prSet/>
      <dgm:spPr/>
      <dgm:t>
        <a:bodyPr/>
        <a:lstStyle/>
        <a:p>
          <a:endParaRPr lang="es-EC" sz="2800"/>
        </a:p>
      </dgm:t>
    </dgm:pt>
    <dgm:pt modelId="{303D0FEB-0105-409B-B5FA-62CEAB2BE1FF}">
      <dgm:prSet phldrT="[Texto]" custT="1"/>
      <dgm:spPr>
        <a:solidFill>
          <a:srgbClr val="FFC000"/>
        </a:solidFill>
      </dgm:spPr>
      <dgm:t>
        <a:bodyPr/>
        <a:lstStyle/>
        <a:p>
          <a:r>
            <a:rPr lang="es-EC" sz="2000" dirty="0" smtClean="0"/>
            <a:t>Espectrofotometría</a:t>
          </a:r>
          <a:endParaRPr lang="es-EC" sz="2000" dirty="0"/>
        </a:p>
      </dgm:t>
    </dgm:pt>
    <dgm:pt modelId="{C46A4B10-18E8-4BEE-BE85-0C5E29836984}" type="parTrans" cxnId="{C471FC5B-4448-4703-A3D1-CAFC88A6B449}">
      <dgm:prSet/>
      <dgm:spPr/>
      <dgm:t>
        <a:bodyPr/>
        <a:lstStyle/>
        <a:p>
          <a:endParaRPr lang="es-EC" sz="2800"/>
        </a:p>
      </dgm:t>
    </dgm:pt>
    <dgm:pt modelId="{40E062D7-1EBA-4B2F-96D1-FEFC4D49FA3E}" type="sibTrans" cxnId="{C471FC5B-4448-4703-A3D1-CAFC88A6B449}">
      <dgm:prSet/>
      <dgm:spPr/>
      <dgm:t>
        <a:bodyPr/>
        <a:lstStyle/>
        <a:p>
          <a:endParaRPr lang="es-EC" sz="2800"/>
        </a:p>
      </dgm:t>
    </dgm:pt>
    <dgm:pt modelId="{E76942F2-BE03-4B07-8C16-2E91594FD2C8}">
      <dgm:prSet phldrT="[Texto]" custT="1"/>
      <dgm:spPr>
        <a:solidFill>
          <a:srgbClr val="FFC000"/>
        </a:solidFill>
      </dgm:spPr>
      <dgm:t>
        <a:bodyPr/>
        <a:lstStyle/>
        <a:p>
          <a:r>
            <a:rPr lang="es-EC" sz="2000" dirty="0" smtClean="0"/>
            <a:t>Fotometría</a:t>
          </a:r>
          <a:endParaRPr lang="es-EC" sz="2000" dirty="0"/>
        </a:p>
      </dgm:t>
    </dgm:pt>
    <dgm:pt modelId="{7A257832-1A23-4AC0-8EE6-B69AE26932EB}" type="parTrans" cxnId="{2ACE6195-8804-4976-8350-1EF6774E9E79}">
      <dgm:prSet/>
      <dgm:spPr/>
      <dgm:t>
        <a:bodyPr/>
        <a:lstStyle/>
        <a:p>
          <a:endParaRPr lang="es-EC" sz="2800"/>
        </a:p>
      </dgm:t>
    </dgm:pt>
    <dgm:pt modelId="{43829E95-CE9E-42E4-8C93-24D8786FA9C6}" type="sibTrans" cxnId="{2ACE6195-8804-4976-8350-1EF6774E9E79}">
      <dgm:prSet/>
      <dgm:spPr/>
      <dgm:t>
        <a:bodyPr/>
        <a:lstStyle/>
        <a:p>
          <a:endParaRPr lang="es-EC" sz="2800"/>
        </a:p>
      </dgm:t>
    </dgm:pt>
    <dgm:pt modelId="{D0DED980-27D5-4DAC-8194-BC21016217D8}">
      <dgm:prSet phldrT="[Texto]" custT="1"/>
      <dgm:spPr>
        <a:solidFill>
          <a:srgbClr val="FFC000"/>
        </a:solidFill>
      </dgm:spPr>
      <dgm:t>
        <a:bodyPr/>
        <a:lstStyle/>
        <a:p>
          <a:r>
            <a:rPr lang="es-EC" sz="2000" dirty="0" err="1" smtClean="0"/>
            <a:t>Kjeldahl</a:t>
          </a:r>
          <a:endParaRPr lang="es-EC" sz="2000" dirty="0"/>
        </a:p>
      </dgm:t>
    </dgm:pt>
    <dgm:pt modelId="{1D384A84-2C72-4AEE-B47C-62B08B26B04A}" type="parTrans" cxnId="{453EC162-12A8-49B0-ADD5-8314C3408073}">
      <dgm:prSet/>
      <dgm:spPr/>
      <dgm:t>
        <a:bodyPr/>
        <a:lstStyle/>
        <a:p>
          <a:endParaRPr lang="es-EC" sz="2800"/>
        </a:p>
      </dgm:t>
    </dgm:pt>
    <dgm:pt modelId="{0FF6426E-6972-42B1-91AD-6724B4C165ED}" type="sibTrans" cxnId="{453EC162-12A8-49B0-ADD5-8314C3408073}">
      <dgm:prSet/>
      <dgm:spPr/>
      <dgm:t>
        <a:bodyPr/>
        <a:lstStyle/>
        <a:p>
          <a:endParaRPr lang="es-EC" sz="2800"/>
        </a:p>
      </dgm:t>
    </dgm:pt>
    <dgm:pt modelId="{490BACDD-BA03-48A2-9320-FC9E7B887F66}" type="pres">
      <dgm:prSet presAssocID="{984369B1-2DAA-44F4-B4A1-66E95C6D7FC3}" presName="Name0" presStyleCnt="0">
        <dgm:presLayoutVars>
          <dgm:chMax val="7"/>
          <dgm:chPref val="7"/>
          <dgm:dir/>
        </dgm:presLayoutVars>
      </dgm:prSet>
      <dgm:spPr/>
      <dgm:t>
        <a:bodyPr/>
        <a:lstStyle/>
        <a:p>
          <a:endParaRPr lang="es-EC"/>
        </a:p>
      </dgm:t>
    </dgm:pt>
    <dgm:pt modelId="{F6AEE1D0-B0BF-4AB6-A64E-70052147D2DA}" type="pres">
      <dgm:prSet presAssocID="{984369B1-2DAA-44F4-B4A1-66E95C6D7FC3}" presName="Name1" presStyleCnt="0"/>
      <dgm:spPr/>
    </dgm:pt>
    <dgm:pt modelId="{DADAA20E-D6D4-448F-A572-6B94955A73D5}" type="pres">
      <dgm:prSet presAssocID="{984369B1-2DAA-44F4-B4A1-66E95C6D7FC3}" presName="cycle" presStyleCnt="0"/>
      <dgm:spPr/>
    </dgm:pt>
    <dgm:pt modelId="{33FDE582-A283-46F7-975C-CE55593B7652}" type="pres">
      <dgm:prSet presAssocID="{984369B1-2DAA-44F4-B4A1-66E95C6D7FC3}" presName="srcNode" presStyleLbl="node1" presStyleIdx="0" presStyleCnt="3"/>
      <dgm:spPr/>
    </dgm:pt>
    <dgm:pt modelId="{F112D546-A326-4A36-8E80-782E2984BD1E}" type="pres">
      <dgm:prSet presAssocID="{984369B1-2DAA-44F4-B4A1-66E95C6D7FC3}" presName="conn" presStyleLbl="parChTrans1D2" presStyleIdx="0" presStyleCnt="1"/>
      <dgm:spPr/>
      <dgm:t>
        <a:bodyPr/>
        <a:lstStyle/>
        <a:p>
          <a:endParaRPr lang="es-EC"/>
        </a:p>
      </dgm:t>
    </dgm:pt>
    <dgm:pt modelId="{A071DBE3-CDB7-4F7F-9AEE-77B9BC7202AB}" type="pres">
      <dgm:prSet presAssocID="{984369B1-2DAA-44F4-B4A1-66E95C6D7FC3}" presName="extraNode" presStyleLbl="node1" presStyleIdx="0" presStyleCnt="3"/>
      <dgm:spPr/>
    </dgm:pt>
    <dgm:pt modelId="{621D2255-177A-4964-ACD3-0AFFA58BE8A8}" type="pres">
      <dgm:prSet presAssocID="{984369B1-2DAA-44F4-B4A1-66E95C6D7FC3}" presName="dstNode" presStyleLbl="node1" presStyleIdx="0" presStyleCnt="3"/>
      <dgm:spPr/>
    </dgm:pt>
    <dgm:pt modelId="{9A87F872-6290-4937-B528-48C27AD06559}" type="pres">
      <dgm:prSet presAssocID="{74890FD4-96A1-434C-9267-CBAC200C6D14}" presName="text_1" presStyleLbl="node1" presStyleIdx="0" presStyleCnt="3">
        <dgm:presLayoutVars>
          <dgm:bulletEnabled val="1"/>
        </dgm:presLayoutVars>
      </dgm:prSet>
      <dgm:spPr/>
      <dgm:t>
        <a:bodyPr/>
        <a:lstStyle/>
        <a:p>
          <a:endParaRPr lang="es-EC"/>
        </a:p>
      </dgm:t>
    </dgm:pt>
    <dgm:pt modelId="{C35DF56E-3BFC-4508-8547-AEBCEA362AF8}" type="pres">
      <dgm:prSet presAssocID="{74890FD4-96A1-434C-9267-CBAC200C6D14}" presName="accent_1" presStyleCnt="0"/>
      <dgm:spPr/>
    </dgm:pt>
    <dgm:pt modelId="{38264004-9D2A-4BB9-A3BF-357E352A13D7}" type="pres">
      <dgm:prSet presAssocID="{74890FD4-96A1-434C-9267-CBAC200C6D14}" presName="accentRepeatNode" presStyleLbl="solidFgAcc1" presStyleIdx="0" presStyleCnt="3"/>
      <dgm:spPr>
        <a:solidFill>
          <a:srgbClr val="FFFF00"/>
        </a:solidFill>
      </dgm:spPr>
    </dgm:pt>
    <dgm:pt modelId="{4FE030F7-EC22-477B-A3D8-99B6872C4825}" type="pres">
      <dgm:prSet presAssocID="{A1B21478-B4F2-4107-9DE9-DCE57C08A7B5}" presName="text_2" presStyleLbl="node1" presStyleIdx="1" presStyleCnt="3">
        <dgm:presLayoutVars>
          <dgm:bulletEnabled val="1"/>
        </dgm:presLayoutVars>
      </dgm:prSet>
      <dgm:spPr/>
      <dgm:t>
        <a:bodyPr/>
        <a:lstStyle/>
        <a:p>
          <a:endParaRPr lang="es-EC"/>
        </a:p>
      </dgm:t>
    </dgm:pt>
    <dgm:pt modelId="{6C1F5DB4-3225-4611-8663-032415EF15CE}" type="pres">
      <dgm:prSet presAssocID="{A1B21478-B4F2-4107-9DE9-DCE57C08A7B5}" presName="accent_2" presStyleCnt="0"/>
      <dgm:spPr/>
    </dgm:pt>
    <dgm:pt modelId="{6B4D183B-B563-4FE7-B1F4-5B79668C3F62}" type="pres">
      <dgm:prSet presAssocID="{A1B21478-B4F2-4107-9DE9-DCE57C08A7B5}" presName="accentRepeatNode" presStyleLbl="solidFgAcc1" presStyleIdx="1" presStyleCnt="3"/>
      <dgm:spPr>
        <a:solidFill>
          <a:srgbClr val="FF0000"/>
        </a:solidFill>
      </dgm:spPr>
    </dgm:pt>
    <dgm:pt modelId="{55A056A1-55B6-4EA9-B6C5-151D5C8E8826}" type="pres">
      <dgm:prSet presAssocID="{5406A3E0-A44D-4396-A65A-7AA5B1134FC6}" presName="text_3" presStyleLbl="node1" presStyleIdx="2" presStyleCnt="3" custScaleY="129114">
        <dgm:presLayoutVars>
          <dgm:bulletEnabled val="1"/>
        </dgm:presLayoutVars>
      </dgm:prSet>
      <dgm:spPr/>
      <dgm:t>
        <a:bodyPr/>
        <a:lstStyle/>
        <a:p>
          <a:endParaRPr lang="es-EC"/>
        </a:p>
      </dgm:t>
    </dgm:pt>
    <dgm:pt modelId="{BF1907FE-A2C9-40BF-BEB6-B85CDCBB7A6D}" type="pres">
      <dgm:prSet presAssocID="{5406A3E0-A44D-4396-A65A-7AA5B1134FC6}" presName="accent_3" presStyleCnt="0"/>
      <dgm:spPr/>
    </dgm:pt>
    <dgm:pt modelId="{F7A2A741-9FBB-40FB-97F5-0852428C26B3}" type="pres">
      <dgm:prSet presAssocID="{5406A3E0-A44D-4396-A65A-7AA5B1134FC6}" presName="accentRepeatNode" presStyleLbl="solidFgAcc1" presStyleIdx="2" presStyleCnt="3"/>
      <dgm:spPr>
        <a:solidFill>
          <a:schemeClr val="accent6">
            <a:lumMod val="60000"/>
            <a:lumOff val="40000"/>
          </a:schemeClr>
        </a:solidFill>
      </dgm:spPr>
    </dgm:pt>
  </dgm:ptLst>
  <dgm:cxnLst>
    <dgm:cxn modelId="{F30C028A-C4F2-403D-BF98-D9D3B4E4B2DB}" srcId="{984369B1-2DAA-44F4-B4A1-66E95C6D7FC3}" destId="{A1B21478-B4F2-4107-9DE9-DCE57C08A7B5}" srcOrd="1" destOrd="0" parTransId="{893C0F0F-5780-4A97-A08C-2CD0DFA9A538}" sibTransId="{85F29932-FFD9-44C7-8B53-49D8AD32D540}"/>
    <dgm:cxn modelId="{AEB9BAD8-2783-4E14-8899-C1893343A18B}" type="presOf" srcId="{74890FD4-96A1-434C-9267-CBAC200C6D14}" destId="{9A87F872-6290-4937-B528-48C27AD06559}" srcOrd="0" destOrd="0" presId="urn:microsoft.com/office/officeart/2008/layout/VerticalCurvedList"/>
    <dgm:cxn modelId="{453EC162-12A8-49B0-ADD5-8314C3408073}" srcId="{5406A3E0-A44D-4396-A65A-7AA5B1134FC6}" destId="{D0DED980-27D5-4DAC-8194-BC21016217D8}" srcOrd="2" destOrd="0" parTransId="{1D384A84-2C72-4AEE-B47C-62B08B26B04A}" sibTransId="{0FF6426E-6972-42B1-91AD-6724B4C165ED}"/>
    <dgm:cxn modelId="{2ACE6195-8804-4976-8350-1EF6774E9E79}" srcId="{5406A3E0-A44D-4396-A65A-7AA5B1134FC6}" destId="{E76942F2-BE03-4B07-8C16-2E91594FD2C8}" srcOrd="1" destOrd="0" parTransId="{7A257832-1A23-4AC0-8EE6-B69AE26932EB}" sibTransId="{43829E95-CE9E-42E4-8C93-24D8786FA9C6}"/>
    <dgm:cxn modelId="{3F61F33D-3D73-49A3-A97B-FCC5AD594128}" type="presOf" srcId="{A1B21478-B4F2-4107-9DE9-DCE57C08A7B5}" destId="{4FE030F7-EC22-477B-A3D8-99B6872C4825}" srcOrd="0" destOrd="0" presId="urn:microsoft.com/office/officeart/2008/layout/VerticalCurvedList"/>
    <dgm:cxn modelId="{C471FC5B-4448-4703-A3D1-CAFC88A6B449}" srcId="{5406A3E0-A44D-4396-A65A-7AA5B1134FC6}" destId="{303D0FEB-0105-409B-B5FA-62CEAB2BE1FF}" srcOrd="0" destOrd="0" parTransId="{C46A4B10-18E8-4BEE-BE85-0C5E29836984}" sibTransId="{40E062D7-1EBA-4B2F-96D1-FEFC4D49FA3E}"/>
    <dgm:cxn modelId="{0EEA4749-4609-4CD8-AD9A-8D6C6154C124}" srcId="{984369B1-2DAA-44F4-B4A1-66E95C6D7FC3}" destId="{74890FD4-96A1-434C-9267-CBAC200C6D14}" srcOrd="0" destOrd="0" parTransId="{A03D451F-D537-4909-8206-E3C28C146DA3}" sibTransId="{4822D2D7-664D-40E1-81D4-0F10FB63BB63}"/>
    <dgm:cxn modelId="{52532ADB-CCF2-490D-88DB-DB2CD44DCDCC}" type="presOf" srcId="{5406A3E0-A44D-4396-A65A-7AA5B1134FC6}" destId="{55A056A1-55B6-4EA9-B6C5-151D5C8E8826}" srcOrd="0" destOrd="0" presId="urn:microsoft.com/office/officeart/2008/layout/VerticalCurvedList"/>
    <dgm:cxn modelId="{434DD29F-6B15-4018-AEEB-7F43F9C66BB3}" type="presOf" srcId="{E76942F2-BE03-4B07-8C16-2E91594FD2C8}" destId="{55A056A1-55B6-4EA9-B6C5-151D5C8E8826}" srcOrd="0" destOrd="2" presId="urn:microsoft.com/office/officeart/2008/layout/VerticalCurvedList"/>
    <dgm:cxn modelId="{4EBD673B-D065-4301-9777-169CB2B17FA1}" type="presOf" srcId="{4822D2D7-664D-40E1-81D4-0F10FB63BB63}" destId="{F112D546-A326-4A36-8E80-782E2984BD1E}" srcOrd="0" destOrd="0" presId="urn:microsoft.com/office/officeart/2008/layout/VerticalCurvedList"/>
    <dgm:cxn modelId="{8F3F1135-D5AD-4A93-B970-61ACC2545CF3}" srcId="{984369B1-2DAA-44F4-B4A1-66E95C6D7FC3}" destId="{5406A3E0-A44D-4396-A65A-7AA5B1134FC6}" srcOrd="2" destOrd="0" parTransId="{494CA733-6534-48E3-99EF-26DB2B9BA40C}" sibTransId="{031F50F4-091B-4DF6-A27A-28562E22C409}"/>
    <dgm:cxn modelId="{A6C1F8E1-4107-4FBB-B399-1840D080E715}" type="presOf" srcId="{D0DED980-27D5-4DAC-8194-BC21016217D8}" destId="{55A056A1-55B6-4EA9-B6C5-151D5C8E8826}" srcOrd="0" destOrd="3" presId="urn:microsoft.com/office/officeart/2008/layout/VerticalCurvedList"/>
    <dgm:cxn modelId="{2FF618FC-EFA1-427A-9346-9C56CD5D6429}" type="presOf" srcId="{984369B1-2DAA-44F4-B4A1-66E95C6D7FC3}" destId="{490BACDD-BA03-48A2-9320-FC9E7B887F66}" srcOrd="0" destOrd="0" presId="urn:microsoft.com/office/officeart/2008/layout/VerticalCurvedList"/>
    <dgm:cxn modelId="{F5A878BF-7C54-4038-9639-0E95C342D521}" type="presOf" srcId="{303D0FEB-0105-409B-B5FA-62CEAB2BE1FF}" destId="{55A056A1-55B6-4EA9-B6C5-151D5C8E8826}" srcOrd="0" destOrd="1" presId="urn:microsoft.com/office/officeart/2008/layout/VerticalCurvedList"/>
    <dgm:cxn modelId="{4843A207-5329-4976-A7B1-FF43CB5DC0A5}" type="presParOf" srcId="{490BACDD-BA03-48A2-9320-FC9E7B887F66}" destId="{F6AEE1D0-B0BF-4AB6-A64E-70052147D2DA}" srcOrd="0" destOrd="0" presId="urn:microsoft.com/office/officeart/2008/layout/VerticalCurvedList"/>
    <dgm:cxn modelId="{5074F4B7-C664-43C5-AB1C-1395D13BF5A2}" type="presParOf" srcId="{F6AEE1D0-B0BF-4AB6-A64E-70052147D2DA}" destId="{DADAA20E-D6D4-448F-A572-6B94955A73D5}" srcOrd="0" destOrd="0" presId="urn:microsoft.com/office/officeart/2008/layout/VerticalCurvedList"/>
    <dgm:cxn modelId="{EAF27A8C-12ED-448F-B233-1197CF512A9A}" type="presParOf" srcId="{DADAA20E-D6D4-448F-A572-6B94955A73D5}" destId="{33FDE582-A283-46F7-975C-CE55593B7652}" srcOrd="0" destOrd="0" presId="urn:microsoft.com/office/officeart/2008/layout/VerticalCurvedList"/>
    <dgm:cxn modelId="{68BD9CC6-43C3-4AF7-BC27-09BB385A038D}" type="presParOf" srcId="{DADAA20E-D6D4-448F-A572-6B94955A73D5}" destId="{F112D546-A326-4A36-8E80-782E2984BD1E}" srcOrd="1" destOrd="0" presId="urn:microsoft.com/office/officeart/2008/layout/VerticalCurvedList"/>
    <dgm:cxn modelId="{EF5641CA-BAED-44C0-B5BB-653982FE315D}" type="presParOf" srcId="{DADAA20E-D6D4-448F-A572-6B94955A73D5}" destId="{A071DBE3-CDB7-4F7F-9AEE-77B9BC7202AB}" srcOrd="2" destOrd="0" presId="urn:microsoft.com/office/officeart/2008/layout/VerticalCurvedList"/>
    <dgm:cxn modelId="{5E977744-7720-4EED-845E-5F53425B3831}" type="presParOf" srcId="{DADAA20E-D6D4-448F-A572-6B94955A73D5}" destId="{621D2255-177A-4964-ACD3-0AFFA58BE8A8}" srcOrd="3" destOrd="0" presId="urn:microsoft.com/office/officeart/2008/layout/VerticalCurvedList"/>
    <dgm:cxn modelId="{340E3185-325B-4765-8958-89873AF566D2}" type="presParOf" srcId="{F6AEE1D0-B0BF-4AB6-A64E-70052147D2DA}" destId="{9A87F872-6290-4937-B528-48C27AD06559}" srcOrd="1" destOrd="0" presId="urn:microsoft.com/office/officeart/2008/layout/VerticalCurvedList"/>
    <dgm:cxn modelId="{C043F187-B92C-4D29-9EBC-159433B2B095}" type="presParOf" srcId="{F6AEE1D0-B0BF-4AB6-A64E-70052147D2DA}" destId="{C35DF56E-3BFC-4508-8547-AEBCEA362AF8}" srcOrd="2" destOrd="0" presId="urn:microsoft.com/office/officeart/2008/layout/VerticalCurvedList"/>
    <dgm:cxn modelId="{9A2E23F1-5CA3-441A-A715-3B34948BABC9}" type="presParOf" srcId="{C35DF56E-3BFC-4508-8547-AEBCEA362AF8}" destId="{38264004-9D2A-4BB9-A3BF-357E352A13D7}" srcOrd="0" destOrd="0" presId="urn:microsoft.com/office/officeart/2008/layout/VerticalCurvedList"/>
    <dgm:cxn modelId="{A2FED579-8D12-4478-A88C-D5991469B412}" type="presParOf" srcId="{F6AEE1D0-B0BF-4AB6-A64E-70052147D2DA}" destId="{4FE030F7-EC22-477B-A3D8-99B6872C4825}" srcOrd="3" destOrd="0" presId="urn:microsoft.com/office/officeart/2008/layout/VerticalCurvedList"/>
    <dgm:cxn modelId="{B42242FB-C7CB-4DB9-8EB6-AE1B4C47F841}" type="presParOf" srcId="{F6AEE1D0-B0BF-4AB6-A64E-70052147D2DA}" destId="{6C1F5DB4-3225-4611-8663-032415EF15CE}" srcOrd="4" destOrd="0" presId="urn:microsoft.com/office/officeart/2008/layout/VerticalCurvedList"/>
    <dgm:cxn modelId="{67FCB985-2613-449E-B5CD-487AB6A00DE2}" type="presParOf" srcId="{6C1F5DB4-3225-4611-8663-032415EF15CE}" destId="{6B4D183B-B563-4FE7-B1F4-5B79668C3F62}" srcOrd="0" destOrd="0" presId="urn:microsoft.com/office/officeart/2008/layout/VerticalCurvedList"/>
    <dgm:cxn modelId="{3B43D014-B2B9-4826-AD47-67D911A48775}" type="presParOf" srcId="{F6AEE1D0-B0BF-4AB6-A64E-70052147D2DA}" destId="{55A056A1-55B6-4EA9-B6C5-151D5C8E8826}" srcOrd="5" destOrd="0" presId="urn:microsoft.com/office/officeart/2008/layout/VerticalCurvedList"/>
    <dgm:cxn modelId="{9AA02E74-70E9-43B7-BF0A-783A6789A08A}" type="presParOf" srcId="{F6AEE1D0-B0BF-4AB6-A64E-70052147D2DA}" destId="{BF1907FE-A2C9-40BF-BEB6-B85CDCBB7A6D}" srcOrd="6" destOrd="0" presId="urn:microsoft.com/office/officeart/2008/layout/VerticalCurvedList"/>
    <dgm:cxn modelId="{2C3E60C4-4DEE-4424-B66A-230370892B3E}" type="presParOf" srcId="{BF1907FE-A2C9-40BF-BEB6-B85CDCBB7A6D}" destId="{F7A2A741-9FBB-40FB-97F5-0852428C26B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4C7A89-2B1A-4B7C-A6D2-C61164643F17}" type="doc">
      <dgm:prSet loTypeId="urn:microsoft.com/office/officeart/2005/8/layout/vList6" loCatId="process" qsTypeId="urn:microsoft.com/office/officeart/2005/8/quickstyle/simple1" qsCatId="simple" csTypeId="urn:microsoft.com/office/officeart/2005/8/colors/accent0_3" csCatId="mainScheme" phldr="1"/>
      <dgm:spPr/>
      <dgm:t>
        <a:bodyPr/>
        <a:lstStyle/>
        <a:p>
          <a:endParaRPr lang="es-EC"/>
        </a:p>
      </dgm:t>
    </dgm:pt>
    <dgm:pt modelId="{2A06F060-370C-4D36-A0C7-407148382C2D}">
      <dgm:prSet phldrT="[Texto]"/>
      <dgm:spPr>
        <a:solidFill>
          <a:srgbClr val="00B050"/>
        </a:solidFill>
        <a:ln w="76200">
          <a:solidFill>
            <a:srgbClr val="007A37"/>
          </a:solidFill>
        </a:ln>
      </dgm:spPr>
      <dgm:t>
        <a:bodyPr/>
        <a:lstStyle/>
        <a:p>
          <a:r>
            <a:rPr lang="es-ES_tradnl" dirty="0" smtClean="0"/>
            <a:t>En la actualidad, la alternativa más viable para corregir estos problemas</a:t>
          </a:r>
          <a:endParaRPr lang="es-EC" dirty="0"/>
        </a:p>
      </dgm:t>
    </dgm:pt>
    <dgm:pt modelId="{8CDBD728-A366-4834-9665-1CE335CD5CD0}" type="parTrans" cxnId="{5814DA2E-27F2-4E95-BA77-26B922BF7424}">
      <dgm:prSet/>
      <dgm:spPr/>
      <dgm:t>
        <a:bodyPr/>
        <a:lstStyle/>
        <a:p>
          <a:endParaRPr lang="es-EC"/>
        </a:p>
      </dgm:t>
    </dgm:pt>
    <dgm:pt modelId="{BB4B1A15-B1D1-472A-8A8B-FF01FDDB12E0}" type="sibTrans" cxnId="{5814DA2E-27F2-4E95-BA77-26B922BF7424}">
      <dgm:prSet/>
      <dgm:spPr/>
      <dgm:t>
        <a:bodyPr/>
        <a:lstStyle/>
        <a:p>
          <a:endParaRPr lang="es-EC"/>
        </a:p>
      </dgm:t>
    </dgm:pt>
    <dgm:pt modelId="{057B4DA2-6B00-48A5-AAFA-FDE0EF4EBA0F}">
      <dgm:prSet/>
      <dgm:spPr/>
      <dgm:t>
        <a:bodyPr/>
        <a:lstStyle/>
        <a:p>
          <a:r>
            <a:rPr lang="es-ES_tradnl" dirty="0" smtClean="0"/>
            <a:t>Implementación de un diagnóstico del estado nutricional de la plantación </a:t>
          </a:r>
          <a:r>
            <a:rPr lang="es-EC" dirty="0" smtClean="0"/>
            <a:t>(</a:t>
          </a:r>
          <a:r>
            <a:rPr lang="es-EC" dirty="0" err="1" smtClean="0"/>
            <a:t>Nayak</a:t>
          </a:r>
          <a:r>
            <a:rPr lang="es-EC" dirty="0" smtClean="0"/>
            <a:t>, et al., 2011)</a:t>
          </a:r>
          <a:r>
            <a:rPr lang="es-ES_tradnl" dirty="0" smtClean="0"/>
            <a:t>.</a:t>
          </a:r>
          <a:endParaRPr lang="es-EC" dirty="0"/>
        </a:p>
      </dgm:t>
    </dgm:pt>
    <dgm:pt modelId="{D67D7F5C-C816-4D07-A32E-0DC00CD3345C}" type="parTrans" cxnId="{D1E25484-57F9-4C85-82A6-89670DB839EB}">
      <dgm:prSet/>
      <dgm:spPr/>
      <dgm:t>
        <a:bodyPr/>
        <a:lstStyle/>
        <a:p>
          <a:endParaRPr lang="es-EC"/>
        </a:p>
      </dgm:t>
    </dgm:pt>
    <dgm:pt modelId="{C514816B-4192-44E7-979E-D603502C5E3B}" type="sibTrans" cxnId="{D1E25484-57F9-4C85-82A6-89670DB839EB}">
      <dgm:prSet/>
      <dgm:spPr/>
      <dgm:t>
        <a:bodyPr/>
        <a:lstStyle/>
        <a:p>
          <a:endParaRPr lang="es-EC"/>
        </a:p>
      </dgm:t>
    </dgm:pt>
    <dgm:pt modelId="{7AD5CA77-C54F-45CF-864B-7A842836D7B4}" type="pres">
      <dgm:prSet presAssocID="{8A4C7A89-2B1A-4B7C-A6D2-C61164643F17}" presName="Name0" presStyleCnt="0">
        <dgm:presLayoutVars>
          <dgm:dir/>
          <dgm:animLvl val="lvl"/>
          <dgm:resizeHandles/>
        </dgm:presLayoutVars>
      </dgm:prSet>
      <dgm:spPr/>
      <dgm:t>
        <a:bodyPr/>
        <a:lstStyle/>
        <a:p>
          <a:endParaRPr lang="es-EC"/>
        </a:p>
      </dgm:t>
    </dgm:pt>
    <dgm:pt modelId="{5835EC55-FCA8-42FB-B849-6C80C59C440D}" type="pres">
      <dgm:prSet presAssocID="{2A06F060-370C-4D36-A0C7-407148382C2D}" presName="linNode" presStyleCnt="0"/>
      <dgm:spPr/>
    </dgm:pt>
    <dgm:pt modelId="{AB424B1C-BB39-4B7B-9BC8-965DAF891D29}" type="pres">
      <dgm:prSet presAssocID="{2A06F060-370C-4D36-A0C7-407148382C2D}" presName="parentShp" presStyleLbl="node1" presStyleIdx="0" presStyleCnt="1">
        <dgm:presLayoutVars>
          <dgm:bulletEnabled val="1"/>
        </dgm:presLayoutVars>
      </dgm:prSet>
      <dgm:spPr/>
      <dgm:t>
        <a:bodyPr/>
        <a:lstStyle/>
        <a:p>
          <a:endParaRPr lang="es-EC"/>
        </a:p>
      </dgm:t>
    </dgm:pt>
    <dgm:pt modelId="{77254F1E-2484-4445-BB1C-B3B78E650437}" type="pres">
      <dgm:prSet presAssocID="{2A06F060-370C-4D36-A0C7-407148382C2D}" presName="childShp" presStyleLbl="bgAccFollowNode1" presStyleIdx="0" presStyleCnt="1">
        <dgm:presLayoutVars>
          <dgm:bulletEnabled val="1"/>
        </dgm:presLayoutVars>
      </dgm:prSet>
      <dgm:spPr/>
      <dgm:t>
        <a:bodyPr/>
        <a:lstStyle/>
        <a:p>
          <a:endParaRPr lang="es-EC"/>
        </a:p>
      </dgm:t>
    </dgm:pt>
  </dgm:ptLst>
  <dgm:cxnLst>
    <dgm:cxn modelId="{65BC8B96-1929-4433-A0A4-E32323793B8F}" type="presOf" srcId="{8A4C7A89-2B1A-4B7C-A6D2-C61164643F17}" destId="{7AD5CA77-C54F-45CF-864B-7A842836D7B4}" srcOrd="0" destOrd="0" presId="urn:microsoft.com/office/officeart/2005/8/layout/vList6"/>
    <dgm:cxn modelId="{D1E25484-57F9-4C85-82A6-89670DB839EB}" srcId="{2A06F060-370C-4D36-A0C7-407148382C2D}" destId="{057B4DA2-6B00-48A5-AAFA-FDE0EF4EBA0F}" srcOrd="0" destOrd="0" parTransId="{D67D7F5C-C816-4D07-A32E-0DC00CD3345C}" sibTransId="{C514816B-4192-44E7-979E-D603502C5E3B}"/>
    <dgm:cxn modelId="{5814DA2E-27F2-4E95-BA77-26B922BF7424}" srcId="{8A4C7A89-2B1A-4B7C-A6D2-C61164643F17}" destId="{2A06F060-370C-4D36-A0C7-407148382C2D}" srcOrd="0" destOrd="0" parTransId="{8CDBD728-A366-4834-9665-1CE335CD5CD0}" sibTransId="{BB4B1A15-B1D1-472A-8A8B-FF01FDDB12E0}"/>
    <dgm:cxn modelId="{C4398168-1FB4-4ADB-AF9F-56AA2C7473CC}" type="presOf" srcId="{2A06F060-370C-4D36-A0C7-407148382C2D}" destId="{AB424B1C-BB39-4B7B-9BC8-965DAF891D29}" srcOrd="0" destOrd="0" presId="urn:microsoft.com/office/officeart/2005/8/layout/vList6"/>
    <dgm:cxn modelId="{2D35CB87-5E7B-423C-A847-B8B4910B4C45}" type="presOf" srcId="{057B4DA2-6B00-48A5-AAFA-FDE0EF4EBA0F}" destId="{77254F1E-2484-4445-BB1C-B3B78E650437}" srcOrd="0" destOrd="0" presId="urn:microsoft.com/office/officeart/2005/8/layout/vList6"/>
    <dgm:cxn modelId="{42E8DEE0-643B-4AD0-ACD4-F3AB37AE90C8}" type="presParOf" srcId="{7AD5CA77-C54F-45CF-864B-7A842836D7B4}" destId="{5835EC55-FCA8-42FB-B849-6C80C59C440D}" srcOrd="0" destOrd="0" presId="urn:microsoft.com/office/officeart/2005/8/layout/vList6"/>
    <dgm:cxn modelId="{B7AE1E2B-F5E8-428C-B0DA-C09DF6D4EA57}" type="presParOf" srcId="{5835EC55-FCA8-42FB-B849-6C80C59C440D}" destId="{AB424B1C-BB39-4B7B-9BC8-965DAF891D29}" srcOrd="0" destOrd="0" presId="urn:microsoft.com/office/officeart/2005/8/layout/vList6"/>
    <dgm:cxn modelId="{78B4308F-8BDD-48D0-B458-38A528BF08B4}" type="presParOf" srcId="{5835EC55-FCA8-42FB-B849-6C80C59C440D}" destId="{77254F1E-2484-4445-BB1C-B3B78E65043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C6C6C8-B6E2-4F48-B513-4DC81CC1FA12}"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EC"/>
        </a:p>
      </dgm:t>
    </dgm:pt>
    <dgm:pt modelId="{029C31BD-8451-4EE9-B67A-CAC0F1C6DE04}">
      <dgm:prSet phldrT="[Texto]" custT="1">
        <dgm:style>
          <a:lnRef idx="2">
            <a:schemeClr val="accent4"/>
          </a:lnRef>
          <a:fillRef idx="1">
            <a:schemeClr val="lt1"/>
          </a:fillRef>
          <a:effectRef idx="0">
            <a:schemeClr val="accent4"/>
          </a:effectRef>
          <a:fontRef idx="minor">
            <a:schemeClr val="dk1"/>
          </a:fontRef>
        </dgm:style>
      </dgm:prSet>
      <dgm:spPr>
        <a:ln w="57150">
          <a:solidFill>
            <a:srgbClr val="00B050"/>
          </a:solidFill>
        </a:ln>
      </dgm:spPr>
      <dgm:t>
        <a:bodyPr/>
        <a:lstStyle/>
        <a:p>
          <a:r>
            <a:rPr lang="es-EC" sz="2000" dirty="0" smtClean="0"/>
            <a:t>1) Determinar porcentajes de plantas con deficiencia nutricional en una población</a:t>
          </a:r>
          <a:endParaRPr lang="es-EC" sz="2000" dirty="0"/>
        </a:p>
      </dgm:t>
    </dgm:pt>
    <dgm:pt modelId="{89E39886-65E2-48D7-96D3-18C4A64A0A3B}" type="parTrans" cxnId="{2568F966-74B1-41B5-AEB4-C4819B0CC909}">
      <dgm:prSet/>
      <dgm:spPr/>
      <dgm:t>
        <a:bodyPr/>
        <a:lstStyle/>
        <a:p>
          <a:endParaRPr lang="es-EC" sz="6000"/>
        </a:p>
      </dgm:t>
    </dgm:pt>
    <dgm:pt modelId="{0B39B1A1-47FE-4739-B472-33EAB64A4847}" type="sibTrans" cxnId="{2568F966-74B1-41B5-AEB4-C4819B0CC909}">
      <dgm:prSet/>
      <dgm:spPr>
        <a:ln w="76200">
          <a:solidFill>
            <a:schemeClr val="accent6">
              <a:lumMod val="60000"/>
              <a:lumOff val="40000"/>
            </a:schemeClr>
          </a:solidFill>
        </a:ln>
      </dgm:spPr>
      <dgm:t>
        <a:bodyPr/>
        <a:lstStyle/>
        <a:p>
          <a:endParaRPr lang="es-EC" sz="6000"/>
        </a:p>
      </dgm:t>
    </dgm:pt>
    <dgm:pt modelId="{6918BF58-E062-4C31-9135-7975A814CDB4}">
      <dgm:prSet custT="1">
        <dgm:style>
          <a:lnRef idx="2">
            <a:schemeClr val="accent4"/>
          </a:lnRef>
          <a:fillRef idx="1">
            <a:schemeClr val="lt1"/>
          </a:fillRef>
          <a:effectRef idx="0">
            <a:schemeClr val="accent4"/>
          </a:effectRef>
          <a:fontRef idx="minor">
            <a:schemeClr val="dk1"/>
          </a:fontRef>
        </dgm:style>
      </dgm:prSet>
      <dgm:spPr>
        <a:ln w="57150">
          <a:solidFill>
            <a:srgbClr val="7030A0"/>
          </a:solidFill>
        </a:ln>
      </dgm:spPr>
      <dgm:t>
        <a:bodyPr/>
        <a:lstStyle/>
        <a:p>
          <a:r>
            <a:rPr lang="es-EC" sz="2000" dirty="0" smtClean="0"/>
            <a:t>3) Mejorar el manejo de cultivos hortícolas y frutícolas</a:t>
          </a:r>
          <a:endParaRPr lang="es-EC" sz="2000" dirty="0"/>
        </a:p>
      </dgm:t>
    </dgm:pt>
    <dgm:pt modelId="{F034EB5C-9E5C-4140-B252-711831CECDB4}" type="parTrans" cxnId="{67D6CE01-7C09-4617-8779-0DA1609B29CB}">
      <dgm:prSet/>
      <dgm:spPr/>
      <dgm:t>
        <a:bodyPr/>
        <a:lstStyle/>
        <a:p>
          <a:endParaRPr lang="es-EC" sz="6000"/>
        </a:p>
      </dgm:t>
    </dgm:pt>
    <dgm:pt modelId="{EEC20F05-4A0F-4CFC-B828-EC558B7312E7}" type="sibTrans" cxnId="{67D6CE01-7C09-4617-8779-0DA1609B29CB}">
      <dgm:prSet/>
      <dgm:spPr/>
      <dgm:t>
        <a:bodyPr/>
        <a:lstStyle/>
        <a:p>
          <a:endParaRPr lang="es-EC" sz="6000"/>
        </a:p>
      </dgm:t>
    </dgm:pt>
    <dgm:pt modelId="{634E7548-D637-4533-A526-D213AD2765B3}">
      <dgm:prSet custT="1">
        <dgm:style>
          <a:lnRef idx="2">
            <a:schemeClr val="accent4"/>
          </a:lnRef>
          <a:fillRef idx="1">
            <a:schemeClr val="lt1"/>
          </a:fillRef>
          <a:effectRef idx="0">
            <a:schemeClr val="accent4"/>
          </a:effectRef>
          <a:fontRef idx="minor">
            <a:schemeClr val="dk1"/>
          </a:fontRef>
        </dgm:style>
      </dgm:prSet>
      <dgm:spPr>
        <a:ln w="57150">
          <a:solidFill>
            <a:srgbClr val="FF0000"/>
          </a:solidFill>
        </a:ln>
      </dgm:spPr>
      <dgm:t>
        <a:bodyPr/>
        <a:lstStyle/>
        <a:p>
          <a:r>
            <a:rPr lang="es-EC" sz="2000" dirty="0" smtClean="0"/>
            <a:t>4) Alcanzar altos rendimientos</a:t>
          </a:r>
          <a:endParaRPr lang="es-EC" sz="2000" dirty="0"/>
        </a:p>
      </dgm:t>
    </dgm:pt>
    <dgm:pt modelId="{1ADB70B6-8F80-46B0-8E91-5D5C870EFF4E}" type="parTrans" cxnId="{A1F0547A-2F08-4223-961C-B110C4555DFC}">
      <dgm:prSet/>
      <dgm:spPr/>
      <dgm:t>
        <a:bodyPr/>
        <a:lstStyle/>
        <a:p>
          <a:endParaRPr lang="es-EC" sz="6000"/>
        </a:p>
      </dgm:t>
    </dgm:pt>
    <dgm:pt modelId="{A93B9725-A086-49AC-862B-92186CB5049B}" type="sibTrans" cxnId="{A1F0547A-2F08-4223-961C-B110C4555DFC}">
      <dgm:prSet/>
      <dgm:spPr/>
      <dgm:t>
        <a:bodyPr/>
        <a:lstStyle/>
        <a:p>
          <a:endParaRPr lang="es-EC" sz="6000"/>
        </a:p>
      </dgm:t>
    </dgm:pt>
    <dgm:pt modelId="{7B330EC0-845B-421C-B41A-A46E67244B2F}">
      <dgm:prSet custT="1">
        <dgm:style>
          <a:lnRef idx="2">
            <a:schemeClr val="accent4"/>
          </a:lnRef>
          <a:fillRef idx="1">
            <a:schemeClr val="lt1"/>
          </a:fillRef>
          <a:effectRef idx="0">
            <a:schemeClr val="accent4"/>
          </a:effectRef>
          <a:fontRef idx="minor">
            <a:schemeClr val="dk1"/>
          </a:fontRef>
        </dgm:style>
      </dgm:prSet>
      <dgm:spPr>
        <a:ln w="57150">
          <a:solidFill>
            <a:srgbClr val="00B0F0"/>
          </a:solidFill>
        </a:ln>
      </dgm:spPr>
      <dgm:t>
        <a:bodyPr/>
        <a:lstStyle/>
        <a:p>
          <a:r>
            <a:rPr lang="es-EC" sz="2000" dirty="0" smtClean="0"/>
            <a:t>2) Realizar correcciones en la fertilización</a:t>
          </a:r>
          <a:endParaRPr lang="es-EC" sz="2000" dirty="0"/>
        </a:p>
      </dgm:t>
    </dgm:pt>
    <dgm:pt modelId="{0D8818E3-DE42-46C3-AAEA-2164DFEC8764}" type="sibTrans" cxnId="{11EF8BFD-6A6D-4B47-9A1B-386A664409C2}">
      <dgm:prSet/>
      <dgm:spPr/>
      <dgm:t>
        <a:bodyPr/>
        <a:lstStyle/>
        <a:p>
          <a:endParaRPr lang="es-EC" sz="6000"/>
        </a:p>
      </dgm:t>
    </dgm:pt>
    <dgm:pt modelId="{A7718090-6C01-4434-B2A6-C606CCBD8553}" type="parTrans" cxnId="{11EF8BFD-6A6D-4B47-9A1B-386A664409C2}">
      <dgm:prSet/>
      <dgm:spPr/>
      <dgm:t>
        <a:bodyPr/>
        <a:lstStyle/>
        <a:p>
          <a:endParaRPr lang="es-EC" sz="6000"/>
        </a:p>
      </dgm:t>
    </dgm:pt>
    <dgm:pt modelId="{B519F054-18E2-412B-9446-2F774B75C761}" type="pres">
      <dgm:prSet presAssocID="{71C6C6C8-B6E2-4F48-B513-4DC81CC1FA12}" presName="Name0" presStyleCnt="0">
        <dgm:presLayoutVars>
          <dgm:chMax val="7"/>
          <dgm:chPref val="7"/>
          <dgm:dir/>
        </dgm:presLayoutVars>
      </dgm:prSet>
      <dgm:spPr/>
      <dgm:t>
        <a:bodyPr/>
        <a:lstStyle/>
        <a:p>
          <a:endParaRPr lang="es-EC"/>
        </a:p>
      </dgm:t>
    </dgm:pt>
    <dgm:pt modelId="{D49E528A-1EE6-43EB-B16F-AA94A54A94C6}" type="pres">
      <dgm:prSet presAssocID="{71C6C6C8-B6E2-4F48-B513-4DC81CC1FA12}" presName="Name1" presStyleCnt="0"/>
      <dgm:spPr/>
    </dgm:pt>
    <dgm:pt modelId="{6D30DFE6-2118-4411-B0EB-9EC28DB27F99}" type="pres">
      <dgm:prSet presAssocID="{71C6C6C8-B6E2-4F48-B513-4DC81CC1FA12}" presName="cycle" presStyleCnt="0"/>
      <dgm:spPr/>
    </dgm:pt>
    <dgm:pt modelId="{2D51ADD7-8CEE-420C-BD68-829F71865264}" type="pres">
      <dgm:prSet presAssocID="{71C6C6C8-B6E2-4F48-B513-4DC81CC1FA12}" presName="srcNode" presStyleLbl="node1" presStyleIdx="0" presStyleCnt="4"/>
      <dgm:spPr/>
    </dgm:pt>
    <dgm:pt modelId="{3ED31079-21D9-40B6-8E37-A79DB5EB2B61}" type="pres">
      <dgm:prSet presAssocID="{71C6C6C8-B6E2-4F48-B513-4DC81CC1FA12}" presName="conn" presStyleLbl="parChTrans1D2" presStyleIdx="0" presStyleCnt="1"/>
      <dgm:spPr/>
      <dgm:t>
        <a:bodyPr/>
        <a:lstStyle/>
        <a:p>
          <a:endParaRPr lang="es-EC"/>
        </a:p>
      </dgm:t>
    </dgm:pt>
    <dgm:pt modelId="{A1043092-66C8-4737-895C-55B4F05B79CA}" type="pres">
      <dgm:prSet presAssocID="{71C6C6C8-B6E2-4F48-B513-4DC81CC1FA12}" presName="extraNode" presStyleLbl="node1" presStyleIdx="0" presStyleCnt="4"/>
      <dgm:spPr/>
    </dgm:pt>
    <dgm:pt modelId="{909EBF29-38FF-4B80-845D-C1C55335BCA8}" type="pres">
      <dgm:prSet presAssocID="{71C6C6C8-B6E2-4F48-B513-4DC81CC1FA12}" presName="dstNode" presStyleLbl="node1" presStyleIdx="0" presStyleCnt="4"/>
      <dgm:spPr/>
    </dgm:pt>
    <dgm:pt modelId="{5CD459A5-6993-4EDC-A0A9-88B39CFB3683}" type="pres">
      <dgm:prSet presAssocID="{029C31BD-8451-4EE9-B67A-CAC0F1C6DE04}" presName="text_1" presStyleLbl="node1" presStyleIdx="0" presStyleCnt="4">
        <dgm:presLayoutVars>
          <dgm:bulletEnabled val="1"/>
        </dgm:presLayoutVars>
      </dgm:prSet>
      <dgm:spPr/>
      <dgm:t>
        <a:bodyPr/>
        <a:lstStyle/>
        <a:p>
          <a:endParaRPr lang="es-EC"/>
        </a:p>
      </dgm:t>
    </dgm:pt>
    <dgm:pt modelId="{C240C881-34A0-4DB9-8A99-F357F3835520}" type="pres">
      <dgm:prSet presAssocID="{029C31BD-8451-4EE9-B67A-CAC0F1C6DE04}" presName="accent_1" presStyleCnt="0"/>
      <dgm:spPr/>
    </dgm:pt>
    <dgm:pt modelId="{E5D68845-D59B-47FE-8B84-E3EC9682B4D5}" type="pres">
      <dgm:prSet presAssocID="{029C31BD-8451-4EE9-B67A-CAC0F1C6DE04}" presName="accentRepeatNode" presStyleLbl="solidFgAcc1" presStyleIdx="0" presStyleCnt="4"/>
      <dgm:spPr>
        <a:ln w="57150">
          <a:solidFill>
            <a:srgbClr val="00B050"/>
          </a:solidFill>
        </a:ln>
      </dgm:spPr>
    </dgm:pt>
    <dgm:pt modelId="{E849846C-1A46-4612-A5DF-3EC6BCEE6759}" type="pres">
      <dgm:prSet presAssocID="{7B330EC0-845B-421C-B41A-A46E67244B2F}" presName="text_2" presStyleLbl="node1" presStyleIdx="1" presStyleCnt="4">
        <dgm:presLayoutVars>
          <dgm:bulletEnabled val="1"/>
        </dgm:presLayoutVars>
      </dgm:prSet>
      <dgm:spPr/>
      <dgm:t>
        <a:bodyPr/>
        <a:lstStyle/>
        <a:p>
          <a:endParaRPr lang="es-EC"/>
        </a:p>
      </dgm:t>
    </dgm:pt>
    <dgm:pt modelId="{469A1E49-B69D-4AB3-BD95-0D7C3C17047B}" type="pres">
      <dgm:prSet presAssocID="{7B330EC0-845B-421C-B41A-A46E67244B2F}" presName="accent_2" presStyleCnt="0"/>
      <dgm:spPr/>
    </dgm:pt>
    <dgm:pt modelId="{353C340F-649A-4D66-9B88-A21ED32D11CF}" type="pres">
      <dgm:prSet presAssocID="{7B330EC0-845B-421C-B41A-A46E67244B2F}" presName="accentRepeatNode" presStyleLbl="solidFgAcc1" presStyleIdx="1" presStyleCnt="4"/>
      <dgm:spPr>
        <a:ln w="57150">
          <a:solidFill>
            <a:srgbClr val="00B0F0"/>
          </a:solidFill>
        </a:ln>
      </dgm:spPr>
    </dgm:pt>
    <dgm:pt modelId="{7A7046CB-A7C7-4C1B-B2C1-525656B9BE2E}" type="pres">
      <dgm:prSet presAssocID="{6918BF58-E062-4C31-9135-7975A814CDB4}" presName="text_3" presStyleLbl="node1" presStyleIdx="2" presStyleCnt="4">
        <dgm:presLayoutVars>
          <dgm:bulletEnabled val="1"/>
        </dgm:presLayoutVars>
      </dgm:prSet>
      <dgm:spPr/>
      <dgm:t>
        <a:bodyPr/>
        <a:lstStyle/>
        <a:p>
          <a:endParaRPr lang="es-EC"/>
        </a:p>
      </dgm:t>
    </dgm:pt>
    <dgm:pt modelId="{29076D2D-983F-4360-82A6-67E118E04281}" type="pres">
      <dgm:prSet presAssocID="{6918BF58-E062-4C31-9135-7975A814CDB4}" presName="accent_3" presStyleCnt="0"/>
      <dgm:spPr/>
    </dgm:pt>
    <dgm:pt modelId="{0CC20856-37C0-4EBF-8D85-C9A6613731A7}" type="pres">
      <dgm:prSet presAssocID="{6918BF58-E062-4C31-9135-7975A814CDB4}" presName="accentRepeatNode" presStyleLbl="solidFgAcc1" presStyleIdx="2" presStyleCnt="4"/>
      <dgm:spPr>
        <a:ln w="57150">
          <a:solidFill>
            <a:srgbClr val="7030A0"/>
          </a:solidFill>
        </a:ln>
      </dgm:spPr>
    </dgm:pt>
    <dgm:pt modelId="{31D08605-15BE-4380-AC47-E8CA2FD117B6}" type="pres">
      <dgm:prSet presAssocID="{634E7548-D637-4533-A526-D213AD2765B3}" presName="text_4" presStyleLbl="node1" presStyleIdx="3" presStyleCnt="4">
        <dgm:presLayoutVars>
          <dgm:bulletEnabled val="1"/>
        </dgm:presLayoutVars>
      </dgm:prSet>
      <dgm:spPr/>
      <dgm:t>
        <a:bodyPr/>
        <a:lstStyle/>
        <a:p>
          <a:endParaRPr lang="es-EC"/>
        </a:p>
      </dgm:t>
    </dgm:pt>
    <dgm:pt modelId="{1438BC66-5611-48EC-89F6-461D02D336E5}" type="pres">
      <dgm:prSet presAssocID="{634E7548-D637-4533-A526-D213AD2765B3}" presName="accent_4" presStyleCnt="0"/>
      <dgm:spPr/>
    </dgm:pt>
    <dgm:pt modelId="{49C33F1A-8065-4888-AF00-7C8643118B39}" type="pres">
      <dgm:prSet presAssocID="{634E7548-D637-4533-A526-D213AD2765B3}" presName="accentRepeatNode" presStyleLbl="solidFgAcc1" presStyleIdx="3" presStyleCnt="4"/>
      <dgm:spPr>
        <a:ln w="57150">
          <a:solidFill>
            <a:srgbClr val="FF0000"/>
          </a:solidFill>
        </a:ln>
      </dgm:spPr>
    </dgm:pt>
  </dgm:ptLst>
  <dgm:cxnLst>
    <dgm:cxn modelId="{3EB0D387-4191-4DAD-A218-60FE1F878E2F}" type="presOf" srcId="{6918BF58-E062-4C31-9135-7975A814CDB4}" destId="{7A7046CB-A7C7-4C1B-B2C1-525656B9BE2E}" srcOrd="0" destOrd="0" presId="urn:microsoft.com/office/officeart/2008/layout/VerticalCurvedList"/>
    <dgm:cxn modelId="{67D6CE01-7C09-4617-8779-0DA1609B29CB}" srcId="{71C6C6C8-B6E2-4F48-B513-4DC81CC1FA12}" destId="{6918BF58-E062-4C31-9135-7975A814CDB4}" srcOrd="2" destOrd="0" parTransId="{F034EB5C-9E5C-4140-B252-711831CECDB4}" sibTransId="{EEC20F05-4A0F-4CFC-B828-EC558B7312E7}"/>
    <dgm:cxn modelId="{216CFA52-CEA9-4F1E-ACDF-AA27C1014AC2}" type="presOf" srcId="{029C31BD-8451-4EE9-B67A-CAC0F1C6DE04}" destId="{5CD459A5-6993-4EDC-A0A9-88B39CFB3683}" srcOrd="0" destOrd="0" presId="urn:microsoft.com/office/officeart/2008/layout/VerticalCurvedList"/>
    <dgm:cxn modelId="{A1F0547A-2F08-4223-961C-B110C4555DFC}" srcId="{71C6C6C8-B6E2-4F48-B513-4DC81CC1FA12}" destId="{634E7548-D637-4533-A526-D213AD2765B3}" srcOrd="3" destOrd="0" parTransId="{1ADB70B6-8F80-46B0-8E91-5D5C870EFF4E}" sibTransId="{A93B9725-A086-49AC-862B-92186CB5049B}"/>
    <dgm:cxn modelId="{11EF8BFD-6A6D-4B47-9A1B-386A664409C2}" srcId="{71C6C6C8-B6E2-4F48-B513-4DC81CC1FA12}" destId="{7B330EC0-845B-421C-B41A-A46E67244B2F}" srcOrd="1" destOrd="0" parTransId="{A7718090-6C01-4434-B2A6-C606CCBD8553}" sibTransId="{0D8818E3-DE42-46C3-AAEA-2164DFEC8764}"/>
    <dgm:cxn modelId="{2568F966-74B1-41B5-AEB4-C4819B0CC909}" srcId="{71C6C6C8-B6E2-4F48-B513-4DC81CC1FA12}" destId="{029C31BD-8451-4EE9-B67A-CAC0F1C6DE04}" srcOrd="0" destOrd="0" parTransId="{89E39886-65E2-48D7-96D3-18C4A64A0A3B}" sibTransId="{0B39B1A1-47FE-4739-B472-33EAB64A4847}"/>
    <dgm:cxn modelId="{A8E4AE25-6BA4-4BB1-86F4-25495ADC9DD5}" type="presOf" srcId="{71C6C6C8-B6E2-4F48-B513-4DC81CC1FA12}" destId="{B519F054-18E2-412B-9446-2F774B75C761}" srcOrd="0" destOrd="0" presId="urn:microsoft.com/office/officeart/2008/layout/VerticalCurvedList"/>
    <dgm:cxn modelId="{0C7FD431-7FE3-4643-B010-E5F03A05B187}" type="presOf" srcId="{7B330EC0-845B-421C-B41A-A46E67244B2F}" destId="{E849846C-1A46-4612-A5DF-3EC6BCEE6759}" srcOrd="0" destOrd="0" presId="urn:microsoft.com/office/officeart/2008/layout/VerticalCurvedList"/>
    <dgm:cxn modelId="{CC100417-24A8-4516-A7FC-345D263A3E2B}" type="presOf" srcId="{634E7548-D637-4533-A526-D213AD2765B3}" destId="{31D08605-15BE-4380-AC47-E8CA2FD117B6}" srcOrd="0" destOrd="0" presId="urn:microsoft.com/office/officeart/2008/layout/VerticalCurvedList"/>
    <dgm:cxn modelId="{8A339273-481E-4910-BD5D-8692ED9138B0}" type="presOf" srcId="{0B39B1A1-47FE-4739-B472-33EAB64A4847}" destId="{3ED31079-21D9-40B6-8E37-A79DB5EB2B61}" srcOrd="0" destOrd="0" presId="urn:microsoft.com/office/officeart/2008/layout/VerticalCurvedList"/>
    <dgm:cxn modelId="{B0B9CFCA-22FB-49DD-96D0-82E22EAD34F0}" type="presParOf" srcId="{B519F054-18E2-412B-9446-2F774B75C761}" destId="{D49E528A-1EE6-43EB-B16F-AA94A54A94C6}" srcOrd="0" destOrd="0" presId="urn:microsoft.com/office/officeart/2008/layout/VerticalCurvedList"/>
    <dgm:cxn modelId="{F11DEBAD-2917-41DD-B7ED-C8C90A4338D1}" type="presParOf" srcId="{D49E528A-1EE6-43EB-B16F-AA94A54A94C6}" destId="{6D30DFE6-2118-4411-B0EB-9EC28DB27F99}" srcOrd="0" destOrd="0" presId="urn:microsoft.com/office/officeart/2008/layout/VerticalCurvedList"/>
    <dgm:cxn modelId="{33511998-B944-49B7-A8BC-42B4A8753204}" type="presParOf" srcId="{6D30DFE6-2118-4411-B0EB-9EC28DB27F99}" destId="{2D51ADD7-8CEE-420C-BD68-829F71865264}" srcOrd="0" destOrd="0" presId="urn:microsoft.com/office/officeart/2008/layout/VerticalCurvedList"/>
    <dgm:cxn modelId="{55D5D2F3-48A8-441B-BBA7-055B9DF7E370}" type="presParOf" srcId="{6D30DFE6-2118-4411-B0EB-9EC28DB27F99}" destId="{3ED31079-21D9-40B6-8E37-A79DB5EB2B61}" srcOrd="1" destOrd="0" presId="urn:microsoft.com/office/officeart/2008/layout/VerticalCurvedList"/>
    <dgm:cxn modelId="{114F1791-03B7-438B-B2A7-B02C62557061}" type="presParOf" srcId="{6D30DFE6-2118-4411-B0EB-9EC28DB27F99}" destId="{A1043092-66C8-4737-895C-55B4F05B79CA}" srcOrd="2" destOrd="0" presId="urn:microsoft.com/office/officeart/2008/layout/VerticalCurvedList"/>
    <dgm:cxn modelId="{B063FF94-11BA-45A9-A4BD-C411DBE7FB68}" type="presParOf" srcId="{6D30DFE6-2118-4411-B0EB-9EC28DB27F99}" destId="{909EBF29-38FF-4B80-845D-C1C55335BCA8}" srcOrd="3" destOrd="0" presId="urn:microsoft.com/office/officeart/2008/layout/VerticalCurvedList"/>
    <dgm:cxn modelId="{8F74526B-3674-4D6D-A20F-EB0CDB05B251}" type="presParOf" srcId="{D49E528A-1EE6-43EB-B16F-AA94A54A94C6}" destId="{5CD459A5-6993-4EDC-A0A9-88B39CFB3683}" srcOrd="1" destOrd="0" presId="urn:microsoft.com/office/officeart/2008/layout/VerticalCurvedList"/>
    <dgm:cxn modelId="{F6974E96-89A0-4FBF-BE64-B62D5ABA1B47}" type="presParOf" srcId="{D49E528A-1EE6-43EB-B16F-AA94A54A94C6}" destId="{C240C881-34A0-4DB9-8A99-F357F3835520}" srcOrd="2" destOrd="0" presId="urn:microsoft.com/office/officeart/2008/layout/VerticalCurvedList"/>
    <dgm:cxn modelId="{66BD752D-CA2A-40D2-ADD9-7C035A9AEA23}" type="presParOf" srcId="{C240C881-34A0-4DB9-8A99-F357F3835520}" destId="{E5D68845-D59B-47FE-8B84-E3EC9682B4D5}" srcOrd="0" destOrd="0" presId="urn:microsoft.com/office/officeart/2008/layout/VerticalCurvedList"/>
    <dgm:cxn modelId="{C7FC4420-7E4A-4F66-B9A7-10B1C47677B6}" type="presParOf" srcId="{D49E528A-1EE6-43EB-B16F-AA94A54A94C6}" destId="{E849846C-1A46-4612-A5DF-3EC6BCEE6759}" srcOrd="3" destOrd="0" presId="urn:microsoft.com/office/officeart/2008/layout/VerticalCurvedList"/>
    <dgm:cxn modelId="{C9086EC3-3558-4751-A0D6-50F1D024EA02}" type="presParOf" srcId="{D49E528A-1EE6-43EB-B16F-AA94A54A94C6}" destId="{469A1E49-B69D-4AB3-BD95-0D7C3C17047B}" srcOrd="4" destOrd="0" presId="urn:microsoft.com/office/officeart/2008/layout/VerticalCurvedList"/>
    <dgm:cxn modelId="{0C6FEEA4-B610-4B20-81C2-EAA1E5501C80}" type="presParOf" srcId="{469A1E49-B69D-4AB3-BD95-0D7C3C17047B}" destId="{353C340F-649A-4D66-9B88-A21ED32D11CF}" srcOrd="0" destOrd="0" presId="urn:microsoft.com/office/officeart/2008/layout/VerticalCurvedList"/>
    <dgm:cxn modelId="{CAECDF62-BB60-4240-B114-330C647247CF}" type="presParOf" srcId="{D49E528A-1EE6-43EB-B16F-AA94A54A94C6}" destId="{7A7046CB-A7C7-4C1B-B2C1-525656B9BE2E}" srcOrd="5" destOrd="0" presId="urn:microsoft.com/office/officeart/2008/layout/VerticalCurvedList"/>
    <dgm:cxn modelId="{CBB6A341-A616-4524-A632-A8509E86C349}" type="presParOf" srcId="{D49E528A-1EE6-43EB-B16F-AA94A54A94C6}" destId="{29076D2D-983F-4360-82A6-67E118E04281}" srcOrd="6" destOrd="0" presId="urn:microsoft.com/office/officeart/2008/layout/VerticalCurvedList"/>
    <dgm:cxn modelId="{6292474D-8819-4F72-9548-90DD9DF21F99}" type="presParOf" srcId="{29076D2D-983F-4360-82A6-67E118E04281}" destId="{0CC20856-37C0-4EBF-8D85-C9A6613731A7}" srcOrd="0" destOrd="0" presId="urn:microsoft.com/office/officeart/2008/layout/VerticalCurvedList"/>
    <dgm:cxn modelId="{EE93B200-6CCF-4685-B01B-EADBD9848AC8}" type="presParOf" srcId="{D49E528A-1EE6-43EB-B16F-AA94A54A94C6}" destId="{31D08605-15BE-4380-AC47-E8CA2FD117B6}" srcOrd="7" destOrd="0" presId="urn:microsoft.com/office/officeart/2008/layout/VerticalCurvedList"/>
    <dgm:cxn modelId="{4796E17D-979D-4113-BC41-42F596507BA4}" type="presParOf" srcId="{D49E528A-1EE6-43EB-B16F-AA94A54A94C6}" destId="{1438BC66-5611-48EC-89F6-461D02D336E5}" srcOrd="8" destOrd="0" presId="urn:microsoft.com/office/officeart/2008/layout/VerticalCurvedList"/>
    <dgm:cxn modelId="{6539612E-4566-477F-9E47-2F50885D24AF}" type="presParOf" srcId="{1438BC66-5611-48EC-89F6-461D02D336E5}" destId="{49C33F1A-8065-4888-AF00-7C8643118B3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F4C103-98A6-4A39-9070-378D57BC4E38}" type="doc">
      <dgm:prSet loTypeId="urn:microsoft.com/office/officeart/2005/8/layout/hierarchy2" loCatId="hierarchy" qsTypeId="urn:microsoft.com/office/officeart/2005/8/quickstyle/simple1" qsCatId="simple" csTypeId="urn:microsoft.com/office/officeart/2005/8/colors/accent0_2" csCatId="mainScheme" phldr="1"/>
      <dgm:spPr/>
      <dgm:t>
        <a:bodyPr/>
        <a:lstStyle/>
        <a:p>
          <a:endParaRPr lang="es-EC"/>
        </a:p>
      </dgm:t>
    </dgm:pt>
    <dgm:pt modelId="{32AD2914-50BD-48E1-978F-613CF4DC65D8}">
      <dgm:prSet phldrT="[Texto]"/>
      <dgm:spPr>
        <a:ln w="57150">
          <a:solidFill>
            <a:srgbClr val="00B050"/>
          </a:solidFill>
        </a:ln>
      </dgm:spPr>
      <dgm:t>
        <a:bodyPr/>
        <a:lstStyle/>
        <a:p>
          <a:r>
            <a:rPr lang="es-EC" dirty="0" smtClean="0"/>
            <a:t>Implementar sistema de diagnóstico eficiente </a:t>
          </a:r>
          <a:r>
            <a:rPr lang="es-EC" i="1" u="sng" dirty="0" smtClean="0">
              <a:effectLst/>
            </a:rPr>
            <a:t>nos garantiza</a:t>
          </a:r>
          <a:endParaRPr lang="es-EC" i="1" u="sng" dirty="0">
            <a:effectLst/>
          </a:endParaRPr>
        </a:p>
      </dgm:t>
    </dgm:pt>
    <dgm:pt modelId="{6A7D12EE-E52C-4A06-878C-7FC82D87E86B}" type="parTrans" cxnId="{EF12C896-4859-408C-9F51-99A442C7D15F}">
      <dgm:prSet/>
      <dgm:spPr/>
      <dgm:t>
        <a:bodyPr/>
        <a:lstStyle/>
        <a:p>
          <a:endParaRPr lang="es-EC"/>
        </a:p>
      </dgm:t>
    </dgm:pt>
    <dgm:pt modelId="{09FA2A93-00C3-40D4-95F7-28513C795D59}" type="sibTrans" cxnId="{EF12C896-4859-408C-9F51-99A442C7D15F}">
      <dgm:prSet/>
      <dgm:spPr/>
      <dgm:t>
        <a:bodyPr/>
        <a:lstStyle/>
        <a:p>
          <a:endParaRPr lang="es-EC"/>
        </a:p>
      </dgm:t>
    </dgm:pt>
    <dgm:pt modelId="{E7955BF4-E820-496E-95C7-478CE136FFBA}">
      <dgm:prSet phldrT="[Texto]"/>
      <dgm:spPr>
        <a:ln w="57150">
          <a:solidFill>
            <a:srgbClr val="00B0F0"/>
          </a:solidFill>
        </a:ln>
      </dgm:spPr>
      <dgm:t>
        <a:bodyPr/>
        <a:lstStyle/>
        <a:p>
          <a:r>
            <a:rPr lang="es-EC" dirty="0" smtClean="0"/>
            <a:t>Diagnosticar estado nutricional</a:t>
          </a:r>
          <a:endParaRPr lang="es-EC" dirty="0"/>
        </a:p>
      </dgm:t>
    </dgm:pt>
    <dgm:pt modelId="{6A2CB0A8-0516-47AD-A163-5AE0B591AFD5}" type="parTrans" cxnId="{08BC946C-F834-4C0C-8C3F-02AB7CE37019}">
      <dgm:prSet/>
      <dgm:spPr/>
      <dgm:t>
        <a:bodyPr/>
        <a:lstStyle/>
        <a:p>
          <a:endParaRPr lang="es-EC"/>
        </a:p>
      </dgm:t>
    </dgm:pt>
    <dgm:pt modelId="{357BEB0A-BDB6-43FF-938E-531BA3C673AE}" type="sibTrans" cxnId="{08BC946C-F834-4C0C-8C3F-02AB7CE37019}">
      <dgm:prSet/>
      <dgm:spPr/>
      <dgm:t>
        <a:bodyPr/>
        <a:lstStyle/>
        <a:p>
          <a:endParaRPr lang="es-EC"/>
        </a:p>
      </dgm:t>
    </dgm:pt>
    <dgm:pt modelId="{D1D49A7F-C24A-45AC-B52A-E5CC9A691043}">
      <dgm:prSet phldrT="[Texto]"/>
      <dgm:spPr>
        <a:ln w="57150">
          <a:solidFill>
            <a:srgbClr val="7030A0"/>
          </a:solidFill>
        </a:ln>
      </dgm:spPr>
      <dgm:t>
        <a:bodyPr/>
        <a:lstStyle/>
        <a:p>
          <a:r>
            <a:rPr lang="es-EC" dirty="0" smtClean="0"/>
            <a:t>Realizar correcciones</a:t>
          </a:r>
          <a:endParaRPr lang="es-EC" dirty="0"/>
        </a:p>
      </dgm:t>
    </dgm:pt>
    <dgm:pt modelId="{E93A30E4-A636-4D9A-8F25-4A3B087D6A9D}" type="parTrans" cxnId="{48F2CD00-6F5E-48C6-B2D2-92B83E4B6BB7}">
      <dgm:prSet/>
      <dgm:spPr/>
      <dgm:t>
        <a:bodyPr/>
        <a:lstStyle/>
        <a:p>
          <a:endParaRPr lang="es-EC"/>
        </a:p>
      </dgm:t>
    </dgm:pt>
    <dgm:pt modelId="{E37F0B9E-276E-4035-ACE3-D7F3C2E44935}" type="sibTrans" cxnId="{48F2CD00-6F5E-48C6-B2D2-92B83E4B6BB7}">
      <dgm:prSet/>
      <dgm:spPr/>
      <dgm:t>
        <a:bodyPr/>
        <a:lstStyle/>
        <a:p>
          <a:endParaRPr lang="es-EC"/>
        </a:p>
      </dgm:t>
    </dgm:pt>
    <dgm:pt modelId="{B275BC6F-4DC5-4B62-B29F-35AD8F810462}" type="pres">
      <dgm:prSet presAssocID="{C1F4C103-98A6-4A39-9070-378D57BC4E38}" presName="diagram" presStyleCnt="0">
        <dgm:presLayoutVars>
          <dgm:chPref val="1"/>
          <dgm:dir/>
          <dgm:animOne val="branch"/>
          <dgm:animLvl val="lvl"/>
          <dgm:resizeHandles val="exact"/>
        </dgm:presLayoutVars>
      </dgm:prSet>
      <dgm:spPr/>
      <dgm:t>
        <a:bodyPr/>
        <a:lstStyle/>
        <a:p>
          <a:endParaRPr lang="es-EC"/>
        </a:p>
      </dgm:t>
    </dgm:pt>
    <dgm:pt modelId="{C1A76119-A2DB-4CF7-A2BA-229C4F4D017F}" type="pres">
      <dgm:prSet presAssocID="{32AD2914-50BD-48E1-978F-613CF4DC65D8}" presName="root1" presStyleCnt="0"/>
      <dgm:spPr/>
    </dgm:pt>
    <dgm:pt modelId="{F069E608-1DFB-4BD9-A008-2B135055A28B}" type="pres">
      <dgm:prSet presAssocID="{32AD2914-50BD-48E1-978F-613CF4DC65D8}" presName="LevelOneTextNode" presStyleLbl="node0" presStyleIdx="0" presStyleCnt="1">
        <dgm:presLayoutVars>
          <dgm:chPref val="3"/>
        </dgm:presLayoutVars>
      </dgm:prSet>
      <dgm:spPr/>
      <dgm:t>
        <a:bodyPr/>
        <a:lstStyle/>
        <a:p>
          <a:endParaRPr lang="es-EC"/>
        </a:p>
      </dgm:t>
    </dgm:pt>
    <dgm:pt modelId="{814BA3FF-4551-4FF6-B39C-5ADEB9B772BC}" type="pres">
      <dgm:prSet presAssocID="{32AD2914-50BD-48E1-978F-613CF4DC65D8}" presName="level2hierChild" presStyleCnt="0"/>
      <dgm:spPr/>
    </dgm:pt>
    <dgm:pt modelId="{1C58A2A1-4CEA-42E7-8BB6-C67D9BFA087E}" type="pres">
      <dgm:prSet presAssocID="{6A2CB0A8-0516-47AD-A163-5AE0B591AFD5}" presName="conn2-1" presStyleLbl="parChTrans1D2" presStyleIdx="0" presStyleCnt="2"/>
      <dgm:spPr/>
      <dgm:t>
        <a:bodyPr/>
        <a:lstStyle/>
        <a:p>
          <a:endParaRPr lang="es-EC"/>
        </a:p>
      </dgm:t>
    </dgm:pt>
    <dgm:pt modelId="{8E17514B-FBD4-4C75-AF64-C775C6312F27}" type="pres">
      <dgm:prSet presAssocID="{6A2CB0A8-0516-47AD-A163-5AE0B591AFD5}" presName="connTx" presStyleLbl="parChTrans1D2" presStyleIdx="0" presStyleCnt="2"/>
      <dgm:spPr/>
      <dgm:t>
        <a:bodyPr/>
        <a:lstStyle/>
        <a:p>
          <a:endParaRPr lang="es-EC"/>
        </a:p>
      </dgm:t>
    </dgm:pt>
    <dgm:pt modelId="{7E75FE2C-23A0-42B4-87F2-75D72D894E86}" type="pres">
      <dgm:prSet presAssocID="{E7955BF4-E820-496E-95C7-478CE136FFBA}" presName="root2" presStyleCnt="0"/>
      <dgm:spPr/>
    </dgm:pt>
    <dgm:pt modelId="{D61C9B8C-991C-46E3-9608-C32657EAF1B3}" type="pres">
      <dgm:prSet presAssocID="{E7955BF4-E820-496E-95C7-478CE136FFBA}" presName="LevelTwoTextNode" presStyleLbl="node2" presStyleIdx="0" presStyleCnt="2">
        <dgm:presLayoutVars>
          <dgm:chPref val="3"/>
        </dgm:presLayoutVars>
      </dgm:prSet>
      <dgm:spPr/>
      <dgm:t>
        <a:bodyPr/>
        <a:lstStyle/>
        <a:p>
          <a:endParaRPr lang="es-EC"/>
        </a:p>
      </dgm:t>
    </dgm:pt>
    <dgm:pt modelId="{08B79D0E-DCEB-4D52-B39D-804F2D97BE6E}" type="pres">
      <dgm:prSet presAssocID="{E7955BF4-E820-496E-95C7-478CE136FFBA}" presName="level3hierChild" presStyleCnt="0"/>
      <dgm:spPr/>
    </dgm:pt>
    <dgm:pt modelId="{C07C00E7-2035-4F20-9C6F-DBACEAF2ACF2}" type="pres">
      <dgm:prSet presAssocID="{E93A30E4-A636-4D9A-8F25-4A3B087D6A9D}" presName="conn2-1" presStyleLbl="parChTrans1D2" presStyleIdx="1" presStyleCnt="2"/>
      <dgm:spPr/>
      <dgm:t>
        <a:bodyPr/>
        <a:lstStyle/>
        <a:p>
          <a:endParaRPr lang="es-EC"/>
        </a:p>
      </dgm:t>
    </dgm:pt>
    <dgm:pt modelId="{97D854C1-DBA9-4957-8999-44C2DCCB209C}" type="pres">
      <dgm:prSet presAssocID="{E93A30E4-A636-4D9A-8F25-4A3B087D6A9D}" presName="connTx" presStyleLbl="parChTrans1D2" presStyleIdx="1" presStyleCnt="2"/>
      <dgm:spPr/>
      <dgm:t>
        <a:bodyPr/>
        <a:lstStyle/>
        <a:p>
          <a:endParaRPr lang="es-EC"/>
        </a:p>
      </dgm:t>
    </dgm:pt>
    <dgm:pt modelId="{3C69459A-F73D-4572-8E99-BC16A7236139}" type="pres">
      <dgm:prSet presAssocID="{D1D49A7F-C24A-45AC-B52A-E5CC9A691043}" presName="root2" presStyleCnt="0"/>
      <dgm:spPr/>
    </dgm:pt>
    <dgm:pt modelId="{CFCD1067-5EBC-4E36-8E07-2FE86148DB3B}" type="pres">
      <dgm:prSet presAssocID="{D1D49A7F-C24A-45AC-B52A-E5CC9A691043}" presName="LevelTwoTextNode" presStyleLbl="node2" presStyleIdx="1" presStyleCnt="2">
        <dgm:presLayoutVars>
          <dgm:chPref val="3"/>
        </dgm:presLayoutVars>
      </dgm:prSet>
      <dgm:spPr/>
      <dgm:t>
        <a:bodyPr/>
        <a:lstStyle/>
        <a:p>
          <a:endParaRPr lang="es-EC"/>
        </a:p>
      </dgm:t>
    </dgm:pt>
    <dgm:pt modelId="{4CB57C45-3CC9-4E0F-BD94-A1B7D8C8BD46}" type="pres">
      <dgm:prSet presAssocID="{D1D49A7F-C24A-45AC-B52A-E5CC9A691043}" presName="level3hierChild" presStyleCnt="0"/>
      <dgm:spPr/>
    </dgm:pt>
  </dgm:ptLst>
  <dgm:cxnLst>
    <dgm:cxn modelId="{1CB04A8E-E76B-4D0E-92BC-0BA9ECBC82E9}" type="presOf" srcId="{D1D49A7F-C24A-45AC-B52A-E5CC9A691043}" destId="{CFCD1067-5EBC-4E36-8E07-2FE86148DB3B}" srcOrd="0" destOrd="0" presId="urn:microsoft.com/office/officeart/2005/8/layout/hierarchy2"/>
    <dgm:cxn modelId="{EF12C896-4859-408C-9F51-99A442C7D15F}" srcId="{C1F4C103-98A6-4A39-9070-378D57BC4E38}" destId="{32AD2914-50BD-48E1-978F-613CF4DC65D8}" srcOrd="0" destOrd="0" parTransId="{6A7D12EE-E52C-4A06-878C-7FC82D87E86B}" sibTransId="{09FA2A93-00C3-40D4-95F7-28513C795D59}"/>
    <dgm:cxn modelId="{E9FFBA1D-E031-4F0B-B294-98F5E5F7870B}" type="presOf" srcId="{E93A30E4-A636-4D9A-8F25-4A3B087D6A9D}" destId="{C07C00E7-2035-4F20-9C6F-DBACEAF2ACF2}" srcOrd="0" destOrd="0" presId="urn:microsoft.com/office/officeart/2005/8/layout/hierarchy2"/>
    <dgm:cxn modelId="{E4DF2A86-45FC-4158-94B6-228356EA8F40}" type="presOf" srcId="{6A2CB0A8-0516-47AD-A163-5AE0B591AFD5}" destId="{8E17514B-FBD4-4C75-AF64-C775C6312F27}" srcOrd="1" destOrd="0" presId="urn:microsoft.com/office/officeart/2005/8/layout/hierarchy2"/>
    <dgm:cxn modelId="{48F2CD00-6F5E-48C6-B2D2-92B83E4B6BB7}" srcId="{32AD2914-50BD-48E1-978F-613CF4DC65D8}" destId="{D1D49A7F-C24A-45AC-B52A-E5CC9A691043}" srcOrd="1" destOrd="0" parTransId="{E93A30E4-A636-4D9A-8F25-4A3B087D6A9D}" sibTransId="{E37F0B9E-276E-4035-ACE3-D7F3C2E44935}"/>
    <dgm:cxn modelId="{08BC946C-F834-4C0C-8C3F-02AB7CE37019}" srcId="{32AD2914-50BD-48E1-978F-613CF4DC65D8}" destId="{E7955BF4-E820-496E-95C7-478CE136FFBA}" srcOrd="0" destOrd="0" parTransId="{6A2CB0A8-0516-47AD-A163-5AE0B591AFD5}" sibTransId="{357BEB0A-BDB6-43FF-938E-531BA3C673AE}"/>
    <dgm:cxn modelId="{967B7646-D494-4F3F-AAA6-C6C7F93B34F7}" type="presOf" srcId="{C1F4C103-98A6-4A39-9070-378D57BC4E38}" destId="{B275BC6F-4DC5-4B62-B29F-35AD8F810462}" srcOrd="0" destOrd="0" presId="urn:microsoft.com/office/officeart/2005/8/layout/hierarchy2"/>
    <dgm:cxn modelId="{6620AFAA-32C7-436C-A63C-9F6404EB69DB}" type="presOf" srcId="{E7955BF4-E820-496E-95C7-478CE136FFBA}" destId="{D61C9B8C-991C-46E3-9608-C32657EAF1B3}" srcOrd="0" destOrd="0" presId="urn:microsoft.com/office/officeart/2005/8/layout/hierarchy2"/>
    <dgm:cxn modelId="{6B30105A-C5C0-4691-B6A6-9BF44C9FA20C}" type="presOf" srcId="{6A2CB0A8-0516-47AD-A163-5AE0B591AFD5}" destId="{1C58A2A1-4CEA-42E7-8BB6-C67D9BFA087E}" srcOrd="0" destOrd="0" presId="urn:microsoft.com/office/officeart/2005/8/layout/hierarchy2"/>
    <dgm:cxn modelId="{090EE554-06F0-432F-918B-375029E45FA0}" type="presOf" srcId="{E93A30E4-A636-4D9A-8F25-4A3B087D6A9D}" destId="{97D854C1-DBA9-4957-8999-44C2DCCB209C}" srcOrd="1" destOrd="0" presId="urn:microsoft.com/office/officeart/2005/8/layout/hierarchy2"/>
    <dgm:cxn modelId="{5A055080-B965-4371-879F-C45550EE003E}" type="presOf" srcId="{32AD2914-50BD-48E1-978F-613CF4DC65D8}" destId="{F069E608-1DFB-4BD9-A008-2B135055A28B}" srcOrd="0" destOrd="0" presId="urn:microsoft.com/office/officeart/2005/8/layout/hierarchy2"/>
    <dgm:cxn modelId="{B932DA4D-5B92-4628-A10E-202332D23A59}" type="presParOf" srcId="{B275BC6F-4DC5-4B62-B29F-35AD8F810462}" destId="{C1A76119-A2DB-4CF7-A2BA-229C4F4D017F}" srcOrd="0" destOrd="0" presId="urn:microsoft.com/office/officeart/2005/8/layout/hierarchy2"/>
    <dgm:cxn modelId="{9E6DB91F-A90B-41E7-BF73-B376F3B52C89}" type="presParOf" srcId="{C1A76119-A2DB-4CF7-A2BA-229C4F4D017F}" destId="{F069E608-1DFB-4BD9-A008-2B135055A28B}" srcOrd="0" destOrd="0" presId="urn:microsoft.com/office/officeart/2005/8/layout/hierarchy2"/>
    <dgm:cxn modelId="{34667B48-7118-49E0-89FF-67C596B83E91}" type="presParOf" srcId="{C1A76119-A2DB-4CF7-A2BA-229C4F4D017F}" destId="{814BA3FF-4551-4FF6-B39C-5ADEB9B772BC}" srcOrd="1" destOrd="0" presId="urn:microsoft.com/office/officeart/2005/8/layout/hierarchy2"/>
    <dgm:cxn modelId="{AB9838A6-0BD7-4567-ACAA-A805B83D7BA4}" type="presParOf" srcId="{814BA3FF-4551-4FF6-B39C-5ADEB9B772BC}" destId="{1C58A2A1-4CEA-42E7-8BB6-C67D9BFA087E}" srcOrd="0" destOrd="0" presId="urn:microsoft.com/office/officeart/2005/8/layout/hierarchy2"/>
    <dgm:cxn modelId="{4F4CBDF8-FD77-4651-A349-3A3E0A96B019}" type="presParOf" srcId="{1C58A2A1-4CEA-42E7-8BB6-C67D9BFA087E}" destId="{8E17514B-FBD4-4C75-AF64-C775C6312F27}" srcOrd="0" destOrd="0" presId="urn:microsoft.com/office/officeart/2005/8/layout/hierarchy2"/>
    <dgm:cxn modelId="{D7D1A70D-B622-45C5-A13E-4A558C787937}" type="presParOf" srcId="{814BA3FF-4551-4FF6-B39C-5ADEB9B772BC}" destId="{7E75FE2C-23A0-42B4-87F2-75D72D894E86}" srcOrd="1" destOrd="0" presId="urn:microsoft.com/office/officeart/2005/8/layout/hierarchy2"/>
    <dgm:cxn modelId="{9FDF0855-9149-44AE-A081-1E1B0A22866D}" type="presParOf" srcId="{7E75FE2C-23A0-42B4-87F2-75D72D894E86}" destId="{D61C9B8C-991C-46E3-9608-C32657EAF1B3}" srcOrd="0" destOrd="0" presId="urn:microsoft.com/office/officeart/2005/8/layout/hierarchy2"/>
    <dgm:cxn modelId="{F5420E0E-076F-40CF-AFFD-79EE284F0CC4}" type="presParOf" srcId="{7E75FE2C-23A0-42B4-87F2-75D72D894E86}" destId="{08B79D0E-DCEB-4D52-B39D-804F2D97BE6E}" srcOrd="1" destOrd="0" presId="urn:microsoft.com/office/officeart/2005/8/layout/hierarchy2"/>
    <dgm:cxn modelId="{94B69E65-80B4-4915-9B3D-65298C54BFCF}" type="presParOf" srcId="{814BA3FF-4551-4FF6-B39C-5ADEB9B772BC}" destId="{C07C00E7-2035-4F20-9C6F-DBACEAF2ACF2}" srcOrd="2" destOrd="0" presId="urn:microsoft.com/office/officeart/2005/8/layout/hierarchy2"/>
    <dgm:cxn modelId="{241CAD28-05F5-4588-9291-C1B31C5ACB38}" type="presParOf" srcId="{C07C00E7-2035-4F20-9C6F-DBACEAF2ACF2}" destId="{97D854C1-DBA9-4957-8999-44C2DCCB209C}" srcOrd="0" destOrd="0" presId="urn:microsoft.com/office/officeart/2005/8/layout/hierarchy2"/>
    <dgm:cxn modelId="{2A7C4B94-27BC-49E6-A700-69D9F4E61381}" type="presParOf" srcId="{814BA3FF-4551-4FF6-B39C-5ADEB9B772BC}" destId="{3C69459A-F73D-4572-8E99-BC16A7236139}" srcOrd="3" destOrd="0" presId="urn:microsoft.com/office/officeart/2005/8/layout/hierarchy2"/>
    <dgm:cxn modelId="{38922443-6C75-4CAC-972F-DA52244390F2}" type="presParOf" srcId="{3C69459A-F73D-4572-8E99-BC16A7236139}" destId="{CFCD1067-5EBC-4E36-8E07-2FE86148DB3B}" srcOrd="0" destOrd="0" presId="urn:microsoft.com/office/officeart/2005/8/layout/hierarchy2"/>
    <dgm:cxn modelId="{CCC0C30E-B099-40BF-81C5-CAA0E3D1BB6A}" type="presParOf" srcId="{3C69459A-F73D-4572-8E99-BC16A7236139}" destId="{4CB57C45-3CC9-4E0F-BD94-A1B7D8C8BD4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F241FA-029B-4FB9-A093-CE2FD293A8AC}" type="doc">
      <dgm:prSet loTypeId="urn:microsoft.com/office/officeart/2005/8/layout/hierarchy2" loCatId="hierarchy" qsTypeId="urn:microsoft.com/office/officeart/2005/8/quickstyle/simple1" qsCatId="simple" csTypeId="urn:microsoft.com/office/officeart/2005/8/colors/accent0_2" csCatId="mainScheme" phldr="1"/>
      <dgm:spPr/>
      <dgm:t>
        <a:bodyPr/>
        <a:lstStyle/>
        <a:p>
          <a:endParaRPr lang="es-EC"/>
        </a:p>
      </dgm:t>
    </dgm:pt>
    <dgm:pt modelId="{52C3D160-1F1D-45F4-8998-BF7C08249CE1}">
      <dgm:prSet phldrT="[Texto]"/>
      <dgm:spPr>
        <a:ln w="57150">
          <a:solidFill>
            <a:srgbClr val="FF0000"/>
          </a:solidFill>
        </a:ln>
      </dgm:spPr>
      <dgm:t>
        <a:bodyPr/>
        <a:lstStyle/>
        <a:p>
          <a:r>
            <a:rPr lang="es-EC" dirty="0" smtClean="0"/>
            <a:t>Ventajas</a:t>
          </a:r>
          <a:endParaRPr lang="es-EC" dirty="0"/>
        </a:p>
      </dgm:t>
    </dgm:pt>
    <dgm:pt modelId="{38EC79E1-6718-47E4-A46E-0B96C4197A24}" type="parTrans" cxnId="{E385333F-EC8B-410D-B759-BB1D2B3A291E}">
      <dgm:prSet/>
      <dgm:spPr/>
      <dgm:t>
        <a:bodyPr/>
        <a:lstStyle/>
        <a:p>
          <a:endParaRPr lang="es-EC"/>
        </a:p>
      </dgm:t>
    </dgm:pt>
    <dgm:pt modelId="{2A293D5A-EE7A-4E67-88A9-45C165129BE2}" type="sibTrans" cxnId="{E385333F-EC8B-410D-B759-BB1D2B3A291E}">
      <dgm:prSet/>
      <dgm:spPr/>
      <dgm:t>
        <a:bodyPr/>
        <a:lstStyle/>
        <a:p>
          <a:endParaRPr lang="es-EC"/>
        </a:p>
      </dgm:t>
    </dgm:pt>
    <dgm:pt modelId="{7C288FCB-3F45-48E6-BABE-F38983D9F724}">
      <dgm:prSet phldrT="[Texto]"/>
      <dgm:spPr>
        <a:ln w="57150">
          <a:solidFill>
            <a:srgbClr val="00B050"/>
          </a:solidFill>
        </a:ln>
      </dgm:spPr>
      <dgm:t>
        <a:bodyPr/>
        <a:lstStyle/>
        <a:p>
          <a:r>
            <a:rPr lang="es-ES_tradnl" dirty="0" smtClean="0"/>
            <a:t>Solucionar problemas nutrimentales </a:t>
          </a:r>
          <a:endParaRPr lang="es-EC" dirty="0"/>
        </a:p>
      </dgm:t>
    </dgm:pt>
    <dgm:pt modelId="{139DE280-10D8-42B8-A9DF-19451A6135B5}" type="parTrans" cxnId="{5C109B35-A07A-4B63-847D-1B56CED5459D}">
      <dgm:prSet/>
      <dgm:spPr/>
      <dgm:t>
        <a:bodyPr/>
        <a:lstStyle/>
        <a:p>
          <a:endParaRPr lang="es-EC"/>
        </a:p>
      </dgm:t>
    </dgm:pt>
    <dgm:pt modelId="{0C2406E0-8EB0-44C9-817E-59481BC8B6B2}" type="sibTrans" cxnId="{5C109B35-A07A-4B63-847D-1B56CED5459D}">
      <dgm:prSet/>
      <dgm:spPr/>
      <dgm:t>
        <a:bodyPr/>
        <a:lstStyle/>
        <a:p>
          <a:endParaRPr lang="es-EC"/>
        </a:p>
      </dgm:t>
    </dgm:pt>
    <dgm:pt modelId="{B4C459A0-EC3B-4B12-AC45-B07F67B3E03C}">
      <dgm:prSet phldrT="[Texto]"/>
      <dgm:spPr>
        <a:ln w="57150">
          <a:solidFill>
            <a:srgbClr val="7030A0"/>
          </a:solidFill>
        </a:ln>
      </dgm:spPr>
      <dgm:t>
        <a:bodyPr/>
        <a:lstStyle/>
        <a:p>
          <a:r>
            <a:rPr lang="es-ES_tradnl" dirty="0" smtClean="0"/>
            <a:t>Mejorar los rendimientos </a:t>
          </a:r>
          <a:endParaRPr lang="es-EC" dirty="0"/>
        </a:p>
      </dgm:t>
    </dgm:pt>
    <dgm:pt modelId="{625C7E2B-0FD1-44A4-8352-B5B924DB3D14}" type="parTrans" cxnId="{98CEED6C-7387-4541-818F-37F69813B0CB}">
      <dgm:prSet/>
      <dgm:spPr/>
      <dgm:t>
        <a:bodyPr/>
        <a:lstStyle/>
        <a:p>
          <a:endParaRPr lang="es-EC"/>
        </a:p>
      </dgm:t>
    </dgm:pt>
    <dgm:pt modelId="{F4228D1B-7B48-493E-88EF-708F76D9EA35}" type="sibTrans" cxnId="{98CEED6C-7387-4541-818F-37F69813B0CB}">
      <dgm:prSet/>
      <dgm:spPr/>
      <dgm:t>
        <a:bodyPr/>
        <a:lstStyle/>
        <a:p>
          <a:endParaRPr lang="es-EC"/>
        </a:p>
      </dgm:t>
    </dgm:pt>
    <dgm:pt modelId="{6098A006-DCC2-4E3D-8B97-0E5E56FBAADB}" type="pres">
      <dgm:prSet presAssocID="{E1F241FA-029B-4FB9-A093-CE2FD293A8AC}" presName="diagram" presStyleCnt="0">
        <dgm:presLayoutVars>
          <dgm:chPref val="1"/>
          <dgm:dir/>
          <dgm:animOne val="branch"/>
          <dgm:animLvl val="lvl"/>
          <dgm:resizeHandles val="exact"/>
        </dgm:presLayoutVars>
      </dgm:prSet>
      <dgm:spPr/>
      <dgm:t>
        <a:bodyPr/>
        <a:lstStyle/>
        <a:p>
          <a:endParaRPr lang="es-EC"/>
        </a:p>
      </dgm:t>
    </dgm:pt>
    <dgm:pt modelId="{4D0FCD00-B8D1-400D-8766-0885DE24A58D}" type="pres">
      <dgm:prSet presAssocID="{52C3D160-1F1D-45F4-8998-BF7C08249CE1}" presName="root1" presStyleCnt="0"/>
      <dgm:spPr/>
    </dgm:pt>
    <dgm:pt modelId="{270E4552-FBAC-4918-AE04-5C6925F76259}" type="pres">
      <dgm:prSet presAssocID="{52C3D160-1F1D-45F4-8998-BF7C08249CE1}" presName="LevelOneTextNode" presStyleLbl="node0" presStyleIdx="0" presStyleCnt="1">
        <dgm:presLayoutVars>
          <dgm:chPref val="3"/>
        </dgm:presLayoutVars>
      </dgm:prSet>
      <dgm:spPr/>
      <dgm:t>
        <a:bodyPr/>
        <a:lstStyle/>
        <a:p>
          <a:endParaRPr lang="es-EC"/>
        </a:p>
      </dgm:t>
    </dgm:pt>
    <dgm:pt modelId="{6646E5EB-87F0-46AD-9381-A36F2CE85285}" type="pres">
      <dgm:prSet presAssocID="{52C3D160-1F1D-45F4-8998-BF7C08249CE1}" presName="level2hierChild" presStyleCnt="0"/>
      <dgm:spPr/>
    </dgm:pt>
    <dgm:pt modelId="{CF225CCD-8DFB-4F93-9700-625B0BF84AFB}" type="pres">
      <dgm:prSet presAssocID="{139DE280-10D8-42B8-A9DF-19451A6135B5}" presName="conn2-1" presStyleLbl="parChTrans1D2" presStyleIdx="0" presStyleCnt="2"/>
      <dgm:spPr/>
      <dgm:t>
        <a:bodyPr/>
        <a:lstStyle/>
        <a:p>
          <a:endParaRPr lang="es-EC"/>
        </a:p>
      </dgm:t>
    </dgm:pt>
    <dgm:pt modelId="{C2C1EAB3-7FAC-4C0E-A355-CAE5383D830E}" type="pres">
      <dgm:prSet presAssocID="{139DE280-10D8-42B8-A9DF-19451A6135B5}" presName="connTx" presStyleLbl="parChTrans1D2" presStyleIdx="0" presStyleCnt="2"/>
      <dgm:spPr/>
      <dgm:t>
        <a:bodyPr/>
        <a:lstStyle/>
        <a:p>
          <a:endParaRPr lang="es-EC"/>
        </a:p>
      </dgm:t>
    </dgm:pt>
    <dgm:pt modelId="{E2476DA8-5B92-43F1-ACA0-24C2B6E6DB82}" type="pres">
      <dgm:prSet presAssocID="{7C288FCB-3F45-48E6-BABE-F38983D9F724}" presName="root2" presStyleCnt="0"/>
      <dgm:spPr/>
    </dgm:pt>
    <dgm:pt modelId="{D4A94F1E-08AB-4415-AD82-CDE63C88C4C1}" type="pres">
      <dgm:prSet presAssocID="{7C288FCB-3F45-48E6-BABE-F38983D9F724}" presName="LevelTwoTextNode" presStyleLbl="node2" presStyleIdx="0" presStyleCnt="2">
        <dgm:presLayoutVars>
          <dgm:chPref val="3"/>
        </dgm:presLayoutVars>
      </dgm:prSet>
      <dgm:spPr/>
      <dgm:t>
        <a:bodyPr/>
        <a:lstStyle/>
        <a:p>
          <a:endParaRPr lang="es-EC"/>
        </a:p>
      </dgm:t>
    </dgm:pt>
    <dgm:pt modelId="{8E21E66C-7833-44EB-BB88-0D99328966D3}" type="pres">
      <dgm:prSet presAssocID="{7C288FCB-3F45-48E6-BABE-F38983D9F724}" presName="level3hierChild" presStyleCnt="0"/>
      <dgm:spPr/>
    </dgm:pt>
    <dgm:pt modelId="{9BEBFFF9-4367-4C29-AB2A-B0BF2660E6F9}" type="pres">
      <dgm:prSet presAssocID="{625C7E2B-0FD1-44A4-8352-B5B924DB3D14}" presName="conn2-1" presStyleLbl="parChTrans1D2" presStyleIdx="1" presStyleCnt="2"/>
      <dgm:spPr/>
      <dgm:t>
        <a:bodyPr/>
        <a:lstStyle/>
        <a:p>
          <a:endParaRPr lang="es-EC"/>
        </a:p>
      </dgm:t>
    </dgm:pt>
    <dgm:pt modelId="{C193E2B3-948C-4DB6-8509-2D9FFEF617D0}" type="pres">
      <dgm:prSet presAssocID="{625C7E2B-0FD1-44A4-8352-B5B924DB3D14}" presName="connTx" presStyleLbl="parChTrans1D2" presStyleIdx="1" presStyleCnt="2"/>
      <dgm:spPr/>
      <dgm:t>
        <a:bodyPr/>
        <a:lstStyle/>
        <a:p>
          <a:endParaRPr lang="es-EC"/>
        </a:p>
      </dgm:t>
    </dgm:pt>
    <dgm:pt modelId="{FB1C15A2-1B32-49FB-A9A7-262A47956186}" type="pres">
      <dgm:prSet presAssocID="{B4C459A0-EC3B-4B12-AC45-B07F67B3E03C}" presName="root2" presStyleCnt="0"/>
      <dgm:spPr/>
    </dgm:pt>
    <dgm:pt modelId="{F76EC902-1492-4AD7-9FAE-139AB8B692AB}" type="pres">
      <dgm:prSet presAssocID="{B4C459A0-EC3B-4B12-AC45-B07F67B3E03C}" presName="LevelTwoTextNode" presStyleLbl="node2" presStyleIdx="1" presStyleCnt="2">
        <dgm:presLayoutVars>
          <dgm:chPref val="3"/>
        </dgm:presLayoutVars>
      </dgm:prSet>
      <dgm:spPr/>
      <dgm:t>
        <a:bodyPr/>
        <a:lstStyle/>
        <a:p>
          <a:endParaRPr lang="es-EC"/>
        </a:p>
      </dgm:t>
    </dgm:pt>
    <dgm:pt modelId="{4B8F2AEA-C185-406F-99B0-DEFFC880AA96}" type="pres">
      <dgm:prSet presAssocID="{B4C459A0-EC3B-4B12-AC45-B07F67B3E03C}" presName="level3hierChild" presStyleCnt="0"/>
      <dgm:spPr/>
    </dgm:pt>
  </dgm:ptLst>
  <dgm:cxnLst>
    <dgm:cxn modelId="{67EFC9E6-0202-4CAF-917A-F2ABDD3DF6A8}" type="presOf" srcId="{B4C459A0-EC3B-4B12-AC45-B07F67B3E03C}" destId="{F76EC902-1492-4AD7-9FAE-139AB8B692AB}" srcOrd="0" destOrd="0" presId="urn:microsoft.com/office/officeart/2005/8/layout/hierarchy2"/>
    <dgm:cxn modelId="{B8FD340D-7397-48F1-8A11-850A5633FE1A}" type="presOf" srcId="{139DE280-10D8-42B8-A9DF-19451A6135B5}" destId="{C2C1EAB3-7FAC-4C0E-A355-CAE5383D830E}" srcOrd="1" destOrd="0" presId="urn:microsoft.com/office/officeart/2005/8/layout/hierarchy2"/>
    <dgm:cxn modelId="{8AB2B928-2F93-4E1C-A27D-375C64F6961E}" type="presOf" srcId="{7C288FCB-3F45-48E6-BABE-F38983D9F724}" destId="{D4A94F1E-08AB-4415-AD82-CDE63C88C4C1}" srcOrd="0" destOrd="0" presId="urn:microsoft.com/office/officeart/2005/8/layout/hierarchy2"/>
    <dgm:cxn modelId="{063A59AF-FD89-471E-A093-846F7633E79B}" type="presOf" srcId="{52C3D160-1F1D-45F4-8998-BF7C08249CE1}" destId="{270E4552-FBAC-4918-AE04-5C6925F76259}" srcOrd="0" destOrd="0" presId="urn:microsoft.com/office/officeart/2005/8/layout/hierarchy2"/>
    <dgm:cxn modelId="{E385333F-EC8B-410D-B759-BB1D2B3A291E}" srcId="{E1F241FA-029B-4FB9-A093-CE2FD293A8AC}" destId="{52C3D160-1F1D-45F4-8998-BF7C08249CE1}" srcOrd="0" destOrd="0" parTransId="{38EC79E1-6718-47E4-A46E-0B96C4197A24}" sibTransId="{2A293D5A-EE7A-4E67-88A9-45C165129BE2}"/>
    <dgm:cxn modelId="{B9E16237-7FA8-4202-AFA2-D63F98EEC369}" type="presOf" srcId="{625C7E2B-0FD1-44A4-8352-B5B924DB3D14}" destId="{9BEBFFF9-4367-4C29-AB2A-B0BF2660E6F9}" srcOrd="0" destOrd="0" presId="urn:microsoft.com/office/officeart/2005/8/layout/hierarchy2"/>
    <dgm:cxn modelId="{98CEED6C-7387-4541-818F-37F69813B0CB}" srcId="{52C3D160-1F1D-45F4-8998-BF7C08249CE1}" destId="{B4C459A0-EC3B-4B12-AC45-B07F67B3E03C}" srcOrd="1" destOrd="0" parTransId="{625C7E2B-0FD1-44A4-8352-B5B924DB3D14}" sibTransId="{F4228D1B-7B48-493E-88EF-708F76D9EA35}"/>
    <dgm:cxn modelId="{5C109B35-A07A-4B63-847D-1B56CED5459D}" srcId="{52C3D160-1F1D-45F4-8998-BF7C08249CE1}" destId="{7C288FCB-3F45-48E6-BABE-F38983D9F724}" srcOrd="0" destOrd="0" parTransId="{139DE280-10D8-42B8-A9DF-19451A6135B5}" sibTransId="{0C2406E0-8EB0-44C9-817E-59481BC8B6B2}"/>
    <dgm:cxn modelId="{A3A24A0E-5FB2-4CB8-8EB7-A2F323FDC403}" type="presOf" srcId="{625C7E2B-0FD1-44A4-8352-B5B924DB3D14}" destId="{C193E2B3-948C-4DB6-8509-2D9FFEF617D0}" srcOrd="1" destOrd="0" presId="urn:microsoft.com/office/officeart/2005/8/layout/hierarchy2"/>
    <dgm:cxn modelId="{A5460B96-B99F-45BB-885F-1494741EBCD4}" type="presOf" srcId="{E1F241FA-029B-4FB9-A093-CE2FD293A8AC}" destId="{6098A006-DCC2-4E3D-8B97-0E5E56FBAADB}" srcOrd="0" destOrd="0" presId="urn:microsoft.com/office/officeart/2005/8/layout/hierarchy2"/>
    <dgm:cxn modelId="{F5876FB1-AB42-4563-97EE-A75C4FC9AE8E}" type="presOf" srcId="{139DE280-10D8-42B8-A9DF-19451A6135B5}" destId="{CF225CCD-8DFB-4F93-9700-625B0BF84AFB}" srcOrd="0" destOrd="0" presId="urn:microsoft.com/office/officeart/2005/8/layout/hierarchy2"/>
    <dgm:cxn modelId="{ACE0C8A8-4BD7-4295-8812-355A63DD435B}" type="presParOf" srcId="{6098A006-DCC2-4E3D-8B97-0E5E56FBAADB}" destId="{4D0FCD00-B8D1-400D-8766-0885DE24A58D}" srcOrd="0" destOrd="0" presId="urn:microsoft.com/office/officeart/2005/8/layout/hierarchy2"/>
    <dgm:cxn modelId="{E0E740A8-C717-4F19-98D7-3E7EF98FA1C2}" type="presParOf" srcId="{4D0FCD00-B8D1-400D-8766-0885DE24A58D}" destId="{270E4552-FBAC-4918-AE04-5C6925F76259}" srcOrd="0" destOrd="0" presId="urn:microsoft.com/office/officeart/2005/8/layout/hierarchy2"/>
    <dgm:cxn modelId="{36D549D1-74AF-4FAE-B9CD-1B2822809B80}" type="presParOf" srcId="{4D0FCD00-B8D1-400D-8766-0885DE24A58D}" destId="{6646E5EB-87F0-46AD-9381-A36F2CE85285}" srcOrd="1" destOrd="0" presId="urn:microsoft.com/office/officeart/2005/8/layout/hierarchy2"/>
    <dgm:cxn modelId="{B9610AC7-DE77-4D1F-AD77-11D0C7285803}" type="presParOf" srcId="{6646E5EB-87F0-46AD-9381-A36F2CE85285}" destId="{CF225CCD-8DFB-4F93-9700-625B0BF84AFB}" srcOrd="0" destOrd="0" presId="urn:microsoft.com/office/officeart/2005/8/layout/hierarchy2"/>
    <dgm:cxn modelId="{9FB9C868-3BAE-4D0E-968E-AF9020B11F0D}" type="presParOf" srcId="{CF225CCD-8DFB-4F93-9700-625B0BF84AFB}" destId="{C2C1EAB3-7FAC-4C0E-A355-CAE5383D830E}" srcOrd="0" destOrd="0" presId="urn:microsoft.com/office/officeart/2005/8/layout/hierarchy2"/>
    <dgm:cxn modelId="{86A9F3CD-9BD3-42C0-A09C-208317A74734}" type="presParOf" srcId="{6646E5EB-87F0-46AD-9381-A36F2CE85285}" destId="{E2476DA8-5B92-43F1-ACA0-24C2B6E6DB82}" srcOrd="1" destOrd="0" presId="urn:microsoft.com/office/officeart/2005/8/layout/hierarchy2"/>
    <dgm:cxn modelId="{FDCD84B4-0417-4816-A054-BC3DC8C3A7E2}" type="presParOf" srcId="{E2476DA8-5B92-43F1-ACA0-24C2B6E6DB82}" destId="{D4A94F1E-08AB-4415-AD82-CDE63C88C4C1}" srcOrd="0" destOrd="0" presId="urn:microsoft.com/office/officeart/2005/8/layout/hierarchy2"/>
    <dgm:cxn modelId="{2E414F88-80D4-451B-AFE2-628646D832B8}" type="presParOf" srcId="{E2476DA8-5B92-43F1-ACA0-24C2B6E6DB82}" destId="{8E21E66C-7833-44EB-BB88-0D99328966D3}" srcOrd="1" destOrd="0" presId="urn:microsoft.com/office/officeart/2005/8/layout/hierarchy2"/>
    <dgm:cxn modelId="{399B3309-C4B8-42E6-BB8B-D9130C6C4656}" type="presParOf" srcId="{6646E5EB-87F0-46AD-9381-A36F2CE85285}" destId="{9BEBFFF9-4367-4C29-AB2A-B0BF2660E6F9}" srcOrd="2" destOrd="0" presId="urn:microsoft.com/office/officeart/2005/8/layout/hierarchy2"/>
    <dgm:cxn modelId="{3664B51E-D65A-40BF-9D69-18D72FDA4E31}" type="presParOf" srcId="{9BEBFFF9-4367-4C29-AB2A-B0BF2660E6F9}" destId="{C193E2B3-948C-4DB6-8509-2D9FFEF617D0}" srcOrd="0" destOrd="0" presId="urn:microsoft.com/office/officeart/2005/8/layout/hierarchy2"/>
    <dgm:cxn modelId="{81F51DE2-A907-4A98-96F2-3798AE31AB3F}" type="presParOf" srcId="{6646E5EB-87F0-46AD-9381-A36F2CE85285}" destId="{FB1C15A2-1B32-49FB-A9A7-262A47956186}" srcOrd="3" destOrd="0" presId="urn:microsoft.com/office/officeart/2005/8/layout/hierarchy2"/>
    <dgm:cxn modelId="{0549E502-5A65-4344-922F-F76242E30BF4}" type="presParOf" srcId="{FB1C15A2-1B32-49FB-A9A7-262A47956186}" destId="{F76EC902-1492-4AD7-9FAE-139AB8B692AB}" srcOrd="0" destOrd="0" presId="urn:microsoft.com/office/officeart/2005/8/layout/hierarchy2"/>
    <dgm:cxn modelId="{8D74B43E-6932-4975-BC51-2571DE882189}" type="presParOf" srcId="{FB1C15A2-1B32-49FB-A9A7-262A47956186}" destId="{4B8F2AEA-C185-406F-99B0-DEFFC880AA96}"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DFAFFD-B621-4992-B145-A28F533A8AA8}"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endParaRPr lang="es-EC"/>
        </a:p>
      </dgm:t>
    </dgm:pt>
    <dgm:pt modelId="{22C76DDF-AC14-4C98-8895-C103E3403147}">
      <dgm:prSet phldrT="[Texto]" custT="1"/>
      <dgm:spPr>
        <a:ln w="57150">
          <a:solidFill>
            <a:srgbClr val="7030A0"/>
          </a:solidFill>
        </a:ln>
      </dgm:spPr>
      <dgm:t>
        <a:bodyPr/>
        <a:lstStyle/>
        <a:p>
          <a:r>
            <a:rPr lang="es-ES_tradnl" sz="1800" smtClean="0"/>
            <a:t>ANÁLISIS NUTRICIONALES VEGETALES</a:t>
          </a:r>
          <a:endParaRPr lang="es-EC" sz="1800" dirty="0"/>
        </a:p>
      </dgm:t>
    </dgm:pt>
    <dgm:pt modelId="{1038E4D4-D14B-4A52-8AF2-84C583F997A0}" type="parTrans" cxnId="{D0B06DBE-7A97-4E66-B957-9F00A2560BCC}">
      <dgm:prSet/>
      <dgm:spPr/>
      <dgm:t>
        <a:bodyPr/>
        <a:lstStyle/>
        <a:p>
          <a:endParaRPr lang="es-EC"/>
        </a:p>
      </dgm:t>
    </dgm:pt>
    <dgm:pt modelId="{59599306-84CA-4185-A51B-D7A6637EE58D}" type="sibTrans" cxnId="{D0B06DBE-7A97-4E66-B957-9F00A2560BCC}">
      <dgm:prSet/>
      <dgm:spPr/>
      <dgm:t>
        <a:bodyPr/>
        <a:lstStyle/>
        <a:p>
          <a:endParaRPr lang="es-EC"/>
        </a:p>
      </dgm:t>
    </dgm:pt>
    <dgm:pt modelId="{BBD670E2-6652-41FC-A923-1C01216A8498}">
      <dgm:prSet custT="1"/>
      <dgm:spPr>
        <a:ln w="57150">
          <a:solidFill>
            <a:srgbClr val="0070C0"/>
          </a:solidFill>
        </a:ln>
      </dgm:spPr>
      <dgm:t>
        <a:bodyPr/>
        <a:lstStyle/>
        <a:p>
          <a:r>
            <a:rPr lang="es-ES_tradnl" sz="1800" smtClean="0"/>
            <a:t>Análisis de suelos y agua</a:t>
          </a:r>
          <a:endParaRPr lang="es-ES_tradnl" sz="1800" dirty="0" smtClean="0"/>
        </a:p>
      </dgm:t>
    </dgm:pt>
    <dgm:pt modelId="{17D3A2F6-C76E-4759-9CF5-356C6D9EF5FB}" type="parTrans" cxnId="{F932A06B-F4AC-415C-AC90-A6D0CB9BC743}">
      <dgm:prSet/>
      <dgm:spPr/>
      <dgm:t>
        <a:bodyPr/>
        <a:lstStyle/>
        <a:p>
          <a:endParaRPr lang="es-EC"/>
        </a:p>
      </dgm:t>
    </dgm:pt>
    <dgm:pt modelId="{355488C0-A60D-4154-B6F7-D00AD4069257}" type="sibTrans" cxnId="{F932A06B-F4AC-415C-AC90-A6D0CB9BC743}">
      <dgm:prSet/>
      <dgm:spPr/>
      <dgm:t>
        <a:bodyPr/>
        <a:lstStyle/>
        <a:p>
          <a:endParaRPr lang="es-EC"/>
        </a:p>
      </dgm:t>
    </dgm:pt>
    <dgm:pt modelId="{46BD1D34-BE00-48A3-B794-BAAD4682DBE5}">
      <dgm:prSet/>
      <dgm:spPr>
        <a:ln w="57150">
          <a:solidFill>
            <a:schemeClr val="accent5">
              <a:lumMod val="50000"/>
            </a:schemeClr>
          </a:solidFill>
        </a:ln>
      </dgm:spPr>
      <dgm:t>
        <a:bodyPr/>
        <a:lstStyle/>
        <a:p>
          <a:r>
            <a:rPr lang="es-ES_tradnl" dirty="0" smtClean="0"/>
            <a:t>Explicar la adquisición de los nutrientes del suelo, sustrato o agua a través de análisis químicos</a:t>
          </a:r>
        </a:p>
      </dgm:t>
    </dgm:pt>
    <dgm:pt modelId="{C132DC3D-6C24-4BB6-A35B-98F7CAEE31BE}" type="parTrans" cxnId="{F08D8B4D-4D88-4140-96FC-77CF49136F66}">
      <dgm:prSet/>
      <dgm:spPr/>
      <dgm:t>
        <a:bodyPr/>
        <a:lstStyle/>
        <a:p>
          <a:endParaRPr lang="es-EC"/>
        </a:p>
      </dgm:t>
    </dgm:pt>
    <dgm:pt modelId="{56F538C4-98BB-4E06-9313-1D580FAD59A6}" type="sibTrans" cxnId="{F08D8B4D-4D88-4140-96FC-77CF49136F66}">
      <dgm:prSet/>
      <dgm:spPr/>
      <dgm:t>
        <a:bodyPr/>
        <a:lstStyle/>
        <a:p>
          <a:endParaRPr lang="es-EC"/>
        </a:p>
      </dgm:t>
    </dgm:pt>
    <dgm:pt modelId="{283F51E0-7255-44E9-8FBD-780E9A29A560}">
      <dgm:prSet/>
      <dgm:spPr>
        <a:ln w="57150">
          <a:solidFill>
            <a:schemeClr val="accent5">
              <a:lumMod val="50000"/>
            </a:schemeClr>
          </a:solidFill>
        </a:ln>
      </dgm:spPr>
      <dgm:t>
        <a:bodyPr/>
        <a:lstStyle/>
        <a:p>
          <a:r>
            <a:rPr lang="es-ES_tradnl" dirty="0" smtClean="0"/>
            <a:t>Limitado (probabilidad de error) por la acción de factores externos como:</a:t>
          </a:r>
          <a:br>
            <a:rPr lang="es-ES_tradnl" dirty="0" smtClean="0"/>
          </a:br>
          <a:r>
            <a:rPr lang="es-ES_tradnl" dirty="0" smtClean="0"/>
            <a:t/>
          </a:r>
          <a:br>
            <a:rPr lang="es-ES_tradnl" dirty="0" smtClean="0"/>
          </a:br>
          <a:r>
            <a:rPr lang="es-ES_tradnl" dirty="0" smtClean="0"/>
            <a:t>Temperatura, presión, aireación, pH (</a:t>
          </a:r>
          <a:r>
            <a:rPr lang="es-ES_tradnl" dirty="0" err="1" smtClean="0"/>
            <a:t>Mourão</a:t>
          </a:r>
          <a:r>
            <a:rPr lang="es-ES_tradnl" dirty="0" smtClean="0"/>
            <a:t> </a:t>
          </a:r>
          <a:r>
            <a:rPr lang="es-ES_tradnl" dirty="0" err="1" smtClean="0"/>
            <a:t>Filho</a:t>
          </a:r>
          <a:r>
            <a:rPr lang="es-ES_tradnl" dirty="0" smtClean="0"/>
            <a:t>, 2004).</a:t>
          </a:r>
        </a:p>
      </dgm:t>
    </dgm:pt>
    <dgm:pt modelId="{9DED22D1-64C6-48B2-BC16-5F18B161A2D0}" type="parTrans" cxnId="{4487BF37-471E-4A5B-B9F2-DC8D27EA8CDF}">
      <dgm:prSet/>
      <dgm:spPr/>
      <dgm:t>
        <a:bodyPr/>
        <a:lstStyle/>
        <a:p>
          <a:endParaRPr lang="es-EC"/>
        </a:p>
      </dgm:t>
    </dgm:pt>
    <dgm:pt modelId="{CA8E6F97-4FF3-4CD9-AE59-0F072466592A}" type="sibTrans" cxnId="{4487BF37-471E-4A5B-B9F2-DC8D27EA8CDF}">
      <dgm:prSet/>
      <dgm:spPr/>
      <dgm:t>
        <a:bodyPr/>
        <a:lstStyle/>
        <a:p>
          <a:endParaRPr lang="es-EC"/>
        </a:p>
      </dgm:t>
    </dgm:pt>
    <dgm:pt modelId="{0A4E316A-F1AE-49C6-BCA7-3F6DF9FFD40E}">
      <dgm:prSet custT="1"/>
      <dgm:spPr>
        <a:ln w="57150">
          <a:solidFill>
            <a:srgbClr val="FF0000"/>
          </a:solidFill>
        </a:ln>
      </dgm:spPr>
      <dgm:t>
        <a:bodyPr/>
        <a:lstStyle/>
        <a:p>
          <a:r>
            <a:rPr lang="es-ES_tradnl" sz="1800" smtClean="0"/>
            <a:t>Análisis de tejidos</a:t>
          </a:r>
          <a:endParaRPr lang="es-ES_tradnl" sz="1800" dirty="0"/>
        </a:p>
      </dgm:t>
    </dgm:pt>
    <dgm:pt modelId="{039D5A76-4BC7-40C5-ABB4-41CA548DE586}" type="parTrans" cxnId="{30646B41-20BA-4EA5-9223-E27055B41185}">
      <dgm:prSet/>
      <dgm:spPr/>
      <dgm:t>
        <a:bodyPr/>
        <a:lstStyle/>
        <a:p>
          <a:endParaRPr lang="es-EC"/>
        </a:p>
      </dgm:t>
    </dgm:pt>
    <dgm:pt modelId="{C4538AB5-C650-442E-A728-C3BEC6DFE49C}" type="sibTrans" cxnId="{30646B41-20BA-4EA5-9223-E27055B41185}">
      <dgm:prSet/>
      <dgm:spPr/>
      <dgm:t>
        <a:bodyPr/>
        <a:lstStyle/>
        <a:p>
          <a:endParaRPr lang="es-EC"/>
        </a:p>
      </dgm:t>
    </dgm:pt>
    <dgm:pt modelId="{48055BEA-E3A4-4D57-A24C-E5CD18D4B101}">
      <dgm:prSet/>
      <dgm:spPr>
        <a:ln w="57150">
          <a:solidFill>
            <a:srgbClr val="FF8B8B"/>
          </a:solidFill>
        </a:ln>
      </dgm:spPr>
      <dgm:t>
        <a:bodyPr/>
        <a:lstStyle/>
        <a:p>
          <a:r>
            <a:rPr lang="es-ES_tradnl" dirty="0" smtClean="0"/>
            <a:t>Método directo que tiene factores que dificultan la comprensión y aplicación (</a:t>
          </a:r>
          <a:r>
            <a:rPr lang="es-ES_tradnl" dirty="0" err="1" smtClean="0"/>
            <a:t>Mourão</a:t>
          </a:r>
          <a:r>
            <a:rPr lang="es-ES_tradnl" dirty="0" smtClean="0"/>
            <a:t> </a:t>
          </a:r>
          <a:r>
            <a:rPr lang="es-ES_tradnl" dirty="0" err="1" smtClean="0"/>
            <a:t>Filho</a:t>
          </a:r>
          <a:r>
            <a:rPr lang="es-ES_tradnl" dirty="0" smtClean="0"/>
            <a:t>, 2004).</a:t>
          </a:r>
          <a:endParaRPr lang="es-ES_tradnl" dirty="0"/>
        </a:p>
      </dgm:t>
    </dgm:pt>
    <dgm:pt modelId="{3105FCF1-794A-427F-8EF3-B9993770A1C1}" type="parTrans" cxnId="{CDE66FAE-ED25-4A0B-9536-A5F47FF25443}">
      <dgm:prSet/>
      <dgm:spPr/>
      <dgm:t>
        <a:bodyPr/>
        <a:lstStyle/>
        <a:p>
          <a:endParaRPr lang="es-EC"/>
        </a:p>
      </dgm:t>
    </dgm:pt>
    <dgm:pt modelId="{75C3C999-CE39-470F-ACCA-C0BB5927E9C7}" type="sibTrans" cxnId="{CDE66FAE-ED25-4A0B-9536-A5F47FF25443}">
      <dgm:prSet/>
      <dgm:spPr/>
      <dgm:t>
        <a:bodyPr/>
        <a:lstStyle/>
        <a:p>
          <a:endParaRPr lang="es-EC"/>
        </a:p>
      </dgm:t>
    </dgm:pt>
    <dgm:pt modelId="{B6DA3D14-F1C3-4060-B650-39B60A0F6BF3}">
      <dgm:prSet/>
      <dgm:spPr>
        <a:ln w="57150">
          <a:solidFill>
            <a:srgbClr val="FF8B8B"/>
          </a:solidFill>
        </a:ln>
      </dgm:spPr>
      <dgm:t>
        <a:bodyPr/>
        <a:lstStyle/>
        <a:p>
          <a:r>
            <a:rPr lang="es-ES_tradnl" dirty="0" smtClean="0"/>
            <a:t>Se requieren partes específicas y bien definidas de las plantas</a:t>
          </a:r>
          <a:br>
            <a:rPr lang="es-ES_tradnl" dirty="0" smtClean="0"/>
          </a:br>
          <a:r>
            <a:rPr lang="es-ES_tradnl" dirty="0" smtClean="0"/>
            <a:t/>
          </a:r>
          <a:br>
            <a:rPr lang="es-ES_tradnl" dirty="0" smtClean="0"/>
          </a:br>
          <a:r>
            <a:rPr lang="es-ES_tradnl" dirty="0" smtClean="0"/>
            <a:t>Influidas por: edad, estado de maduración e interacciones de absorción y translocación de los nutrientes</a:t>
          </a:r>
          <a:endParaRPr lang="es-ES_tradnl" dirty="0"/>
        </a:p>
      </dgm:t>
    </dgm:pt>
    <dgm:pt modelId="{4E0DCEFC-C725-4362-BA58-7A1EDA40D549}" type="parTrans" cxnId="{5EBF08C9-A376-4E51-83B7-773217B875AE}">
      <dgm:prSet/>
      <dgm:spPr/>
      <dgm:t>
        <a:bodyPr/>
        <a:lstStyle/>
        <a:p>
          <a:endParaRPr lang="es-EC"/>
        </a:p>
      </dgm:t>
    </dgm:pt>
    <dgm:pt modelId="{709EE8CE-3AB4-45C7-8832-11220190273C}" type="sibTrans" cxnId="{5EBF08C9-A376-4E51-83B7-773217B875AE}">
      <dgm:prSet/>
      <dgm:spPr/>
      <dgm:t>
        <a:bodyPr/>
        <a:lstStyle/>
        <a:p>
          <a:endParaRPr lang="es-EC"/>
        </a:p>
      </dgm:t>
    </dgm:pt>
    <dgm:pt modelId="{8022A8E7-AEA8-4530-8057-2AD4C669B403}">
      <dgm:prSet custT="1"/>
      <dgm:spPr>
        <a:ln w="57150">
          <a:solidFill>
            <a:srgbClr val="006C31"/>
          </a:solidFill>
        </a:ln>
      </dgm:spPr>
      <dgm:t>
        <a:bodyPr/>
        <a:lstStyle/>
        <a:p>
          <a:r>
            <a:rPr lang="es-ES_tradnl" sz="1800" dirty="0" smtClean="0"/>
            <a:t>Análisis foliar</a:t>
          </a:r>
          <a:endParaRPr lang="es-ES_tradnl" sz="1800" dirty="0"/>
        </a:p>
      </dgm:t>
    </dgm:pt>
    <dgm:pt modelId="{A9C59305-FC78-4297-88B9-9621E45DFB8F}" type="parTrans" cxnId="{BBDEA1C0-C98B-43EC-B928-C4466BA57A59}">
      <dgm:prSet/>
      <dgm:spPr/>
      <dgm:t>
        <a:bodyPr/>
        <a:lstStyle/>
        <a:p>
          <a:endParaRPr lang="es-EC"/>
        </a:p>
      </dgm:t>
    </dgm:pt>
    <dgm:pt modelId="{EFD77528-C462-4420-BD29-64692604E820}" type="sibTrans" cxnId="{BBDEA1C0-C98B-43EC-B928-C4466BA57A59}">
      <dgm:prSet/>
      <dgm:spPr/>
      <dgm:t>
        <a:bodyPr/>
        <a:lstStyle/>
        <a:p>
          <a:endParaRPr lang="es-EC"/>
        </a:p>
      </dgm:t>
    </dgm:pt>
    <dgm:pt modelId="{CC6D36BA-D1B1-442F-B189-B48932C90764}">
      <dgm:prSet/>
      <dgm:spPr>
        <a:ln w="57150">
          <a:solidFill>
            <a:srgbClr val="00B050"/>
          </a:solidFill>
        </a:ln>
      </dgm:spPr>
      <dgm:t>
        <a:bodyPr/>
        <a:lstStyle/>
        <a:p>
          <a:r>
            <a:rPr lang="es-ES_tradnl" dirty="0" smtClean="0"/>
            <a:t>Se constituye como el muestreo más eficiente para realizar un diagnóstico nutricional de la planta (</a:t>
          </a:r>
          <a:r>
            <a:rPr lang="es-ES_tradnl" dirty="0" err="1" smtClean="0"/>
            <a:t>Stewardship</a:t>
          </a:r>
          <a:r>
            <a:rPr lang="es-ES_tradnl" dirty="0" smtClean="0"/>
            <a:t>, 2016).</a:t>
          </a:r>
          <a:endParaRPr lang="es-EC" dirty="0"/>
        </a:p>
      </dgm:t>
    </dgm:pt>
    <dgm:pt modelId="{B01C2F37-2A76-420B-8A6E-0595014CFE92}" type="parTrans" cxnId="{F6672F5C-E8DC-43FF-8476-108CB38269DE}">
      <dgm:prSet/>
      <dgm:spPr/>
      <dgm:t>
        <a:bodyPr/>
        <a:lstStyle/>
        <a:p>
          <a:endParaRPr lang="es-EC"/>
        </a:p>
      </dgm:t>
    </dgm:pt>
    <dgm:pt modelId="{60450161-C2F0-4480-93DE-AE605A028A1C}" type="sibTrans" cxnId="{F6672F5C-E8DC-43FF-8476-108CB38269DE}">
      <dgm:prSet/>
      <dgm:spPr/>
      <dgm:t>
        <a:bodyPr/>
        <a:lstStyle/>
        <a:p>
          <a:endParaRPr lang="es-EC"/>
        </a:p>
      </dgm:t>
    </dgm:pt>
    <dgm:pt modelId="{E72B0623-93D9-49A1-8BB3-66D3AA220A24}" type="pres">
      <dgm:prSet presAssocID="{39DFAFFD-B621-4992-B145-A28F533A8AA8}" presName="hierChild1" presStyleCnt="0">
        <dgm:presLayoutVars>
          <dgm:orgChart val="1"/>
          <dgm:chPref val="1"/>
          <dgm:dir/>
          <dgm:animOne val="branch"/>
          <dgm:animLvl val="lvl"/>
          <dgm:resizeHandles/>
        </dgm:presLayoutVars>
      </dgm:prSet>
      <dgm:spPr/>
      <dgm:t>
        <a:bodyPr/>
        <a:lstStyle/>
        <a:p>
          <a:endParaRPr lang="es-EC"/>
        </a:p>
      </dgm:t>
    </dgm:pt>
    <dgm:pt modelId="{CFE142EC-FBE0-419E-AD4F-A99EAA7FE073}" type="pres">
      <dgm:prSet presAssocID="{22C76DDF-AC14-4C98-8895-C103E3403147}" presName="hierRoot1" presStyleCnt="0">
        <dgm:presLayoutVars>
          <dgm:hierBranch val="init"/>
        </dgm:presLayoutVars>
      </dgm:prSet>
      <dgm:spPr/>
    </dgm:pt>
    <dgm:pt modelId="{F881D362-8E69-4F14-B45C-4D80EC3D5C0B}" type="pres">
      <dgm:prSet presAssocID="{22C76DDF-AC14-4C98-8895-C103E3403147}" presName="rootComposite1" presStyleCnt="0"/>
      <dgm:spPr/>
    </dgm:pt>
    <dgm:pt modelId="{6C3513B0-7AEA-488A-86F3-640776B37771}" type="pres">
      <dgm:prSet presAssocID="{22C76DDF-AC14-4C98-8895-C103E3403147}" presName="rootText1" presStyleLbl="node0" presStyleIdx="0" presStyleCnt="1" custLinFactNeighborX="96071" custLinFactNeighborY="-18">
        <dgm:presLayoutVars>
          <dgm:chPref val="3"/>
        </dgm:presLayoutVars>
      </dgm:prSet>
      <dgm:spPr/>
      <dgm:t>
        <a:bodyPr/>
        <a:lstStyle/>
        <a:p>
          <a:endParaRPr lang="es-EC"/>
        </a:p>
      </dgm:t>
    </dgm:pt>
    <dgm:pt modelId="{2C23C11B-E49D-412D-8E7A-CCE58DE7414C}" type="pres">
      <dgm:prSet presAssocID="{22C76DDF-AC14-4C98-8895-C103E3403147}" presName="rootConnector1" presStyleLbl="node1" presStyleIdx="0" presStyleCnt="0"/>
      <dgm:spPr/>
      <dgm:t>
        <a:bodyPr/>
        <a:lstStyle/>
        <a:p>
          <a:endParaRPr lang="es-EC"/>
        </a:p>
      </dgm:t>
    </dgm:pt>
    <dgm:pt modelId="{06172087-DFBD-47DF-92A5-76CEAF73C91B}" type="pres">
      <dgm:prSet presAssocID="{22C76DDF-AC14-4C98-8895-C103E3403147}" presName="hierChild2" presStyleCnt="0"/>
      <dgm:spPr/>
    </dgm:pt>
    <dgm:pt modelId="{6AC19E39-E8D8-4FB1-9DAA-42ECD3CB1139}" type="pres">
      <dgm:prSet presAssocID="{17D3A2F6-C76E-4759-9CF5-356C6D9EF5FB}" presName="Name37" presStyleLbl="parChTrans1D2" presStyleIdx="0" presStyleCnt="3"/>
      <dgm:spPr/>
      <dgm:t>
        <a:bodyPr/>
        <a:lstStyle/>
        <a:p>
          <a:endParaRPr lang="es-EC"/>
        </a:p>
      </dgm:t>
    </dgm:pt>
    <dgm:pt modelId="{162B8220-E6B0-49AA-BE5A-9DDFFC6593A8}" type="pres">
      <dgm:prSet presAssocID="{BBD670E2-6652-41FC-A923-1C01216A8498}" presName="hierRoot2" presStyleCnt="0">
        <dgm:presLayoutVars>
          <dgm:hierBranch val="init"/>
        </dgm:presLayoutVars>
      </dgm:prSet>
      <dgm:spPr/>
    </dgm:pt>
    <dgm:pt modelId="{BBF23379-D677-4F30-9946-30A07CB79FF0}" type="pres">
      <dgm:prSet presAssocID="{BBD670E2-6652-41FC-A923-1C01216A8498}" presName="rootComposite" presStyleCnt="0"/>
      <dgm:spPr/>
    </dgm:pt>
    <dgm:pt modelId="{9032DA6E-B5B5-4444-AA02-72466091A6CB}" type="pres">
      <dgm:prSet presAssocID="{BBD670E2-6652-41FC-A923-1C01216A8498}" presName="rootText" presStyleLbl="node2" presStyleIdx="0" presStyleCnt="3">
        <dgm:presLayoutVars>
          <dgm:chPref val="3"/>
        </dgm:presLayoutVars>
      </dgm:prSet>
      <dgm:spPr/>
      <dgm:t>
        <a:bodyPr/>
        <a:lstStyle/>
        <a:p>
          <a:endParaRPr lang="es-EC"/>
        </a:p>
      </dgm:t>
    </dgm:pt>
    <dgm:pt modelId="{517789CC-C557-4936-B07F-BDA734EFF7DF}" type="pres">
      <dgm:prSet presAssocID="{BBD670E2-6652-41FC-A923-1C01216A8498}" presName="rootConnector" presStyleLbl="node2" presStyleIdx="0" presStyleCnt="3"/>
      <dgm:spPr/>
      <dgm:t>
        <a:bodyPr/>
        <a:lstStyle/>
        <a:p>
          <a:endParaRPr lang="es-EC"/>
        </a:p>
      </dgm:t>
    </dgm:pt>
    <dgm:pt modelId="{0C9A18FA-D6DF-4610-A2B5-E6C2F356AB2C}" type="pres">
      <dgm:prSet presAssocID="{BBD670E2-6652-41FC-A923-1C01216A8498}" presName="hierChild4" presStyleCnt="0"/>
      <dgm:spPr/>
    </dgm:pt>
    <dgm:pt modelId="{C827958B-A3BB-43B6-9F0E-F52118434F5E}" type="pres">
      <dgm:prSet presAssocID="{C132DC3D-6C24-4BB6-A35B-98F7CAEE31BE}" presName="Name37" presStyleLbl="parChTrans1D3" presStyleIdx="0" presStyleCnt="5"/>
      <dgm:spPr/>
      <dgm:t>
        <a:bodyPr/>
        <a:lstStyle/>
        <a:p>
          <a:endParaRPr lang="es-EC"/>
        </a:p>
      </dgm:t>
    </dgm:pt>
    <dgm:pt modelId="{C56A2CD8-73BD-4DCD-8E90-A472005A8BE4}" type="pres">
      <dgm:prSet presAssocID="{46BD1D34-BE00-48A3-B794-BAAD4682DBE5}" presName="hierRoot2" presStyleCnt="0">
        <dgm:presLayoutVars>
          <dgm:hierBranch val="init"/>
        </dgm:presLayoutVars>
      </dgm:prSet>
      <dgm:spPr/>
    </dgm:pt>
    <dgm:pt modelId="{FA9DFADD-B52B-44DA-A7D6-BA05C975E902}" type="pres">
      <dgm:prSet presAssocID="{46BD1D34-BE00-48A3-B794-BAAD4682DBE5}" presName="rootComposite" presStyleCnt="0"/>
      <dgm:spPr/>
    </dgm:pt>
    <dgm:pt modelId="{A249CD11-F621-45C8-993C-2FEE8308A5B8}" type="pres">
      <dgm:prSet presAssocID="{46BD1D34-BE00-48A3-B794-BAAD4682DBE5}" presName="rootText" presStyleLbl="node3" presStyleIdx="0" presStyleCnt="5">
        <dgm:presLayoutVars>
          <dgm:chPref val="3"/>
        </dgm:presLayoutVars>
      </dgm:prSet>
      <dgm:spPr/>
      <dgm:t>
        <a:bodyPr/>
        <a:lstStyle/>
        <a:p>
          <a:endParaRPr lang="es-EC"/>
        </a:p>
      </dgm:t>
    </dgm:pt>
    <dgm:pt modelId="{8AF8D4F8-95BC-498F-B7F5-0E4D97AE50A1}" type="pres">
      <dgm:prSet presAssocID="{46BD1D34-BE00-48A3-B794-BAAD4682DBE5}" presName="rootConnector" presStyleLbl="node3" presStyleIdx="0" presStyleCnt="5"/>
      <dgm:spPr/>
      <dgm:t>
        <a:bodyPr/>
        <a:lstStyle/>
        <a:p>
          <a:endParaRPr lang="es-EC"/>
        </a:p>
      </dgm:t>
    </dgm:pt>
    <dgm:pt modelId="{017FBD2B-0E8A-41EA-A8CD-67D8608C6F1E}" type="pres">
      <dgm:prSet presAssocID="{46BD1D34-BE00-48A3-B794-BAAD4682DBE5}" presName="hierChild4" presStyleCnt="0"/>
      <dgm:spPr/>
    </dgm:pt>
    <dgm:pt modelId="{8745C2B8-C231-4490-8175-2990AC5094F2}" type="pres">
      <dgm:prSet presAssocID="{46BD1D34-BE00-48A3-B794-BAAD4682DBE5}" presName="hierChild5" presStyleCnt="0"/>
      <dgm:spPr/>
    </dgm:pt>
    <dgm:pt modelId="{A1F9ADB4-6F3E-4C33-B710-FDE88D53964F}" type="pres">
      <dgm:prSet presAssocID="{9DED22D1-64C6-48B2-BC16-5F18B161A2D0}" presName="Name37" presStyleLbl="parChTrans1D3" presStyleIdx="1" presStyleCnt="5"/>
      <dgm:spPr/>
      <dgm:t>
        <a:bodyPr/>
        <a:lstStyle/>
        <a:p>
          <a:endParaRPr lang="es-EC"/>
        </a:p>
      </dgm:t>
    </dgm:pt>
    <dgm:pt modelId="{C72E73BF-353D-42C6-8F4A-E35F727755DD}" type="pres">
      <dgm:prSet presAssocID="{283F51E0-7255-44E9-8FBD-780E9A29A560}" presName="hierRoot2" presStyleCnt="0">
        <dgm:presLayoutVars>
          <dgm:hierBranch val="init"/>
        </dgm:presLayoutVars>
      </dgm:prSet>
      <dgm:spPr/>
    </dgm:pt>
    <dgm:pt modelId="{F4F13D7A-AB94-48F6-89D4-56D89F0691E2}" type="pres">
      <dgm:prSet presAssocID="{283F51E0-7255-44E9-8FBD-780E9A29A560}" presName="rootComposite" presStyleCnt="0"/>
      <dgm:spPr/>
    </dgm:pt>
    <dgm:pt modelId="{0B9146EB-632D-44C8-BB6B-35A371A5F454}" type="pres">
      <dgm:prSet presAssocID="{283F51E0-7255-44E9-8FBD-780E9A29A560}" presName="rootText" presStyleLbl="node3" presStyleIdx="1" presStyleCnt="5">
        <dgm:presLayoutVars>
          <dgm:chPref val="3"/>
        </dgm:presLayoutVars>
      </dgm:prSet>
      <dgm:spPr/>
      <dgm:t>
        <a:bodyPr/>
        <a:lstStyle/>
        <a:p>
          <a:endParaRPr lang="es-EC"/>
        </a:p>
      </dgm:t>
    </dgm:pt>
    <dgm:pt modelId="{7A519F3F-E428-4731-8716-E2C203B084E7}" type="pres">
      <dgm:prSet presAssocID="{283F51E0-7255-44E9-8FBD-780E9A29A560}" presName="rootConnector" presStyleLbl="node3" presStyleIdx="1" presStyleCnt="5"/>
      <dgm:spPr/>
      <dgm:t>
        <a:bodyPr/>
        <a:lstStyle/>
        <a:p>
          <a:endParaRPr lang="es-EC"/>
        </a:p>
      </dgm:t>
    </dgm:pt>
    <dgm:pt modelId="{6258C964-B94A-4646-9924-5AA448C9C108}" type="pres">
      <dgm:prSet presAssocID="{283F51E0-7255-44E9-8FBD-780E9A29A560}" presName="hierChild4" presStyleCnt="0"/>
      <dgm:spPr/>
    </dgm:pt>
    <dgm:pt modelId="{303FD830-0300-4FD1-BA41-5582F9B7B156}" type="pres">
      <dgm:prSet presAssocID="{283F51E0-7255-44E9-8FBD-780E9A29A560}" presName="hierChild5" presStyleCnt="0"/>
      <dgm:spPr/>
    </dgm:pt>
    <dgm:pt modelId="{09CA5A5D-BD4D-4FBE-97BE-0CFF351873A0}" type="pres">
      <dgm:prSet presAssocID="{BBD670E2-6652-41FC-A923-1C01216A8498}" presName="hierChild5" presStyleCnt="0"/>
      <dgm:spPr/>
    </dgm:pt>
    <dgm:pt modelId="{93234CD3-8A1B-453B-971E-FD25F2BE36B1}" type="pres">
      <dgm:prSet presAssocID="{039D5A76-4BC7-40C5-ABB4-41CA548DE586}" presName="Name37" presStyleLbl="parChTrans1D2" presStyleIdx="1" presStyleCnt="3"/>
      <dgm:spPr/>
      <dgm:t>
        <a:bodyPr/>
        <a:lstStyle/>
        <a:p>
          <a:endParaRPr lang="es-EC"/>
        </a:p>
      </dgm:t>
    </dgm:pt>
    <dgm:pt modelId="{58921CAD-3CF4-4102-BA97-8C51ABDDFC63}" type="pres">
      <dgm:prSet presAssocID="{0A4E316A-F1AE-49C6-BCA7-3F6DF9FFD40E}" presName="hierRoot2" presStyleCnt="0">
        <dgm:presLayoutVars>
          <dgm:hierBranch val="init"/>
        </dgm:presLayoutVars>
      </dgm:prSet>
      <dgm:spPr/>
    </dgm:pt>
    <dgm:pt modelId="{0E77C5C0-AD5D-4373-A07D-89066E0A65B2}" type="pres">
      <dgm:prSet presAssocID="{0A4E316A-F1AE-49C6-BCA7-3F6DF9FFD40E}" presName="rootComposite" presStyleCnt="0"/>
      <dgm:spPr/>
    </dgm:pt>
    <dgm:pt modelId="{C1975478-C807-44E5-97ED-3C052E77CA94}" type="pres">
      <dgm:prSet presAssocID="{0A4E316A-F1AE-49C6-BCA7-3F6DF9FFD40E}" presName="rootText" presStyleLbl="node2" presStyleIdx="1" presStyleCnt="3">
        <dgm:presLayoutVars>
          <dgm:chPref val="3"/>
        </dgm:presLayoutVars>
      </dgm:prSet>
      <dgm:spPr/>
      <dgm:t>
        <a:bodyPr/>
        <a:lstStyle/>
        <a:p>
          <a:endParaRPr lang="es-EC"/>
        </a:p>
      </dgm:t>
    </dgm:pt>
    <dgm:pt modelId="{EB1A54E2-DA54-473D-A128-D045351B9561}" type="pres">
      <dgm:prSet presAssocID="{0A4E316A-F1AE-49C6-BCA7-3F6DF9FFD40E}" presName="rootConnector" presStyleLbl="node2" presStyleIdx="1" presStyleCnt="3"/>
      <dgm:spPr/>
      <dgm:t>
        <a:bodyPr/>
        <a:lstStyle/>
        <a:p>
          <a:endParaRPr lang="es-EC"/>
        </a:p>
      </dgm:t>
    </dgm:pt>
    <dgm:pt modelId="{690AEB67-E0FC-4199-81F5-E768EF829208}" type="pres">
      <dgm:prSet presAssocID="{0A4E316A-F1AE-49C6-BCA7-3F6DF9FFD40E}" presName="hierChild4" presStyleCnt="0"/>
      <dgm:spPr/>
    </dgm:pt>
    <dgm:pt modelId="{0B4E5CA4-231D-4E82-9B37-9E2CA063B796}" type="pres">
      <dgm:prSet presAssocID="{3105FCF1-794A-427F-8EF3-B9993770A1C1}" presName="Name37" presStyleLbl="parChTrans1D3" presStyleIdx="2" presStyleCnt="5"/>
      <dgm:spPr/>
      <dgm:t>
        <a:bodyPr/>
        <a:lstStyle/>
        <a:p>
          <a:endParaRPr lang="es-EC"/>
        </a:p>
      </dgm:t>
    </dgm:pt>
    <dgm:pt modelId="{77342F06-852D-4CCE-95A2-2735659E8BAC}" type="pres">
      <dgm:prSet presAssocID="{48055BEA-E3A4-4D57-A24C-E5CD18D4B101}" presName="hierRoot2" presStyleCnt="0">
        <dgm:presLayoutVars>
          <dgm:hierBranch val="init"/>
        </dgm:presLayoutVars>
      </dgm:prSet>
      <dgm:spPr/>
    </dgm:pt>
    <dgm:pt modelId="{7BCD9FEF-BC79-441B-AAE7-E79188F3E749}" type="pres">
      <dgm:prSet presAssocID="{48055BEA-E3A4-4D57-A24C-E5CD18D4B101}" presName="rootComposite" presStyleCnt="0"/>
      <dgm:spPr/>
    </dgm:pt>
    <dgm:pt modelId="{72917B02-170C-48A7-906C-7ABC44F3BEED}" type="pres">
      <dgm:prSet presAssocID="{48055BEA-E3A4-4D57-A24C-E5CD18D4B101}" presName="rootText" presStyleLbl="node3" presStyleIdx="2" presStyleCnt="5">
        <dgm:presLayoutVars>
          <dgm:chPref val="3"/>
        </dgm:presLayoutVars>
      </dgm:prSet>
      <dgm:spPr/>
      <dgm:t>
        <a:bodyPr/>
        <a:lstStyle/>
        <a:p>
          <a:endParaRPr lang="es-EC"/>
        </a:p>
      </dgm:t>
    </dgm:pt>
    <dgm:pt modelId="{23AF3F2F-D7BF-4F42-B82C-61DECBAE874B}" type="pres">
      <dgm:prSet presAssocID="{48055BEA-E3A4-4D57-A24C-E5CD18D4B101}" presName="rootConnector" presStyleLbl="node3" presStyleIdx="2" presStyleCnt="5"/>
      <dgm:spPr/>
      <dgm:t>
        <a:bodyPr/>
        <a:lstStyle/>
        <a:p>
          <a:endParaRPr lang="es-EC"/>
        </a:p>
      </dgm:t>
    </dgm:pt>
    <dgm:pt modelId="{028A9988-E885-465C-BCE0-0BECEF498469}" type="pres">
      <dgm:prSet presAssocID="{48055BEA-E3A4-4D57-A24C-E5CD18D4B101}" presName="hierChild4" presStyleCnt="0"/>
      <dgm:spPr/>
    </dgm:pt>
    <dgm:pt modelId="{9906B36F-7935-4416-911D-A27CD11069B4}" type="pres">
      <dgm:prSet presAssocID="{48055BEA-E3A4-4D57-A24C-E5CD18D4B101}" presName="hierChild5" presStyleCnt="0"/>
      <dgm:spPr/>
    </dgm:pt>
    <dgm:pt modelId="{F1EAD8BD-66C8-4C3B-9252-78FE6D25F22F}" type="pres">
      <dgm:prSet presAssocID="{4E0DCEFC-C725-4362-BA58-7A1EDA40D549}" presName="Name37" presStyleLbl="parChTrans1D3" presStyleIdx="3" presStyleCnt="5"/>
      <dgm:spPr/>
      <dgm:t>
        <a:bodyPr/>
        <a:lstStyle/>
        <a:p>
          <a:endParaRPr lang="es-EC"/>
        </a:p>
      </dgm:t>
    </dgm:pt>
    <dgm:pt modelId="{59418866-E0AA-441B-9F77-6976F1B5D654}" type="pres">
      <dgm:prSet presAssocID="{B6DA3D14-F1C3-4060-B650-39B60A0F6BF3}" presName="hierRoot2" presStyleCnt="0">
        <dgm:presLayoutVars>
          <dgm:hierBranch val="init"/>
        </dgm:presLayoutVars>
      </dgm:prSet>
      <dgm:spPr/>
    </dgm:pt>
    <dgm:pt modelId="{B683D6A6-D659-4494-97B2-EEA40738C4A4}" type="pres">
      <dgm:prSet presAssocID="{B6DA3D14-F1C3-4060-B650-39B60A0F6BF3}" presName="rootComposite" presStyleCnt="0"/>
      <dgm:spPr/>
    </dgm:pt>
    <dgm:pt modelId="{D8B06555-B581-41C5-9BD7-72CBCF22DB8F}" type="pres">
      <dgm:prSet presAssocID="{B6DA3D14-F1C3-4060-B650-39B60A0F6BF3}" presName="rootText" presStyleLbl="node3" presStyleIdx="3" presStyleCnt="5">
        <dgm:presLayoutVars>
          <dgm:chPref val="3"/>
        </dgm:presLayoutVars>
      </dgm:prSet>
      <dgm:spPr/>
      <dgm:t>
        <a:bodyPr/>
        <a:lstStyle/>
        <a:p>
          <a:endParaRPr lang="es-EC"/>
        </a:p>
      </dgm:t>
    </dgm:pt>
    <dgm:pt modelId="{F7AF11FC-21BF-4A95-99C3-29C6A4E599F4}" type="pres">
      <dgm:prSet presAssocID="{B6DA3D14-F1C3-4060-B650-39B60A0F6BF3}" presName="rootConnector" presStyleLbl="node3" presStyleIdx="3" presStyleCnt="5"/>
      <dgm:spPr/>
      <dgm:t>
        <a:bodyPr/>
        <a:lstStyle/>
        <a:p>
          <a:endParaRPr lang="es-EC"/>
        </a:p>
      </dgm:t>
    </dgm:pt>
    <dgm:pt modelId="{EE2D423A-638A-468A-9A1A-72F994C24EB8}" type="pres">
      <dgm:prSet presAssocID="{B6DA3D14-F1C3-4060-B650-39B60A0F6BF3}" presName="hierChild4" presStyleCnt="0"/>
      <dgm:spPr/>
    </dgm:pt>
    <dgm:pt modelId="{35C90977-9C16-492F-8B65-C61EB52528BA}" type="pres">
      <dgm:prSet presAssocID="{B6DA3D14-F1C3-4060-B650-39B60A0F6BF3}" presName="hierChild5" presStyleCnt="0"/>
      <dgm:spPr/>
    </dgm:pt>
    <dgm:pt modelId="{A89A0CBF-E437-4B39-9103-723770385B47}" type="pres">
      <dgm:prSet presAssocID="{0A4E316A-F1AE-49C6-BCA7-3F6DF9FFD40E}" presName="hierChild5" presStyleCnt="0"/>
      <dgm:spPr/>
    </dgm:pt>
    <dgm:pt modelId="{8084FB5B-97BF-4295-8CD5-07AC3FDE501C}" type="pres">
      <dgm:prSet presAssocID="{A9C59305-FC78-4297-88B9-9621E45DFB8F}" presName="Name37" presStyleLbl="parChTrans1D2" presStyleIdx="2" presStyleCnt="3"/>
      <dgm:spPr/>
      <dgm:t>
        <a:bodyPr/>
        <a:lstStyle/>
        <a:p>
          <a:endParaRPr lang="es-EC"/>
        </a:p>
      </dgm:t>
    </dgm:pt>
    <dgm:pt modelId="{83590603-1B14-4440-9886-ACD4606E0727}" type="pres">
      <dgm:prSet presAssocID="{8022A8E7-AEA8-4530-8057-2AD4C669B403}" presName="hierRoot2" presStyleCnt="0">
        <dgm:presLayoutVars>
          <dgm:hierBranch val="init"/>
        </dgm:presLayoutVars>
      </dgm:prSet>
      <dgm:spPr/>
    </dgm:pt>
    <dgm:pt modelId="{CFE92652-1EFD-44F9-A653-5C9815C97713}" type="pres">
      <dgm:prSet presAssocID="{8022A8E7-AEA8-4530-8057-2AD4C669B403}" presName="rootComposite" presStyleCnt="0"/>
      <dgm:spPr/>
    </dgm:pt>
    <dgm:pt modelId="{2743DA61-74DD-465C-B533-DB8FA0B988D5}" type="pres">
      <dgm:prSet presAssocID="{8022A8E7-AEA8-4530-8057-2AD4C669B403}" presName="rootText" presStyleLbl="node2" presStyleIdx="2" presStyleCnt="3">
        <dgm:presLayoutVars>
          <dgm:chPref val="3"/>
        </dgm:presLayoutVars>
      </dgm:prSet>
      <dgm:spPr/>
      <dgm:t>
        <a:bodyPr/>
        <a:lstStyle/>
        <a:p>
          <a:endParaRPr lang="es-EC"/>
        </a:p>
      </dgm:t>
    </dgm:pt>
    <dgm:pt modelId="{2EB82D3E-95A4-4B0A-83BC-E4CADFAF75A0}" type="pres">
      <dgm:prSet presAssocID="{8022A8E7-AEA8-4530-8057-2AD4C669B403}" presName="rootConnector" presStyleLbl="node2" presStyleIdx="2" presStyleCnt="3"/>
      <dgm:spPr/>
      <dgm:t>
        <a:bodyPr/>
        <a:lstStyle/>
        <a:p>
          <a:endParaRPr lang="es-EC"/>
        </a:p>
      </dgm:t>
    </dgm:pt>
    <dgm:pt modelId="{E43014F8-CD03-4EA7-A029-57BA5995E67D}" type="pres">
      <dgm:prSet presAssocID="{8022A8E7-AEA8-4530-8057-2AD4C669B403}" presName="hierChild4" presStyleCnt="0"/>
      <dgm:spPr/>
    </dgm:pt>
    <dgm:pt modelId="{E0AC2F58-1690-4D46-951A-7C0E2ED6DCE7}" type="pres">
      <dgm:prSet presAssocID="{B01C2F37-2A76-420B-8A6E-0595014CFE92}" presName="Name37" presStyleLbl="parChTrans1D3" presStyleIdx="4" presStyleCnt="5"/>
      <dgm:spPr/>
      <dgm:t>
        <a:bodyPr/>
        <a:lstStyle/>
        <a:p>
          <a:endParaRPr lang="es-EC"/>
        </a:p>
      </dgm:t>
    </dgm:pt>
    <dgm:pt modelId="{633473C7-F2BD-4E79-94BB-EB4835B2D4B5}" type="pres">
      <dgm:prSet presAssocID="{CC6D36BA-D1B1-442F-B189-B48932C90764}" presName="hierRoot2" presStyleCnt="0">
        <dgm:presLayoutVars>
          <dgm:hierBranch val="init"/>
        </dgm:presLayoutVars>
      </dgm:prSet>
      <dgm:spPr/>
    </dgm:pt>
    <dgm:pt modelId="{70B7997B-0627-409D-ABBC-D618AA67FA97}" type="pres">
      <dgm:prSet presAssocID="{CC6D36BA-D1B1-442F-B189-B48932C90764}" presName="rootComposite" presStyleCnt="0"/>
      <dgm:spPr/>
    </dgm:pt>
    <dgm:pt modelId="{15682690-991E-479F-8679-3301FAEBB2A0}" type="pres">
      <dgm:prSet presAssocID="{CC6D36BA-D1B1-442F-B189-B48932C90764}" presName="rootText" presStyleLbl="node3" presStyleIdx="4" presStyleCnt="5">
        <dgm:presLayoutVars>
          <dgm:chPref val="3"/>
        </dgm:presLayoutVars>
      </dgm:prSet>
      <dgm:spPr>
        <a:prstGeom prst="roundRect">
          <a:avLst/>
        </a:prstGeom>
      </dgm:spPr>
      <dgm:t>
        <a:bodyPr/>
        <a:lstStyle/>
        <a:p>
          <a:endParaRPr lang="es-EC"/>
        </a:p>
      </dgm:t>
    </dgm:pt>
    <dgm:pt modelId="{0529B059-28B6-4414-8E6A-98311AF9A371}" type="pres">
      <dgm:prSet presAssocID="{CC6D36BA-D1B1-442F-B189-B48932C90764}" presName="rootConnector" presStyleLbl="node3" presStyleIdx="4" presStyleCnt="5"/>
      <dgm:spPr/>
      <dgm:t>
        <a:bodyPr/>
        <a:lstStyle/>
        <a:p>
          <a:endParaRPr lang="es-EC"/>
        </a:p>
      </dgm:t>
    </dgm:pt>
    <dgm:pt modelId="{1C5EAFFB-CD74-4CFD-8F3A-D5BF6724DAF4}" type="pres">
      <dgm:prSet presAssocID="{CC6D36BA-D1B1-442F-B189-B48932C90764}" presName="hierChild4" presStyleCnt="0"/>
      <dgm:spPr/>
    </dgm:pt>
    <dgm:pt modelId="{C4E14E1B-CDB6-4667-AD6D-7022B1403C76}" type="pres">
      <dgm:prSet presAssocID="{CC6D36BA-D1B1-442F-B189-B48932C90764}" presName="hierChild5" presStyleCnt="0"/>
      <dgm:spPr/>
    </dgm:pt>
    <dgm:pt modelId="{3AA4FF2A-5614-456A-8EC4-C9399398E3A8}" type="pres">
      <dgm:prSet presAssocID="{8022A8E7-AEA8-4530-8057-2AD4C669B403}" presName="hierChild5" presStyleCnt="0"/>
      <dgm:spPr/>
    </dgm:pt>
    <dgm:pt modelId="{7C8CF64F-7FC8-49CE-8725-F159B4593FC1}" type="pres">
      <dgm:prSet presAssocID="{22C76DDF-AC14-4C98-8895-C103E3403147}" presName="hierChild3" presStyleCnt="0"/>
      <dgm:spPr/>
    </dgm:pt>
  </dgm:ptLst>
  <dgm:cxnLst>
    <dgm:cxn modelId="{56EBC4A0-1B83-4B1E-A4E9-1FDD024D9F86}" type="presOf" srcId="{B6DA3D14-F1C3-4060-B650-39B60A0F6BF3}" destId="{F7AF11FC-21BF-4A95-99C3-29C6A4E599F4}" srcOrd="1" destOrd="0" presId="urn:microsoft.com/office/officeart/2005/8/layout/orgChart1"/>
    <dgm:cxn modelId="{4487BF37-471E-4A5B-B9F2-DC8D27EA8CDF}" srcId="{BBD670E2-6652-41FC-A923-1C01216A8498}" destId="{283F51E0-7255-44E9-8FBD-780E9A29A560}" srcOrd="1" destOrd="0" parTransId="{9DED22D1-64C6-48B2-BC16-5F18B161A2D0}" sibTransId="{CA8E6F97-4FF3-4CD9-AE59-0F072466592A}"/>
    <dgm:cxn modelId="{13F0EE86-9F10-4BC5-8F99-05A92BFBD7A1}" type="presOf" srcId="{B6DA3D14-F1C3-4060-B650-39B60A0F6BF3}" destId="{D8B06555-B581-41C5-9BD7-72CBCF22DB8F}" srcOrd="0" destOrd="0" presId="urn:microsoft.com/office/officeart/2005/8/layout/orgChart1"/>
    <dgm:cxn modelId="{7762DF6F-91A4-477B-A177-F4F32C88351B}" type="presOf" srcId="{C132DC3D-6C24-4BB6-A35B-98F7CAEE31BE}" destId="{C827958B-A3BB-43B6-9F0E-F52118434F5E}" srcOrd="0" destOrd="0" presId="urn:microsoft.com/office/officeart/2005/8/layout/orgChart1"/>
    <dgm:cxn modelId="{7F72A62A-07D5-4A7E-8EB2-61C8806D74F6}" type="presOf" srcId="{039D5A76-4BC7-40C5-ABB4-41CA548DE586}" destId="{93234CD3-8A1B-453B-971E-FD25F2BE36B1}" srcOrd="0" destOrd="0" presId="urn:microsoft.com/office/officeart/2005/8/layout/orgChart1"/>
    <dgm:cxn modelId="{240889BA-0781-496A-82BA-0328AEB8E979}" type="presOf" srcId="{3105FCF1-794A-427F-8EF3-B9993770A1C1}" destId="{0B4E5CA4-231D-4E82-9B37-9E2CA063B796}" srcOrd="0" destOrd="0" presId="urn:microsoft.com/office/officeart/2005/8/layout/orgChart1"/>
    <dgm:cxn modelId="{AE36A908-8F18-4758-8A4D-D32ADE770E9D}" type="presOf" srcId="{8022A8E7-AEA8-4530-8057-2AD4C669B403}" destId="{2EB82D3E-95A4-4B0A-83BC-E4CADFAF75A0}" srcOrd="1" destOrd="0" presId="urn:microsoft.com/office/officeart/2005/8/layout/orgChart1"/>
    <dgm:cxn modelId="{07EEC814-7B36-49B3-8B84-6E879FD25D84}" type="presOf" srcId="{39DFAFFD-B621-4992-B145-A28F533A8AA8}" destId="{E72B0623-93D9-49A1-8BB3-66D3AA220A24}" srcOrd="0" destOrd="0" presId="urn:microsoft.com/office/officeart/2005/8/layout/orgChart1"/>
    <dgm:cxn modelId="{50AB8C22-ED3F-4C37-A013-580D1F9A0ABC}" type="presOf" srcId="{BBD670E2-6652-41FC-A923-1C01216A8498}" destId="{9032DA6E-B5B5-4444-AA02-72466091A6CB}" srcOrd="0" destOrd="0" presId="urn:microsoft.com/office/officeart/2005/8/layout/orgChart1"/>
    <dgm:cxn modelId="{CDE66FAE-ED25-4A0B-9536-A5F47FF25443}" srcId="{0A4E316A-F1AE-49C6-BCA7-3F6DF9FFD40E}" destId="{48055BEA-E3A4-4D57-A24C-E5CD18D4B101}" srcOrd="0" destOrd="0" parTransId="{3105FCF1-794A-427F-8EF3-B9993770A1C1}" sibTransId="{75C3C999-CE39-470F-ACCA-C0BB5927E9C7}"/>
    <dgm:cxn modelId="{214652A3-0572-40F2-A664-1708BF33AE67}" type="presOf" srcId="{48055BEA-E3A4-4D57-A24C-E5CD18D4B101}" destId="{72917B02-170C-48A7-906C-7ABC44F3BEED}" srcOrd="0" destOrd="0" presId="urn:microsoft.com/office/officeart/2005/8/layout/orgChart1"/>
    <dgm:cxn modelId="{4CDDAE94-E03F-42C6-A9F2-2A064CC40714}" type="presOf" srcId="{48055BEA-E3A4-4D57-A24C-E5CD18D4B101}" destId="{23AF3F2F-D7BF-4F42-B82C-61DECBAE874B}" srcOrd="1" destOrd="0" presId="urn:microsoft.com/office/officeart/2005/8/layout/orgChart1"/>
    <dgm:cxn modelId="{6F519C77-0614-4822-B25B-2973BC3837FC}" type="presOf" srcId="{46BD1D34-BE00-48A3-B794-BAAD4682DBE5}" destId="{8AF8D4F8-95BC-498F-B7F5-0E4D97AE50A1}" srcOrd="1" destOrd="0" presId="urn:microsoft.com/office/officeart/2005/8/layout/orgChart1"/>
    <dgm:cxn modelId="{333ED7C8-9EA7-47EC-ACD3-140F2A67D570}" type="presOf" srcId="{22C76DDF-AC14-4C98-8895-C103E3403147}" destId="{2C23C11B-E49D-412D-8E7A-CCE58DE7414C}" srcOrd="1" destOrd="0" presId="urn:microsoft.com/office/officeart/2005/8/layout/orgChart1"/>
    <dgm:cxn modelId="{07091206-BEF3-4EE4-857A-EA8FEA5A2286}" type="presOf" srcId="{46BD1D34-BE00-48A3-B794-BAAD4682DBE5}" destId="{A249CD11-F621-45C8-993C-2FEE8308A5B8}" srcOrd="0" destOrd="0" presId="urn:microsoft.com/office/officeart/2005/8/layout/orgChart1"/>
    <dgm:cxn modelId="{397604DA-93E2-498E-AD6D-FAC6D9DB6EAB}" type="presOf" srcId="{9DED22D1-64C6-48B2-BC16-5F18B161A2D0}" destId="{A1F9ADB4-6F3E-4C33-B710-FDE88D53964F}" srcOrd="0" destOrd="0" presId="urn:microsoft.com/office/officeart/2005/8/layout/orgChart1"/>
    <dgm:cxn modelId="{5AABC13B-38CD-4D03-B3BA-1DEBCEB697AF}" type="presOf" srcId="{CC6D36BA-D1B1-442F-B189-B48932C90764}" destId="{0529B059-28B6-4414-8E6A-98311AF9A371}" srcOrd="1" destOrd="0" presId="urn:microsoft.com/office/officeart/2005/8/layout/orgChart1"/>
    <dgm:cxn modelId="{0DDD7E84-55E5-4667-99E8-931D53EC4737}" type="presOf" srcId="{4E0DCEFC-C725-4362-BA58-7A1EDA40D549}" destId="{F1EAD8BD-66C8-4C3B-9252-78FE6D25F22F}" srcOrd="0" destOrd="0" presId="urn:microsoft.com/office/officeart/2005/8/layout/orgChart1"/>
    <dgm:cxn modelId="{F08D8B4D-4D88-4140-96FC-77CF49136F66}" srcId="{BBD670E2-6652-41FC-A923-1C01216A8498}" destId="{46BD1D34-BE00-48A3-B794-BAAD4682DBE5}" srcOrd="0" destOrd="0" parTransId="{C132DC3D-6C24-4BB6-A35B-98F7CAEE31BE}" sibTransId="{56F538C4-98BB-4E06-9313-1D580FAD59A6}"/>
    <dgm:cxn modelId="{F932A06B-F4AC-415C-AC90-A6D0CB9BC743}" srcId="{22C76DDF-AC14-4C98-8895-C103E3403147}" destId="{BBD670E2-6652-41FC-A923-1C01216A8498}" srcOrd="0" destOrd="0" parTransId="{17D3A2F6-C76E-4759-9CF5-356C6D9EF5FB}" sibTransId="{355488C0-A60D-4154-B6F7-D00AD4069257}"/>
    <dgm:cxn modelId="{5EBF08C9-A376-4E51-83B7-773217B875AE}" srcId="{0A4E316A-F1AE-49C6-BCA7-3F6DF9FFD40E}" destId="{B6DA3D14-F1C3-4060-B650-39B60A0F6BF3}" srcOrd="1" destOrd="0" parTransId="{4E0DCEFC-C725-4362-BA58-7A1EDA40D549}" sibTransId="{709EE8CE-3AB4-45C7-8832-11220190273C}"/>
    <dgm:cxn modelId="{F6672F5C-E8DC-43FF-8476-108CB38269DE}" srcId="{8022A8E7-AEA8-4530-8057-2AD4C669B403}" destId="{CC6D36BA-D1B1-442F-B189-B48932C90764}" srcOrd="0" destOrd="0" parTransId="{B01C2F37-2A76-420B-8A6E-0595014CFE92}" sibTransId="{60450161-C2F0-4480-93DE-AE605A028A1C}"/>
    <dgm:cxn modelId="{39D572C3-3D55-4166-8F5E-A5B12B2FF2FE}" type="presOf" srcId="{17D3A2F6-C76E-4759-9CF5-356C6D9EF5FB}" destId="{6AC19E39-E8D8-4FB1-9DAA-42ECD3CB1139}" srcOrd="0" destOrd="0" presId="urn:microsoft.com/office/officeart/2005/8/layout/orgChart1"/>
    <dgm:cxn modelId="{239D244F-8AD8-428B-B59A-D48BFBD1D0F4}" type="presOf" srcId="{283F51E0-7255-44E9-8FBD-780E9A29A560}" destId="{7A519F3F-E428-4731-8716-E2C203B084E7}" srcOrd="1" destOrd="0" presId="urn:microsoft.com/office/officeart/2005/8/layout/orgChart1"/>
    <dgm:cxn modelId="{D0B06DBE-7A97-4E66-B957-9F00A2560BCC}" srcId="{39DFAFFD-B621-4992-B145-A28F533A8AA8}" destId="{22C76DDF-AC14-4C98-8895-C103E3403147}" srcOrd="0" destOrd="0" parTransId="{1038E4D4-D14B-4A52-8AF2-84C583F997A0}" sibTransId="{59599306-84CA-4185-A51B-D7A6637EE58D}"/>
    <dgm:cxn modelId="{1D0B948F-B31C-48D6-87AF-12364783E194}" type="presOf" srcId="{BBD670E2-6652-41FC-A923-1C01216A8498}" destId="{517789CC-C557-4936-B07F-BDA734EFF7DF}" srcOrd="1" destOrd="0" presId="urn:microsoft.com/office/officeart/2005/8/layout/orgChart1"/>
    <dgm:cxn modelId="{C7172802-8C2F-420A-B038-66C5D37542D9}" type="presOf" srcId="{A9C59305-FC78-4297-88B9-9621E45DFB8F}" destId="{8084FB5B-97BF-4295-8CD5-07AC3FDE501C}" srcOrd="0" destOrd="0" presId="urn:microsoft.com/office/officeart/2005/8/layout/orgChart1"/>
    <dgm:cxn modelId="{9DBEAEA5-F405-4A3D-9B99-20CD5DA8CD93}" type="presOf" srcId="{0A4E316A-F1AE-49C6-BCA7-3F6DF9FFD40E}" destId="{EB1A54E2-DA54-473D-A128-D045351B9561}" srcOrd="1" destOrd="0" presId="urn:microsoft.com/office/officeart/2005/8/layout/orgChart1"/>
    <dgm:cxn modelId="{BBDEA1C0-C98B-43EC-B928-C4466BA57A59}" srcId="{22C76DDF-AC14-4C98-8895-C103E3403147}" destId="{8022A8E7-AEA8-4530-8057-2AD4C669B403}" srcOrd="2" destOrd="0" parTransId="{A9C59305-FC78-4297-88B9-9621E45DFB8F}" sibTransId="{EFD77528-C462-4420-BD29-64692604E820}"/>
    <dgm:cxn modelId="{7DB0EA00-B7BF-4543-810B-A5B7E57055EC}" type="presOf" srcId="{22C76DDF-AC14-4C98-8895-C103E3403147}" destId="{6C3513B0-7AEA-488A-86F3-640776B37771}" srcOrd="0" destOrd="0" presId="urn:microsoft.com/office/officeart/2005/8/layout/orgChart1"/>
    <dgm:cxn modelId="{6D65A0DF-754C-46EA-9D83-59C571E59F2C}" type="presOf" srcId="{283F51E0-7255-44E9-8FBD-780E9A29A560}" destId="{0B9146EB-632D-44C8-BB6B-35A371A5F454}" srcOrd="0" destOrd="0" presId="urn:microsoft.com/office/officeart/2005/8/layout/orgChart1"/>
    <dgm:cxn modelId="{47B4B4A5-20A9-4DE1-B849-455DD9379FE8}" type="presOf" srcId="{0A4E316A-F1AE-49C6-BCA7-3F6DF9FFD40E}" destId="{C1975478-C807-44E5-97ED-3C052E77CA94}" srcOrd="0" destOrd="0" presId="urn:microsoft.com/office/officeart/2005/8/layout/orgChart1"/>
    <dgm:cxn modelId="{CE89C087-E194-4417-A9BD-88C77EB4C646}" type="presOf" srcId="{CC6D36BA-D1B1-442F-B189-B48932C90764}" destId="{15682690-991E-479F-8679-3301FAEBB2A0}" srcOrd="0" destOrd="0" presId="urn:microsoft.com/office/officeart/2005/8/layout/orgChart1"/>
    <dgm:cxn modelId="{753DA958-DF4B-46B7-958C-4C271B0CA1B2}" type="presOf" srcId="{B01C2F37-2A76-420B-8A6E-0595014CFE92}" destId="{E0AC2F58-1690-4D46-951A-7C0E2ED6DCE7}" srcOrd="0" destOrd="0" presId="urn:microsoft.com/office/officeart/2005/8/layout/orgChart1"/>
    <dgm:cxn modelId="{30646B41-20BA-4EA5-9223-E27055B41185}" srcId="{22C76DDF-AC14-4C98-8895-C103E3403147}" destId="{0A4E316A-F1AE-49C6-BCA7-3F6DF9FFD40E}" srcOrd="1" destOrd="0" parTransId="{039D5A76-4BC7-40C5-ABB4-41CA548DE586}" sibTransId="{C4538AB5-C650-442E-A728-C3BEC6DFE49C}"/>
    <dgm:cxn modelId="{BB1B3EAA-846A-4292-80DA-AA8041E6C82F}" type="presOf" srcId="{8022A8E7-AEA8-4530-8057-2AD4C669B403}" destId="{2743DA61-74DD-465C-B533-DB8FA0B988D5}" srcOrd="0" destOrd="0" presId="urn:microsoft.com/office/officeart/2005/8/layout/orgChart1"/>
    <dgm:cxn modelId="{ECFF0079-381E-48E4-8661-BED0C1C1CD8B}" type="presParOf" srcId="{E72B0623-93D9-49A1-8BB3-66D3AA220A24}" destId="{CFE142EC-FBE0-419E-AD4F-A99EAA7FE073}" srcOrd="0" destOrd="0" presId="urn:microsoft.com/office/officeart/2005/8/layout/orgChart1"/>
    <dgm:cxn modelId="{59B4FCD9-4933-47E3-9AA7-54A988728374}" type="presParOf" srcId="{CFE142EC-FBE0-419E-AD4F-A99EAA7FE073}" destId="{F881D362-8E69-4F14-B45C-4D80EC3D5C0B}" srcOrd="0" destOrd="0" presId="urn:microsoft.com/office/officeart/2005/8/layout/orgChart1"/>
    <dgm:cxn modelId="{6B74C45E-8778-4917-98A2-4B0B7A2025B0}" type="presParOf" srcId="{F881D362-8E69-4F14-B45C-4D80EC3D5C0B}" destId="{6C3513B0-7AEA-488A-86F3-640776B37771}" srcOrd="0" destOrd="0" presId="urn:microsoft.com/office/officeart/2005/8/layout/orgChart1"/>
    <dgm:cxn modelId="{AEA9E21F-1857-46BE-A3A1-AA3CF8009E69}" type="presParOf" srcId="{F881D362-8E69-4F14-B45C-4D80EC3D5C0B}" destId="{2C23C11B-E49D-412D-8E7A-CCE58DE7414C}" srcOrd="1" destOrd="0" presId="urn:microsoft.com/office/officeart/2005/8/layout/orgChart1"/>
    <dgm:cxn modelId="{4DDD3A41-EFA4-447D-B3F9-2955F95B9698}" type="presParOf" srcId="{CFE142EC-FBE0-419E-AD4F-A99EAA7FE073}" destId="{06172087-DFBD-47DF-92A5-76CEAF73C91B}" srcOrd="1" destOrd="0" presId="urn:microsoft.com/office/officeart/2005/8/layout/orgChart1"/>
    <dgm:cxn modelId="{2D6B6107-F6BF-4FC8-9857-EE789D689051}" type="presParOf" srcId="{06172087-DFBD-47DF-92A5-76CEAF73C91B}" destId="{6AC19E39-E8D8-4FB1-9DAA-42ECD3CB1139}" srcOrd="0" destOrd="0" presId="urn:microsoft.com/office/officeart/2005/8/layout/orgChart1"/>
    <dgm:cxn modelId="{CC8612B9-1762-49CE-AB01-EFF95DC4B946}" type="presParOf" srcId="{06172087-DFBD-47DF-92A5-76CEAF73C91B}" destId="{162B8220-E6B0-49AA-BE5A-9DDFFC6593A8}" srcOrd="1" destOrd="0" presId="urn:microsoft.com/office/officeart/2005/8/layout/orgChart1"/>
    <dgm:cxn modelId="{EF83193F-B5EC-407A-AFD4-11D6DF19B78E}" type="presParOf" srcId="{162B8220-E6B0-49AA-BE5A-9DDFFC6593A8}" destId="{BBF23379-D677-4F30-9946-30A07CB79FF0}" srcOrd="0" destOrd="0" presId="urn:microsoft.com/office/officeart/2005/8/layout/orgChart1"/>
    <dgm:cxn modelId="{CCC5127A-8E75-4F94-8528-1F4EF6582E63}" type="presParOf" srcId="{BBF23379-D677-4F30-9946-30A07CB79FF0}" destId="{9032DA6E-B5B5-4444-AA02-72466091A6CB}" srcOrd="0" destOrd="0" presId="urn:microsoft.com/office/officeart/2005/8/layout/orgChart1"/>
    <dgm:cxn modelId="{883E8DC6-79E8-442D-B4BF-C31400E0FAC7}" type="presParOf" srcId="{BBF23379-D677-4F30-9946-30A07CB79FF0}" destId="{517789CC-C557-4936-B07F-BDA734EFF7DF}" srcOrd="1" destOrd="0" presId="urn:microsoft.com/office/officeart/2005/8/layout/orgChart1"/>
    <dgm:cxn modelId="{16105B81-5C8A-4A47-A852-68B7AEE72F81}" type="presParOf" srcId="{162B8220-E6B0-49AA-BE5A-9DDFFC6593A8}" destId="{0C9A18FA-D6DF-4610-A2B5-E6C2F356AB2C}" srcOrd="1" destOrd="0" presId="urn:microsoft.com/office/officeart/2005/8/layout/orgChart1"/>
    <dgm:cxn modelId="{0204FE18-D2FE-43FB-BBE7-E3AAEC5817B7}" type="presParOf" srcId="{0C9A18FA-D6DF-4610-A2B5-E6C2F356AB2C}" destId="{C827958B-A3BB-43B6-9F0E-F52118434F5E}" srcOrd="0" destOrd="0" presId="urn:microsoft.com/office/officeart/2005/8/layout/orgChart1"/>
    <dgm:cxn modelId="{E3CE45E6-4E06-4894-9E37-14ABD98B0E75}" type="presParOf" srcId="{0C9A18FA-D6DF-4610-A2B5-E6C2F356AB2C}" destId="{C56A2CD8-73BD-4DCD-8E90-A472005A8BE4}" srcOrd="1" destOrd="0" presId="urn:microsoft.com/office/officeart/2005/8/layout/orgChart1"/>
    <dgm:cxn modelId="{C4878830-6824-45E3-AD96-093EB32FF611}" type="presParOf" srcId="{C56A2CD8-73BD-4DCD-8E90-A472005A8BE4}" destId="{FA9DFADD-B52B-44DA-A7D6-BA05C975E902}" srcOrd="0" destOrd="0" presId="urn:microsoft.com/office/officeart/2005/8/layout/orgChart1"/>
    <dgm:cxn modelId="{ABC44D78-744A-4C84-B0BF-BF0CAAC9CAAC}" type="presParOf" srcId="{FA9DFADD-B52B-44DA-A7D6-BA05C975E902}" destId="{A249CD11-F621-45C8-993C-2FEE8308A5B8}" srcOrd="0" destOrd="0" presId="urn:microsoft.com/office/officeart/2005/8/layout/orgChart1"/>
    <dgm:cxn modelId="{C21C4A4F-E2F4-47F9-B4EC-10722BB47CC5}" type="presParOf" srcId="{FA9DFADD-B52B-44DA-A7D6-BA05C975E902}" destId="{8AF8D4F8-95BC-498F-B7F5-0E4D97AE50A1}" srcOrd="1" destOrd="0" presId="urn:microsoft.com/office/officeart/2005/8/layout/orgChart1"/>
    <dgm:cxn modelId="{F1BE223E-C032-4D5E-81B0-4C356CA7576B}" type="presParOf" srcId="{C56A2CD8-73BD-4DCD-8E90-A472005A8BE4}" destId="{017FBD2B-0E8A-41EA-A8CD-67D8608C6F1E}" srcOrd="1" destOrd="0" presId="urn:microsoft.com/office/officeart/2005/8/layout/orgChart1"/>
    <dgm:cxn modelId="{E610561C-917E-44B4-89D3-4F929D88BEAE}" type="presParOf" srcId="{C56A2CD8-73BD-4DCD-8E90-A472005A8BE4}" destId="{8745C2B8-C231-4490-8175-2990AC5094F2}" srcOrd="2" destOrd="0" presId="urn:microsoft.com/office/officeart/2005/8/layout/orgChart1"/>
    <dgm:cxn modelId="{2C449E29-4C6F-4F56-94EA-F15098136C43}" type="presParOf" srcId="{0C9A18FA-D6DF-4610-A2B5-E6C2F356AB2C}" destId="{A1F9ADB4-6F3E-4C33-B710-FDE88D53964F}" srcOrd="2" destOrd="0" presId="urn:microsoft.com/office/officeart/2005/8/layout/orgChart1"/>
    <dgm:cxn modelId="{01E3CA3A-8057-4A66-8266-7AA3DCA6526F}" type="presParOf" srcId="{0C9A18FA-D6DF-4610-A2B5-E6C2F356AB2C}" destId="{C72E73BF-353D-42C6-8F4A-E35F727755DD}" srcOrd="3" destOrd="0" presId="urn:microsoft.com/office/officeart/2005/8/layout/orgChart1"/>
    <dgm:cxn modelId="{648AAA18-15F7-4F96-A609-A3688E1A9BB1}" type="presParOf" srcId="{C72E73BF-353D-42C6-8F4A-E35F727755DD}" destId="{F4F13D7A-AB94-48F6-89D4-56D89F0691E2}" srcOrd="0" destOrd="0" presId="urn:microsoft.com/office/officeart/2005/8/layout/orgChart1"/>
    <dgm:cxn modelId="{51C1C991-7890-4482-BA1B-5FE450C513F5}" type="presParOf" srcId="{F4F13D7A-AB94-48F6-89D4-56D89F0691E2}" destId="{0B9146EB-632D-44C8-BB6B-35A371A5F454}" srcOrd="0" destOrd="0" presId="urn:microsoft.com/office/officeart/2005/8/layout/orgChart1"/>
    <dgm:cxn modelId="{05B249E5-E232-4382-83F6-534C06404E97}" type="presParOf" srcId="{F4F13D7A-AB94-48F6-89D4-56D89F0691E2}" destId="{7A519F3F-E428-4731-8716-E2C203B084E7}" srcOrd="1" destOrd="0" presId="urn:microsoft.com/office/officeart/2005/8/layout/orgChart1"/>
    <dgm:cxn modelId="{2D2ED1D5-715D-4E57-AA08-2F3B0AA581AC}" type="presParOf" srcId="{C72E73BF-353D-42C6-8F4A-E35F727755DD}" destId="{6258C964-B94A-4646-9924-5AA448C9C108}" srcOrd="1" destOrd="0" presId="urn:microsoft.com/office/officeart/2005/8/layout/orgChart1"/>
    <dgm:cxn modelId="{A9D98016-B912-419F-A65F-EF9F2396AD20}" type="presParOf" srcId="{C72E73BF-353D-42C6-8F4A-E35F727755DD}" destId="{303FD830-0300-4FD1-BA41-5582F9B7B156}" srcOrd="2" destOrd="0" presId="urn:microsoft.com/office/officeart/2005/8/layout/orgChart1"/>
    <dgm:cxn modelId="{6E24A126-3ECA-4408-BE6A-20E774187C11}" type="presParOf" srcId="{162B8220-E6B0-49AA-BE5A-9DDFFC6593A8}" destId="{09CA5A5D-BD4D-4FBE-97BE-0CFF351873A0}" srcOrd="2" destOrd="0" presId="urn:microsoft.com/office/officeart/2005/8/layout/orgChart1"/>
    <dgm:cxn modelId="{D99B9948-4C0B-4806-9C23-405FCD22D54F}" type="presParOf" srcId="{06172087-DFBD-47DF-92A5-76CEAF73C91B}" destId="{93234CD3-8A1B-453B-971E-FD25F2BE36B1}" srcOrd="2" destOrd="0" presId="urn:microsoft.com/office/officeart/2005/8/layout/orgChart1"/>
    <dgm:cxn modelId="{55571634-E235-4908-A0E4-7DBF08EC4D52}" type="presParOf" srcId="{06172087-DFBD-47DF-92A5-76CEAF73C91B}" destId="{58921CAD-3CF4-4102-BA97-8C51ABDDFC63}" srcOrd="3" destOrd="0" presId="urn:microsoft.com/office/officeart/2005/8/layout/orgChart1"/>
    <dgm:cxn modelId="{AE8FE347-1A17-4BFE-AE9D-7034A5CCA071}" type="presParOf" srcId="{58921CAD-3CF4-4102-BA97-8C51ABDDFC63}" destId="{0E77C5C0-AD5D-4373-A07D-89066E0A65B2}" srcOrd="0" destOrd="0" presId="urn:microsoft.com/office/officeart/2005/8/layout/orgChart1"/>
    <dgm:cxn modelId="{57884BE0-FDBE-47F6-B286-B2B6D3EF23D0}" type="presParOf" srcId="{0E77C5C0-AD5D-4373-A07D-89066E0A65B2}" destId="{C1975478-C807-44E5-97ED-3C052E77CA94}" srcOrd="0" destOrd="0" presId="urn:microsoft.com/office/officeart/2005/8/layout/orgChart1"/>
    <dgm:cxn modelId="{992201E2-444F-4F2D-80DB-6E4D3A8F2584}" type="presParOf" srcId="{0E77C5C0-AD5D-4373-A07D-89066E0A65B2}" destId="{EB1A54E2-DA54-473D-A128-D045351B9561}" srcOrd="1" destOrd="0" presId="urn:microsoft.com/office/officeart/2005/8/layout/orgChart1"/>
    <dgm:cxn modelId="{DBA30DA1-5A37-4AFC-A9E4-BFDFF97A2F05}" type="presParOf" srcId="{58921CAD-3CF4-4102-BA97-8C51ABDDFC63}" destId="{690AEB67-E0FC-4199-81F5-E768EF829208}" srcOrd="1" destOrd="0" presId="urn:microsoft.com/office/officeart/2005/8/layout/orgChart1"/>
    <dgm:cxn modelId="{4A113D05-F5E1-4AFE-AF5E-7685C8DC88A0}" type="presParOf" srcId="{690AEB67-E0FC-4199-81F5-E768EF829208}" destId="{0B4E5CA4-231D-4E82-9B37-9E2CA063B796}" srcOrd="0" destOrd="0" presId="urn:microsoft.com/office/officeart/2005/8/layout/orgChart1"/>
    <dgm:cxn modelId="{C4DD2640-AF88-41EF-868A-E5B81E3CA1DE}" type="presParOf" srcId="{690AEB67-E0FC-4199-81F5-E768EF829208}" destId="{77342F06-852D-4CCE-95A2-2735659E8BAC}" srcOrd="1" destOrd="0" presId="urn:microsoft.com/office/officeart/2005/8/layout/orgChart1"/>
    <dgm:cxn modelId="{FA76FF21-E561-477A-939D-C71E25F527BA}" type="presParOf" srcId="{77342F06-852D-4CCE-95A2-2735659E8BAC}" destId="{7BCD9FEF-BC79-441B-AAE7-E79188F3E749}" srcOrd="0" destOrd="0" presId="urn:microsoft.com/office/officeart/2005/8/layout/orgChart1"/>
    <dgm:cxn modelId="{C0B16888-4FC2-476F-935C-B68BC1B827EB}" type="presParOf" srcId="{7BCD9FEF-BC79-441B-AAE7-E79188F3E749}" destId="{72917B02-170C-48A7-906C-7ABC44F3BEED}" srcOrd="0" destOrd="0" presId="urn:microsoft.com/office/officeart/2005/8/layout/orgChart1"/>
    <dgm:cxn modelId="{31C446D4-387A-4594-BAD7-080D63496C11}" type="presParOf" srcId="{7BCD9FEF-BC79-441B-AAE7-E79188F3E749}" destId="{23AF3F2F-D7BF-4F42-B82C-61DECBAE874B}" srcOrd="1" destOrd="0" presId="urn:microsoft.com/office/officeart/2005/8/layout/orgChart1"/>
    <dgm:cxn modelId="{3508AB8B-2F80-4EF4-80D2-EC0220EB375A}" type="presParOf" srcId="{77342F06-852D-4CCE-95A2-2735659E8BAC}" destId="{028A9988-E885-465C-BCE0-0BECEF498469}" srcOrd="1" destOrd="0" presId="urn:microsoft.com/office/officeart/2005/8/layout/orgChart1"/>
    <dgm:cxn modelId="{7CA9D595-009C-49B5-BAC7-A5AA230B39B5}" type="presParOf" srcId="{77342F06-852D-4CCE-95A2-2735659E8BAC}" destId="{9906B36F-7935-4416-911D-A27CD11069B4}" srcOrd="2" destOrd="0" presId="urn:microsoft.com/office/officeart/2005/8/layout/orgChart1"/>
    <dgm:cxn modelId="{DFB9CEEE-ED35-471A-B33F-F0B842B1C926}" type="presParOf" srcId="{690AEB67-E0FC-4199-81F5-E768EF829208}" destId="{F1EAD8BD-66C8-4C3B-9252-78FE6D25F22F}" srcOrd="2" destOrd="0" presId="urn:microsoft.com/office/officeart/2005/8/layout/orgChart1"/>
    <dgm:cxn modelId="{B52BAA2D-7565-4B31-ABC9-0942ACE08C80}" type="presParOf" srcId="{690AEB67-E0FC-4199-81F5-E768EF829208}" destId="{59418866-E0AA-441B-9F77-6976F1B5D654}" srcOrd="3" destOrd="0" presId="urn:microsoft.com/office/officeart/2005/8/layout/orgChart1"/>
    <dgm:cxn modelId="{0205569D-6F40-4DF0-AB87-61F61C128883}" type="presParOf" srcId="{59418866-E0AA-441B-9F77-6976F1B5D654}" destId="{B683D6A6-D659-4494-97B2-EEA40738C4A4}" srcOrd="0" destOrd="0" presId="urn:microsoft.com/office/officeart/2005/8/layout/orgChart1"/>
    <dgm:cxn modelId="{30AA4ADB-9A31-4247-ACBF-5CCB9809E9C3}" type="presParOf" srcId="{B683D6A6-D659-4494-97B2-EEA40738C4A4}" destId="{D8B06555-B581-41C5-9BD7-72CBCF22DB8F}" srcOrd="0" destOrd="0" presId="urn:microsoft.com/office/officeart/2005/8/layout/orgChart1"/>
    <dgm:cxn modelId="{3D87B422-026F-416B-B96B-C4E20E0A94FB}" type="presParOf" srcId="{B683D6A6-D659-4494-97B2-EEA40738C4A4}" destId="{F7AF11FC-21BF-4A95-99C3-29C6A4E599F4}" srcOrd="1" destOrd="0" presId="urn:microsoft.com/office/officeart/2005/8/layout/orgChart1"/>
    <dgm:cxn modelId="{9F614A60-E9C3-46E3-AA94-F1C7FADF0BA1}" type="presParOf" srcId="{59418866-E0AA-441B-9F77-6976F1B5D654}" destId="{EE2D423A-638A-468A-9A1A-72F994C24EB8}" srcOrd="1" destOrd="0" presId="urn:microsoft.com/office/officeart/2005/8/layout/orgChart1"/>
    <dgm:cxn modelId="{D083BFE7-9C38-4FC6-92FE-0FE07A09F500}" type="presParOf" srcId="{59418866-E0AA-441B-9F77-6976F1B5D654}" destId="{35C90977-9C16-492F-8B65-C61EB52528BA}" srcOrd="2" destOrd="0" presId="urn:microsoft.com/office/officeart/2005/8/layout/orgChart1"/>
    <dgm:cxn modelId="{572FA686-9E6B-4270-AF27-1B4491F9EFF4}" type="presParOf" srcId="{58921CAD-3CF4-4102-BA97-8C51ABDDFC63}" destId="{A89A0CBF-E437-4B39-9103-723770385B47}" srcOrd="2" destOrd="0" presId="urn:microsoft.com/office/officeart/2005/8/layout/orgChart1"/>
    <dgm:cxn modelId="{E64931F9-649E-4E5E-806D-107004289CA6}" type="presParOf" srcId="{06172087-DFBD-47DF-92A5-76CEAF73C91B}" destId="{8084FB5B-97BF-4295-8CD5-07AC3FDE501C}" srcOrd="4" destOrd="0" presId="urn:microsoft.com/office/officeart/2005/8/layout/orgChart1"/>
    <dgm:cxn modelId="{695885A9-70FE-42F4-9089-13796F704E8E}" type="presParOf" srcId="{06172087-DFBD-47DF-92A5-76CEAF73C91B}" destId="{83590603-1B14-4440-9886-ACD4606E0727}" srcOrd="5" destOrd="0" presId="urn:microsoft.com/office/officeart/2005/8/layout/orgChart1"/>
    <dgm:cxn modelId="{EDA9EA9D-224D-4D1B-B008-6855E407A0E2}" type="presParOf" srcId="{83590603-1B14-4440-9886-ACD4606E0727}" destId="{CFE92652-1EFD-44F9-A653-5C9815C97713}" srcOrd="0" destOrd="0" presId="urn:microsoft.com/office/officeart/2005/8/layout/orgChart1"/>
    <dgm:cxn modelId="{D151F17C-9876-4404-AED1-BA2958E0B2E3}" type="presParOf" srcId="{CFE92652-1EFD-44F9-A653-5C9815C97713}" destId="{2743DA61-74DD-465C-B533-DB8FA0B988D5}" srcOrd="0" destOrd="0" presId="urn:microsoft.com/office/officeart/2005/8/layout/orgChart1"/>
    <dgm:cxn modelId="{E2F6BF9C-128A-4FDD-B92C-BE34E1890700}" type="presParOf" srcId="{CFE92652-1EFD-44F9-A653-5C9815C97713}" destId="{2EB82D3E-95A4-4B0A-83BC-E4CADFAF75A0}" srcOrd="1" destOrd="0" presId="urn:microsoft.com/office/officeart/2005/8/layout/orgChart1"/>
    <dgm:cxn modelId="{FF3827D6-1910-43AE-B6E3-4B4C94629C58}" type="presParOf" srcId="{83590603-1B14-4440-9886-ACD4606E0727}" destId="{E43014F8-CD03-4EA7-A029-57BA5995E67D}" srcOrd="1" destOrd="0" presId="urn:microsoft.com/office/officeart/2005/8/layout/orgChart1"/>
    <dgm:cxn modelId="{68D87542-FA89-4EFF-B95F-D1C627C6EC9B}" type="presParOf" srcId="{E43014F8-CD03-4EA7-A029-57BA5995E67D}" destId="{E0AC2F58-1690-4D46-951A-7C0E2ED6DCE7}" srcOrd="0" destOrd="0" presId="urn:microsoft.com/office/officeart/2005/8/layout/orgChart1"/>
    <dgm:cxn modelId="{48D06560-BA50-4B8D-B836-D82E4DCCA11B}" type="presParOf" srcId="{E43014F8-CD03-4EA7-A029-57BA5995E67D}" destId="{633473C7-F2BD-4E79-94BB-EB4835B2D4B5}" srcOrd="1" destOrd="0" presId="urn:microsoft.com/office/officeart/2005/8/layout/orgChart1"/>
    <dgm:cxn modelId="{990A5945-AA5B-41B1-BF27-A3D761F289F2}" type="presParOf" srcId="{633473C7-F2BD-4E79-94BB-EB4835B2D4B5}" destId="{70B7997B-0627-409D-ABBC-D618AA67FA97}" srcOrd="0" destOrd="0" presId="urn:microsoft.com/office/officeart/2005/8/layout/orgChart1"/>
    <dgm:cxn modelId="{6FBEF967-731E-4448-864B-9EF029488493}" type="presParOf" srcId="{70B7997B-0627-409D-ABBC-D618AA67FA97}" destId="{15682690-991E-479F-8679-3301FAEBB2A0}" srcOrd="0" destOrd="0" presId="urn:microsoft.com/office/officeart/2005/8/layout/orgChart1"/>
    <dgm:cxn modelId="{F7953491-52C5-49D2-8E23-BC9E2DFB3FD4}" type="presParOf" srcId="{70B7997B-0627-409D-ABBC-D618AA67FA97}" destId="{0529B059-28B6-4414-8E6A-98311AF9A371}" srcOrd="1" destOrd="0" presId="urn:microsoft.com/office/officeart/2005/8/layout/orgChart1"/>
    <dgm:cxn modelId="{5C147408-B40E-4E7A-AC1F-CF61A6C2A458}" type="presParOf" srcId="{633473C7-F2BD-4E79-94BB-EB4835B2D4B5}" destId="{1C5EAFFB-CD74-4CFD-8F3A-D5BF6724DAF4}" srcOrd="1" destOrd="0" presId="urn:microsoft.com/office/officeart/2005/8/layout/orgChart1"/>
    <dgm:cxn modelId="{088B75C9-DFBC-495C-933A-5600592AB7FF}" type="presParOf" srcId="{633473C7-F2BD-4E79-94BB-EB4835B2D4B5}" destId="{C4E14E1B-CDB6-4667-AD6D-7022B1403C76}" srcOrd="2" destOrd="0" presId="urn:microsoft.com/office/officeart/2005/8/layout/orgChart1"/>
    <dgm:cxn modelId="{84410E71-7060-405D-A742-8B2470D41978}" type="presParOf" srcId="{83590603-1B14-4440-9886-ACD4606E0727}" destId="{3AA4FF2A-5614-456A-8EC4-C9399398E3A8}" srcOrd="2" destOrd="0" presId="urn:microsoft.com/office/officeart/2005/8/layout/orgChart1"/>
    <dgm:cxn modelId="{C033A87D-7079-4438-98F9-7FB0137B2CC3}" type="presParOf" srcId="{CFE142EC-FBE0-419E-AD4F-A99EAA7FE073}" destId="{7C8CF64F-7FC8-49CE-8725-F159B4593FC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7740CCA-C54B-4583-9B7F-F8E5207852E2}"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s-EC"/>
        </a:p>
      </dgm:t>
    </dgm:pt>
    <dgm:pt modelId="{88389BE3-2D39-4869-8079-9670C5D883F0}">
      <dgm:prSet phldrT="[Texto]"/>
      <dgm:spPr>
        <a:ln>
          <a:solidFill>
            <a:srgbClr val="FF0000"/>
          </a:solidFill>
        </a:ln>
      </dgm:spPr>
      <dgm:t>
        <a:bodyPr/>
        <a:lstStyle/>
        <a:p>
          <a:r>
            <a:rPr lang="es-EC" b="1" dirty="0" smtClean="0"/>
            <a:t>Diseño: </a:t>
          </a:r>
          <a:r>
            <a:rPr lang="es-EC" dirty="0" smtClean="0"/>
            <a:t>DCA</a:t>
          </a:r>
          <a:endParaRPr lang="es-EC" dirty="0"/>
        </a:p>
      </dgm:t>
    </dgm:pt>
    <dgm:pt modelId="{5D840D4D-B407-4317-8302-8A297E267096}" type="parTrans" cxnId="{A5CFDF74-5ECB-42D9-95FC-8F252D0FFCFC}">
      <dgm:prSet/>
      <dgm:spPr/>
      <dgm:t>
        <a:bodyPr/>
        <a:lstStyle/>
        <a:p>
          <a:endParaRPr lang="es-EC"/>
        </a:p>
      </dgm:t>
    </dgm:pt>
    <dgm:pt modelId="{53AAAA9B-9C9C-4A17-986B-5865872FEE73}" type="sibTrans" cxnId="{A5CFDF74-5ECB-42D9-95FC-8F252D0FFCFC}">
      <dgm:prSet/>
      <dgm:spPr/>
      <dgm:t>
        <a:bodyPr/>
        <a:lstStyle/>
        <a:p>
          <a:endParaRPr lang="es-EC"/>
        </a:p>
      </dgm:t>
    </dgm:pt>
    <dgm:pt modelId="{65AB8F22-53FE-44D3-9131-2CD961A1A8C3}">
      <dgm:prSet custT="1"/>
      <dgm:spPr>
        <a:ln>
          <a:solidFill>
            <a:srgbClr val="7030A0"/>
          </a:solidFill>
        </a:ln>
      </dgm:spPr>
      <dgm:t>
        <a:bodyPr/>
        <a:lstStyle/>
        <a:p>
          <a:r>
            <a:rPr lang="es-EC" sz="2800" b="1" dirty="0" smtClean="0"/>
            <a:t>Factores: </a:t>
          </a:r>
          <a:r>
            <a:rPr lang="es-EC" sz="2000" dirty="0" smtClean="0"/>
            <a:t>Aplicación de DRIS </a:t>
          </a:r>
          <a:r>
            <a:rPr lang="es-EC" sz="900" dirty="0" smtClean="0"/>
            <a:t>(Altura, Rendimiento y ° </a:t>
          </a:r>
          <a:r>
            <a:rPr lang="es-EC" sz="900" dirty="0" err="1" smtClean="0"/>
            <a:t>Brix</a:t>
          </a:r>
          <a:r>
            <a:rPr lang="es-EC" sz="900" dirty="0" smtClean="0"/>
            <a:t>)</a:t>
          </a:r>
          <a:r>
            <a:rPr lang="es-EC" sz="2000" dirty="0" smtClean="0"/>
            <a:t>, Cosechas</a:t>
          </a:r>
          <a:r>
            <a:rPr lang="es-EC" sz="1800" dirty="0" smtClean="0"/>
            <a:t> </a:t>
          </a:r>
          <a:r>
            <a:rPr lang="es-EC" sz="900" dirty="0" smtClean="0"/>
            <a:t>(Rendimiento y grados </a:t>
          </a:r>
          <a:r>
            <a:rPr lang="es-EC" sz="900" dirty="0" err="1" smtClean="0"/>
            <a:t>Brix</a:t>
          </a:r>
          <a:r>
            <a:rPr lang="es-EC" sz="900" dirty="0" smtClean="0"/>
            <a:t>)</a:t>
          </a:r>
        </a:p>
      </dgm:t>
    </dgm:pt>
    <dgm:pt modelId="{EB1FD02F-B00F-4287-AF52-FB694CB552E0}" type="parTrans" cxnId="{E9704682-8835-47CC-A019-8A98D6ADF010}">
      <dgm:prSet/>
      <dgm:spPr/>
      <dgm:t>
        <a:bodyPr/>
        <a:lstStyle/>
        <a:p>
          <a:endParaRPr lang="es-EC"/>
        </a:p>
      </dgm:t>
    </dgm:pt>
    <dgm:pt modelId="{75CBFC36-AFD8-4A49-9FD0-2B2EE5B3D29D}" type="sibTrans" cxnId="{E9704682-8835-47CC-A019-8A98D6ADF010}">
      <dgm:prSet/>
      <dgm:spPr/>
      <dgm:t>
        <a:bodyPr/>
        <a:lstStyle/>
        <a:p>
          <a:endParaRPr lang="es-EC"/>
        </a:p>
      </dgm:t>
    </dgm:pt>
    <dgm:pt modelId="{6EA17DFA-B0AF-4189-86B8-FC9BD27DE4F6}">
      <dgm:prSet/>
      <dgm:spPr>
        <a:ln>
          <a:solidFill>
            <a:srgbClr val="00B0F0"/>
          </a:solidFill>
        </a:ln>
      </dgm:spPr>
      <dgm:t>
        <a:bodyPr/>
        <a:lstStyle/>
        <a:p>
          <a:r>
            <a:rPr lang="es-EC" b="1" dirty="0" smtClean="0"/>
            <a:t>Variable: </a:t>
          </a:r>
          <a:r>
            <a:rPr lang="es-EC" dirty="0" smtClean="0"/>
            <a:t>Altura, Rendimiento y ° </a:t>
          </a:r>
          <a:r>
            <a:rPr lang="es-EC" dirty="0" err="1" smtClean="0"/>
            <a:t>Brix</a:t>
          </a:r>
          <a:endParaRPr lang="es-EC" dirty="0" smtClean="0"/>
        </a:p>
      </dgm:t>
    </dgm:pt>
    <dgm:pt modelId="{4F151E41-3324-4B70-ADEA-670D6E13A70E}" type="parTrans" cxnId="{9E9D5F0E-7FD3-42E2-B736-11599ADDF663}">
      <dgm:prSet/>
      <dgm:spPr/>
      <dgm:t>
        <a:bodyPr/>
        <a:lstStyle/>
        <a:p>
          <a:endParaRPr lang="es-EC"/>
        </a:p>
      </dgm:t>
    </dgm:pt>
    <dgm:pt modelId="{A70C4947-551A-4A0C-B917-15D59DED4B1F}" type="sibTrans" cxnId="{9E9D5F0E-7FD3-42E2-B736-11599ADDF663}">
      <dgm:prSet/>
      <dgm:spPr/>
      <dgm:t>
        <a:bodyPr/>
        <a:lstStyle/>
        <a:p>
          <a:endParaRPr lang="es-EC"/>
        </a:p>
      </dgm:t>
    </dgm:pt>
    <dgm:pt modelId="{6A514F76-24B4-40A7-B977-DCE47C3C583D}">
      <dgm:prSet/>
      <dgm:spPr>
        <a:ln>
          <a:solidFill>
            <a:srgbClr val="FF0000"/>
          </a:solidFill>
        </a:ln>
      </dgm:spPr>
      <dgm:t>
        <a:bodyPr/>
        <a:lstStyle/>
        <a:p>
          <a:r>
            <a:rPr lang="es-EC" b="1" dirty="0" smtClean="0"/>
            <a:t>Población: </a:t>
          </a:r>
          <a:r>
            <a:rPr lang="es-EC" dirty="0" smtClean="0"/>
            <a:t>≈2200 plantas de tomate</a:t>
          </a:r>
        </a:p>
      </dgm:t>
    </dgm:pt>
    <dgm:pt modelId="{6356FF0A-C1AB-4865-B8CD-60D28099F1ED}" type="parTrans" cxnId="{B2A8A762-C5A9-4141-9D94-70AB23915321}">
      <dgm:prSet/>
      <dgm:spPr/>
      <dgm:t>
        <a:bodyPr/>
        <a:lstStyle/>
        <a:p>
          <a:endParaRPr lang="es-EC"/>
        </a:p>
      </dgm:t>
    </dgm:pt>
    <dgm:pt modelId="{224D4205-2051-4C98-8575-961A9DC0B947}" type="sibTrans" cxnId="{B2A8A762-C5A9-4141-9D94-70AB23915321}">
      <dgm:prSet/>
      <dgm:spPr/>
      <dgm:t>
        <a:bodyPr/>
        <a:lstStyle/>
        <a:p>
          <a:endParaRPr lang="es-EC"/>
        </a:p>
      </dgm:t>
    </dgm:pt>
    <dgm:pt modelId="{723D8233-7168-4F3B-B7F3-4B3071BEA942}">
      <dgm:prSet/>
      <dgm:spPr>
        <a:ln>
          <a:solidFill>
            <a:srgbClr val="FFC000"/>
          </a:solidFill>
        </a:ln>
      </dgm:spPr>
      <dgm:t>
        <a:bodyPr/>
        <a:lstStyle/>
        <a:p>
          <a:r>
            <a:rPr lang="es-EC" b="1" dirty="0" smtClean="0"/>
            <a:t>UE: </a:t>
          </a:r>
          <a:r>
            <a:rPr lang="es-EC" dirty="0" smtClean="0"/>
            <a:t>12 plantas de tomate</a:t>
          </a:r>
        </a:p>
      </dgm:t>
    </dgm:pt>
    <dgm:pt modelId="{779D78CE-F83F-4CAC-8220-496A3C446D7D}" type="parTrans" cxnId="{74B46E1A-75BD-49C8-B199-BF1562FE92A5}">
      <dgm:prSet/>
      <dgm:spPr/>
      <dgm:t>
        <a:bodyPr/>
        <a:lstStyle/>
        <a:p>
          <a:endParaRPr lang="es-EC"/>
        </a:p>
      </dgm:t>
    </dgm:pt>
    <dgm:pt modelId="{0F7E4C03-EF53-4E7E-8CDC-5E24030C3784}" type="sibTrans" cxnId="{74B46E1A-75BD-49C8-B199-BF1562FE92A5}">
      <dgm:prSet/>
      <dgm:spPr/>
      <dgm:t>
        <a:bodyPr/>
        <a:lstStyle/>
        <a:p>
          <a:endParaRPr lang="es-EC"/>
        </a:p>
      </dgm:t>
    </dgm:pt>
    <dgm:pt modelId="{3FAC8A08-3CD1-44EE-8DBB-4842E13F2A63}" type="pres">
      <dgm:prSet presAssocID="{87740CCA-C54B-4583-9B7F-F8E5207852E2}" presName="linear" presStyleCnt="0">
        <dgm:presLayoutVars>
          <dgm:animLvl val="lvl"/>
          <dgm:resizeHandles val="exact"/>
        </dgm:presLayoutVars>
      </dgm:prSet>
      <dgm:spPr/>
      <dgm:t>
        <a:bodyPr/>
        <a:lstStyle/>
        <a:p>
          <a:endParaRPr lang="es-EC"/>
        </a:p>
      </dgm:t>
    </dgm:pt>
    <dgm:pt modelId="{EC05F1A1-2914-4B15-A8BE-4B416A8A12A9}" type="pres">
      <dgm:prSet presAssocID="{88389BE3-2D39-4869-8079-9670C5D883F0}" presName="parentText" presStyleLbl="node1" presStyleIdx="0" presStyleCnt="5">
        <dgm:presLayoutVars>
          <dgm:chMax val="0"/>
          <dgm:bulletEnabled val="1"/>
        </dgm:presLayoutVars>
      </dgm:prSet>
      <dgm:spPr/>
      <dgm:t>
        <a:bodyPr/>
        <a:lstStyle/>
        <a:p>
          <a:endParaRPr lang="es-EC"/>
        </a:p>
      </dgm:t>
    </dgm:pt>
    <dgm:pt modelId="{25636C3D-EDE6-45C1-950C-7CD14A90B8A3}" type="pres">
      <dgm:prSet presAssocID="{53AAAA9B-9C9C-4A17-986B-5865872FEE73}" presName="spacer" presStyleCnt="0"/>
      <dgm:spPr/>
    </dgm:pt>
    <dgm:pt modelId="{EF8B27CD-7917-43B6-8DF8-4BA389EDDAFE}" type="pres">
      <dgm:prSet presAssocID="{65AB8F22-53FE-44D3-9131-2CD961A1A8C3}" presName="parentText" presStyleLbl="node1" presStyleIdx="1" presStyleCnt="5">
        <dgm:presLayoutVars>
          <dgm:chMax val="0"/>
          <dgm:bulletEnabled val="1"/>
        </dgm:presLayoutVars>
      </dgm:prSet>
      <dgm:spPr/>
      <dgm:t>
        <a:bodyPr/>
        <a:lstStyle/>
        <a:p>
          <a:endParaRPr lang="es-EC"/>
        </a:p>
      </dgm:t>
    </dgm:pt>
    <dgm:pt modelId="{3C99AB79-55F7-4786-BDFD-0FBD56F68C27}" type="pres">
      <dgm:prSet presAssocID="{75CBFC36-AFD8-4A49-9FD0-2B2EE5B3D29D}" presName="spacer" presStyleCnt="0"/>
      <dgm:spPr/>
    </dgm:pt>
    <dgm:pt modelId="{9E1B586D-F9CE-491B-BDBE-FF5B20879631}" type="pres">
      <dgm:prSet presAssocID="{6EA17DFA-B0AF-4189-86B8-FC9BD27DE4F6}" presName="parentText" presStyleLbl="node1" presStyleIdx="2" presStyleCnt="5">
        <dgm:presLayoutVars>
          <dgm:chMax val="0"/>
          <dgm:bulletEnabled val="1"/>
        </dgm:presLayoutVars>
      </dgm:prSet>
      <dgm:spPr/>
      <dgm:t>
        <a:bodyPr/>
        <a:lstStyle/>
        <a:p>
          <a:endParaRPr lang="es-EC"/>
        </a:p>
      </dgm:t>
    </dgm:pt>
    <dgm:pt modelId="{4C76EF99-4319-40C1-BE17-03E8F4BFAC9C}" type="pres">
      <dgm:prSet presAssocID="{A70C4947-551A-4A0C-B917-15D59DED4B1F}" presName="spacer" presStyleCnt="0"/>
      <dgm:spPr/>
    </dgm:pt>
    <dgm:pt modelId="{E7D3250A-CC1A-4D5D-9CA9-B4C35C6CB348}" type="pres">
      <dgm:prSet presAssocID="{6A514F76-24B4-40A7-B977-DCE47C3C583D}" presName="parentText" presStyleLbl="node1" presStyleIdx="3" presStyleCnt="5">
        <dgm:presLayoutVars>
          <dgm:chMax val="0"/>
          <dgm:bulletEnabled val="1"/>
        </dgm:presLayoutVars>
      </dgm:prSet>
      <dgm:spPr/>
      <dgm:t>
        <a:bodyPr/>
        <a:lstStyle/>
        <a:p>
          <a:endParaRPr lang="es-EC"/>
        </a:p>
      </dgm:t>
    </dgm:pt>
    <dgm:pt modelId="{BE2DCFA0-AF6E-43CD-8C74-884417AE13E5}" type="pres">
      <dgm:prSet presAssocID="{224D4205-2051-4C98-8575-961A9DC0B947}" presName="spacer" presStyleCnt="0"/>
      <dgm:spPr/>
    </dgm:pt>
    <dgm:pt modelId="{9CF0C0C7-80B0-48F9-8568-DC9D844A0AAC}" type="pres">
      <dgm:prSet presAssocID="{723D8233-7168-4F3B-B7F3-4B3071BEA942}" presName="parentText" presStyleLbl="node1" presStyleIdx="4" presStyleCnt="5">
        <dgm:presLayoutVars>
          <dgm:chMax val="0"/>
          <dgm:bulletEnabled val="1"/>
        </dgm:presLayoutVars>
      </dgm:prSet>
      <dgm:spPr/>
      <dgm:t>
        <a:bodyPr/>
        <a:lstStyle/>
        <a:p>
          <a:endParaRPr lang="es-EC"/>
        </a:p>
      </dgm:t>
    </dgm:pt>
  </dgm:ptLst>
  <dgm:cxnLst>
    <dgm:cxn modelId="{289000D9-50A8-4AFD-B9B5-7174F833DBD4}" type="presOf" srcId="{6A514F76-24B4-40A7-B977-DCE47C3C583D}" destId="{E7D3250A-CC1A-4D5D-9CA9-B4C35C6CB348}" srcOrd="0" destOrd="0" presId="urn:microsoft.com/office/officeart/2005/8/layout/vList2"/>
    <dgm:cxn modelId="{B2A8A762-C5A9-4141-9D94-70AB23915321}" srcId="{87740CCA-C54B-4583-9B7F-F8E5207852E2}" destId="{6A514F76-24B4-40A7-B977-DCE47C3C583D}" srcOrd="3" destOrd="0" parTransId="{6356FF0A-C1AB-4865-B8CD-60D28099F1ED}" sibTransId="{224D4205-2051-4C98-8575-961A9DC0B947}"/>
    <dgm:cxn modelId="{9E9D5F0E-7FD3-42E2-B736-11599ADDF663}" srcId="{87740CCA-C54B-4583-9B7F-F8E5207852E2}" destId="{6EA17DFA-B0AF-4189-86B8-FC9BD27DE4F6}" srcOrd="2" destOrd="0" parTransId="{4F151E41-3324-4B70-ADEA-670D6E13A70E}" sibTransId="{A70C4947-551A-4A0C-B917-15D59DED4B1F}"/>
    <dgm:cxn modelId="{425B9FC0-495C-4370-83B5-2213975544E7}" type="presOf" srcId="{88389BE3-2D39-4869-8079-9670C5D883F0}" destId="{EC05F1A1-2914-4B15-A8BE-4B416A8A12A9}" srcOrd="0" destOrd="0" presId="urn:microsoft.com/office/officeart/2005/8/layout/vList2"/>
    <dgm:cxn modelId="{B5954874-CA30-4A1B-BBE5-60A90A1E48D2}" type="presOf" srcId="{6EA17DFA-B0AF-4189-86B8-FC9BD27DE4F6}" destId="{9E1B586D-F9CE-491B-BDBE-FF5B20879631}" srcOrd="0" destOrd="0" presId="urn:microsoft.com/office/officeart/2005/8/layout/vList2"/>
    <dgm:cxn modelId="{56453094-DA77-4994-83D4-FEE8EA3A9A7F}" type="presOf" srcId="{723D8233-7168-4F3B-B7F3-4B3071BEA942}" destId="{9CF0C0C7-80B0-48F9-8568-DC9D844A0AAC}" srcOrd="0" destOrd="0" presId="urn:microsoft.com/office/officeart/2005/8/layout/vList2"/>
    <dgm:cxn modelId="{74B46E1A-75BD-49C8-B199-BF1562FE92A5}" srcId="{87740CCA-C54B-4583-9B7F-F8E5207852E2}" destId="{723D8233-7168-4F3B-B7F3-4B3071BEA942}" srcOrd="4" destOrd="0" parTransId="{779D78CE-F83F-4CAC-8220-496A3C446D7D}" sibTransId="{0F7E4C03-EF53-4E7E-8CDC-5E24030C3784}"/>
    <dgm:cxn modelId="{6A20C774-38F9-4525-B7AF-1908A11B7869}" type="presOf" srcId="{65AB8F22-53FE-44D3-9131-2CD961A1A8C3}" destId="{EF8B27CD-7917-43B6-8DF8-4BA389EDDAFE}" srcOrd="0" destOrd="0" presId="urn:microsoft.com/office/officeart/2005/8/layout/vList2"/>
    <dgm:cxn modelId="{E9704682-8835-47CC-A019-8A98D6ADF010}" srcId="{87740CCA-C54B-4583-9B7F-F8E5207852E2}" destId="{65AB8F22-53FE-44D3-9131-2CD961A1A8C3}" srcOrd="1" destOrd="0" parTransId="{EB1FD02F-B00F-4287-AF52-FB694CB552E0}" sibTransId="{75CBFC36-AFD8-4A49-9FD0-2B2EE5B3D29D}"/>
    <dgm:cxn modelId="{CD8AE624-66AB-46BA-AF07-217F6706C205}" type="presOf" srcId="{87740CCA-C54B-4583-9B7F-F8E5207852E2}" destId="{3FAC8A08-3CD1-44EE-8DBB-4842E13F2A63}" srcOrd="0" destOrd="0" presId="urn:microsoft.com/office/officeart/2005/8/layout/vList2"/>
    <dgm:cxn modelId="{A5CFDF74-5ECB-42D9-95FC-8F252D0FFCFC}" srcId="{87740CCA-C54B-4583-9B7F-F8E5207852E2}" destId="{88389BE3-2D39-4869-8079-9670C5D883F0}" srcOrd="0" destOrd="0" parTransId="{5D840D4D-B407-4317-8302-8A297E267096}" sibTransId="{53AAAA9B-9C9C-4A17-986B-5865872FEE73}"/>
    <dgm:cxn modelId="{3A271B64-7CCA-44E4-95FA-3DA3B78D1092}" type="presParOf" srcId="{3FAC8A08-3CD1-44EE-8DBB-4842E13F2A63}" destId="{EC05F1A1-2914-4B15-A8BE-4B416A8A12A9}" srcOrd="0" destOrd="0" presId="urn:microsoft.com/office/officeart/2005/8/layout/vList2"/>
    <dgm:cxn modelId="{CDF0F3B1-6E58-4072-A299-F4EBB4341DC0}" type="presParOf" srcId="{3FAC8A08-3CD1-44EE-8DBB-4842E13F2A63}" destId="{25636C3D-EDE6-45C1-950C-7CD14A90B8A3}" srcOrd="1" destOrd="0" presId="urn:microsoft.com/office/officeart/2005/8/layout/vList2"/>
    <dgm:cxn modelId="{E741455F-0AC7-4F30-B7E7-693C12EF72B4}" type="presParOf" srcId="{3FAC8A08-3CD1-44EE-8DBB-4842E13F2A63}" destId="{EF8B27CD-7917-43B6-8DF8-4BA389EDDAFE}" srcOrd="2" destOrd="0" presId="urn:microsoft.com/office/officeart/2005/8/layout/vList2"/>
    <dgm:cxn modelId="{58E264BD-305C-414D-8212-A37EDE2084B9}" type="presParOf" srcId="{3FAC8A08-3CD1-44EE-8DBB-4842E13F2A63}" destId="{3C99AB79-55F7-4786-BDFD-0FBD56F68C27}" srcOrd="3" destOrd="0" presId="urn:microsoft.com/office/officeart/2005/8/layout/vList2"/>
    <dgm:cxn modelId="{990F72D2-AE51-4FAB-9BE3-82943C50C1FA}" type="presParOf" srcId="{3FAC8A08-3CD1-44EE-8DBB-4842E13F2A63}" destId="{9E1B586D-F9CE-491B-BDBE-FF5B20879631}" srcOrd="4" destOrd="0" presId="urn:microsoft.com/office/officeart/2005/8/layout/vList2"/>
    <dgm:cxn modelId="{E7C74E3D-7CD0-4842-BF9B-184313D75CE5}" type="presParOf" srcId="{3FAC8A08-3CD1-44EE-8DBB-4842E13F2A63}" destId="{4C76EF99-4319-40C1-BE17-03E8F4BFAC9C}" srcOrd="5" destOrd="0" presId="urn:microsoft.com/office/officeart/2005/8/layout/vList2"/>
    <dgm:cxn modelId="{3BB99205-C641-4CDB-9E59-CD7FCD7C3601}" type="presParOf" srcId="{3FAC8A08-3CD1-44EE-8DBB-4842E13F2A63}" destId="{E7D3250A-CC1A-4D5D-9CA9-B4C35C6CB348}" srcOrd="6" destOrd="0" presId="urn:microsoft.com/office/officeart/2005/8/layout/vList2"/>
    <dgm:cxn modelId="{5576DF53-3C14-4C43-BB87-88B50F4D9C7F}" type="presParOf" srcId="{3FAC8A08-3CD1-44EE-8DBB-4842E13F2A63}" destId="{BE2DCFA0-AF6E-43CD-8C74-884417AE13E5}" srcOrd="7" destOrd="0" presId="urn:microsoft.com/office/officeart/2005/8/layout/vList2"/>
    <dgm:cxn modelId="{CFF7FFCC-523D-4D36-B612-61230A55CA35}" type="presParOf" srcId="{3FAC8A08-3CD1-44EE-8DBB-4842E13F2A63}" destId="{9CF0C0C7-80B0-48F9-8568-DC9D844A0AAC}"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5E4B7C6-2184-424A-83D7-1C3745BF5CB5}" type="doc">
      <dgm:prSet loTypeId="urn:microsoft.com/office/officeart/2005/8/layout/radial5" loCatId="cycle" qsTypeId="urn:microsoft.com/office/officeart/2005/8/quickstyle/simple1" qsCatId="simple" csTypeId="urn:microsoft.com/office/officeart/2005/8/colors/accent0_1" csCatId="mainScheme" phldr="1"/>
      <dgm:spPr/>
      <dgm:t>
        <a:bodyPr/>
        <a:lstStyle/>
        <a:p>
          <a:endParaRPr lang="es-EC"/>
        </a:p>
      </dgm:t>
    </dgm:pt>
    <dgm:pt modelId="{6775383E-ED05-47BE-99C9-9BE5BA7CAB30}">
      <dgm:prSet phldrT="[Texto]" custT="1"/>
      <dgm:spPr>
        <a:ln w="57150">
          <a:solidFill>
            <a:srgbClr val="7030A0"/>
          </a:solidFill>
        </a:ln>
      </dgm:spPr>
      <dgm:t>
        <a:bodyPr/>
        <a:lstStyle/>
        <a:p>
          <a:r>
            <a:rPr lang="es-EC" sz="1800" dirty="0" smtClean="0"/>
            <a:t>Aplicación de DRIS</a:t>
          </a:r>
          <a:endParaRPr lang="es-EC" sz="1800" dirty="0"/>
        </a:p>
      </dgm:t>
    </dgm:pt>
    <dgm:pt modelId="{B2C1EBA8-5094-45CF-BD0B-2040DABB1A05}" type="parTrans" cxnId="{FB4CCCB0-039D-4D46-A2C6-B491E5F26150}">
      <dgm:prSet/>
      <dgm:spPr/>
      <dgm:t>
        <a:bodyPr/>
        <a:lstStyle/>
        <a:p>
          <a:endParaRPr lang="es-EC" sz="2000"/>
        </a:p>
      </dgm:t>
    </dgm:pt>
    <dgm:pt modelId="{61B04ACB-A0C6-480E-A3CB-227D325A77D8}" type="sibTrans" cxnId="{FB4CCCB0-039D-4D46-A2C6-B491E5F26150}">
      <dgm:prSet/>
      <dgm:spPr/>
      <dgm:t>
        <a:bodyPr/>
        <a:lstStyle/>
        <a:p>
          <a:endParaRPr lang="es-EC" sz="2000"/>
        </a:p>
      </dgm:t>
    </dgm:pt>
    <dgm:pt modelId="{384F37A3-F50A-4526-B31B-5C0981B96B6A}">
      <dgm:prSet phldrT="[Texto]" custT="1"/>
      <dgm:spPr>
        <a:ln w="57150">
          <a:solidFill>
            <a:srgbClr val="FF0000"/>
          </a:solidFill>
        </a:ln>
      </dgm:spPr>
      <dgm:t>
        <a:bodyPr/>
        <a:lstStyle/>
        <a:p>
          <a:r>
            <a:rPr lang="es-EC" sz="1600" dirty="0" smtClean="0"/>
            <a:t>1) Muestreo</a:t>
          </a:r>
          <a:endParaRPr lang="es-EC" sz="1600" dirty="0"/>
        </a:p>
      </dgm:t>
    </dgm:pt>
    <dgm:pt modelId="{6CF567F0-1C32-4A5C-81A4-2B8B570B5BE6}" type="parTrans" cxnId="{9FE87522-7C8E-421B-8CE2-946BC1E8340B}">
      <dgm:prSet custT="1"/>
      <dgm:spPr>
        <a:solidFill>
          <a:srgbClr val="00B050"/>
        </a:solidFill>
      </dgm:spPr>
      <dgm:t>
        <a:bodyPr/>
        <a:lstStyle/>
        <a:p>
          <a:endParaRPr lang="es-EC" sz="1200"/>
        </a:p>
      </dgm:t>
    </dgm:pt>
    <dgm:pt modelId="{0B3EBBA8-54F6-4CD4-81D1-72535D03A84E}" type="sibTrans" cxnId="{9FE87522-7C8E-421B-8CE2-946BC1E8340B}">
      <dgm:prSet/>
      <dgm:spPr/>
      <dgm:t>
        <a:bodyPr/>
        <a:lstStyle/>
        <a:p>
          <a:endParaRPr lang="es-EC" sz="2000"/>
        </a:p>
      </dgm:t>
    </dgm:pt>
    <dgm:pt modelId="{7309F369-D62D-4845-B583-E012B2CEBF49}">
      <dgm:prSet phldrT="[Texto]" custT="1"/>
      <dgm:spPr>
        <a:ln w="57150">
          <a:solidFill>
            <a:srgbClr val="00B050"/>
          </a:solidFill>
        </a:ln>
      </dgm:spPr>
      <dgm:t>
        <a:bodyPr/>
        <a:lstStyle/>
        <a:p>
          <a:r>
            <a:rPr lang="es-EC" sz="1600" dirty="0" smtClean="0"/>
            <a:t>3) Determinación cuantitativa</a:t>
          </a:r>
          <a:endParaRPr lang="es-EC" sz="1600" dirty="0"/>
        </a:p>
      </dgm:t>
    </dgm:pt>
    <dgm:pt modelId="{58E57C41-03CF-441C-9ECE-CCE63D6732C1}" type="parTrans" cxnId="{67749DA2-8FB8-443F-83A9-DB4E2BBF6B22}">
      <dgm:prSet custT="1"/>
      <dgm:spPr>
        <a:solidFill>
          <a:srgbClr val="00B050"/>
        </a:solidFill>
      </dgm:spPr>
      <dgm:t>
        <a:bodyPr/>
        <a:lstStyle/>
        <a:p>
          <a:endParaRPr lang="es-EC" sz="1200"/>
        </a:p>
      </dgm:t>
    </dgm:pt>
    <dgm:pt modelId="{A5878519-F5EB-40BD-B2BE-AB974D8C343E}" type="sibTrans" cxnId="{67749DA2-8FB8-443F-83A9-DB4E2BBF6B22}">
      <dgm:prSet/>
      <dgm:spPr/>
      <dgm:t>
        <a:bodyPr/>
        <a:lstStyle/>
        <a:p>
          <a:endParaRPr lang="es-EC" sz="2000"/>
        </a:p>
      </dgm:t>
    </dgm:pt>
    <dgm:pt modelId="{F28DC704-6DE9-4E45-B2B3-5B2276D33EEB}">
      <dgm:prSet phldrT="[Texto]" custT="1"/>
      <dgm:spPr>
        <a:ln w="57150">
          <a:solidFill>
            <a:srgbClr val="FFC000"/>
          </a:solidFill>
        </a:ln>
      </dgm:spPr>
      <dgm:t>
        <a:bodyPr/>
        <a:lstStyle/>
        <a:p>
          <a:r>
            <a:rPr lang="es-EC" sz="1600" dirty="0" smtClean="0"/>
            <a:t>4) Cálculo e interpretación</a:t>
          </a:r>
          <a:endParaRPr lang="es-EC" sz="1600" dirty="0"/>
        </a:p>
      </dgm:t>
    </dgm:pt>
    <dgm:pt modelId="{004FADC4-8D45-4885-B09A-90293F4FFDCE}" type="parTrans" cxnId="{F5861F9D-3227-4DED-ADD7-2D4D8F646613}">
      <dgm:prSet custT="1"/>
      <dgm:spPr>
        <a:solidFill>
          <a:srgbClr val="00B050"/>
        </a:solidFill>
      </dgm:spPr>
      <dgm:t>
        <a:bodyPr/>
        <a:lstStyle/>
        <a:p>
          <a:endParaRPr lang="es-EC" sz="1200"/>
        </a:p>
      </dgm:t>
    </dgm:pt>
    <dgm:pt modelId="{B9B90944-ABC8-4FA4-9515-39694C7B97E1}" type="sibTrans" cxnId="{F5861F9D-3227-4DED-ADD7-2D4D8F646613}">
      <dgm:prSet/>
      <dgm:spPr/>
      <dgm:t>
        <a:bodyPr/>
        <a:lstStyle/>
        <a:p>
          <a:endParaRPr lang="es-EC" sz="2000"/>
        </a:p>
      </dgm:t>
    </dgm:pt>
    <dgm:pt modelId="{BE8D1FF4-CB85-419F-9DE6-04E1EED4FFDF}">
      <dgm:prSet phldrT="[Texto]" custT="1"/>
      <dgm:spPr>
        <a:ln w="57150">
          <a:solidFill>
            <a:srgbClr val="00B0F0"/>
          </a:solidFill>
        </a:ln>
      </dgm:spPr>
      <dgm:t>
        <a:bodyPr/>
        <a:lstStyle/>
        <a:p>
          <a:r>
            <a:rPr lang="es-EC" sz="1600" dirty="0" smtClean="0"/>
            <a:t>2) Preparación de muestras</a:t>
          </a:r>
          <a:endParaRPr lang="es-EC" sz="1600" dirty="0"/>
        </a:p>
      </dgm:t>
    </dgm:pt>
    <dgm:pt modelId="{1E57BCFF-CAD2-47AB-AD75-F5F9627D243B}" type="parTrans" cxnId="{1B4BA767-8E80-480D-8203-9E62F39C0A6A}">
      <dgm:prSet custT="1"/>
      <dgm:spPr>
        <a:solidFill>
          <a:srgbClr val="00B050"/>
        </a:solidFill>
      </dgm:spPr>
      <dgm:t>
        <a:bodyPr/>
        <a:lstStyle/>
        <a:p>
          <a:endParaRPr lang="es-EC" sz="1200"/>
        </a:p>
      </dgm:t>
    </dgm:pt>
    <dgm:pt modelId="{328D7545-5B63-4D1B-A7A3-8CAC28CBDFAE}" type="sibTrans" cxnId="{1B4BA767-8E80-480D-8203-9E62F39C0A6A}">
      <dgm:prSet/>
      <dgm:spPr/>
      <dgm:t>
        <a:bodyPr/>
        <a:lstStyle/>
        <a:p>
          <a:endParaRPr lang="es-EC" sz="2000"/>
        </a:p>
      </dgm:t>
    </dgm:pt>
    <dgm:pt modelId="{14EA2F48-4886-40DD-A754-290AE03AB949}" type="pres">
      <dgm:prSet presAssocID="{05E4B7C6-2184-424A-83D7-1C3745BF5CB5}" presName="Name0" presStyleCnt="0">
        <dgm:presLayoutVars>
          <dgm:chMax val="1"/>
          <dgm:dir/>
          <dgm:animLvl val="ctr"/>
          <dgm:resizeHandles val="exact"/>
        </dgm:presLayoutVars>
      </dgm:prSet>
      <dgm:spPr/>
      <dgm:t>
        <a:bodyPr/>
        <a:lstStyle/>
        <a:p>
          <a:endParaRPr lang="es-EC"/>
        </a:p>
      </dgm:t>
    </dgm:pt>
    <dgm:pt modelId="{7799B2F7-5072-4417-9F66-D6228F998CBF}" type="pres">
      <dgm:prSet presAssocID="{6775383E-ED05-47BE-99C9-9BE5BA7CAB30}" presName="centerShape" presStyleLbl="node0" presStyleIdx="0" presStyleCnt="1" custScaleX="134264"/>
      <dgm:spPr/>
      <dgm:t>
        <a:bodyPr/>
        <a:lstStyle/>
        <a:p>
          <a:endParaRPr lang="es-EC"/>
        </a:p>
      </dgm:t>
    </dgm:pt>
    <dgm:pt modelId="{28063E30-B922-4807-8103-BCFF6893EED9}" type="pres">
      <dgm:prSet presAssocID="{6CF567F0-1C32-4A5C-81A4-2B8B570B5BE6}" presName="parTrans" presStyleLbl="sibTrans2D1" presStyleIdx="0" presStyleCnt="4"/>
      <dgm:spPr/>
      <dgm:t>
        <a:bodyPr/>
        <a:lstStyle/>
        <a:p>
          <a:endParaRPr lang="es-EC"/>
        </a:p>
      </dgm:t>
    </dgm:pt>
    <dgm:pt modelId="{98D94760-B127-48E1-8FA9-F4420EA79B95}" type="pres">
      <dgm:prSet presAssocID="{6CF567F0-1C32-4A5C-81A4-2B8B570B5BE6}" presName="connectorText" presStyleLbl="sibTrans2D1" presStyleIdx="0" presStyleCnt="4"/>
      <dgm:spPr/>
      <dgm:t>
        <a:bodyPr/>
        <a:lstStyle/>
        <a:p>
          <a:endParaRPr lang="es-EC"/>
        </a:p>
      </dgm:t>
    </dgm:pt>
    <dgm:pt modelId="{F490A8FF-435E-49AB-8AE8-DF5E3E33441B}" type="pres">
      <dgm:prSet presAssocID="{384F37A3-F50A-4526-B31B-5C0981B96B6A}" presName="node" presStyleLbl="node1" presStyleIdx="0" presStyleCnt="4" custScaleX="157319" custScaleY="81851" custRadScaleRad="110690" custRadScaleInc="175">
        <dgm:presLayoutVars>
          <dgm:bulletEnabled val="1"/>
        </dgm:presLayoutVars>
      </dgm:prSet>
      <dgm:spPr/>
      <dgm:t>
        <a:bodyPr/>
        <a:lstStyle/>
        <a:p>
          <a:endParaRPr lang="es-EC"/>
        </a:p>
      </dgm:t>
    </dgm:pt>
    <dgm:pt modelId="{2D044E23-5C0F-4FCC-B2FF-FEEF00C03E8A}" type="pres">
      <dgm:prSet presAssocID="{1E57BCFF-CAD2-47AB-AD75-F5F9627D243B}" presName="parTrans" presStyleLbl="sibTrans2D1" presStyleIdx="1" presStyleCnt="4"/>
      <dgm:spPr/>
      <dgm:t>
        <a:bodyPr/>
        <a:lstStyle/>
        <a:p>
          <a:endParaRPr lang="es-EC"/>
        </a:p>
      </dgm:t>
    </dgm:pt>
    <dgm:pt modelId="{60F31133-09C3-404D-A333-04A41F669469}" type="pres">
      <dgm:prSet presAssocID="{1E57BCFF-CAD2-47AB-AD75-F5F9627D243B}" presName="connectorText" presStyleLbl="sibTrans2D1" presStyleIdx="1" presStyleCnt="4"/>
      <dgm:spPr/>
      <dgm:t>
        <a:bodyPr/>
        <a:lstStyle/>
        <a:p>
          <a:endParaRPr lang="es-EC"/>
        </a:p>
      </dgm:t>
    </dgm:pt>
    <dgm:pt modelId="{A4D70DA9-CB62-4D2E-B883-CF98E2B80150}" type="pres">
      <dgm:prSet presAssocID="{BE8D1FF4-CB85-419F-9DE6-04E1EED4FFDF}" presName="node" presStyleLbl="node1" presStyleIdx="1" presStyleCnt="4" custScaleX="143456" custRadScaleRad="153339" custRadScaleInc="-2081">
        <dgm:presLayoutVars>
          <dgm:bulletEnabled val="1"/>
        </dgm:presLayoutVars>
      </dgm:prSet>
      <dgm:spPr/>
      <dgm:t>
        <a:bodyPr/>
        <a:lstStyle/>
        <a:p>
          <a:endParaRPr lang="es-EC"/>
        </a:p>
      </dgm:t>
    </dgm:pt>
    <dgm:pt modelId="{082B2154-D8B7-46F1-ADC3-398029B8C7DA}" type="pres">
      <dgm:prSet presAssocID="{58E57C41-03CF-441C-9ECE-CCE63D6732C1}" presName="parTrans" presStyleLbl="sibTrans2D1" presStyleIdx="2" presStyleCnt="4"/>
      <dgm:spPr/>
      <dgm:t>
        <a:bodyPr/>
        <a:lstStyle/>
        <a:p>
          <a:endParaRPr lang="es-EC"/>
        </a:p>
      </dgm:t>
    </dgm:pt>
    <dgm:pt modelId="{7A4ABCB6-E71E-4519-8D5F-5A110E2840CE}" type="pres">
      <dgm:prSet presAssocID="{58E57C41-03CF-441C-9ECE-CCE63D6732C1}" presName="connectorText" presStyleLbl="sibTrans2D1" presStyleIdx="2" presStyleCnt="4"/>
      <dgm:spPr/>
      <dgm:t>
        <a:bodyPr/>
        <a:lstStyle/>
        <a:p>
          <a:endParaRPr lang="es-EC"/>
        </a:p>
      </dgm:t>
    </dgm:pt>
    <dgm:pt modelId="{73A15364-5171-4750-B426-1D9047C2D793}" type="pres">
      <dgm:prSet presAssocID="{7309F369-D62D-4845-B583-E012B2CEBF49}" presName="node" presStyleLbl="node1" presStyleIdx="2" presStyleCnt="4" custScaleX="167455" custScaleY="83629" custRadScaleRad="109659" custRadScaleInc="-177">
        <dgm:presLayoutVars>
          <dgm:bulletEnabled val="1"/>
        </dgm:presLayoutVars>
      </dgm:prSet>
      <dgm:spPr/>
      <dgm:t>
        <a:bodyPr/>
        <a:lstStyle/>
        <a:p>
          <a:endParaRPr lang="es-EC"/>
        </a:p>
      </dgm:t>
    </dgm:pt>
    <dgm:pt modelId="{0A4A9B60-E270-42BA-87BF-BF09405480D8}" type="pres">
      <dgm:prSet presAssocID="{004FADC4-8D45-4885-B09A-90293F4FFDCE}" presName="parTrans" presStyleLbl="sibTrans2D1" presStyleIdx="3" presStyleCnt="4"/>
      <dgm:spPr/>
      <dgm:t>
        <a:bodyPr/>
        <a:lstStyle/>
        <a:p>
          <a:endParaRPr lang="es-EC"/>
        </a:p>
      </dgm:t>
    </dgm:pt>
    <dgm:pt modelId="{C27A57F5-3669-4CA1-8C74-1B2872E636D7}" type="pres">
      <dgm:prSet presAssocID="{004FADC4-8D45-4885-B09A-90293F4FFDCE}" presName="connectorText" presStyleLbl="sibTrans2D1" presStyleIdx="3" presStyleCnt="4"/>
      <dgm:spPr/>
      <dgm:t>
        <a:bodyPr/>
        <a:lstStyle/>
        <a:p>
          <a:endParaRPr lang="es-EC"/>
        </a:p>
      </dgm:t>
    </dgm:pt>
    <dgm:pt modelId="{DF0E6FF7-3C7B-4F03-A580-BF96E1194D3D}" type="pres">
      <dgm:prSet presAssocID="{F28DC704-6DE9-4E45-B2B3-5B2276D33EEB}" presName="node" presStyleLbl="node1" presStyleIdx="3" presStyleCnt="4" custScaleX="141260" custRadScaleRad="160284" custRadScaleInc="-884">
        <dgm:presLayoutVars>
          <dgm:bulletEnabled val="1"/>
        </dgm:presLayoutVars>
      </dgm:prSet>
      <dgm:spPr/>
      <dgm:t>
        <a:bodyPr/>
        <a:lstStyle/>
        <a:p>
          <a:endParaRPr lang="es-EC"/>
        </a:p>
      </dgm:t>
    </dgm:pt>
  </dgm:ptLst>
  <dgm:cxnLst>
    <dgm:cxn modelId="{390F769F-3233-4797-87ED-6776EA2A09DA}" type="presOf" srcId="{58E57C41-03CF-441C-9ECE-CCE63D6732C1}" destId="{082B2154-D8B7-46F1-ADC3-398029B8C7DA}" srcOrd="0" destOrd="0" presId="urn:microsoft.com/office/officeart/2005/8/layout/radial5"/>
    <dgm:cxn modelId="{B16BFCA0-8CE0-4D8A-9D1F-79E097B58C5D}" type="presOf" srcId="{6CF567F0-1C32-4A5C-81A4-2B8B570B5BE6}" destId="{98D94760-B127-48E1-8FA9-F4420EA79B95}" srcOrd="1" destOrd="0" presId="urn:microsoft.com/office/officeart/2005/8/layout/radial5"/>
    <dgm:cxn modelId="{F5861F9D-3227-4DED-ADD7-2D4D8F646613}" srcId="{6775383E-ED05-47BE-99C9-9BE5BA7CAB30}" destId="{F28DC704-6DE9-4E45-B2B3-5B2276D33EEB}" srcOrd="3" destOrd="0" parTransId="{004FADC4-8D45-4885-B09A-90293F4FFDCE}" sibTransId="{B9B90944-ABC8-4FA4-9515-39694C7B97E1}"/>
    <dgm:cxn modelId="{67749DA2-8FB8-443F-83A9-DB4E2BBF6B22}" srcId="{6775383E-ED05-47BE-99C9-9BE5BA7CAB30}" destId="{7309F369-D62D-4845-B583-E012B2CEBF49}" srcOrd="2" destOrd="0" parTransId="{58E57C41-03CF-441C-9ECE-CCE63D6732C1}" sibTransId="{A5878519-F5EB-40BD-B2BE-AB974D8C343E}"/>
    <dgm:cxn modelId="{1BBF6C97-6783-4944-8128-440A06231F02}" type="presOf" srcId="{F28DC704-6DE9-4E45-B2B3-5B2276D33EEB}" destId="{DF0E6FF7-3C7B-4F03-A580-BF96E1194D3D}" srcOrd="0" destOrd="0" presId="urn:microsoft.com/office/officeart/2005/8/layout/radial5"/>
    <dgm:cxn modelId="{93F12EBC-8E3B-4501-9D72-B56698A81758}" type="presOf" srcId="{004FADC4-8D45-4885-B09A-90293F4FFDCE}" destId="{0A4A9B60-E270-42BA-87BF-BF09405480D8}" srcOrd="0" destOrd="0" presId="urn:microsoft.com/office/officeart/2005/8/layout/radial5"/>
    <dgm:cxn modelId="{0AF4724E-8042-4149-8684-16C3A61AFE85}" type="presOf" srcId="{6775383E-ED05-47BE-99C9-9BE5BA7CAB30}" destId="{7799B2F7-5072-4417-9F66-D6228F998CBF}" srcOrd="0" destOrd="0" presId="urn:microsoft.com/office/officeart/2005/8/layout/radial5"/>
    <dgm:cxn modelId="{9FE87522-7C8E-421B-8CE2-946BC1E8340B}" srcId="{6775383E-ED05-47BE-99C9-9BE5BA7CAB30}" destId="{384F37A3-F50A-4526-B31B-5C0981B96B6A}" srcOrd="0" destOrd="0" parTransId="{6CF567F0-1C32-4A5C-81A4-2B8B570B5BE6}" sibTransId="{0B3EBBA8-54F6-4CD4-81D1-72535D03A84E}"/>
    <dgm:cxn modelId="{815A2373-15FD-4EAD-8743-802811725485}" type="presOf" srcId="{384F37A3-F50A-4526-B31B-5C0981B96B6A}" destId="{F490A8FF-435E-49AB-8AE8-DF5E3E33441B}" srcOrd="0" destOrd="0" presId="urn:microsoft.com/office/officeart/2005/8/layout/radial5"/>
    <dgm:cxn modelId="{F4E2ED7A-434B-432E-A695-C41068972D02}" type="presOf" srcId="{1E57BCFF-CAD2-47AB-AD75-F5F9627D243B}" destId="{60F31133-09C3-404D-A333-04A41F669469}" srcOrd="1" destOrd="0" presId="urn:microsoft.com/office/officeart/2005/8/layout/radial5"/>
    <dgm:cxn modelId="{117ADFCB-C04D-4476-B6ED-5A92C9041EC5}" type="presOf" srcId="{7309F369-D62D-4845-B583-E012B2CEBF49}" destId="{73A15364-5171-4750-B426-1D9047C2D793}" srcOrd="0" destOrd="0" presId="urn:microsoft.com/office/officeart/2005/8/layout/radial5"/>
    <dgm:cxn modelId="{1B4BA767-8E80-480D-8203-9E62F39C0A6A}" srcId="{6775383E-ED05-47BE-99C9-9BE5BA7CAB30}" destId="{BE8D1FF4-CB85-419F-9DE6-04E1EED4FFDF}" srcOrd="1" destOrd="0" parTransId="{1E57BCFF-CAD2-47AB-AD75-F5F9627D243B}" sibTransId="{328D7545-5B63-4D1B-A7A3-8CAC28CBDFAE}"/>
    <dgm:cxn modelId="{EED2627E-1238-41DB-A203-B0766E2B045F}" type="presOf" srcId="{58E57C41-03CF-441C-9ECE-CCE63D6732C1}" destId="{7A4ABCB6-E71E-4519-8D5F-5A110E2840CE}" srcOrd="1" destOrd="0" presId="urn:microsoft.com/office/officeart/2005/8/layout/radial5"/>
    <dgm:cxn modelId="{E3599EFF-F465-47E2-AF75-996611059ACE}" type="presOf" srcId="{BE8D1FF4-CB85-419F-9DE6-04E1EED4FFDF}" destId="{A4D70DA9-CB62-4D2E-B883-CF98E2B80150}" srcOrd="0" destOrd="0" presId="urn:microsoft.com/office/officeart/2005/8/layout/radial5"/>
    <dgm:cxn modelId="{20B0EFBE-2E69-4A0A-9297-E26474860CF3}" type="presOf" srcId="{004FADC4-8D45-4885-B09A-90293F4FFDCE}" destId="{C27A57F5-3669-4CA1-8C74-1B2872E636D7}" srcOrd="1" destOrd="0" presId="urn:microsoft.com/office/officeart/2005/8/layout/radial5"/>
    <dgm:cxn modelId="{03BD9DB0-B64E-4F67-9BA8-BB4C43D7F2CA}" type="presOf" srcId="{1E57BCFF-CAD2-47AB-AD75-F5F9627D243B}" destId="{2D044E23-5C0F-4FCC-B2FF-FEEF00C03E8A}" srcOrd="0" destOrd="0" presId="urn:microsoft.com/office/officeart/2005/8/layout/radial5"/>
    <dgm:cxn modelId="{96558D41-6011-4318-940A-5B4C47ADBA02}" type="presOf" srcId="{6CF567F0-1C32-4A5C-81A4-2B8B570B5BE6}" destId="{28063E30-B922-4807-8103-BCFF6893EED9}" srcOrd="0" destOrd="0" presId="urn:microsoft.com/office/officeart/2005/8/layout/radial5"/>
    <dgm:cxn modelId="{FAF061F3-A104-442D-9822-C77964936D39}" type="presOf" srcId="{05E4B7C6-2184-424A-83D7-1C3745BF5CB5}" destId="{14EA2F48-4886-40DD-A754-290AE03AB949}" srcOrd="0" destOrd="0" presId="urn:microsoft.com/office/officeart/2005/8/layout/radial5"/>
    <dgm:cxn modelId="{FB4CCCB0-039D-4D46-A2C6-B491E5F26150}" srcId="{05E4B7C6-2184-424A-83D7-1C3745BF5CB5}" destId="{6775383E-ED05-47BE-99C9-9BE5BA7CAB30}" srcOrd="0" destOrd="0" parTransId="{B2C1EBA8-5094-45CF-BD0B-2040DABB1A05}" sibTransId="{61B04ACB-A0C6-480E-A3CB-227D325A77D8}"/>
    <dgm:cxn modelId="{9F040D28-09A5-4855-90E8-1EC0FC282FCD}" type="presParOf" srcId="{14EA2F48-4886-40DD-A754-290AE03AB949}" destId="{7799B2F7-5072-4417-9F66-D6228F998CBF}" srcOrd="0" destOrd="0" presId="urn:microsoft.com/office/officeart/2005/8/layout/radial5"/>
    <dgm:cxn modelId="{594F8D7A-BE8F-48F6-A414-87EAE4BB8C7E}" type="presParOf" srcId="{14EA2F48-4886-40DD-A754-290AE03AB949}" destId="{28063E30-B922-4807-8103-BCFF6893EED9}" srcOrd="1" destOrd="0" presId="urn:microsoft.com/office/officeart/2005/8/layout/radial5"/>
    <dgm:cxn modelId="{2EFA6EA4-2EEE-4DCF-84CA-3627A358BD51}" type="presParOf" srcId="{28063E30-B922-4807-8103-BCFF6893EED9}" destId="{98D94760-B127-48E1-8FA9-F4420EA79B95}" srcOrd="0" destOrd="0" presId="urn:microsoft.com/office/officeart/2005/8/layout/radial5"/>
    <dgm:cxn modelId="{F2AB7A7C-4CE2-4B39-A055-E7039D0470CC}" type="presParOf" srcId="{14EA2F48-4886-40DD-A754-290AE03AB949}" destId="{F490A8FF-435E-49AB-8AE8-DF5E3E33441B}" srcOrd="2" destOrd="0" presId="urn:microsoft.com/office/officeart/2005/8/layout/radial5"/>
    <dgm:cxn modelId="{E23790FA-55BB-4CFE-BB00-58BF4898DC2E}" type="presParOf" srcId="{14EA2F48-4886-40DD-A754-290AE03AB949}" destId="{2D044E23-5C0F-4FCC-B2FF-FEEF00C03E8A}" srcOrd="3" destOrd="0" presId="urn:microsoft.com/office/officeart/2005/8/layout/radial5"/>
    <dgm:cxn modelId="{1C9584B3-F9CC-4C8F-8FD3-BEFB26FCD90F}" type="presParOf" srcId="{2D044E23-5C0F-4FCC-B2FF-FEEF00C03E8A}" destId="{60F31133-09C3-404D-A333-04A41F669469}" srcOrd="0" destOrd="0" presId="urn:microsoft.com/office/officeart/2005/8/layout/radial5"/>
    <dgm:cxn modelId="{C5A7D36D-6D8C-480A-8F48-4DC39603963C}" type="presParOf" srcId="{14EA2F48-4886-40DD-A754-290AE03AB949}" destId="{A4D70DA9-CB62-4D2E-B883-CF98E2B80150}" srcOrd="4" destOrd="0" presId="urn:microsoft.com/office/officeart/2005/8/layout/radial5"/>
    <dgm:cxn modelId="{EF95D172-F2A3-43A9-9AF7-235CEDF32519}" type="presParOf" srcId="{14EA2F48-4886-40DD-A754-290AE03AB949}" destId="{082B2154-D8B7-46F1-ADC3-398029B8C7DA}" srcOrd="5" destOrd="0" presId="urn:microsoft.com/office/officeart/2005/8/layout/radial5"/>
    <dgm:cxn modelId="{358376E3-5B41-438D-B8A4-C50841ADFD56}" type="presParOf" srcId="{082B2154-D8B7-46F1-ADC3-398029B8C7DA}" destId="{7A4ABCB6-E71E-4519-8D5F-5A110E2840CE}" srcOrd="0" destOrd="0" presId="urn:microsoft.com/office/officeart/2005/8/layout/radial5"/>
    <dgm:cxn modelId="{62DBC1A1-E96F-4D02-91AF-E63C920A6635}" type="presParOf" srcId="{14EA2F48-4886-40DD-A754-290AE03AB949}" destId="{73A15364-5171-4750-B426-1D9047C2D793}" srcOrd="6" destOrd="0" presId="urn:microsoft.com/office/officeart/2005/8/layout/radial5"/>
    <dgm:cxn modelId="{5B5E5E8A-69EB-4C93-844F-FED653624B83}" type="presParOf" srcId="{14EA2F48-4886-40DD-A754-290AE03AB949}" destId="{0A4A9B60-E270-42BA-87BF-BF09405480D8}" srcOrd="7" destOrd="0" presId="urn:microsoft.com/office/officeart/2005/8/layout/radial5"/>
    <dgm:cxn modelId="{D34E040D-9DE1-4A3F-BCF3-21CE169C78F9}" type="presParOf" srcId="{0A4A9B60-E270-42BA-87BF-BF09405480D8}" destId="{C27A57F5-3669-4CA1-8C74-1B2872E636D7}" srcOrd="0" destOrd="0" presId="urn:microsoft.com/office/officeart/2005/8/layout/radial5"/>
    <dgm:cxn modelId="{F3CC7105-FA7B-435D-A444-79C60C0F1DA4}" type="presParOf" srcId="{14EA2F48-4886-40DD-A754-290AE03AB949}" destId="{DF0E6FF7-3C7B-4F03-A580-BF96E1194D3D}"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122B30D-84DF-478C-A74E-83046320FABA}" type="doc">
      <dgm:prSet loTypeId="urn:microsoft.com/office/officeart/2005/8/layout/target3" loCatId="list" qsTypeId="urn:microsoft.com/office/officeart/2005/8/quickstyle/simple1" qsCatId="simple" csTypeId="urn:microsoft.com/office/officeart/2005/8/colors/accent2_4" csCatId="accent2" phldr="1"/>
      <dgm:spPr/>
      <dgm:t>
        <a:bodyPr/>
        <a:lstStyle/>
        <a:p>
          <a:endParaRPr lang="es-EC"/>
        </a:p>
      </dgm:t>
    </dgm:pt>
    <dgm:pt modelId="{14AFDDDE-6646-491B-BFD1-5E07C3722FD7}">
      <dgm:prSet phldrT="[Texto]" custT="1"/>
      <dgm:spPr/>
      <dgm:t>
        <a:bodyPr/>
        <a:lstStyle/>
        <a:p>
          <a:r>
            <a:rPr lang="es-ES_tradnl" sz="2400" i="1" dirty="0" smtClean="0"/>
            <a:t>Método de corte</a:t>
          </a:r>
          <a:endParaRPr lang="es-EC" sz="2400" dirty="0"/>
        </a:p>
      </dgm:t>
    </dgm:pt>
    <dgm:pt modelId="{A508658E-0A70-46FC-B59B-40ABF49B3F70}" type="parTrans" cxnId="{A569A643-D48E-434C-A2F3-127B2AF858FF}">
      <dgm:prSet/>
      <dgm:spPr/>
      <dgm:t>
        <a:bodyPr/>
        <a:lstStyle/>
        <a:p>
          <a:endParaRPr lang="es-EC"/>
        </a:p>
      </dgm:t>
    </dgm:pt>
    <dgm:pt modelId="{C8725358-F802-441C-9F43-6C602773767C}" type="sibTrans" cxnId="{A569A643-D48E-434C-A2F3-127B2AF858FF}">
      <dgm:prSet/>
      <dgm:spPr/>
      <dgm:t>
        <a:bodyPr/>
        <a:lstStyle/>
        <a:p>
          <a:endParaRPr lang="es-EC"/>
        </a:p>
      </dgm:t>
    </dgm:pt>
    <dgm:pt modelId="{C2A095DA-24FE-42FF-8960-F6FF1AA72E59}">
      <dgm:prSet custT="1"/>
      <dgm:spPr/>
      <dgm:t>
        <a:bodyPr/>
        <a:lstStyle/>
        <a:p>
          <a:r>
            <a:rPr lang="es-ES_tradnl" sz="2400" dirty="0" smtClean="0"/>
            <a:t>Sitio de corte</a:t>
          </a:r>
          <a:endParaRPr lang="es-EC" sz="2400" dirty="0"/>
        </a:p>
      </dgm:t>
    </dgm:pt>
    <dgm:pt modelId="{9B705EA6-5687-41F5-B205-7009F5BA7BA6}" type="parTrans" cxnId="{E6A0A8D5-6191-4595-AFCE-6999610C0E67}">
      <dgm:prSet/>
      <dgm:spPr/>
      <dgm:t>
        <a:bodyPr/>
        <a:lstStyle/>
        <a:p>
          <a:endParaRPr lang="es-EC"/>
        </a:p>
      </dgm:t>
    </dgm:pt>
    <dgm:pt modelId="{05F200DA-B140-4E00-A2D5-2577026BCD45}" type="sibTrans" cxnId="{E6A0A8D5-6191-4595-AFCE-6999610C0E67}">
      <dgm:prSet/>
      <dgm:spPr/>
      <dgm:t>
        <a:bodyPr/>
        <a:lstStyle/>
        <a:p>
          <a:endParaRPr lang="es-EC"/>
        </a:p>
      </dgm:t>
    </dgm:pt>
    <dgm:pt modelId="{9BD20291-5ADF-4807-827A-09B328380F46}">
      <dgm:prSet custT="1"/>
      <dgm:spPr/>
      <dgm:t>
        <a:bodyPr/>
        <a:lstStyle/>
        <a:p>
          <a:r>
            <a:rPr lang="es-ES_tradnl" sz="2400" dirty="0" smtClean="0"/>
            <a:t>Hojas</a:t>
          </a:r>
        </a:p>
      </dgm:t>
    </dgm:pt>
    <dgm:pt modelId="{27AC16CD-0CA9-44E4-9DDD-152E27BF1235}" type="parTrans" cxnId="{2898C28B-3AEA-461F-8B30-915ED9D95F95}">
      <dgm:prSet/>
      <dgm:spPr/>
      <dgm:t>
        <a:bodyPr/>
        <a:lstStyle/>
        <a:p>
          <a:endParaRPr lang="es-EC"/>
        </a:p>
      </dgm:t>
    </dgm:pt>
    <dgm:pt modelId="{6E47D7F5-0AFE-4CEF-B351-50A7D3858CC8}" type="sibTrans" cxnId="{2898C28B-3AEA-461F-8B30-915ED9D95F95}">
      <dgm:prSet/>
      <dgm:spPr/>
      <dgm:t>
        <a:bodyPr/>
        <a:lstStyle/>
        <a:p>
          <a:endParaRPr lang="es-EC"/>
        </a:p>
      </dgm:t>
    </dgm:pt>
    <dgm:pt modelId="{BD88AACF-CD00-4626-BDDB-FDF2C8A2B801}">
      <dgm:prSet phldrT="[Texto]" custT="1"/>
      <dgm:spPr/>
      <dgm:t>
        <a:bodyPr/>
        <a:lstStyle/>
        <a:p>
          <a:pPr algn="l"/>
          <a:r>
            <a:rPr lang="es-ES_tradnl" sz="1600" i="1" dirty="0" smtClean="0"/>
            <a:t>Hill </a:t>
          </a:r>
          <a:r>
            <a:rPr lang="es-ES_tradnl" sz="1600" i="1" dirty="0" err="1" smtClean="0"/>
            <a:t>Laboratories</a:t>
          </a:r>
          <a:r>
            <a:rPr lang="es-ES_tradnl" sz="1600" i="1" dirty="0" smtClean="0"/>
            <a:t> </a:t>
          </a:r>
          <a:r>
            <a:rPr lang="es-ES_tradnl" sz="2000" b="1" i="1" dirty="0" smtClean="0">
              <a:latin typeface="Times New Roman"/>
              <a:cs typeface="Times New Roman"/>
            </a:rPr>
            <a:t>→</a:t>
          </a:r>
          <a:r>
            <a:rPr lang="es-ES_tradnl" sz="1600" i="1" dirty="0" smtClean="0">
              <a:latin typeface="Times New Roman"/>
              <a:cs typeface="Times New Roman"/>
            </a:rPr>
            <a:t> </a:t>
          </a:r>
          <a:r>
            <a:rPr lang="es-ES_tradnl" sz="1600" dirty="0" smtClean="0"/>
            <a:t>cortar hojas maduras cuando primeros frutos están maduros</a:t>
          </a:r>
          <a:endParaRPr lang="es-EC" sz="1600" dirty="0"/>
        </a:p>
      </dgm:t>
    </dgm:pt>
    <dgm:pt modelId="{CC87CFB4-994C-4D4D-964C-66B9E1E893F3}" type="parTrans" cxnId="{F526B3DC-CAB4-4D72-A6F2-AC5D54F29273}">
      <dgm:prSet/>
      <dgm:spPr/>
      <dgm:t>
        <a:bodyPr/>
        <a:lstStyle/>
        <a:p>
          <a:endParaRPr lang="es-EC"/>
        </a:p>
      </dgm:t>
    </dgm:pt>
    <dgm:pt modelId="{058C8000-C31D-468A-84E4-B3ED0AAF3D63}" type="sibTrans" cxnId="{F526B3DC-CAB4-4D72-A6F2-AC5D54F29273}">
      <dgm:prSet/>
      <dgm:spPr/>
      <dgm:t>
        <a:bodyPr/>
        <a:lstStyle/>
        <a:p>
          <a:endParaRPr lang="es-EC"/>
        </a:p>
      </dgm:t>
    </dgm:pt>
    <dgm:pt modelId="{2A4F50CC-F49B-4032-9F8E-12786E1598E3}">
      <dgm:prSet custT="1"/>
      <dgm:spPr/>
      <dgm:t>
        <a:bodyPr/>
        <a:lstStyle/>
        <a:p>
          <a:pPr algn="l"/>
          <a:r>
            <a:rPr lang="es-ES_tradnl" sz="1600" dirty="0" smtClean="0"/>
            <a:t>Foliolos maduros jóvenes, tomar 20 foliolos a 20 cm bajo el ápice superior</a:t>
          </a:r>
          <a:endParaRPr lang="es-EC" sz="1600" dirty="0"/>
        </a:p>
      </dgm:t>
    </dgm:pt>
    <dgm:pt modelId="{79A22317-CC92-4072-9783-86FB63024A31}" type="parTrans" cxnId="{01D0C972-11C4-40C5-ABDC-BE8CC21824C3}">
      <dgm:prSet/>
      <dgm:spPr/>
      <dgm:t>
        <a:bodyPr/>
        <a:lstStyle/>
        <a:p>
          <a:endParaRPr lang="es-EC"/>
        </a:p>
      </dgm:t>
    </dgm:pt>
    <dgm:pt modelId="{29634817-FC8F-40E2-B59E-39E57075694E}" type="sibTrans" cxnId="{01D0C972-11C4-40C5-ABDC-BE8CC21824C3}">
      <dgm:prSet/>
      <dgm:spPr/>
      <dgm:t>
        <a:bodyPr/>
        <a:lstStyle/>
        <a:p>
          <a:endParaRPr lang="es-EC"/>
        </a:p>
      </dgm:t>
    </dgm:pt>
    <dgm:pt modelId="{0DDD8651-113B-4F24-9C28-1EC2B578C0F1}">
      <dgm:prSet custT="1"/>
      <dgm:spPr/>
      <dgm:t>
        <a:bodyPr/>
        <a:lstStyle/>
        <a:p>
          <a:pPr algn="l"/>
          <a:r>
            <a:rPr lang="es-ES_tradnl" sz="1600" dirty="0" smtClean="0"/>
            <a:t>Maduras </a:t>
          </a:r>
          <a:r>
            <a:rPr lang="es-ES_tradnl" sz="2000" b="1" dirty="0" smtClean="0">
              <a:latin typeface="Times New Roman"/>
              <a:cs typeface="Times New Roman"/>
            </a:rPr>
            <a:t>→</a:t>
          </a:r>
          <a:r>
            <a:rPr lang="es-ES_tradnl" sz="1600" dirty="0" smtClean="0">
              <a:latin typeface="Times New Roman"/>
              <a:cs typeface="Times New Roman"/>
            </a:rPr>
            <a:t> </a:t>
          </a:r>
          <a:r>
            <a:rPr lang="es-ES_tradnl" sz="1600" dirty="0" smtClean="0"/>
            <a:t>presentan una menor variación en el rango de amplitud de los valores de composición macro y micro elemental</a:t>
          </a:r>
        </a:p>
      </dgm:t>
    </dgm:pt>
    <dgm:pt modelId="{9906BC9E-DD1B-49C0-A189-84EC6D3688A7}" type="parTrans" cxnId="{6C696447-98AA-4014-A3DF-7842577C7FC2}">
      <dgm:prSet/>
      <dgm:spPr/>
      <dgm:t>
        <a:bodyPr/>
        <a:lstStyle/>
        <a:p>
          <a:endParaRPr lang="es-EC"/>
        </a:p>
      </dgm:t>
    </dgm:pt>
    <dgm:pt modelId="{6C110302-99AC-4C40-B9F9-C814CA826224}" type="sibTrans" cxnId="{6C696447-98AA-4014-A3DF-7842577C7FC2}">
      <dgm:prSet/>
      <dgm:spPr/>
      <dgm:t>
        <a:bodyPr/>
        <a:lstStyle/>
        <a:p>
          <a:endParaRPr lang="es-EC"/>
        </a:p>
      </dgm:t>
    </dgm:pt>
    <dgm:pt modelId="{9AFA3E38-3127-4350-A6D1-BF223E707438}">
      <dgm:prSet phldrT="[Texto]" custT="1"/>
      <dgm:spPr/>
      <dgm:t>
        <a:bodyPr/>
        <a:lstStyle/>
        <a:p>
          <a:r>
            <a:rPr lang="es-EC" sz="2400" dirty="0" smtClean="0"/>
            <a:t>Tipo de muestreo</a:t>
          </a:r>
          <a:endParaRPr lang="es-EC" sz="2400" dirty="0"/>
        </a:p>
      </dgm:t>
    </dgm:pt>
    <dgm:pt modelId="{4B656265-6948-4BF6-B528-90A225ACD833}" type="parTrans" cxnId="{6BAFF7F7-7AE2-48DE-A669-D876CF32D63C}">
      <dgm:prSet/>
      <dgm:spPr/>
      <dgm:t>
        <a:bodyPr/>
        <a:lstStyle/>
        <a:p>
          <a:endParaRPr lang="es-EC"/>
        </a:p>
      </dgm:t>
    </dgm:pt>
    <dgm:pt modelId="{A2D71614-65A1-4DEF-926F-2A7B01EC934F}" type="sibTrans" cxnId="{6BAFF7F7-7AE2-48DE-A669-D876CF32D63C}">
      <dgm:prSet/>
      <dgm:spPr/>
      <dgm:t>
        <a:bodyPr/>
        <a:lstStyle/>
        <a:p>
          <a:endParaRPr lang="es-EC"/>
        </a:p>
      </dgm:t>
    </dgm:pt>
    <dgm:pt modelId="{2B5CCEFE-4919-4959-AB64-48E93C02B132}">
      <dgm:prSet phldrT="[Texto]" custT="1"/>
      <dgm:spPr/>
      <dgm:t>
        <a:bodyPr/>
        <a:lstStyle/>
        <a:p>
          <a:pPr algn="l"/>
          <a:r>
            <a:rPr lang="es-EC" sz="1600" dirty="0" smtClean="0"/>
            <a:t>Aleatorio</a:t>
          </a:r>
          <a:endParaRPr lang="es-EC" sz="1600" dirty="0"/>
        </a:p>
      </dgm:t>
    </dgm:pt>
    <dgm:pt modelId="{E4686B85-85C4-4772-90B6-57B7C51D411F}" type="parTrans" cxnId="{8A0B2036-7508-4B2C-AAC2-B31A2CF9C7F5}">
      <dgm:prSet/>
      <dgm:spPr/>
      <dgm:t>
        <a:bodyPr/>
        <a:lstStyle/>
        <a:p>
          <a:endParaRPr lang="es-EC"/>
        </a:p>
      </dgm:t>
    </dgm:pt>
    <dgm:pt modelId="{B6EF3E91-FEDC-4734-983C-7A108CB7ECE2}" type="sibTrans" cxnId="{8A0B2036-7508-4B2C-AAC2-B31A2CF9C7F5}">
      <dgm:prSet/>
      <dgm:spPr/>
      <dgm:t>
        <a:bodyPr/>
        <a:lstStyle/>
        <a:p>
          <a:endParaRPr lang="es-EC"/>
        </a:p>
      </dgm:t>
    </dgm:pt>
    <dgm:pt modelId="{1DB8D469-8179-426B-BE00-00FBB2D9ED7F}" type="pres">
      <dgm:prSet presAssocID="{9122B30D-84DF-478C-A74E-83046320FABA}" presName="Name0" presStyleCnt="0">
        <dgm:presLayoutVars>
          <dgm:chMax val="7"/>
          <dgm:dir/>
          <dgm:animLvl val="lvl"/>
          <dgm:resizeHandles val="exact"/>
        </dgm:presLayoutVars>
      </dgm:prSet>
      <dgm:spPr/>
      <dgm:t>
        <a:bodyPr/>
        <a:lstStyle/>
        <a:p>
          <a:endParaRPr lang="es-EC"/>
        </a:p>
      </dgm:t>
    </dgm:pt>
    <dgm:pt modelId="{7E732E4F-C73E-48D3-813D-070783CD024C}" type="pres">
      <dgm:prSet presAssocID="{9AFA3E38-3127-4350-A6D1-BF223E707438}" presName="circle1" presStyleLbl="node1" presStyleIdx="0" presStyleCnt="4"/>
      <dgm:spPr>
        <a:solidFill>
          <a:srgbClr val="00B0F0"/>
        </a:solidFill>
      </dgm:spPr>
    </dgm:pt>
    <dgm:pt modelId="{315925A8-5F9E-48A9-A3E0-57E741478A80}" type="pres">
      <dgm:prSet presAssocID="{9AFA3E38-3127-4350-A6D1-BF223E707438}" presName="space" presStyleCnt="0"/>
      <dgm:spPr/>
    </dgm:pt>
    <dgm:pt modelId="{955EB495-E37C-4B4F-9954-02FE9277D02E}" type="pres">
      <dgm:prSet presAssocID="{9AFA3E38-3127-4350-A6D1-BF223E707438}" presName="rect1" presStyleLbl="alignAcc1" presStyleIdx="0" presStyleCnt="4"/>
      <dgm:spPr/>
      <dgm:t>
        <a:bodyPr/>
        <a:lstStyle/>
        <a:p>
          <a:endParaRPr lang="es-EC"/>
        </a:p>
      </dgm:t>
    </dgm:pt>
    <dgm:pt modelId="{07440C30-143B-4F10-BD0D-74938413FBD4}" type="pres">
      <dgm:prSet presAssocID="{14AFDDDE-6646-491B-BFD1-5E07C3722FD7}" presName="vertSpace2" presStyleLbl="node1" presStyleIdx="0" presStyleCnt="4"/>
      <dgm:spPr/>
    </dgm:pt>
    <dgm:pt modelId="{6250A812-BE5B-42B1-B784-A019DE441CFC}" type="pres">
      <dgm:prSet presAssocID="{14AFDDDE-6646-491B-BFD1-5E07C3722FD7}" presName="circle2" presStyleLbl="node1" presStyleIdx="1" presStyleCnt="4"/>
      <dgm:spPr>
        <a:solidFill>
          <a:srgbClr val="FFC000"/>
        </a:solidFill>
      </dgm:spPr>
    </dgm:pt>
    <dgm:pt modelId="{BA65E4C4-0AFE-4BCA-AD93-682C73A237F3}" type="pres">
      <dgm:prSet presAssocID="{14AFDDDE-6646-491B-BFD1-5E07C3722FD7}" presName="rect2" presStyleLbl="alignAcc1" presStyleIdx="1" presStyleCnt="4"/>
      <dgm:spPr/>
      <dgm:t>
        <a:bodyPr/>
        <a:lstStyle/>
        <a:p>
          <a:endParaRPr lang="es-EC"/>
        </a:p>
      </dgm:t>
    </dgm:pt>
    <dgm:pt modelId="{6F3EFA53-F596-42A7-B96B-A64892D896A2}" type="pres">
      <dgm:prSet presAssocID="{C2A095DA-24FE-42FF-8960-F6FF1AA72E59}" presName="vertSpace3" presStyleLbl="node1" presStyleIdx="1" presStyleCnt="4"/>
      <dgm:spPr/>
    </dgm:pt>
    <dgm:pt modelId="{16568D0E-A260-4440-BA3C-FC72D5421323}" type="pres">
      <dgm:prSet presAssocID="{C2A095DA-24FE-42FF-8960-F6FF1AA72E59}" presName="circle3" presStyleLbl="node1" presStyleIdx="2" presStyleCnt="4"/>
      <dgm:spPr>
        <a:solidFill>
          <a:srgbClr val="00B050"/>
        </a:solidFill>
      </dgm:spPr>
    </dgm:pt>
    <dgm:pt modelId="{5EF15B24-1406-4EE7-AC30-2825587176AB}" type="pres">
      <dgm:prSet presAssocID="{C2A095DA-24FE-42FF-8960-F6FF1AA72E59}" presName="rect3" presStyleLbl="alignAcc1" presStyleIdx="2" presStyleCnt="4"/>
      <dgm:spPr/>
      <dgm:t>
        <a:bodyPr/>
        <a:lstStyle/>
        <a:p>
          <a:endParaRPr lang="es-EC"/>
        </a:p>
      </dgm:t>
    </dgm:pt>
    <dgm:pt modelId="{7CD97AE2-747E-4EB0-BCB5-32890BAA6AE1}" type="pres">
      <dgm:prSet presAssocID="{9BD20291-5ADF-4807-827A-09B328380F46}" presName="vertSpace4" presStyleLbl="node1" presStyleIdx="2" presStyleCnt="4"/>
      <dgm:spPr/>
    </dgm:pt>
    <dgm:pt modelId="{097A6C48-FCB2-40C6-B531-BA201A193959}" type="pres">
      <dgm:prSet presAssocID="{9BD20291-5ADF-4807-827A-09B328380F46}" presName="circle4" presStyleLbl="node1" presStyleIdx="3" presStyleCnt="4"/>
      <dgm:spPr>
        <a:solidFill>
          <a:srgbClr val="0070C0"/>
        </a:solidFill>
      </dgm:spPr>
    </dgm:pt>
    <dgm:pt modelId="{7978E350-AD3A-4BE7-BE68-5A517184870B}" type="pres">
      <dgm:prSet presAssocID="{9BD20291-5ADF-4807-827A-09B328380F46}" presName="rect4" presStyleLbl="alignAcc1" presStyleIdx="3" presStyleCnt="4"/>
      <dgm:spPr/>
      <dgm:t>
        <a:bodyPr/>
        <a:lstStyle/>
        <a:p>
          <a:endParaRPr lang="es-EC"/>
        </a:p>
      </dgm:t>
    </dgm:pt>
    <dgm:pt modelId="{DF3A375E-CC44-494B-B670-B59611C3031E}" type="pres">
      <dgm:prSet presAssocID="{9AFA3E38-3127-4350-A6D1-BF223E707438}" presName="rect1ParTx" presStyleLbl="alignAcc1" presStyleIdx="3" presStyleCnt="4">
        <dgm:presLayoutVars>
          <dgm:chMax val="1"/>
          <dgm:bulletEnabled val="1"/>
        </dgm:presLayoutVars>
      </dgm:prSet>
      <dgm:spPr/>
      <dgm:t>
        <a:bodyPr/>
        <a:lstStyle/>
        <a:p>
          <a:endParaRPr lang="es-EC"/>
        </a:p>
      </dgm:t>
    </dgm:pt>
    <dgm:pt modelId="{CAE97F03-A9D8-4383-9438-39F956A9A32C}" type="pres">
      <dgm:prSet presAssocID="{9AFA3E38-3127-4350-A6D1-BF223E707438}" presName="rect1ChTx" presStyleLbl="alignAcc1" presStyleIdx="3" presStyleCnt="4">
        <dgm:presLayoutVars>
          <dgm:bulletEnabled val="1"/>
        </dgm:presLayoutVars>
      </dgm:prSet>
      <dgm:spPr/>
      <dgm:t>
        <a:bodyPr/>
        <a:lstStyle/>
        <a:p>
          <a:endParaRPr lang="es-EC"/>
        </a:p>
      </dgm:t>
    </dgm:pt>
    <dgm:pt modelId="{1D4AC881-7EA1-4051-9E46-9E54ECA40787}" type="pres">
      <dgm:prSet presAssocID="{14AFDDDE-6646-491B-BFD1-5E07C3722FD7}" presName="rect2ParTx" presStyleLbl="alignAcc1" presStyleIdx="3" presStyleCnt="4">
        <dgm:presLayoutVars>
          <dgm:chMax val="1"/>
          <dgm:bulletEnabled val="1"/>
        </dgm:presLayoutVars>
      </dgm:prSet>
      <dgm:spPr/>
      <dgm:t>
        <a:bodyPr/>
        <a:lstStyle/>
        <a:p>
          <a:endParaRPr lang="es-EC"/>
        </a:p>
      </dgm:t>
    </dgm:pt>
    <dgm:pt modelId="{98140096-0A37-4E6C-850B-A49E760D0BF0}" type="pres">
      <dgm:prSet presAssocID="{14AFDDDE-6646-491B-BFD1-5E07C3722FD7}" presName="rect2ChTx" presStyleLbl="alignAcc1" presStyleIdx="3" presStyleCnt="4">
        <dgm:presLayoutVars>
          <dgm:bulletEnabled val="1"/>
        </dgm:presLayoutVars>
      </dgm:prSet>
      <dgm:spPr/>
      <dgm:t>
        <a:bodyPr/>
        <a:lstStyle/>
        <a:p>
          <a:endParaRPr lang="es-EC"/>
        </a:p>
      </dgm:t>
    </dgm:pt>
    <dgm:pt modelId="{378EB9F4-A54B-453C-94DB-AF1A463D1366}" type="pres">
      <dgm:prSet presAssocID="{C2A095DA-24FE-42FF-8960-F6FF1AA72E59}" presName="rect3ParTx" presStyleLbl="alignAcc1" presStyleIdx="3" presStyleCnt="4">
        <dgm:presLayoutVars>
          <dgm:chMax val="1"/>
          <dgm:bulletEnabled val="1"/>
        </dgm:presLayoutVars>
      </dgm:prSet>
      <dgm:spPr/>
      <dgm:t>
        <a:bodyPr/>
        <a:lstStyle/>
        <a:p>
          <a:endParaRPr lang="es-EC"/>
        </a:p>
      </dgm:t>
    </dgm:pt>
    <dgm:pt modelId="{C4611953-8981-43D6-8D81-4BD525DE9A3E}" type="pres">
      <dgm:prSet presAssocID="{C2A095DA-24FE-42FF-8960-F6FF1AA72E59}" presName="rect3ChTx" presStyleLbl="alignAcc1" presStyleIdx="3" presStyleCnt="4">
        <dgm:presLayoutVars>
          <dgm:bulletEnabled val="1"/>
        </dgm:presLayoutVars>
      </dgm:prSet>
      <dgm:spPr/>
      <dgm:t>
        <a:bodyPr/>
        <a:lstStyle/>
        <a:p>
          <a:endParaRPr lang="es-EC"/>
        </a:p>
      </dgm:t>
    </dgm:pt>
    <dgm:pt modelId="{F26F1005-CE9D-4064-9117-D9CF3B0331D4}" type="pres">
      <dgm:prSet presAssocID="{9BD20291-5ADF-4807-827A-09B328380F46}" presName="rect4ParTx" presStyleLbl="alignAcc1" presStyleIdx="3" presStyleCnt="4">
        <dgm:presLayoutVars>
          <dgm:chMax val="1"/>
          <dgm:bulletEnabled val="1"/>
        </dgm:presLayoutVars>
      </dgm:prSet>
      <dgm:spPr/>
      <dgm:t>
        <a:bodyPr/>
        <a:lstStyle/>
        <a:p>
          <a:endParaRPr lang="es-EC"/>
        </a:p>
      </dgm:t>
    </dgm:pt>
    <dgm:pt modelId="{3CF04ACE-3AB1-4572-BBEB-418DD04B0727}" type="pres">
      <dgm:prSet presAssocID="{9BD20291-5ADF-4807-827A-09B328380F46}" presName="rect4ChTx" presStyleLbl="alignAcc1" presStyleIdx="3" presStyleCnt="4">
        <dgm:presLayoutVars>
          <dgm:bulletEnabled val="1"/>
        </dgm:presLayoutVars>
      </dgm:prSet>
      <dgm:spPr/>
      <dgm:t>
        <a:bodyPr/>
        <a:lstStyle/>
        <a:p>
          <a:endParaRPr lang="es-EC"/>
        </a:p>
      </dgm:t>
    </dgm:pt>
  </dgm:ptLst>
  <dgm:cxnLst>
    <dgm:cxn modelId="{8CE64551-6B57-444A-8E3F-57390E0EC03A}" type="presOf" srcId="{9BD20291-5ADF-4807-827A-09B328380F46}" destId="{F26F1005-CE9D-4064-9117-D9CF3B0331D4}" srcOrd="1" destOrd="0" presId="urn:microsoft.com/office/officeart/2005/8/layout/target3"/>
    <dgm:cxn modelId="{3C6BEB0F-EB9B-44FE-A5BD-6B7D231A521D}" type="presOf" srcId="{14AFDDDE-6646-491B-BFD1-5E07C3722FD7}" destId="{1D4AC881-7EA1-4051-9E46-9E54ECA40787}" srcOrd="1" destOrd="0" presId="urn:microsoft.com/office/officeart/2005/8/layout/target3"/>
    <dgm:cxn modelId="{B14B0A14-50E1-4F1C-B650-F68ECF4BB7DB}" type="presOf" srcId="{9BD20291-5ADF-4807-827A-09B328380F46}" destId="{7978E350-AD3A-4BE7-BE68-5A517184870B}" srcOrd="0" destOrd="0" presId="urn:microsoft.com/office/officeart/2005/8/layout/target3"/>
    <dgm:cxn modelId="{2760CF40-1C86-4EAC-B614-33A90209D4B3}" type="presOf" srcId="{2A4F50CC-F49B-4032-9F8E-12786E1598E3}" destId="{C4611953-8981-43D6-8D81-4BD525DE9A3E}" srcOrd="0" destOrd="0" presId="urn:microsoft.com/office/officeart/2005/8/layout/target3"/>
    <dgm:cxn modelId="{5009320C-F714-4EA9-83CD-6F1977D3927A}" type="presOf" srcId="{BD88AACF-CD00-4626-BDDB-FDF2C8A2B801}" destId="{98140096-0A37-4E6C-850B-A49E760D0BF0}" srcOrd="0" destOrd="0" presId="urn:microsoft.com/office/officeart/2005/8/layout/target3"/>
    <dgm:cxn modelId="{6C696447-98AA-4014-A3DF-7842577C7FC2}" srcId="{9BD20291-5ADF-4807-827A-09B328380F46}" destId="{0DDD8651-113B-4F24-9C28-1EC2B578C0F1}" srcOrd="0" destOrd="0" parTransId="{9906BC9E-DD1B-49C0-A189-84EC6D3688A7}" sibTransId="{6C110302-99AC-4C40-B9F9-C814CA826224}"/>
    <dgm:cxn modelId="{F526B3DC-CAB4-4D72-A6F2-AC5D54F29273}" srcId="{14AFDDDE-6646-491B-BFD1-5E07C3722FD7}" destId="{BD88AACF-CD00-4626-BDDB-FDF2C8A2B801}" srcOrd="0" destOrd="0" parTransId="{CC87CFB4-994C-4D4D-964C-66B9E1E893F3}" sibTransId="{058C8000-C31D-468A-84E4-B3ED0AAF3D63}"/>
    <dgm:cxn modelId="{84C4B1D6-E84A-41AA-BD32-9ECE4C6C080C}" type="presOf" srcId="{2B5CCEFE-4919-4959-AB64-48E93C02B132}" destId="{CAE97F03-A9D8-4383-9438-39F956A9A32C}" srcOrd="0" destOrd="0" presId="urn:microsoft.com/office/officeart/2005/8/layout/target3"/>
    <dgm:cxn modelId="{B14CDB87-E51E-40F2-BA4B-9191457DF0F2}" type="presOf" srcId="{9AFA3E38-3127-4350-A6D1-BF223E707438}" destId="{955EB495-E37C-4B4F-9954-02FE9277D02E}" srcOrd="0" destOrd="0" presId="urn:microsoft.com/office/officeart/2005/8/layout/target3"/>
    <dgm:cxn modelId="{8A0B2036-7508-4B2C-AAC2-B31A2CF9C7F5}" srcId="{9AFA3E38-3127-4350-A6D1-BF223E707438}" destId="{2B5CCEFE-4919-4959-AB64-48E93C02B132}" srcOrd="0" destOrd="0" parTransId="{E4686B85-85C4-4772-90B6-57B7C51D411F}" sibTransId="{B6EF3E91-FEDC-4734-983C-7A108CB7ECE2}"/>
    <dgm:cxn modelId="{3E1068DB-DC04-4D09-BC7A-7A595840947E}" type="presOf" srcId="{C2A095DA-24FE-42FF-8960-F6FF1AA72E59}" destId="{5EF15B24-1406-4EE7-AC30-2825587176AB}" srcOrd="0" destOrd="0" presId="urn:microsoft.com/office/officeart/2005/8/layout/target3"/>
    <dgm:cxn modelId="{48528EDD-6367-4816-85CA-B4575084015E}" type="presOf" srcId="{14AFDDDE-6646-491B-BFD1-5E07C3722FD7}" destId="{BA65E4C4-0AFE-4BCA-AD93-682C73A237F3}" srcOrd="0" destOrd="0" presId="urn:microsoft.com/office/officeart/2005/8/layout/target3"/>
    <dgm:cxn modelId="{E6A0A8D5-6191-4595-AFCE-6999610C0E67}" srcId="{9122B30D-84DF-478C-A74E-83046320FABA}" destId="{C2A095DA-24FE-42FF-8960-F6FF1AA72E59}" srcOrd="2" destOrd="0" parTransId="{9B705EA6-5687-41F5-B205-7009F5BA7BA6}" sibTransId="{05F200DA-B140-4E00-A2D5-2577026BCD45}"/>
    <dgm:cxn modelId="{2898C28B-3AEA-461F-8B30-915ED9D95F95}" srcId="{9122B30D-84DF-478C-A74E-83046320FABA}" destId="{9BD20291-5ADF-4807-827A-09B328380F46}" srcOrd="3" destOrd="0" parTransId="{27AC16CD-0CA9-44E4-9DDD-152E27BF1235}" sibTransId="{6E47D7F5-0AFE-4CEF-B351-50A7D3858CC8}"/>
    <dgm:cxn modelId="{F38BF0D1-0FD7-4128-A7CB-652241DF7E55}" type="presOf" srcId="{C2A095DA-24FE-42FF-8960-F6FF1AA72E59}" destId="{378EB9F4-A54B-453C-94DB-AF1A463D1366}" srcOrd="1" destOrd="0" presId="urn:microsoft.com/office/officeart/2005/8/layout/target3"/>
    <dgm:cxn modelId="{A569A643-D48E-434C-A2F3-127B2AF858FF}" srcId="{9122B30D-84DF-478C-A74E-83046320FABA}" destId="{14AFDDDE-6646-491B-BFD1-5E07C3722FD7}" srcOrd="1" destOrd="0" parTransId="{A508658E-0A70-46FC-B59B-40ABF49B3F70}" sibTransId="{C8725358-F802-441C-9F43-6C602773767C}"/>
    <dgm:cxn modelId="{AAD254E1-FD10-4310-9AF2-11387D7EC9C5}" type="presOf" srcId="{0DDD8651-113B-4F24-9C28-1EC2B578C0F1}" destId="{3CF04ACE-3AB1-4572-BBEB-418DD04B0727}" srcOrd="0" destOrd="0" presId="urn:microsoft.com/office/officeart/2005/8/layout/target3"/>
    <dgm:cxn modelId="{551F7E34-73FB-4E16-9088-4444D12F9F8C}" type="presOf" srcId="{9122B30D-84DF-478C-A74E-83046320FABA}" destId="{1DB8D469-8179-426B-BE00-00FBB2D9ED7F}" srcOrd="0" destOrd="0" presId="urn:microsoft.com/office/officeart/2005/8/layout/target3"/>
    <dgm:cxn modelId="{6BAFF7F7-7AE2-48DE-A669-D876CF32D63C}" srcId="{9122B30D-84DF-478C-A74E-83046320FABA}" destId="{9AFA3E38-3127-4350-A6D1-BF223E707438}" srcOrd="0" destOrd="0" parTransId="{4B656265-6948-4BF6-B528-90A225ACD833}" sibTransId="{A2D71614-65A1-4DEF-926F-2A7B01EC934F}"/>
    <dgm:cxn modelId="{01D0C972-11C4-40C5-ABDC-BE8CC21824C3}" srcId="{C2A095DA-24FE-42FF-8960-F6FF1AA72E59}" destId="{2A4F50CC-F49B-4032-9F8E-12786E1598E3}" srcOrd="0" destOrd="0" parTransId="{79A22317-CC92-4072-9783-86FB63024A31}" sibTransId="{29634817-FC8F-40E2-B59E-39E57075694E}"/>
    <dgm:cxn modelId="{3E7FCFFD-AA3A-40DC-8101-038F0BBA8337}" type="presOf" srcId="{9AFA3E38-3127-4350-A6D1-BF223E707438}" destId="{DF3A375E-CC44-494B-B670-B59611C3031E}" srcOrd="1" destOrd="0" presId="urn:microsoft.com/office/officeart/2005/8/layout/target3"/>
    <dgm:cxn modelId="{F566C03E-93AD-4DDC-B499-253B87ABFB7E}" type="presParOf" srcId="{1DB8D469-8179-426B-BE00-00FBB2D9ED7F}" destId="{7E732E4F-C73E-48D3-813D-070783CD024C}" srcOrd="0" destOrd="0" presId="urn:microsoft.com/office/officeart/2005/8/layout/target3"/>
    <dgm:cxn modelId="{32DE91B0-FB64-45A7-9DFC-7890B3A55CFA}" type="presParOf" srcId="{1DB8D469-8179-426B-BE00-00FBB2D9ED7F}" destId="{315925A8-5F9E-48A9-A3E0-57E741478A80}" srcOrd="1" destOrd="0" presId="urn:microsoft.com/office/officeart/2005/8/layout/target3"/>
    <dgm:cxn modelId="{33F36A5E-8344-4E20-8B09-B41DD27EEDD9}" type="presParOf" srcId="{1DB8D469-8179-426B-BE00-00FBB2D9ED7F}" destId="{955EB495-E37C-4B4F-9954-02FE9277D02E}" srcOrd="2" destOrd="0" presId="urn:microsoft.com/office/officeart/2005/8/layout/target3"/>
    <dgm:cxn modelId="{469DE4D4-86DF-47C0-97EC-FB3CB685E13E}" type="presParOf" srcId="{1DB8D469-8179-426B-BE00-00FBB2D9ED7F}" destId="{07440C30-143B-4F10-BD0D-74938413FBD4}" srcOrd="3" destOrd="0" presId="urn:microsoft.com/office/officeart/2005/8/layout/target3"/>
    <dgm:cxn modelId="{6FA135D4-3C85-4697-B403-2BE9AA0D7A5D}" type="presParOf" srcId="{1DB8D469-8179-426B-BE00-00FBB2D9ED7F}" destId="{6250A812-BE5B-42B1-B784-A019DE441CFC}" srcOrd="4" destOrd="0" presId="urn:microsoft.com/office/officeart/2005/8/layout/target3"/>
    <dgm:cxn modelId="{D9AF669B-69EE-4D92-BF56-DE7F9A2DBCC8}" type="presParOf" srcId="{1DB8D469-8179-426B-BE00-00FBB2D9ED7F}" destId="{BA65E4C4-0AFE-4BCA-AD93-682C73A237F3}" srcOrd="5" destOrd="0" presId="urn:microsoft.com/office/officeart/2005/8/layout/target3"/>
    <dgm:cxn modelId="{A6D2C099-C3B3-4551-8FB0-D49B8192EC58}" type="presParOf" srcId="{1DB8D469-8179-426B-BE00-00FBB2D9ED7F}" destId="{6F3EFA53-F596-42A7-B96B-A64892D896A2}" srcOrd="6" destOrd="0" presId="urn:microsoft.com/office/officeart/2005/8/layout/target3"/>
    <dgm:cxn modelId="{B09A60E8-16DE-4C7D-9CF4-B19FBF85E368}" type="presParOf" srcId="{1DB8D469-8179-426B-BE00-00FBB2D9ED7F}" destId="{16568D0E-A260-4440-BA3C-FC72D5421323}" srcOrd="7" destOrd="0" presId="urn:microsoft.com/office/officeart/2005/8/layout/target3"/>
    <dgm:cxn modelId="{C91D1C03-19F1-4AD4-B975-B2AA570A573A}" type="presParOf" srcId="{1DB8D469-8179-426B-BE00-00FBB2D9ED7F}" destId="{5EF15B24-1406-4EE7-AC30-2825587176AB}" srcOrd="8" destOrd="0" presId="urn:microsoft.com/office/officeart/2005/8/layout/target3"/>
    <dgm:cxn modelId="{E5A6C3E2-B382-491F-A551-FA7D5D176CD3}" type="presParOf" srcId="{1DB8D469-8179-426B-BE00-00FBB2D9ED7F}" destId="{7CD97AE2-747E-4EB0-BCB5-32890BAA6AE1}" srcOrd="9" destOrd="0" presId="urn:microsoft.com/office/officeart/2005/8/layout/target3"/>
    <dgm:cxn modelId="{C1FB10D8-EAD1-4792-8242-20566951F034}" type="presParOf" srcId="{1DB8D469-8179-426B-BE00-00FBB2D9ED7F}" destId="{097A6C48-FCB2-40C6-B531-BA201A193959}" srcOrd="10" destOrd="0" presId="urn:microsoft.com/office/officeart/2005/8/layout/target3"/>
    <dgm:cxn modelId="{BAB4EFC9-0194-4406-9763-684E4F9AF6CA}" type="presParOf" srcId="{1DB8D469-8179-426B-BE00-00FBB2D9ED7F}" destId="{7978E350-AD3A-4BE7-BE68-5A517184870B}" srcOrd="11" destOrd="0" presId="urn:microsoft.com/office/officeart/2005/8/layout/target3"/>
    <dgm:cxn modelId="{6301BE01-E6CF-4863-8F13-7B8012443F6A}" type="presParOf" srcId="{1DB8D469-8179-426B-BE00-00FBB2D9ED7F}" destId="{DF3A375E-CC44-494B-B670-B59611C3031E}" srcOrd="12" destOrd="0" presId="urn:microsoft.com/office/officeart/2005/8/layout/target3"/>
    <dgm:cxn modelId="{713EB02D-6F2C-418D-B3B7-7A7D09CBE53C}" type="presParOf" srcId="{1DB8D469-8179-426B-BE00-00FBB2D9ED7F}" destId="{CAE97F03-A9D8-4383-9438-39F956A9A32C}" srcOrd="13" destOrd="0" presId="urn:microsoft.com/office/officeart/2005/8/layout/target3"/>
    <dgm:cxn modelId="{F2020DC9-F329-4D90-AC5F-3B932F6B3B90}" type="presParOf" srcId="{1DB8D469-8179-426B-BE00-00FBB2D9ED7F}" destId="{1D4AC881-7EA1-4051-9E46-9E54ECA40787}" srcOrd="14" destOrd="0" presId="urn:microsoft.com/office/officeart/2005/8/layout/target3"/>
    <dgm:cxn modelId="{36ADF0EB-9BE5-4FCC-9242-90BA9E1DD5ED}" type="presParOf" srcId="{1DB8D469-8179-426B-BE00-00FBB2D9ED7F}" destId="{98140096-0A37-4E6C-850B-A49E760D0BF0}" srcOrd="15" destOrd="0" presId="urn:microsoft.com/office/officeart/2005/8/layout/target3"/>
    <dgm:cxn modelId="{55DD7AB2-9468-41A0-AD6B-120058C91910}" type="presParOf" srcId="{1DB8D469-8179-426B-BE00-00FBB2D9ED7F}" destId="{378EB9F4-A54B-453C-94DB-AF1A463D1366}" srcOrd="16" destOrd="0" presId="urn:microsoft.com/office/officeart/2005/8/layout/target3"/>
    <dgm:cxn modelId="{277241DD-A28C-4ACE-8DDC-652606778BEA}" type="presParOf" srcId="{1DB8D469-8179-426B-BE00-00FBB2D9ED7F}" destId="{C4611953-8981-43D6-8D81-4BD525DE9A3E}" srcOrd="17" destOrd="0" presId="urn:microsoft.com/office/officeart/2005/8/layout/target3"/>
    <dgm:cxn modelId="{D8403D54-63D2-4F47-BA0D-707B2167A3FB}" type="presParOf" srcId="{1DB8D469-8179-426B-BE00-00FBB2D9ED7F}" destId="{F26F1005-CE9D-4064-9117-D9CF3B0331D4}" srcOrd="18" destOrd="0" presId="urn:microsoft.com/office/officeart/2005/8/layout/target3"/>
    <dgm:cxn modelId="{0392CA35-741E-462F-AF0A-F5DE4D3B928B}" type="presParOf" srcId="{1DB8D469-8179-426B-BE00-00FBB2D9ED7F}" destId="{3CF04ACE-3AB1-4572-BBEB-418DD04B0727}"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74908-4235-484E-8966-73003173D321}">
      <dsp:nvSpPr>
        <dsp:cNvPr id="0" name=""/>
        <dsp:cNvSpPr/>
      </dsp:nvSpPr>
      <dsp:spPr>
        <a:xfrm>
          <a:off x="1887140" y="496"/>
          <a:ext cx="2321718" cy="1160859"/>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ES_tradnl" sz="2200" kern="1200" dirty="0" smtClean="0"/>
            <a:t>El éxito ha tenido tal impacto que hoy en día:</a:t>
          </a:r>
          <a:endParaRPr lang="es-EC" sz="2200" kern="1200" dirty="0"/>
        </a:p>
      </dsp:txBody>
      <dsp:txXfrm>
        <a:off x="1921140" y="34496"/>
        <a:ext cx="2253718" cy="1092859"/>
      </dsp:txXfrm>
    </dsp:sp>
    <dsp:sp modelId="{1BBB3BCD-47A3-4B87-8DFF-F6416B30CE72}">
      <dsp:nvSpPr>
        <dsp:cNvPr id="0" name=""/>
        <dsp:cNvSpPr/>
      </dsp:nvSpPr>
      <dsp:spPr>
        <a:xfrm>
          <a:off x="2119312" y="1161355"/>
          <a:ext cx="232171" cy="870644"/>
        </a:xfrm>
        <a:custGeom>
          <a:avLst/>
          <a:gdLst/>
          <a:ahLst/>
          <a:cxnLst/>
          <a:rect l="0" t="0" r="0" b="0"/>
          <a:pathLst>
            <a:path>
              <a:moveTo>
                <a:pt x="0" y="0"/>
              </a:moveTo>
              <a:lnTo>
                <a:pt x="0" y="870644"/>
              </a:lnTo>
              <a:lnTo>
                <a:pt x="232171" y="8706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B9A1C5-D984-43EF-B544-17FFB6D98359}">
      <dsp:nvSpPr>
        <dsp:cNvPr id="0" name=""/>
        <dsp:cNvSpPr/>
      </dsp:nvSpPr>
      <dsp:spPr>
        <a:xfrm>
          <a:off x="2351484" y="1451570"/>
          <a:ext cx="1857374" cy="1160859"/>
        </a:xfrm>
        <a:prstGeom prst="roundRect">
          <a:avLst>
            <a:gd name="adj" fmla="val 10000"/>
          </a:avLst>
        </a:prstGeom>
        <a:solidFill>
          <a:schemeClr val="lt1">
            <a:alpha val="90000"/>
            <a:hueOff val="0"/>
            <a:satOff val="0"/>
            <a:lumOff val="0"/>
            <a:alphaOff val="0"/>
          </a:schemeClr>
        </a:solidFill>
        <a:ln w="5715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_tradnl" sz="1600" b="1" kern="1200" dirty="0" smtClean="0"/>
            <a:t>1) </a:t>
          </a:r>
          <a:r>
            <a:rPr lang="es-ES_tradnl" sz="1600" kern="1200" dirty="0" smtClean="0"/>
            <a:t>Se cultiva en todos los continentes</a:t>
          </a:r>
        </a:p>
      </dsp:txBody>
      <dsp:txXfrm>
        <a:off x="2385484" y="1485570"/>
        <a:ext cx="1789374" cy="1092859"/>
      </dsp:txXfrm>
    </dsp:sp>
    <dsp:sp modelId="{0A90A239-B847-415C-8959-4FAFBCF9539F}">
      <dsp:nvSpPr>
        <dsp:cNvPr id="0" name=""/>
        <dsp:cNvSpPr/>
      </dsp:nvSpPr>
      <dsp:spPr>
        <a:xfrm>
          <a:off x="2119312" y="1161355"/>
          <a:ext cx="232171" cy="2321718"/>
        </a:xfrm>
        <a:custGeom>
          <a:avLst/>
          <a:gdLst/>
          <a:ahLst/>
          <a:cxnLst/>
          <a:rect l="0" t="0" r="0" b="0"/>
          <a:pathLst>
            <a:path>
              <a:moveTo>
                <a:pt x="0" y="0"/>
              </a:moveTo>
              <a:lnTo>
                <a:pt x="0" y="2321718"/>
              </a:lnTo>
              <a:lnTo>
                <a:pt x="232171" y="23217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7845D8-92B4-4544-A237-D413C0E6640D}">
      <dsp:nvSpPr>
        <dsp:cNvPr id="0" name=""/>
        <dsp:cNvSpPr/>
      </dsp:nvSpPr>
      <dsp:spPr>
        <a:xfrm>
          <a:off x="2351484" y="2902644"/>
          <a:ext cx="1857374" cy="1160859"/>
        </a:xfrm>
        <a:prstGeom prst="roundRect">
          <a:avLst>
            <a:gd name="adj" fmla="val 10000"/>
          </a:avLst>
        </a:prstGeom>
        <a:solidFill>
          <a:schemeClr val="lt1">
            <a:alpha val="90000"/>
            <a:hueOff val="0"/>
            <a:satOff val="0"/>
            <a:lumOff val="0"/>
            <a:alphaOff val="0"/>
          </a:schemeClr>
        </a:solidFill>
        <a:ln w="5715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_tradnl" sz="1600" b="1" kern="1200" dirty="0" smtClean="0"/>
            <a:t>2) </a:t>
          </a:r>
          <a:r>
            <a:rPr lang="es-ES_tradnl" sz="1600" kern="1200" dirty="0" smtClean="0"/>
            <a:t>Casi todos los países se consume y produce </a:t>
          </a:r>
          <a:r>
            <a:rPr lang="es-EC" sz="1600" kern="1200" dirty="0" smtClean="0"/>
            <a:t>(</a:t>
          </a:r>
          <a:r>
            <a:rPr lang="es-EC" sz="1600" kern="1200" dirty="0" err="1" smtClean="0"/>
            <a:t>Wener</a:t>
          </a:r>
          <a:r>
            <a:rPr lang="es-EC" sz="1600" kern="1200" dirty="0" smtClean="0"/>
            <a:t>, 2011)</a:t>
          </a:r>
          <a:r>
            <a:rPr lang="es-ES_tradnl" sz="1600" kern="1200" dirty="0" smtClean="0"/>
            <a:t>.</a:t>
          </a:r>
          <a:endParaRPr lang="es-EC" sz="1600" kern="1200" dirty="0"/>
        </a:p>
      </dsp:txBody>
      <dsp:txXfrm>
        <a:off x="2385484" y="2936644"/>
        <a:ext cx="1789374" cy="10928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0DDA7-33AF-4C0D-9676-A12C093C5915}">
      <dsp:nvSpPr>
        <dsp:cNvPr id="0" name=""/>
        <dsp:cNvSpPr/>
      </dsp:nvSpPr>
      <dsp:spPr>
        <a:xfrm>
          <a:off x="0" y="0"/>
          <a:ext cx="6797555" cy="1108923"/>
        </a:xfrm>
        <a:prstGeom prst="roundRect">
          <a:avLst>
            <a:gd name="adj" fmla="val 10000"/>
          </a:avLst>
        </a:prstGeom>
        <a:solidFill>
          <a:schemeClr val="accent1">
            <a:lumMod val="9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S_tradnl" sz="2100" kern="1200" dirty="0" smtClean="0"/>
            <a:t>Lavar con jabón neutro y agua destilada </a:t>
          </a:r>
          <a:r>
            <a:rPr lang="es-ES_tradnl" sz="2100" kern="1200" dirty="0" err="1" smtClean="0"/>
            <a:t>desionizada</a:t>
          </a:r>
          <a:endParaRPr lang="es-ES_tradnl" sz="2100" kern="1200" dirty="0" smtClean="0"/>
        </a:p>
      </dsp:txBody>
      <dsp:txXfrm>
        <a:off x="32479" y="32479"/>
        <a:ext cx="5507237" cy="1043965"/>
      </dsp:txXfrm>
    </dsp:sp>
    <dsp:sp modelId="{080FD436-4FDC-4BC1-AE05-B5B9A3C02C37}">
      <dsp:nvSpPr>
        <dsp:cNvPr id="0" name=""/>
        <dsp:cNvSpPr/>
      </dsp:nvSpPr>
      <dsp:spPr>
        <a:xfrm>
          <a:off x="569295" y="1310545"/>
          <a:ext cx="6797555" cy="1108923"/>
        </a:xfrm>
        <a:prstGeom prst="roundRect">
          <a:avLst>
            <a:gd name="adj" fmla="val 10000"/>
          </a:avLst>
        </a:prstGeom>
        <a:solidFill>
          <a:schemeClr val="accent2">
            <a:lumMod val="40000"/>
            <a:lumOff val="6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S_tradnl" sz="2100" kern="1200" smtClean="0"/>
            <a:t>Secar por 24 horas a la temperatura de 80 ±5°C</a:t>
          </a:r>
          <a:endParaRPr lang="es-ES_tradnl" sz="2100" kern="1200" dirty="0" smtClean="0"/>
        </a:p>
      </dsp:txBody>
      <dsp:txXfrm>
        <a:off x="601774" y="1343024"/>
        <a:ext cx="5442501" cy="1043965"/>
      </dsp:txXfrm>
    </dsp:sp>
    <dsp:sp modelId="{64EA2D47-ECEA-422C-B8C0-827C956A0F7F}">
      <dsp:nvSpPr>
        <dsp:cNvPr id="0" name=""/>
        <dsp:cNvSpPr/>
      </dsp:nvSpPr>
      <dsp:spPr>
        <a:xfrm>
          <a:off x="1130093" y="2621091"/>
          <a:ext cx="6797555" cy="1108923"/>
        </a:xfrm>
        <a:prstGeom prst="roundRect">
          <a:avLst>
            <a:gd name="adj" fmla="val 10000"/>
          </a:avLst>
        </a:prstGeom>
        <a:solidFill>
          <a:srgbClr val="00B0F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S_tradnl" sz="2100" kern="1200" smtClean="0"/>
            <a:t>Moler para disminuir el tamaño de las partículas hasta un tamiz de 0.5-1 mm</a:t>
          </a:r>
          <a:endParaRPr lang="es-ES_tradnl" sz="2100" kern="1200" dirty="0" smtClean="0"/>
        </a:p>
      </dsp:txBody>
      <dsp:txXfrm>
        <a:off x="1162572" y="2653570"/>
        <a:ext cx="5450998" cy="1043965"/>
      </dsp:txXfrm>
    </dsp:sp>
    <dsp:sp modelId="{69C31A68-010E-43D6-B296-398D926892E8}">
      <dsp:nvSpPr>
        <dsp:cNvPr id="0" name=""/>
        <dsp:cNvSpPr/>
      </dsp:nvSpPr>
      <dsp:spPr>
        <a:xfrm>
          <a:off x="1699388" y="3931636"/>
          <a:ext cx="6797555" cy="1108923"/>
        </a:xfrm>
        <a:prstGeom prst="roundRect">
          <a:avLst>
            <a:gd name="adj" fmla="val 10000"/>
          </a:avLst>
        </a:prstGeom>
        <a:solidFill>
          <a:srgbClr val="00B05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S_tradnl" sz="2100" kern="1200" smtClean="0"/>
            <a:t>Almacenó la cantidad de 5-10 gramos de muestra en recipientes plásticos herméticos y estériles </a:t>
          </a:r>
          <a:r>
            <a:rPr lang="es-EC" sz="2100" kern="1200" smtClean="0"/>
            <a:t>(Sadzawka, et al., 2007)</a:t>
          </a:r>
          <a:r>
            <a:rPr lang="es-ES_tradnl" sz="2100" kern="1200" smtClean="0"/>
            <a:t>.</a:t>
          </a:r>
          <a:endParaRPr lang="es-EC" sz="2100" kern="1200" dirty="0"/>
        </a:p>
      </dsp:txBody>
      <dsp:txXfrm>
        <a:off x="1731867" y="3964115"/>
        <a:ext cx="5442501" cy="1043965"/>
      </dsp:txXfrm>
    </dsp:sp>
    <dsp:sp modelId="{89AC8027-BFB7-4B0E-965F-DFEEF638025C}">
      <dsp:nvSpPr>
        <dsp:cNvPr id="0" name=""/>
        <dsp:cNvSpPr/>
      </dsp:nvSpPr>
      <dsp:spPr>
        <a:xfrm>
          <a:off x="6076755" y="849334"/>
          <a:ext cx="720800" cy="720800"/>
        </a:xfrm>
        <a:prstGeom prst="downArrow">
          <a:avLst>
            <a:gd name="adj1" fmla="val 55000"/>
            <a:gd name="adj2" fmla="val 45000"/>
          </a:avLst>
        </a:prstGeom>
        <a:solidFill>
          <a:srgbClr val="FF0000">
            <a:alpha val="90000"/>
          </a:srgb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s-EC" sz="3400" kern="1200"/>
        </a:p>
      </dsp:txBody>
      <dsp:txXfrm>
        <a:off x="6238935" y="849334"/>
        <a:ext cx="396440" cy="542402"/>
      </dsp:txXfrm>
    </dsp:sp>
    <dsp:sp modelId="{C02194C6-DDB7-4BA3-A438-BF2BA280CB86}">
      <dsp:nvSpPr>
        <dsp:cNvPr id="0" name=""/>
        <dsp:cNvSpPr/>
      </dsp:nvSpPr>
      <dsp:spPr>
        <a:xfrm>
          <a:off x="6646050" y="2159879"/>
          <a:ext cx="720800" cy="720800"/>
        </a:xfrm>
        <a:prstGeom prst="downArrow">
          <a:avLst>
            <a:gd name="adj1" fmla="val 55000"/>
            <a:gd name="adj2" fmla="val 45000"/>
          </a:avLst>
        </a:prstGeom>
        <a:solidFill>
          <a:srgbClr val="FF0000">
            <a:alpha val="90000"/>
          </a:srgb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s-EC" sz="3400" kern="1200"/>
        </a:p>
      </dsp:txBody>
      <dsp:txXfrm>
        <a:off x="6808230" y="2159879"/>
        <a:ext cx="396440" cy="542402"/>
      </dsp:txXfrm>
    </dsp:sp>
    <dsp:sp modelId="{90D1BF11-878B-4A45-B959-88930DD1AECB}">
      <dsp:nvSpPr>
        <dsp:cNvPr id="0" name=""/>
        <dsp:cNvSpPr/>
      </dsp:nvSpPr>
      <dsp:spPr>
        <a:xfrm>
          <a:off x="7206848" y="3470425"/>
          <a:ext cx="720800" cy="720800"/>
        </a:xfrm>
        <a:prstGeom prst="downArrow">
          <a:avLst>
            <a:gd name="adj1" fmla="val 55000"/>
            <a:gd name="adj2" fmla="val 45000"/>
          </a:avLst>
        </a:prstGeom>
        <a:solidFill>
          <a:srgbClr val="FF0000">
            <a:alpha val="90000"/>
          </a:srgb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s-EC" sz="3400" kern="1200"/>
        </a:p>
      </dsp:txBody>
      <dsp:txXfrm>
        <a:off x="7369028" y="3470425"/>
        <a:ext cx="396440" cy="5424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2D546-A326-4A36-8E80-782E2984BD1E}">
      <dsp:nvSpPr>
        <dsp:cNvPr id="0" name=""/>
        <dsp:cNvSpPr/>
      </dsp:nvSpPr>
      <dsp:spPr>
        <a:xfrm>
          <a:off x="-6430072" y="-983844"/>
          <a:ext cx="7656321" cy="7656321"/>
        </a:xfrm>
        <a:prstGeom prst="blockArc">
          <a:avLst>
            <a:gd name="adj1" fmla="val 18900000"/>
            <a:gd name="adj2" fmla="val 2700000"/>
            <a:gd name="adj3" fmla="val 282"/>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87F872-6290-4937-B528-48C27AD06559}">
      <dsp:nvSpPr>
        <dsp:cNvPr id="0" name=""/>
        <dsp:cNvSpPr/>
      </dsp:nvSpPr>
      <dsp:spPr>
        <a:xfrm>
          <a:off x="789582" y="568863"/>
          <a:ext cx="8168410" cy="1137726"/>
        </a:xfrm>
        <a:prstGeom prst="rect">
          <a:avLst/>
        </a:prstGeom>
        <a:solidFill>
          <a:srgbClr val="00B0F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3070" tIns="71120" rIns="71120" bIns="71120" numCol="1" spcCol="1270" anchor="ctr" anchorCtr="0">
          <a:noAutofit/>
        </a:bodyPr>
        <a:lstStyle/>
        <a:p>
          <a:pPr lvl="0" algn="l" defTabSz="1244600">
            <a:lnSpc>
              <a:spcPct val="90000"/>
            </a:lnSpc>
            <a:spcBef>
              <a:spcPct val="0"/>
            </a:spcBef>
            <a:spcAft>
              <a:spcPct val="35000"/>
            </a:spcAft>
          </a:pPr>
          <a:r>
            <a:rPr lang="es-EC" sz="2800" kern="1200" dirty="0" smtClean="0"/>
            <a:t>Calcinación</a:t>
          </a:r>
          <a:endParaRPr lang="es-EC" sz="2800" kern="1200" dirty="0"/>
        </a:p>
      </dsp:txBody>
      <dsp:txXfrm>
        <a:off x="789582" y="568863"/>
        <a:ext cx="8168410" cy="1137726"/>
      </dsp:txXfrm>
    </dsp:sp>
    <dsp:sp modelId="{38264004-9D2A-4BB9-A3BF-357E352A13D7}">
      <dsp:nvSpPr>
        <dsp:cNvPr id="0" name=""/>
        <dsp:cNvSpPr/>
      </dsp:nvSpPr>
      <dsp:spPr>
        <a:xfrm>
          <a:off x="78503" y="426647"/>
          <a:ext cx="1422158" cy="1422158"/>
        </a:xfrm>
        <a:prstGeom prst="ellipse">
          <a:avLst/>
        </a:prstGeom>
        <a:solidFill>
          <a:srgbClr val="FFFF00"/>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E030F7-EC22-477B-A3D8-99B6872C4825}">
      <dsp:nvSpPr>
        <dsp:cNvPr id="0" name=""/>
        <dsp:cNvSpPr/>
      </dsp:nvSpPr>
      <dsp:spPr>
        <a:xfrm>
          <a:off x="1203145" y="2275452"/>
          <a:ext cx="7754847" cy="1137726"/>
        </a:xfrm>
        <a:prstGeom prst="rect">
          <a:avLst/>
        </a:prstGeom>
        <a:solidFill>
          <a:srgbClr val="00B05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3070" tIns="71120" rIns="71120" bIns="71120" numCol="1" spcCol="1270" anchor="ctr" anchorCtr="0">
          <a:noAutofit/>
        </a:bodyPr>
        <a:lstStyle/>
        <a:p>
          <a:pPr lvl="0" algn="l" defTabSz="1244600">
            <a:lnSpc>
              <a:spcPct val="90000"/>
            </a:lnSpc>
            <a:spcBef>
              <a:spcPct val="0"/>
            </a:spcBef>
            <a:spcAft>
              <a:spcPct val="35000"/>
            </a:spcAft>
          </a:pPr>
          <a:r>
            <a:rPr lang="es-EC" sz="2800" kern="1200" dirty="0" smtClean="0"/>
            <a:t>Digestión</a:t>
          </a:r>
          <a:endParaRPr lang="es-EC" sz="2800" kern="1200" dirty="0"/>
        </a:p>
      </dsp:txBody>
      <dsp:txXfrm>
        <a:off x="1203145" y="2275452"/>
        <a:ext cx="7754847" cy="1137726"/>
      </dsp:txXfrm>
    </dsp:sp>
    <dsp:sp modelId="{6B4D183B-B563-4FE7-B1F4-5B79668C3F62}">
      <dsp:nvSpPr>
        <dsp:cNvPr id="0" name=""/>
        <dsp:cNvSpPr/>
      </dsp:nvSpPr>
      <dsp:spPr>
        <a:xfrm>
          <a:off x="492066" y="2133237"/>
          <a:ext cx="1422158" cy="1422158"/>
        </a:xfrm>
        <a:prstGeom prst="ellipse">
          <a:avLst/>
        </a:prstGeom>
        <a:solidFill>
          <a:srgbClr val="FF0000"/>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A056A1-55B6-4EA9-B6C5-151D5C8E8826}">
      <dsp:nvSpPr>
        <dsp:cNvPr id="0" name=""/>
        <dsp:cNvSpPr/>
      </dsp:nvSpPr>
      <dsp:spPr>
        <a:xfrm>
          <a:off x="789582" y="3816423"/>
          <a:ext cx="8168410" cy="1468964"/>
        </a:xfrm>
        <a:prstGeom prst="rect">
          <a:avLst/>
        </a:prstGeom>
        <a:solidFill>
          <a:srgbClr val="FFC0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3070" tIns="71120" rIns="71120" bIns="71120" numCol="1" spcCol="1270" anchor="t" anchorCtr="0">
          <a:noAutofit/>
        </a:bodyPr>
        <a:lstStyle/>
        <a:p>
          <a:pPr lvl="0" algn="l" defTabSz="1244600">
            <a:lnSpc>
              <a:spcPct val="90000"/>
            </a:lnSpc>
            <a:spcBef>
              <a:spcPct val="0"/>
            </a:spcBef>
            <a:spcAft>
              <a:spcPct val="35000"/>
            </a:spcAft>
          </a:pPr>
          <a:r>
            <a:rPr lang="es-EC" sz="2800" kern="1200" dirty="0" smtClean="0"/>
            <a:t>Determinación cuantitativa</a:t>
          </a:r>
          <a:endParaRPr lang="es-EC" sz="2800" kern="1200" dirty="0"/>
        </a:p>
        <a:p>
          <a:pPr marL="228600" lvl="1" indent="-228600" algn="l" defTabSz="889000">
            <a:lnSpc>
              <a:spcPct val="90000"/>
            </a:lnSpc>
            <a:spcBef>
              <a:spcPct val="0"/>
            </a:spcBef>
            <a:spcAft>
              <a:spcPct val="15000"/>
            </a:spcAft>
            <a:buChar char="••"/>
          </a:pPr>
          <a:r>
            <a:rPr lang="es-EC" sz="2000" kern="1200" dirty="0" smtClean="0"/>
            <a:t>Espectrofotometría</a:t>
          </a:r>
          <a:endParaRPr lang="es-EC" sz="2000" kern="1200" dirty="0"/>
        </a:p>
        <a:p>
          <a:pPr marL="228600" lvl="1" indent="-228600" algn="l" defTabSz="889000">
            <a:lnSpc>
              <a:spcPct val="90000"/>
            </a:lnSpc>
            <a:spcBef>
              <a:spcPct val="0"/>
            </a:spcBef>
            <a:spcAft>
              <a:spcPct val="15000"/>
            </a:spcAft>
            <a:buChar char="••"/>
          </a:pPr>
          <a:r>
            <a:rPr lang="es-EC" sz="2000" kern="1200" dirty="0" smtClean="0"/>
            <a:t>Fotometría</a:t>
          </a:r>
          <a:endParaRPr lang="es-EC" sz="2000" kern="1200" dirty="0"/>
        </a:p>
        <a:p>
          <a:pPr marL="228600" lvl="1" indent="-228600" algn="l" defTabSz="889000">
            <a:lnSpc>
              <a:spcPct val="90000"/>
            </a:lnSpc>
            <a:spcBef>
              <a:spcPct val="0"/>
            </a:spcBef>
            <a:spcAft>
              <a:spcPct val="15000"/>
            </a:spcAft>
            <a:buChar char="••"/>
          </a:pPr>
          <a:r>
            <a:rPr lang="es-EC" sz="2000" kern="1200" dirty="0" err="1" smtClean="0"/>
            <a:t>Kjeldahl</a:t>
          </a:r>
          <a:endParaRPr lang="es-EC" sz="2000" kern="1200" dirty="0"/>
        </a:p>
      </dsp:txBody>
      <dsp:txXfrm>
        <a:off x="789582" y="3816423"/>
        <a:ext cx="8168410" cy="1468964"/>
      </dsp:txXfrm>
    </dsp:sp>
    <dsp:sp modelId="{F7A2A741-9FBB-40FB-97F5-0852428C26B3}">
      <dsp:nvSpPr>
        <dsp:cNvPr id="0" name=""/>
        <dsp:cNvSpPr/>
      </dsp:nvSpPr>
      <dsp:spPr>
        <a:xfrm>
          <a:off x="78503" y="3839826"/>
          <a:ext cx="1422158" cy="1422158"/>
        </a:xfrm>
        <a:prstGeom prst="ellipse">
          <a:avLst/>
        </a:prstGeom>
        <a:solidFill>
          <a:schemeClr val="accent6">
            <a:lumMod val="60000"/>
            <a:lumOff val="4000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54F1E-2484-4445-BB1C-B3B78E650437}">
      <dsp:nvSpPr>
        <dsp:cNvPr id="0" name=""/>
        <dsp:cNvSpPr/>
      </dsp:nvSpPr>
      <dsp:spPr>
        <a:xfrm>
          <a:off x="3117342" y="0"/>
          <a:ext cx="4676014" cy="1887984"/>
        </a:xfrm>
        <a:prstGeom prst="rightArrow">
          <a:avLst>
            <a:gd name="adj1" fmla="val 75000"/>
            <a:gd name="adj2" fmla="val 50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s-ES_tradnl" sz="2400" kern="1200" dirty="0" smtClean="0"/>
            <a:t>Implementación de un diagnóstico del estado nutricional de la plantación </a:t>
          </a:r>
          <a:r>
            <a:rPr lang="es-EC" sz="2400" kern="1200" dirty="0" smtClean="0"/>
            <a:t>(</a:t>
          </a:r>
          <a:r>
            <a:rPr lang="es-EC" sz="2400" kern="1200" dirty="0" err="1" smtClean="0"/>
            <a:t>Nayak</a:t>
          </a:r>
          <a:r>
            <a:rPr lang="es-EC" sz="2400" kern="1200" dirty="0" smtClean="0"/>
            <a:t>, et al., 2011)</a:t>
          </a:r>
          <a:r>
            <a:rPr lang="es-ES_tradnl" sz="2400" kern="1200" dirty="0" smtClean="0"/>
            <a:t>.</a:t>
          </a:r>
          <a:endParaRPr lang="es-EC" sz="2400" kern="1200" dirty="0"/>
        </a:p>
      </dsp:txBody>
      <dsp:txXfrm>
        <a:off x="3117342" y="235998"/>
        <a:ext cx="3968020" cy="1415988"/>
      </dsp:txXfrm>
    </dsp:sp>
    <dsp:sp modelId="{AB424B1C-BB39-4B7B-9BC8-965DAF891D29}">
      <dsp:nvSpPr>
        <dsp:cNvPr id="0" name=""/>
        <dsp:cNvSpPr/>
      </dsp:nvSpPr>
      <dsp:spPr>
        <a:xfrm>
          <a:off x="0" y="0"/>
          <a:ext cx="3117342" cy="1887984"/>
        </a:xfrm>
        <a:prstGeom prst="roundRect">
          <a:avLst/>
        </a:prstGeom>
        <a:solidFill>
          <a:srgbClr val="00B050"/>
        </a:solidFill>
        <a:ln w="76200" cap="flat" cmpd="sng" algn="ctr">
          <a:solidFill>
            <a:srgbClr val="007A3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ES_tradnl" sz="2500" kern="1200" dirty="0" smtClean="0"/>
            <a:t>En la actualidad, la alternativa más viable para corregir estos problemas</a:t>
          </a:r>
          <a:endParaRPr lang="es-EC" sz="2500" kern="1200" dirty="0"/>
        </a:p>
      </dsp:txBody>
      <dsp:txXfrm>
        <a:off x="92164" y="92164"/>
        <a:ext cx="2933014" cy="17036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D31079-21D9-40B6-8E37-A79DB5EB2B61}">
      <dsp:nvSpPr>
        <dsp:cNvPr id="0" name=""/>
        <dsp:cNvSpPr/>
      </dsp:nvSpPr>
      <dsp:spPr>
        <a:xfrm>
          <a:off x="-5210386" y="-798064"/>
          <a:ext cx="6204640" cy="6204640"/>
        </a:xfrm>
        <a:prstGeom prst="blockArc">
          <a:avLst>
            <a:gd name="adj1" fmla="val 18900000"/>
            <a:gd name="adj2" fmla="val 2700000"/>
            <a:gd name="adj3" fmla="val 348"/>
          </a:avLst>
        </a:prstGeom>
        <a:noFill/>
        <a:ln w="76200" cap="flat" cmpd="sng" algn="ctr">
          <a:solidFill>
            <a:schemeClr val="accent6">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5CD459A5-6993-4EDC-A0A9-88B39CFB3683}">
      <dsp:nvSpPr>
        <dsp:cNvPr id="0" name=""/>
        <dsp:cNvSpPr/>
      </dsp:nvSpPr>
      <dsp:spPr>
        <a:xfrm>
          <a:off x="520572" y="354302"/>
          <a:ext cx="8272624" cy="708973"/>
        </a:xfrm>
        <a:prstGeom prst="rect">
          <a:avLst/>
        </a:prstGeom>
        <a:solidFill>
          <a:schemeClr val="lt1"/>
        </a:solidFill>
        <a:ln w="57150" cap="flat" cmpd="sng" algn="ctr">
          <a:solidFill>
            <a:srgbClr val="00B050"/>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562748" tIns="50800" rIns="50800" bIns="50800" numCol="1" spcCol="1270" anchor="ctr" anchorCtr="0">
          <a:noAutofit/>
        </a:bodyPr>
        <a:lstStyle/>
        <a:p>
          <a:pPr lvl="0" algn="l" defTabSz="889000">
            <a:lnSpc>
              <a:spcPct val="90000"/>
            </a:lnSpc>
            <a:spcBef>
              <a:spcPct val="0"/>
            </a:spcBef>
            <a:spcAft>
              <a:spcPct val="35000"/>
            </a:spcAft>
          </a:pPr>
          <a:r>
            <a:rPr lang="es-EC" sz="2000" kern="1200" dirty="0" smtClean="0"/>
            <a:t>1) Determinar porcentajes de plantas con deficiencia nutricional en una población</a:t>
          </a:r>
          <a:endParaRPr lang="es-EC" sz="2000" kern="1200" dirty="0"/>
        </a:p>
      </dsp:txBody>
      <dsp:txXfrm>
        <a:off x="520572" y="354302"/>
        <a:ext cx="8272624" cy="708973"/>
      </dsp:txXfrm>
    </dsp:sp>
    <dsp:sp modelId="{E5D68845-D59B-47FE-8B84-E3EC9682B4D5}">
      <dsp:nvSpPr>
        <dsp:cNvPr id="0" name=""/>
        <dsp:cNvSpPr/>
      </dsp:nvSpPr>
      <dsp:spPr>
        <a:xfrm>
          <a:off x="77464" y="265680"/>
          <a:ext cx="886216" cy="886216"/>
        </a:xfrm>
        <a:prstGeom prst="ellipse">
          <a:avLst/>
        </a:prstGeom>
        <a:solidFill>
          <a:schemeClr val="lt1">
            <a:hueOff val="0"/>
            <a:satOff val="0"/>
            <a:lumOff val="0"/>
            <a:alphaOff val="0"/>
          </a:schemeClr>
        </a:solidFill>
        <a:ln w="5715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 modelId="{E849846C-1A46-4612-A5DF-3EC6BCEE6759}">
      <dsp:nvSpPr>
        <dsp:cNvPr id="0" name=""/>
        <dsp:cNvSpPr/>
      </dsp:nvSpPr>
      <dsp:spPr>
        <a:xfrm>
          <a:off x="927043" y="1417946"/>
          <a:ext cx="7866153" cy="708973"/>
        </a:xfrm>
        <a:prstGeom prst="rect">
          <a:avLst/>
        </a:prstGeom>
        <a:solidFill>
          <a:schemeClr val="lt1"/>
        </a:solidFill>
        <a:ln w="57150" cap="flat" cmpd="sng" algn="ctr">
          <a:solidFill>
            <a:srgbClr val="00B0F0"/>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562748" tIns="50800" rIns="50800" bIns="50800" numCol="1" spcCol="1270" anchor="ctr" anchorCtr="0">
          <a:noAutofit/>
        </a:bodyPr>
        <a:lstStyle/>
        <a:p>
          <a:pPr lvl="0" algn="l" defTabSz="889000">
            <a:lnSpc>
              <a:spcPct val="90000"/>
            </a:lnSpc>
            <a:spcBef>
              <a:spcPct val="0"/>
            </a:spcBef>
            <a:spcAft>
              <a:spcPct val="35000"/>
            </a:spcAft>
          </a:pPr>
          <a:r>
            <a:rPr lang="es-EC" sz="2000" kern="1200" dirty="0" smtClean="0"/>
            <a:t>2) Realizar correcciones en la fertilización</a:t>
          </a:r>
          <a:endParaRPr lang="es-EC" sz="2000" kern="1200" dirty="0"/>
        </a:p>
      </dsp:txBody>
      <dsp:txXfrm>
        <a:off x="927043" y="1417946"/>
        <a:ext cx="7866153" cy="708973"/>
      </dsp:txXfrm>
    </dsp:sp>
    <dsp:sp modelId="{353C340F-649A-4D66-9B88-A21ED32D11CF}">
      <dsp:nvSpPr>
        <dsp:cNvPr id="0" name=""/>
        <dsp:cNvSpPr/>
      </dsp:nvSpPr>
      <dsp:spPr>
        <a:xfrm>
          <a:off x="483935" y="1329325"/>
          <a:ext cx="886216" cy="886216"/>
        </a:xfrm>
        <a:prstGeom prst="ellipse">
          <a:avLst/>
        </a:prstGeom>
        <a:solidFill>
          <a:schemeClr val="lt1">
            <a:hueOff val="0"/>
            <a:satOff val="0"/>
            <a:lumOff val="0"/>
            <a:alphaOff val="0"/>
          </a:schemeClr>
        </a:solidFill>
        <a:ln w="57150" cap="flat" cmpd="sng" algn="ctr">
          <a:solidFill>
            <a:srgbClr val="00B0F0"/>
          </a:solidFill>
          <a:prstDash val="solid"/>
        </a:ln>
        <a:effectLst/>
      </dsp:spPr>
      <dsp:style>
        <a:lnRef idx="2">
          <a:scrgbClr r="0" g="0" b="0"/>
        </a:lnRef>
        <a:fillRef idx="1">
          <a:scrgbClr r="0" g="0" b="0"/>
        </a:fillRef>
        <a:effectRef idx="0">
          <a:scrgbClr r="0" g="0" b="0"/>
        </a:effectRef>
        <a:fontRef idx="minor"/>
      </dsp:style>
    </dsp:sp>
    <dsp:sp modelId="{7A7046CB-A7C7-4C1B-B2C1-525656B9BE2E}">
      <dsp:nvSpPr>
        <dsp:cNvPr id="0" name=""/>
        <dsp:cNvSpPr/>
      </dsp:nvSpPr>
      <dsp:spPr>
        <a:xfrm>
          <a:off x="927043" y="2481591"/>
          <a:ext cx="7866153" cy="708973"/>
        </a:xfrm>
        <a:prstGeom prst="rect">
          <a:avLst/>
        </a:prstGeom>
        <a:solidFill>
          <a:schemeClr val="lt1"/>
        </a:solidFill>
        <a:ln w="57150" cap="flat" cmpd="sng" algn="ctr">
          <a:solidFill>
            <a:srgbClr val="7030A0"/>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562748" tIns="50800" rIns="50800" bIns="50800" numCol="1" spcCol="1270" anchor="ctr" anchorCtr="0">
          <a:noAutofit/>
        </a:bodyPr>
        <a:lstStyle/>
        <a:p>
          <a:pPr lvl="0" algn="l" defTabSz="889000">
            <a:lnSpc>
              <a:spcPct val="90000"/>
            </a:lnSpc>
            <a:spcBef>
              <a:spcPct val="0"/>
            </a:spcBef>
            <a:spcAft>
              <a:spcPct val="35000"/>
            </a:spcAft>
          </a:pPr>
          <a:r>
            <a:rPr lang="es-EC" sz="2000" kern="1200" dirty="0" smtClean="0"/>
            <a:t>3) Mejorar el manejo de cultivos hortícolas y frutícolas</a:t>
          </a:r>
          <a:endParaRPr lang="es-EC" sz="2000" kern="1200" dirty="0"/>
        </a:p>
      </dsp:txBody>
      <dsp:txXfrm>
        <a:off x="927043" y="2481591"/>
        <a:ext cx="7866153" cy="708973"/>
      </dsp:txXfrm>
    </dsp:sp>
    <dsp:sp modelId="{0CC20856-37C0-4EBF-8D85-C9A6613731A7}">
      <dsp:nvSpPr>
        <dsp:cNvPr id="0" name=""/>
        <dsp:cNvSpPr/>
      </dsp:nvSpPr>
      <dsp:spPr>
        <a:xfrm>
          <a:off x="483935" y="2392969"/>
          <a:ext cx="886216" cy="886216"/>
        </a:xfrm>
        <a:prstGeom prst="ellipse">
          <a:avLst/>
        </a:prstGeom>
        <a:solidFill>
          <a:schemeClr val="lt1">
            <a:hueOff val="0"/>
            <a:satOff val="0"/>
            <a:lumOff val="0"/>
            <a:alphaOff val="0"/>
          </a:schemeClr>
        </a:solidFill>
        <a:ln w="57150" cap="flat" cmpd="sng" algn="ctr">
          <a:solidFill>
            <a:srgbClr val="7030A0"/>
          </a:solidFill>
          <a:prstDash val="solid"/>
        </a:ln>
        <a:effectLst/>
      </dsp:spPr>
      <dsp:style>
        <a:lnRef idx="2">
          <a:scrgbClr r="0" g="0" b="0"/>
        </a:lnRef>
        <a:fillRef idx="1">
          <a:scrgbClr r="0" g="0" b="0"/>
        </a:fillRef>
        <a:effectRef idx="0">
          <a:scrgbClr r="0" g="0" b="0"/>
        </a:effectRef>
        <a:fontRef idx="minor"/>
      </dsp:style>
    </dsp:sp>
    <dsp:sp modelId="{31D08605-15BE-4380-AC47-E8CA2FD117B6}">
      <dsp:nvSpPr>
        <dsp:cNvPr id="0" name=""/>
        <dsp:cNvSpPr/>
      </dsp:nvSpPr>
      <dsp:spPr>
        <a:xfrm>
          <a:off x="520572" y="3545236"/>
          <a:ext cx="8272624" cy="708973"/>
        </a:xfrm>
        <a:prstGeom prst="rect">
          <a:avLst/>
        </a:prstGeom>
        <a:solidFill>
          <a:schemeClr val="lt1"/>
        </a:solidFill>
        <a:ln w="57150" cap="flat" cmpd="sng" algn="ctr">
          <a:solidFill>
            <a:srgbClr val="FF0000"/>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562748" tIns="50800" rIns="50800" bIns="50800" numCol="1" spcCol="1270" anchor="ctr" anchorCtr="0">
          <a:noAutofit/>
        </a:bodyPr>
        <a:lstStyle/>
        <a:p>
          <a:pPr lvl="0" algn="l" defTabSz="889000">
            <a:lnSpc>
              <a:spcPct val="90000"/>
            </a:lnSpc>
            <a:spcBef>
              <a:spcPct val="0"/>
            </a:spcBef>
            <a:spcAft>
              <a:spcPct val="35000"/>
            </a:spcAft>
          </a:pPr>
          <a:r>
            <a:rPr lang="es-EC" sz="2000" kern="1200" dirty="0" smtClean="0"/>
            <a:t>4) Alcanzar altos rendimientos</a:t>
          </a:r>
          <a:endParaRPr lang="es-EC" sz="2000" kern="1200" dirty="0"/>
        </a:p>
      </dsp:txBody>
      <dsp:txXfrm>
        <a:off x="520572" y="3545236"/>
        <a:ext cx="8272624" cy="708973"/>
      </dsp:txXfrm>
    </dsp:sp>
    <dsp:sp modelId="{49C33F1A-8065-4888-AF00-7C8643118B39}">
      <dsp:nvSpPr>
        <dsp:cNvPr id="0" name=""/>
        <dsp:cNvSpPr/>
      </dsp:nvSpPr>
      <dsp:spPr>
        <a:xfrm>
          <a:off x="77464" y="3456614"/>
          <a:ext cx="886216" cy="886216"/>
        </a:xfrm>
        <a:prstGeom prst="ellipse">
          <a:avLst/>
        </a:prstGeom>
        <a:solidFill>
          <a:schemeClr val="lt1">
            <a:hueOff val="0"/>
            <a:satOff val="0"/>
            <a:lumOff val="0"/>
            <a:alphaOff val="0"/>
          </a:schemeClr>
        </a:solidFill>
        <a:ln w="57150" cap="flat" cmpd="sng" algn="ctr">
          <a:solidFill>
            <a:srgbClr val="FF0000"/>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9E608-1DFB-4BD9-A008-2B135055A28B}">
      <dsp:nvSpPr>
        <dsp:cNvPr id="0" name=""/>
        <dsp:cNvSpPr/>
      </dsp:nvSpPr>
      <dsp:spPr>
        <a:xfrm>
          <a:off x="403" y="663543"/>
          <a:ext cx="1979884" cy="989942"/>
        </a:xfrm>
        <a:prstGeom prst="roundRect">
          <a:avLst>
            <a:gd name="adj" fmla="val 10000"/>
          </a:avLst>
        </a:prstGeom>
        <a:solidFill>
          <a:schemeClr val="lt1">
            <a:hueOff val="0"/>
            <a:satOff val="0"/>
            <a:lumOff val="0"/>
            <a:alphaOff val="0"/>
          </a:schemeClr>
        </a:solidFill>
        <a:ln w="5715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Implementar sistema de diagnóstico eficiente </a:t>
          </a:r>
          <a:r>
            <a:rPr lang="es-EC" sz="1600" i="1" u="sng" kern="1200" dirty="0" smtClean="0">
              <a:effectLst/>
            </a:rPr>
            <a:t>nos garantiza</a:t>
          </a:r>
          <a:endParaRPr lang="es-EC" sz="1600" i="1" u="sng" kern="1200" dirty="0">
            <a:effectLst/>
          </a:endParaRPr>
        </a:p>
      </dsp:txBody>
      <dsp:txXfrm>
        <a:off x="29397" y="692537"/>
        <a:ext cx="1921896" cy="931954"/>
      </dsp:txXfrm>
    </dsp:sp>
    <dsp:sp modelId="{1C58A2A1-4CEA-42E7-8BB6-C67D9BFA087E}">
      <dsp:nvSpPr>
        <dsp:cNvPr id="0" name=""/>
        <dsp:cNvSpPr/>
      </dsp:nvSpPr>
      <dsp:spPr>
        <a:xfrm rot="19457599">
          <a:off x="1888617" y="835454"/>
          <a:ext cx="975293" cy="76904"/>
        </a:xfrm>
        <a:custGeom>
          <a:avLst/>
          <a:gdLst/>
          <a:ahLst/>
          <a:cxnLst/>
          <a:rect l="0" t="0" r="0" b="0"/>
          <a:pathLst>
            <a:path>
              <a:moveTo>
                <a:pt x="0" y="38452"/>
              </a:moveTo>
              <a:lnTo>
                <a:pt x="975293" y="3845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351881" y="849524"/>
        <a:ext cx="48764" cy="48764"/>
      </dsp:txXfrm>
    </dsp:sp>
    <dsp:sp modelId="{D61C9B8C-991C-46E3-9608-C32657EAF1B3}">
      <dsp:nvSpPr>
        <dsp:cNvPr id="0" name=""/>
        <dsp:cNvSpPr/>
      </dsp:nvSpPr>
      <dsp:spPr>
        <a:xfrm>
          <a:off x="2772240" y="94327"/>
          <a:ext cx="1979884" cy="989942"/>
        </a:xfrm>
        <a:prstGeom prst="roundRect">
          <a:avLst>
            <a:gd name="adj" fmla="val 10000"/>
          </a:avLst>
        </a:prstGeom>
        <a:solidFill>
          <a:schemeClr val="lt1">
            <a:hueOff val="0"/>
            <a:satOff val="0"/>
            <a:lumOff val="0"/>
            <a:alphaOff val="0"/>
          </a:schemeClr>
        </a:solidFill>
        <a:ln w="5715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Diagnosticar estado nutricional</a:t>
          </a:r>
          <a:endParaRPr lang="es-EC" sz="1600" kern="1200" dirty="0"/>
        </a:p>
      </dsp:txBody>
      <dsp:txXfrm>
        <a:off x="2801234" y="123321"/>
        <a:ext cx="1921896" cy="931954"/>
      </dsp:txXfrm>
    </dsp:sp>
    <dsp:sp modelId="{C07C00E7-2035-4F20-9C6F-DBACEAF2ACF2}">
      <dsp:nvSpPr>
        <dsp:cNvPr id="0" name=""/>
        <dsp:cNvSpPr/>
      </dsp:nvSpPr>
      <dsp:spPr>
        <a:xfrm rot="2142401">
          <a:off x="1888617" y="1404671"/>
          <a:ext cx="975293" cy="76904"/>
        </a:xfrm>
        <a:custGeom>
          <a:avLst/>
          <a:gdLst/>
          <a:ahLst/>
          <a:cxnLst/>
          <a:rect l="0" t="0" r="0" b="0"/>
          <a:pathLst>
            <a:path>
              <a:moveTo>
                <a:pt x="0" y="38452"/>
              </a:moveTo>
              <a:lnTo>
                <a:pt x="975293" y="3845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351881" y="1418740"/>
        <a:ext cx="48764" cy="48764"/>
      </dsp:txXfrm>
    </dsp:sp>
    <dsp:sp modelId="{CFCD1067-5EBC-4E36-8E07-2FE86148DB3B}">
      <dsp:nvSpPr>
        <dsp:cNvPr id="0" name=""/>
        <dsp:cNvSpPr/>
      </dsp:nvSpPr>
      <dsp:spPr>
        <a:xfrm>
          <a:off x="2772240" y="1232760"/>
          <a:ext cx="1979884" cy="989942"/>
        </a:xfrm>
        <a:prstGeom prst="roundRect">
          <a:avLst>
            <a:gd name="adj" fmla="val 10000"/>
          </a:avLst>
        </a:prstGeom>
        <a:solidFill>
          <a:schemeClr val="lt1">
            <a:hueOff val="0"/>
            <a:satOff val="0"/>
            <a:lumOff val="0"/>
            <a:alphaOff val="0"/>
          </a:schemeClr>
        </a:solidFill>
        <a:ln w="5715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Realizar correcciones</a:t>
          </a:r>
          <a:endParaRPr lang="es-EC" sz="1600" kern="1200" dirty="0"/>
        </a:p>
      </dsp:txBody>
      <dsp:txXfrm>
        <a:off x="2801234" y="1261754"/>
        <a:ext cx="1921896" cy="9319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E4552-FBAC-4918-AE04-5C6925F76259}">
      <dsp:nvSpPr>
        <dsp:cNvPr id="0" name=""/>
        <dsp:cNvSpPr/>
      </dsp:nvSpPr>
      <dsp:spPr>
        <a:xfrm>
          <a:off x="3240" y="1141200"/>
          <a:ext cx="1557473" cy="778736"/>
        </a:xfrm>
        <a:prstGeom prst="roundRect">
          <a:avLst>
            <a:gd name="adj" fmla="val 10000"/>
          </a:avLst>
        </a:prstGeom>
        <a:solidFill>
          <a:schemeClr val="lt1">
            <a:hueOff val="0"/>
            <a:satOff val="0"/>
            <a:lumOff val="0"/>
            <a:alphaOff val="0"/>
          </a:schemeClr>
        </a:solidFill>
        <a:ln w="5715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Ventajas</a:t>
          </a:r>
          <a:endParaRPr lang="es-EC" sz="1800" kern="1200" dirty="0"/>
        </a:p>
      </dsp:txBody>
      <dsp:txXfrm>
        <a:off x="26048" y="1164008"/>
        <a:ext cx="1511857" cy="733120"/>
      </dsp:txXfrm>
    </dsp:sp>
    <dsp:sp modelId="{CF225CCD-8DFB-4F93-9700-625B0BF84AFB}">
      <dsp:nvSpPr>
        <dsp:cNvPr id="0" name=""/>
        <dsp:cNvSpPr/>
      </dsp:nvSpPr>
      <dsp:spPr>
        <a:xfrm rot="19457599">
          <a:off x="1488601" y="1283786"/>
          <a:ext cx="767213" cy="45791"/>
        </a:xfrm>
        <a:custGeom>
          <a:avLst/>
          <a:gdLst/>
          <a:ahLst/>
          <a:cxnLst/>
          <a:rect l="0" t="0" r="0" b="0"/>
          <a:pathLst>
            <a:path>
              <a:moveTo>
                <a:pt x="0" y="22895"/>
              </a:moveTo>
              <a:lnTo>
                <a:pt x="767213" y="2289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853027" y="1287501"/>
        <a:ext cx="38360" cy="38360"/>
      </dsp:txXfrm>
    </dsp:sp>
    <dsp:sp modelId="{D4A94F1E-08AB-4415-AD82-CDE63C88C4C1}">
      <dsp:nvSpPr>
        <dsp:cNvPr id="0" name=""/>
        <dsp:cNvSpPr/>
      </dsp:nvSpPr>
      <dsp:spPr>
        <a:xfrm>
          <a:off x="2183702" y="693426"/>
          <a:ext cx="1557473" cy="778736"/>
        </a:xfrm>
        <a:prstGeom prst="roundRect">
          <a:avLst>
            <a:gd name="adj" fmla="val 10000"/>
          </a:avLst>
        </a:prstGeom>
        <a:solidFill>
          <a:schemeClr val="lt1">
            <a:hueOff val="0"/>
            <a:satOff val="0"/>
            <a:lumOff val="0"/>
            <a:alphaOff val="0"/>
          </a:schemeClr>
        </a:solidFill>
        <a:ln w="5715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_tradnl" sz="1800" kern="1200" dirty="0" smtClean="0"/>
            <a:t>Solucionar problemas nutrimentales </a:t>
          </a:r>
          <a:endParaRPr lang="es-EC" sz="1800" kern="1200" dirty="0"/>
        </a:p>
      </dsp:txBody>
      <dsp:txXfrm>
        <a:off x="2206510" y="716234"/>
        <a:ext cx="1511857" cy="733120"/>
      </dsp:txXfrm>
    </dsp:sp>
    <dsp:sp modelId="{9BEBFFF9-4367-4C29-AB2A-B0BF2660E6F9}">
      <dsp:nvSpPr>
        <dsp:cNvPr id="0" name=""/>
        <dsp:cNvSpPr/>
      </dsp:nvSpPr>
      <dsp:spPr>
        <a:xfrm rot="2142401">
          <a:off x="1488601" y="1731559"/>
          <a:ext cx="767213" cy="45791"/>
        </a:xfrm>
        <a:custGeom>
          <a:avLst/>
          <a:gdLst/>
          <a:ahLst/>
          <a:cxnLst/>
          <a:rect l="0" t="0" r="0" b="0"/>
          <a:pathLst>
            <a:path>
              <a:moveTo>
                <a:pt x="0" y="22895"/>
              </a:moveTo>
              <a:lnTo>
                <a:pt x="767213" y="2289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853027" y="1735274"/>
        <a:ext cx="38360" cy="38360"/>
      </dsp:txXfrm>
    </dsp:sp>
    <dsp:sp modelId="{F76EC902-1492-4AD7-9FAE-139AB8B692AB}">
      <dsp:nvSpPr>
        <dsp:cNvPr id="0" name=""/>
        <dsp:cNvSpPr/>
      </dsp:nvSpPr>
      <dsp:spPr>
        <a:xfrm>
          <a:off x="2183702" y="1588973"/>
          <a:ext cx="1557473" cy="778736"/>
        </a:xfrm>
        <a:prstGeom prst="roundRect">
          <a:avLst>
            <a:gd name="adj" fmla="val 10000"/>
          </a:avLst>
        </a:prstGeom>
        <a:solidFill>
          <a:schemeClr val="lt1">
            <a:hueOff val="0"/>
            <a:satOff val="0"/>
            <a:lumOff val="0"/>
            <a:alphaOff val="0"/>
          </a:schemeClr>
        </a:solidFill>
        <a:ln w="5715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_tradnl" sz="1800" kern="1200" dirty="0" smtClean="0"/>
            <a:t>Mejorar los rendimientos </a:t>
          </a:r>
          <a:endParaRPr lang="es-EC" sz="1800" kern="1200" dirty="0"/>
        </a:p>
      </dsp:txBody>
      <dsp:txXfrm>
        <a:off x="2206510" y="1611781"/>
        <a:ext cx="1511857" cy="7331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AC2F58-1690-4D46-951A-7C0E2ED6DCE7}">
      <dsp:nvSpPr>
        <dsp:cNvPr id="0" name=""/>
        <dsp:cNvSpPr/>
      </dsp:nvSpPr>
      <dsp:spPr>
        <a:xfrm>
          <a:off x="6063812" y="2749736"/>
          <a:ext cx="340850" cy="1045275"/>
        </a:xfrm>
        <a:custGeom>
          <a:avLst/>
          <a:gdLst/>
          <a:ahLst/>
          <a:cxnLst/>
          <a:rect l="0" t="0" r="0" b="0"/>
          <a:pathLst>
            <a:path>
              <a:moveTo>
                <a:pt x="0" y="0"/>
              </a:moveTo>
              <a:lnTo>
                <a:pt x="0" y="1045275"/>
              </a:lnTo>
              <a:lnTo>
                <a:pt x="340850" y="1045275"/>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84FB5B-97BF-4295-8CD5-07AC3FDE501C}">
      <dsp:nvSpPr>
        <dsp:cNvPr id="0" name=""/>
        <dsp:cNvSpPr/>
      </dsp:nvSpPr>
      <dsp:spPr>
        <a:xfrm>
          <a:off x="6406276" y="1136172"/>
          <a:ext cx="566471" cy="477395"/>
        </a:xfrm>
        <a:custGeom>
          <a:avLst/>
          <a:gdLst/>
          <a:ahLst/>
          <a:cxnLst/>
          <a:rect l="0" t="0" r="0" b="0"/>
          <a:pathLst>
            <a:path>
              <a:moveTo>
                <a:pt x="0" y="0"/>
              </a:moveTo>
              <a:lnTo>
                <a:pt x="0" y="238799"/>
              </a:lnTo>
              <a:lnTo>
                <a:pt x="566471" y="238799"/>
              </a:lnTo>
              <a:lnTo>
                <a:pt x="566471" y="47739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EAD8BD-66C8-4C3B-9252-78FE6D25F22F}">
      <dsp:nvSpPr>
        <dsp:cNvPr id="0" name=""/>
        <dsp:cNvSpPr/>
      </dsp:nvSpPr>
      <dsp:spPr>
        <a:xfrm>
          <a:off x="3314284" y="2749736"/>
          <a:ext cx="340850" cy="2658635"/>
        </a:xfrm>
        <a:custGeom>
          <a:avLst/>
          <a:gdLst/>
          <a:ahLst/>
          <a:cxnLst/>
          <a:rect l="0" t="0" r="0" b="0"/>
          <a:pathLst>
            <a:path>
              <a:moveTo>
                <a:pt x="0" y="0"/>
              </a:moveTo>
              <a:lnTo>
                <a:pt x="0" y="2658635"/>
              </a:lnTo>
              <a:lnTo>
                <a:pt x="340850" y="2658635"/>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4E5CA4-231D-4E82-9B37-9E2CA063B796}">
      <dsp:nvSpPr>
        <dsp:cNvPr id="0" name=""/>
        <dsp:cNvSpPr/>
      </dsp:nvSpPr>
      <dsp:spPr>
        <a:xfrm>
          <a:off x="3314284" y="2749736"/>
          <a:ext cx="340850" cy="1045275"/>
        </a:xfrm>
        <a:custGeom>
          <a:avLst/>
          <a:gdLst/>
          <a:ahLst/>
          <a:cxnLst/>
          <a:rect l="0" t="0" r="0" b="0"/>
          <a:pathLst>
            <a:path>
              <a:moveTo>
                <a:pt x="0" y="0"/>
              </a:moveTo>
              <a:lnTo>
                <a:pt x="0" y="1045275"/>
              </a:lnTo>
              <a:lnTo>
                <a:pt x="340850" y="1045275"/>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234CD3-8A1B-453B-971E-FD25F2BE36B1}">
      <dsp:nvSpPr>
        <dsp:cNvPr id="0" name=""/>
        <dsp:cNvSpPr/>
      </dsp:nvSpPr>
      <dsp:spPr>
        <a:xfrm>
          <a:off x="4223219" y="1136172"/>
          <a:ext cx="2183057" cy="477395"/>
        </a:xfrm>
        <a:custGeom>
          <a:avLst/>
          <a:gdLst/>
          <a:ahLst/>
          <a:cxnLst/>
          <a:rect l="0" t="0" r="0" b="0"/>
          <a:pathLst>
            <a:path>
              <a:moveTo>
                <a:pt x="2183057" y="0"/>
              </a:moveTo>
              <a:lnTo>
                <a:pt x="2183057" y="238799"/>
              </a:lnTo>
              <a:lnTo>
                <a:pt x="0" y="238799"/>
              </a:lnTo>
              <a:lnTo>
                <a:pt x="0" y="47739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F9ADB4-6F3E-4C33-B710-FDE88D53964F}">
      <dsp:nvSpPr>
        <dsp:cNvPr id="0" name=""/>
        <dsp:cNvSpPr/>
      </dsp:nvSpPr>
      <dsp:spPr>
        <a:xfrm>
          <a:off x="564755" y="2749736"/>
          <a:ext cx="340850" cy="2658635"/>
        </a:xfrm>
        <a:custGeom>
          <a:avLst/>
          <a:gdLst/>
          <a:ahLst/>
          <a:cxnLst/>
          <a:rect l="0" t="0" r="0" b="0"/>
          <a:pathLst>
            <a:path>
              <a:moveTo>
                <a:pt x="0" y="0"/>
              </a:moveTo>
              <a:lnTo>
                <a:pt x="0" y="2658635"/>
              </a:lnTo>
              <a:lnTo>
                <a:pt x="340850" y="2658635"/>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27958B-A3BB-43B6-9F0E-F52118434F5E}">
      <dsp:nvSpPr>
        <dsp:cNvPr id="0" name=""/>
        <dsp:cNvSpPr/>
      </dsp:nvSpPr>
      <dsp:spPr>
        <a:xfrm>
          <a:off x="564755" y="2749736"/>
          <a:ext cx="340850" cy="1045275"/>
        </a:xfrm>
        <a:custGeom>
          <a:avLst/>
          <a:gdLst/>
          <a:ahLst/>
          <a:cxnLst/>
          <a:rect l="0" t="0" r="0" b="0"/>
          <a:pathLst>
            <a:path>
              <a:moveTo>
                <a:pt x="0" y="0"/>
              </a:moveTo>
              <a:lnTo>
                <a:pt x="0" y="1045275"/>
              </a:lnTo>
              <a:lnTo>
                <a:pt x="340850" y="1045275"/>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C19E39-E8D8-4FB1-9DAA-42ECD3CB1139}">
      <dsp:nvSpPr>
        <dsp:cNvPr id="0" name=""/>
        <dsp:cNvSpPr/>
      </dsp:nvSpPr>
      <dsp:spPr>
        <a:xfrm>
          <a:off x="1473690" y="1136172"/>
          <a:ext cx="4932586" cy="477395"/>
        </a:xfrm>
        <a:custGeom>
          <a:avLst/>
          <a:gdLst/>
          <a:ahLst/>
          <a:cxnLst/>
          <a:rect l="0" t="0" r="0" b="0"/>
          <a:pathLst>
            <a:path>
              <a:moveTo>
                <a:pt x="4932586" y="0"/>
              </a:moveTo>
              <a:lnTo>
                <a:pt x="4932586" y="238799"/>
              </a:lnTo>
              <a:lnTo>
                <a:pt x="0" y="238799"/>
              </a:lnTo>
              <a:lnTo>
                <a:pt x="0" y="47739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3513B0-7AEA-488A-86F3-640776B37771}">
      <dsp:nvSpPr>
        <dsp:cNvPr id="0" name=""/>
        <dsp:cNvSpPr/>
      </dsp:nvSpPr>
      <dsp:spPr>
        <a:xfrm>
          <a:off x="5270107" y="3"/>
          <a:ext cx="2272337" cy="1136168"/>
        </a:xfrm>
        <a:prstGeom prst="rect">
          <a:avLst/>
        </a:prstGeom>
        <a:solidFill>
          <a:schemeClr val="lt1">
            <a:hueOff val="0"/>
            <a:satOff val="0"/>
            <a:lumOff val="0"/>
            <a:alphaOff val="0"/>
          </a:schemeClr>
        </a:solidFill>
        <a:ln w="5715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_tradnl" sz="1800" kern="1200" smtClean="0"/>
            <a:t>ANÁLISIS NUTRICIONALES VEGETALES</a:t>
          </a:r>
          <a:endParaRPr lang="es-EC" sz="1800" kern="1200" dirty="0"/>
        </a:p>
      </dsp:txBody>
      <dsp:txXfrm>
        <a:off x="5270107" y="3"/>
        <a:ext cx="2272337" cy="1136168"/>
      </dsp:txXfrm>
    </dsp:sp>
    <dsp:sp modelId="{9032DA6E-B5B5-4444-AA02-72466091A6CB}">
      <dsp:nvSpPr>
        <dsp:cNvPr id="0" name=""/>
        <dsp:cNvSpPr/>
      </dsp:nvSpPr>
      <dsp:spPr>
        <a:xfrm>
          <a:off x="337521" y="1613567"/>
          <a:ext cx="2272337" cy="1136168"/>
        </a:xfrm>
        <a:prstGeom prst="rect">
          <a:avLst/>
        </a:prstGeom>
        <a:solidFill>
          <a:schemeClr val="lt1">
            <a:hueOff val="0"/>
            <a:satOff val="0"/>
            <a:lumOff val="0"/>
            <a:alphaOff val="0"/>
          </a:schemeClr>
        </a:solidFill>
        <a:ln w="5715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_tradnl" sz="1800" kern="1200" smtClean="0"/>
            <a:t>Análisis de suelos y agua</a:t>
          </a:r>
          <a:endParaRPr lang="es-ES_tradnl" sz="1800" kern="1200" dirty="0" smtClean="0"/>
        </a:p>
      </dsp:txBody>
      <dsp:txXfrm>
        <a:off x="337521" y="1613567"/>
        <a:ext cx="2272337" cy="1136168"/>
      </dsp:txXfrm>
    </dsp:sp>
    <dsp:sp modelId="{A249CD11-F621-45C8-993C-2FEE8308A5B8}">
      <dsp:nvSpPr>
        <dsp:cNvPr id="0" name=""/>
        <dsp:cNvSpPr/>
      </dsp:nvSpPr>
      <dsp:spPr>
        <a:xfrm>
          <a:off x="905606" y="3226927"/>
          <a:ext cx="2272337" cy="1136168"/>
        </a:xfrm>
        <a:prstGeom prst="rect">
          <a:avLst/>
        </a:prstGeom>
        <a:solidFill>
          <a:schemeClr val="lt1">
            <a:hueOff val="0"/>
            <a:satOff val="0"/>
            <a:lumOff val="0"/>
            <a:alphaOff val="0"/>
          </a:schemeClr>
        </a:solidFill>
        <a:ln w="5715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_tradnl" sz="1200" kern="1200" dirty="0" smtClean="0"/>
            <a:t>Explicar la adquisición de los nutrientes del suelo, sustrato o agua a través de análisis químicos</a:t>
          </a:r>
        </a:p>
      </dsp:txBody>
      <dsp:txXfrm>
        <a:off x="905606" y="3226927"/>
        <a:ext cx="2272337" cy="1136168"/>
      </dsp:txXfrm>
    </dsp:sp>
    <dsp:sp modelId="{0B9146EB-632D-44C8-BB6B-35A371A5F454}">
      <dsp:nvSpPr>
        <dsp:cNvPr id="0" name=""/>
        <dsp:cNvSpPr/>
      </dsp:nvSpPr>
      <dsp:spPr>
        <a:xfrm>
          <a:off x="905606" y="4840287"/>
          <a:ext cx="2272337" cy="1136168"/>
        </a:xfrm>
        <a:prstGeom prst="rect">
          <a:avLst/>
        </a:prstGeom>
        <a:solidFill>
          <a:schemeClr val="lt1">
            <a:hueOff val="0"/>
            <a:satOff val="0"/>
            <a:lumOff val="0"/>
            <a:alphaOff val="0"/>
          </a:schemeClr>
        </a:solidFill>
        <a:ln w="5715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_tradnl" sz="1200" kern="1200" dirty="0" smtClean="0"/>
            <a:t>Limitado (probabilidad de error) por la acción de factores externos como:</a:t>
          </a:r>
          <a:br>
            <a:rPr lang="es-ES_tradnl" sz="1200" kern="1200" dirty="0" smtClean="0"/>
          </a:br>
          <a:r>
            <a:rPr lang="es-ES_tradnl" sz="1200" kern="1200" dirty="0" smtClean="0"/>
            <a:t/>
          </a:r>
          <a:br>
            <a:rPr lang="es-ES_tradnl" sz="1200" kern="1200" dirty="0" smtClean="0"/>
          </a:br>
          <a:r>
            <a:rPr lang="es-ES_tradnl" sz="1200" kern="1200" dirty="0" smtClean="0"/>
            <a:t>Temperatura, presión, aireación, pH (</a:t>
          </a:r>
          <a:r>
            <a:rPr lang="es-ES_tradnl" sz="1200" kern="1200" dirty="0" err="1" smtClean="0"/>
            <a:t>Mourão</a:t>
          </a:r>
          <a:r>
            <a:rPr lang="es-ES_tradnl" sz="1200" kern="1200" dirty="0" smtClean="0"/>
            <a:t> </a:t>
          </a:r>
          <a:r>
            <a:rPr lang="es-ES_tradnl" sz="1200" kern="1200" dirty="0" err="1" smtClean="0"/>
            <a:t>Filho</a:t>
          </a:r>
          <a:r>
            <a:rPr lang="es-ES_tradnl" sz="1200" kern="1200" dirty="0" smtClean="0"/>
            <a:t>, 2004).</a:t>
          </a:r>
        </a:p>
      </dsp:txBody>
      <dsp:txXfrm>
        <a:off x="905606" y="4840287"/>
        <a:ext cx="2272337" cy="1136168"/>
      </dsp:txXfrm>
    </dsp:sp>
    <dsp:sp modelId="{C1975478-C807-44E5-97ED-3C052E77CA94}">
      <dsp:nvSpPr>
        <dsp:cNvPr id="0" name=""/>
        <dsp:cNvSpPr/>
      </dsp:nvSpPr>
      <dsp:spPr>
        <a:xfrm>
          <a:off x="3087050" y="1613567"/>
          <a:ext cx="2272337" cy="1136168"/>
        </a:xfrm>
        <a:prstGeom prst="rect">
          <a:avLst/>
        </a:prstGeom>
        <a:solidFill>
          <a:schemeClr val="lt1">
            <a:hueOff val="0"/>
            <a:satOff val="0"/>
            <a:lumOff val="0"/>
            <a:alphaOff val="0"/>
          </a:schemeClr>
        </a:solidFill>
        <a:ln w="5715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_tradnl" sz="1800" kern="1200" smtClean="0"/>
            <a:t>Análisis de tejidos</a:t>
          </a:r>
          <a:endParaRPr lang="es-ES_tradnl" sz="1800" kern="1200" dirty="0"/>
        </a:p>
      </dsp:txBody>
      <dsp:txXfrm>
        <a:off x="3087050" y="1613567"/>
        <a:ext cx="2272337" cy="1136168"/>
      </dsp:txXfrm>
    </dsp:sp>
    <dsp:sp modelId="{72917B02-170C-48A7-906C-7ABC44F3BEED}">
      <dsp:nvSpPr>
        <dsp:cNvPr id="0" name=""/>
        <dsp:cNvSpPr/>
      </dsp:nvSpPr>
      <dsp:spPr>
        <a:xfrm>
          <a:off x="3655134" y="3226927"/>
          <a:ext cx="2272337" cy="1136168"/>
        </a:xfrm>
        <a:prstGeom prst="rect">
          <a:avLst/>
        </a:prstGeom>
        <a:solidFill>
          <a:schemeClr val="lt1">
            <a:hueOff val="0"/>
            <a:satOff val="0"/>
            <a:lumOff val="0"/>
            <a:alphaOff val="0"/>
          </a:schemeClr>
        </a:solidFill>
        <a:ln w="57150" cap="flat" cmpd="sng" algn="ctr">
          <a:solidFill>
            <a:srgbClr val="FF8B8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_tradnl" sz="1200" kern="1200" dirty="0" smtClean="0"/>
            <a:t>Método directo que tiene factores que dificultan la comprensión y aplicación (</a:t>
          </a:r>
          <a:r>
            <a:rPr lang="es-ES_tradnl" sz="1200" kern="1200" dirty="0" err="1" smtClean="0"/>
            <a:t>Mourão</a:t>
          </a:r>
          <a:r>
            <a:rPr lang="es-ES_tradnl" sz="1200" kern="1200" dirty="0" smtClean="0"/>
            <a:t> </a:t>
          </a:r>
          <a:r>
            <a:rPr lang="es-ES_tradnl" sz="1200" kern="1200" dirty="0" err="1" smtClean="0"/>
            <a:t>Filho</a:t>
          </a:r>
          <a:r>
            <a:rPr lang="es-ES_tradnl" sz="1200" kern="1200" dirty="0" smtClean="0"/>
            <a:t>, 2004).</a:t>
          </a:r>
          <a:endParaRPr lang="es-ES_tradnl" sz="1200" kern="1200" dirty="0"/>
        </a:p>
      </dsp:txBody>
      <dsp:txXfrm>
        <a:off x="3655134" y="3226927"/>
        <a:ext cx="2272337" cy="1136168"/>
      </dsp:txXfrm>
    </dsp:sp>
    <dsp:sp modelId="{D8B06555-B581-41C5-9BD7-72CBCF22DB8F}">
      <dsp:nvSpPr>
        <dsp:cNvPr id="0" name=""/>
        <dsp:cNvSpPr/>
      </dsp:nvSpPr>
      <dsp:spPr>
        <a:xfrm>
          <a:off x="3655134" y="4840287"/>
          <a:ext cx="2272337" cy="1136168"/>
        </a:xfrm>
        <a:prstGeom prst="rect">
          <a:avLst/>
        </a:prstGeom>
        <a:solidFill>
          <a:schemeClr val="lt1">
            <a:hueOff val="0"/>
            <a:satOff val="0"/>
            <a:lumOff val="0"/>
            <a:alphaOff val="0"/>
          </a:schemeClr>
        </a:solidFill>
        <a:ln w="57150" cap="flat" cmpd="sng" algn="ctr">
          <a:solidFill>
            <a:srgbClr val="FF8B8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_tradnl" sz="1200" kern="1200" dirty="0" smtClean="0"/>
            <a:t>Se requieren partes específicas y bien definidas de las plantas</a:t>
          </a:r>
          <a:br>
            <a:rPr lang="es-ES_tradnl" sz="1200" kern="1200" dirty="0" smtClean="0"/>
          </a:br>
          <a:r>
            <a:rPr lang="es-ES_tradnl" sz="1200" kern="1200" dirty="0" smtClean="0"/>
            <a:t/>
          </a:r>
          <a:br>
            <a:rPr lang="es-ES_tradnl" sz="1200" kern="1200" dirty="0" smtClean="0"/>
          </a:br>
          <a:r>
            <a:rPr lang="es-ES_tradnl" sz="1200" kern="1200" dirty="0" smtClean="0"/>
            <a:t>Influidas por: edad, estado de maduración e interacciones de absorción y translocación de los nutrientes</a:t>
          </a:r>
          <a:endParaRPr lang="es-ES_tradnl" sz="1200" kern="1200" dirty="0"/>
        </a:p>
      </dsp:txBody>
      <dsp:txXfrm>
        <a:off x="3655134" y="4840287"/>
        <a:ext cx="2272337" cy="1136168"/>
      </dsp:txXfrm>
    </dsp:sp>
    <dsp:sp modelId="{2743DA61-74DD-465C-B533-DB8FA0B988D5}">
      <dsp:nvSpPr>
        <dsp:cNvPr id="0" name=""/>
        <dsp:cNvSpPr/>
      </dsp:nvSpPr>
      <dsp:spPr>
        <a:xfrm>
          <a:off x="5836579" y="1613567"/>
          <a:ext cx="2272337" cy="1136168"/>
        </a:xfrm>
        <a:prstGeom prst="rect">
          <a:avLst/>
        </a:prstGeom>
        <a:solidFill>
          <a:schemeClr val="lt1">
            <a:hueOff val="0"/>
            <a:satOff val="0"/>
            <a:lumOff val="0"/>
            <a:alphaOff val="0"/>
          </a:schemeClr>
        </a:solidFill>
        <a:ln w="57150" cap="flat" cmpd="sng" algn="ctr">
          <a:solidFill>
            <a:srgbClr val="006C3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_tradnl" sz="1800" kern="1200" dirty="0" smtClean="0"/>
            <a:t>Análisis foliar</a:t>
          </a:r>
          <a:endParaRPr lang="es-ES_tradnl" sz="1800" kern="1200" dirty="0"/>
        </a:p>
      </dsp:txBody>
      <dsp:txXfrm>
        <a:off x="5836579" y="1613567"/>
        <a:ext cx="2272337" cy="1136168"/>
      </dsp:txXfrm>
    </dsp:sp>
    <dsp:sp modelId="{15682690-991E-479F-8679-3301FAEBB2A0}">
      <dsp:nvSpPr>
        <dsp:cNvPr id="0" name=""/>
        <dsp:cNvSpPr/>
      </dsp:nvSpPr>
      <dsp:spPr>
        <a:xfrm>
          <a:off x="6404663" y="3226927"/>
          <a:ext cx="2272337" cy="1136168"/>
        </a:xfrm>
        <a:prstGeom prst="roundRect">
          <a:avLst/>
        </a:prstGeom>
        <a:solidFill>
          <a:schemeClr val="lt1">
            <a:hueOff val="0"/>
            <a:satOff val="0"/>
            <a:lumOff val="0"/>
            <a:alphaOff val="0"/>
          </a:schemeClr>
        </a:solidFill>
        <a:ln w="5715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_tradnl" sz="1200" kern="1200" dirty="0" smtClean="0"/>
            <a:t>Se constituye como el muestreo más eficiente para realizar un diagnóstico nutricional de la planta (</a:t>
          </a:r>
          <a:r>
            <a:rPr lang="es-ES_tradnl" sz="1200" kern="1200" dirty="0" err="1" smtClean="0"/>
            <a:t>Stewardship</a:t>
          </a:r>
          <a:r>
            <a:rPr lang="es-ES_tradnl" sz="1200" kern="1200" dirty="0" smtClean="0"/>
            <a:t>, 2016).</a:t>
          </a:r>
          <a:endParaRPr lang="es-EC" sz="1200" kern="1200" dirty="0"/>
        </a:p>
      </dsp:txBody>
      <dsp:txXfrm>
        <a:off x="6460126" y="3282390"/>
        <a:ext cx="2161411" cy="10252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5F1A1-2914-4B15-A8BE-4B416A8A12A9}">
      <dsp:nvSpPr>
        <dsp:cNvPr id="0" name=""/>
        <dsp:cNvSpPr/>
      </dsp:nvSpPr>
      <dsp:spPr>
        <a:xfrm>
          <a:off x="0" y="78110"/>
          <a:ext cx="4104456" cy="1085174"/>
        </a:xfrm>
        <a:prstGeom prst="roundRect">
          <a:avLst/>
        </a:prstGeom>
        <a:solidFill>
          <a:schemeClr val="lt1">
            <a:hueOff val="0"/>
            <a:satOff val="0"/>
            <a:lumOff val="0"/>
            <a:alphaOff val="0"/>
          </a:schemeClr>
        </a:solidFill>
        <a:ln w="38100" cap="flat" cmpd="sng" algn="ctr">
          <a:solidFill>
            <a:srgbClr val="FF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C" sz="2800" b="1" kern="1200" dirty="0" smtClean="0"/>
            <a:t>Diseño: </a:t>
          </a:r>
          <a:r>
            <a:rPr lang="es-EC" sz="2800" kern="1200" dirty="0" smtClean="0"/>
            <a:t>DCA</a:t>
          </a:r>
          <a:endParaRPr lang="es-EC" sz="2800" kern="1200" dirty="0"/>
        </a:p>
      </dsp:txBody>
      <dsp:txXfrm>
        <a:off x="52974" y="131084"/>
        <a:ext cx="3998508" cy="979226"/>
      </dsp:txXfrm>
    </dsp:sp>
    <dsp:sp modelId="{EF8B27CD-7917-43B6-8DF8-4BA389EDDAFE}">
      <dsp:nvSpPr>
        <dsp:cNvPr id="0" name=""/>
        <dsp:cNvSpPr/>
      </dsp:nvSpPr>
      <dsp:spPr>
        <a:xfrm>
          <a:off x="0" y="1243925"/>
          <a:ext cx="4104456" cy="1085174"/>
        </a:xfrm>
        <a:prstGeom prst="roundRect">
          <a:avLst/>
        </a:prstGeom>
        <a:solidFill>
          <a:schemeClr val="lt1">
            <a:hueOff val="0"/>
            <a:satOff val="0"/>
            <a:lumOff val="0"/>
            <a:alphaOff val="0"/>
          </a:schemeClr>
        </a:solidFill>
        <a:ln w="38100" cap="flat" cmpd="sng" algn="ctr">
          <a:solidFill>
            <a:srgbClr val="7030A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C" sz="2800" b="1" kern="1200" dirty="0" smtClean="0"/>
            <a:t>Factores: </a:t>
          </a:r>
          <a:r>
            <a:rPr lang="es-EC" sz="2000" kern="1200" dirty="0" smtClean="0"/>
            <a:t>Aplicación de DRIS </a:t>
          </a:r>
          <a:r>
            <a:rPr lang="es-EC" sz="900" kern="1200" dirty="0" smtClean="0"/>
            <a:t>(Altura, Rendimiento y ° </a:t>
          </a:r>
          <a:r>
            <a:rPr lang="es-EC" sz="900" kern="1200" dirty="0" err="1" smtClean="0"/>
            <a:t>Brix</a:t>
          </a:r>
          <a:r>
            <a:rPr lang="es-EC" sz="900" kern="1200" dirty="0" smtClean="0"/>
            <a:t>)</a:t>
          </a:r>
          <a:r>
            <a:rPr lang="es-EC" sz="2000" kern="1200" dirty="0" smtClean="0"/>
            <a:t>, Cosechas</a:t>
          </a:r>
          <a:r>
            <a:rPr lang="es-EC" sz="1800" kern="1200" dirty="0" smtClean="0"/>
            <a:t> </a:t>
          </a:r>
          <a:r>
            <a:rPr lang="es-EC" sz="900" kern="1200" dirty="0" smtClean="0"/>
            <a:t>(Rendimiento y grados </a:t>
          </a:r>
          <a:r>
            <a:rPr lang="es-EC" sz="900" kern="1200" dirty="0" err="1" smtClean="0"/>
            <a:t>Brix</a:t>
          </a:r>
          <a:r>
            <a:rPr lang="es-EC" sz="900" kern="1200" dirty="0" smtClean="0"/>
            <a:t>)</a:t>
          </a:r>
        </a:p>
      </dsp:txBody>
      <dsp:txXfrm>
        <a:off x="52974" y="1296899"/>
        <a:ext cx="3998508" cy="979226"/>
      </dsp:txXfrm>
    </dsp:sp>
    <dsp:sp modelId="{9E1B586D-F9CE-491B-BDBE-FF5B20879631}">
      <dsp:nvSpPr>
        <dsp:cNvPr id="0" name=""/>
        <dsp:cNvSpPr/>
      </dsp:nvSpPr>
      <dsp:spPr>
        <a:xfrm>
          <a:off x="0" y="2409740"/>
          <a:ext cx="4104456" cy="1085174"/>
        </a:xfrm>
        <a:prstGeom prst="roundRect">
          <a:avLst/>
        </a:prstGeom>
        <a:solidFill>
          <a:schemeClr val="lt1">
            <a:hueOff val="0"/>
            <a:satOff val="0"/>
            <a:lumOff val="0"/>
            <a:alphaOff val="0"/>
          </a:schemeClr>
        </a:solidFill>
        <a:ln w="38100" cap="flat" cmpd="sng" algn="ctr">
          <a:solidFill>
            <a:srgbClr val="00B0F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C" sz="2800" b="1" kern="1200" dirty="0" smtClean="0"/>
            <a:t>Variable: </a:t>
          </a:r>
          <a:r>
            <a:rPr lang="es-EC" sz="2800" kern="1200" dirty="0" smtClean="0"/>
            <a:t>Altura, Rendimiento y ° </a:t>
          </a:r>
          <a:r>
            <a:rPr lang="es-EC" sz="2800" kern="1200" dirty="0" err="1" smtClean="0"/>
            <a:t>Brix</a:t>
          </a:r>
          <a:endParaRPr lang="es-EC" sz="2800" kern="1200" dirty="0" smtClean="0"/>
        </a:p>
      </dsp:txBody>
      <dsp:txXfrm>
        <a:off x="52974" y="2462714"/>
        <a:ext cx="3998508" cy="979226"/>
      </dsp:txXfrm>
    </dsp:sp>
    <dsp:sp modelId="{E7D3250A-CC1A-4D5D-9CA9-B4C35C6CB348}">
      <dsp:nvSpPr>
        <dsp:cNvPr id="0" name=""/>
        <dsp:cNvSpPr/>
      </dsp:nvSpPr>
      <dsp:spPr>
        <a:xfrm>
          <a:off x="0" y="3575555"/>
          <a:ext cx="4104456" cy="1085174"/>
        </a:xfrm>
        <a:prstGeom prst="roundRect">
          <a:avLst/>
        </a:prstGeom>
        <a:solidFill>
          <a:schemeClr val="lt1">
            <a:hueOff val="0"/>
            <a:satOff val="0"/>
            <a:lumOff val="0"/>
            <a:alphaOff val="0"/>
          </a:schemeClr>
        </a:solidFill>
        <a:ln w="38100" cap="flat" cmpd="sng" algn="ctr">
          <a:solidFill>
            <a:srgbClr val="FF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C" sz="2800" b="1" kern="1200" dirty="0" smtClean="0"/>
            <a:t>Población: </a:t>
          </a:r>
          <a:r>
            <a:rPr lang="es-EC" sz="2800" kern="1200" dirty="0" smtClean="0"/>
            <a:t>≈2200 plantas de tomate</a:t>
          </a:r>
        </a:p>
      </dsp:txBody>
      <dsp:txXfrm>
        <a:off x="52974" y="3628529"/>
        <a:ext cx="3998508" cy="979226"/>
      </dsp:txXfrm>
    </dsp:sp>
    <dsp:sp modelId="{9CF0C0C7-80B0-48F9-8568-DC9D844A0AAC}">
      <dsp:nvSpPr>
        <dsp:cNvPr id="0" name=""/>
        <dsp:cNvSpPr/>
      </dsp:nvSpPr>
      <dsp:spPr>
        <a:xfrm>
          <a:off x="0" y="4741370"/>
          <a:ext cx="4104456" cy="1085174"/>
        </a:xfrm>
        <a:prstGeom prst="roundRect">
          <a:avLst/>
        </a:prstGeom>
        <a:solidFill>
          <a:schemeClr val="lt1">
            <a:hueOff val="0"/>
            <a:satOff val="0"/>
            <a:lumOff val="0"/>
            <a:alphaOff val="0"/>
          </a:schemeClr>
        </a:solidFill>
        <a:ln w="38100" cap="flat" cmpd="sng" algn="ctr">
          <a:solidFill>
            <a:srgbClr val="FFC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C" sz="2800" b="1" kern="1200" dirty="0" smtClean="0"/>
            <a:t>UE: </a:t>
          </a:r>
          <a:r>
            <a:rPr lang="es-EC" sz="2800" kern="1200" dirty="0" smtClean="0"/>
            <a:t>12 plantas de tomate</a:t>
          </a:r>
        </a:p>
      </dsp:txBody>
      <dsp:txXfrm>
        <a:off x="52974" y="4794344"/>
        <a:ext cx="3998508" cy="9792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9B2F7-5072-4417-9F66-D6228F998CBF}">
      <dsp:nvSpPr>
        <dsp:cNvPr id="0" name=""/>
        <dsp:cNvSpPr/>
      </dsp:nvSpPr>
      <dsp:spPr>
        <a:xfrm>
          <a:off x="3664608" y="1987759"/>
          <a:ext cx="1907701" cy="1420858"/>
        </a:xfrm>
        <a:prstGeom prst="ellipse">
          <a:avLst/>
        </a:prstGeom>
        <a:solidFill>
          <a:schemeClr val="lt1">
            <a:hueOff val="0"/>
            <a:satOff val="0"/>
            <a:lumOff val="0"/>
            <a:alphaOff val="0"/>
          </a:schemeClr>
        </a:solidFill>
        <a:ln w="5715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t>Aplicación de DRIS</a:t>
          </a:r>
          <a:endParaRPr lang="es-EC" sz="1800" kern="1200" dirty="0"/>
        </a:p>
      </dsp:txBody>
      <dsp:txXfrm>
        <a:off x="3943984" y="2195839"/>
        <a:ext cx="1348949" cy="1004698"/>
      </dsp:txXfrm>
    </dsp:sp>
    <dsp:sp modelId="{28063E30-B922-4807-8103-BCFF6893EED9}">
      <dsp:nvSpPr>
        <dsp:cNvPr id="0" name=""/>
        <dsp:cNvSpPr/>
      </dsp:nvSpPr>
      <dsp:spPr>
        <a:xfrm rot="16204917">
          <a:off x="4401482" y="1346198"/>
          <a:ext cx="437130" cy="483091"/>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a:off x="4466958" y="1508385"/>
        <a:ext cx="305991" cy="289855"/>
      </dsp:txXfrm>
    </dsp:sp>
    <dsp:sp modelId="{F490A8FF-435E-49AB-8AE8-DF5E3E33441B}">
      <dsp:nvSpPr>
        <dsp:cNvPr id="0" name=""/>
        <dsp:cNvSpPr/>
      </dsp:nvSpPr>
      <dsp:spPr>
        <a:xfrm>
          <a:off x="3503846" y="0"/>
          <a:ext cx="2235279" cy="1162986"/>
        </a:xfrm>
        <a:prstGeom prst="ellipse">
          <a:avLst/>
        </a:prstGeom>
        <a:solidFill>
          <a:schemeClr val="lt1">
            <a:hueOff val="0"/>
            <a:satOff val="0"/>
            <a:lumOff val="0"/>
            <a:alphaOff val="0"/>
          </a:schemeClr>
        </a:solidFill>
        <a:ln w="5715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1) Muestreo</a:t>
          </a:r>
          <a:endParaRPr lang="es-EC" sz="1600" kern="1200" dirty="0"/>
        </a:p>
      </dsp:txBody>
      <dsp:txXfrm>
        <a:off x="3831195" y="170315"/>
        <a:ext cx="1580581" cy="822356"/>
      </dsp:txXfrm>
    </dsp:sp>
    <dsp:sp modelId="{2D044E23-5C0F-4FCC-B2FF-FEEF00C03E8A}">
      <dsp:nvSpPr>
        <dsp:cNvPr id="0" name=""/>
        <dsp:cNvSpPr/>
      </dsp:nvSpPr>
      <dsp:spPr>
        <a:xfrm rot="21543813">
          <a:off x="5809272" y="2432506"/>
          <a:ext cx="571586" cy="483091"/>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a:off x="5809282" y="2530308"/>
        <a:ext cx="426659" cy="289855"/>
      </dsp:txXfrm>
    </dsp:sp>
    <dsp:sp modelId="{A4D70DA9-CB62-4D2E-B883-CF98E2B80150}">
      <dsp:nvSpPr>
        <dsp:cNvPr id="0" name=""/>
        <dsp:cNvSpPr/>
      </dsp:nvSpPr>
      <dsp:spPr>
        <a:xfrm>
          <a:off x="6650121" y="1937892"/>
          <a:ext cx="2038306" cy="1420858"/>
        </a:xfrm>
        <a:prstGeom prst="ellipse">
          <a:avLst/>
        </a:prstGeom>
        <a:solidFill>
          <a:schemeClr val="lt1">
            <a:hueOff val="0"/>
            <a:satOff val="0"/>
            <a:lumOff val="0"/>
            <a:alphaOff val="0"/>
          </a:schemeClr>
        </a:solidFill>
        <a:ln w="5715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2) Preparación de muestras</a:t>
          </a:r>
          <a:endParaRPr lang="es-EC" sz="1600" kern="1200" dirty="0"/>
        </a:p>
      </dsp:txBody>
      <dsp:txXfrm>
        <a:off x="6948624" y="2145972"/>
        <a:ext cx="1441300" cy="1004698"/>
      </dsp:txXfrm>
    </dsp:sp>
    <dsp:sp modelId="{082B2154-D8B7-46F1-ADC3-398029B8C7DA}">
      <dsp:nvSpPr>
        <dsp:cNvPr id="0" name=""/>
        <dsp:cNvSpPr/>
      </dsp:nvSpPr>
      <dsp:spPr>
        <a:xfrm rot="5395073">
          <a:off x="4404824" y="3560960"/>
          <a:ext cx="430435" cy="483091"/>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a:off x="4469296" y="3593013"/>
        <a:ext cx="301305" cy="289855"/>
      </dsp:txXfrm>
    </dsp:sp>
    <dsp:sp modelId="{73A15364-5171-4750-B426-1D9047C2D793}">
      <dsp:nvSpPr>
        <dsp:cNvPr id="0" name=""/>
        <dsp:cNvSpPr/>
      </dsp:nvSpPr>
      <dsp:spPr>
        <a:xfrm>
          <a:off x="3431843" y="4220759"/>
          <a:ext cx="2379298" cy="1188249"/>
        </a:xfrm>
        <a:prstGeom prst="ellipse">
          <a:avLst/>
        </a:prstGeom>
        <a:solidFill>
          <a:schemeClr val="lt1">
            <a:hueOff val="0"/>
            <a:satOff val="0"/>
            <a:lumOff val="0"/>
            <a:alphaOff val="0"/>
          </a:schemeClr>
        </a:solidFill>
        <a:ln w="5715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3) Determinación cuantitativa</a:t>
          </a:r>
          <a:endParaRPr lang="es-EC" sz="1600" kern="1200" dirty="0"/>
        </a:p>
      </dsp:txBody>
      <dsp:txXfrm>
        <a:off x="3780283" y="4394774"/>
        <a:ext cx="1682418" cy="840219"/>
      </dsp:txXfrm>
    </dsp:sp>
    <dsp:sp modelId="{0A4A9B60-E270-42BA-87BF-BF09405480D8}">
      <dsp:nvSpPr>
        <dsp:cNvPr id="0" name=""/>
        <dsp:cNvSpPr/>
      </dsp:nvSpPr>
      <dsp:spPr>
        <a:xfrm rot="10776132">
          <a:off x="2740621" y="2467413"/>
          <a:ext cx="652990" cy="483091"/>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rot="10800000">
        <a:off x="2885546" y="2563528"/>
        <a:ext cx="508063" cy="289855"/>
      </dsp:txXfrm>
    </dsp:sp>
    <dsp:sp modelId="{DF0E6FF7-3C7B-4F03-A580-BF96E1194D3D}">
      <dsp:nvSpPr>
        <dsp:cNvPr id="0" name=""/>
        <dsp:cNvSpPr/>
      </dsp:nvSpPr>
      <dsp:spPr>
        <a:xfrm>
          <a:off x="425566" y="2009903"/>
          <a:ext cx="2007104" cy="1420858"/>
        </a:xfrm>
        <a:prstGeom prst="ellipse">
          <a:avLst/>
        </a:prstGeom>
        <a:solidFill>
          <a:schemeClr val="lt1">
            <a:hueOff val="0"/>
            <a:satOff val="0"/>
            <a:lumOff val="0"/>
            <a:alphaOff val="0"/>
          </a:schemeClr>
        </a:solidFill>
        <a:ln w="5715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4) Cálculo e interpretación</a:t>
          </a:r>
          <a:endParaRPr lang="es-EC" sz="1600" kern="1200" dirty="0"/>
        </a:p>
      </dsp:txBody>
      <dsp:txXfrm>
        <a:off x="719500" y="2217983"/>
        <a:ext cx="1419236" cy="100469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32E4F-C73E-48D3-813D-070783CD024C}">
      <dsp:nvSpPr>
        <dsp:cNvPr id="0" name=""/>
        <dsp:cNvSpPr/>
      </dsp:nvSpPr>
      <dsp:spPr>
        <a:xfrm>
          <a:off x="0" y="47449"/>
          <a:ext cx="5178503" cy="5178503"/>
        </a:xfrm>
        <a:prstGeom prst="pie">
          <a:avLst>
            <a:gd name="adj1" fmla="val 5400000"/>
            <a:gd name="adj2" fmla="val 1620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5EB495-E37C-4B4F-9954-02FE9277D02E}">
      <dsp:nvSpPr>
        <dsp:cNvPr id="0" name=""/>
        <dsp:cNvSpPr/>
      </dsp:nvSpPr>
      <dsp:spPr>
        <a:xfrm>
          <a:off x="2589251" y="47449"/>
          <a:ext cx="6041587" cy="5178503"/>
        </a:xfrm>
        <a:prstGeom prst="rect">
          <a:avLst/>
        </a:prstGeom>
        <a:solidFill>
          <a:schemeClr val="lt1">
            <a:alpha val="9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Tipo de muestreo</a:t>
          </a:r>
          <a:endParaRPr lang="es-EC" sz="2400" kern="1200" dirty="0"/>
        </a:p>
      </dsp:txBody>
      <dsp:txXfrm>
        <a:off x="2589251" y="47449"/>
        <a:ext cx="3020793" cy="1100431"/>
      </dsp:txXfrm>
    </dsp:sp>
    <dsp:sp modelId="{6250A812-BE5B-42B1-B784-A019DE441CFC}">
      <dsp:nvSpPr>
        <dsp:cNvPr id="0" name=""/>
        <dsp:cNvSpPr/>
      </dsp:nvSpPr>
      <dsp:spPr>
        <a:xfrm>
          <a:off x="679678" y="1147881"/>
          <a:ext cx="3819146" cy="3819146"/>
        </a:xfrm>
        <a:prstGeom prst="pie">
          <a:avLst>
            <a:gd name="adj1" fmla="val 5400000"/>
            <a:gd name="adj2" fmla="val 1620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65E4C4-0AFE-4BCA-AD93-682C73A237F3}">
      <dsp:nvSpPr>
        <dsp:cNvPr id="0" name=""/>
        <dsp:cNvSpPr/>
      </dsp:nvSpPr>
      <dsp:spPr>
        <a:xfrm>
          <a:off x="2589251" y="1147881"/>
          <a:ext cx="6041587" cy="3819146"/>
        </a:xfrm>
        <a:prstGeom prst="rect">
          <a:avLst/>
        </a:prstGeom>
        <a:solidFill>
          <a:schemeClr val="lt1">
            <a:alpha val="90000"/>
            <a:hueOff val="0"/>
            <a:satOff val="0"/>
            <a:lumOff val="0"/>
            <a:alphaOff val="0"/>
          </a:schemeClr>
        </a:solidFill>
        <a:ln w="25400" cap="flat" cmpd="sng" algn="ctr">
          <a:solidFill>
            <a:schemeClr val="accent2">
              <a:shade val="50000"/>
              <a:hueOff val="0"/>
              <a:satOff val="-15810"/>
              <a:lumOff val="238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_tradnl" sz="2400" i="1" kern="1200" dirty="0" smtClean="0"/>
            <a:t>Método de corte</a:t>
          </a:r>
          <a:endParaRPr lang="es-EC" sz="2400" kern="1200" dirty="0"/>
        </a:p>
      </dsp:txBody>
      <dsp:txXfrm>
        <a:off x="2589251" y="1147881"/>
        <a:ext cx="3020793" cy="1100431"/>
      </dsp:txXfrm>
    </dsp:sp>
    <dsp:sp modelId="{16568D0E-A260-4440-BA3C-FC72D5421323}">
      <dsp:nvSpPr>
        <dsp:cNvPr id="0" name=""/>
        <dsp:cNvSpPr/>
      </dsp:nvSpPr>
      <dsp:spPr>
        <a:xfrm>
          <a:off x="1359357" y="2248313"/>
          <a:ext cx="2459789" cy="2459789"/>
        </a:xfrm>
        <a:prstGeom prst="pie">
          <a:avLst>
            <a:gd name="adj1" fmla="val 5400000"/>
            <a:gd name="adj2" fmla="val 1620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F15B24-1406-4EE7-AC30-2825587176AB}">
      <dsp:nvSpPr>
        <dsp:cNvPr id="0" name=""/>
        <dsp:cNvSpPr/>
      </dsp:nvSpPr>
      <dsp:spPr>
        <a:xfrm>
          <a:off x="2589251" y="2248313"/>
          <a:ext cx="6041587" cy="2459789"/>
        </a:xfrm>
        <a:prstGeom prst="rect">
          <a:avLst/>
        </a:prstGeom>
        <a:solidFill>
          <a:schemeClr val="lt1">
            <a:alpha val="90000"/>
            <a:hueOff val="0"/>
            <a:satOff val="0"/>
            <a:lumOff val="0"/>
            <a:alphaOff val="0"/>
          </a:schemeClr>
        </a:solidFill>
        <a:ln w="25400" cap="flat" cmpd="sng" algn="ctr">
          <a:solidFill>
            <a:schemeClr val="accent2">
              <a:shade val="50000"/>
              <a:hueOff val="0"/>
              <a:satOff val="-31620"/>
              <a:lumOff val="477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_tradnl" sz="2400" kern="1200" dirty="0" smtClean="0"/>
            <a:t>Sitio de corte</a:t>
          </a:r>
          <a:endParaRPr lang="es-EC" sz="2400" kern="1200" dirty="0"/>
        </a:p>
      </dsp:txBody>
      <dsp:txXfrm>
        <a:off x="2589251" y="2248313"/>
        <a:ext cx="3020793" cy="1100431"/>
      </dsp:txXfrm>
    </dsp:sp>
    <dsp:sp modelId="{097A6C48-FCB2-40C6-B531-BA201A193959}">
      <dsp:nvSpPr>
        <dsp:cNvPr id="0" name=""/>
        <dsp:cNvSpPr/>
      </dsp:nvSpPr>
      <dsp:spPr>
        <a:xfrm>
          <a:off x="2039035" y="3348745"/>
          <a:ext cx="1100431" cy="1100431"/>
        </a:xfrm>
        <a:prstGeom prst="pie">
          <a:avLst>
            <a:gd name="adj1" fmla="val 5400000"/>
            <a:gd name="adj2" fmla="val 1620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78E350-AD3A-4BE7-BE68-5A517184870B}">
      <dsp:nvSpPr>
        <dsp:cNvPr id="0" name=""/>
        <dsp:cNvSpPr/>
      </dsp:nvSpPr>
      <dsp:spPr>
        <a:xfrm>
          <a:off x="2589251" y="3348745"/>
          <a:ext cx="6041587" cy="1100431"/>
        </a:xfrm>
        <a:prstGeom prst="rect">
          <a:avLst/>
        </a:prstGeom>
        <a:solidFill>
          <a:schemeClr val="lt1">
            <a:alpha val="90000"/>
            <a:hueOff val="0"/>
            <a:satOff val="0"/>
            <a:lumOff val="0"/>
            <a:alphaOff val="0"/>
          </a:schemeClr>
        </a:solidFill>
        <a:ln w="25400" cap="flat" cmpd="sng" algn="ctr">
          <a:solidFill>
            <a:schemeClr val="accent2">
              <a:shade val="50000"/>
              <a:hueOff val="0"/>
              <a:satOff val="-15810"/>
              <a:lumOff val="238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_tradnl" sz="2400" kern="1200" dirty="0" smtClean="0"/>
            <a:t>Hojas</a:t>
          </a:r>
        </a:p>
      </dsp:txBody>
      <dsp:txXfrm>
        <a:off x="2589251" y="3348745"/>
        <a:ext cx="3020793" cy="1100431"/>
      </dsp:txXfrm>
    </dsp:sp>
    <dsp:sp modelId="{CAE97F03-A9D8-4383-9438-39F956A9A32C}">
      <dsp:nvSpPr>
        <dsp:cNvPr id="0" name=""/>
        <dsp:cNvSpPr/>
      </dsp:nvSpPr>
      <dsp:spPr>
        <a:xfrm>
          <a:off x="5610045" y="47449"/>
          <a:ext cx="3020793" cy="110043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Aleatorio</a:t>
          </a:r>
          <a:endParaRPr lang="es-EC" sz="1600" kern="1200" dirty="0"/>
        </a:p>
      </dsp:txBody>
      <dsp:txXfrm>
        <a:off x="5610045" y="47449"/>
        <a:ext cx="3020793" cy="1100431"/>
      </dsp:txXfrm>
    </dsp:sp>
    <dsp:sp modelId="{98140096-0A37-4E6C-850B-A49E760D0BF0}">
      <dsp:nvSpPr>
        <dsp:cNvPr id="0" name=""/>
        <dsp:cNvSpPr/>
      </dsp:nvSpPr>
      <dsp:spPr>
        <a:xfrm>
          <a:off x="5610045" y="1147881"/>
          <a:ext cx="3020793" cy="110043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es-ES_tradnl" sz="1600" i="1" kern="1200" dirty="0" smtClean="0"/>
            <a:t>Hill </a:t>
          </a:r>
          <a:r>
            <a:rPr lang="es-ES_tradnl" sz="1600" i="1" kern="1200" dirty="0" err="1" smtClean="0"/>
            <a:t>Laboratories</a:t>
          </a:r>
          <a:r>
            <a:rPr lang="es-ES_tradnl" sz="1600" i="1" kern="1200" dirty="0" smtClean="0"/>
            <a:t> </a:t>
          </a:r>
          <a:r>
            <a:rPr lang="es-ES_tradnl" sz="2000" b="1" i="1" kern="1200" dirty="0" smtClean="0">
              <a:latin typeface="Times New Roman"/>
              <a:cs typeface="Times New Roman"/>
            </a:rPr>
            <a:t>→</a:t>
          </a:r>
          <a:r>
            <a:rPr lang="es-ES_tradnl" sz="1600" i="1" kern="1200" dirty="0" smtClean="0">
              <a:latin typeface="Times New Roman"/>
              <a:cs typeface="Times New Roman"/>
            </a:rPr>
            <a:t> </a:t>
          </a:r>
          <a:r>
            <a:rPr lang="es-ES_tradnl" sz="1600" kern="1200" dirty="0" smtClean="0"/>
            <a:t>cortar hojas maduras cuando primeros frutos están maduros</a:t>
          </a:r>
          <a:endParaRPr lang="es-EC" sz="1600" kern="1200" dirty="0"/>
        </a:p>
      </dsp:txBody>
      <dsp:txXfrm>
        <a:off x="5610045" y="1147881"/>
        <a:ext cx="3020793" cy="1100431"/>
      </dsp:txXfrm>
    </dsp:sp>
    <dsp:sp modelId="{C4611953-8981-43D6-8D81-4BD525DE9A3E}">
      <dsp:nvSpPr>
        <dsp:cNvPr id="0" name=""/>
        <dsp:cNvSpPr/>
      </dsp:nvSpPr>
      <dsp:spPr>
        <a:xfrm>
          <a:off x="5610045" y="2248313"/>
          <a:ext cx="3020793" cy="110043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es-ES_tradnl" sz="1600" kern="1200" dirty="0" smtClean="0"/>
            <a:t>Foliolos maduros jóvenes, tomar 20 foliolos a 20 cm bajo el ápice superior</a:t>
          </a:r>
          <a:endParaRPr lang="es-EC" sz="1600" kern="1200" dirty="0"/>
        </a:p>
      </dsp:txBody>
      <dsp:txXfrm>
        <a:off x="5610045" y="2248313"/>
        <a:ext cx="3020793" cy="1100431"/>
      </dsp:txXfrm>
    </dsp:sp>
    <dsp:sp modelId="{3CF04ACE-3AB1-4572-BBEB-418DD04B0727}">
      <dsp:nvSpPr>
        <dsp:cNvPr id="0" name=""/>
        <dsp:cNvSpPr/>
      </dsp:nvSpPr>
      <dsp:spPr>
        <a:xfrm>
          <a:off x="5610045" y="3348745"/>
          <a:ext cx="3020793" cy="110043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es-ES_tradnl" sz="1600" kern="1200" dirty="0" smtClean="0"/>
            <a:t>Maduras </a:t>
          </a:r>
          <a:r>
            <a:rPr lang="es-ES_tradnl" sz="2000" b="1" kern="1200" dirty="0" smtClean="0">
              <a:latin typeface="Times New Roman"/>
              <a:cs typeface="Times New Roman"/>
            </a:rPr>
            <a:t>→</a:t>
          </a:r>
          <a:r>
            <a:rPr lang="es-ES_tradnl" sz="1600" kern="1200" dirty="0" smtClean="0">
              <a:latin typeface="Times New Roman"/>
              <a:cs typeface="Times New Roman"/>
            </a:rPr>
            <a:t> </a:t>
          </a:r>
          <a:r>
            <a:rPr lang="es-ES_tradnl" sz="1600" kern="1200" dirty="0" smtClean="0"/>
            <a:t>presentan una menor variación en el rango de amplitud de los valores de composición macro y micro elemental</a:t>
          </a:r>
        </a:p>
      </dsp:txBody>
      <dsp:txXfrm>
        <a:off x="5610045" y="3348745"/>
        <a:ext cx="3020793" cy="110043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465949-A46E-4D90-916A-10899AD9DCAA}" type="datetimeFigureOut">
              <a:rPr lang="es-ES" smtClean="0"/>
              <a:pPr/>
              <a:t>12/10/2017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0EAC74-6FFC-4A6D-97E2-2109FB6CF46A}" type="slidenum">
              <a:rPr lang="es-ES" smtClean="0"/>
              <a:pPr/>
              <a:t>‹Nº›</a:t>
            </a:fld>
            <a:endParaRPr lang="es-ES"/>
          </a:p>
        </p:txBody>
      </p:sp>
    </p:spTree>
    <p:extLst>
      <p:ext uri="{BB962C8B-B14F-4D97-AF65-F5344CB8AC3E}">
        <p14:creationId xmlns:p14="http://schemas.microsoft.com/office/powerpoint/2010/main" val="3851261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E591CF-066B-5148-9B37-6AC21E43C2C3}" type="slidenum">
              <a:rPr lang="en-US" smtClean="0"/>
              <a:t>18</a:t>
            </a:fld>
            <a:endParaRPr lang="en-US"/>
          </a:p>
        </p:txBody>
      </p:sp>
    </p:spTree>
    <p:extLst>
      <p:ext uri="{BB962C8B-B14F-4D97-AF65-F5344CB8AC3E}">
        <p14:creationId xmlns:p14="http://schemas.microsoft.com/office/powerpoint/2010/main" val="3341341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A906B6D5-EB46-41DB-84F0-760181C0FDE2}" type="datetimeFigureOut">
              <a:rPr lang="es-ES" smtClean="0"/>
              <a:pPr/>
              <a:t>12/10/2017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5761659-B8FF-48A0-B720-F3B119AC9C19}"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906B6D5-EB46-41DB-84F0-760181C0FDE2}" type="datetimeFigureOut">
              <a:rPr lang="es-ES" smtClean="0"/>
              <a:pPr/>
              <a:t>12/10/2017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5761659-B8FF-48A0-B720-F3B119AC9C19}"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906B6D5-EB46-41DB-84F0-760181C0FDE2}" type="datetimeFigureOut">
              <a:rPr lang="es-ES" smtClean="0"/>
              <a:pPr/>
              <a:t>12/10/2017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5761659-B8FF-48A0-B720-F3B119AC9C19}"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userDrawn="1"/>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122" name="CorelDRAW" r:id="rId3" imgW="9151920" imgH="5621400" progId="">
                  <p:embed/>
                </p:oleObj>
              </mc:Choice>
              <mc:Fallback>
                <p:oleObj name="CorelDRAW" r:id="rId3" imgW="9151920" imgH="5621400" progId="">
                  <p:embed/>
                  <p:pic>
                    <p:nvPicPr>
                      <p:cNvPr id="0"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S" sz="1400" smtClean="0"/>
          </a:p>
        </p:txBody>
      </p:sp>
      <p:sp>
        <p:nvSpPr>
          <p:cNvPr id="4" name="Rectangle 25"/>
          <p:cNvSpPr>
            <a:spLocks noChangeArrowheads="1"/>
          </p:cNvSpPr>
          <p:nvPr userDrawn="1"/>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C" altLang="es-ES" sz="1400" smtClean="0"/>
          </a:p>
        </p:txBody>
      </p:sp>
      <p:sp>
        <p:nvSpPr>
          <p:cNvPr id="5" name="Rectangle 26"/>
          <p:cNvSpPr>
            <a:spLocks noChangeArrowheads="1"/>
          </p:cNvSpPr>
          <p:nvPr userDrawn="1"/>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S" sz="1400" smtClean="0"/>
          </a:p>
        </p:txBody>
      </p:sp>
      <p:sp>
        <p:nvSpPr>
          <p:cNvPr id="6" name="Rectangle 27"/>
          <p:cNvSpPr>
            <a:spLocks noChangeArrowheads="1"/>
          </p:cNvSpPr>
          <p:nvPr userDrawn="1"/>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C" altLang="es-ES" sz="1400" smtClean="0"/>
          </a:p>
        </p:txBody>
      </p:sp>
      <p:pic>
        <p:nvPicPr>
          <p:cNvPr id="7" name="Picture 48" descr="bannner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userDrawn="1"/>
        </p:nvSpPr>
        <p:spPr bwMode="auto">
          <a:xfrm>
            <a:off x="217488" y="260350"/>
            <a:ext cx="792162" cy="7921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S" smtClean="0"/>
          </a:p>
        </p:txBody>
      </p:sp>
      <p:pic>
        <p:nvPicPr>
          <p:cNvPr id="9" name="Picture 49" descr="LOGO ESPE ORIGINAL copia"/>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2213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userDrawn="1"/>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7506" name="CorelDRAW" r:id="rId3" imgW="9151920" imgH="5621400" progId="">
                  <p:embed/>
                </p:oleObj>
              </mc:Choice>
              <mc:Fallback>
                <p:oleObj name="CorelDRAW" r:id="rId3" imgW="9151920" imgH="5621400" progId="">
                  <p:embed/>
                  <p:pic>
                    <p:nvPicPr>
                      <p:cNvPr id="0"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S" sz="1400" smtClean="0"/>
          </a:p>
        </p:txBody>
      </p:sp>
      <p:sp>
        <p:nvSpPr>
          <p:cNvPr id="4" name="Rectangle 25"/>
          <p:cNvSpPr>
            <a:spLocks noChangeArrowheads="1"/>
          </p:cNvSpPr>
          <p:nvPr userDrawn="1"/>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C" altLang="es-ES" sz="1400" smtClean="0"/>
          </a:p>
        </p:txBody>
      </p:sp>
      <p:sp>
        <p:nvSpPr>
          <p:cNvPr id="5" name="Rectangle 26"/>
          <p:cNvSpPr>
            <a:spLocks noChangeArrowheads="1"/>
          </p:cNvSpPr>
          <p:nvPr userDrawn="1"/>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S" sz="1400" smtClean="0"/>
          </a:p>
        </p:txBody>
      </p:sp>
      <p:sp>
        <p:nvSpPr>
          <p:cNvPr id="6" name="Rectangle 27"/>
          <p:cNvSpPr>
            <a:spLocks noChangeArrowheads="1"/>
          </p:cNvSpPr>
          <p:nvPr userDrawn="1"/>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C" altLang="es-ES" sz="1400" smtClean="0"/>
          </a:p>
        </p:txBody>
      </p:sp>
      <p:pic>
        <p:nvPicPr>
          <p:cNvPr id="7" name="Picture 48" descr="bannner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userDrawn="1"/>
        </p:nvSpPr>
        <p:spPr bwMode="auto">
          <a:xfrm>
            <a:off x="217488" y="260350"/>
            <a:ext cx="792162" cy="7921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S" smtClean="0"/>
          </a:p>
        </p:txBody>
      </p:sp>
      <p:pic>
        <p:nvPicPr>
          <p:cNvPr id="9" name="Picture 49" descr="LOGO ESPE ORIGINAL copia"/>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2213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2958658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1758271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1034628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700015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Tree>
    <p:extLst>
      <p:ext uri="{BB962C8B-B14F-4D97-AF65-F5344CB8AC3E}">
        <p14:creationId xmlns:p14="http://schemas.microsoft.com/office/powerpoint/2010/main" val="461515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597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906B6D5-EB46-41DB-84F0-760181C0FDE2}" type="datetimeFigureOut">
              <a:rPr lang="es-ES" smtClean="0"/>
              <a:pPr/>
              <a:t>12/10/2017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5761659-B8FF-48A0-B720-F3B119AC9C19}" type="slidenum">
              <a:rPr lang="es-ES" smtClean="0"/>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994413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191894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1537397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630965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906B6D5-EB46-41DB-84F0-760181C0FDE2}" type="datetimeFigureOut">
              <a:rPr lang="es-ES" smtClean="0"/>
              <a:pPr/>
              <a:t>12/10/2017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5761659-B8FF-48A0-B720-F3B119AC9C19}"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A906B6D5-EB46-41DB-84F0-760181C0FDE2}" type="datetimeFigureOut">
              <a:rPr lang="es-ES" smtClean="0"/>
              <a:pPr/>
              <a:t>12/10/2017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5761659-B8FF-48A0-B720-F3B119AC9C19}"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A906B6D5-EB46-41DB-84F0-760181C0FDE2}" type="datetimeFigureOut">
              <a:rPr lang="es-ES" smtClean="0"/>
              <a:pPr/>
              <a:t>12/10/2017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5761659-B8FF-48A0-B720-F3B119AC9C19}"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A906B6D5-EB46-41DB-84F0-760181C0FDE2}" type="datetimeFigureOut">
              <a:rPr lang="es-ES" smtClean="0"/>
              <a:pPr/>
              <a:t>12/10/2017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5761659-B8FF-48A0-B720-F3B119AC9C19}"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906B6D5-EB46-41DB-84F0-760181C0FDE2}" type="datetimeFigureOut">
              <a:rPr lang="es-ES" smtClean="0"/>
              <a:pPr/>
              <a:t>12/10/2017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5761659-B8FF-48A0-B720-F3B119AC9C19}"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906B6D5-EB46-41DB-84F0-760181C0FDE2}" type="datetimeFigureOut">
              <a:rPr lang="es-ES" smtClean="0"/>
              <a:pPr/>
              <a:t>12/10/2017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5761659-B8FF-48A0-B720-F3B119AC9C19}"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906B6D5-EB46-41DB-84F0-760181C0FDE2}" type="datetimeFigureOut">
              <a:rPr lang="es-ES" smtClean="0"/>
              <a:pPr/>
              <a:t>12/10/2017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5761659-B8FF-48A0-B720-F3B119AC9C19}"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06B6D5-EB46-41DB-84F0-760181C0FDE2}" type="datetimeFigureOut">
              <a:rPr lang="es-ES" smtClean="0"/>
              <a:pPr/>
              <a:t>12/10/2017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761659-B8FF-48A0-B720-F3B119AC9C19}"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S" smtClean="0"/>
          </a:p>
        </p:txBody>
      </p:sp>
      <p:sp>
        <p:nvSpPr>
          <p:cNvPr id="1027"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S" smtClean="0"/>
          </a:p>
        </p:txBody>
      </p:sp>
      <p:sp>
        <p:nvSpPr>
          <p:cNvPr id="1028"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1029"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s-EC"/>
          </a:p>
        </p:txBody>
      </p:sp>
      <p:pic>
        <p:nvPicPr>
          <p:cNvPr id="1030" name="Picture 26" descr="LOGO ESPE ORIGINAL copia"/>
          <p:cNvPicPr>
            <a:picLocks noChangeAspect="1" noChangeArrowheads="1"/>
          </p:cNvPicPr>
          <p:nvPr userDrawn="1"/>
        </p:nvPicPr>
        <p:blipFill>
          <a:blip r:embed="rId13">
            <a:extLst>
              <a:ext uri="{28A0092B-C50C-407E-A947-70E740481C1C}">
                <a14:useLocalDpi xmlns:a14="http://schemas.microsoft.com/office/drawing/2010/main" val="0"/>
              </a:ext>
            </a:extLst>
          </a:blip>
          <a:srcRect l="3070"/>
          <a:stretch>
            <a:fillRect/>
          </a:stretch>
        </p:blipFill>
        <p:spPr bwMode="auto">
          <a:xfrm>
            <a:off x="6732588" y="5949950"/>
            <a:ext cx="230505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png"/><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Layout" Target="../diagrams/layout6.xml"/><Relationship Id="rId7" Type="http://schemas.openxmlformats.org/officeDocument/2006/relationships/image" Target="../media/image19.jpeg"/><Relationship Id="rId2" Type="http://schemas.openxmlformats.org/officeDocument/2006/relationships/diagramData" Target="../diagrams/data6.xml"/><Relationship Id="rId1" Type="http://schemas.openxmlformats.org/officeDocument/2006/relationships/slideLayout" Target="../slideLayouts/slideLayout19.xml"/><Relationship Id="rId6" Type="http://schemas.microsoft.com/office/2007/relationships/diagramDrawing" Target="../diagrams/drawing6.xml"/><Relationship Id="rId5" Type="http://schemas.openxmlformats.org/officeDocument/2006/relationships/diagramColors" Target="../diagrams/colors6.xml"/><Relationship Id="rId10" Type="http://schemas.openxmlformats.org/officeDocument/2006/relationships/image" Target="../media/image5.png"/><Relationship Id="rId4" Type="http://schemas.openxmlformats.org/officeDocument/2006/relationships/diagramQuickStyle" Target="../diagrams/quickStyle6.xml"/><Relationship Id="rId9"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4.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8.png"/><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9.emf"/><Relationship Id="rId1" Type="http://schemas.openxmlformats.org/officeDocument/2006/relationships/slideLayout" Target="../slideLayouts/slideLayout1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5.png"/><Relationship Id="rId2" Type="http://schemas.openxmlformats.org/officeDocument/2006/relationships/diagramData" Target="../diagrams/data10.xml"/><Relationship Id="rId1" Type="http://schemas.openxmlformats.org/officeDocument/2006/relationships/slideLayout" Target="../slideLayouts/slideLayout1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5.png"/><Relationship Id="rId2" Type="http://schemas.openxmlformats.org/officeDocument/2006/relationships/diagramData" Target="../diagrams/data11.xml"/><Relationship Id="rId1" Type="http://schemas.openxmlformats.org/officeDocument/2006/relationships/slideLayout" Target="../slideLayouts/slideLayout1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33.emf"/></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9.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2.xml"/><Relationship Id="rId7" Type="http://schemas.openxmlformats.org/officeDocument/2006/relationships/image" Target="../media/image7.jpeg"/><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5.png"/><Relationship Id="rId4" Type="http://schemas.openxmlformats.org/officeDocument/2006/relationships/diagramQuickStyle" Target="../diagrams/quickStyle2.xml"/><Relationship Id="rId9"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9.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90.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image" Target="../media/image43.emf"/><Relationship Id="rId4" Type="http://schemas.openxmlformats.org/officeDocument/2006/relationships/image" Target="../media/image42.emf"/></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1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19.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19.xml"/><Relationship Id="rId5" Type="http://schemas.openxmlformats.org/officeDocument/2006/relationships/image" Target="../media/image5.png"/><Relationship Id="rId4" Type="http://schemas.openxmlformats.org/officeDocument/2006/relationships/image" Target="../media/image48.emf"/></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19.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9.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image" Target="../media/image15.jpeg"/><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6.jpeg"/><Relationship Id="rId2" Type="http://schemas.openxmlformats.org/officeDocument/2006/relationships/diagramData" Target="../diagrams/data4.xml"/><Relationship Id="rId1" Type="http://schemas.openxmlformats.org/officeDocument/2006/relationships/slideLayout" Target="../slideLayouts/slideLayout19.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84262" y="1556792"/>
            <a:ext cx="7736209" cy="1569660"/>
          </a:xfrm>
          <a:prstGeom prst="rect">
            <a:avLst/>
          </a:prstGeom>
        </p:spPr>
        <p:txBody>
          <a:bodyPr wrap="square">
            <a:spAutoFit/>
          </a:bodyPr>
          <a:lstStyle/>
          <a:p>
            <a:pPr algn="ctr"/>
            <a:r>
              <a:rPr lang="es-ES_tradnl" sz="2400" b="1" dirty="0"/>
              <a:t>APLICACIÓN DE LAS NORMAS DRIS PARA EL CULTIVO DE TOMATE (</a:t>
            </a:r>
            <a:r>
              <a:rPr lang="es-ES_tradnl" sz="2400" b="1" i="1" dirty="0" err="1"/>
              <a:t>Solanum</a:t>
            </a:r>
            <a:r>
              <a:rPr lang="es-ES_tradnl" sz="2400" b="1" i="1" dirty="0"/>
              <a:t> </a:t>
            </a:r>
            <a:r>
              <a:rPr lang="es-ES_tradnl" sz="2400" b="1" i="1" dirty="0" err="1"/>
              <a:t>lycopersicum</a:t>
            </a:r>
            <a:r>
              <a:rPr lang="es-ES_tradnl" sz="2400" b="1" dirty="0"/>
              <a:t>) BAJO INVERNADERO EN LA PARROQUIA PINTAG, PICHINCHA</a:t>
            </a:r>
            <a:endParaRPr lang="es-EC" sz="2400" dirty="0"/>
          </a:p>
        </p:txBody>
      </p:sp>
      <p:sp>
        <p:nvSpPr>
          <p:cNvPr id="3" name="2 CuadroTexto"/>
          <p:cNvSpPr txBox="1"/>
          <p:nvPr/>
        </p:nvSpPr>
        <p:spPr>
          <a:xfrm>
            <a:off x="3851920" y="5085184"/>
            <a:ext cx="5292080" cy="461665"/>
          </a:xfrm>
          <a:prstGeom prst="rect">
            <a:avLst/>
          </a:prstGeom>
          <a:noFill/>
        </p:spPr>
        <p:txBody>
          <a:bodyPr wrap="square" rtlCol="0">
            <a:spAutoFit/>
          </a:bodyPr>
          <a:lstStyle/>
          <a:p>
            <a:r>
              <a:rPr lang="es-EC" sz="2400" b="1" dirty="0" smtClean="0"/>
              <a:t>Autor: </a:t>
            </a:r>
            <a:r>
              <a:rPr lang="es-EC" sz="2400" dirty="0" smtClean="0"/>
              <a:t>De la Torre Vaca Rubén Darío</a:t>
            </a:r>
            <a:endParaRPr lang="es-EC" sz="2400" dirty="0"/>
          </a:p>
        </p:txBody>
      </p:sp>
      <p:pic>
        <p:nvPicPr>
          <p:cNvPr id="5" name="17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5" y="39759"/>
            <a:ext cx="3909533" cy="1012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492896"/>
            <a:ext cx="8229600" cy="1143000"/>
          </a:xfrm>
        </p:spPr>
        <p:txBody>
          <a:bodyPr/>
          <a:lstStyle/>
          <a:p>
            <a:pPr algn="ctr"/>
            <a:r>
              <a:rPr lang="es-EC" sz="4400" dirty="0" smtClean="0">
                <a:solidFill>
                  <a:schemeClr val="tx1"/>
                </a:solidFill>
              </a:rPr>
              <a:t>REVISIÓN DE LITERATURA</a:t>
            </a:r>
            <a:endParaRPr lang="es-EC" sz="4400" dirty="0">
              <a:solidFill>
                <a:schemeClr val="tx1"/>
              </a:solidFill>
            </a:endParaRPr>
          </a:p>
        </p:txBody>
      </p:sp>
      <p:pic>
        <p:nvPicPr>
          <p:cNvPr id="3" name="17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5966098"/>
            <a:ext cx="2714204"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3154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AutoShape 8" descr="data:image/jpeg;base64,/9j/4AAQSkZJRgABAQAAAQABAAD/2wCEAAkGBxQTEhUUExQWFhUXGBgYGBgYGBcXGBgYFxcXFxccFxgdHCggGhwlHBQXITEhJSkrLi4uFx8zODMsNygtLisBCgoKDg0OGhAQGywkHyQsLCwsLCwsLCwsLCwsLCwsLCwsLCwsLCwsLCwsLCwsLCwsLCwsLCwsLCwsLCwsLCwsLP/AABEIALEBHAMBIgACEQEDEQH/xAAcAAACAwEBAQEAAAAAAAAAAAADBAACBQEGBwj/xABFEAABAwIDBQQHBQYEBQUAAAABAAIRAyEEEjEFQVFhcYGRodEGEyIyscHwFUJSkuEUFiNDgvEzU2KiB3JzssI0Y4OT0v/EABoBAAMBAQEBAAAAAAAAAAAAAAABAgMEBQb/xAAoEQACAgEEAgIBBAMAAAAAAAAAAQIRAxIhMUETUSJhBBQycZFigaH/2gAMAwEAAhEDEQA/APZY3DhwaCYG4AR4pSnsOo5pc0AjkZleyZsynlDXNB5pio9tOGgQOS6V+Q4qkZPEm9z5pUpkEgiCNVTKvVeklGnMgHMd+6F59+FdeBI4hdmPIpKzknBp0KwpCJlT2z2UyRmGkzOhVylSsmMbdGbCkLcxWAkEsaDPD7vZwWQ+kQYOqUZqQ5QcQMKQiZVyFZBTKpCvCkIAHCkIkLkIApCkK8KQgCkKQrwpCABwpCJCkIAEQuQi5VzKgAUKQiQplQAOFIRIXMqABwpCJC5CABkLhCIQuEIAFCkIkLkIGUIVYRIXCEADLVWEUhVLUFHu8b6Z4an79UZt7WgvI6xp2oGH9McJiHZfWFh/9wZQeh08V8fY1pFnHwhWNB266+f8p6ek/QFKixwGjhuOvcUVmEa2crQvgmB2riMP/h1KlMcGuOXtbMHuXstkf8TqjQG4lmb/AFtADu1uh7IWiyCcT2O0MEyCTTAJ3iNdyzqeFp+6RfiPFPYT0gwuKbDKrCT913suB/5TBPYpQ2SZ9owN4HhC6YZNuTGUd+CrNpUmDKBYcNSsfaTc5zBsT4r09DZlJpnLJiL3HXqmDhWvdLhponHLGLtCeNyVM8zs/YGdpLiWncEriNi1GaxHFe59WN6DXxDNCJCF+TOweCNHz9+GcBJEBCyrZ2zUaXkMs3t16LKyruhJtWzjmknSBZVITOHpAugmAjeoYDd0jxKbkkCjYhlUhNYjJ90IOVNOxNA4UhEyqwAjmnYgMLkImVTKgAeVcLUXKuZUAChSE4ME7Lm9mJiMwmdRImyHUoObqCPh3qVNPspxaF4UyomVTKqJBQuQiwpCAAlq4Wo2VcLUwA5VyEbKqlqBgoXIRcq5lQAKFzKjFqqQkM8RhsM+mYA9njvHHXXoi060mCQexWZtenxI7EUY6kfvN8F85qfaPYpeweJpEt9klpsRqRbdqsarjXCztQdCPmFsYPFseCZgDn5rK2q2k+XMdcfQ+CqD3pomS7Reg4HeQe/uWzgNt4imIp4mo3k5pLewOkBYOzaBc0/xC0ixHBatGgWCXw7nlv3DVEpJPkErPT7M/wCImLowKobWbzaGk9HNAHeCvYbM/wCIOFrENcTRdwf7pPJ4sO2F8tGHEEQI4HRJPawEzbdE2ntTjksTifodzg4aggjcbdhVKGHA7V8O2T6Q18PDWPOT8BJLY/08Oxalb09xJEMc1vNozH/d5LVSVEOz60/ZVIuzlt/DuWNtfBU2hzwPGAOa+Xu9K8WdcRUjmUhidoVKhl73PJ/ESfDQLSOZxfJnKCao94zG0y7KKjS7gCE1TAkTpvXzAkbym8Btisz3HHKNxuO4/KF0R/MT/cjF/jtcM+jYgNn2JhCLV5uj6WiBmp33lrrdgI+a0MP6R0HauLf+YfMSFvDNjeyZlLHPtGnlUyoJ2jR/zaf52+aCdt4cG9Tua490CFo8kVyyFBvoebTJMASVx1MjUELN/fJrHgUgW0xEnKC93G506Jbbvpq6tDGAtYL3yh7jzI06LB/lKzZfjuj0WEwmcm4GW55cOmiOMRRpuyuc3Xc0lzuTXGcp6xY7l4wemD2CKVNjGwLGXEkauLtXO3SbDcFk4/0gfVcXFrQT+EET4lYyzOb34No4lE9HnFWoWM9hrqhcBmgCYgyYJNtF7mtUeAPZa8EQQQ0f7hcL47htrmm4OLGPgzldME8wCJ6LX2j6fYiq2AxrOJpzPYSbKZO6opbcnttq4ekzLByucJyCX9LgSJvrCym1gdzufsm1gb9h10XjsP6T1BvdrJzb+piFq7P9L3MzEgukeyJsCeOluQWsc0ormzN4ovo9Ph6bSDJuOBHio/CwdQvF4r0nxDyCXsB5MZJ6mJPSYQsLt2swkl+ccHXHZw7FSzq92S8O2yPaGiYncqtpEryw9KasRDD2HzQX+k9bg3safmVazxI8LPXPpEKhavJ/vXV/AO4+ajfSatrDehH6qvPFci8Mj1eVcyrzrPSk/epdxj5KzvSxu6me1w8k/ND2LxT9HoRRP1Cq6mVjYT0qb95pHAth3fMIp9JKRuc/cPNT5l7Rfjfo+bFUJXKwymDrZVDuK81HUySqrpCjSmBMx5ojcQ/QOPeVUNV44KW0MK7EvIgudERqjU8xGoeBe8iDA1NvJKNDiYiO1eh2Xs7LMOBJEmCHyOguByWc5KKKSsTw2KDvZA42mB4qUDaBPxidOqJjdjnNLTl5GQOzyWMHEGADZxnqP7JKpcDba5NSpWOa5Gu8EI+HYY1BPAEJGviH6tYSLEHKUq+vUkzNxp3eSpJtC2NOsZMGW9dSqPbHvSGjeN581TZ2Nge0A7f7W7hBHwWo/CUnGQ6ORIc3zCHPS6ZSjYm19lbPw/t1RK2z6g0Ac3lf9SkvWGSCI5ec701T4E9gzTOgRpiwMlCYYHBQC0JNhRY1OagfvKoWiefFVc2bFWpCcTrKrXGJPj9BGLgAYiBqeizalMtNj3KlSsS3LuWrhfBmMOqh2lh4lEo1W6WSBduCjKmXSOqbhaGjUqUxGsc0MVS3U5u6D9cEqysLGd90V9YTa/FZpNbMYf1gNwFQYwmREQqsg62KrUpzrrxj4qlp7JDDEkX+XciMquPIcT5JCHAxu79ETOdO02VOIDJquG+3REY4kTYIFFubf+nPqmadCLmTwWU5qJSTZwO5hdsdAoW3TRolo0k/WqyeV9FqNi1SGi6G2pO5KYh5LyCZPL4IvrosTHZPim7HsEdhWu95sniqfZtM8QlhtY/gHiuv2qbQ0Djfl5rGsnQnQb7DB91xnpPzTB9H2gXfB7LJDD7QqvJDbCQbaajXlErTaagnUnjmDfCCQiUprljWnsVOx2b6h7BA8UP7Mplwa1xJ1kmw7gn3Ydzh70cv1Q24RzfdieR81Kyv2VUQZ2fSabt04kpihTpsIcz2SN4LunFCe9/3mT2eSE2oDpbxVXYUaP7XU3VSeTiCPFK18K15BLYMzI+cW8EIM/1DvhHNF0SnxwwCUKBa0Brs0cdez67UOviMs5gAQCYIvbhdU9cePmihxIiCRwiQs3DsTXoz27bYD7vcExS2rTcYI3wPOdy47ZTD9wN/2+CAdlMBgOjdfKfnr2q0sf2KpI2aQc02JLTu58QQk9u1XEA5CWwQZbIk6GRcQgswrvZhjSBqQJ3QNJ5HVQBwtkE6TAkc47PFUqTsbuhJmLJEi+s67uCL+0OHA9Nbb1oS1xu3t03d/JcrZSB7ZEHfvjnw71epE0Dw7mPBiZGs215LtXI33jB4a+CVzim4k1BrMCOwH+yYZjGFwDQC4kCYgXFzKQWT9mz7jyPJI18G9pAcIHHd+q1cxObUx+E750NuHNBpuzOLQSLXl1o0+auGShNWIHDACxPnz6IdRrRbvPHotk7NzHV3DWO6Vf7Cnj3j9U/1Ee2Gl9Hmcq6XEL0VT0fA1cW8zB+QS9bYYj2aoJ/5fmCqX5EGLxszKDky1679kVRuB6EfNVpYZ+cMiCePJVqi+ydLLSN+i6wSfqFrN2fTYAHnMeG5L1KoafZYI3Df2lZ+W/2l6PZyjAsBdMUqZcb/AF5LPdiaj3fhH13rWw7gBEgfEn6BWM12y0UdTymw7UljMcYsbceKbqu/GIHxWHjsSHaCycI29wk6Qs/Fke7A5xdLF54qxbKdo7KcQDMSum4xMt2IFjuB7vFDYxxIHx07V6l2yz+Mxwt5JapsMnf4N+t65lngytILBuyCzhHZ23TTMbNg4GOYQKmy3AwHN00IaLdISL8EWuiGyb6M3HXVZOMZ72M2BijyTNJxIlYTcKG6tZPST4I9LDPvFMBoHvOkeGqzeOK7HwbRlUc0HUA9Qsz9jqgZpEAEyHvtvNl1tKobg6EgxUdusRfmChJeytQ27BtJkSDBA3i/I/FAOFqNdLXCOF2/BCbTqG7cxOv+LNj1splrafxJ1jNTNj8tVa/lCtEqYyqzNNPN+EgA9pi6YZjswkeyDpOtjFz1S5biDucL6+xpzhUr0awBNQgt3ghrt9oGu9PZ9oLY03EgAumIJEnfHDijF86wZ0ngsevg3mMzXDXRpi5nceKlb1gOjgQBo06C3BDj6YtTNP2dcsdDEK4xxGjieToKxHU6pdmIdx0MTEXV6LqoguEN3yIjtMDVaKK7YKRuMxrT7zO5EY6ifvFp7vGFiVqjw6wtAIJB33Qawqke66QZsN0aynoXseo9FU2bmHsVDHY4ayk27Ne0ODsjpENJFxwg2hZjqlRvuZmugXkDr4o+KqOqMAzXHEPmbb7zolT9haYzSbUYR7OUZQJJduMG/bmVK1MOBcXFzgDBEXIFgW8JHgrYLadVrAHMLnDiHyRf/T0CbG0mH/Epkdk/G6VtMKMVuPe0Ah2+CC3SBvTNLEVqsgFotvJZ3binaj8M62ZzZ1nMe8EFDqU2CMtRt4IlpjSBJHVPUvQqYq/C1mkgTb8JB16FEw1KudXEdf1Q6gykkNHIsMaf6SBdWbUBE+symxIcAbDQcuxNy2EaYY60z3wmqTBqde/xWLXxBZDi6mZIiCJ7SB80J+PcSIcAATp087dqnRZVo9I9jTu+SWfhxqQJ4nXvSDHPcLVPn8CuOwjyZLyQOAPmlSHyPPolotAHKPmlKT8ri5sFx3meO6/VMVKk08kMsCJytz3vLnwTPNJFrWgCzjfrABPkE0KmN4htR9yYHAgEHrJQBhgPuMJvqCBy3FLPqhsE5gIvAdqT4AK7q4AkOcOuvzKe4g9PDQZhoMa6AdAierO95PQBKfaTgcue8x7QGtvNOMx7vwUjzk9fmobkPYVw+0hUMCtE7gwzbmSi08RTIvXPa7L8AFkP2m1zSH0bxYgC3UEXVnYzDXPqpsIzEnuF46rPx/TX9CNQuoA+1GsS8F2nAuCsMdSDQW5RJgCGjfc6aRdZwq4Rwg5mjXU2J1+A8Ew3CYUgfxDFyPaO7Uweihwj3YUagxbJAD2yRIuNIlY2K2g6pTcBoahZI1LYFwOkq9TBYZon1ml9W3ns5oGzsJSqgjMWwTvF7/2ThGC+QUIftrm5myYdxPOPgi4fGEM9Xb2S4zrOaW/M+C1T6OM3PPbf5qh9HOFTw/VaeXExUZmHx5EN3TEDgL69SU/Xx4Dw+RJOUxMBrXa87FL4fY+YuDKodGtiD8NO1H/d534m+PkiUsV8gh2ltNgfUJdIluUctD59qXq7WDiydASXDn92/wBaoH7vOj7s8cx4ndHRVPo+/gO/+yS8V8j3HcXthpywcozAmbyBeOSxMfj5ccrne1709TYRuumauwKm4eIHzQamwqg0Y4jqO3RaQ8S7E7OYjaBNOmzMfZPtb5FoutHaO1qdSnlaTJIkEbgePYs07GrT/hujiCP7rh2e9rgHNcCbNsL7rJ6MbqnwI2W7Vb603GXIABzB3d5VMPtUOlr3BskyReLtgDlEylGei9Y72d58lXEejtVjS4lsN1gnwEKdGKuR7m+cfSdbML2n9UviMQ1oJbVvoBY33C40XlXtP4h4j5Lhbzae3zTWBLsLZ6f9vLQ0DK8kC4MHcBPOT4JQ42swDMDqd8m8jceiwoMbo11Hmuw6d/Z32VrEgtm3S2o8Od7JJM5ZJ43jiPJab8T7n8O5ImQLA6zuBsvIy4Om/fCNTx1b8R7zKmWK+A1M9I0EuIYS0NPugRB6h3PwU/ZXa5Wk8wfJYFHGva7MJk68Dc6p0bWqesncARFwJjW/MKXGa4HZpmg4iDTpnkAPJADBvps7Y+ZV8BtcunOAI8+fKPFN0cc106nsn4LJznHagFGjeKQB4gH5FRzryac/0n4J1zmH7vcIPghVXxoY/wCYfMKfK/QbircRSMZ6WUuMG7xxibjggbRpMJaKb4NzBJtNiZJtu7k8zFtmHWPImCo40zqfgfiE1lafYjmEwbAy77n3iHmCfNLtwQbVd7ZLQwHW8k2g8bHvCK/DUojM2P6fkFUYVp0fHQkb53FNZPsC32dTfcOJNyZeDy0LUelRyiMrTzcAT3h4QW4YjRzT1AJ7yCi5HcWDo1vkn5PspNG4WBDOFYdWt7QPJY49IafE/pxRW7cpl+XNu13dFz6ZrpmmpDz9nUjqxn5R5IdTY9B2tNvYI+C59oMInOPrku4fHseJa4b9bG3JLVL7C16Au9HMOfudzneaF+7FD7udvR3mCn6WKa4SCLTy01XK+NawAuMTprvTWSfFsWwo/wBHKcRmf3jyVR6PXtXqC2XdoNE+cY3MG5hJEwi+sR5JIPiYdH0WewksruE8v1RGbBxDfdrzcG4nT60Wz61d9ah5m+QqJ56psjFB+YVQT3W6dqmJoY3dl/pIHxXohVVvW801l+kGlHlML+1scP4JyySQCIObttCfO0awF8M/Tkb9i2y9cDj9QiU4y5Qafs8njdtV4gUXMjU5T5WUwOIfWrNcQRa8HSL/ABXotqVyym7iRF432WHsCiZzDcDq3iTI118ltBx0NpURJUz0dJxkItXWUtMJh5JaCsIfLG4iA1C3ePCVmfa9Ea03j/41ovbwXA5RGS7NVIQbtTCnUR1pnyUOJwe/1faz9FqCN4CsKbd4HcrU19/2MxyMEf8AJ8Ap+z4LX+D+Yea13Ydh+63u/RVOApHVjPyhPX9sdfRmDD4I/wCT3gfNRuDwZtFL8w80+di0DrSZ3Kjtg4fT1bPFVrXtir6AM2Nhz7oHZUd8nLp2DR3Bw6Pf5q59HKG5g7C4H4ro2DRGgcOlR/mjX/kwr6A/u9StBqW/1uUdsBn46v5/0RjsKlxqjpUd5rrNjAe7Wr/nn4p6vsKXoWd6PsP8yp+YeS5+77d1V/bkP/im27Kdf+PWvxyn/wAVx+y6u7EvH9NM/JGr7DSvQoNhtGrnH8v/AOVen6OscYzFvMkAcr5bI/7BiBpiO+mw/JVODxA/nt/+ofJJNp8oWlHK/odiLGlJG8hwfI5BqUOyarbOc6egH/ktGg7F0zLK7AeIY5s9faTzdu40C78O48XU3T4FXqT5Joyn7ApOvlb2WQn+jdLhB5E2T5nkud6wWSa7NtKMw+jdKIl3eqfuxTmz3N6XWoD1CpiKha3MJMXIg3G+Odp7I3q45Jt0iWorczm+jLhZlcgcx+qriPReo7+dOmoO7tTFbazWwZkEgiN7XNN+wgjuSlLbUgtLsrozTqJIL8vOBDeK0Xk5J+HApiNiVmmc7SQCdb5RrzgKzzig0EglsCDrI1mRyCptXEZiypEP9ppbYg2IkeIniEAbQeadNk6WHYcwnkJb3LXS2laItJlq+KrFwcWHMLaOEeNrHqit23Va4ktJB3Gedgm8RVxAIe2Q4tv0i0g3Bh0zz5AIuza1VjQCMznmGtIs1rQGknh7oHPL3pxVcIDOd6QvBdLSJ0t7vTiit9IYABN4F8u/ndbmMxbAzMGiSWtBgES5wbPMCUPY4perMskl7yJidbCeNln8KvSVp3Mx3pOBo2R3H9bpih6QtcBLSDvhJ7Qx9JzwPVsynRxFxMa8Iv8AQS+OoURBpyCdACT0vz1hV4YPlEWX2vj3VLNmOHFH9HK+UOc7UkDXf9fBY1FpJAJudOB4/XPmtijsXKQczoBkN1A39YV5FGENBN27PQ0qt7hNPes8OO9NUak2K5cc6+IygqQUtiahkEENF5Jv4QnKgQKjZHPgdFk46HuMyNo7fdRcAaQcCPelzZO/iEJvpY0/yXjo8Ef9oWy6k3SxjkYnlmAPaoG8PgtNeOqcd/5HuZA9K2b2PHd5orfSul/qHYPNanq+ncquwzTqB3BLVj9P+xWxJvpVQ4u/KiD0oofiP5XIv7Ez8DfyhVqbOpu1psP9I8k9WP0x6pEHpNQ/H/td5IrfSGgf5jfEfJLHY9E/ymdyn2NR/wApvj5ovH9j1yHxtakf5jPzBdG06e6oz8zfNZ/2RR30m+Pmq/YtD/LHe7zS+HthrZrNx7To5p6FpV24kcR4LCfsOifudxK59g0eB/MU/h7/AOD1s9EMQOKsKwXmHbCpbnPH9XzhcOwhurVB2hHx9j1s9OHhVc0Lz32Qf8+r3gobtkP3Ymp2/wB0VH2Gv6Nf1jpg5T2wiEwCSO5Rzo3oD8SDIBuOn1CxW5VitbFMBmcsWmZaeo3HuQPtcM1Et91xF4kS0xvFtd6Qx2JDszS2TdvD2gBoYPcs7C1QxxlpLYuCZlpIBAsP0IXo4oIwlJsq9823AmOQJldwNMOeXOnK2XPI1DAbxzOg5kJfEENecpls2OkjUdqJTxH8JzBAzOzOJOoaJa2I436xwXUZj+LxHrHw0AWADW7gGwB0ExKBTwz2ODhldBE3lsn6i36qU65d7LCykw6y6CeMm5kxpu8S7VqinTHq2kN/ERZ5+98bDVZttFxQq/ab3PdLrlxJ67zG9GbWLpdJDWxBuAdLT96eGgm+5C2jTaL5Ym/UcQfq6SpONyBMAyIJgcbdeilJPctvo3HbVmnTDgIDmEuufcqNJnhYLj8SwUGMJhzpNpEe1rPf3LLwzw6m4OP3meJAM9iZpVW2MCbNN9xdYxEkCRv3b1OhA2wBw5IknUZpg7y6O05ZUygC5ixMgT2Ra9tUbaeIhzYII4gR1jwWa4ZKgJIIBm4tysevgtIu0Z0P7GaDVLnNJEWgA+C9UwFea2XtynSlvq/Z5ON+w6aLQpektKb0bEahxkHkNFz5sUpuyqNghdY6Dqk8PjGvaHCYM23yDCbw1QbwuPS7piGKjQOnVUkpplQQhuAPbwW2TFa2KoEHAm4E/EIVRp1g777gI00uiPZGl0P1m+NN8adq5062aCwTXuAuPirsqgrtNrdxsgObBNx0FyL77+SHwFjW/qD4EeaBjsW2k3Mb3A7zfwv2LJeX+szNbUJEQHDK3KfegzE2HinNqYc1aYAMGxI1gbxPFaaEmr4FYxs7aDaokSNLdgnxt2Jl9drdXALypJovAmJMEDcONtf78Uljg9xLmyePGDfu5rf9Om7T2BM9wysHCRcKy8lsPaxYMrhbcZjsWmdrgiAYPeFlPFKMqGmbKysVWqDEsaCPV5ZcDAF8wHbICwqW0atN2pIbmtPvE3k947lp4TbhcRItoRwO7qtPE4b8is3MqUo06ge/M4Fv3YbB7SlsFtQy4P4nKd0TYFNjaDPxBYtVsUGDSoRCQxe1MpGUSIM8Qd3Ys1+3XixbfkRCpYW1YGhtGrDTrAjUR3HUHmsuo45DUDr21s6BbT60Wr62dAD2C/eUtUxTS7K8RrAdee1GN0uBMx8NivYdN85cRGpcRAnlNz0CYZQAh73BxIkzbXcSdeKriQaYlmU08x9mJ97nv0hJVsRIi08b25NXYvktiUMbVw12Fvun2RN7g/qs4tg3WlTruLRPtQZk9o333pXH0xmkWB9odquDfDAq+uDAjLfdYdvNXOIgFpL4/DNjw3pVzidenYNFauYMRuHmrpBZ1uJdoHGJ0k3+oRaOIyzwIg6iet7pRihJ1TroLHaLiAYv7TDHEg+PRGa4R7QmCR4zp3rmCcCA2CHREzqdWxEDWOPVPP2VVubOm+t+Y8VjOSTpjF8ZSe7LlBIEEbzI1APSCpg6H7VWcXmGsHjoB2wStrZjYBzSJOhB7NOvgm6GCpsnIGtO+BDp7dR4LLy0mFGJR2JTdUqj2mtDhljm0OPxRMXsRoYcklwvffxC1KbCHOMg5jJtF4AtuFmrpzmRAHMnf2TPgsZZZ6tmKjO2C8miGxEQd0kH2mkHd73eFogDf4oeGweWBMw1rfyAj5plhB4dN6zyS+TaCjtOfKD80YDv+oVGU7FVbN7ERxET0S8sqHbCuB3EDqgPZeSAeG/5Ig6Ls8PJQ5tgxcuGoHgrCpYCLdB42uEVtUA3E/DtIRfWA7gOkkeKa2EkJUsI5jnVBkdmEZdSejALERrG9SoHOaHBsAanML9GmI0TOHLstyM2kiQD4cEJ+Op5/VGARutfSFs5qWzRVClFhLiXNuTrbQadmnii+rYXSQJ+gtCQbkT10PWL/QQ30xEtZcuiA6QBx/S6zdvcZjv2UHPkANA4WvJOnBVxezWhjgJucx4TyHabc1oVZ0Co1kvBJ0m26+8q45JbbhSMOtsxxb7sOBJJuARx08Ei/BQCZNt+4wL3+t69hzKTr0c5O5v3ufAdy1h+Q+0DieeGELmBzTJvbhE687HsUbhHSRnEgTHmVvV8I1jDllsCRvvB89Fl4PBuMuIIuIuBqAZvv9rwW0ckZKxOLQk4PG8GbWMhTJUMESR0WkMFmygNAIsSDE6zI0B0ghXZsZ8CKgHK/wAihzggpj2J0Hb8UtjdGdnwUUXND9xMjNb/ADe34hZtXQKKLqx8CZq7V9xvU/Bqpt7Wj/0aXwUUVQH0Zjtytid3Z8lFFp2IE3euDf1XVFQD+H/xmdG/AL2dP3ndn/c5RRcH5fRaLVde/wCKAde1RRcfYmStr2/NFO/r8lFEPkALtD0RT739PkooqXDGFp7kR6iijoQM6IZ3KKJIGdd5fFDb5KKKxoKPl8l5/a//AKhn9PxCii3w8v8AgJHp8B/gj63BAbr2j4FRRZspA3b+o+aBT949nwUUUrliCU9OxXf7p+t4UUQykL4/3H9D8Crt0b9bgootV+3/AGUCpaM/6aqVxRTMa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EC" altLang="es-ES"/>
          </a:p>
        </p:txBody>
      </p:sp>
      <p:sp>
        <p:nvSpPr>
          <p:cNvPr id="4100" name="AutoShape 10" descr="data:image/jpeg;base64,/9j/4AAQSkZJRgABAQAAAQABAAD/2wCEAAkGBxQTEhUUExQWFhUXGBgYGBgYGBcXGBgYFxcXFxccFxgdHCggGhwlHBQXITEhJSkrLi4uFx8zODMsNygtLisBCgoKDg0OGhAQGywkHyQsLCwsLCwsLCwsLCwsLCwsLCwsLCwsLCwsLCwsLCwsLCwsLCwsLCwsLCwsLCwsLCwsLP/AABEIALEBHAMBIgACEQEDEQH/xAAcAAACAwEBAQEAAAAAAAAAAAADBAACBQEGBwj/xABFEAABAwIDBQQHBQYEBQUAAAABAAIRAyEEEjEFQVFhcYGRodEGEyIyscHwFUJSkuEUFiNDgvEzU2KiB3JzssI0Y4OT0v/EABoBAAMBAQEBAAAAAAAAAAAAAAABAgMEBQb/xAAoEQACAgEEAgIBBAMAAAAAAAAAAQIRAxIhMUETUSJhBBQycZFigaH/2gAMAwEAAhEDEQA/APZY3DhwaCYG4AR4pSnsOo5pc0AjkZleyZsynlDXNB5pio9tOGgQOS6V+Q4qkZPEm9z5pUpkEgiCNVTKvVeklGnMgHMd+6F59+FdeBI4hdmPIpKzknBp0KwpCJlT2z2UyRmGkzOhVylSsmMbdGbCkLcxWAkEsaDPD7vZwWQ+kQYOqUZqQ5QcQMKQiZVyFZBTKpCvCkIAHCkIkLkIApCkK8KQgCkKQrwpCABwpCJCkIAEQuQi5VzKgAUKQiQplQAOFIRIXMqABwpCJC5CABkLhCIQuEIAFCkIkLkIGUIVYRIXCEADLVWEUhVLUFHu8b6Z4an79UZt7WgvI6xp2oGH9McJiHZfWFh/9wZQeh08V8fY1pFnHwhWNB266+f8p6ek/QFKixwGjhuOvcUVmEa2crQvgmB2riMP/h1KlMcGuOXtbMHuXstkf8TqjQG4lmb/AFtADu1uh7IWiyCcT2O0MEyCTTAJ3iNdyzqeFp+6RfiPFPYT0gwuKbDKrCT913suB/5TBPYpQ2SZ9owN4HhC6YZNuTGUd+CrNpUmDKBYcNSsfaTc5zBsT4r09DZlJpnLJiL3HXqmDhWvdLhponHLGLtCeNyVM8zs/YGdpLiWncEriNi1GaxHFe59WN6DXxDNCJCF+TOweCNHz9+GcBJEBCyrZ2zUaXkMs3t16LKyruhJtWzjmknSBZVITOHpAugmAjeoYDd0jxKbkkCjYhlUhNYjJ90IOVNOxNA4UhEyqwAjmnYgMLkImVTKgAeVcLUXKuZUAChSE4ME7Lm9mJiMwmdRImyHUoObqCPh3qVNPspxaF4UyomVTKqJBQuQiwpCAAlq4Wo2VcLUwA5VyEbKqlqBgoXIRcq5lQAKFzKjFqqQkM8RhsM+mYA9njvHHXXoi060mCQexWZtenxI7EUY6kfvN8F85qfaPYpeweJpEt9klpsRqRbdqsarjXCztQdCPmFsYPFseCZgDn5rK2q2k+XMdcfQ+CqD3pomS7Reg4HeQe/uWzgNt4imIp4mo3k5pLewOkBYOzaBc0/xC0ixHBatGgWCXw7nlv3DVEpJPkErPT7M/wCImLowKobWbzaGk9HNAHeCvYbM/wCIOFrENcTRdwf7pPJ4sO2F8tGHEEQI4HRJPawEzbdE2ntTjksTifodzg4aggjcbdhVKGHA7V8O2T6Q18PDWPOT8BJLY/08Oxalb09xJEMc1vNozH/d5LVSVEOz60/ZVIuzlt/DuWNtfBU2hzwPGAOa+Xu9K8WdcRUjmUhidoVKhl73PJ/ESfDQLSOZxfJnKCao94zG0y7KKjS7gCE1TAkTpvXzAkbym8Btisz3HHKNxuO4/KF0R/MT/cjF/jtcM+jYgNn2JhCLV5uj6WiBmp33lrrdgI+a0MP6R0HauLf+YfMSFvDNjeyZlLHPtGnlUyoJ2jR/zaf52+aCdt4cG9Tua490CFo8kVyyFBvoebTJMASVx1MjUELN/fJrHgUgW0xEnKC93G506Jbbvpq6tDGAtYL3yh7jzI06LB/lKzZfjuj0WEwmcm4GW55cOmiOMRRpuyuc3Xc0lzuTXGcp6xY7l4wemD2CKVNjGwLGXEkauLtXO3SbDcFk4/0gfVcXFrQT+EET4lYyzOb34No4lE9HnFWoWM9hrqhcBmgCYgyYJNtF7mtUeAPZa8EQQQ0f7hcL47htrmm4OLGPgzldME8wCJ6LX2j6fYiq2AxrOJpzPYSbKZO6opbcnttq4ekzLByucJyCX9LgSJvrCym1gdzufsm1gb9h10XjsP6T1BvdrJzb+piFq7P9L3MzEgukeyJsCeOluQWsc0ormzN4ovo9Ph6bSDJuOBHio/CwdQvF4r0nxDyCXsB5MZJ6mJPSYQsLt2swkl+ccHXHZw7FSzq92S8O2yPaGiYncqtpEryw9KasRDD2HzQX+k9bg3safmVazxI8LPXPpEKhavJ/vXV/AO4+ajfSatrDehH6qvPFci8Mj1eVcyrzrPSk/epdxj5KzvSxu6me1w8k/ND2LxT9HoRRP1Cq6mVjYT0qb95pHAth3fMIp9JKRuc/cPNT5l7Rfjfo+bFUJXKwymDrZVDuK81HUySqrpCjSmBMx5ojcQ/QOPeVUNV44KW0MK7EvIgudERqjU8xGoeBe8iDA1NvJKNDiYiO1eh2Xs7LMOBJEmCHyOguByWc5KKKSsTw2KDvZA42mB4qUDaBPxidOqJjdjnNLTl5GQOzyWMHEGADZxnqP7JKpcDba5NSpWOa5Gu8EI+HYY1BPAEJGviH6tYSLEHKUq+vUkzNxp3eSpJtC2NOsZMGW9dSqPbHvSGjeN581TZ2Nge0A7f7W7hBHwWo/CUnGQ6ORIc3zCHPS6ZSjYm19lbPw/t1RK2z6g0Ac3lf9SkvWGSCI5ec701T4E9gzTOgRpiwMlCYYHBQC0JNhRY1OagfvKoWiefFVc2bFWpCcTrKrXGJPj9BGLgAYiBqeizalMtNj3KlSsS3LuWrhfBmMOqh2lh4lEo1W6WSBduCjKmXSOqbhaGjUqUxGsc0MVS3U5u6D9cEqysLGd90V9YTa/FZpNbMYf1gNwFQYwmREQqsg62KrUpzrrxj4qlp7JDDEkX+XciMquPIcT5JCHAxu79ETOdO02VOIDJquG+3REY4kTYIFFubf+nPqmadCLmTwWU5qJSTZwO5hdsdAoW3TRolo0k/WqyeV9FqNi1SGi6G2pO5KYh5LyCZPL4IvrosTHZPim7HsEdhWu95sniqfZtM8QlhtY/gHiuv2qbQ0Djfl5rGsnQnQb7DB91xnpPzTB9H2gXfB7LJDD7QqvJDbCQbaajXlErTaagnUnjmDfCCQiUprljWnsVOx2b6h7BA8UP7Mplwa1xJ1kmw7gn3Ydzh70cv1Q24RzfdieR81Kyv2VUQZ2fSabt04kpihTpsIcz2SN4LunFCe9/3mT2eSE2oDpbxVXYUaP7XU3VSeTiCPFK18K15BLYMzI+cW8EIM/1DvhHNF0SnxwwCUKBa0Brs0cdez67UOviMs5gAQCYIvbhdU9cePmihxIiCRwiQs3DsTXoz27bYD7vcExS2rTcYI3wPOdy47ZTD9wN/2+CAdlMBgOjdfKfnr2q0sf2KpI2aQc02JLTu58QQk9u1XEA5CWwQZbIk6GRcQgswrvZhjSBqQJ3QNJ5HVQBwtkE6TAkc47PFUqTsbuhJmLJEi+s67uCL+0OHA9Nbb1oS1xu3t03d/JcrZSB7ZEHfvjnw71epE0Dw7mPBiZGs215LtXI33jB4a+CVzim4k1BrMCOwH+yYZjGFwDQC4kCYgXFzKQWT9mz7jyPJI18G9pAcIHHd+q1cxObUx+E750NuHNBpuzOLQSLXl1o0+auGShNWIHDACxPnz6IdRrRbvPHotk7NzHV3DWO6Vf7Cnj3j9U/1Ee2Gl9Hmcq6XEL0VT0fA1cW8zB+QS9bYYj2aoJ/5fmCqX5EGLxszKDky1679kVRuB6EfNVpYZ+cMiCePJVqi+ydLLSN+i6wSfqFrN2fTYAHnMeG5L1KoafZYI3Df2lZ+W/2l6PZyjAsBdMUqZcb/AF5LPdiaj3fhH13rWw7gBEgfEn6BWM12y0UdTymw7UljMcYsbceKbqu/GIHxWHjsSHaCycI29wk6Qs/Fke7A5xdLF54qxbKdo7KcQDMSum4xMt2IFjuB7vFDYxxIHx07V6l2yz+Mxwt5JapsMnf4N+t65lngytILBuyCzhHZ23TTMbNg4GOYQKmy3AwHN00IaLdISL8EWuiGyb6M3HXVZOMZ72M2BijyTNJxIlYTcKG6tZPST4I9LDPvFMBoHvOkeGqzeOK7HwbRlUc0HUA9Qsz9jqgZpEAEyHvtvNl1tKobg6EgxUdusRfmChJeytQ27BtJkSDBA3i/I/FAOFqNdLXCOF2/BCbTqG7cxOv+LNj1splrafxJ1jNTNj8tVa/lCtEqYyqzNNPN+EgA9pi6YZjswkeyDpOtjFz1S5biDucL6+xpzhUr0awBNQgt3ghrt9oGu9PZ9oLY03EgAumIJEnfHDijF86wZ0ngsevg3mMzXDXRpi5nceKlb1gOjgQBo06C3BDj6YtTNP2dcsdDEK4xxGjieToKxHU6pdmIdx0MTEXV6LqoguEN3yIjtMDVaKK7YKRuMxrT7zO5EY6ifvFp7vGFiVqjw6wtAIJB33Qawqke66QZsN0aynoXseo9FU2bmHsVDHY4ayk27Ne0ODsjpENJFxwg2hZjqlRvuZmugXkDr4o+KqOqMAzXHEPmbb7zolT9haYzSbUYR7OUZQJJduMG/bmVK1MOBcXFzgDBEXIFgW8JHgrYLadVrAHMLnDiHyRf/T0CbG0mH/Epkdk/G6VtMKMVuPe0Ah2+CC3SBvTNLEVqsgFotvJZ3binaj8M62ZzZ1nMe8EFDqU2CMtRt4IlpjSBJHVPUvQqYq/C1mkgTb8JB16FEw1KudXEdf1Q6gykkNHIsMaf6SBdWbUBE+symxIcAbDQcuxNy2EaYY60z3wmqTBqde/xWLXxBZDi6mZIiCJ7SB80J+PcSIcAATp087dqnRZVo9I9jTu+SWfhxqQJ4nXvSDHPcLVPn8CuOwjyZLyQOAPmlSHyPPolotAHKPmlKT8ri5sFx3meO6/VMVKk08kMsCJytz3vLnwTPNJFrWgCzjfrABPkE0KmN4htR9yYHAgEHrJQBhgPuMJvqCBy3FLPqhsE5gIvAdqT4AK7q4AkOcOuvzKe4g9PDQZhoMa6AdAierO95PQBKfaTgcue8x7QGtvNOMx7vwUjzk9fmobkPYVw+0hUMCtE7gwzbmSi08RTIvXPa7L8AFkP2m1zSH0bxYgC3UEXVnYzDXPqpsIzEnuF46rPx/TX9CNQuoA+1GsS8F2nAuCsMdSDQW5RJgCGjfc6aRdZwq4Rwg5mjXU2J1+A8Ew3CYUgfxDFyPaO7Uweihwj3YUagxbJAD2yRIuNIlY2K2g6pTcBoahZI1LYFwOkq9TBYZon1ml9W3ns5oGzsJSqgjMWwTvF7/2ThGC+QUIftrm5myYdxPOPgi4fGEM9Xb2S4zrOaW/M+C1T6OM3PPbf5qh9HOFTw/VaeXExUZmHx5EN3TEDgL69SU/Xx4Dw+RJOUxMBrXa87FL4fY+YuDKodGtiD8NO1H/d534m+PkiUsV8gh2ltNgfUJdIluUctD59qXq7WDiydASXDn92/wBaoH7vOj7s8cx4ndHRVPo+/gO/+yS8V8j3HcXthpywcozAmbyBeOSxMfj5ccrne1709TYRuumauwKm4eIHzQamwqg0Y4jqO3RaQ8S7E7OYjaBNOmzMfZPtb5FoutHaO1qdSnlaTJIkEbgePYs07GrT/hujiCP7rh2e9rgHNcCbNsL7rJ6MbqnwI2W7Vb603GXIABzB3d5VMPtUOlr3BskyReLtgDlEylGei9Y72d58lXEejtVjS4lsN1gnwEKdGKuR7m+cfSdbML2n9UviMQ1oJbVvoBY33C40XlXtP4h4j5Lhbzae3zTWBLsLZ6f9vLQ0DK8kC4MHcBPOT4JQ42swDMDqd8m8jceiwoMbo11Hmuw6d/Z32VrEgtm3S2o8Od7JJM5ZJ43jiPJab8T7n8O5ImQLA6zuBsvIy4Om/fCNTx1b8R7zKmWK+A1M9I0EuIYS0NPugRB6h3PwU/ZXa5Wk8wfJYFHGva7MJk68Dc6p0bWqesncARFwJjW/MKXGa4HZpmg4iDTpnkAPJADBvps7Y+ZV8BtcunOAI8+fKPFN0cc106nsn4LJznHagFGjeKQB4gH5FRzryac/0n4J1zmH7vcIPghVXxoY/wCYfMKfK/QbircRSMZ6WUuMG7xxibjggbRpMJaKb4NzBJtNiZJtu7k8zFtmHWPImCo40zqfgfiE1lafYjmEwbAy77n3iHmCfNLtwQbVd7ZLQwHW8k2g8bHvCK/DUojM2P6fkFUYVp0fHQkb53FNZPsC32dTfcOJNyZeDy0LUelRyiMrTzcAT3h4QW4YjRzT1AJ7yCi5HcWDo1vkn5PspNG4WBDOFYdWt7QPJY49IafE/pxRW7cpl+XNu13dFz6ZrpmmpDz9nUjqxn5R5IdTY9B2tNvYI+C59oMInOPrku4fHseJa4b9bG3JLVL7C16Au9HMOfudzneaF+7FD7udvR3mCn6WKa4SCLTy01XK+NawAuMTprvTWSfFsWwo/wBHKcRmf3jyVR6PXtXqC2XdoNE+cY3MG5hJEwi+sR5JIPiYdH0WewksruE8v1RGbBxDfdrzcG4nT60Wz61d9ah5m+QqJ56psjFB+YVQT3W6dqmJoY3dl/pIHxXohVVvW801l+kGlHlML+1scP4JyySQCIObttCfO0awF8M/Tkb9i2y9cDj9QiU4y5Qafs8njdtV4gUXMjU5T5WUwOIfWrNcQRa8HSL/ABXotqVyym7iRF432WHsCiZzDcDq3iTI118ltBx0NpURJUz0dJxkItXWUtMJh5JaCsIfLG4iA1C3ePCVmfa9Ea03j/41ovbwXA5RGS7NVIQbtTCnUR1pnyUOJwe/1faz9FqCN4CsKbd4HcrU19/2MxyMEf8AJ8Ap+z4LX+D+Yea13Ydh+63u/RVOApHVjPyhPX9sdfRmDD4I/wCT3gfNRuDwZtFL8w80+di0DrSZ3Kjtg4fT1bPFVrXtir6AM2Nhz7oHZUd8nLp2DR3Bw6Pf5q59HKG5g7C4H4ro2DRGgcOlR/mjX/kwr6A/u9StBqW/1uUdsBn46v5/0RjsKlxqjpUd5rrNjAe7Wr/nn4p6vsKXoWd6PsP8yp+YeS5+77d1V/bkP/im27Kdf+PWvxyn/wAVx+y6u7EvH9NM/JGr7DSvQoNhtGrnH8v/AOVen6OscYzFvMkAcr5bI/7BiBpiO+mw/JVODxA/nt/+ofJJNp8oWlHK/odiLGlJG8hwfI5BqUOyarbOc6egH/ktGg7F0zLK7AeIY5s9faTzdu40C78O48XU3T4FXqT5Joyn7ApOvlb2WQn+jdLhB5E2T5nkud6wWSa7NtKMw+jdKIl3eqfuxTmz3N6XWoD1CpiKha3MJMXIg3G+Odp7I3q45Jt0iWorczm+jLhZlcgcx+qriPReo7+dOmoO7tTFbazWwZkEgiN7XNN+wgjuSlLbUgtLsrozTqJIL8vOBDeK0Xk5J+HApiNiVmmc7SQCdb5RrzgKzzig0EglsCDrI1mRyCptXEZiypEP9ppbYg2IkeIniEAbQeadNk6WHYcwnkJb3LXS2laItJlq+KrFwcWHMLaOEeNrHqit23Va4ktJB3Gedgm8RVxAIe2Q4tv0i0g3Bh0zz5AIuza1VjQCMznmGtIs1rQGknh7oHPL3pxVcIDOd6QvBdLSJ0t7vTiit9IYABN4F8u/ndbmMxbAzMGiSWtBgES5wbPMCUPY4perMskl7yJidbCeNln8KvSVp3Mx3pOBo2R3H9bpih6QtcBLSDvhJ7Qx9JzwPVsynRxFxMa8Iv8AQS+OoURBpyCdACT0vz1hV4YPlEWX2vj3VLNmOHFH9HK+UOc7UkDXf9fBY1FpJAJudOB4/XPmtijsXKQczoBkN1A39YV5FGENBN27PQ0qt7hNPes8OO9NUak2K5cc6+IygqQUtiahkEENF5Jv4QnKgQKjZHPgdFk46HuMyNo7fdRcAaQcCPelzZO/iEJvpY0/yXjo8Ef9oWy6k3SxjkYnlmAPaoG8PgtNeOqcd/5HuZA9K2b2PHd5orfSul/qHYPNanq+ncquwzTqB3BLVj9P+xWxJvpVQ4u/KiD0oofiP5XIv7Ez8DfyhVqbOpu1psP9I8k9WP0x6pEHpNQ/H/td5IrfSGgf5jfEfJLHY9E/ymdyn2NR/wApvj5ovH9j1yHxtakf5jPzBdG06e6oz8zfNZ/2RR30m+Pmq/YtD/LHe7zS+HthrZrNx7To5p6FpV24kcR4LCfsOifudxK59g0eB/MU/h7/AOD1s9EMQOKsKwXmHbCpbnPH9XzhcOwhurVB2hHx9j1s9OHhVc0Lz32Qf8+r3gobtkP3Ymp2/wB0VH2Gv6Nf1jpg5T2wiEwCSO5Rzo3oD8SDIBuOn1CxW5VitbFMBmcsWmZaeo3HuQPtcM1Et91xF4kS0xvFtd6Qx2JDszS2TdvD2gBoYPcs7C1QxxlpLYuCZlpIBAsP0IXo4oIwlJsq9823AmOQJldwNMOeXOnK2XPI1DAbxzOg5kJfEENecpls2OkjUdqJTxH8JzBAzOzOJOoaJa2I436xwXUZj+LxHrHw0AWADW7gGwB0ExKBTwz2ODhldBE3lsn6i36qU65d7LCykw6y6CeMm5kxpu8S7VqinTHq2kN/ERZ5+98bDVZttFxQq/ab3PdLrlxJ67zG9GbWLpdJDWxBuAdLT96eGgm+5C2jTaL5Ym/UcQfq6SpONyBMAyIJgcbdeilJPctvo3HbVmnTDgIDmEuufcqNJnhYLj8SwUGMJhzpNpEe1rPf3LLwzw6m4OP3meJAM9iZpVW2MCbNN9xdYxEkCRv3b1OhA2wBw5IknUZpg7y6O05ZUygC5ixMgT2Ra9tUbaeIhzYII4gR1jwWa4ZKgJIIBm4tysevgtIu0Z0P7GaDVLnNJEWgA+C9UwFea2XtynSlvq/Z5ON+w6aLQpektKb0bEahxkHkNFz5sUpuyqNghdY6Dqk8PjGvaHCYM23yDCbw1QbwuPS7piGKjQOnVUkpplQQhuAPbwW2TFa2KoEHAm4E/EIVRp1g777gI00uiPZGl0P1m+NN8adq5062aCwTXuAuPirsqgrtNrdxsgObBNx0FyL77+SHwFjW/qD4EeaBjsW2k3Mb3A7zfwv2LJeX+szNbUJEQHDK3KfegzE2HinNqYc1aYAMGxI1gbxPFaaEmr4FYxs7aDaokSNLdgnxt2Jl9drdXALypJovAmJMEDcONtf78Uljg9xLmyePGDfu5rf9Om7T2BM9wysHCRcKy8lsPaxYMrhbcZjsWmdrgiAYPeFlPFKMqGmbKysVWqDEsaCPV5ZcDAF8wHbICwqW0atN2pIbmtPvE3k947lp4TbhcRItoRwO7qtPE4b8is3MqUo06ge/M4Fv3YbB7SlsFtQy4P4nKd0TYFNjaDPxBYtVsUGDSoRCQxe1MpGUSIM8Qd3Ys1+3XixbfkRCpYW1YGhtGrDTrAjUR3HUHmsuo45DUDr21s6BbT60Wr62dAD2C/eUtUxTS7K8RrAdee1GN0uBMx8NivYdN85cRGpcRAnlNz0CYZQAh73BxIkzbXcSdeKriQaYlmU08x9mJ97nv0hJVsRIi08b25NXYvktiUMbVw12Fvun2RN7g/qs4tg3WlTruLRPtQZk9o333pXH0xmkWB9odquDfDAq+uDAjLfdYdvNXOIgFpL4/DNjw3pVzidenYNFauYMRuHmrpBZ1uJdoHGJ0k3+oRaOIyzwIg6iet7pRihJ1TroLHaLiAYv7TDHEg+PRGa4R7QmCR4zp3rmCcCA2CHREzqdWxEDWOPVPP2VVubOm+t+Y8VjOSTpjF8ZSe7LlBIEEbzI1APSCpg6H7VWcXmGsHjoB2wStrZjYBzSJOhB7NOvgm6GCpsnIGtO+BDp7dR4LLy0mFGJR2JTdUqj2mtDhljm0OPxRMXsRoYcklwvffxC1KbCHOMg5jJtF4AtuFmrpzmRAHMnf2TPgsZZZ6tmKjO2C8miGxEQd0kH2mkHd73eFogDf4oeGweWBMw1rfyAj5plhB4dN6zyS+TaCjtOfKD80YDv+oVGU7FVbN7ERxET0S8sqHbCuB3EDqgPZeSAeG/5Ig6Ls8PJQ5tgxcuGoHgrCpYCLdB42uEVtUA3E/DtIRfWA7gOkkeKa2EkJUsI5jnVBkdmEZdSejALERrG9SoHOaHBsAanML9GmI0TOHLstyM2kiQD4cEJ+Op5/VGARutfSFs5qWzRVClFhLiXNuTrbQadmnii+rYXSQJ+gtCQbkT10PWL/QQ30xEtZcuiA6QBx/S6zdvcZjv2UHPkANA4WvJOnBVxezWhjgJucx4TyHabc1oVZ0Co1kvBJ0m26+8q45JbbhSMOtsxxb7sOBJJuARx08Ei/BQCZNt+4wL3+t69hzKTr0c5O5v3ufAdy1h+Q+0DieeGELmBzTJvbhE687HsUbhHSRnEgTHmVvV8I1jDllsCRvvB89Fl4PBuMuIIuIuBqAZvv9rwW0ckZKxOLQk4PG8GbWMhTJUMESR0WkMFmygNAIsSDE6zI0B0ghXZsZ8CKgHK/wAihzggpj2J0Hb8UtjdGdnwUUXND9xMjNb/ADe34hZtXQKKLqx8CZq7V9xvU/Bqpt7Wj/0aXwUUVQH0Zjtytid3Z8lFFp2IE3euDf1XVFQD+H/xmdG/AL2dP3ndn/c5RRcH5fRaLVde/wCKAde1RRcfYmStr2/NFO/r8lFEPkALtD0RT739PkooqXDGFp7kR6iijoQM6IZ3KKJIGdd5fFDb5KKKxoKPl8l5/a//AKhn9PxCii3w8v8AgJHp8B/gj63BAbr2j4FRRZspA3b+o+aBT949nwUUUrliCU9OxXf7p+t4UUQykL4/3H9D8Crt0b9bgootV+3/AGUCpaM/6aqVxRTMa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EC" altLang="es-ES"/>
          </a:p>
        </p:txBody>
      </p:sp>
      <p:sp>
        <p:nvSpPr>
          <p:cNvPr id="4101" name="AutoShape 12" descr="data:image/jpeg;base64,/9j/4AAQSkZJRgABAQAAAQABAAD/2wCEAAkGBxQTEhUUExQWFhUXGBgYGBgYGBcXGBgYFxcXFxccFxgdHCggGhwlHBQXITEhJSkrLi4uFx8zODMsNygtLisBCgoKDg0OGhAQGywkHyQsLCwsLCwsLCwsLCwsLCwsLCwsLCwsLCwsLCwsLCwsLCwsLCwsLCwsLCwsLCwsLCwsLP/AABEIALEBHAMBIgACEQEDEQH/xAAcAAACAwEBAQEAAAAAAAAAAAADBAACBQEGBwj/xABFEAABAwIDBQQHBQYEBQUAAAABAAIRAyEEEjEFQVFhcYGRodEGEyIyscHwFUJSkuEUFiNDgvEzU2KiB3JzssI0Y4OT0v/EABoBAAMBAQEBAAAAAAAAAAAAAAABAgMEBQb/xAAoEQACAgEEAgIBBAMAAAAAAAAAAQIRAxIhMUETUSJhBBQycZFigaH/2gAMAwEAAhEDEQA/APZY3DhwaCYG4AR4pSnsOo5pc0AjkZleyZsynlDXNB5pio9tOGgQOS6V+Q4qkZPEm9z5pUpkEgiCNVTKvVeklGnMgHMd+6F59+FdeBI4hdmPIpKzknBp0KwpCJlT2z2UyRmGkzOhVylSsmMbdGbCkLcxWAkEsaDPD7vZwWQ+kQYOqUZqQ5QcQMKQiZVyFZBTKpCvCkIAHCkIkLkIApCkK8KQgCkKQrwpCABwpCJCkIAEQuQi5VzKgAUKQiQplQAOFIRIXMqABwpCJC5CABkLhCIQuEIAFCkIkLkIGUIVYRIXCEADLVWEUhVLUFHu8b6Z4an79UZt7WgvI6xp2oGH9McJiHZfWFh/9wZQeh08V8fY1pFnHwhWNB266+f8p6ek/QFKixwGjhuOvcUVmEa2crQvgmB2riMP/h1KlMcGuOXtbMHuXstkf8TqjQG4lmb/AFtADu1uh7IWiyCcT2O0MEyCTTAJ3iNdyzqeFp+6RfiPFPYT0gwuKbDKrCT913suB/5TBPYpQ2SZ9owN4HhC6YZNuTGUd+CrNpUmDKBYcNSsfaTc5zBsT4r09DZlJpnLJiL3HXqmDhWvdLhponHLGLtCeNyVM8zs/YGdpLiWncEriNi1GaxHFe59WN6DXxDNCJCF+TOweCNHz9+GcBJEBCyrZ2zUaXkMs3t16LKyruhJtWzjmknSBZVITOHpAugmAjeoYDd0jxKbkkCjYhlUhNYjJ90IOVNOxNA4UhEyqwAjmnYgMLkImVTKgAeVcLUXKuZUAChSE4ME7Lm9mJiMwmdRImyHUoObqCPh3qVNPspxaF4UyomVTKqJBQuQiwpCAAlq4Wo2VcLUwA5VyEbKqlqBgoXIRcq5lQAKFzKjFqqQkM8RhsM+mYA9njvHHXXoi060mCQexWZtenxI7EUY6kfvN8F85qfaPYpeweJpEt9klpsRqRbdqsarjXCztQdCPmFsYPFseCZgDn5rK2q2k+XMdcfQ+CqD3pomS7Reg4HeQe/uWzgNt4imIp4mo3k5pLewOkBYOzaBc0/xC0ixHBatGgWCXw7nlv3DVEpJPkErPT7M/wCImLowKobWbzaGk9HNAHeCvYbM/wCIOFrENcTRdwf7pPJ4sO2F8tGHEEQI4HRJPawEzbdE2ntTjksTifodzg4aggjcbdhVKGHA7V8O2T6Q18PDWPOT8BJLY/08Oxalb09xJEMc1vNozH/d5LVSVEOz60/ZVIuzlt/DuWNtfBU2hzwPGAOa+Xu9K8WdcRUjmUhidoVKhl73PJ/ESfDQLSOZxfJnKCao94zG0y7KKjS7gCE1TAkTpvXzAkbym8Btisz3HHKNxuO4/KF0R/MT/cjF/jtcM+jYgNn2JhCLV5uj6WiBmp33lrrdgI+a0MP6R0HauLf+YfMSFvDNjeyZlLHPtGnlUyoJ2jR/zaf52+aCdt4cG9Tua490CFo8kVyyFBvoebTJMASVx1MjUELN/fJrHgUgW0xEnKC93G506Jbbvpq6tDGAtYL3yh7jzI06LB/lKzZfjuj0WEwmcm4GW55cOmiOMRRpuyuc3Xc0lzuTXGcp6xY7l4wemD2CKVNjGwLGXEkauLtXO3SbDcFk4/0gfVcXFrQT+EET4lYyzOb34No4lE9HnFWoWM9hrqhcBmgCYgyYJNtF7mtUeAPZa8EQQQ0f7hcL47htrmm4OLGPgzldME8wCJ6LX2j6fYiq2AxrOJpzPYSbKZO6opbcnttq4ekzLByucJyCX9LgSJvrCym1gdzufsm1gb9h10XjsP6T1BvdrJzb+piFq7P9L3MzEgukeyJsCeOluQWsc0ormzN4ovo9Ph6bSDJuOBHio/CwdQvF4r0nxDyCXsB5MZJ6mJPSYQsLt2swkl+ccHXHZw7FSzq92S8O2yPaGiYncqtpEryw9KasRDD2HzQX+k9bg3safmVazxI8LPXPpEKhavJ/vXV/AO4+ajfSatrDehH6qvPFci8Mj1eVcyrzrPSk/epdxj5KzvSxu6me1w8k/ND2LxT9HoRRP1Cq6mVjYT0qb95pHAth3fMIp9JKRuc/cPNT5l7Rfjfo+bFUJXKwymDrZVDuK81HUySqrpCjSmBMx5ojcQ/QOPeVUNV44KW0MK7EvIgudERqjU8xGoeBe8iDA1NvJKNDiYiO1eh2Xs7LMOBJEmCHyOguByWc5KKKSsTw2KDvZA42mB4qUDaBPxidOqJjdjnNLTl5GQOzyWMHEGADZxnqP7JKpcDba5NSpWOa5Gu8EI+HYY1BPAEJGviH6tYSLEHKUq+vUkzNxp3eSpJtC2NOsZMGW9dSqPbHvSGjeN581TZ2Nge0A7f7W7hBHwWo/CUnGQ6ORIc3zCHPS6ZSjYm19lbPw/t1RK2z6g0Ac3lf9SkvWGSCI5ec701T4E9gzTOgRpiwMlCYYHBQC0JNhRY1OagfvKoWiefFVc2bFWpCcTrKrXGJPj9BGLgAYiBqeizalMtNj3KlSsS3LuWrhfBmMOqh2lh4lEo1W6WSBduCjKmXSOqbhaGjUqUxGsc0MVS3U5u6D9cEqysLGd90V9YTa/FZpNbMYf1gNwFQYwmREQqsg62KrUpzrrxj4qlp7JDDEkX+XciMquPIcT5JCHAxu79ETOdO02VOIDJquG+3REY4kTYIFFubf+nPqmadCLmTwWU5qJSTZwO5hdsdAoW3TRolo0k/WqyeV9FqNi1SGi6G2pO5KYh5LyCZPL4IvrosTHZPim7HsEdhWu95sniqfZtM8QlhtY/gHiuv2qbQ0Djfl5rGsnQnQb7DB91xnpPzTB9H2gXfB7LJDD7QqvJDbCQbaajXlErTaagnUnjmDfCCQiUprljWnsVOx2b6h7BA8UP7Mplwa1xJ1kmw7gn3Ydzh70cv1Q24RzfdieR81Kyv2VUQZ2fSabt04kpihTpsIcz2SN4LunFCe9/3mT2eSE2oDpbxVXYUaP7XU3VSeTiCPFK18K15BLYMzI+cW8EIM/1DvhHNF0SnxwwCUKBa0Brs0cdez67UOviMs5gAQCYIvbhdU9cePmihxIiCRwiQs3DsTXoz27bYD7vcExS2rTcYI3wPOdy47ZTD9wN/2+CAdlMBgOjdfKfnr2q0sf2KpI2aQc02JLTu58QQk9u1XEA5CWwQZbIk6GRcQgswrvZhjSBqQJ3QNJ5HVQBwtkE6TAkc47PFUqTsbuhJmLJEi+s67uCL+0OHA9Nbb1oS1xu3t03d/JcrZSB7ZEHfvjnw71epE0Dw7mPBiZGs215LtXI33jB4a+CVzim4k1BrMCOwH+yYZjGFwDQC4kCYgXFzKQWT9mz7jyPJI18G9pAcIHHd+q1cxObUx+E750NuHNBpuzOLQSLXl1o0+auGShNWIHDACxPnz6IdRrRbvPHotk7NzHV3DWO6Vf7Cnj3j9U/1Ee2Gl9Hmcq6XEL0VT0fA1cW8zB+QS9bYYj2aoJ/5fmCqX5EGLxszKDky1679kVRuB6EfNVpYZ+cMiCePJVqi+ydLLSN+i6wSfqFrN2fTYAHnMeG5L1KoafZYI3Df2lZ+W/2l6PZyjAsBdMUqZcb/AF5LPdiaj3fhH13rWw7gBEgfEn6BWM12y0UdTymw7UljMcYsbceKbqu/GIHxWHjsSHaCycI29wk6Qs/Fke7A5xdLF54qxbKdo7KcQDMSum4xMt2IFjuB7vFDYxxIHx07V6l2yz+Mxwt5JapsMnf4N+t65lngytILBuyCzhHZ23TTMbNg4GOYQKmy3AwHN00IaLdISL8EWuiGyb6M3HXVZOMZ72M2BijyTNJxIlYTcKG6tZPST4I9LDPvFMBoHvOkeGqzeOK7HwbRlUc0HUA9Qsz9jqgZpEAEyHvtvNl1tKobg6EgxUdusRfmChJeytQ27BtJkSDBA3i/I/FAOFqNdLXCOF2/BCbTqG7cxOv+LNj1splrafxJ1jNTNj8tVa/lCtEqYyqzNNPN+EgA9pi6YZjswkeyDpOtjFz1S5biDucL6+xpzhUr0awBNQgt3ghrt9oGu9PZ9oLY03EgAumIJEnfHDijF86wZ0ngsevg3mMzXDXRpi5nceKlb1gOjgQBo06C3BDj6YtTNP2dcsdDEK4xxGjieToKxHU6pdmIdx0MTEXV6LqoguEN3yIjtMDVaKK7YKRuMxrT7zO5EY6ifvFp7vGFiVqjw6wtAIJB33Qawqke66QZsN0aynoXseo9FU2bmHsVDHY4ayk27Ne0ODsjpENJFxwg2hZjqlRvuZmugXkDr4o+KqOqMAzXHEPmbb7zolT9haYzSbUYR7OUZQJJduMG/bmVK1MOBcXFzgDBEXIFgW8JHgrYLadVrAHMLnDiHyRf/T0CbG0mH/Epkdk/G6VtMKMVuPe0Ah2+CC3SBvTNLEVqsgFotvJZ3binaj8M62ZzZ1nMe8EFDqU2CMtRt4IlpjSBJHVPUvQqYq/C1mkgTb8JB16FEw1KudXEdf1Q6gykkNHIsMaf6SBdWbUBE+symxIcAbDQcuxNy2EaYY60z3wmqTBqde/xWLXxBZDi6mZIiCJ7SB80J+PcSIcAATp087dqnRZVo9I9jTu+SWfhxqQJ4nXvSDHPcLVPn8CuOwjyZLyQOAPmlSHyPPolotAHKPmlKT8ri5sFx3meO6/VMVKk08kMsCJytz3vLnwTPNJFrWgCzjfrABPkE0KmN4htR9yYHAgEHrJQBhgPuMJvqCBy3FLPqhsE5gIvAdqT4AK7q4AkOcOuvzKe4g9PDQZhoMa6AdAierO95PQBKfaTgcue8x7QGtvNOMx7vwUjzk9fmobkPYVw+0hUMCtE7gwzbmSi08RTIvXPa7L8AFkP2m1zSH0bxYgC3UEXVnYzDXPqpsIzEnuF46rPx/TX9CNQuoA+1GsS8F2nAuCsMdSDQW5RJgCGjfc6aRdZwq4Rwg5mjXU2J1+A8Ew3CYUgfxDFyPaO7Uweihwj3YUagxbJAD2yRIuNIlY2K2g6pTcBoahZI1LYFwOkq9TBYZon1ml9W3ns5oGzsJSqgjMWwTvF7/2ThGC+QUIftrm5myYdxPOPgi4fGEM9Xb2S4zrOaW/M+C1T6OM3PPbf5qh9HOFTw/VaeXExUZmHx5EN3TEDgL69SU/Xx4Dw+RJOUxMBrXa87FL4fY+YuDKodGtiD8NO1H/d534m+PkiUsV8gh2ltNgfUJdIluUctD59qXq7WDiydASXDn92/wBaoH7vOj7s8cx4ndHRVPo+/gO/+yS8V8j3HcXthpywcozAmbyBeOSxMfj5ccrne1709TYRuumauwKm4eIHzQamwqg0Y4jqO3RaQ8S7E7OYjaBNOmzMfZPtb5FoutHaO1qdSnlaTJIkEbgePYs07GrT/hujiCP7rh2e9rgHNcCbNsL7rJ6MbqnwI2W7Vb603GXIABzB3d5VMPtUOlr3BskyReLtgDlEylGei9Y72d58lXEejtVjS4lsN1gnwEKdGKuR7m+cfSdbML2n9UviMQ1oJbVvoBY33C40XlXtP4h4j5Lhbzae3zTWBLsLZ6f9vLQ0DK8kC4MHcBPOT4JQ42swDMDqd8m8jceiwoMbo11Hmuw6d/Z32VrEgtm3S2o8Od7JJM5ZJ43jiPJab8T7n8O5ImQLA6zuBsvIy4Om/fCNTx1b8R7zKmWK+A1M9I0EuIYS0NPugRB6h3PwU/ZXa5Wk8wfJYFHGva7MJk68Dc6p0bWqesncARFwJjW/MKXGa4HZpmg4iDTpnkAPJADBvps7Y+ZV8BtcunOAI8+fKPFN0cc106nsn4LJznHagFGjeKQB4gH5FRzryac/0n4J1zmH7vcIPghVXxoY/wCYfMKfK/QbircRSMZ6WUuMG7xxibjggbRpMJaKb4NzBJtNiZJtu7k8zFtmHWPImCo40zqfgfiE1lafYjmEwbAy77n3iHmCfNLtwQbVd7ZLQwHW8k2g8bHvCK/DUojM2P6fkFUYVp0fHQkb53FNZPsC32dTfcOJNyZeDy0LUelRyiMrTzcAT3h4QW4YjRzT1AJ7yCi5HcWDo1vkn5PspNG4WBDOFYdWt7QPJY49IafE/pxRW7cpl+XNu13dFz6ZrpmmpDz9nUjqxn5R5IdTY9B2tNvYI+C59oMInOPrku4fHseJa4b9bG3JLVL7C16Au9HMOfudzneaF+7FD7udvR3mCn6WKa4SCLTy01XK+NawAuMTprvTWSfFsWwo/wBHKcRmf3jyVR6PXtXqC2XdoNE+cY3MG5hJEwi+sR5JIPiYdH0WewksruE8v1RGbBxDfdrzcG4nT60Wz61d9ah5m+QqJ56psjFB+YVQT3W6dqmJoY3dl/pIHxXohVVvW801l+kGlHlML+1scP4JyySQCIObttCfO0awF8M/Tkb9i2y9cDj9QiU4y5Qafs8njdtV4gUXMjU5T5WUwOIfWrNcQRa8HSL/ABXotqVyym7iRF432WHsCiZzDcDq3iTI118ltBx0NpURJUz0dJxkItXWUtMJh5JaCsIfLG4iA1C3ePCVmfa9Ea03j/41ovbwXA5RGS7NVIQbtTCnUR1pnyUOJwe/1faz9FqCN4CsKbd4HcrU19/2MxyMEf8AJ8Ap+z4LX+D+Yea13Ydh+63u/RVOApHVjPyhPX9sdfRmDD4I/wCT3gfNRuDwZtFL8w80+di0DrSZ3Kjtg4fT1bPFVrXtir6AM2Nhz7oHZUd8nLp2DR3Bw6Pf5q59HKG5g7C4H4ro2DRGgcOlR/mjX/kwr6A/u9StBqW/1uUdsBn46v5/0RjsKlxqjpUd5rrNjAe7Wr/nn4p6vsKXoWd6PsP8yp+YeS5+77d1V/bkP/im27Kdf+PWvxyn/wAVx+y6u7EvH9NM/JGr7DSvQoNhtGrnH8v/AOVen6OscYzFvMkAcr5bI/7BiBpiO+mw/JVODxA/nt/+ofJJNp8oWlHK/odiLGlJG8hwfI5BqUOyarbOc6egH/ktGg7F0zLK7AeIY5s9faTzdu40C78O48XU3T4FXqT5Joyn7ApOvlb2WQn+jdLhB5E2T5nkud6wWSa7NtKMw+jdKIl3eqfuxTmz3N6XWoD1CpiKha3MJMXIg3G+Odp7I3q45Jt0iWorczm+jLhZlcgcx+qriPReo7+dOmoO7tTFbazWwZkEgiN7XNN+wgjuSlLbUgtLsrozTqJIL8vOBDeK0Xk5J+HApiNiVmmc7SQCdb5RrzgKzzig0EglsCDrI1mRyCptXEZiypEP9ppbYg2IkeIniEAbQeadNk6WHYcwnkJb3LXS2laItJlq+KrFwcWHMLaOEeNrHqit23Va4ktJB3Gedgm8RVxAIe2Q4tv0i0g3Bh0zz5AIuza1VjQCMznmGtIs1rQGknh7oHPL3pxVcIDOd6QvBdLSJ0t7vTiit9IYABN4F8u/ndbmMxbAzMGiSWtBgES5wbPMCUPY4perMskl7yJidbCeNln8KvSVp3Mx3pOBo2R3H9bpih6QtcBLSDvhJ7Qx9JzwPVsynRxFxMa8Iv8AQS+OoURBpyCdACT0vz1hV4YPlEWX2vj3VLNmOHFH9HK+UOc7UkDXf9fBY1FpJAJudOB4/XPmtijsXKQczoBkN1A39YV5FGENBN27PQ0qt7hNPes8OO9NUak2K5cc6+IygqQUtiahkEENF5Jv4QnKgQKjZHPgdFk46HuMyNo7fdRcAaQcCPelzZO/iEJvpY0/yXjo8Ef9oWy6k3SxjkYnlmAPaoG8PgtNeOqcd/5HuZA9K2b2PHd5orfSul/qHYPNanq+ncquwzTqB3BLVj9P+xWxJvpVQ4u/KiD0oofiP5XIv7Ez8DfyhVqbOpu1psP9I8k9WP0x6pEHpNQ/H/td5IrfSGgf5jfEfJLHY9E/ymdyn2NR/wApvj5ovH9j1yHxtakf5jPzBdG06e6oz8zfNZ/2RR30m+Pmq/YtD/LHe7zS+HthrZrNx7To5p6FpV24kcR4LCfsOifudxK59g0eB/MU/h7/AOD1s9EMQOKsKwXmHbCpbnPH9XzhcOwhurVB2hHx9j1s9OHhVc0Lz32Qf8+r3gobtkP3Ymp2/wB0VH2Gv6Nf1jpg5T2wiEwCSO5Rzo3oD8SDIBuOn1CxW5VitbFMBmcsWmZaeo3HuQPtcM1Et91xF4kS0xvFtd6Qx2JDszS2TdvD2gBoYPcs7C1QxxlpLYuCZlpIBAsP0IXo4oIwlJsq9823AmOQJldwNMOeXOnK2XPI1DAbxzOg5kJfEENecpls2OkjUdqJTxH8JzBAzOzOJOoaJa2I436xwXUZj+LxHrHw0AWADW7gGwB0ExKBTwz2ODhldBE3lsn6i36qU65d7LCykw6y6CeMm5kxpu8S7VqinTHq2kN/ERZ5+98bDVZttFxQq/ab3PdLrlxJ67zG9GbWLpdJDWxBuAdLT96eGgm+5C2jTaL5Ym/UcQfq6SpONyBMAyIJgcbdeilJPctvo3HbVmnTDgIDmEuufcqNJnhYLj8SwUGMJhzpNpEe1rPf3LLwzw6m4OP3meJAM9iZpVW2MCbNN9xdYxEkCRv3b1OhA2wBw5IknUZpg7y6O05ZUygC5ixMgT2Ra9tUbaeIhzYII4gR1jwWa4ZKgJIIBm4tysevgtIu0Z0P7GaDVLnNJEWgA+C9UwFea2XtynSlvq/Z5ON+w6aLQpektKb0bEahxkHkNFz5sUpuyqNghdY6Dqk8PjGvaHCYM23yDCbw1QbwuPS7piGKjQOnVUkpplQQhuAPbwW2TFa2KoEHAm4E/EIVRp1g777gI00uiPZGl0P1m+NN8adq5062aCwTXuAuPirsqgrtNrdxsgObBNx0FyL77+SHwFjW/qD4EeaBjsW2k3Mb3A7zfwv2LJeX+szNbUJEQHDK3KfegzE2HinNqYc1aYAMGxI1gbxPFaaEmr4FYxs7aDaokSNLdgnxt2Jl9drdXALypJovAmJMEDcONtf78Uljg9xLmyePGDfu5rf9Om7T2BM9wysHCRcKy8lsPaxYMrhbcZjsWmdrgiAYPeFlPFKMqGmbKysVWqDEsaCPV5ZcDAF8wHbICwqW0atN2pIbmtPvE3k947lp4TbhcRItoRwO7qtPE4b8is3MqUo06ge/M4Fv3YbB7SlsFtQy4P4nKd0TYFNjaDPxBYtVsUGDSoRCQxe1MpGUSIM8Qd3Ys1+3XixbfkRCpYW1YGhtGrDTrAjUR3HUHmsuo45DUDr21s6BbT60Wr62dAD2C/eUtUxTS7K8RrAdee1GN0uBMx8NivYdN85cRGpcRAnlNz0CYZQAh73BxIkzbXcSdeKriQaYlmU08x9mJ97nv0hJVsRIi08b25NXYvktiUMbVw12Fvun2RN7g/qs4tg3WlTruLRPtQZk9o333pXH0xmkWB9odquDfDAq+uDAjLfdYdvNXOIgFpL4/DNjw3pVzidenYNFauYMRuHmrpBZ1uJdoHGJ0k3+oRaOIyzwIg6iet7pRihJ1TroLHaLiAYv7TDHEg+PRGa4R7QmCR4zp3rmCcCA2CHREzqdWxEDWOPVPP2VVubOm+t+Y8VjOSTpjF8ZSe7LlBIEEbzI1APSCpg6H7VWcXmGsHjoB2wStrZjYBzSJOhB7NOvgm6GCpsnIGtO+BDp7dR4LLy0mFGJR2JTdUqj2mtDhljm0OPxRMXsRoYcklwvffxC1KbCHOMg5jJtF4AtuFmrpzmRAHMnf2TPgsZZZ6tmKjO2C8miGxEQd0kH2mkHd73eFogDf4oeGweWBMw1rfyAj5plhB4dN6zyS+TaCjtOfKD80YDv+oVGU7FVbN7ERxET0S8sqHbCuB3EDqgPZeSAeG/5Ig6Ls8PJQ5tgxcuGoHgrCpYCLdB42uEVtUA3E/DtIRfWA7gOkkeKa2EkJUsI5jnVBkdmEZdSejALERrG9SoHOaHBsAanML9GmI0TOHLstyM2kiQD4cEJ+Op5/VGARutfSFs5qWzRVClFhLiXNuTrbQadmnii+rYXSQJ+gtCQbkT10PWL/QQ30xEtZcuiA6QBx/S6zdvcZjv2UHPkANA4WvJOnBVxezWhjgJucx4TyHabc1oVZ0Co1kvBJ0m26+8q45JbbhSMOtsxxb7sOBJJuARx08Ei/BQCZNt+4wL3+t69hzKTr0c5O5v3ufAdy1h+Q+0DieeGELmBzTJvbhE687HsUbhHSRnEgTHmVvV8I1jDllsCRvvB89Fl4PBuMuIIuIuBqAZvv9rwW0ckZKxOLQk4PG8GbWMhTJUMESR0WkMFmygNAIsSDE6zI0B0ghXZsZ8CKgHK/wAihzggpj2J0Hb8UtjdGdnwUUXND9xMjNb/ADe34hZtXQKKLqx8CZq7V9xvU/Bqpt7Wj/0aXwUUVQH0Zjtytid3Z8lFFp2IE3euDf1XVFQD+H/xmdG/AL2dP3ndn/c5RRcH5fRaLVde/wCKAde1RRcfYmStr2/NFO/r8lFEPkALtD0RT739PkooqXDGFp7kR6iijoQM6IZ3KKJIGdd5fFDb5KKKxoKPl8l5/a//AKhn9PxCii3w8v8AgJHp8B/gj63BAbr2j4FRRZspA3b+o+aBT949nwUUUrliCU9OxXf7p+t4UUQykL4/3H9D8Crt0b9bgootV+3/AGUCpaM/6aqVxRTMa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EC" altLang="es-ES"/>
          </a:p>
        </p:txBody>
      </p:sp>
      <p:sp>
        <p:nvSpPr>
          <p:cNvPr id="4102" name="AutoShape 24" descr="data:image/jpeg;base64,/9j/4AAQSkZJRgABAQAAAQABAAD/2wCEAAkGBxQTEhQUExMVFhQXGB0bGRcXFx0gGRoeIBoYGBwgHRobHCggGx0lHBwYITEiJykrLi4uHR8zODMsNygtLisBCgoKDg0OGxAQGywkICUsLCwsNC0sLCwsLSwsLCwsLCwsLCwsLCwsLCwsLCwsLCwsLCwsLCwsLCwsLCwsLCwsLP/AABEIALcBEwMBIgACEQEDEQH/xAAcAAACAgMBAQAAAAAAAAAAAAAEBQMGAAIHAQj/xAA/EAABAwIEBAQDBwMDBAEFAAABAgMRACEEEjFBBSJRYQYTcYEykaEHFEJSscHwI9HhM2KSFSRy8RZDU4Kiwv/EABkBAAMBAQEAAAAAAAAAAAAAAAECAwQABf/EACwRAAICAgIBAwMDBAMAAAAAAAABAhEDIRIxQSJRYQQTcTKBobHB4fEjM5H/2gAMAwEAAhEDEQA/AOWoUdKYPNZmHAdQmR7XoJBiw1o/CCRCjrrXmydOzYiHhqpbSe0fK1N1gZU3kkUk4NYKT+VVNgsJH+40My2DGDcSXnbKSKpi0wSKuzaea5tVW4vh8rhjQ1f6aXcRM0fIBWVNh8KtxQShClqOyUkn5CrpwT7MMW9BdysJ/wB5lev5Rp7mtUpxj2yCi30UWrxwBs+QnarVhPspwrd3n3HL6ABCbxrqd9iKeu4LA4dORLaTGkqKttxJjUajbvWP6jNGapGnFjknbKDj2z6HrSwq610lzimCdBSphmJI/wBMSJJ3T2jTveh3/CGFfA8lSmzBBKTImExyEzF1XkaaGs0aXZWSZzpytG9b1aOL+C32JVIW3bmTE3mLEjpSFOHWnVJn09Ntd6sq9xDdIGW1FcNWQw6R1qFleYgKMC+p1sT+1PMIwhMgTE6E2IgnT2pGqCtlYzK96sPBWiGXFn8KCf1ps1g2FAHy0megvrGx60bgsA1BaykNrsqFXjQxNRlkvRRQOdqxIIuTQqiTpXTsV9kqiqWX0Fs6ZwQofKQdqXYn7LsWj4cix/tV36GNq0rRKygFsyKcrK0sk6ACmB8L4htf9RhxISbkpPrbrWeIkjyVelI53JIPGk2c4dXJJO9OvB+HzPg9KRkVc/BLWVtx09DW/M6gZYK5CTxZic+JX0Tak1Eq/qOkkwFKuegJ19qeYTAsBColbyzlbSQYSDYKPVRkEDsaZNRSQVBzYiawTikKcS2soT8Sgk5R6naoUg10nh/C30l3DYbEXQk5mlIBSYSlS7jQyqI3M0j4xhsOrDIWGVYd6JAzZm3U6EpOygdUm4kazSqbvaDLGktFSUqda8BrK9SknSqkhvwfjzjCgRcbpOhotvE4Z7EZ8QClogyEzrtpeNaSw2G7g+ZPtFDTUvtxvktMfm6pjtrFhTqEnN91S4JMc3l5rn1y1v41awicSRgnCtjKDckgKOoBIEjT5mhuFcTShJSpMg0ufUCokaTXRvk1RzSrs1FZUoIrKexvt/I+8xI+EV4yu+tDRJovDsXBNYWkkWR7geV5adiJFOUIGppZikhLzShuIP8APerJwjhxdWlASTPT96SbuNhiqZNw3w2p+AmAo3JOgFW3CfZxg+XzkuOKgDVQEgyfhEx7/rT7heCQwgdYuROomI6e/wCk1796BXCSQRHKAQdLXmJygn0gmx5pxfHyO1yCsJwdlpOVtAbTEhKQB9N/n/eh8fw8qny3E3BTBte41uAdNfyjSh3uLC8zAiREzMazzCDe4FjuTZZiMZOVSYnrBIIkgAFOX0yjXplBVQlNMaMGhR4lefaHO2sTvEpOv4kzIkzBKvTeqg5iSvcSdo6H6abV0jDcVUuUkFQVykEDNvYjQiPYA6gc5Rcf8NJIKmMqZBOTVJsLA6Tp2/WhFoLTKM8SPike/wDOtNuAcYU2EiTl2HT4dBcDTpSXGuqbKkqsQdxBHzHao8Ji09f5ertWhE9nQ8Hxk+UUuDNyghZJBVqTIMq16AVFxXHsLBSsXJ+IzM8u+X9IqlJxhsEmANPrXuIxpMghJJIvF9NbbmkUAtjhvhLee7wiTb4ibEflABqx8ORhIyiSb7wdFDcXiRpa3zpzWMWBZeSZkA6i0CP2orCY9OaA4QVfiBgelrkdq52cqLvwrgjJFisSZ0VF1ExKkgb/AK7UxX4ZbCgS4sDYAi+uhIvSbAY0NgF51GX8ylJSo2i2YqJ9gKa4TxChz/SOZMWWreJHw72m8e81HXlD78FqYfCG4VJgRIkbJOpgdd9qnLvLZXbroOpjvVTVxECJNpi2TmvuZBI5jtTFvi7atFJn1Cb/APkv2iLW71VZCTxssmHxAy3KeuvWT+1LuJ+H8K/OdsTPxIOU67wfpQX34gkBQERYrFtLyJtBNb4XjaYAK0ybgFXrMQmSJ0qiyJ6YjxtbRUuK/YjhXJLDzjaiZ5uYd7W1pTxX7On8Hg3h5jRbSCS4VZYT1IP6fKurL4ikEknKgAmTAEXNyTPrauSeO/EB4o6MPh5LDUqsT/VVYSUwLC4BNviVpFXUlLQkYOyk8E4Gry1lWVLRIU4rU5AMwIMW19SbbUWHShZfS0kJSklCSoAJRGTlCzM3zZYk5lRrR+IwSLMIeLkATsnPABiYJAKQJ0sIBIMEvYdTikYeUhGULOVsEZE5ySZgqVAsJgk9hTXbNMMfUUK/DDi2lYl1bpQtTd1FGbMokuKGwB5Y+dImXkvqw7brp8srKlDZuQlNjGpyg+kbzT3GOEMqjMDLpWgxHxyIVN4KgdyYF4EUNwrgB4i/h8O26lCfIEKP4SlGZYIEEyom/fqIpl7kcvboF8T+DiwnzGVZ24nuKqaVxXSOL/Z9xbDtFKIxDXRlWYgdchhXyBrnDrRSSlQIIMEEQQehB0p4NtbdmaWjUmvKysqgp6K9ArxJqRMTagxoq2ZFZW0VlKWodJXOgqZtUa1GlNSJTWF0OidzDrWEFIzKzpCU+prt3hPgoabEx5mUFR17wCKpP2dcK8wqdKZCbJJNir/GvrFdQbQMoTIEDrcfS1+0Wqd3oZ0DYx1Cc2ZYQAfzKE2nWQPzew7CgcXjmgCk+qhveDFo1tOo0BkU4/6YIEqExrM3+QPXcaChU+FmsxIMzMgkxMQTGot0I95mlcZvwOpRXkpXGccoj+mmYE2mwk/DIAN9dzvfWvqxahBneCCAQD1EbW02iNIrqn/xtIHwgDtoPTW3bSq7x/wOtZJaUADtbl3sIA7/ADpOEl2h+cX0yj/9UWDsJsY/TuNddbTRH/X1JFzCgLXJtO03F9p+cVX/ABFwvF4YnzG1JTNlbH30qvscTWVQlEqJ63q8cDkrJyypaLtxkt4togjK4LhfXcg6Tvrfua50pZSYBuNafuYbFAguIUhrfJBt2gmpMNwVvFGMOkpSNXFkm/QDc/StGJcFT6JTdifD8VIsoT3H9qLGNTEhcD5Gj8R4Icbw7mJLqCEKIygG6QrKTO29qRY8ZuZKDEQSByz7CJpuMJPQOUkthqOJAWzVM1ikHRQrZvwpiWwVFsLtdKTKhv8ADrSNpgqKhEEG4OvyocIPph5SXaLKGwqmDeKUkCCYtbNEelraazVIdQUGxI9DU7XFnU7yO4pXgb6Yfuryi6p4y6lWpn8wVzEdCYuO1EvcaUUSokT/ALUnoSM1j9NapjfG5PMi28G9SvcXSRafSp/YfsP9xe4+xXitwAozqIiBc/uTet8D4scz5iVKJ3zkH/8AW+uwiqK+8VGafeGmkpCluBRVbIREC9yZ3iwqksEVHYsJylKkXXiHGnXGglSykEDkQfjif9Qm+UaZTrqdBUGHxBGdtlxaZjzlAmSpUWEQVruQBMASTOpT4h7Mq6gkSAEJ1I+tzpp60U2p0ISpKvLShQS2EicylJUo3M/gNibnNPp0Y0qLtLsbOhLbfIgKHlElMpzCJUSrcajuZSBzGs4AvyWlurUQ7iAUtpVPI2lUjWSZWEEmLJCr3pArhvmOnDpl7FrKUlWbKlJEqWJUYJmANo7098VMls4RlC1BxpBymEZTCoIEHmJClH0N9SQ48FUXJ9sQccytrSlsK/qqVKMxJy8qRAkwFEH6/lp59nfBEJxedKgUFjNuMoKki8wbgBQ0+KlKeNB1xsgZiwS6tcQXMpShCUkXyxzR1UbVN4CdWcS6UlJSrLzOaAc2Xpc9N70uV+hkF4Or/fUtEFteYHW0AxrBVcjfX3qq/aB4MTxJJxOGSlOLSOdsKs8ItB3XFgTEj2qwOutnKSjzTqRJAnqAq/e8xqNaLw3GIIgQARYCwN+gmfe+oBvWLHlcJWhp41JHzLiMOpClIWkpUkwUmxB6EVFX1uEsYlMONocEaLQFC8Hvf3/auVfad9mKG2zicCiEoH9RkSbfmQTeQJJHS46V6UMykYpY2jjtTMixNRUQiyapLo7EvUbJUKyoYr2hQ3Jj9HYUVhsOpRgCSdB1NaIxrQ3q1+A2kv4jMi4bE++37/I158uXsWVHRPDHD/JabbInKkT3JvIAHUkU/wAPJ023MD5k36/XrQiXUtpClRGsjYwLddJ+RqJrEKWAc0QBOQDLMkcpJJ1BF4saS6Gqxg5BiVbbK/5e2vynavU4cmMijA9IPaDexvt+EV601KQJJkCTKSFCw09r23VWpRkSApWeBGYhMq2zcoABMnoObtT/ACxfhEuIxBSJ1j17xFrz+knpVXxPiJRUSUwAREzrGxBEAH1mSNFJozjGLhMlYTsnUzoPh9YNjNx0g8+8U8YQEE/CUzIEXm1ulra/iI0qTk5OkVjFJWyw47xKypJSsoU0bKBuTMxtY63rkinGQFpSB8aoXEHKCfTVNooA4pTzyStRIEWmw/m5plh+EvOqW+2gBoLJGZUZgOg7/vWyGLgtsi58npB3h9l9KS42lxTUcwgjL/ysfUdaccK4n5qyxh2ykTDjqhAbkmTBi+u1b8FY4jiG0hKEssqFlK0y9QkXPvFNuHYVjCrfAUFJMBazrnAlSp22sKSbpOyyipNV0AN8bw6GFthQKEOHXmJTnkEzrIvQ/Bce/LihhEjCuLhJOVJSkqty2JEk3jet3OAJBOKaSoqObOlYgEXukQIsPeii+vDoQ6tSnsOtIBUACpuLCAB8AsO1Tk147Y8I+/Qx4g8rDErCCrS2pMk8v9qVuYjCuIU87w9wr1Ki0oQB1OUW7ia8xuNfxKgcG427kEqQYSTMwQrr2+tDcLw+Lfg/eMO3lvDry7XuCMqkhU0uLE1Hf9R8uVc9AHE/DysT5a8Nh20o1POAUg6FYuQKQcT8OlDYcS6hY/EEj4feTP0q8svuNueQ28w8t0EqcaMobAIzZgTaJEdT0rTi3hvAsYdZWpSeWc3mkqUewCokntV4TlHTIzhGe0c64TwV7ELLTLZWoXOgAHcmwpzivAONaSVFtJgSQFifYHWr23w7Dow5e4esNvBOYDOTntoqSQfWhcLxLFONtO4oeWwsSXUkFQFiBlHwZupn2Jrnnm9x6Avp4x1J7+Dn7HACtLSwrMVm7aRKgN6d4xIIS222pSACSoDm940SP31qd7iTaWV+U2G/NWYAB5Ui1yTcnUjqaCwqFoLiipSWynRF82hAKthcEn1qluXY0Y8VS7ff4JcEULdbGSVKMWJuAIypA+FJiJvvQ/E8W4lDKsxHmJKwsqBibEQJ7i94iwgCvXFcy8gQohCQMygIKgLpuJINgKWMIK1ALVaQO0f2FHoZLnLjHosXhjBoLbrqlhKwDlUpwAAxJKkkSRE6STNr1pxbGh5nDOKUFpRlS4oT5hXlIyidijLPUjsKmxvB2RhnHQHVBEBF0AKJURcSpYiCdBptMUiwuK/ppIb0ByEgwlUgqV/uUBYWIEzQXuPnkv0hDCXEYZbmUZvMCEggApAV5iramVED2A7U38DuJbnMrKSrYXtcCdBMq96T44ZSy0Z/ppObuVDMSepuRQaeKhJUi4E0s4uUaRmckmi/cb4+EwABY8pN43B6ddI96AwnFXHCbza/KIM6yNI/SfSq03iCsHUxoPX9v8Vefs74UPJWspPOqEyDlKd4BNxr3t6ms0oqKGUm2OeCY/S4t1HNoM1t7BSdCTINoFXjA4sOIvCgRBvb8qr+oNtb1z/FcMUCNACdMsc3xQNxebHarXwPPlGYiZOuo59NrgGxMn90hLYZxtHBPtB8MHAYtTQktrGds/7STb1ER8utInDYeld++1PgIxWCUpSYdYSXEGRMfiB6yB801wB8a16UJ8kZVHi2DzWV5WVYgWfB+D8QvRs11vwJwUYPDwoQtRzKNrQJ9wBm+dXPK2gEwLUmbNsyiqDM6730SRoAa87POXTZpw1LwTpUVm6RfqmZ+cXuvrRJAEZjOt9TYcw0vYdzelRfg8oi+iepkcw35j9LTTJCjBjebAxqFRr7VmTNLQcECAYBJN9OpSTp3P8AyNelWhKE6bEW2N4/3L+fyGaNgSNZtE7JOvrtUq82bRURuE68+2s6dtO9UJld8YcD+8Yf+i5lWLwqb72V+EydYvauD4zEqWotXgG4nfSPavoriSkpCs03kA97wbb9tK+euJpIxC3LZVLNxpdSunpVfp6tgyN0gjhvAPMcITmUltMrykTPQTA6b1aMJgy+GQWFhKVSpSVAEoBAPmIEJk9E3+tKGuJBhpSm/wAZhRmQk9T1G/8A7phwZ510oUhagyg3IVdRgmIGo1k08ubtseHBUl+50N5QyFoqLYy/01tgC0aJEEAwDtVH4Zwh1rEKUw05jMOhRVJKZzSDJEjNvoO8aVZWPN8uUJCuYJbbuDBNiqfhMX7d6nwXBEkjItxlaf8AV8lUJcXruO+sA3j0yY5uOuzZkgp76FfGvEGJCkJ+5PIWshKS4kxJNuYiBeKes8BxGHSjyXUrK1/1UOR5YkEqKIEhIOxkmaA4lh+IecGW8SnyyknOtIKxGxAsqbEG394OG8axjsrcSlt5kwnDE5C4nRSpVtex61Rq1dE16fIwRwpbLjrrrKEpMf6V0qsdbAg6XNVvxjj2VtpQ1hAshYcUENzABlRURpIkd6Yv/aeDyeUJVKSFzb1IERUY4mFAJXihmWOVtqI1j4bD52p03HwTaUvJXuFPcPUy8W0Ft1auXnyluw+EzMSCYPpTHwdxzCYbDK80/wDcScy1EqWoSbCdExEAa064Bw3Cs+aS0FukSpSkjPz2y7gAARG96ZYbwVgniMQ8znU5BgrVlAjQAECe+1MpKTrdCzTgk3VlFVwPGqfLjLJ+6uL8xKStsEixIIzSJO3Q0NxLFOlbreVbGHUoDyCISCCJItGWQTANyDTDxJwYNuIDbxbYUtQStDjpUAmZSCpZQVAiIt1qsYx4EqCXHFoSTlU4eYyTE97qNMqe0d13ZDisaCVQkGQEo2ywdY3tPzoxt1vJ5a15eX4rxmNrgaBIpY0tISVm5BgdPYfzSswTSF5vMIRMqCzMaaRqokwB0knaq0Bydb7f9P8AJ6pOVRUU5hzIBCoIMRMAkgXmN9OtNeCNhpIX8UECMp5Z/FBBBTqN7n0pRhmDdRmIudqN4hxlbqWwJCWklBWBCiCTExMQLVz2XX/EuT7YZhuKLQ4vIoqTIKjklKYCicqFHUSoXkXJvSvE/EFpzFI0UvqZOnczapRjiUBtoFKTAKvxGwkSNjGlTLSQEi0HmPsbCx7ULohfLbJOG4IvO5c4BMytX1Nu50t7UVjvBmHbTfFhSugIknskAz86X4MtF1HmghtQVAzlMkdSPanuJ8LNZm3G1OCVJzJK7IuIIVqo9u1LyrzQlKW6ss/gf7PEttlx9IdXIKAScoEiAQkjmIm19qt2LCgMh5UgnlFrRywEiQRA0ozhLDbLKWhJt+O6jESe1iT7ipH3okgAE6GIuZ31BkVlm+W2wx14A8O0XE8yBcyCTzEdxHSpG0K63MG+n4b3Sfyn5j22aJuNTcix6zrBgg9vpW6YnbT/AO2ZvYHrF02gCx9kQzJoCkFNrpI9oIM7AXr5j47gvJccQdQsjewBPUelfTaYIsd9LmLj8I039YrmH2ycACm04pCYWiA5GikmLxrIMexrVgnUqZKa9Lo49WVlZW8xn0j4h4gWgEg8ytj0Gv8AaoMHNiRP/iozfXXplJ96TcR8WtYxxtTaVtrTINgQZ0t604wKgUiBJ0VFj+WSNYuTXjZf1m/CqgEOPAEnWJNzB/Npvc0ywxkydLetp/uaWeRzyQTEEWFtdx6mjW30oEWHSNfpSLRR7GbSrawB/b5Ul4l4pabJBV2sbb9Db/FKOL8WWoEAK9h2nqOvTaq2ngC3p5ik90kCZ6meh3rnkt6CsaXYbx3xirIuBygW3+WpqicPzOKzrBAF0Jy67zfqd761cWvBLjmZBWII5Vzb/FIXcOttbmEdBSsWEi4Gy09REG2orThS4uuyc3UvgJ4sgnJ93aDiyAVgpTlg2hcQFfrateCoeYV5zgbSyqy0tpOVG2bLHz6E1v4LCmsQtp/IpRTmzpMkZTYE7a1p92edxS2kPkMEFWYc2XNqkjQKnb0p9r0sZU/Ui1YLxVhSVZHLNpnpmWrWOwFvnVVw54p5iywOVwlQBUIOhG9jECLfDQ+N4fh0JS26ylpJ+F9tc5wN7EnS8EX2phgceuUBhxTjecAqKCPKTPxFWk9v80FBR3H+QyyObSl/B5w7xq+y5ldb8zExkgiFJJVcdL8vyN6n4p4oUt4DHtLaCRLa0KPKZ5jaUqOnKQdO9M/F+KbQlbiGWyRBU6QM5gjRUTMW1rThuKbX5QUpKsykQPiCkySCQdLj5jeKFxq6DxlfGxzgeBYPEsJX5SFlxIJXlyqM6WToe1A4dGEfUjAs4YZETmcAIylOuVcT5h6zOtBP8ZxmGfdDTCywtZyuBByCdYP5QZPen6eHB9lojElpLZJBaUkqURIO2tzaDNT9XT/YtcK147Mw/h1DeIU624UJLcLQSpUkfCQVEwddZ/WonsYpSRhMG4qQIcK7lCIPMV2CPqTt1FXf49hWHXVL+8YjT44KJA05QANtQfTrKjG4vEYdTzbCWMKbqAMLWm8lCQL23P1p4wkuyU5xZtxdleDw7jCXUusK/wBMKSc4zQSZ0/NG9c/dBsP4OtOeJBPmAMuuLZKAQFqJIMX1/e+tKxoo26D+fP5VaKoS+VWRrcCQBlskWPVUzf2tUrTbZSStKvMJtzAJSNbiJUff50DkUSAOs0dhcOq5EKWT8J1PcTY+9UekHGnOVvoZYXGtIBSsOQYjIvlUQRYpUMqh66VG9xJak/dylK0CyA0LZiJkwmVEAn60CMWFKSXEgIEiBYGAY0769e1aOcSXZIIATITAggGZPaxPzrkjsuXlLR7hrCQdB9N6JwmHKyG0xmMlRJskakk+4+lBhYSLnX+f5p7wDg6HeZaiZAMZilME9rk0ktKya3SRjmFZKFkrTlbjmiVFQgiOkmJNqd/Zlw115YW7lVh25KTfmXMgEaEanoLda88PpQHFNsgeUHFojWZMC5OpsL10fgPBhhsOhhsACJURKZJMkyJ2n2iovJ3EeUKSkEuYhJsAqw0AtBHa/Q32UKDxeLjQaa8pJtczlCrwDTN/ACQCkWiOWctuu2qhbbTtCjhyZ00Nh+WTNoExIsZtJ6VBpnJoRjiiyoDmPtB7E86Y326aUSOIXO09p7iwUqJ3JSdTTYcPBmAdIvtJ/wB1tyfpsKDxeGBClATa8EgnVVwQUmeZNgTMey8WNyRBhsaVfiCwDEg835QkkGQsc0yEcyo2mkv2hPZsDiLaJ/KLXHee/pHu9w+Gy3VJUBlJHKqLpv15guAIFxY1X/HoH3PECwBTrli+YfIz+3tSD9a/Ikl6WcHryvayvXPPL1wx5IUDcdY3rovCMSVASRMWkbae51rl+BPMKv8A4beypFymRYkyD2ryMy2bsfRZFqj+40NqieStWhSmZ9dTfpUWHfzEwQNjf2ntRDB1JurUAG5GhjciesVCWyy0bYfh03UtXcAQI+mtMCwD1mO1h2nf+9QpxZNwknSY0n10MWNpovDhU8wSk6nud9tv3popAbZ7gGYAJTFpIj2G9a+IvDbWLQkLHMggpUDcgXyk65SdqLZCpue/aikPAWn51eGiUnbOTeJCzhleW2AmJJSBAmwnrS/hPFWsG2tWROdwZiCSRmIvrXTfFHBcPiRnW0lawIkfFHSQRXP2OB4ZjF+c84XAOZKHIhIAvNuYjY2j5U1qt/7Hjbev9HPnONKKlIMFoqkNrEgdhN0+xFWHgWDLwDTL7bLbqocSUKgGLEBSjDkgAQqO9P8ADYTC8QS55jZQ4XFEGCFZT8JB3t+9AI8GuIX5SsU2GhKkkpOc/lEAx1MztVZZE1XQkYNO+w/CpYwf/b4vK+VSQ6oSFgWAhU5YtYT1k1j+H4aD5jLy2VX5QRlk2+E2HtQvEPCbuJbabViEFSSTPMpXoBF7X20OtDN+CE4YhbincQlXL5baVIWDBObUyNdDuKVSjW3spKE70tDn/rz+DYbW8n7wyRKXWyUrANxnSRaRBtI1orB8PbxOXFBK8OozCUqCVH/csC067aG/QVP/AOS4xIUsNleHzeWk5OnKkRsbRprWziMWp7zFN4hpkiVpQElW2ib5Z65Y+dHj+wvK17lidZyBeElBaUrMpVpIVzKJT1mRIgdhpUHF8TinHXEYdOdtASEgFIBASJCQYIvPaifDmEwy0LWApwOynO7/AKgy8sCwywZNgNZpA/wrEYLO7hnHFoQZMzmA3MgQoddxeh5+To/x8Ff4uUlcgZV//USJEERqDcE7jt3oFxQOVN51Ma1csZiMNjsOXJyYpAnNbnA2V17HY1TM2YyLb/t+lUjK/wBjnBr5sIYa1VMbXHSsGJXkIzEtKV8EwFEfpWj2JgBIjoVTJ+VDqcvyn0pkn2NOaSUUeqaka6E+29q0kAE9f0/9155+pJqFolagBvpOlOkzO5JHrQzqiCU7x/farp4cbYQiXXIbEwFHTtIibzrS7w9wdZCsuRYEgpC4WqbGAQBp3q58GdwWGTl8oJWNGyP6ij3J5jUss10hsUHfJhf2aYBh553FNtlDbasqNQCuBKgiYkA9O9r10ZK7xEC3y3ER8Ohmag4e3laAIgxJ1Ak667STfYg1qpQAPTcfPbpciR2rNKVux6JlJkk9otqO0/w1G7Y2N40Hpf2121oVWKVcQR3kTfQ9xtPpQ6Somdd7DTeRfcZbdRvSOSCojVJ/W9j/AA/+68fRI2JF4O52vtKovGx60K28RBO+sb/wgwJNlCiA8CCTb+Eb+hP/ABrk7OaoFxDuXLBN5MExIibewTb/AHbaGhfaisfdFmRqkam/N/B7e1XbFqBk94sNDqSL9h/JrnP2o4iWAkk3WBtBidBGkzeaOP8A7F+QT/Qzk9ZU4ZrK9WzDxY/YXBB71b+D4rk6EA2IsT1HSqU2q9qsTDsZSdFAa7mvPzK0aoOi08MxkD4QdD2F4nuac4RyTJNiZEg5p6k/QjSqhwxcL030BtEVZ23Yvmsdibn/AAdD3rG9M0rY/aVexgdE9tpo9lwAfuf5ekDOKIInWLJn9e9S4/FkIN9taZSpAcbJOO+KEYcSSFHpNc/4j9oji1kJEJ2oXiGCexLwGxPt71a+BeDGQnnRmteetFSVerZ3GuhfwTxO6tC0mVlSSAJ6j5D1pHhWRhXEP4k+eQFAnPmSkyIgRr3vXR8P4bZQD5JLJOpTEfWtR4QUpSVF1tcGeZEE+tzJ0vVISpNI702m3s55xZb7jyFK/wC3SBmC1CSoHUAAzYXgx7U+xeEa8pl0OKW6kwpwmJQcxEJ0Tei/FPhfErcBQ1nTIEhYMC4mDBET3rbHcOS0hGGbQFOr+EqsAoCZJg5R6fWn5elLoNLk3dlcdC0ghlWRajCVA3BveRtf61twrhz+FUHSpLiASVIzysA3Uek2JkGan4vwvENDOUoUlKgV5FD4QZJvBsR2oBxtauYEdZgmZsQaMejp2pEnG8HivMV91j7u6PMRb8WpAH5s1/eo+AccecUhDjSySrywSkgSJsFn0Nj3pPwbxIvDvBpav6batzoBcRfXSre7jUJRhCgyt1RURaxKFKN9RqabJGo01+BcUk5Wn+TTjGJVhirIoElQKkpBMEybEa3BnWhvDfihLoUlRuZlJ9Yke2tOMExCwkwlS8y4nmjQ/LMKA454RL2LSvCkNmJdWRyCN8ouVEE/LvdcTTjsOW4z0J8f4PaW8C275KCBnQkSZObREi0CvcR4NGVQw75WpInI40psnqEqJgntan2Kw7eERnedUt1cIBbTa2ZXwQYMTedtqhRxYtZHXFo8pebIsounKYIJG5MwexsK5zyX8DRWNL5Kz4h8DYjD4fz1FsgAFaUkykHcSADqJpNwbgGJxKSppslCdVqISj0Clan0rozfiBrHr+6NgrQoEuqkwEzcA6kkwPnTFplC1rbQoJw7Ccpy2ExJA2ASCO5ntdlmklTW/wCwv2ot2nr+5yTg+DIxJQ8ytZSYKUpzgH/8dau+P4tw9pIQcKEr6uNZCB6RMVYmeGJcUPKaCEA6nNmVrcpH/wDV6h4qwTCoQ42zICcgJCxobzt8poSyKbtp/wDoY43CLSd/sB+GOANQX20L59AucsTBhKj8iZ2q0cI4U049mJlLSp6gKjQHaAqflVLadxmLeDaXkob0N+bL/tjU23jSur4PhwZZS2mwSm99TrM9Tf5mld3YrkkuKNMXcGFJB0HrcRdUX/Wo3gLXNhFtvltb+RaRTY1KRMyJ67D9PlQz5UYAtH07dtfpUmwJEaU5bhIE777A+ogD/jUrM9BPQzp/PrWLaGWVGEjqbaXma0QZAAkD9ttP80oQgqB1F/rtofQfQUHjXCLz9bRaAR0ske5qVS+3S87H/IPSwpdxDETMmbduh+YJn5iubOSBH8WopJIJKYMAAzuJ69dNjXNPtCdzFsTYTYCBsPfSrjjHTCjJ5Z0SLm0z30Hy6mqB4mWCvXQRVfp167Eyv0leArKmAHWva3mWg5tj/dT1lUIRf4ff+a6VRBm6mrZwhZUwAZkSLmBbT9ajmx0rspB/A6D05SEwdYBsetOsHjwADvBgdPXsap+ExmqT19/5FOMDxATJKekgfWP2rHOBeMi0YV2SZULRJi47HuKm+/JJMmT2/Wk4fGUxFxvQuFfF1KIBTcCdf7Go0UstuDw6EiY5jt07U1CykCLGJV6bmqfg+ILmRcC8n63FGHi0jmBvcwbgDQUFoLLC5ixOUzFtt9vlRgxmiQZnW8Qaq2EfEyVKO5BjU/yKaYYXk3m3ud6ZSYHEco4hE3sNz16e9SpfCgM4BP8AJg/SlItAEgakASJ0E/rRiU7gaWEHfb+9UUmK0iVXC2yZQQIEQR22NVbifhttiXi2vIDmIQbR0y7D0irbhxePn3G/1qdb8A2kHb9qde53N9PZzlnxdhVKCGG8wi6EovH/AIpE0Nh8Iz/Udfwi0IKiptaVnMOpSgkQB6ddRV9RwDDlRcbSGlq+IpEZomx+ZoDxLwt1KCpLfmoEcqbq9AN6L60NBxu29nN8YsKfC/vgieRxUAwbZSNBca2BMUfw7jxZCmVlzMSYCkkLXJtEjSN+1Zxrwo2y8t84d8NWUltpQ5CDJJAkxpAiBescwqeJFCsKtQcQof1F3yCINxrIm1UuLS9hWmm2+xc94jxqHSsYNyIhJ8tUgTM6ROlMsL4gdabL6XQ9nu7hzylskaJJN9pEa6dKtnD+BZBlXjFlUapSkX6jWvX/AAelxCpcDyjqXEgKPQZkgG1K5x8I6KfllZbx6uInPhcrISnK64tNzoQBFyU31tBHtArhLuAbU8XJYzT5dyo5rZyZsJOlzTPEsvYNIQjC8lyfLAyH5ae9Q4jxAMT/AE1oUmyhlBzW72ig5vwtFFCPl7PeD493GNqbw6wALLcVNp0GvMd4kD6VAvgrmBWosvl3PdxpYAmYBIVmgHsemtJ1YM4IA4YLWhQlZUZMjXlGlu1ooxrLiGnH3XypJQpLbaSiQsJsSVKFs0bSZouXt0BRfnsvXgzhvMp9TPllUa/EegA2CelWxa51qteEscVYZvNAVAmDN99P1p0Hx1pU0SnbZ4850vsdPrQzaTJOojSw0296mWoVGVyLew/z1pGFGuKcBsADGsfhPcbiokNgCAbkkmPaYn2j2qEYeCVGyjuJ0PX5Xr112ACqBrc7bfpee+lJfuPVdGuKcsQq5OttSbHe3Qe9Vbi+Py8olROnL73P82oriXEAmSSJG0GI9f796pPEcaVLKswET1jQ3vXRXJgk6DMbxFMCYgbfoL1zzieNUtZJG+lOcJi0OuqbdVkSowlR/CrYnsf7Ul41w9bDqm3BzD5EG4IO4716P0+NRdPsx5pNqyJGLgRArKGrK1cUQth7dPOCvQCLe4pAHKYcMcE/5rNkjaNvJUEYlzIqRmEfOjsBiDE39Ipfj0a2HtQuFfy2qbhyiTUqZbnMRIuPrQ6nRFyOvz0vStrEiLi3rRzSkqItG81mcKLKVjXCkAASRF57e3Wj8M4SQLX5jNyOlLGUndQuZnUx0tRWExGYk2kmPbbWoSRVMseGgR13E/Km7RTF5gVV2XyVTlIi19D0uKctKIQOYEk3A7etKgjNlRTJUrMom4mPSxoxvEXAB0sRbU3+gpJ98sSoTHUa9KmQ6AAL33tN7mipUc1Y+RiANDY6TsB/mtmMTm1M0jccTqARt2gelTMK5dbk9Tp/6plMVxHiHoJJm/a0D/NEs4qAL/zU0lQ/JkHlGhn2Fu9FeZ6/PeqKQjiF4tSHLEWn0pTxDhpSjKxlSNkwI+lEhYm+gvUbmOBBJk2mBp2pW0+xlZy7jWNxLK4WClX0PpfSmPhfxcsLyOaHc1eHmUOJhYBntp77VSuP+GcqipFu/e1JaXgotnRsPiZE9aCd4Vhysr8lAURqBBI7xVM8O+I1I/pr1HWrizjkuJBBAnTv1pudqmLxadoExHAm1Zi0ci4IE3v1jauUL+z7El1wF1lMGTC735hygT866jxzDrLai2pQXYpymNO2/pSnG8LcWG3My0uBAz5R8cbKO9NjzOHR04Ka2zfwO0ploMqXmyEwr10j/NWkvQP5rVe8OYFYBUoETa+p/tTlcAXO21T5N7YWktEvnWipgqxy7j2pS04ZkzajUKsQdflRTsDVGzmIsQfeT/Ld6V4/EZQRftcX/mvyqTieIASYmPSR6enWue8f44QSmYg7jSuUXJ0jm0lZtx/jAMp0AMHmqlYt5S1QDy9P1+lSOuF4iBYGPU/w0wbwUOAEgEqA0Ex8J7Tet2OKx/kzO5gnFcDlyLj4kfh0zAlJEydx9akYbGIZLbhPmM3bO/l3zJJ3CSQodiqrRiMKF4ZMuJkqSBKdJyA7SZVIm+3slw2FLbmYlMfFG5BsR/xmhHPaGlj2KRwUfmrKcFABInQkfIkVlW+5IhxiU+p8K4QoQYvXfh9lOC/KfnRCfsmwMfAfnVW2/BNZY+5w/EKOt79/3pWsFJqz+JuHJw+KdaQZSlXLoTFVvGJ009qnjZRnpxBKaL4fjSBEX67ilc14lZFO8aaoVSosyscr8MgWlR1pnhcesakKG5t+hqsYXiE/HzRpNH4fHDYD3/Ssc8XwXjP5LYxiDlkACTGn9qnaxqsx1kW6ikmFxmYC22g3rdvHKmCo+kWiszgy6kO1Y88sA63MkWFG4TFrnVWWNyDc0kSud0x3/tRmaEzmEneptDWMW+Kq6mxgyjWpm+MKTJseliImkgxV4kE1N972I1/lqVpjWWDAcYChcDuQemlHtOpMTmMb+tVpmBtb+1TpxgExodq6zqLCtVjlcg9zt70IlZVAF8ytR0GlKX3AVG5smB0M0bgWAJV0EC8ULs6hwUFQ3vWi284IPpULLwvMAAaA+1SMYqRcmJNtulFnIqOO4MQcydztTDAOFqMxttPWnvEQAk6e1pqp8aTyxBIjYXmhTug2N3OLyCZ176VGx4jM3NhYWtVXzzoSI0G9Dqck6369adRYtovaeOyANPUxWr+LUtMWP82qrYd0R3tPaaObxEKjqNP80GmFMdtvkAFU9I2rzE8QjQx329xSnG8WSERJBi56VU+K8eASYueop4Y5S0hJzSGnH/EZSCAUz1H861SHG3H1Ska3vUWFzPvJCrz+g1q+YHhaEZQNAJJ+v9q1ya+nSXkhG8u/Ag8PcLUAsLRIzJ3vIzTGxsIjvTtWCKlEyBMAKi3xJUDod4pi0ptQyEkhJklJgZvyzsP81Mt0QnKIAvJ0tYAyba6xH7Zp5pSlZohCKR6hnlSAbZrKSIP4VEGOonYfWvVsgys5VR1TqCUjpeDI+daYNYUrMVeYlIVBHxGRzQbSNL9ZqdgB5ZTcNwCVj4gbco2Bt7VLY7aOT8VxKi87zk86r+hIFZXTHfstw5JIfeg3FkHW+te166+pxpHmvFOztbIrziT+RpaugNZWVZ/pZhXaPmfxG95i1OblR/WkuKBKZ+X8+dZWVmxdI9CQAaxBrKytRIk8rpReGJ9+te1lRk7Q67GbJUbzeiWXhNzB6elZWVlki6DW8VMkXPfavfvRMCQQNyK8rKjSHskadGsTPQxW/nGwg5tubqe9ZWUtDWSodIPxmdewrZvFmw969rKWjrGGExSSoG/xCnKH9+p+Y1rKypPsciQoiTaCelb4XEwlAkpuLD1msrK4JJxnHgoMawapOL4qoykkzWVlWxRT7Em6QlVxJSjEmaIRiSkXAnbtWVlapRSpEU2Df9ZKSYFzqevtW54+YrKyq/Zg/AnOQuxvGlLmSfSlK3Co3rKytMIKK0QlJt7Hnhto+aFbwQn96uWOxBDK7CUpj5j/ADXlZXmfUbyqzZj1jKvgsWALh0TZWUpjsdjPrNN8HgcMqFKLiiNUqAAMQR8O16ysquRewuOQ+wSw+UssjKmLHokWI9J+cX1qyNcJQ0OSUq3KTEnuNDvtWVlYpKnRdMM/6ak3IP8AyP7GsrKyhQLP/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EC" altLang="es-ES"/>
          </a:p>
        </p:txBody>
      </p:sp>
      <p:sp>
        <p:nvSpPr>
          <p:cNvPr id="3" name="2 Rectángulo"/>
          <p:cNvSpPr/>
          <p:nvPr/>
        </p:nvSpPr>
        <p:spPr>
          <a:xfrm>
            <a:off x="460375" y="1700808"/>
            <a:ext cx="4327649" cy="923330"/>
          </a:xfrm>
          <a:prstGeom prst="rect">
            <a:avLst/>
          </a:prstGeom>
        </p:spPr>
        <p:txBody>
          <a:bodyPr wrap="square">
            <a:spAutoFit/>
          </a:bodyPr>
          <a:lstStyle/>
          <a:p>
            <a:pPr algn="just"/>
            <a:r>
              <a:rPr lang="es-ES_tradnl" dirty="0"/>
              <a:t>El tomate </a:t>
            </a:r>
            <a:r>
              <a:rPr lang="es-ES_tradnl" i="1" dirty="0" err="1"/>
              <a:t>Solanum</a:t>
            </a:r>
            <a:r>
              <a:rPr lang="es-ES_tradnl" i="1" dirty="0"/>
              <a:t> </a:t>
            </a:r>
            <a:r>
              <a:rPr lang="es-ES_tradnl" i="1" dirty="0" err="1"/>
              <a:t>lycopersicum</a:t>
            </a:r>
            <a:r>
              <a:rPr lang="es-ES_tradnl" dirty="0"/>
              <a:t>, es una de las hortalizas más importantes a nivel mundial (FAO, 2002). </a:t>
            </a:r>
            <a:endParaRPr lang="es-EC" dirty="0"/>
          </a:p>
        </p:txBody>
      </p:sp>
      <p:sp>
        <p:nvSpPr>
          <p:cNvPr id="4" name="3 Rectángulo"/>
          <p:cNvSpPr/>
          <p:nvPr/>
        </p:nvSpPr>
        <p:spPr>
          <a:xfrm>
            <a:off x="460375" y="2996952"/>
            <a:ext cx="3031505" cy="1200329"/>
          </a:xfrm>
          <a:prstGeom prst="rect">
            <a:avLst/>
          </a:prstGeom>
        </p:spPr>
        <p:txBody>
          <a:bodyPr wrap="square">
            <a:spAutoFit/>
          </a:bodyPr>
          <a:lstStyle/>
          <a:p>
            <a:pPr algn="just"/>
            <a:r>
              <a:rPr lang="es-ES_tradnl" dirty="0"/>
              <a:t>El cultivo de tomate puede establecerse tanto como un cultivo de ciclo corto como de ciclo largo. </a:t>
            </a:r>
            <a:endParaRPr lang="es-EC" dirty="0"/>
          </a:p>
        </p:txBody>
      </p:sp>
      <p:graphicFrame>
        <p:nvGraphicFramePr>
          <p:cNvPr id="5" name="4 Tabla"/>
          <p:cNvGraphicFramePr>
            <a:graphicFrameLocks noGrp="1"/>
          </p:cNvGraphicFramePr>
          <p:nvPr>
            <p:extLst>
              <p:ext uri="{D42A27DB-BD31-4B8C-83A1-F6EECF244321}">
                <p14:modId xmlns:p14="http://schemas.microsoft.com/office/powerpoint/2010/main" val="2076296519"/>
              </p:ext>
            </p:extLst>
          </p:nvPr>
        </p:nvGraphicFramePr>
        <p:xfrm>
          <a:off x="5364088" y="2930396"/>
          <a:ext cx="3578300" cy="1285240"/>
        </p:xfrm>
        <a:graphic>
          <a:graphicData uri="http://schemas.openxmlformats.org/drawingml/2006/table">
            <a:tbl>
              <a:tblPr firstRow="1" bandRow="1">
                <a:tableStyleId>{5C22544A-7EE6-4342-B048-85BDC9FD1C3A}</a:tableStyleId>
              </a:tblPr>
              <a:tblGrid>
                <a:gridCol w="1789150"/>
                <a:gridCol w="1789150"/>
              </a:tblGrid>
              <a:tr h="370840">
                <a:tc>
                  <a:txBody>
                    <a:bodyPr/>
                    <a:lstStyle/>
                    <a:p>
                      <a:pPr algn="ctr"/>
                      <a:r>
                        <a:rPr lang="es-EC" sz="1600" dirty="0" smtClean="0">
                          <a:solidFill>
                            <a:schemeClr val="tx1"/>
                          </a:solidFill>
                        </a:rPr>
                        <a:t>Ciclo</a:t>
                      </a:r>
                      <a:endParaRPr lang="es-EC"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es-EC" sz="1600" dirty="0" smtClean="0">
                          <a:solidFill>
                            <a:schemeClr val="tx1"/>
                          </a:solidFill>
                        </a:rPr>
                        <a:t>Tipo</a:t>
                      </a:r>
                      <a:endParaRPr lang="es-EC"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r>
              <a:tr h="362431">
                <a:tc>
                  <a:txBody>
                    <a:bodyPr/>
                    <a:lstStyle/>
                    <a:p>
                      <a:pPr algn="ctr"/>
                      <a:r>
                        <a:rPr lang="es-EC" sz="1600" dirty="0" smtClean="0">
                          <a:solidFill>
                            <a:schemeClr val="tx1"/>
                          </a:solidFill>
                        </a:rPr>
                        <a:t>Corto</a:t>
                      </a:r>
                      <a:endParaRPr lang="es-EC"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90000"/>
                      </a:schemeClr>
                    </a:solidFill>
                  </a:tcPr>
                </a:tc>
                <a:tc>
                  <a:txBody>
                    <a:bodyPr/>
                    <a:lstStyle/>
                    <a:p>
                      <a:pPr algn="ctr"/>
                      <a:r>
                        <a:rPr lang="es-EC" sz="1600" dirty="0" smtClean="0">
                          <a:solidFill>
                            <a:schemeClr val="tx1"/>
                          </a:solidFill>
                        </a:rPr>
                        <a:t>Determinados, indeterminados</a:t>
                      </a:r>
                      <a:endParaRPr lang="es-EC"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90000"/>
                      </a:schemeClr>
                    </a:solidFill>
                  </a:tcPr>
                </a:tc>
              </a:tr>
              <a:tr h="143351">
                <a:tc>
                  <a:txBody>
                    <a:bodyPr/>
                    <a:lstStyle/>
                    <a:p>
                      <a:pPr algn="ctr"/>
                      <a:r>
                        <a:rPr lang="es-EC" sz="1600" dirty="0" smtClean="0">
                          <a:solidFill>
                            <a:schemeClr val="tx1"/>
                          </a:solidFill>
                        </a:rPr>
                        <a:t>Largo</a:t>
                      </a:r>
                      <a:endParaRPr lang="es-EC"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90000"/>
                      </a:schemeClr>
                    </a:solidFill>
                  </a:tcPr>
                </a:tc>
                <a:tc>
                  <a:txBody>
                    <a:bodyPr/>
                    <a:lstStyle/>
                    <a:p>
                      <a:pPr algn="ctr"/>
                      <a:r>
                        <a:rPr lang="es-EC" sz="1600" dirty="0" smtClean="0">
                          <a:solidFill>
                            <a:schemeClr val="tx1"/>
                          </a:solidFill>
                        </a:rPr>
                        <a:t>Indeterminados</a:t>
                      </a:r>
                      <a:endParaRPr lang="es-EC"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90000"/>
                      </a:schemeClr>
                    </a:solidFill>
                  </a:tcPr>
                </a:tc>
              </a:tr>
            </a:tbl>
          </a:graphicData>
        </a:graphic>
      </p:graphicFrame>
      <p:sp>
        <p:nvSpPr>
          <p:cNvPr id="6" name="5 Rectángulo"/>
          <p:cNvSpPr/>
          <p:nvPr/>
        </p:nvSpPr>
        <p:spPr>
          <a:xfrm>
            <a:off x="460373" y="4797152"/>
            <a:ext cx="4327651" cy="1477328"/>
          </a:xfrm>
          <a:prstGeom prst="rect">
            <a:avLst/>
          </a:prstGeom>
        </p:spPr>
        <p:txBody>
          <a:bodyPr wrap="square">
            <a:spAutoFit/>
          </a:bodyPr>
          <a:lstStyle/>
          <a:p>
            <a:pPr algn="just"/>
            <a:r>
              <a:rPr lang="es-ES_tradnl" dirty="0"/>
              <a:t>Para el cultivo en invernadero es más versátil emplear variedades indeterminadas debido a que sus segmentos son prolíficos y exuberantes (FAO, 2002).</a:t>
            </a:r>
            <a:endParaRPr lang="es-EC" dirty="0"/>
          </a:p>
        </p:txBody>
      </p:sp>
      <p:sp>
        <p:nvSpPr>
          <p:cNvPr id="12" name="1 Título"/>
          <p:cNvSpPr txBox="1">
            <a:spLocks/>
          </p:cNvSpPr>
          <p:nvPr/>
        </p:nvSpPr>
        <p:spPr>
          <a:xfrm>
            <a:off x="460373" y="1052736"/>
            <a:ext cx="4975724" cy="499194"/>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000" b="0" dirty="0" smtClean="0">
                <a:ln w="18415" cmpd="sng">
                  <a:noFill/>
                  <a:prstDash val="solid"/>
                </a:ln>
                <a:solidFill>
                  <a:sysClr val="windowText" lastClr="000000"/>
                </a:solidFill>
                <a:effectLst>
                  <a:outerShdw blurRad="63500" dir="3600000" algn="tl" rotWithShape="0">
                    <a:srgbClr val="000000">
                      <a:alpha val="70000"/>
                    </a:srgbClr>
                  </a:outerShdw>
                </a:effectLst>
              </a:rPr>
              <a:t>TOMATE (</a:t>
            </a:r>
            <a:r>
              <a:rPr lang="es-EC" sz="2000" b="0" dirty="0" err="1" smtClean="0">
                <a:ln w="18415" cmpd="sng">
                  <a:noFill/>
                  <a:prstDash val="solid"/>
                </a:ln>
                <a:solidFill>
                  <a:sysClr val="windowText" lastClr="000000"/>
                </a:solidFill>
                <a:effectLst>
                  <a:outerShdw blurRad="63500" dir="3600000" algn="tl" rotWithShape="0">
                    <a:srgbClr val="000000">
                      <a:alpha val="70000"/>
                    </a:srgbClr>
                  </a:outerShdw>
                </a:effectLst>
              </a:rPr>
              <a:t>Solanum</a:t>
            </a:r>
            <a:r>
              <a:rPr lang="es-EC" sz="2000" b="0" dirty="0" smtClean="0">
                <a:ln w="18415" cmpd="sng">
                  <a:noFill/>
                  <a:prstDash val="solid"/>
                </a:ln>
                <a:solidFill>
                  <a:sysClr val="windowText" lastClr="000000"/>
                </a:solidFill>
                <a:effectLst>
                  <a:outerShdw blurRad="63500" dir="3600000" algn="tl" rotWithShape="0">
                    <a:srgbClr val="000000">
                      <a:alpha val="70000"/>
                    </a:srgbClr>
                  </a:outerShdw>
                </a:effectLst>
              </a:rPr>
              <a:t> </a:t>
            </a:r>
            <a:r>
              <a:rPr lang="es-EC" sz="2000" b="0" dirty="0" err="1" smtClean="0">
                <a:ln w="18415" cmpd="sng">
                  <a:noFill/>
                  <a:prstDash val="solid"/>
                </a:ln>
                <a:solidFill>
                  <a:sysClr val="windowText" lastClr="000000"/>
                </a:solidFill>
                <a:effectLst>
                  <a:outerShdw blurRad="63500" dir="3600000" algn="tl" rotWithShape="0">
                    <a:srgbClr val="000000">
                      <a:alpha val="70000"/>
                    </a:srgbClr>
                  </a:outerShdw>
                </a:effectLst>
              </a:rPr>
              <a:t>lycopersicum</a:t>
            </a:r>
            <a:r>
              <a:rPr lang="es-EC" sz="2000" b="0" dirty="0" smtClean="0">
                <a:ln w="18415" cmpd="sng">
                  <a:noFill/>
                  <a:prstDash val="solid"/>
                </a:ln>
                <a:solidFill>
                  <a:sysClr val="windowText" lastClr="000000"/>
                </a:solidFill>
                <a:effectLst>
                  <a:outerShdw blurRad="63500" dir="3600000" algn="tl" rotWithShape="0">
                    <a:srgbClr val="000000">
                      <a:alpha val="70000"/>
                    </a:srgbClr>
                  </a:outerShdw>
                </a:effectLst>
              </a:rPr>
              <a:t>)</a:t>
            </a:r>
            <a:endParaRPr lang="es-EC" sz="2000" b="0" dirty="0">
              <a:ln w="18415" cmpd="sng">
                <a:noFill/>
                <a:prstDash val="solid"/>
              </a:ln>
              <a:solidFill>
                <a:sysClr val="windowText" lastClr="000000"/>
              </a:solidFill>
              <a:effectLst>
                <a:outerShdw blurRad="63500" dir="3600000" algn="tl" rotWithShape="0">
                  <a:srgbClr val="000000">
                    <a:alpha val="70000"/>
                  </a:srgbClr>
                </a:outerShdw>
              </a:effectLst>
            </a:endParaRPr>
          </a:p>
        </p:txBody>
      </p:sp>
      <p:cxnSp>
        <p:nvCxnSpPr>
          <p:cNvPr id="8" name="7 Conector recto de flecha"/>
          <p:cNvCxnSpPr/>
          <p:nvPr/>
        </p:nvCxnSpPr>
        <p:spPr>
          <a:xfrm flipV="1">
            <a:off x="3707904" y="3573015"/>
            <a:ext cx="1368152" cy="1"/>
          </a:xfrm>
          <a:prstGeom prst="straightConnector1">
            <a:avLst/>
          </a:prstGeom>
          <a:ln w="63500">
            <a:solidFill>
              <a:srgbClr val="00B050"/>
            </a:solidFill>
            <a:headEnd type="oval"/>
            <a:tailEnd type="triangle"/>
          </a:ln>
        </p:spPr>
        <p:style>
          <a:lnRef idx="3">
            <a:schemeClr val="dk1"/>
          </a:lnRef>
          <a:fillRef idx="0">
            <a:schemeClr val="dk1"/>
          </a:fillRef>
          <a:effectRef idx="2">
            <a:schemeClr val="dk1"/>
          </a:effectRef>
          <a:fontRef idx="minor">
            <a:schemeClr val="tx1"/>
          </a:fontRef>
        </p:style>
      </p:cxnSp>
      <p:pic>
        <p:nvPicPr>
          <p:cNvPr id="15" name="17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5966098"/>
            <a:ext cx="2714204"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Imagen relacionada"/>
          <p:cNvPicPr>
            <a:picLocks noChangeAspect="1" noChangeArrowheads="1"/>
          </p:cNvPicPr>
          <p:nvPr/>
        </p:nvPicPr>
        <p:blipFill>
          <a:blip r:embed="rId3" cstate="print">
            <a:duotone>
              <a:prstClr val="black"/>
              <a:srgbClr val="70FF29">
                <a:tint val="45000"/>
                <a:satMod val="400000"/>
              </a:srgbClr>
            </a:duotone>
            <a:extLst>
              <a:ext uri="{28A0092B-C50C-407E-A947-70E740481C1C}">
                <a14:useLocalDpi xmlns:a14="http://schemas.microsoft.com/office/drawing/2010/main" val="0"/>
              </a:ext>
            </a:extLst>
          </a:blip>
          <a:srcRect/>
          <a:stretch>
            <a:fillRect/>
          </a:stretch>
        </p:blipFill>
        <p:spPr bwMode="auto">
          <a:xfrm>
            <a:off x="5063051" y="4332371"/>
            <a:ext cx="1935642" cy="144968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Imagen relacionada"/>
          <p:cNvPicPr>
            <a:picLocks noChangeAspect="1" noChangeArrowheads="1"/>
          </p:cNvPicPr>
          <p:nvPr/>
        </p:nvPicPr>
        <p:blipFill>
          <a:blip r:embed="rId3" cstate="print">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6993226" y="4332371"/>
            <a:ext cx="1935642" cy="144968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1302333"/>
            <a:ext cx="1935642" cy="144968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Imagen relacionada"/>
          <p:cNvPicPr>
            <a:picLocks noChangeAspect="1" noChangeArrowheads="1"/>
          </p:cNvPicPr>
          <p:nvPr/>
        </p:nvPicPr>
        <p:blipFill>
          <a:blip r:embed="rId3" cstate="print">
            <a:duotone>
              <a:prstClr val="black"/>
              <a:srgbClr val="00B0F0">
                <a:tint val="45000"/>
                <a:satMod val="400000"/>
              </a:srgbClr>
            </a:duotone>
            <a:extLst>
              <a:ext uri="{28A0092B-C50C-407E-A947-70E740481C1C}">
                <a14:useLocalDpi xmlns:a14="http://schemas.microsoft.com/office/drawing/2010/main" val="0"/>
              </a:ext>
            </a:extLst>
          </a:blip>
          <a:srcRect/>
          <a:stretch>
            <a:fillRect/>
          </a:stretch>
        </p:blipFill>
        <p:spPr bwMode="auto">
          <a:xfrm>
            <a:off x="7006231" y="1302333"/>
            <a:ext cx="1935642" cy="14496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94016"/>
          </a:xfrm>
        </p:spPr>
        <p:txBody>
          <a:bodyPr>
            <a:normAutofit fontScale="92500"/>
          </a:bodyPr>
          <a:lstStyle/>
          <a:p>
            <a:pPr marL="0" indent="0" algn="ctr">
              <a:buNone/>
            </a:pPr>
            <a:r>
              <a:rPr lang="es-ES_tradnl" sz="2000" dirty="0" smtClean="0">
                <a:solidFill>
                  <a:sysClr val="windowText" lastClr="000000"/>
                </a:solidFill>
              </a:rPr>
              <a:t>El objetivo principal de </a:t>
            </a:r>
            <a:r>
              <a:rPr lang="es-ES_tradnl" sz="2000" dirty="0">
                <a:solidFill>
                  <a:sysClr val="windowText" lastClr="000000"/>
                </a:solidFill>
              </a:rPr>
              <a:t>realizar un </a:t>
            </a:r>
            <a:r>
              <a:rPr lang="es-ES_tradnl" sz="2000" u="sng" dirty="0">
                <a:solidFill>
                  <a:sysClr val="windowText" lastClr="000000"/>
                </a:solidFill>
              </a:rPr>
              <a:t>análisis de la nutrición</a:t>
            </a:r>
            <a:r>
              <a:rPr lang="es-ES_tradnl" sz="2000" dirty="0">
                <a:solidFill>
                  <a:sysClr val="windowText" lastClr="000000"/>
                </a:solidFill>
              </a:rPr>
              <a:t> </a:t>
            </a:r>
            <a:r>
              <a:rPr lang="es-ES_tradnl" sz="2000" dirty="0" smtClean="0">
                <a:solidFill>
                  <a:sysClr val="windowText" lastClr="000000"/>
                </a:solidFill>
              </a:rPr>
              <a:t>de </a:t>
            </a:r>
            <a:r>
              <a:rPr lang="es-ES_tradnl" sz="2000" dirty="0">
                <a:solidFill>
                  <a:sysClr val="windowText" lastClr="000000"/>
                </a:solidFill>
              </a:rPr>
              <a:t>las plantas </a:t>
            </a:r>
            <a:r>
              <a:rPr lang="es-ES_tradnl" sz="2000" dirty="0" smtClean="0">
                <a:solidFill>
                  <a:sysClr val="windowText" lastClr="000000"/>
                </a:solidFill>
              </a:rPr>
              <a:t>es:</a:t>
            </a:r>
          </a:p>
          <a:p>
            <a:endParaRPr lang="es-ES_tradnl" sz="2000" dirty="0" smtClean="0">
              <a:solidFill>
                <a:sysClr val="windowText" lastClr="000000"/>
              </a:solidFill>
            </a:endParaRPr>
          </a:p>
          <a:p>
            <a:endParaRPr lang="es-ES_tradnl" sz="2000" dirty="0" smtClean="0">
              <a:solidFill>
                <a:sysClr val="windowText" lastClr="000000"/>
              </a:solidFill>
            </a:endParaRPr>
          </a:p>
          <a:p>
            <a:endParaRPr lang="es-ES_tradnl" sz="2000" dirty="0">
              <a:solidFill>
                <a:sysClr val="windowText" lastClr="000000"/>
              </a:solidFill>
            </a:endParaRPr>
          </a:p>
          <a:p>
            <a:endParaRPr lang="es-ES_tradnl" sz="2000" dirty="0" smtClean="0">
              <a:solidFill>
                <a:sysClr val="windowText" lastClr="000000"/>
              </a:solidFill>
            </a:endParaRPr>
          </a:p>
          <a:p>
            <a:endParaRPr lang="es-ES_tradnl" sz="2000" dirty="0">
              <a:solidFill>
                <a:sysClr val="windowText" lastClr="000000"/>
              </a:solidFill>
            </a:endParaRPr>
          </a:p>
          <a:p>
            <a:endParaRPr lang="es-ES_tradnl" sz="2000" dirty="0" smtClean="0">
              <a:solidFill>
                <a:sysClr val="windowText" lastClr="000000"/>
              </a:solidFill>
            </a:endParaRPr>
          </a:p>
          <a:p>
            <a:endParaRPr lang="es-ES_tradnl" sz="2000" dirty="0" smtClean="0">
              <a:solidFill>
                <a:sysClr val="windowText" lastClr="000000"/>
              </a:solidFill>
            </a:endParaRPr>
          </a:p>
        </p:txBody>
      </p:sp>
      <p:pic>
        <p:nvPicPr>
          <p:cNvPr id="5122" name="Picture 2" descr="Resultado de imagen para analisis nutricion veget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6032" y="2461769"/>
            <a:ext cx="1534493" cy="129169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1579298"/>
            <a:ext cx="2126697" cy="830997"/>
          </a:xfrm>
          <a:prstGeom prst="rect">
            <a:avLst/>
          </a:prstGeom>
        </p:spPr>
        <p:txBody>
          <a:bodyPr wrap="square">
            <a:spAutoFit/>
          </a:bodyPr>
          <a:lstStyle/>
          <a:p>
            <a:pPr algn="ctr"/>
            <a:r>
              <a:rPr lang="es-ES_tradnl" sz="2400" b="1" dirty="0">
                <a:solidFill>
                  <a:schemeClr val="accent1">
                    <a:lumMod val="75000"/>
                  </a:schemeClr>
                </a:solidFill>
              </a:rPr>
              <a:t>Diagnóstico adecuado </a:t>
            </a:r>
            <a:endParaRPr lang="en-US" sz="2400" b="1" dirty="0">
              <a:solidFill>
                <a:schemeClr val="accent1">
                  <a:lumMod val="75000"/>
                </a:schemeClr>
              </a:solidFill>
            </a:endParaRPr>
          </a:p>
        </p:txBody>
      </p:sp>
      <p:sp>
        <p:nvSpPr>
          <p:cNvPr id="5" name="Rectangle 4"/>
          <p:cNvSpPr/>
          <p:nvPr/>
        </p:nvSpPr>
        <p:spPr>
          <a:xfrm>
            <a:off x="3250909" y="1581876"/>
            <a:ext cx="2344740" cy="830997"/>
          </a:xfrm>
          <a:prstGeom prst="rect">
            <a:avLst/>
          </a:prstGeom>
        </p:spPr>
        <p:txBody>
          <a:bodyPr wrap="square">
            <a:spAutoFit/>
          </a:bodyPr>
          <a:lstStyle/>
          <a:p>
            <a:pPr algn="ctr"/>
            <a:r>
              <a:rPr lang="es-ES_tradnl" sz="2400" b="1" dirty="0">
                <a:solidFill>
                  <a:srgbClr val="008000"/>
                </a:solidFill>
              </a:rPr>
              <a:t>Fertilización eficiente </a:t>
            </a:r>
            <a:endParaRPr lang="en-US" sz="2400" b="1" dirty="0">
              <a:solidFill>
                <a:srgbClr val="008000"/>
              </a:solidFill>
            </a:endParaRPr>
          </a:p>
        </p:txBody>
      </p:sp>
      <p:sp>
        <p:nvSpPr>
          <p:cNvPr id="6" name="Rectangle 5"/>
          <p:cNvSpPr/>
          <p:nvPr/>
        </p:nvSpPr>
        <p:spPr>
          <a:xfrm>
            <a:off x="6333832" y="1579298"/>
            <a:ext cx="2352968" cy="830997"/>
          </a:xfrm>
          <a:prstGeom prst="rect">
            <a:avLst/>
          </a:prstGeom>
        </p:spPr>
        <p:txBody>
          <a:bodyPr wrap="square">
            <a:spAutoFit/>
          </a:bodyPr>
          <a:lstStyle/>
          <a:p>
            <a:pPr algn="ctr"/>
            <a:r>
              <a:rPr lang="es-ES_tradnl" sz="2400" b="1" dirty="0" smtClean="0">
                <a:solidFill>
                  <a:srgbClr val="CBA20B"/>
                </a:solidFill>
              </a:rPr>
              <a:t>Altos Rendimientos</a:t>
            </a:r>
            <a:endParaRPr lang="es-ES_tradnl" sz="2400" b="1" dirty="0">
              <a:solidFill>
                <a:srgbClr val="CBA20B"/>
              </a:solidFill>
            </a:endParaRPr>
          </a:p>
        </p:txBody>
      </p:sp>
      <p:sp>
        <p:nvSpPr>
          <p:cNvPr id="7" name="TextBox 6"/>
          <p:cNvSpPr txBox="1"/>
          <p:nvPr/>
        </p:nvSpPr>
        <p:spPr>
          <a:xfrm>
            <a:off x="2611082" y="1550104"/>
            <a:ext cx="529562" cy="923330"/>
          </a:xfrm>
          <a:prstGeom prst="rect">
            <a:avLst/>
          </a:prstGeom>
          <a:noFill/>
        </p:spPr>
        <p:txBody>
          <a:bodyPr wrap="none" rtlCol="0">
            <a:spAutoFit/>
          </a:bodyPr>
          <a:lstStyle/>
          <a:p>
            <a:r>
              <a:rPr lang="en-US" sz="5400" b="1" dirty="0">
                <a:solidFill>
                  <a:srgbClr val="FF0000"/>
                </a:solidFill>
              </a:rPr>
              <a:t>+</a:t>
            </a:r>
          </a:p>
        </p:txBody>
      </p:sp>
      <p:sp>
        <p:nvSpPr>
          <p:cNvPr id="8" name="TextBox 7"/>
          <p:cNvSpPr txBox="1"/>
          <p:nvPr/>
        </p:nvSpPr>
        <p:spPr>
          <a:xfrm>
            <a:off x="5658289" y="1550105"/>
            <a:ext cx="529562" cy="923330"/>
          </a:xfrm>
          <a:prstGeom prst="rect">
            <a:avLst/>
          </a:prstGeom>
          <a:noFill/>
        </p:spPr>
        <p:txBody>
          <a:bodyPr wrap="none" rtlCol="0">
            <a:spAutoFit/>
          </a:bodyPr>
          <a:lstStyle/>
          <a:p>
            <a:r>
              <a:rPr lang="en-US" sz="5400" b="1" dirty="0" smtClean="0">
                <a:solidFill>
                  <a:srgbClr val="FF0000"/>
                </a:solidFill>
              </a:rPr>
              <a:t>=</a:t>
            </a:r>
            <a:endParaRPr lang="en-US" sz="5400" b="1" dirty="0">
              <a:solidFill>
                <a:srgbClr val="FF0000"/>
              </a:solidFill>
            </a:endParaRPr>
          </a:p>
        </p:txBody>
      </p:sp>
      <p:sp>
        <p:nvSpPr>
          <p:cNvPr id="9" name="Rectangle 8"/>
          <p:cNvSpPr/>
          <p:nvPr/>
        </p:nvSpPr>
        <p:spPr>
          <a:xfrm>
            <a:off x="254518" y="5015306"/>
            <a:ext cx="5772252" cy="923330"/>
          </a:xfrm>
          <a:prstGeom prst="rect">
            <a:avLst/>
          </a:prstGeom>
        </p:spPr>
        <p:txBody>
          <a:bodyPr wrap="square">
            <a:spAutoFit/>
          </a:bodyPr>
          <a:lstStyle/>
          <a:p>
            <a:pPr algn="ctr"/>
            <a:r>
              <a:rPr lang="es-ES_tradnl" dirty="0"/>
              <a:t>Es necesario determinar adecuadamente el impacto que causa un nutriente otorgado en la limitación del rendimiento de una planta </a:t>
            </a:r>
            <a:r>
              <a:rPr lang="es-EC" dirty="0"/>
              <a:t>(Sadzawka, et al., 2007)</a:t>
            </a:r>
            <a:r>
              <a:rPr lang="es-ES_tradnl" dirty="0"/>
              <a:t>.</a:t>
            </a:r>
            <a:endParaRPr lang="en-US" dirty="0"/>
          </a:p>
        </p:txBody>
      </p:sp>
      <p:cxnSp>
        <p:nvCxnSpPr>
          <p:cNvPr id="11" name="Straight Arrow Connector 10"/>
          <p:cNvCxnSpPr/>
          <p:nvPr/>
        </p:nvCxnSpPr>
        <p:spPr>
          <a:xfrm flipH="1" flipV="1">
            <a:off x="3223317" y="3934158"/>
            <a:ext cx="163485" cy="1081148"/>
          </a:xfrm>
          <a:prstGeom prst="straightConnector1">
            <a:avLst/>
          </a:prstGeom>
          <a:ln w="57150" cmpd="sng">
            <a:solidFill>
              <a:srgbClr val="FF0000"/>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13" name="3 Tabla"/>
          <p:cNvGraphicFramePr>
            <a:graphicFrameLocks noGrp="1"/>
          </p:cNvGraphicFramePr>
          <p:nvPr>
            <p:extLst>
              <p:ext uri="{D42A27DB-BD31-4B8C-83A1-F6EECF244321}">
                <p14:modId xmlns:p14="http://schemas.microsoft.com/office/powerpoint/2010/main" val="557997276"/>
              </p:ext>
            </p:extLst>
          </p:nvPr>
        </p:nvGraphicFramePr>
        <p:xfrm>
          <a:off x="330860" y="2517971"/>
          <a:ext cx="2379376" cy="1237219"/>
        </p:xfrm>
        <a:graphic>
          <a:graphicData uri="http://schemas.openxmlformats.org/drawingml/2006/table">
            <a:tbl>
              <a:tblPr>
                <a:tableStyleId>{2D5ABB26-0587-4C30-8999-92F81FD0307C}</a:tableStyleId>
              </a:tblPr>
              <a:tblGrid>
                <a:gridCol w="569188"/>
                <a:gridCol w="671521"/>
                <a:gridCol w="554735"/>
                <a:gridCol w="583932"/>
              </a:tblGrid>
              <a:tr h="312279">
                <a:tc>
                  <a:txBody>
                    <a:bodyPr/>
                    <a:lstStyle/>
                    <a:p>
                      <a:pPr algn="ctr" fontAlgn="ctr"/>
                      <a:endParaRPr lang="es-EC" sz="1400" b="0" i="1" u="none" strike="noStrike" dirty="0">
                        <a:solidFill>
                          <a:srgbClr val="000000"/>
                        </a:solidFill>
                        <a:effectLst/>
                        <a:latin typeface="Cambria Math" pitchFamily="18" charset="0"/>
                        <a:ea typeface="Cambria Math" pitchFamily="18" charset="0"/>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s-EC" sz="1400" u="none" strike="noStrike" dirty="0">
                          <a:effectLst/>
                        </a:rPr>
                        <a:t>N</a:t>
                      </a:r>
                      <a:endParaRPr lang="es-EC" sz="1400" b="0" i="1" u="none" strike="noStrike" dirty="0">
                        <a:solidFill>
                          <a:srgbClr val="000000"/>
                        </a:solidFill>
                        <a:effectLst/>
                        <a:latin typeface="Cambria Math" pitchFamily="18" charset="0"/>
                        <a:ea typeface="Cambria Math" pitchFamily="18"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es-EC" sz="1400" u="none" strike="noStrike">
                          <a:effectLst/>
                        </a:rPr>
                        <a:t>P</a:t>
                      </a:r>
                      <a:endParaRPr lang="es-EC" sz="1400" b="0" i="1" u="none" strike="noStrike">
                        <a:solidFill>
                          <a:srgbClr val="000000"/>
                        </a:solidFill>
                        <a:effectLst/>
                        <a:latin typeface="Cambria Math" pitchFamily="18" charset="0"/>
                        <a:ea typeface="Cambria Math" pitchFamily="18"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s-EC" sz="1400" u="none" strike="noStrike" dirty="0">
                          <a:effectLst/>
                        </a:rPr>
                        <a:t>K</a:t>
                      </a:r>
                      <a:endParaRPr lang="es-EC" sz="1400" b="0" i="1" u="none" strike="noStrike" dirty="0">
                        <a:solidFill>
                          <a:srgbClr val="000000"/>
                        </a:solidFill>
                        <a:effectLst/>
                        <a:latin typeface="Cambria Math" pitchFamily="18" charset="0"/>
                        <a:ea typeface="Cambria Math" pitchFamily="18" charset="0"/>
                      </a:endParaRPr>
                    </a:p>
                  </a:txBody>
                  <a:tcPr marL="9525" marR="9525" marT="9525" marB="0" anchor="ctr">
                    <a:lnB w="12700" cap="flat" cmpd="sng" algn="ctr">
                      <a:solidFill>
                        <a:schemeClr val="tx1"/>
                      </a:solidFill>
                      <a:prstDash val="solid"/>
                      <a:round/>
                      <a:headEnd type="none" w="med" len="med"/>
                      <a:tailEnd type="none" w="med" len="med"/>
                    </a:lnB>
                  </a:tcPr>
                </a:tc>
              </a:tr>
              <a:tr h="312279">
                <a:tc>
                  <a:txBody>
                    <a:bodyPr/>
                    <a:lstStyle/>
                    <a:p>
                      <a:pPr algn="ctr" fontAlgn="ctr"/>
                      <a:r>
                        <a:rPr lang="es-EC" sz="1400" u="none" strike="noStrike" dirty="0">
                          <a:effectLst/>
                        </a:rPr>
                        <a:t>N</a:t>
                      </a:r>
                      <a:endParaRPr lang="es-EC" sz="1400" b="0" i="1" u="none" strike="noStrike" dirty="0">
                        <a:solidFill>
                          <a:srgbClr val="000000"/>
                        </a:solidFill>
                        <a:effectLst/>
                        <a:latin typeface="Cambria Math" pitchFamily="18" charset="0"/>
                        <a:ea typeface="Cambria Math" pitchFamily="18"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s-EC" sz="1400" u="none" strike="noStrike" dirty="0">
                          <a:effectLst/>
                        </a:rPr>
                        <a:t>x</a:t>
                      </a:r>
                      <a:endParaRPr lang="es-EC" sz="1400" b="0" i="1" u="none" strike="noStrike" dirty="0">
                        <a:solidFill>
                          <a:srgbClr val="000000"/>
                        </a:solidFill>
                        <a:effectLst/>
                        <a:latin typeface="Cambria Math" pitchFamily="18" charset="0"/>
                        <a:ea typeface="Cambria Math" pitchFamily="18"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es-EC" sz="1400" u="none" strike="noStrike" dirty="0">
                          <a:effectLst/>
                        </a:rPr>
                        <a:t>N/P</a:t>
                      </a:r>
                      <a:endParaRPr lang="es-EC" sz="1400" b="0" i="1" u="none" strike="noStrike" dirty="0">
                        <a:solidFill>
                          <a:srgbClr val="000000"/>
                        </a:solidFill>
                        <a:effectLst/>
                        <a:latin typeface="Cambria Math" pitchFamily="18" charset="0"/>
                        <a:ea typeface="Cambria Math" pitchFamily="18"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s-EC" sz="1400" u="none" strike="noStrike" dirty="0">
                          <a:effectLst/>
                        </a:rPr>
                        <a:t>N/K</a:t>
                      </a:r>
                      <a:endParaRPr lang="es-EC" sz="1400" b="0" i="1" u="none" strike="noStrike" dirty="0">
                        <a:solidFill>
                          <a:srgbClr val="000000"/>
                        </a:solidFill>
                        <a:effectLst/>
                        <a:latin typeface="Cambria Math" pitchFamily="18" charset="0"/>
                        <a:ea typeface="Cambria Math" pitchFamily="18" charset="0"/>
                      </a:endParaRPr>
                    </a:p>
                  </a:txBody>
                  <a:tcPr marL="9525" marR="9525" marT="9525" marB="0" anchor="ctr">
                    <a:lnT w="12700" cap="flat" cmpd="sng" algn="ctr">
                      <a:solidFill>
                        <a:schemeClr val="tx1"/>
                      </a:solidFill>
                      <a:prstDash val="solid"/>
                      <a:round/>
                      <a:headEnd type="none" w="med" len="med"/>
                      <a:tailEnd type="none" w="med" len="med"/>
                    </a:lnT>
                  </a:tcPr>
                </a:tc>
              </a:tr>
              <a:tr h="300382">
                <a:tc>
                  <a:txBody>
                    <a:bodyPr/>
                    <a:lstStyle/>
                    <a:p>
                      <a:pPr algn="ctr" fontAlgn="ctr"/>
                      <a:r>
                        <a:rPr lang="es-EC" sz="1400" u="none" strike="noStrike">
                          <a:effectLst/>
                        </a:rPr>
                        <a:t>P</a:t>
                      </a:r>
                      <a:endParaRPr lang="es-EC" sz="1400" b="0" i="1" u="none" strike="noStrike">
                        <a:solidFill>
                          <a:srgbClr val="000000"/>
                        </a:solidFill>
                        <a:effectLst/>
                        <a:latin typeface="Cambria Math" pitchFamily="18" charset="0"/>
                        <a:ea typeface="Cambria Math" pitchFamily="18"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s-EC" sz="1400" u="none" strike="noStrike" dirty="0">
                          <a:effectLst/>
                        </a:rPr>
                        <a:t>P/N</a:t>
                      </a:r>
                      <a:endParaRPr lang="es-EC" sz="1400" b="0" i="1" u="none" strike="noStrike" dirty="0">
                        <a:solidFill>
                          <a:srgbClr val="000000"/>
                        </a:solidFill>
                        <a:effectLst/>
                        <a:latin typeface="Cambria Math" pitchFamily="18" charset="0"/>
                        <a:ea typeface="Cambria Math" pitchFamily="18"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s-EC" sz="1400" u="none" strike="noStrike" dirty="0">
                          <a:effectLst/>
                        </a:rPr>
                        <a:t>x</a:t>
                      </a:r>
                      <a:endParaRPr lang="es-EC" sz="1400" b="0" i="1" u="none" strike="noStrike" dirty="0">
                        <a:solidFill>
                          <a:srgbClr val="000000"/>
                        </a:solidFill>
                        <a:effectLst/>
                        <a:latin typeface="Cambria Math" pitchFamily="18" charset="0"/>
                        <a:ea typeface="Cambria Math" pitchFamily="18" charset="0"/>
                      </a:endParaRPr>
                    </a:p>
                  </a:txBody>
                  <a:tcPr marL="9525" marR="9525" marT="9525" marB="0" anchor="ctr"/>
                </a:tc>
                <a:tc>
                  <a:txBody>
                    <a:bodyPr/>
                    <a:lstStyle/>
                    <a:p>
                      <a:pPr algn="ctr" fontAlgn="ctr"/>
                      <a:r>
                        <a:rPr lang="es-EC" sz="1400" u="none" strike="noStrike" dirty="0">
                          <a:effectLst/>
                        </a:rPr>
                        <a:t>P/K</a:t>
                      </a:r>
                      <a:endParaRPr lang="es-EC" sz="1400" b="0" i="1" u="none" strike="noStrike" dirty="0">
                        <a:solidFill>
                          <a:srgbClr val="000000"/>
                        </a:solidFill>
                        <a:effectLst/>
                        <a:latin typeface="Cambria Math" pitchFamily="18" charset="0"/>
                        <a:ea typeface="Cambria Math" pitchFamily="18" charset="0"/>
                      </a:endParaRPr>
                    </a:p>
                  </a:txBody>
                  <a:tcPr marL="9525" marR="9525" marT="9525" marB="0" anchor="ctr"/>
                </a:tc>
              </a:tr>
              <a:tr h="312279">
                <a:tc>
                  <a:txBody>
                    <a:bodyPr/>
                    <a:lstStyle/>
                    <a:p>
                      <a:pPr algn="ctr" fontAlgn="ctr"/>
                      <a:r>
                        <a:rPr lang="es-EC" sz="1400" u="none" strike="noStrike">
                          <a:effectLst/>
                        </a:rPr>
                        <a:t>K</a:t>
                      </a:r>
                      <a:endParaRPr lang="es-EC" sz="1400" b="0" i="1" u="none" strike="noStrike">
                        <a:solidFill>
                          <a:srgbClr val="000000"/>
                        </a:solidFill>
                        <a:effectLst/>
                        <a:latin typeface="Cambria Math" pitchFamily="18" charset="0"/>
                        <a:ea typeface="Cambria Math" pitchFamily="18"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s-EC" sz="1400" u="none" strike="noStrike">
                          <a:effectLst/>
                        </a:rPr>
                        <a:t>K/N</a:t>
                      </a:r>
                      <a:endParaRPr lang="es-EC" sz="1400" b="0" i="1" u="none" strike="noStrike">
                        <a:solidFill>
                          <a:srgbClr val="000000"/>
                        </a:solidFill>
                        <a:effectLst/>
                        <a:latin typeface="Cambria Math" pitchFamily="18" charset="0"/>
                        <a:ea typeface="Cambria Math" pitchFamily="18"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s-EC" sz="1400" u="none" strike="noStrike" dirty="0">
                          <a:effectLst/>
                        </a:rPr>
                        <a:t>K/P</a:t>
                      </a:r>
                      <a:endParaRPr lang="es-EC" sz="1400" b="0" i="1" u="none" strike="noStrike" dirty="0">
                        <a:solidFill>
                          <a:srgbClr val="000000"/>
                        </a:solidFill>
                        <a:effectLst/>
                        <a:latin typeface="Cambria Math" pitchFamily="18" charset="0"/>
                        <a:ea typeface="Cambria Math" pitchFamily="18" charset="0"/>
                      </a:endParaRPr>
                    </a:p>
                  </a:txBody>
                  <a:tcPr marL="9525" marR="9525" marT="9525" marB="0" anchor="ctr"/>
                </a:tc>
                <a:tc>
                  <a:txBody>
                    <a:bodyPr/>
                    <a:lstStyle/>
                    <a:p>
                      <a:pPr algn="ctr" fontAlgn="ctr"/>
                      <a:r>
                        <a:rPr lang="es-EC" sz="1400" u="none" strike="noStrike" dirty="0">
                          <a:effectLst/>
                        </a:rPr>
                        <a:t>x</a:t>
                      </a:r>
                      <a:endParaRPr lang="es-EC" sz="1400" b="0" i="1" u="none" strike="noStrike" dirty="0">
                        <a:solidFill>
                          <a:srgbClr val="000000"/>
                        </a:solidFill>
                        <a:effectLst/>
                        <a:latin typeface="Cambria Math" pitchFamily="18" charset="0"/>
                        <a:ea typeface="Cambria Math" pitchFamily="18" charset="0"/>
                      </a:endParaRPr>
                    </a:p>
                  </a:txBody>
                  <a:tcPr marL="9525" marR="9525" marT="9525" marB="0" anchor="ctr"/>
                </a:tc>
              </a:tr>
            </a:tbl>
          </a:graphicData>
        </a:graphic>
      </p:graphicFrame>
      <p:pic>
        <p:nvPicPr>
          <p:cNvPr id="14" name="Picture 4"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2495" y="2484474"/>
            <a:ext cx="1935642" cy="1449684"/>
          </a:xfrm>
          <a:prstGeom prst="rect">
            <a:avLst/>
          </a:prstGeom>
          <a:noFill/>
          <a:extLst>
            <a:ext uri="{909E8E84-426E-40DD-AFC4-6F175D3DCCD1}">
              <a14:hiddenFill xmlns:a14="http://schemas.microsoft.com/office/drawing/2010/main">
                <a:solidFill>
                  <a:srgbClr val="FFFFFF"/>
                </a:solidFill>
              </a14:hiddenFill>
            </a:ext>
          </a:extLst>
        </p:spPr>
      </p:pic>
      <p:sp>
        <p:nvSpPr>
          <p:cNvPr id="16" name="1 Título"/>
          <p:cNvSpPr>
            <a:spLocks noGrp="1"/>
          </p:cNvSpPr>
          <p:nvPr>
            <p:ph type="title"/>
          </p:nvPr>
        </p:nvSpPr>
        <p:spPr>
          <a:xfrm>
            <a:off x="457200" y="116632"/>
            <a:ext cx="8229600" cy="562074"/>
          </a:xfrm>
        </p:spPr>
        <p:txBody>
          <a:bodyPr/>
          <a:lstStyle/>
          <a:p>
            <a:pPr algn="ctr"/>
            <a:r>
              <a:rPr lang="es-EC" sz="2800" b="0" dirty="0">
                <a:ln w="18415" cmpd="sng">
                  <a:noFill/>
                  <a:prstDash val="solid"/>
                </a:ln>
                <a:solidFill>
                  <a:sysClr val="windowText" lastClr="000000"/>
                </a:solidFill>
                <a:effectLst>
                  <a:outerShdw blurRad="63500" dir="3600000" algn="tl" rotWithShape="0">
                    <a:srgbClr val="000000">
                      <a:alpha val="70000"/>
                    </a:srgbClr>
                  </a:outerShdw>
                </a:effectLst>
              </a:rPr>
              <a:t>Diagnóstico nutricional vegetal</a:t>
            </a:r>
          </a:p>
        </p:txBody>
      </p:sp>
      <p:pic>
        <p:nvPicPr>
          <p:cNvPr id="15" name="17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5966098"/>
            <a:ext cx="2714204"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55387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99513588"/>
              </p:ext>
            </p:extLst>
          </p:nvPr>
        </p:nvGraphicFramePr>
        <p:xfrm>
          <a:off x="21972" y="188640"/>
          <a:ext cx="9014523"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434" name="Picture 2" descr="Resultado de imagen para hoj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72400" y="1711032"/>
            <a:ext cx="936104" cy="1313904"/>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Resultado de imagen para tejido vegeta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4424" y="588253"/>
            <a:ext cx="1723640" cy="896293"/>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Resultado de imagen para suelo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9972" y="354383"/>
            <a:ext cx="1365763" cy="1130401"/>
          </a:xfrm>
          <a:prstGeom prst="rect">
            <a:avLst/>
          </a:prstGeom>
          <a:noFill/>
          <a:extLst>
            <a:ext uri="{909E8E84-426E-40DD-AFC4-6F175D3DCCD1}">
              <a14:hiddenFill xmlns:a14="http://schemas.microsoft.com/office/drawing/2010/main">
                <a:solidFill>
                  <a:srgbClr val="FFFFFF"/>
                </a:solidFill>
              </a14:hiddenFill>
            </a:ext>
          </a:extLst>
        </p:spPr>
      </p:pic>
      <p:pic>
        <p:nvPicPr>
          <p:cNvPr id="8" name="17 Image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72200" y="5966098"/>
            <a:ext cx="2714204"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30495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1679" y="1340768"/>
            <a:ext cx="7407542" cy="1960657"/>
          </a:xfrm>
        </p:spPr>
        <p:txBody>
          <a:bodyPr numCol="2">
            <a:noAutofit/>
          </a:bodyPr>
          <a:lstStyle/>
          <a:p>
            <a:r>
              <a:rPr lang="es-ES_tradnl" sz="1800" u="sng" dirty="0" smtClean="0">
                <a:solidFill>
                  <a:sysClr val="windowText" lastClr="000000"/>
                </a:solidFill>
              </a:rPr>
              <a:t>Metodología eficiente </a:t>
            </a:r>
            <a:r>
              <a:rPr lang="es-ES_tradnl" sz="1800" u="sng" dirty="0">
                <a:solidFill>
                  <a:sysClr val="windowText" lastClr="000000"/>
                </a:solidFill>
              </a:rPr>
              <a:t>de diagnóstico </a:t>
            </a:r>
            <a:r>
              <a:rPr lang="es-ES_tradnl" sz="1800" dirty="0" smtClean="0">
                <a:solidFill>
                  <a:sysClr val="windowText" lastClr="000000"/>
                </a:solidFill>
              </a:rPr>
              <a:t>que </a:t>
            </a:r>
            <a:r>
              <a:rPr lang="es-ES_tradnl" sz="1800" dirty="0">
                <a:solidFill>
                  <a:sysClr val="windowText" lastClr="000000"/>
                </a:solidFill>
              </a:rPr>
              <a:t>emplea conceptos de </a:t>
            </a:r>
            <a:r>
              <a:rPr lang="es-ES_tradnl" sz="1800" u="sng" dirty="0">
                <a:solidFill>
                  <a:sysClr val="windowText" lastClr="000000"/>
                </a:solidFill>
              </a:rPr>
              <a:t>balance </a:t>
            </a:r>
            <a:r>
              <a:rPr lang="es-ES_tradnl" sz="1800" u="sng" dirty="0" smtClean="0">
                <a:solidFill>
                  <a:sysClr val="windowText" lastClr="000000"/>
                </a:solidFill>
              </a:rPr>
              <a:t>nutricional </a:t>
            </a:r>
            <a:r>
              <a:rPr lang="es-ES_tradnl" sz="1800" dirty="0" smtClean="0">
                <a:solidFill>
                  <a:sysClr val="windowText" lastClr="000000"/>
                </a:solidFill>
              </a:rPr>
              <a:t>(la </a:t>
            </a:r>
            <a:r>
              <a:rPr lang="es-ES_tradnl" sz="1800" dirty="0">
                <a:solidFill>
                  <a:sysClr val="windowText" lastClr="000000"/>
                </a:solidFill>
              </a:rPr>
              <a:t>estrecha relación entre los </a:t>
            </a:r>
            <a:r>
              <a:rPr lang="es-ES_tradnl" sz="1800" dirty="0" smtClean="0">
                <a:solidFill>
                  <a:sysClr val="windowText" lastClr="000000"/>
                </a:solidFill>
              </a:rPr>
              <a:t>nutrientes)</a:t>
            </a:r>
          </a:p>
          <a:p>
            <a:endParaRPr lang="es-ES_tradnl" sz="1800" dirty="0" smtClean="0">
              <a:solidFill>
                <a:sysClr val="windowText" lastClr="000000"/>
              </a:solidFill>
            </a:endParaRPr>
          </a:p>
          <a:p>
            <a:r>
              <a:rPr lang="es-ES_tradnl" sz="1800" u="sng" dirty="0" smtClean="0">
                <a:solidFill>
                  <a:sysClr val="windowText" lastClr="000000"/>
                </a:solidFill>
              </a:rPr>
              <a:t>Detecta </a:t>
            </a:r>
            <a:r>
              <a:rPr lang="es-ES_tradnl" sz="1800" u="sng" dirty="0">
                <a:solidFill>
                  <a:sysClr val="windowText" lastClr="000000"/>
                </a:solidFill>
              </a:rPr>
              <a:t>deficiencias o excesos nutricionales </a:t>
            </a:r>
            <a:r>
              <a:rPr lang="es-ES_tradnl" sz="1800" dirty="0">
                <a:solidFill>
                  <a:sysClr val="windowText" lastClr="000000"/>
                </a:solidFill>
              </a:rPr>
              <a:t>a través de </a:t>
            </a:r>
            <a:r>
              <a:rPr lang="es-ES_tradnl" sz="1800" dirty="0" smtClean="0">
                <a:solidFill>
                  <a:sysClr val="windowText" lastClr="000000"/>
                </a:solidFill>
              </a:rPr>
              <a:t>relaciones entre nutrientes </a:t>
            </a:r>
            <a:r>
              <a:rPr lang="es-ES_tradnl" sz="1800" dirty="0">
                <a:solidFill>
                  <a:sysClr val="windowText" lastClr="000000"/>
                </a:solidFill>
              </a:rPr>
              <a:t>en vez de usar valores </a:t>
            </a:r>
            <a:r>
              <a:rPr lang="es-ES_tradnl" sz="1800" dirty="0" smtClean="0">
                <a:solidFill>
                  <a:sysClr val="windowText" lastClr="000000"/>
                </a:solidFill>
              </a:rPr>
              <a:t>unitarios, </a:t>
            </a:r>
            <a:r>
              <a:rPr lang="es-ES_tradnl" sz="1800" dirty="0">
                <a:solidFill>
                  <a:sysClr val="windowText" lastClr="000000"/>
                </a:solidFill>
              </a:rPr>
              <a:t>razón por la cual se </a:t>
            </a:r>
            <a:r>
              <a:rPr lang="es-ES_tradnl" sz="1800" u="sng" dirty="0">
                <a:solidFill>
                  <a:sysClr val="windowText" lastClr="000000"/>
                </a:solidFill>
              </a:rPr>
              <a:t>facilita la interpretación a una alta precisión</a:t>
            </a:r>
            <a:r>
              <a:rPr lang="es-ES_tradnl" sz="1800" dirty="0">
                <a:solidFill>
                  <a:sysClr val="windowText" lastClr="000000"/>
                </a:solidFill>
              </a:rPr>
              <a:t> (</a:t>
            </a:r>
            <a:r>
              <a:rPr lang="es-ES_tradnl" sz="1800" dirty="0" err="1">
                <a:solidFill>
                  <a:sysClr val="windowText" lastClr="000000"/>
                </a:solidFill>
              </a:rPr>
              <a:t>Mourão</a:t>
            </a:r>
            <a:r>
              <a:rPr lang="es-ES_tradnl" sz="1800" dirty="0">
                <a:solidFill>
                  <a:sysClr val="windowText" lastClr="000000"/>
                </a:solidFill>
              </a:rPr>
              <a:t> </a:t>
            </a:r>
            <a:r>
              <a:rPr lang="es-ES_tradnl" sz="1800" dirty="0" err="1">
                <a:solidFill>
                  <a:sysClr val="windowText" lastClr="000000"/>
                </a:solidFill>
              </a:rPr>
              <a:t>Filho</a:t>
            </a:r>
            <a:r>
              <a:rPr lang="es-ES_tradnl" sz="1800" dirty="0">
                <a:solidFill>
                  <a:sysClr val="windowText" lastClr="000000"/>
                </a:solidFill>
              </a:rPr>
              <a:t>, 2004). </a:t>
            </a:r>
            <a:endParaRPr lang="en-US" sz="1800" dirty="0">
              <a:solidFill>
                <a:sysClr val="windowText" lastClr="000000"/>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3705370800"/>
              </p:ext>
            </p:extLst>
          </p:nvPr>
        </p:nvGraphicFramePr>
        <p:xfrm>
          <a:off x="395536" y="3406100"/>
          <a:ext cx="8379690" cy="2798614"/>
        </p:xfrm>
        <a:graphic>
          <a:graphicData uri="http://schemas.openxmlformats.org/drawingml/2006/table">
            <a:tbl>
              <a:tblPr>
                <a:tableStyleId>{2D5ABB26-0587-4C30-8999-92F81FD0307C}</a:tableStyleId>
              </a:tblPr>
              <a:tblGrid>
                <a:gridCol w="987681"/>
                <a:gridCol w="987681"/>
                <a:gridCol w="914904"/>
                <a:gridCol w="914904"/>
                <a:gridCol w="914904"/>
                <a:gridCol w="914904"/>
                <a:gridCol w="914904"/>
                <a:gridCol w="914904"/>
                <a:gridCol w="914904"/>
              </a:tblGrid>
              <a:tr h="312279">
                <a:tc>
                  <a:txBody>
                    <a:bodyPr/>
                    <a:lstStyle/>
                    <a:p>
                      <a:pPr algn="ctr" fontAlgn="ctr"/>
                      <a:endParaRPr lang="es-EC" sz="1400" b="0" i="1" u="none" strike="noStrike" dirty="0">
                        <a:solidFill>
                          <a:srgbClr val="000000"/>
                        </a:solidFill>
                        <a:effectLst/>
                        <a:latin typeface="Cambria Math" pitchFamily="18" charset="0"/>
                        <a:ea typeface="Cambria Math" pitchFamily="18" charset="0"/>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s-EC" sz="1400" u="none" strike="noStrike" dirty="0">
                          <a:effectLst/>
                        </a:rPr>
                        <a:t>N</a:t>
                      </a:r>
                      <a:endParaRPr lang="es-EC" sz="1400" b="0" i="1" u="none" strike="noStrike" dirty="0">
                        <a:solidFill>
                          <a:srgbClr val="000000"/>
                        </a:solidFill>
                        <a:effectLst/>
                        <a:latin typeface="Cambria Math" pitchFamily="18" charset="0"/>
                        <a:ea typeface="Cambria Math" pitchFamily="18"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es-EC" sz="1400" u="none" strike="noStrike">
                          <a:effectLst/>
                        </a:rPr>
                        <a:t>P</a:t>
                      </a:r>
                      <a:endParaRPr lang="es-EC" sz="1400" b="0" i="1" u="none" strike="noStrike">
                        <a:solidFill>
                          <a:srgbClr val="000000"/>
                        </a:solidFill>
                        <a:effectLst/>
                        <a:latin typeface="Cambria Math" pitchFamily="18" charset="0"/>
                        <a:ea typeface="Cambria Math" pitchFamily="18"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s-EC" sz="1400" u="none" strike="noStrike" dirty="0">
                          <a:effectLst/>
                        </a:rPr>
                        <a:t>K</a:t>
                      </a:r>
                      <a:endParaRPr lang="es-EC" sz="1400" b="0" i="1" u="none" strike="noStrike" dirty="0">
                        <a:solidFill>
                          <a:srgbClr val="000000"/>
                        </a:solidFill>
                        <a:effectLst/>
                        <a:latin typeface="Cambria Math" pitchFamily="18" charset="0"/>
                        <a:ea typeface="Cambria Math" pitchFamily="18"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s-EC" sz="1400" u="none" strike="noStrike">
                          <a:effectLst/>
                        </a:rPr>
                        <a:t>Ca</a:t>
                      </a:r>
                      <a:endParaRPr lang="es-EC" sz="1400" b="0" i="1" u="none" strike="noStrike">
                        <a:solidFill>
                          <a:srgbClr val="000000"/>
                        </a:solidFill>
                        <a:effectLst/>
                        <a:latin typeface="Cambria Math" pitchFamily="18" charset="0"/>
                        <a:ea typeface="Cambria Math" pitchFamily="18"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s-EC" sz="1400" u="none" strike="noStrike" dirty="0">
                          <a:effectLst/>
                        </a:rPr>
                        <a:t>Mg</a:t>
                      </a:r>
                      <a:endParaRPr lang="es-EC" sz="1400" b="0" i="1" u="none" strike="noStrike" dirty="0">
                        <a:solidFill>
                          <a:srgbClr val="000000"/>
                        </a:solidFill>
                        <a:effectLst/>
                        <a:latin typeface="Cambria Math" pitchFamily="18" charset="0"/>
                        <a:ea typeface="Cambria Math" pitchFamily="18"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s-EC" sz="1400" u="none" strike="noStrike">
                          <a:effectLst/>
                        </a:rPr>
                        <a:t>Fe</a:t>
                      </a:r>
                      <a:endParaRPr lang="es-EC" sz="1400" b="0" i="1" u="none" strike="noStrike">
                        <a:solidFill>
                          <a:srgbClr val="000000"/>
                        </a:solidFill>
                        <a:effectLst/>
                        <a:latin typeface="Cambria Math" pitchFamily="18" charset="0"/>
                        <a:ea typeface="Cambria Math" pitchFamily="18"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s-EC" sz="1400" u="none" strike="noStrike">
                          <a:effectLst/>
                        </a:rPr>
                        <a:t>Cu</a:t>
                      </a:r>
                      <a:endParaRPr lang="es-EC" sz="1400" b="0" i="1" u="none" strike="noStrike">
                        <a:solidFill>
                          <a:srgbClr val="000000"/>
                        </a:solidFill>
                        <a:effectLst/>
                        <a:latin typeface="Cambria Math" pitchFamily="18" charset="0"/>
                        <a:ea typeface="Cambria Math" pitchFamily="18"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s-EC" sz="1400" u="none" strike="noStrike">
                          <a:effectLst/>
                        </a:rPr>
                        <a:t>Zn</a:t>
                      </a:r>
                      <a:endParaRPr lang="es-EC" sz="1400" b="0" i="1" u="none" strike="noStrike">
                        <a:solidFill>
                          <a:srgbClr val="000000"/>
                        </a:solidFill>
                        <a:effectLst/>
                        <a:latin typeface="Cambria Math" pitchFamily="18" charset="0"/>
                        <a:ea typeface="Cambria Math" pitchFamily="18" charset="0"/>
                      </a:endParaRPr>
                    </a:p>
                  </a:txBody>
                  <a:tcPr marL="9525" marR="9525" marT="9525" marB="0" anchor="ctr">
                    <a:lnB w="12700" cap="flat" cmpd="sng" algn="ctr">
                      <a:solidFill>
                        <a:schemeClr val="tx1"/>
                      </a:solidFill>
                      <a:prstDash val="solid"/>
                      <a:round/>
                      <a:headEnd type="none" w="med" len="med"/>
                      <a:tailEnd type="none" w="med" len="med"/>
                    </a:lnB>
                  </a:tcPr>
                </a:tc>
              </a:tr>
              <a:tr h="312279">
                <a:tc>
                  <a:txBody>
                    <a:bodyPr/>
                    <a:lstStyle/>
                    <a:p>
                      <a:pPr algn="ctr" fontAlgn="ctr"/>
                      <a:r>
                        <a:rPr lang="es-EC" sz="1400" u="none" strike="noStrike" dirty="0">
                          <a:effectLst/>
                        </a:rPr>
                        <a:t>N</a:t>
                      </a:r>
                      <a:endParaRPr lang="es-EC" sz="1400" b="0" i="1" u="none" strike="noStrike" dirty="0">
                        <a:solidFill>
                          <a:srgbClr val="000000"/>
                        </a:solidFill>
                        <a:effectLst/>
                        <a:latin typeface="Cambria Math" pitchFamily="18" charset="0"/>
                        <a:ea typeface="Cambria Math" pitchFamily="18"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s-EC" sz="1400" u="none" strike="noStrike" dirty="0">
                          <a:effectLst/>
                        </a:rPr>
                        <a:t>x</a:t>
                      </a:r>
                      <a:endParaRPr lang="es-EC" sz="1400" b="0" i="1" u="none" strike="noStrike" dirty="0">
                        <a:solidFill>
                          <a:srgbClr val="000000"/>
                        </a:solidFill>
                        <a:effectLst/>
                        <a:latin typeface="Cambria Math" pitchFamily="18" charset="0"/>
                        <a:ea typeface="Cambria Math" pitchFamily="18"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es-EC" sz="1400" u="none" strike="noStrike">
                          <a:effectLst/>
                        </a:rPr>
                        <a:t>N/P</a:t>
                      </a:r>
                      <a:endParaRPr lang="es-EC" sz="1400" b="0" i="1" u="none" strike="noStrike">
                        <a:solidFill>
                          <a:srgbClr val="000000"/>
                        </a:solidFill>
                        <a:effectLst/>
                        <a:latin typeface="Cambria Math" pitchFamily="18" charset="0"/>
                        <a:ea typeface="Cambria Math" pitchFamily="18"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s-EC" sz="1400" u="none" strike="noStrike" dirty="0">
                          <a:effectLst/>
                        </a:rPr>
                        <a:t>N/K</a:t>
                      </a:r>
                      <a:endParaRPr lang="es-EC" sz="1400" b="0" i="1" u="none" strike="noStrike" dirty="0">
                        <a:solidFill>
                          <a:srgbClr val="000000"/>
                        </a:solidFill>
                        <a:effectLst/>
                        <a:latin typeface="Cambria Math" pitchFamily="18" charset="0"/>
                        <a:ea typeface="Cambria Math" pitchFamily="18"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s-EC" sz="1400" u="none" strike="noStrike" dirty="0">
                          <a:effectLst/>
                        </a:rPr>
                        <a:t>N/Ca</a:t>
                      </a:r>
                      <a:endParaRPr lang="es-EC" sz="1400" b="0" i="1" u="none" strike="noStrike" dirty="0">
                        <a:solidFill>
                          <a:srgbClr val="000000"/>
                        </a:solidFill>
                        <a:effectLst/>
                        <a:latin typeface="Cambria Math" pitchFamily="18" charset="0"/>
                        <a:ea typeface="Cambria Math"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s-EC" sz="1400" u="none" strike="noStrike">
                          <a:effectLst/>
                        </a:rPr>
                        <a:t>N/Mg</a:t>
                      </a:r>
                      <a:endParaRPr lang="es-EC" sz="1400" b="0" i="1" u="none" strike="noStrike">
                        <a:solidFill>
                          <a:srgbClr val="000000"/>
                        </a:solidFill>
                        <a:effectLst/>
                        <a:latin typeface="Cambria Math" pitchFamily="18" charset="0"/>
                        <a:ea typeface="Cambria Math"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ctr"/>
                      <a:r>
                        <a:rPr lang="es-EC" sz="1400" u="none" strike="noStrike">
                          <a:effectLst/>
                        </a:rPr>
                        <a:t>N/Fe</a:t>
                      </a:r>
                      <a:endParaRPr lang="es-EC" sz="1400" b="0" i="1" u="none" strike="noStrike">
                        <a:solidFill>
                          <a:srgbClr val="000000"/>
                        </a:solidFill>
                        <a:effectLst/>
                        <a:latin typeface="Cambria Math" pitchFamily="18" charset="0"/>
                        <a:ea typeface="Cambria Math" pitchFamily="18"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s-EC" sz="1400" u="none" strike="noStrike" dirty="0">
                          <a:effectLst/>
                        </a:rPr>
                        <a:t>N/Cu</a:t>
                      </a:r>
                      <a:endParaRPr lang="es-EC" sz="1400" b="0" i="1" u="none" strike="noStrike" dirty="0">
                        <a:solidFill>
                          <a:srgbClr val="000000"/>
                        </a:solidFill>
                        <a:effectLst/>
                        <a:latin typeface="Cambria Math" pitchFamily="18" charset="0"/>
                        <a:ea typeface="Cambria Math" pitchFamily="18"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s-EC" sz="1400" u="none" strike="noStrike" dirty="0">
                          <a:effectLst/>
                        </a:rPr>
                        <a:t>N/Zn</a:t>
                      </a:r>
                      <a:endParaRPr lang="es-EC" sz="1400" b="0" i="1" u="none" strike="noStrike" dirty="0">
                        <a:solidFill>
                          <a:srgbClr val="000000"/>
                        </a:solidFill>
                        <a:effectLst/>
                        <a:latin typeface="Cambria Math" pitchFamily="18" charset="0"/>
                        <a:ea typeface="Cambria Math" pitchFamily="18" charset="0"/>
                      </a:endParaRPr>
                    </a:p>
                  </a:txBody>
                  <a:tcPr marL="9525" marR="9525" marT="9525" marB="0" anchor="ctr">
                    <a:lnT w="12700" cap="flat" cmpd="sng" algn="ctr">
                      <a:solidFill>
                        <a:schemeClr val="tx1"/>
                      </a:solidFill>
                      <a:prstDash val="solid"/>
                      <a:round/>
                      <a:headEnd type="none" w="med" len="med"/>
                      <a:tailEnd type="none" w="med" len="med"/>
                    </a:lnT>
                  </a:tcPr>
                </a:tc>
              </a:tr>
              <a:tr h="300382">
                <a:tc>
                  <a:txBody>
                    <a:bodyPr/>
                    <a:lstStyle/>
                    <a:p>
                      <a:pPr algn="ctr" fontAlgn="ctr"/>
                      <a:r>
                        <a:rPr lang="es-EC" sz="1400" u="none" strike="noStrike">
                          <a:effectLst/>
                        </a:rPr>
                        <a:t>P</a:t>
                      </a:r>
                      <a:endParaRPr lang="es-EC" sz="1400" b="0" i="1" u="none" strike="noStrike">
                        <a:solidFill>
                          <a:srgbClr val="000000"/>
                        </a:solidFill>
                        <a:effectLst/>
                        <a:latin typeface="Cambria Math" pitchFamily="18" charset="0"/>
                        <a:ea typeface="Cambria Math" pitchFamily="18"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s-EC" sz="1400" u="none" strike="noStrike" dirty="0">
                          <a:effectLst/>
                        </a:rPr>
                        <a:t>P/N</a:t>
                      </a:r>
                      <a:endParaRPr lang="es-EC" sz="1400" b="0" i="1" u="none" strike="noStrike" dirty="0">
                        <a:solidFill>
                          <a:srgbClr val="000000"/>
                        </a:solidFill>
                        <a:effectLst/>
                        <a:latin typeface="Cambria Math" pitchFamily="18" charset="0"/>
                        <a:ea typeface="Cambria Math" pitchFamily="18"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s-EC" sz="1400" u="none" strike="noStrike" dirty="0">
                          <a:effectLst/>
                        </a:rPr>
                        <a:t>x</a:t>
                      </a:r>
                      <a:endParaRPr lang="es-EC" sz="1400" b="0" i="1" u="none" strike="noStrike" dirty="0">
                        <a:solidFill>
                          <a:srgbClr val="000000"/>
                        </a:solidFill>
                        <a:effectLst/>
                        <a:latin typeface="Cambria Math" pitchFamily="18" charset="0"/>
                        <a:ea typeface="Cambria Math" pitchFamily="18" charset="0"/>
                      </a:endParaRPr>
                    </a:p>
                  </a:txBody>
                  <a:tcPr marL="9525" marR="9525" marT="9525" marB="0" anchor="ctr"/>
                </a:tc>
                <a:tc>
                  <a:txBody>
                    <a:bodyPr/>
                    <a:lstStyle/>
                    <a:p>
                      <a:pPr algn="ctr" fontAlgn="ctr"/>
                      <a:r>
                        <a:rPr lang="es-EC" sz="1400" u="none" strike="noStrike" dirty="0">
                          <a:effectLst/>
                        </a:rPr>
                        <a:t>P/K</a:t>
                      </a:r>
                      <a:endParaRPr lang="es-EC" sz="1400" b="0" i="1" u="none" strike="noStrike" dirty="0">
                        <a:solidFill>
                          <a:srgbClr val="000000"/>
                        </a:solidFill>
                        <a:effectLst/>
                        <a:latin typeface="Cambria Math" pitchFamily="18" charset="0"/>
                        <a:ea typeface="Cambria Math" pitchFamily="18" charset="0"/>
                      </a:endParaRPr>
                    </a:p>
                  </a:txBody>
                  <a:tcPr marL="9525" marR="9525" marT="9525" marB="0" anchor="ctr"/>
                </a:tc>
                <a:tc>
                  <a:txBody>
                    <a:bodyPr/>
                    <a:lstStyle/>
                    <a:p>
                      <a:pPr algn="ctr" fontAlgn="ctr"/>
                      <a:r>
                        <a:rPr lang="es-EC" sz="1400" u="none" strike="noStrike" dirty="0">
                          <a:effectLst/>
                        </a:rPr>
                        <a:t>P/Ca</a:t>
                      </a:r>
                      <a:endParaRPr lang="es-EC" sz="1400" b="0" i="1" u="none" strike="noStrike" dirty="0">
                        <a:solidFill>
                          <a:srgbClr val="000000"/>
                        </a:solidFill>
                        <a:effectLst/>
                        <a:latin typeface="Cambria Math" pitchFamily="18" charset="0"/>
                        <a:ea typeface="Cambria Math" pitchFamily="18" charset="0"/>
                      </a:endParaRPr>
                    </a:p>
                  </a:txBody>
                  <a:tcPr marL="9525" marR="9525" marT="9525" marB="0" anchor="ctr"/>
                </a:tc>
                <a:tc>
                  <a:txBody>
                    <a:bodyPr/>
                    <a:lstStyle/>
                    <a:p>
                      <a:pPr algn="ctr" fontAlgn="ctr"/>
                      <a:r>
                        <a:rPr lang="es-EC" sz="1400" u="none" strike="noStrike" dirty="0">
                          <a:effectLst/>
                        </a:rPr>
                        <a:t>P/Mg</a:t>
                      </a:r>
                      <a:endParaRPr lang="es-EC" sz="1400" b="0" i="1" u="none" strike="noStrike" dirty="0">
                        <a:solidFill>
                          <a:srgbClr val="000000"/>
                        </a:solidFill>
                        <a:effectLst/>
                        <a:latin typeface="Cambria Math" pitchFamily="18" charset="0"/>
                        <a:ea typeface="Cambria Math" pitchFamily="18" charset="0"/>
                      </a:endParaRPr>
                    </a:p>
                  </a:txBody>
                  <a:tcPr marL="9525" marR="9525" marT="9525" marB="0" anchor="ctr"/>
                </a:tc>
                <a:tc>
                  <a:txBody>
                    <a:bodyPr/>
                    <a:lstStyle/>
                    <a:p>
                      <a:pPr algn="ctr" fontAlgn="ctr"/>
                      <a:r>
                        <a:rPr lang="es-EC" sz="1400" u="none" strike="noStrike" dirty="0">
                          <a:effectLst/>
                        </a:rPr>
                        <a:t>P/Fe</a:t>
                      </a:r>
                      <a:endParaRPr lang="es-EC" sz="1400" b="0" i="1" u="none" strike="noStrike" dirty="0">
                        <a:solidFill>
                          <a:srgbClr val="000000"/>
                        </a:solidFill>
                        <a:effectLst/>
                        <a:latin typeface="Cambria Math" pitchFamily="18" charset="0"/>
                        <a:ea typeface="Cambria Math" pitchFamily="18" charset="0"/>
                      </a:endParaRPr>
                    </a:p>
                  </a:txBody>
                  <a:tcPr marL="9525" marR="9525" marT="9525" marB="0" anchor="ctr"/>
                </a:tc>
                <a:tc>
                  <a:txBody>
                    <a:bodyPr/>
                    <a:lstStyle/>
                    <a:p>
                      <a:pPr algn="ctr" fontAlgn="ctr"/>
                      <a:r>
                        <a:rPr lang="es-EC" sz="1400" u="none" strike="noStrike" dirty="0">
                          <a:effectLst/>
                        </a:rPr>
                        <a:t>P/Cu</a:t>
                      </a:r>
                      <a:endParaRPr lang="es-EC" sz="1400" b="0" i="1" u="none" strike="noStrike" dirty="0">
                        <a:solidFill>
                          <a:srgbClr val="000000"/>
                        </a:solidFill>
                        <a:effectLst/>
                        <a:latin typeface="Cambria Math" pitchFamily="18" charset="0"/>
                        <a:ea typeface="Cambria Math" pitchFamily="18" charset="0"/>
                      </a:endParaRPr>
                    </a:p>
                  </a:txBody>
                  <a:tcPr marL="9525" marR="9525" marT="9525" marB="0" anchor="ctr"/>
                </a:tc>
                <a:tc>
                  <a:txBody>
                    <a:bodyPr/>
                    <a:lstStyle/>
                    <a:p>
                      <a:pPr algn="ctr" fontAlgn="ctr"/>
                      <a:r>
                        <a:rPr lang="es-EC" sz="1400" u="none" strike="noStrike">
                          <a:effectLst/>
                        </a:rPr>
                        <a:t>P/Zn</a:t>
                      </a:r>
                      <a:endParaRPr lang="es-EC" sz="1400" b="0" i="1" u="none" strike="noStrike">
                        <a:solidFill>
                          <a:srgbClr val="000000"/>
                        </a:solidFill>
                        <a:effectLst/>
                        <a:latin typeface="Cambria Math" pitchFamily="18" charset="0"/>
                        <a:ea typeface="Cambria Math" pitchFamily="18" charset="0"/>
                      </a:endParaRPr>
                    </a:p>
                  </a:txBody>
                  <a:tcPr marL="9525" marR="9525" marT="9525" marB="0" anchor="ctr"/>
                </a:tc>
              </a:tr>
              <a:tr h="312279">
                <a:tc>
                  <a:txBody>
                    <a:bodyPr/>
                    <a:lstStyle/>
                    <a:p>
                      <a:pPr algn="ctr" fontAlgn="ctr"/>
                      <a:r>
                        <a:rPr lang="es-EC" sz="1400" u="none" strike="noStrike">
                          <a:effectLst/>
                        </a:rPr>
                        <a:t>K</a:t>
                      </a:r>
                      <a:endParaRPr lang="es-EC" sz="1400" b="0" i="1" u="none" strike="noStrike">
                        <a:solidFill>
                          <a:srgbClr val="000000"/>
                        </a:solidFill>
                        <a:effectLst/>
                        <a:latin typeface="Cambria Math" pitchFamily="18" charset="0"/>
                        <a:ea typeface="Cambria Math" pitchFamily="18"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s-EC" sz="1400" u="none" strike="noStrike">
                          <a:effectLst/>
                        </a:rPr>
                        <a:t>K/N</a:t>
                      </a:r>
                      <a:endParaRPr lang="es-EC" sz="1400" b="0" i="1" u="none" strike="noStrike">
                        <a:solidFill>
                          <a:srgbClr val="000000"/>
                        </a:solidFill>
                        <a:effectLst/>
                        <a:latin typeface="Cambria Math" pitchFamily="18" charset="0"/>
                        <a:ea typeface="Cambria Math" pitchFamily="18"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s-EC" sz="1400" u="none" strike="noStrike">
                          <a:effectLst/>
                        </a:rPr>
                        <a:t>K/P</a:t>
                      </a:r>
                      <a:endParaRPr lang="es-EC" sz="1400" b="0" i="1" u="none" strike="noStrike">
                        <a:solidFill>
                          <a:srgbClr val="000000"/>
                        </a:solidFill>
                        <a:effectLst/>
                        <a:latin typeface="Cambria Math" pitchFamily="18" charset="0"/>
                        <a:ea typeface="Cambria Math" pitchFamily="18" charset="0"/>
                      </a:endParaRPr>
                    </a:p>
                  </a:txBody>
                  <a:tcPr marL="9525" marR="9525" marT="9525" marB="0" anchor="ctr"/>
                </a:tc>
                <a:tc>
                  <a:txBody>
                    <a:bodyPr/>
                    <a:lstStyle/>
                    <a:p>
                      <a:pPr algn="ctr" fontAlgn="ctr"/>
                      <a:r>
                        <a:rPr lang="es-EC" sz="1400" u="none" strike="noStrike">
                          <a:effectLst/>
                        </a:rPr>
                        <a:t>x</a:t>
                      </a:r>
                      <a:endParaRPr lang="es-EC" sz="1400" b="0" i="1" u="none" strike="noStrike">
                        <a:solidFill>
                          <a:srgbClr val="000000"/>
                        </a:solidFill>
                        <a:effectLst/>
                        <a:latin typeface="Cambria Math" pitchFamily="18" charset="0"/>
                        <a:ea typeface="Cambria Math" pitchFamily="18" charset="0"/>
                      </a:endParaRPr>
                    </a:p>
                  </a:txBody>
                  <a:tcPr marL="9525" marR="9525" marT="9525" marB="0" anchor="ctr"/>
                </a:tc>
                <a:tc>
                  <a:txBody>
                    <a:bodyPr/>
                    <a:lstStyle/>
                    <a:p>
                      <a:pPr algn="ctr" fontAlgn="b"/>
                      <a:r>
                        <a:rPr lang="es-EC" sz="1400" u="none" strike="noStrike">
                          <a:effectLst/>
                        </a:rPr>
                        <a:t>K/Ca</a:t>
                      </a:r>
                      <a:endParaRPr lang="es-EC" sz="1400" b="0" i="1" u="none" strike="noStrike">
                        <a:solidFill>
                          <a:srgbClr val="000000"/>
                        </a:solidFill>
                        <a:effectLst/>
                        <a:latin typeface="Cambria Math" pitchFamily="18" charset="0"/>
                        <a:ea typeface="Cambria Math" pitchFamily="18" charset="0"/>
                      </a:endParaRPr>
                    </a:p>
                  </a:txBody>
                  <a:tcPr marL="9525" marR="9525" marT="9525" marB="0" anchor="b"/>
                </a:tc>
                <a:tc>
                  <a:txBody>
                    <a:bodyPr/>
                    <a:lstStyle/>
                    <a:p>
                      <a:pPr algn="ctr" fontAlgn="b"/>
                      <a:r>
                        <a:rPr lang="es-EC" sz="1400" u="none" strike="noStrike">
                          <a:effectLst/>
                        </a:rPr>
                        <a:t>K/Mg</a:t>
                      </a:r>
                      <a:endParaRPr lang="es-EC" sz="1400" b="0" i="1" u="none" strike="noStrike">
                        <a:solidFill>
                          <a:srgbClr val="000000"/>
                        </a:solidFill>
                        <a:effectLst/>
                        <a:latin typeface="Cambria Math" pitchFamily="18" charset="0"/>
                        <a:ea typeface="Cambria Math" pitchFamily="18" charset="0"/>
                      </a:endParaRPr>
                    </a:p>
                  </a:txBody>
                  <a:tcPr marL="9525" marR="9525" marT="9525" marB="0" anchor="b"/>
                </a:tc>
                <a:tc>
                  <a:txBody>
                    <a:bodyPr/>
                    <a:lstStyle/>
                    <a:p>
                      <a:pPr algn="ctr" fontAlgn="ctr"/>
                      <a:r>
                        <a:rPr lang="es-EC" sz="1400" u="none" strike="noStrike">
                          <a:effectLst/>
                        </a:rPr>
                        <a:t>K/Fe</a:t>
                      </a:r>
                      <a:endParaRPr lang="es-EC" sz="1400" b="0" i="1" u="none" strike="noStrike">
                        <a:solidFill>
                          <a:srgbClr val="000000"/>
                        </a:solidFill>
                        <a:effectLst/>
                        <a:latin typeface="Cambria Math" pitchFamily="18" charset="0"/>
                        <a:ea typeface="Cambria Math" pitchFamily="18" charset="0"/>
                      </a:endParaRPr>
                    </a:p>
                  </a:txBody>
                  <a:tcPr marL="9525" marR="9525" marT="9525" marB="0" anchor="ctr"/>
                </a:tc>
                <a:tc>
                  <a:txBody>
                    <a:bodyPr/>
                    <a:lstStyle/>
                    <a:p>
                      <a:pPr algn="ctr" fontAlgn="ctr"/>
                      <a:r>
                        <a:rPr lang="es-EC" sz="1400" u="none" strike="noStrike">
                          <a:effectLst/>
                        </a:rPr>
                        <a:t>K/Cu</a:t>
                      </a:r>
                      <a:endParaRPr lang="es-EC" sz="1400" b="0" i="1" u="none" strike="noStrike">
                        <a:solidFill>
                          <a:srgbClr val="000000"/>
                        </a:solidFill>
                        <a:effectLst/>
                        <a:latin typeface="Cambria Math" pitchFamily="18" charset="0"/>
                        <a:ea typeface="Cambria Math" pitchFamily="18" charset="0"/>
                      </a:endParaRPr>
                    </a:p>
                  </a:txBody>
                  <a:tcPr marL="9525" marR="9525" marT="9525" marB="0" anchor="ctr"/>
                </a:tc>
                <a:tc>
                  <a:txBody>
                    <a:bodyPr/>
                    <a:lstStyle/>
                    <a:p>
                      <a:pPr algn="ctr" fontAlgn="ctr"/>
                      <a:r>
                        <a:rPr lang="es-EC" sz="1400" u="none" strike="noStrike">
                          <a:effectLst/>
                        </a:rPr>
                        <a:t>K/Zn</a:t>
                      </a:r>
                      <a:endParaRPr lang="es-EC" sz="1400" b="0" i="1" u="none" strike="noStrike">
                        <a:solidFill>
                          <a:srgbClr val="000000"/>
                        </a:solidFill>
                        <a:effectLst/>
                        <a:latin typeface="Cambria Math" pitchFamily="18" charset="0"/>
                        <a:ea typeface="Cambria Math" pitchFamily="18" charset="0"/>
                      </a:endParaRPr>
                    </a:p>
                  </a:txBody>
                  <a:tcPr marL="9525" marR="9525" marT="9525" marB="0" anchor="ctr"/>
                </a:tc>
              </a:tr>
              <a:tr h="312279">
                <a:tc>
                  <a:txBody>
                    <a:bodyPr/>
                    <a:lstStyle/>
                    <a:p>
                      <a:pPr algn="ctr" fontAlgn="ctr"/>
                      <a:r>
                        <a:rPr lang="es-EC" sz="1400" u="none" strike="noStrike">
                          <a:effectLst/>
                        </a:rPr>
                        <a:t>Ca</a:t>
                      </a:r>
                      <a:endParaRPr lang="es-EC" sz="1400" b="0" i="1" u="none" strike="noStrike">
                        <a:solidFill>
                          <a:srgbClr val="000000"/>
                        </a:solidFill>
                        <a:effectLst/>
                        <a:latin typeface="Cambria Math" pitchFamily="18" charset="0"/>
                        <a:ea typeface="Cambria Math" pitchFamily="18"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s-EC" sz="1400" u="none" strike="noStrike">
                          <a:effectLst/>
                        </a:rPr>
                        <a:t>Ca/N</a:t>
                      </a:r>
                      <a:endParaRPr lang="es-EC" sz="1400" b="0" i="1" u="none" strike="noStrike">
                        <a:solidFill>
                          <a:srgbClr val="000000"/>
                        </a:solidFill>
                        <a:effectLst/>
                        <a:latin typeface="Cambria Math" pitchFamily="18" charset="0"/>
                        <a:ea typeface="Cambria Math" pitchFamily="18"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s-EC" sz="1400" u="none" strike="noStrike" dirty="0">
                          <a:effectLst/>
                        </a:rPr>
                        <a:t>Ca/P</a:t>
                      </a:r>
                      <a:endParaRPr lang="es-EC" sz="1400" b="0" i="1" u="none" strike="noStrike" dirty="0">
                        <a:solidFill>
                          <a:srgbClr val="000000"/>
                        </a:solidFill>
                        <a:effectLst/>
                        <a:latin typeface="Cambria Math" pitchFamily="18" charset="0"/>
                        <a:ea typeface="Cambria Math" pitchFamily="18" charset="0"/>
                      </a:endParaRPr>
                    </a:p>
                  </a:txBody>
                  <a:tcPr marL="9525" marR="9525" marT="9525" marB="0" anchor="ctr"/>
                </a:tc>
                <a:tc>
                  <a:txBody>
                    <a:bodyPr/>
                    <a:lstStyle/>
                    <a:p>
                      <a:pPr algn="ctr" fontAlgn="b"/>
                      <a:r>
                        <a:rPr lang="es-EC" sz="1400" u="none" strike="noStrike" dirty="0">
                          <a:effectLst/>
                        </a:rPr>
                        <a:t>Ca/K</a:t>
                      </a:r>
                      <a:endParaRPr lang="es-EC" sz="1400" b="0" i="1" u="none" strike="noStrike" dirty="0">
                        <a:solidFill>
                          <a:srgbClr val="000000"/>
                        </a:solidFill>
                        <a:effectLst/>
                        <a:latin typeface="Cambria Math" pitchFamily="18" charset="0"/>
                        <a:ea typeface="Cambria Math" pitchFamily="18" charset="0"/>
                      </a:endParaRPr>
                    </a:p>
                  </a:txBody>
                  <a:tcPr marL="9525" marR="9525" marT="9525" marB="0" anchor="b"/>
                </a:tc>
                <a:tc>
                  <a:txBody>
                    <a:bodyPr/>
                    <a:lstStyle/>
                    <a:p>
                      <a:pPr algn="ctr" fontAlgn="ctr"/>
                      <a:r>
                        <a:rPr lang="es-EC" sz="1400" u="none" strike="noStrike" dirty="0">
                          <a:effectLst/>
                        </a:rPr>
                        <a:t>x</a:t>
                      </a:r>
                      <a:endParaRPr lang="es-EC" sz="1400" b="0" i="1" u="none" strike="noStrike" dirty="0">
                        <a:solidFill>
                          <a:srgbClr val="000000"/>
                        </a:solidFill>
                        <a:effectLst/>
                        <a:latin typeface="Cambria Math" pitchFamily="18" charset="0"/>
                        <a:ea typeface="Cambria Math" pitchFamily="18" charset="0"/>
                      </a:endParaRPr>
                    </a:p>
                  </a:txBody>
                  <a:tcPr marL="9525" marR="9525" marT="9525" marB="0" anchor="ctr"/>
                </a:tc>
                <a:tc>
                  <a:txBody>
                    <a:bodyPr/>
                    <a:lstStyle/>
                    <a:p>
                      <a:pPr algn="ctr" fontAlgn="ctr"/>
                      <a:r>
                        <a:rPr lang="es-EC" sz="1400" u="none" strike="noStrike">
                          <a:effectLst/>
                        </a:rPr>
                        <a:t>Ca/Mg</a:t>
                      </a:r>
                      <a:endParaRPr lang="es-EC" sz="1400" b="0" i="1" u="none" strike="noStrike">
                        <a:solidFill>
                          <a:srgbClr val="000000"/>
                        </a:solidFill>
                        <a:effectLst/>
                        <a:latin typeface="Cambria Math" pitchFamily="18" charset="0"/>
                        <a:ea typeface="Cambria Math" pitchFamily="18" charset="0"/>
                      </a:endParaRPr>
                    </a:p>
                  </a:txBody>
                  <a:tcPr marL="9525" marR="9525" marT="9525" marB="0" anchor="ctr"/>
                </a:tc>
                <a:tc>
                  <a:txBody>
                    <a:bodyPr/>
                    <a:lstStyle/>
                    <a:p>
                      <a:pPr algn="ctr" fontAlgn="ctr"/>
                      <a:r>
                        <a:rPr lang="es-EC" sz="1400" u="none" strike="noStrike">
                          <a:effectLst/>
                        </a:rPr>
                        <a:t>Ca/Fe</a:t>
                      </a:r>
                      <a:endParaRPr lang="es-EC" sz="1400" b="0" i="1" u="none" strike="noStrike">
                        <a:solidFill>
                          <a:srgbClr val="000000"/>
                        </a:solidFill>
                        <a:effectLst/>
                        <a:latin typeface="Cambria Math" pitchFamily="18" charset="0"/>
                        <a:ea typeface="Cambria Math" pitchFamily="18" charset="0"/>
                      </a:endParaRPr>
                    </a:p>
                  </a:txBody>
                  <a:tcPr marL="9525" marR="9525" marT="9525" marB="0" anchor="ctr"/>
                </a:tc>
                <a:tc>
                  <a:txBody>
                    <a:bodyPr/>
                    <a:lstStyle/>
                    <a:p>
                      <a:pPr algn="ctr" fontAlgn="ctr"/>
                      <a:r>
                        <a:rPr lang="es-EC" sz="1400" u="none" strike="noStrike">
                          <a:effectLst/>
                        </a:rPr>
                        <a:t>Ca/Cu</a:t>
                      </a:r>
                      <a:endParaRPr lang="es-EC" sz="1400" b="0" i="1" u="none" strike="noStrike">
                        <a:solidFill>
                          <a:srgbClr val="000000"/>
                        </a:solidFill>
                        <a:effectLst/>
                        <a:latin typeface="Cambria Math" pitchFamily="18" charset="0"/>
                        <a:ea typeface="Cambria Math" pitchFamily="18" charset="0"/>
                      </a:endParaRPr>
                    </a:p>
                  </a:txBody>
                  <a:tcPr marL="9525" marR="9525" marT="9525" marB="0" anchor="ctr"/>
                </a:tc>
                <a:tc>
                  <a:txBody>
                    <a:bodyPr/>
                    <a:lstStyle/>
                    <a:p>
                      <a:pPr algn="ctr" fontAlgn="ctr"/>
                      <a:r>
                        <a:rPr lang="es-EC" sz="1400" u="none" strike="noStrike">
                          <a:effectLst/>
                        </a:rPr>
                        <a:t>Ca/Zn</a:t>
                      </a:r>
                      <a:endParaRPr lang="es-EC" sz="1400" b="0" i="1" u="none" strike="noStrike">
                        <a:solidFill>
                          <a:srgbClr val="000000"/>
                        </a:solidFill>
                        <a:effectLst/>
                        <a:latin typeface="Cambria Math" pitchFamily="18" charset="0"/>
                        <a:ea typeface="Cambria Math" pitchFamily="18" charset="0"/>
                      </a:endParaRPr>
                    </a:p>
                  </a:txBody>
                  <a:tcPr marL="9525" marR="9525" marT="9525" marB="0" anchor="ctr"/>
                </a:tc>
              </a:tr>
              <a:tr h="312279">
                <a:tc>
                  <a:txBody>
                    <a:bodyPr/>
                    <a:lstStyle/>
                    <a:p>
                      <a:pPr algn="ctr" fontAlgn="ctr"/>
                      <a:r>
                        <a:rPr lang="es-EC" sz="1400" u="none" strike="noStrike">
                          <a:effectLst/>
                        </a:rPr>
                        <a:t>Mg</a:t>
                      </a:r>
                      <a:endParaRPr lang="es-EC" sz="1400" b="0" i="1" u="none" strike="noStrike">
                        <a:solidFill>
                          <a:srgbClr val="000000"/>
                        </a:solidFill>
                        <a:effectLst/>
                        <a:latin typeface="Cambria Math" pitchFamily="18" charset="0"/>
                        <a:ea typeface="Cambria Math" pitchFamily="18"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s-EC" sz="1400" u="none" strike="noStrike">
                          <a:effectLst/>
                        </a:rPr>
                        <a:t>Mg/N</a:t>
                      </a:r>
                      <a:endParaRPr lang="es-EC" sz="1400" b="0" i="1" u="none" strike="noStrike">
                        <a:solidFill>
                          <a:srgbClr val="000000"/>
                        </a:solidFill>
                        <a:effectLst/>
                        <a:latin typeface="Cambria Math" pitchFamily="18" charset="0"/>
                        <a:ea typeface="Cambria Math" pitchFamily="18"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s-EC" sz="1400" u="none" strike="noStrike" dirty="0">
                          <a:effectLst/>
                        </a:rPr>
                        <a:t>Mg/P</a:t>
                      </a:r>
                      <a:endParaRPr lang="es-EC" sz="1400" b="0" i="1" u="none" strike="noStrike" dirty="0">
                        <a:solidFill>
                          <a:srgbClr val="000000"/>
                        </a:solidFill>
                        <a:effectLst/>
                        <a:latin typeface="Cambria Math" pitchFamily="18" charset="0"/>
                        <a:ea typeface="Cambria Math" pitchFamily="18" charset="0"/>
                      </a:endParaRPr>
                    </a:p>
                  </a:txBody>
                  <a:tcPr marL="9525" marR="9525" marT="9525" marB="0" anchor="ctr"/>
                </a:tc>
                <a:tc>
                  <a:txBody>
                    <a:bodyPr/>
                    <a:lstStyle/>
                    <a:p>
                      <a:pPr algn="ctr" fontAlgn="b"/>
                      <a:r>
                        <a:rPr lang="es-EC" sz="1400" u="none" strike="noStrike" dirty="0">
                          <a:effectLst/>
                        </a:rPr>
                        <a:t>Mg/K</a:t>
                      </a:r>
                      <a:endParaRPr lang="es-EC" sz="1400" b="0" i="1" u="none" strike="noStrike" dirty="0">
                        <a:solidFill>
                          <a:srgbClr val="000000"/>
                        </a:solidFill>
                        <a:effectLst/>
                        <a:latin typeface="Cambria Math" pitchFamily="18" charset="0"/>
                        <a:ea typeface="Cambria Math" pitchFamily="18" charset="0"/>
                      </a:endParaRPr>
                    </a:p>
                  </a:txBody>
                  <a:tcPr marL="9525" marR="9525" marT="9525" marB="0" anchor="b"/>
                </a:tc>
                <a:tc>
                  <a:txBody>
                    <a:bodyPr/>
                    <a:lstStyle/>
                    <a:p>
                      <a:pPr algn="ctr" fontAlgn="b"/>
                      <a:r>
                        <a:rPr lang="es-EC" sz="1400" u="none" strike="noStrike">
                          <a:effectLst/>
                        </a:rPr>
                        <a:t>Mg/Ca</a:t>
                      </a:r>
                      <a:endParaRPr lang="es-EC" sz="1400" b="0" i="1" u="none" strike="noStrike">
                        <a:solidFill>
                          <a:srgbClr val="000000"/>
                        </a:solidFill>
                        <a:effectLst/>
                        <a:latin typeface="Cambria Math" pitchFamily="18" charset="0"/>
                        <a:ea typeface="Cambria Math" pitchFamily="18" charset="0"/>
                      </a:endParaRPr>
                    </a:p>
                  </a:txBody>
                  <a:tcPr marL="9525" marR="9525" marT="9525" marB="0" anchor="b"/>
                </a:tc>
                <a:tc>
                  <a:txBody>
                    <a:bodyPr/>
                    <a:lstStyle/>
                    <a:p>
                      <a:pPr algn="ctr" fontAlgn="b"/>
                      <a:r>
                        <a:rPr lang="es-EC" sz="1400" u="none" strike="noStrike">
                          <a:effectLst/>
                        </a:rPr>
                        <a:t>x</a:t>
                      </a:r>
                      <a:endParaRPr lang="es-EC" sz="1400" b="0" i="1" u="none" strike="noStrike">
                        <a:solidFill>
                          <a:srgbClr val="000000"/>
                        </a:solidFill>
                        <a:effectLst/>
                        <a:latin typeface="Cambria Math" pitchFamily="18" charset="0"/>
                        <a:ea typeface="Cambria Math" pitchFamily="18" charset="0"/>
                      </a:endParaRPr>
                    </a:p>
                  </a:txBody>
                  <a:tcPr marL="9525" marR="9525" marT="9525" marB="0" anchor="b"/>
                </a:tc>
                <a:tc>
                  <a:txBody>
                    <a:bodyPr/>
                    <a:lstStyle/>
                    <a:p>
                      <a:pPr algn="ctr" fontAlgn="ctr"/>
                      <a:r>
                        <a:rPr lang="es-EC" sz="1400" u="none" strike="noStrike">
                          <a:effectLst/>
                        </a:rPr>
                        <a:t>Mg/Fe</a:t>
                      </a:r>
                      <a:endParaRPr lang="es-EC" sz="1400" b="0" i="1" u="none" strike="noStrike">
                        <a:solidFill>
                          <a:srgbClr val="000000"/>
                        </a:solidFill>
                        <a:effectLst/>
                        <a:latin typeface="Cambria Math" pitchFamily="18" charset="0"/>
                        <a:ea typeface="Cambria Math" pitchFamily="18" charset="0"/>
                      </a:endParaRPr>
                    </a:p>
                  </a:txBody>
                  <a:tcPr marL="9525" marR="9525" marT="9525" marB="0" anchor="ctr"/>
                </a:tc>
                <a:tc>
                  <a:txBody>
                    <a:bodyPr/>
                    <a:lstStyle/>
                    <a:p>
                      <a:pPr algn="ctr" fontAlgn="ctr"/>
                      <a:r>
                        <a:rPr lang="es-EC" sz="1400" u="none" strike="noStrike">
                          <a:effectLst/>
                        </a:rPr>
                        <a:t>Mg/Cu</a:t>
                      </a:r>
                      <a:endParaRPr lang="es-EC" sz="1400" b="0" i="1" u="none" strike="noStrike">
                        <a:solidFill>
                          <a:srgbClr val="000000"/>
                        </a:solidFill>
                        <a:effectLst/>
                        <a:latin typeface="Cambria Math" pitchFamily="18" charset="0"/>
                        <a:ea typeface="Cambria Math" pitchFamily="18" charset="0"/>
                      </a:endParaRPr>
                    </a:p>
                  </a:txBody>
                  <a:tcPr marL="9525" marR="9525" marT="9525" marB="0" anchor="ctr"/>
                </a:tc>
                <a:tc>
                  <a:txBody>
                    <a:bodyPr/>
                    <a:lstStyle/>
                    <a:p>
                      <a:pPr algn="ctr" fontAlgn="ctr"/>
                      <a:r>
                        <a:rPr lang="es-EC" sz="1400" u="none" strike="noStrike">
                          <a:effectLst/>
                        </a:rPr>
                        <a:t>Mg/Zn</a:t>
                      </a:r>
                      <a:endParaRPr lang="es-EC" sz="1400" b="0" i="1" u="none" strike="noStrike">
                        <a:solidFill>
                          <a:srgbClr val="000000"/>
                        </a:solidFill>
                        <a:effectLst/>
                        <a:latin typeface="Cambria Math" pitchFamily="18" charset="0"/>
                        <a:ea typeface="Cambria Math" pitchFamily="18" charset="0"/>
                      </a:endParaRPr>
                    </a:p>
                  </a:txBody>
                  <a:tcPr marL="9525" marR="9525" marT="9525" marB="0" anchor="ctr"/>
                </a:tc>
              </a:tr>
              <a:tr h="312279">
                <a:tc>
                  <a:txBody>
                    <a:bodyPr/>
                    <a:lstStyle/>
                    <a:p>
                      <a:pPr algn="ctr" fontAlgn="ctr"/>
                      <a:r>
                        <a:rPr lang="es-EC" sz="1400" u="none" strike="noStrike">
                          <a:effectLst/>
                        </a:rPr>
                        <a:t>Fe</a:t>
                      </a:r>
                      <a:endParaRPr lang="es-EC" sz="1400" b="0" i="1" u="none" strike="noStrike">
                        <a:solidFill>
                          <a:srgbClr val="000000"/>
                        </a:solidFill>
                        <a:effectLst/>
                        <a:latin typeface="Cambria Math" pitchFamily="18" charset="0"/>
                        <a:ea typeface="Cambria Math" pitchFamily="18"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s-EC" sz="1400" u="none" strike="noStrike">
                          <a:effectLst/>
                        </a:rPr>
                        <a:t>Fe/N</a:t>
                      </a:r>
                      <a:endParaRPr lang="es-EC" sz="1400" b="0" i="1" u="none" strike="noStrike">
                        <a:solidFill>
                          <a:srgbClr val="000000"/>
                        </a:solidFill>
                        <a:effectLst/>
                        <a:latin typeface="Cambria Math" pitchFamily="18" charset="0"/>
                        <a:ea typeface="Cambria Math" pitchFamily="18"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s-EC" sz="1400" u="none" strike="noStrike">
                          <a:effectLst/>
                        </a:rPr>
                        <a:t>Fe/P</a:t>
                      </a:r>
                      <a:endParaRPr lang="es-EC" sz="1400" b="0" i="1" u="none" strike="noStrike">
                        <a:solidFill>
                          <a:srgbClr val="000000"/>
                        </a:solidFill>
                        <a:effectLst/>
                        <a:latin typeface="Cambria Math" pitchFamily="18" charset="0"/>
                        <a:ea typeface="Cambria Math" pitchFamily="18" charset="0"/>
                      </a:endParaRPr>
                    </a:p>
                  </a:txBody>
                  <a:tcPr marL="9525" marR="9525" marT="9525" marB="0" anchor="ctr"/>
                </a:tc>
                <a:tc>
                  <a:txBody>
                    <a:bodyPr/>
                    <a:lstStyle/>
                    <a:p>
                      <a:pPr algn="ctr" fontAlgn="ctr"/>
                      <a:r>
                        <a:rPr lang="es-EC" sz="1400" u="none" strike="noStrike" dirty="0">
                          <a:effectLst/>
                        </a:rPr>
                        <a:t>Fe/K</a:t>
                      </a:r>
                      <a:endParaRPr lang="es-EC" sz="1400" b="0" i="1" u="none" strike="noStrike" dirty="0">
                        <a:solidFill>
                          <a:srgbClr val="000000"/>
                        </a:solidFill>
                        <a:effectLst/>
                        <a:latin typeface="Cambria Math" pitchFamily="18" charset="0"/>
                        <a:ea typeface="Cambria Math" pitchFamily="18" charset="0"/>
                      </a:endParaRPr>
                    </a:p>
                  </a:txBody>
                  <a:tcPr marL="9525" marR="9525" marT="9525" marB="0" anchor="ctr"/>
                </a:tc>
                <a:tc>
                  <a:txBody>
                    <a:bodyPr/>
                    <a:lstStyle/>
                    <a:p>
                      <a:pPr algn="ctr" fontAlgn="ctr"/>
                      <a:r>
                        <a:rPr lang="es-EC" sz="1400" u="none" strike="noStrike">
                          <a:effectLst/>
                        </a:rPr>
                        <a:t>Fe/Ca</a:t>
                      </a:r>
                      <a:endParaRPr lang="es-EC" sz="1400" b="0" i="1" u="none" strike="noStrike">
                        <a:solidFill>
                          <a:srgbClr val="000000"/>
                        </a:solidFill>
                        <a:effectLst/>
                        <a:latin typeface="Cambria Math" pitchFamily="18" charset="0"/>
                        <a:ea typeface="Cambria Math" pitchFamily="18" charset="0"/>
                      </a:endParaRPr>
                    </a:p>
                  </a:txBody>
                  <a:tcPr marL="9525" marR="9525" marT="9525" marB="0" anchor="ctr"/>
                </a:tc>
                <a:tc>
                  <a:txBody>
                    <a:bodyPr/>
                    <a:lstStyle/>
                    <a:p>
                      <a:pPr algn="ctr" fontAlgn="ctr"/>
                      <a:r>
                        <a:rPr lang="es-EC" sz="1400" u="none" strike="noStrike" dirty="0">
                          <a:effectLst/>
                        </a:rPr>
                        <a:t>Fe/Mg</a:t>
                      </a:r>
                      <a:endParaRPr lang="es-EC" sz="1400" b="0" i="1" u="none" strike="noStrike" dirty="0">
                        <a:solidFill>
                          <a:srgbClr val="000000"/>
                        </a:solidFill>
                        <a:effectLst/>
                        <a:latin typeface="Cambria Math" pitchFamily="18" charset="0"/>
                        <a:ea typeface="Cambria Math" pitchFamily="18" charset="0"/>
                      </a:endParaRPr>
                    </a:p>
                  </a:txBody>
                  <a:tcPr marL="9525" marR="9525" marT="9525" marB="0" anchor="ctr"/>
                </a:tc>
                <a:tc>
                  <a:txBody>
                    <a:bodyPr/>
                    <a:lstStyle/>
                    <a:p>
                      <a:pPr algn="ctr" fontAlgn="ctr"/>
                      <a:r>
                        <a:rPr lang="es-EC" sz="1400" u="none" strike="noStrike" dirty="0">
                          <a:effectLst/>
                        </a:rPr>
                        <a:t>x</a:t>
                      </a:r>
                      <a:endParaRPr lang="es-EC" sz="1400" b="0" i="1" u="none" strike="noStrike" dirty="0">
                        <a:solidFill>
                          <a:srgbClr val="000000"/>
                        </a:solidFill>
                        <a:effectLst/>
                        <a:latin typeface="Cambria Math" pitchFamily="18" charset="0"/>
                        <a:ea typeface="Cambria Math" pitchFamily="18" charset="0"/>
                      </a:endParaRPr>
                    </a:p>
                  </a:txBody>
                  <a:tcPr marL="9525" marR="9525" marT="9525" marB="0" anchor="ctr"/>
                </a:tc>
                <a:tc>
                  <a:txBody>
                    <a:bodyPr/>
                    <a:lstStyle/>
                    <a:p>
                      <a:pPr algn="ctr" fontAlgn="ctr"/>
                      <a:r>
                        <a:rPr lang="es-EC" sz="1400" u="none" strike="noStrike">
                          <a:effectLst/>
                        </a:rPr>
                        <a:t>Fe/Cu</a:t>
                      </a:r>
                      <a:endParaRPr lang="es-EC" sz="1400" b="0" i="1" u="none" strike="noStrike">
                        <a:solidFill>
                          <a:srgbClr val="000000"/>
                        </a:solidFill>
                        <a:effectLst/>
                        <a:latin typeface="Cambria Math" pitchFamily="18" charset="0"/>
                        <a:ea typeface="Cambria Math" pitchFamily="18" charset="0"/>
                      </a:endParaRPr>
                    </a:p>
                  </a:txBody>
                  <a:tcPr marL="9525" marR="9525" marT="9525" marB="0" anchor="ctr"/>
                </a:tc>
                <a:tc>
                  <a:txBody>
                    <a:bodyPr/>
                    <a:lstStyle/>
                    <a:p>
                      <a:pPr algn="ctr" fontAlgn="ctr"/>
                      <a:r>
                        <a:rPr lang="es-EC" sz="1400" u="none" strike="noStrike">
                          <a:effectLst/>
                        </a:rPr>
                        <a:t>Fe/Zn</a:t>
                      </a:r>
                      <a:endParaRPr lang="es-EC" sz="1400" b="0" i="1" u="none" strike="noStrike">
                        <a:solidFill>
                          <a:srgbClr val="000000"/>
                        </a:solidFill>
                        <a:effectLst/>
                        <a:latin typeface="Cambria Math" pitchFamily="18" charset="0"/>
                        <a:ea typeface="Cambria Math" pitchFamily="18" charset="0"/>
                      </a:endParaRPr>
                    </a:p>
                  </a:txBody>
                  <a:tcPr marL="9525" marR="9525" marT="9525" marB="0" anchor="ctr"/>
                </a:tc>
              </a:tr>
              <a:tr h="312279">
                <a:tc>
                  <a:txBody>
                    <a:bodyPr/>
                    <a:lstStyle/>
                    <a:p>
                      <a:pPr algn="ctr" fontAlgn="ctr"/>
                      <a:r>
                        <a:rPr lang="es-EC" sz="1400" u="none" strike="noStrike">
                          <a:effectLst/>
                        </a:rPr>
                        <a:t>Cu</a:t>
                      </a:r>
                      <a:endParaRPr lang="es-EC" sz="1400" b="0" i="1" u="none" strike="noStrike">
                        <a:solidFill>
                          <a:srgbClr val="000000"/>
                        </a:solidFill>
                        <a:effectLst/>
                        <a:latin typeface="Cambria Math" pitchFamily="18" charset="0"/>
                        <a:ea typeface="Cambria Math" pitchFamily="18"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s-EC" sz="1400" u="none" strike="noStrike">
                          <a:effectLst/>
                        </a:rPr>
                        <a:t>Cu/N</a:t>
                      </a:r>
                      <a:endParaRPr lang="es-EC" sz="1400" b="0" i="1" u="none" strike="noStrike">
                        <a:solidFill>
                          <a:srgbClr val="000000"/>
                        </a:solidFill>
                        <a:effectLst/>
                        <a:latin typeface="Cambria Math" pitchFamily="18" charset="0"/>
                        <a:ea typeface="Cambria Math" pitchFamily="18"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s-EC" sz="1400" u="none" strike="noStrike" dirty="0">
                          <a:effectLst/>
                        </a:rPr>
                        <a:t>Cu/P</a:t>
                      </a:r>
                      <a:endParaRPr lang="es-EC" sz="1400" b="0" i="1" u="none" strike="noStrike" dirty="0">
                        <a:solidFill>
                          <a:srgbClr val="000000"/>
                        </a:solidFill>
                        <a:effectLst/>
                        <a:latin typeface="Cambria Math" pitchFamily="18" charset="0"/>
                        <a:ea typeface="Cambria Math" pitchFamily="18" charset="0"/>
                      </a:endParaRPr>
                    </a:p>
                  </a:txBody>
                  <a:tcPr marL="9525" marR="9525" marT="9525" marB="0" anchor="ctr"/>
                </a:tc>
                <a:tc>
                  <a:txBody>
                    <a:bodyPr/>
                    <a:lstStyle/>
                    <a:p>
                      <a:pPr algn="ctr" fontAlgn="ctr"/>
                      <a:r>
                        <a:rPr lang="es-EC" sz="1400" u="none" strike="noStrike" dirty="0">
                          <a:effectLst/>
                        </a:rPr>
                        <a:t>Cu/K</a:t>
                      </a:r>
                      <a:endParaRPr lang="es-EC" sz="1400" b="0" i="1" u="none" strike="noStrike" dirty="0">
                        <a:solidFill>
                          <a:srgbClr val="000000"/>
                        </a:solidFill>
                        <a:effectLst/>
                        <a:latin typeface="Cambria Math" pitchFamily="18" charset="0"/>
                        <a:ea typeface="Cambria Math" pitchFamily="18" charset="0"/>
                      </a:endParaRPr>
                    </a:p>
                  </a:txBody>
                  <a:tcPr marL="9525" marR="9525" marT="9525" marB="0" anchor="ctr"/>
                </a:tc>
                <a:tc>
                  <a:txBody>
                    <a:bodyPr/>
                    <a:lstStyle/>
                    <a:p>
                      <a:pPr algn="ctr" fontAlgn="b"/>
                      <a:r>
                        <a:rPr lang="es-EC" sz="1400" u="none" strike="noStrike" dirty="0">
                          <a:effectLst/>
                        </a:rPr>
                        <a:t>Cu/Ca</a:t>
                      </a:r>
                      <a:endParaRPr lang="es-EC" sz="1400" b="0" i="1" u="none" strike="noStrike" dirty="0">
                        <a:solidFill>
                          <a:srgbClr val="000000"/>
                        </a:solidFill>
                        <a:effectLst/>
                        <a:latin typeface="Cambria Math" pitchFamily="18" charset="0"/>
                        <a:ea typeface="Cambria Math" pitchFamily="18" charset="0"/>
                      </a:endParaRPr>
                    </a:p>
                  </a:txBody>
                  <a:tcPr marL="9525" marR="9525" marT="9525" marB="0" anchor="b"/>
                </a:tc>
                <a:tc>
                  <a:txBody>
                    <a:bodyPr/>
                    <a:lstStyle/>
                    <a:p>
                      <a:pPr algn="ctr" fontAlgn="b"/>
                      <a:r>
                        <a:rPr lang="es-EC" sz="1400" u="none" strike="noStrike">
                          <a:effectLst/>
                        </a:rPr>
                        <a:t>Cu/Mg</a:t>
                      </a:r>
                      <a:endParaRPr lang="es-EC" sz="1400" b="0" i="1" u="none" strike="noStrike">
                        <a:solidFill>
                          <a:srgbClr val="000000"/>
                        </a:solidFill>
                        <a:effectLst/>
                        <a:latin typeface="Cambria Math" pitchFamily="18" charset="0"/>
                        <a:ea typeface="Cambria Math" pitchFamily="18" charset="0"/>
                      </a:endParaRPr>
                    </a:p>
                  </a:txBody>
                  <a:tcPr marL="9525" marR="9525" marT="9525" marB="0" anchor="b"/>
                </a:tc>
                <a:tc>
                  <a:txBody>
                    <a:bodyPr/>
                    <a:lstStyle/>
                    <a:p>
                      <a:pPr algn="ctr" fontAlgn="ctr"/>
                      <a:r>
                        <a:rPr lang="es-EC" sz="1400" u="none" strike="noStrike" dirty="0">
                          <a:effectLst/>
                        </a:rPr>
                        <a:t>Cu/Fe</a:t>
                      </a:r>
                      <a:endParaRPr lang="es-EC" sz="1400" b="0" i="1" u="none" strike="noStrike" dirty="0">
                        <a:solidFill>
                          <a:srgbClr val="000000"/>
                        </a:solidFill>
                        <a:effectLst/>
                        <a:latin typeface="Cambria Math" pitchFamily="18" charset="0"/>
                        <a:ea typeface="Cambria Math" pitchFamily="18" charset="0"/>
                      </a:endParaRPr>
                    </a:p>
                  </a:txBody>
                  <a:tcPr marL="9525" marR="9525" marT="9525" marB="0" anchor="ctr"/>
                </a:tc>
                <a:tc>
                  <a:txBody>
                    <a:bodyPr/>
                    <a:lstStyle/>
                    <a:p>
                      <a:pPr algn="ctr" fontAlgn="ctr"/>
                      <a:r>
                        <a:rPr lang="es-EC" sz="1400" u="none" strike="noStrike" dirty="0">
                          <a:effectLst/>
                        </a:rPr>
                        <a:t>x</a:t>
                      </a:r>
                      <a:endParaRPr lang="es-EC" sz="1400" b="0" i="1" u="none" strike="noStrike" dirty="0">
                        <a:solidFill>
                          <a:srgbClr val="000000"/>
                        </a:solidFill>
                        <a:effectLst/>
                        <a:latin typeface="Cambria Math" pitchFamily="18" charset="0"/>
                        <a:ea typeface="Cambria Math" pitchFamily="18" charset="0"/>
                      </a:endParaRPr>
                    </a:p>
                  </a:txBody>
                  <a:tcPr marL="9525" marR="9525" marT="9525" marB="0" anchor="ctr"/>
                </a:tc>
                <a:tc>
                  <a:txBody>
                    <a:bodyPr/>
                    <a:lstStyle/>
                    <a:p>
                      <a:pPr algn="ctr" fontAlgn="ctr"/>
                      <a:r>
                        <a:rPr lang="es-EC" sz="1400" u="none" strike="noStrike">
                          <a:effectLst/>
                        </a:rPr>
                        <a:t>Cu/Zn</a:t>
                      </a:r>
                      <a:endParaRPr lang="es-EC" sz="1400" b="0" i="1" u="none" strike="noStrike">
                        <a:solidFill>
                          <a:srgbClr val="000000"/>
                        </a:solidFill>
                        <a:effectLst/>
                        <a:latin typeface="Cambria Math" pitchFamily="18" charset="0"/>
                        <a:ea typeface="Cambria Math" pitchFamily="18" charset="0"/>
                      </a:endParaRPr>
                    </a:p>
                  </a:txBody>
                  <a:tcPr marL="9525" marR="9525" marT="9525" marB="0" anchor="ctr"/>
                </a:tc>
              </a:tr>
              <a:tr h="312279">
                <a:tc>
                  <a:txBody>
                    <a:bodyPr/>
                    <a:lstStyle/>
                    <a:p>
                      <a:pPr algn="ctr" fontAlgn="ctr"/>
                      <a:r>
                        <a:rPr lang="es-EC" sz="1400" u="none" strike="noStrike">
                          <a:effectLst/>
                        </a:rPr>
                        <a:t>Zn</a:t>
                      </a:r>
                      <a:endParaRPr lang="es-EC" sz="1400" b="0" i="1" u="none" strike="noStrike">
                        <a:solidFill>
                          <a:srgbClr val="000000"/>
                        </a:solidFill>
                        <a:effectLst/>
                        <a:latin typeface="Cambria Math" pitchFamily="18" charset="0"/>
                        <a:ea typeface="Cambria Math" pitchFamily="18"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s-EC" sz="1400" u="none" strike="noStrike" dirty="0">
                          <a:effectLst/>
                        </a:rPr>
                        <a:t>Zn/N</a:t>
                      </a:r>
                      <a:endParaRPr lang="es-EC" sz="1400" b="0" i="1" u="none" strike="noStrike" dirty="0">
                        <a:solidFill>
                          <a:srgbClr val="000000"/>
                        </a:solidFill>
                        <a:effectLst/>
                        <a:latin typeface="Cambria Math" pitchFamily="18" charset="0"/>
                        <a:ea typeface="Cambria Math" pitchFamily="18"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s-EC" sz="1400" u="none" strike="noStrike" dirty="0">
                          <a:effectLst/>
                        </a:rPr>
                        <a:t>Zn/P</a:t>
                      </a:r>
                      <a:endParaRPr lang="es-EC" sz="1400" b="0" i="1" u="none" strike="noStrike" dirty="0">
                        <a:solidFill>
                          <a:srgbClr val="000000"/>
                        </a:solidFill>
                        <a:effectLst/>
                        <a:latin typeface="Cambria Math" pitchFamily="18" charset="0"/>
                        <a:ea typeface="Cambria Math" pitchFamily="18" charset="0"/>
                      </a:endParaRPr>
                    </a:p>
                  </a:txBody>
                  <a:tcPr marL="9525" marR="9525" marT="9525" marB="0" anchor="ctr"/>
                </a:tc>
                <a:tc>
                  <a:txBody>
                    <a:bodyPr/>
                    <a:lstStyle/>
                    <a:p>
                      <a:pPr algn="ctr" fontAlgn="ctr"/>
                      <a:r>
                        <a:rPr lang="es-EC" sz="1400" u="none" strike="noStrike" dirty="0">
                          <a:effectLst/>
                        </a:rPr>
                        <a:t>Zn/K</a:t>
                      </a:r>
                      <a:endParaRPr lang="es-EC" sz="1400" b="0" i="1" u="none" strike="noStrike" dirty="0">
                        <a:solidFill>
                          <a:srgbClr val="000000"/>
                        </a:solidFill>
                        <a:effectLst/>
                        <a:latin typeface="Cambria Math" pitchFamily="18" charset="0"/>
                        <a:ea typeface="Cambria Math" pitchFamily="18" charset="0"/>
                      </a:endParaRPr>
                    </a:p>
                  </a:txBody>
                  <a:tcPr marL="9525" marR="9525" marT="9525" marB="0" anchor="ctr"/>
                </a:tc>
                <a:tc>
                  <a:txBody>
                    <a:bodyPr/>
                    <a:lstStyle/>
                    <a:p>
                      <a:pPr algn="ctr" fontAlgn="ctr"/>
                      <a:r>
                        <a:rPr lang="es-EC" sz="1400" u="none" strike="noStrike" dirty="0">
                          <a:effectLst/>
                        </a:rPr>
                        <a:t>Zn/Ca</a:t>
                      </a:r>
                      <a:endParaRPr lang="es-EC" sz="1400" b="0" i="1" u="none" strike="noStrike" dirty="0">
                        <a:solidFill>
                          <a:srgbClr val="000000"/>
                        </a:solidFill>
                        <a:effectLst/>
                        <a:latin typeface="Cambria Math" pitchFamily="18" charset="0"/>
                        <a:ea typeface="Cambria Math" pitchFamily="18" charset="0"/>
                      </a:endParaRPr>
                    </a:p>
                  </a:txBody>
                  <a:tcPr marL="9525" marR="9525" marT="9525" marB="0" anchor="ctr"/>
                </a:tc>
                <a:tc>
                  <a:txBody>
                    <a:bodyPr/>
                    <a:lstStyle/>
                    <a:p>
                      <a:pPr algn="ctr" fontAlgn="ctr"/>
                      <a:r>
                        <a:rPr lang="es-EC" sz="1400" u="none" strike="noStrike" dirty="0">
                          <a:effectLst/>
                        </a:rPr>
                        <a:t>Zn/Mg</a:t>
                      </a:r>
                      <a:endParaRPr lang="es-EC" sz="1400" b="0" i="1" u="none" strike="noStrike" dirty="0">
                        <a:solidFill>
                          <a:srgbClr val="000000"/>
                        </a:solidFill>
                        <a:effectLst/>
                        <a:latin typeface="Cambria Math" pitchFamily="18" charset="0"/>
                        <a:ea typeface="Cambria Math" pitchFamily="18" charset="0"/>
                      </a:endParaRPr>
                    </a:p>
                  </a:txBody>
                  <a:tcPr marL="9525" marR="9525" marT="9525" marB="0" anchor="ctr"/>
                </a:tc>
                <a:tc>
                  <a:txBody>
                    <a:bodyPr/>
                    <a:lstStyle/>
                    <a:p>
                      <a:pPr algn="ctr" fontAlgn="ctr"/>
                      <a:r>
                        <a:rPr lang="es-EC" sz="1400" u="none" strike="noStrike" dirty="0">
                          <a:effectLst/>
                        </a:rPr>
                        <a:t>Zn/Fe</a:t>
                      </a:r>
                      <a:endParaRPr lang="es-EC" sz="1400" b="0" i="1" u="none" strike="noStrike" dirty="0">
                        <a:solidFill>
                          <a:srgbClr val="000000"/>
                        </a:solidFill>
                        <a:effectLst/>
                        <a:latin typeface="Cambria Math" pitchFamily="18" charset="0"/>
                        <a:ea typeface="Cambria Math" pitchFamily="18" charset="0"/>
                      </a:endParaRPr>
                    </a:p>
                  </a:txBody>
                  <a:tcPr marL="9525" marR="9525" marT="9525" marB="0" anchor="ctr"/>
                </a:tc>
                <a:tc>
                  <a:txBody>
                    <a:bodyPr/>
                    <a:lstStyle/>
                    <a:p>
                      <a:pPr algn="ctr" fontAlgn="ctr"/>
                      <a:r>
                        <a:rPr lang="es-EC" sz="1400" u="none" strike="noStrike" dirty="0">
                          <a:effectLst/>
                        </a:rPr>
                        <a:t>Zn/Cu</a:t>
                      </a:r>
                      <a:endParaRPr lang="es-EC" sz="1400" b="0" i="1" u="none" strike="noStrike" dirty="0">
                        <a:solidFill>
                          <a:srgbClr val="000000"/>
                        </a:solidFill>
                        <a:effectLst/>
                        <a:latin typeface="Cambria Math" pitchFamily="18" charset="0"/>
                        <a:ea typeface="Cambria Math" pitchFamily="18" charset="0"/>
                      </a:endParaRPr>
                    </a:p>
                  </a:txBody>
                  <a:tcPr marL="9525" marR="9525" marT="9525" marB="0" anchor="ctr"/>
                </a:tc>
                <a:tc>
                  <a:txBody>
                    <a:bodyPr/>
                    <a:lstStyle/>
                    <a:p>
                      <a:pPr algn="ctr" fontAlgn="ctr"/>
                      <a:r>
                        <a:rPr lang="es-EC" sz="1400" u="none" strike="noStrike" dirty="0">
                          <a:effectLst/>
                        </a:rPr>
                        <a:t>x</a:t>
                      </a:r>
                      <a:endParaRPr lang="es-EC" sz="1400" b="0" i="1" u="none" strike="noStrike" dirty="0">
                        <a:solidFill>
                          <a:srgbClr val="000000"/>
                        </a:solidFill>
                        <a:effectLst/>
                        <a:latin typeface="Cambria Math" pitchFamily="18" charset="0"/>
                        <a:ea typeface="Cambria Math" pitchFamily="18" charset="0"/>
                      </a:endParaRPr>
                    </a:p>
                  </a:txBody>
                  <a:tcPr marL="9525" marR="9525" marT="9525" marB="0" anchor="ctr"/>
                </a:tc>
              </a:tr>
            </a:tbl>
          </a:graphicData>
        </a:graphic>
      </p:graphicFrame>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816292">
            <a:off x="4926350" y="4040897"/>
            <a:ext cx="3005426" cy="15681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a:stretch>
            <a:fillRect/>
          </a:stretch>
        </p:blipFill>
        <p:spPr>
          <a:xfrm rot="367512">
            <a:off x="1688057" y="4132012"/>
            <a:ext cx="1946389" cy="1385950"/>
          </a:xfrm>
          <a:prstGeom prst="rect">
            <a:avLst/>
          </a:prstGeom>
          <a:ln>
            <a:solidFill>
              <a:schemeClr val="tx1"/>
            </a:solidFill>
          </a:ln>
        </p:spPr>
      </p:pic>
      <p:pic>
        <p:nvPicPr>
          <p:cNvPr id="8" name="17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5966098"/>
            <a:ext cx="2714204"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 Título"/>
          <p:cNvSpPr txBox="1">
            <a:spLocks/>
          </p:cNvSpPr>
          <p:nvPr/>
        </p:nvSpPr>
        <p:spPr>
          <a:xfrm>
            <a:off x="467544" y="125760"/>
            <a:ext cx="8229600"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800" b="0" dirty="0" smtClean="0">
                <a:ln w="18415" cmpd="sng">
                  <a:noFill/>
                  <a:prstDash val="solid"/>
                </a:ln>
                <a:solidFill>
                  <a:sysClr val="windowText" lastClr="000000"/>
                </a:solidFill>
                <a:effectLst>
                  <a:outerShdw blurRad="63500" dir="3600000" algn="tl" rotWithShape="0">
                    <a:srgbClr val="000000">
                      <a:alpha val="70000"/>
                    </a:srgbClr>
                  </a:outerShdw>
                </a:effectLst>
              </a:rPr>
              <a:t>Diagnosis and </a:t>
            </a:r>
            <a:r>
              <a:rPr lang="es-EC" sz="2800" b="0" dirty="0" err="1" smtClean="0">
                <a:ln w="18415" cmpd="sng">
                  <a:noFill/>
                  <a:prstDash val="solid"/>
                </a:ln>
                <a:solidFill>
                  <a:sysClr val="windowText" lastClr="000000"/>
                </a:solidFill>
                <a:effectLst>
                  <a:outerShdw blurRad="63500" dir="3600000" algn="tl" rotWithShape="0">
                    <a:srgbClr val="000000">
                      <a:alpha val="70000"/>
                    </a:srgbClr>
                  </a:outerShdw>
                </a:effectLst>
              </a:rPr>
              <a:t>Recommendation</a:t>
            </a:r>
            <a:r>
              <a:rPr lang="es-EC" sz="2800" b="0" dirty="0" smtClean="0">
                <a:ln w="18415" cmpd="sng">
                  <a:noFill/>
                  <a:prstDash val="solid"/>
                </a:ln>
                <a:solidFill>
                  <a:sysClr val="windowText" lastClr="000000"/>
                </a:solidFill>
                <a:effectLst>
                  <a:outerShdw blurRad="63500" dir="3600000" algn="tl" rotWithShape="0">
                    <a:srgbClr val="000000">
                      <a:alpha val="70000"/>
                    </a:srgbClr>
                  </a:outerShdw>
                </a:effectLst>
              </a:rPr>
              <a:t> </a:t>
            </a:r>
            <a:r>
              <a:rPr lang="es-EC" sz="2800" b="0" dirty="0" err="1" smtClean="0">
                <a:ln w="18415" cmpd="sng">
                  <a:noFill/>
                  <a:prstDash val="solid"/>
                </a:ln>
                <a:solidFill>
                  <a:sysClr val="windowText" lastClr="000000"/>
                </a:solidFill>
                <a:effectLst>
                  <a:outerShdw blurRad="63500" dir="3600000" algn="tl" rotWithShape="0">
                    <a:srgbClr val="000000">
                      <a:alpha val="70000"/>
                    </a:srgbClr>
                  </a:outerShdw>
                </a:effectLst>
              </a:rPr>
              <a:t>Integrated</a:t>
            </a:r>
            <a:r>
              <a:rPr lang="es-EC" sz="2800" b="0" dirty="0" smtClean="0">
                <a:ln w="18415" cmpd="sng">
                  <a:noFill/>
                  <a:prstDash val="solid"/>
                </a:ln>
                <a:solidFill>
                  <a:sysClr val="windowText" lastClr="000000"/>
                </a:solidFill>
                <a:effectLst>
                  <a:outerShdw blurRad="63500" dir="3600000" algn="tl" rotWithShape="0">
                    <a:srgbClr val="000000">
                      <a:alpha val="70000"/>
                    </a:srgbClr>
                  </a:outerShdw>
                </a:effectLst>
              </a:rPr>
              <a:t> </a:t>
            </a:r>
            <a:r>
              <a:rPr lang="es-EC" sz="2800" b="0" dirty="0" err="1" smtClean="0">
                <a:ln w="18415" cmpd="sng">
                  <a:noFill/>
                  <a:prstDash val="solid"/>
                </a:ln>
                <a:solidFill>
                  <a:sysClr val="windowText" lastClr="000000"/>
                </a:solidFill>
                <a:effectLst>
                  <a:outerShdw blurRad="63500" dir="3600000" algn="tl" rotWithShape="0">
                    <a:srgbClr val="000000">
                      <a:alpha val="70000"/>
                    </a:srgbClr>
                  </a:outerShdw>
                </a:effectLst>
              </a:rPr>
              <a:t>System</a:t>
            </a:r>
            <a:r>
              <a:rPr lang="es-EC" sz="2800" b="0" dirty="0" smtClean="0">
                <a:ln w="18415" cmpd="sng">
                  <a:noFill/>
                  <a:prstDash val="solid"/>
                </a:ln>
                <a:solidFill>
                  <a:sysClr val="windowText" lastClr="000000"/>
                </a:solidFill>
                <a:effectLst>
                  <a:outerShdw blurRad="63500" dir="3600000" algn="tl" rotWithShape="0">
                    <a:srgbClr val="000000">
                      <a:alpha val="70000"/>
                    </a:srgbClr>
                  </a:outerShdw>
                </a:effectLst>
              </a:rPr>
              <a:t> (DRIS)</a:t>
            </a:r>
            <a:endParaRPr lang="es-EC" sz="2800" b="0" dirty="0">
              <a:ln w="18415" cmpd="sng">
                <a:noFill/>
                <a:prstDash val="solid"/>
              </a:ln>
              <a:solidFill>
                <a:sysClr val="windowText" lastClr="000000"/>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6258907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620688"/>
          </a:xfrm>
        </p:spPr>
        <p:txBody>
          <a:bodyPr/>
          <a:lstStyle/>
          <a:p>
            <a:r>
              <a:rPr lang="en-US" b="1" dirty="0" err="1" smtClean="0">
                <a:solidFill>
                  <a:schemeClr val="tx1"/>
                </a:solidFill>
              </a:rPr>
              <a:t>Puntos</a:t>
            </a:r>
            <a:r>
              <a:rPr lang="en-US" b="1" dirty="0" smtClean="0">
                <a:solidFill>
                  <a:schemeClr val="tx1"/>
                </a:solidFill>
              </a:rPr>
              <a:t> clave </a:t>
            </a:r>
            <a:r>
              <a:rPr lang="en-US" b="1" dirty="0" err="1" smtClean="0">
                <a:solidFill>
                  <a:schemeClr val="tx1"/>
                </a:solidFill>
              </a:rPr>
              <a:t>para</a:t>
            </a:r>
            <a:r>
              <a:rPr lang="en-US" b="1" dirty="0" smtClean="0">
                <a:solidFill>
                  <a:schemeClr val="tx1"/>
                </a:solidFill>
              </a:rPr>
              <a:t> DRIS</a:t>
            </a:r>
            <a:endParaRPr lang="en-US" b="1" dirty="0">
              <a:solidFill>
                <a:schemeClr val="tx1"/>
              </a:solidFill>
            </a:endParaRPr>
          </a:p>
        </p:txBody>
      </p:sp>
      <p:sp>
        <p:nvSpPr>
          <p:cNvPr id="3" name="Content Placeholder 2"/>
          <p:cNvSpPr>
            <a:spLocks noGrp="1"/>
          </p:cNvSpPr>
          <p:nvPr>
            <p:ph idx="1"/>
          </p:nvPr>
        </p:nvSpPr>
        <p:spPr>
          <a:xfrm>
            <a:off x="457200" y="1299333"/>
            <a:ext cx="8229600" cy="2876053"/>
          </a:xfrm>
        </p:spPr>
        <p:txBody>
          <a:bodyPr>
            <a:normAutofit/>
          </a:bodyPr>
          <a:lstStyle/>
          <a:p>
            <a:pPr marL="0" indent="0" algn="ctr">
              <a:buNone/>
            </a:pPr>
            <a:r>
              <a:rPr lang="es-ES_tradnl" b="1" dirty="0" smtClean="0">
                <a:solidFill>
                  <a:schemeClr val="tx1"/>
                </a:solidFill>
              </a:rPr>
              <a:t>PRIMERO: </a:t>
            </a:r>
            <a:r>
              <a:rPr lang="es-ES_tradnl" dirty="0" smtClean="0">
                <a:solidFill>
                  <a:schemeClr val="tx1"/>
                </a:solidFill>
              </a:rPr>
              <a:t>Las </a:t>
            </a:r>
            <a:r>
              <a:rPr lang="es-ES_tradnl" dirty="0">
                <a:solidFill>
                  <a:schemeClr val="tx1"/>
                </a:solidFill>
              </a:rPr>
              <a:t>razones obtenidas entre los contenidos totales de los nutrientes son mejores indicadores que los valores individuales de los contenidos </a:t>
            </a:r>
            <a:r>
              <a:rPr lang="es-ES_tradnl" dirty="0" smtClean="0">
                <a:solidFill>
                  <a:schemeClr val="tx1"/>
                </a:solidFill>
              </a:rPr>
              <a:t>totales</a:t>
            </a:r>
          </a:p>
          <a:p>
            <a:pPr marL="0" indent="0" algn="ctr">
              <a:buNone/>
            </a:pPr>
            <a:endParaRPr lang="es-ES_tradnl" dirty="0">
              <a:solidFill>
                <a:schemeClr val="tx1"/>
              </a:solidFill>
            </a:endParaRPr>
          </a:p>
          <a:p>
            <a:pPr marL="0" indent="0" algn="ctr">
              <a:buNone/>
            </a:pPr>
            <a:r>
              <a:rPr lang="es-ES_tradnl" sz="2400" dirty="0" smtClean="0">
                <a:solidFill>
                  <a:schemeClr val="tx1"/>
                </a:solidFill>
              </a:rPr>
              <a:t>(</a:t>
            </a:r>
            <a:r>
              <a:rPr lang="es-ES_tradnl" sz="2400" dirty="0" err="1" smtClean="0">
                <a:solidFill>
                  <a:schemeClr val="tx1"/>
                </a:solidFill>
              </a:rPr>
              <a:t>Mourão</a:t>
            </a:r>
            <a:r>
              <a:rPr lang="es-ES_tradnl" sz="2400" dirty="0" smtClean="0">
                <a:solidFill>
                  <a:schemeClr val="tx1"/>
                </a:solidFill>
              </a:rPr>
              <a:t> </a:t>
            </a:r>
            <a:r>
              <a:rPr lang="es-ES_tradnl" sz="2400" dirty="0" err="1" smtClean="0">
                <a:solidFill>
                  <a:schemeClr val="tx1"/>
                </a:solidFill>
              </a:rPr>
              <a:t>Filho</a:t>
            </a:r>
            <a:r>
              <a:rPr lang="es-ES_tradnl" sz="2400" dirty="0" smtClean="0">
                <a:solidFill>
                  <a:schemeClr val="tx1"/>
                </a:solidFill>
              </a:rPr>
              <a:t>, 2004).</a:t>
            </a:r>
          </a:p>
        </p:txBody>
      </p:sp>
      <p:sp>
        <p:nvSpPr>
          <p:cNvPr id="4" name="TextBox 3"/>
          <p:cNvSpPr txBox="1"/>
          <p:nvPr/>
        </p:nvSpPr>
        <p:spPr>
          <a:xfrm>
            <a:off x="909302" y="4386010"/>
            <a:ext cx="1140857" cy="1323439"/>
          </a:xfrm>
          <a:prstGeom prst="rect">
            <a:avLst/>
          </a:prstGeom>
          <a:ln w="57150" cmpd="sng">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4000" i="1" dirty="0" smtClean="0">
                <a:latin typeface="Cambria Math"/>
                <a:cs typeface="Cambria Math"/>
              </a:rPr>
              <a:t>%N</a:t>
            </a:r>
          </a:p>
          <a:p>
            <a:r>
              <a:rPr lang="en-US" sz="4000" i="1" dirty="0" smtClean="0">
                <a:latin typeface="Cambria Math"/>
                <a:cs typeface="Cambria Math"/>
              </a:rPr>
              <a:t>%K</a:t>
            </a:r>
            <a:endParaRPr lang="en-US" sz="4000" i="1" dirty="0">
              <a:latin typeface="Cambria Math"/>
              <a:cs typeface="Cambria Math"/>
            </a:endParaRPr>
          </a:p>
        </p:txBody>
      </p:sp>
      <p:sp>
        <p:nvSpPr>
          <p:cNvPr id="5" name="TextBox 4"/>
          <p:cNvSpPr txBox="1"/>
          <p:nvPr/>
        </p:nvSpPr>
        <p:spPr>
          <a:xfrm>
            <a:off x="5004048" y="4386010"/>
            <a:ext cx="1952878" cy="1323439"/>
          </a:xfrm>
          <a:prstGeom prst="rect">
            <a:avLst/>
          </a:prstGeom>
          <a:ln w="57150" cmpd="sng">
            <a:solidFill>
              <a:srgbClr val="FF0000"/>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4000" i="1" dirty="0" smtClean="0">
                <a:latin typeface="Cambria Math"/>
                <a:cs typeface="Cambria Math"/>
              </a:rPr>
              <a:t>f (N/K)</a:t>
            </a:r>
          </a:p>
          <a:p>
            <a:r>
              <a:rPr lang="en-US" sz="4000" i="1" dirty="0" smtClean="0">
                <a:latin typeface="Cambria Math"/>
                <a:cs typeface="Cambria Math"/>
              </a:rPr>
              <a:t>f (K/N)</a:t>
            </a:r>
            <a:endParaRPr lang="en-US" sz="4000" i="1" dirty="0">
              <a:latin typeface="Cambria Math"/>
              <a:cs typeface="Cambria Math"/>
            </a:endParaRPr>
          </a:p>
        </p:txBody>
      </p:sp>
      <p:sp>
        <p:nvSpPr>
          <p:cNvPr id="6" name="TextBox 5"/>
          <p:cNvSpPr txBox="1"/>
          <p:nvPr/>
        </p:nvSpPr>
        <p:spPr>
          <a:xfrm>
            <a:off x="7164288" y="4386009"/>
            <a:ext cx="965980" cy="1200329"/>
          </a:xfrm>
          <a:prstGeom prst="rect">
            <a:avLst/>
          </a:prstGeom>
          <a:noFill/>
        </p:spPr>
        <p:txBody>
          <a:bodyPr wrap="none" rtlCol="0">
            <a:spAutoFit/>
          </a:bodyPr>
          <a:lstStyle/>
          <a:p>
            <a:r>
              <a:rPr lang="en-US" sz="7200" dirty="0" smtClean="0">
                <a:solidFill>
                  <a:schemeClr val="tx2">
                    <a:lumMod val="75000"/>
                  </a:schemeClr>
                </a:solidFill>
                <a:latin typeface="Zapf Dingbats"/>
                <a:ea typeface="Zapf Dingbats"/>
                <a:cs typeface="Zapf Dingbats"/>
                <a:sym typeface="Zapf Dingbats"/>
              </a:rPr>
              <a:t>✔</a:t>
            </a:r>
            <a:endParaRPr lang="en-US" sz="7200" dirty="0">
              <a:solidFill>
                <a:schemeClr val="tx2">
                  <a:lumMod val="75000"/>
                </a:schemeClr>
              </a:solidFill>
            </a:endParaRPr>
          </a:p>
        </p:txBody>
      </p:sp>
      <p:sp>
        <p:nvSpPr>
          <p:cNvPr id="7" name="TextBox 6"/>
          <p:cNvSpPr txBox="1"/>
          <p:nvPr/>
        </p:nvSpPr>
        <p:spPr>
          <a:xfrm>
            <a:off x="2050159" y="4386010"/>
            <a:ext cx="1296144" cy="1200329"/>
          </a:xfrm>
          <a:prstGeom prst="rect">
            <a:avLst/>
          </a:prstGeom>
          <a:noFill/>
        </p:spPr>
        <p:txBody>
          <a:bodyPr wrap="square" rtlCol="0">
            <a:spAutoFit/>
          </a:bodyPr>
          <a:lstStyle/>
          <a:p>
            <a:r>
              <a:rPr lang="en-US" sz="7200" dirty="0" smtClean="0">
                <a:solidFill>
                  <a:srgbClr val="FF0000"/>
                </a:solidFill>
                <a:latin typeface="Zapf Dingbats"/>
                <a:ea typeface="Zapf Dingbats"/>
                <a:cs typeface="Zapf Dingbats"/>
                <a:sym typeface="Zapf Dingbats"/>
              </a:rPr>
              <a:t>✗</a:t>
            </a:r>
            <a:endParaRPr lang="en-US" sz="7200" dirty="0">
              <a:solidFill>
                <a:srgbClr val="FF0000"/>
              </a:solidFill>
            </a:endParaRPr>
          </a:p>
        </p:txBody>
      </p:sp>
      <p:pic>
        <p:nvPicPr>
          <p:cNvPr id="8" name="17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5966098"/>
            <a:ext cx="2714204"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41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247" y="646732"/>
            <a:ext cx="8229600" cy="2569469"/>
          </a:xfrm>
        </p:spPr>
        <p:txBody>
          <a:bodyPr>
            <a:normAutofit/>
          </a:bodyPr>
          <a:lstStyle/>
          <a:p>
            <a:pPr marL="0" indent="0" algn="ctr">
              <a:buNone/>
            </a:pPr>
            <a:r>
              <a:rPr lang="es-ES_tradnl" b="1" dirty="0" smtClean="0">
                <a:solidFill>
                  <a:schemeClr val="tx1"/>
                </a:solidFill>
              </a:rPr>
              <a:t>SEGUNDO: </a:t>
            </a:r>
            <a:r>
              <a:rPr lang="es-ES_tradnl" dirty="0" smtClean="0">
                <a:solidFill>
                  <a:schemeClr val="tx1"/>
                </a:solidFill>
              </a:rPr>
              <a:t>Ciertas </a:t>
            </a:r>
            <a:r>
              <a:rPr lang="es-ES_tradnl" dirty="0">
                <a:solidFill>
                  <a:schemeClr val="tx1"/>
                </a:solidFill>
              </a:rPr>
              <a:t>relaciones entre nutrientes tienen un efecto más significativas en el rendimiento del cultivo que </a:t>
            </a:r>
            <a:r>
              <a:rPr lang="es-ES_tradnl" dirty="0" smtClean="0">
                <a:solidFill>
                  <a:schemeClr val="tx1"/>
                </a:solidFill>
              </a:rPr>
              <a:t>otras</a:t>
            </a:r>
          </a:p>
          <a:p>
            <a:pPr marL="0" indent="0" algn="ctr">
              <a:buNone/>
            </a:pPr>
            <a:endParaRPr lang="es-ES_tradnl" dirty="0">
              <a:solidFill>
                <a:schemeClr val="tx1"/>
              </a:solidFill>
            </a:endParaRPr>
          </a:p>
          <a:p>
            <a:pPr marL="0" indent="0" algn="ctr">
              <a:buNone/>
            </a:pPr>
            <a:r>
              <a:rPr lang="es-ES_tradnl" sz="2600" dirty="0" smtClean="0">
                <a:solidFill>
                  <a:schemeClr val="tx1"/>
                </a:solidFill>
              </a:rPr>
              <a:t>(</a:t>
            </a:r>
            <a:r>
              <a:rPr lang="es-ES_tradnl" sz="2600" dirty="0" err="1">
                <a:solidFill>
                  <a:schemeClr val="tx1"/>
                </a:solidFill>
              </a:rPr>
              <a:t>Mourão</a:t>
            </a:r>
            <a:r>
              <a:rPr lang="es-ES_tradnl" sz="2600" dirty="0">
                <a:solidFill>
                  <a:schemeClr val="tx1"/>
                </a:solidFill>
              </a:rPr>
              <a:t> </a:t>
            </a:r>
            <a:r>
              <a:rPr lang="es-ES_tradnl" sz="2600" dirty="0" err="1">
                <a:solidFill>
                  <a:schemeClr val="tx1"/>
                </a:solidFill>
              </a:rPr>
              <a:t>Filho</a:t>
            </a:r>
            <a:r>
              <a:rPr lang="es-ES_tradnl" sz="2600" dirty="0">
                <a:solidFill>
                  <a:schemeClr val="tx1"/>
                </a:solidFill>
              </a:rPr>
              <a:t>, 2004</a:t>
            </a:r>
            <a:r>
              <a:rPr lang="es-ES_tradnl" sz="2600" dirty="0" smtClean="0">
                <a:solidFill>
                  <a:schemeClr val="tx1"/>
                </a:solidFill>
              </a:rPr>
              <a:t>)</a:t>
            </a:r>
            <a:endParaRPr lang="es-ES_tradnl" sz="2600" dirty="0">
              <a:solidFill>
                <a:schemeClr val="tx1"/>
              </a:solidFill>
            </a:endParaRPr>
          </a:p>
        </p:txBody>
      </p:sp>
      <p:sp>
        <p:nvSpPr>
          <p:cNvPr id="4" name="TextBox 3"/>
          <p:cNvSpPr txBox="1"/>
          <p:nvPr/>
        </p:nvSpPr>
        <p:spPr>
          <a:xfrm>
            <a:off x="920518" y="2839731"/>
            <a:ext cx="1952878" cy="707886"/>
          </a:xfrm>
          <a:prstGeom prst="rect">
            <a:avLst/>
          </a:prstGeom>
          <a:ln w="57150" cmpd="sng">
            <a:solidFill>
              <a:srgbClr val="FF0000"/>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4000" i="1" dirty="0" smtClean="0">
                <a:latin typeface="Cambria Math"/>
                <a:cs typeface="Cambria Math"/>
              </a:rPr>
              <a:t>f (N/K)</a:t>
            </a:r>
          </a:p>
        </p:txBody>
      </p:sp>
      <p:sp>
        <p:nvSpPr>
          <p:cNvPr id="5" name="TextBox 4"/>
          <p:cNvSpPr txBox="1"/>
          <p:nvPr/>
        </p:nvSpPr>
        <p:spPr>
          <a:xfrm>
            <a:off x="891322" y="4846236"/>
            <a:ext cx="1952878" cy="707886"/>
          </a:xfrm>
          <a:prstGeom prst="rect">
            <a:avLst/>
          </a:prstGeom>
          <a:ln w="57150" cmpd="sng">
            <a:solidFill>
              <a:srgbClr val="FF0000"/>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4000" i="1" dirty="0" smtClean="0">
                <a:latin typeface="Cambria Math"/>
                <a:cs typeface="Cambria Math"/>
              </a:rPr>
              <a:t>f (K/</a:t>
            </a:r>
            <a:r>
              <a:rPr lang="en-US" sz="4000" i="1" dirty="0">
                <a:latin typeface="Cambria Math"/>
                <a:cs typeface="Cambria Math"/>
              </a:rPr>
              <a:t>N</a:t>
            </a:r>
            <a:r>
              <a:rPr lang="en-US" sz="4000" i="1" dirty="0" smtClean="0">
                <a:latin typeface="Cambria Math"/>
                <a:cs typeface="Cambria Math"/>
              </a:rPr>
              <a:t>)</a:t>
            </a:r>
          </a:p>
        </p:txBody>
      </p:sp>
      <p:pic>
        <p:nvPicPr>
          <p:cNvPr id="6" name="Picture 5"/>
          <p:cNvPicPr>
            <a:picLocks noChangeAspect="1"/>
          </p:cNvPicPr>
          <p:nvPr/>
        </p:nvPicPr>
        <p:blipFill>
          <a:blip r:embed="rId2"/>
          <a:stretch>
            <a:fillRect/>
          </a:stretch>
        </p:blipFill>
        <p:spPr>
          <a:xfrm>
            <a:off x="6325707" y="2642805"/>
            <a:ext cx="1131015" cy="904812"/>
          </a:xfrm>
          <a:prstGeom prst="rect">
            <a:avLst/>
          </a:prstGeom>
        </p:spPr>
      </p:pic>
      <p:pic>
        <p:nvPicPr>
          <p:cNvPr id="7" name="Picture 6"/>
          <p:cNvPicPr>
            <a:picLocks noChangeAspect="1"/>
          </p:cNvPicPr>
          <p:nvPr/>
        </p:nvPicPr>
        <p:blipFill>
          <a:blip r:embed="rId2"/>
          <a:stretch>
            <a:fillRect/>
          </a:stretch>
        </p:blipFill>
        <p:spPr>
          <a:xfrm>
            <a:off x="6127749" y="4176957"/>
            <a:ext cx="1931330" cy="1545064"/>
          </a:xfrm>
          <a:prstGeom prst="rect">
            <a:avLst/>
          </a:prstGeom>
        </p:spPr>
      </p:pic>
      <p:cxnSp>
        <p:nvCxnSpPr>
          <p:cNvPr id="9" name="Straight Arrow Connector 8"/>
          <p:cNvCxnSpPr/>
          <p:nvPr/>
        </p:nvCxnSpPr>
        <p:spPr>
          <a:xfrm>
            <a:off x="3106964" y="3193674"/>
            <a:ext cx="3210559" cy="0"/>
          </a:xfrm>
          <a:prstGeom prst="straightConnector1">
            <a:avLst/>
          </a:prstGeom>
          <a:ln w="76200" cmpd="sng">
            <a:solidFill>
              <a:schemeClr val="bg2">
                <a:lumMod val="25000"/>
              </a:schemeClr>
            </a:solidFill>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3063170" y="5229378"/>
            <a:ext cx="3210559" cy="0"/>
          </a:xfrm>
          <a:prstGeom prst="straightConnector1">
            <a:avLst/>
          </a:prstGeom>
          <a:ln w="76200" cmpd="sng">
            <a:solidFill>
              <a:srgbClr val="03BD00"/>
            </a:solidFill>
            <a:headEnd type="oval"/>
            <a:tailEnd type="triangle"/>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364239" y="3944462"/>
            <a:ext cx="5960436" cy="461665"/>
          </a:xfrm>
          <a:prstGeom prst="rect">
            <a:avLst/>
          </a:prstGeom>
          <a:noFill/>
        </p:spPr>
        <p:txBody>
          <a:bodyPr wrap="none" rtlCol="0">
            <a:spAutoFit/>
          </a:bodyPr>
          <a:lstStyle/>
          <a:p>
            <a:r>
              <a:rPr lang="en-US" sz="2400" dirty="0" err="1" smtClean="0"/>
              <a:t>Efecto</a:t>
            </a:r>
            <a:r>
              <a:rPr lang="en-US" sz="2400" dirty="0" smtClean="0"/>
              <a:t> K/N </a:t>
            </a:r>
            <a:r>
              <a:rPr lang="en-US" sz="2400" dirty="0" err="1" smtClean="0"/>
              <a:t>es</a:t>
            </a:r>
            <a:r>
              <a:rPr lang="en-US" sz="2400" dirty="0" smtClean="0"/>
              <a:t> </a:t>
            </a:r>
            <a:r>
              <a:rPr lang="en-US" sz="2400" dirty="0" err="1" smtClean="0"/>
              <a:t>más</a:t>
            </a:r>
            <a:r>
              <a:rPr lang="en-US" sz="2400" dirty="0" smtClean="0"/>
              <a:t> </a:t>
            </a:r>
            <a:r>
              <a:rPr lang="en-US" sz="2400" dirty="0" err="1" smtClean="0"/>
              <a:t>significativo</a:t>
            </a:r>
            <a:r>
              <a:rPr lang="en-US" sz="2400" dirty="0" smtClean="0"/>
              <a:t> </a:t>
            </a:r>
            <a:r>
              <a:rPr lang="en-US" sz="2400" dirty="0" err="1" smtClean="0"/>
              <a:t>que</a:t>
            </a:r>
            <a:r>
              <a:rPr lang="en-US" sz="2400" dirty="0" smtClean="0"/>
              <a:t> </a:t>
            </a:r>
            <a:r>
              <a:rPr lang="en-US" sz="2400" dirty="0" err="1" smtClean="0"/>
              <a:t>efecto</a:t>
            </a:r>
            <a:r>
              <a:rPr lang="en-US" sz="2400" dirty="0" smtClean="0"/>
              <a:t> N/K</a:t>
            </a:r>
            <a:endParaRPr lang="en-US" sz="2400" dirty="0"/>
          </a:p>
        </p:txBody>
      </p:sp>
      <p:pic>
        <p:nvPicPr>
          <p:cNvPr id="11" name="17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5966098"/>
            <a:ext cx="2714204"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1862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26" y="350382"/>
            <a:ext cx="3777983" cy="5927298"/>
          </a:xfrm>
        </p:spPr>
        <p:txBody>
          <a:bodyPr>
            <a:normAutofit lnSpcReduction="10000"/>
          </a:bodyPr>
          <a:lstStyle/>
          <a:p>
            <a:pPr marL="0" indent="0" algn="ctr">
              <a:buNone/>
            </a:pPr>
            <a:r>
              <a:rPr lang="es-ES_tradnl" sz="2500" b="1" dirty="0" smtClean="0">
                <a:solidFill>
                  <a:sysClr val="windowText" lastClr="000000"/>
                </a:solidFill>
              </a:rPr>
              <a:t>TERCERO:</a:t>
            </a:r>
          </a:p>
          <a:p>
            <a:pPr marL="0" indent="0" algn="ctr">
              <a:buNone/>
            </a:pPr>
            <a:endParaRPr lang="es-ES_tradnl" sz="2500" b="1" dirty="0">
              <a:solidFill>
                <a:sysClr val="windowText" lastClr="000000"/>
              </a:solidFill>
            </a:endParaRPr>
          </a:p>
          <a:p>
            <a:pPr marL="0" indent="0" algn="ctr">
              <a:buNone/>
            </a:pPr>
            <a:r>
              <a:rPr lang="es-ES_tradnl" sz="2500" dirty="0" smtClean="0">
                <a:solidFill>
                  <a:sysClr val="windowText" lastClr="000000"/>
                </a:solidFill>
              </a:rPr>
              <a:t>El </a:t>
            </a:r>
            <a:r>
              <a:rPr lang="es-ES_tradnl" sz="2500" dirty="0">
                <a:solidFill>
                  <a:sysClr val="windowText" lastClr="000000"/>
                </a:solidFill>
              </a:rPr>
              <a:t>estado nutricional del cultivo no es un factor </a:t>
            </a:r>
            <a:r>
              <a:rPr lang="es-ES_tradnl" sz="2500" dirty="0" smtClean="0">
                <a:solidFill>
                  <a:sysClr val="windowText" lastClr="000000"/>
                </a:solidFill>
              </a:rPr>
              <a:t>limitante</a:t>
            </a:r>
            <a:endParaRPr lang="es-ES_tradnl" sz="2500" dirty="0">
              <a:solidFill>
                <a:sysClr val="windowText" lastClr="000000"/>
              </a:solidFill>
            </a:endParaRPr>
          </a:p>
          <a:p>
            <a:pPr marL="0" indent="0" algn="ctr">
              <a:buNone/>
            </a:pPr>
            <a:endParaRPr lang="es-ES_tradnl" sz="2500" dirty="0" smtClean="0">
              <a:solidFill>
                <a:sysClr val="windowText" lastClr="000000"/>
              </a:solidFill>
            </a:endParaRPr>
          </a:p>
          <a:p>
            <a:pPr marL="0" indent="0" algn="ctr">
              <a:buNone/>
            </a:pPr>
            <a:r>
              <a:rPr lang="es-ES_tradnl" sz="2500" dirty="0" smtClean="0">
                <a:solidFill>
                  <a:sysClr val="windowText" lastClr="000000"/>
                </a:solidFill>
              </a:rPr>
              <a:t>El mejor </a:t>
            </a:r>
            <a:r>
              <a:rPr lang="es-ES_tradnl" sz="2500" dirty="0">
                <a:solidFill>
                  <a:sysClr val="windowText" lastClr="000000"/>
                </a:solidFill>
              </a:rPr>
              <a:t>rendimiento del cultivo se alcanza cuando las </a:t>
            </a:r>
            <a:r>
              <a:rPr lang="es-ES_tradnl" sz="2500" dirty="0" smtClean="0">
                <a:solidFill>
                  <a:sysClr val="windowText" lastClr="000000"/>
                </a:solidFill>
              </a:rPr>
              <a:t>relaciones </a:t>
            </a:r>
            <a:r>
              <a:rPr lang="es-ES_tradnl" sz="2500" dirty="0">
                <a:solidFill>
                  <a:sysClr val="windowText" lastClr="000000"/>
                </a:solidFill>
              </a:rPr>
              <a:t>más significativas son cercanas a valores </a:t>
            </a:r>
            <a:r>
              <a:rPr lang="es-ES_tradnl" sz="2500" dirty="0" smtClean="0">
                <a:solidFill>
                  <a:sysClr val="windowText" lastClr="000000"/>
                </a:solidFill>
              </a:rPr>
              <a:t>óptimos</a:t>
            </a:r>
          </a:p>
          <a:p>
            <a:pPr marL="0" indent="0" algn="ctr">
              <a:buNone/>
            </a:pPr>
            <a:endParaRPr lang="es-ES_tradnl" sz="2500" dirty="0" smtClean="0">
              <a:solidFill>
                <a:sysClr val="windowText" lastClr="000000"/>
              </a:solidFill>
            </a:endParaRPr>
          </a:p>
          <a:p>
            <a:pPr marL="0" indent="0" algn="ctr">
              <a:buNone/>
            </a:pPr>
            <a:r>
              <a:rPr lang="es-ES_tradnl" sz="2500" dirty="0" smtClean="0">
                <a:solidFill>
                  <a:sysClr val="windowText" lastClr="000000"/>
                </a:solidFill>
              </a:rPr>
              <a:t> </a:t>
            </a:r>
            <a:r>
              <a:rPr lang="es-ES_tradnl" sz="1800" dirty="0">
                <a:solidFill>
                  <a:sysClr val="windowText" lastClr="000000"/>
                </a:solidFill>
              </a:rPr>
              <a:t>(Franco </a:t>
            </a:r>
            <a:r>
              <a:rPr lang="es-ES_tradnl" sz="1800" dirty="0" err="1">
                <a:solidFill>
                  <a:sysClr val="windowText" lastClr="000000"/>
                </a:solidFill>
              </a:rPr>
              <a:t>Hermida</a:t>
            </a:r>
            <a:r>
              <a:rPr lang="es-ES_tradnl" sz="1800" dirty="0">
                <a:solidFill>
                  <a:sysClr val="windowText" lastClr="000000"/>
                </a:solidFill>
              </a:rPr>
              <a:t>, Henao Toro, Guzmán, &amp; Cabrera, 2013)</a:t>
            </a:r>
            <a:r>
              <a:rPr lang="es-ES_tradnl" sz="1800" dirty="0" smtClean="0">
                <a:solidFill>
                  <a:sysClr val="windowText" lastClr="000000"/>
                </a:solidFill>
              </a:rPr>
              <a:t>.</a:t>
            </a:r>
            <a:endParaRPr lang="es-ES_tradnl" sz="1800" dirty="0">
              <a:solidFill>
                <a:sysClr val="windowText" lastClr="000000"/>
              </a:solidFill>
            </a:endParaRPr>
          </a:p>
        </p:txBody>
      </p:sp>
      <p:sp>
        <p:nvSpPr>
          <p:cNvPr id="7" name="TextBox 6"/>
          <p:cNvSpPr txBox="1"/>
          <p:nvPr/>
        </p:nvSpPr>
        <p:spPr>
          <a:xfrm>
            <a:off x="5668737" y="2617338"/>
            <a:ext cx="1511804" cy="1384995"/>
          </a:xfrm>
          <a:prstGeom prst="rect">
            <a:avLst/>
          </a:prstGeom>
          <a:ln w="57150" cmpd="sng">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i="1" dirty="0" smtClean="0">
                <a:latin typeface="Cambria Math"/>
                <a:cs typeface="Cambria Math"/>
              </a:rPr>
              <a:t>Valor </a:t>
            </a:r>
            <a:r>
              <a:rPr lang="en-US" sz="2800" i="1" dirty="0" err="1" smtClean="0">
                <a:latin typeface="Cambria Math"/>
                <a:cs typeface="Cambria Math"/>
              </a:rPr>
              <a:t>óptimo</a:t>
            </a:r>
            <a:r>
              <a:rPr lang="en-US" sz="2800" i="1" dirty="0" smtClean="0">
                <a:latin typeface="Cambria Math"/>
                <a:cs typeface="Cambria Math"/>
              </a:rPr>
              <a:t> 0,02</a:t>
            </a:r>
          </a:p>
        </p:txBody>
      </p:sp>
      <p:sp>
        <p:nvSpPr>
          <p:cNvPr id="8" name="TextBox 7"/>
          <p:cNvSpPr txBox="1"/>
          <p:nvPr/>
        </p:nvSpPr>
        <p:spPr>
          <a:xfrm>
            <a:off x="5543715" y="5029888"/>
            <a:ext cx="3463709" cy="707886"/>
          </a:xfrm>
          <a:prstGeom prst="rect">
            <a:avLst/>
          </a:prstGeom>
          <a:ln w="57150" cmpd="sng">
            <a:solidFill>
              <a:schemeClr val="accent5">
                <a:lumMod val="50000"/>
              </a:schemeClr>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4000" i="1" dirty="0">
                <a:latin typeface="Cambria Math"/>
                <a:cs typeface="Cambria Math"/>
              </a:rPr>
              <a:t>f (K/N)=</a:t>
            </a:r>
            <a:r>
              <a:rPr lang="en-US" sz="4000" i="1" dirty="0" smtClean="0">
                <a:latin typeface="Cambria Math"/>
                <a:cs typeface="Cambria Math"/>
              </a:rPr>
              <a:t>-0,05</a:t>
            </a:r>
          </a:p>
        </p:txBody>
      </p:sp>
      <p:sp>
        <p:nvSpPr>
          <p:cNvPr id="9" name="TextBox 8"/>
          <p:cNvSpPr txBox="1"/>
          <p:nvPr/>
        </p:nvSpPr>
        <p:spPr>
          <a:xfrm>
            <a:off x="5570178" y="934617"/>
            <a:ext cx="3293389" cy="707886"/>
          </a:xfrm>
          <a:prstGeom prst="rect">
            <a:avLst/>
          </a:prstGeom>
          <a:ln w="57150" cmpd="sng">
            <a:solidFill>
              <a:schemeClr val="accent5">
                <a:lumMod val="50000"/>
              </a:schemeClr>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4000" i="1" dirty="0" smtClean="0">
                <a:latin typeface="Cambria Math"/>
                <a:cs typeface="Cambria Math"/>
              </a:rPr>
              <a:t>f (K/N)=0,30</a:t>
            </a:r>
          </a:p>
        </p:txBody>
      </p:sp>
      <p:pic>
        <p:nvPicPr>
          <p:cNvPr id="11" name="Picture 10"/>
          <p:cNvPicPr>
            <a:picLocks noChangeAspect="1"/>
          </p:cNvPicPr>
          <p:nvPr/>
        </p:nvPicPr>
        <p:blipFill>
          <a:blip r:embed="rId2"/>
          <a:stretch>
            <a:fillRect/>
          </a:stretch>
        </p:blipFill>
        <p:spPr>
          <a:xfrm>
            <a:off x="7627043" y="2744926"/>
            <a:ext cx="1510579" cy="1208463"/>
          </a:xfrm>
          <a:prstGeom prst="rect">
            <a:avLst/>
          </a:prstGeom>
        </p:spPr>
      </p:pic>
      <p:cxnSp>
        <p:nvCxnSpPr>
          <p:cNvPr id="13" name="Straight Arrow Connector 12"/>
          <p:cNvCxnSpPr/>
          <p:nvPr/>
        </p:nvCxnSpPr>
        <p:spPr>
          <a:xfrm>
            <a:off x="6548253" y="1803092"/>
            <a:ext cx="0" cy="693645"/>
          </a:xfrm>
          <a:prstGeom prst="straightConnector1">
            <a:avLst/>
          </a:prstGeom>
          <a:ln w="57150" cmpd="sng">
            <a:solidFill>
              <a:srgbClr val="03BD00"/>
            </a:solidFill>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6548253" y="4106372"/>
            <a:ext cx="0" cy="806724"/>
          </a:xfrm>
          <a:prstGeom prst="straightConnector1">
            <a:avLst/>
          </a:prstGeom>
          <a:ln w="57150" cmpd="sng">
            <a:solidFill>
              <a:srgbClr val="03BD00"/>
            </a:solidFill>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7311923" y="3362969"/>
            <a:ext cx="487019" cy="0"/>
          </a:xfrm>
          <a:prstGeom prst="straightConnector1">
            <a:avLst/>
          </a:prstGeom>
          <a:ln w="57150" cmpd="sng">
            <a:solidFill>
              <a:srgbClr val="03BD00"/>
            </a:solidFill>
            <a:headEnd type="oval"/>
            <a:tailEnd type="triangle"/>
          </a:ln>
        </p:spPr>
        <p:style>
          <a:lnRef idx="2">
            <a:schemeClr val="accent1"/>
          </a:lnRef>
          <a:fillRef idx="0">
            <a:schemeClr val="accent1"/>
          </a:fillRef>
          <a:effectRef idx="1">
            <a:schemeClr val="accent1"/>
          </a:effectRef>
          <a:fontRef idx="minor">
            <a:schemeClr val="tx1"/>
          </a:fontRef>
        </p:style>
      </p:cxnSp>
      <p:pic>
        <p:nvPicPr>
          <p:cNvPr id="14" name="17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5966098"/>
            <a:ext cx="2714204"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5"/>
          <p:cNvSpPr txBox="1"/>
          <p:nvPr/>
        </p:nvSpPr>
        <p:spPr>
          <a:xfrm>
            <a:off x="8088035" y="4227243"/>
            <a:ext cx="800219" cy="830997"/>
          </a:xfrm>
          <a:prstGeom prst="rect">
            <a:avLst/>
          </a:prstGeom>
          <a:noFill/>
        </p:spPr>
        <p:txBody>
          <a:bodyPr wrap="none" rtlCol="0">
            <a:spAutoFit/>
          </a:bodyPr>
          <a:lstStyle/>
          <a:p>
            <a:r>
              <a:rPr lang="en-US" sz="4800" dirty="0" smtClean="0">
                <a:solidFill>
                  <a:schemeClr val="tx2">
                    <a:lumMod val="75000"/>
                  </a:schemeClr>
                </a:solidFill>
                <a:latin typeface="Zapf Dingbats"/>
                <a:ea typeface="Zapf Dingbats"/>
                <a:cs typeface="Zapf Dingbats"/>
                <a:sym typeface="Zapf Dingbats"/>
              </a:rPr>
              <a:t>✔</a:t>
            </a:r>
            <a:endParaRPr lang="en-US" sz="4800" dirty="0">
              <a:solidFill>
                <a:schemeClr val="tx2">
                  <a:lumMod val="75000"/>
                </a:schemeClr>
              </a:solidFill>
            </a:endParaRPr>
          </a:p>
        </p:txBody>
      </p:sp>
      <p:sp>
        <p:nvSpPr>
          <p:cNvPr id="17" name="TextBox 6"/>
          <p:cNvSpPr txBox="1"/>
          <p:nvPr/>
        </p:nvSpPr>
        <p:spPr>
          <a:xfrm>
            <a:off x="7962105" y="1647582"/>
            <a:ext cx="896034" cy="1015663"/>
          </a:xfrm>
          <a:prstGeom prst="rect">
            <a:avLst/>
          </a:prstGeom>
          <a:noFill/>
        </p:spPr>
        <p:txBody>
          <a:bodyPr wrap="square" rtlCol="0">
            <a:spAutoFit/>
          </a:bodyPr>
          <a:lstStyle/>
          <a:p>
            <a:r>
              <a:rPr lang="en-US" sz="6000" dirty="0" smtClean="0">
                <a:solidFill>
                  <a:srgbClr val="FF0000"/>
                </a:solidFill>
                <a:latin typeface="Zapf Dingbats"/>
                <a:ea typeface="Zapf Dingbats"/>
                <a:cs typeface="Zapf Dingbats"/>
                <a:sym typeface="Zapf Dingbats"/>
              </a:rPr>
              <a:t>✗</a:t>
            </a:r>
            <a:endParaRPr lang="en-US" sz="6000" dirty="0">
              <a:solidFill>
                <a:srgbClr val="FF0000"/>
              </a:solidFill>
            </a:endParaRPr>
          </a:p>
        </p:txBody>
      </p:sp>
      <p:sp>
        <p:nvSpPr>
          <p:cNvPr id="2" name="AutoShape 2" descr="Resultado de imagen para dibujo planta de toma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 name="AutoShape 4" descr="Resultado de imagen para dibujo planta de toma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Tree>
    <p:extLst>
      <p:ext uri="{BB962C8B-B14F-4D97-AF65-F5344CB8AC3E}">
        <p14:creationId xmlns:p14="http://schemas.microsoft.com/office/powerpoint/2010/main" val="42305787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7632"/>
            <a:ext cx="8229600" cy="4195704"/>
          </a:xfrm>
        </p:spPr>
        <p:txBody>
          <a:bodyPr>
            <a:normAutofit/>
          </a:bodyPr>
          <a:lstStyle/>
          <a:p>
            <a:pPr marL="0" indent="0" algn="ctr">
              <a:buNone/>
            </a:pPr>
            <a:r>
              <a:rPr lang="es-ES_tradnl" b="1" dirty="0" smtClean="0">
                <a:solidFill>
                  <a:sysClr val="windowText" lastClr="000000"/>
                </a:solidFill>
              </a:rPr>
              <a:t>CUARTO:</a:t>
            </a:r>
            <a:r>
              <a:rPr lang="es-ES_tradnl" dirty="0" smtClean="0">
                <a:solidFill>
                  <a:sysClr val="windowText" lastClr="000000"/>
                </a:solidFill>
              </a:rPr>
              <a:t> La </a:t>
            </a:r>
            <a:r>
              <a:rPr lang="es-ES_tradnl" u="sng" dirty="0">
                <a:solidFill>
                  <a:sysClr val="windowText" lastClr="000000"/>
                </a:solidFill>
              </a:rPr>
              <a:t>varianza </a:t>
            </a:r>
            <a:r>
              <a:rPr lang="es-ES_tradnl" dirty="0">
                <a:solidFill>
                  <a:sysClr val="windowText" lastClr="000000"/>
                </a:solidFill>
              </a:rPr>
              <a:t>de una relación de nutrientes significativa es </a:t>
            </a:r>
            <a:r>
              <a:rPr lang="es-ES_tradnl" u="sng" dirty="0">
                <a:solidFill>
                  <a:sysClr val="windowText" lastClr="000000"/>
                </a:solidFill>
              </a:rPr>
              <a:t>menor</a:t>
            </a:r>
            <a:r>
              <a:rPr lang="es-ES_tradnl" dirty="0">
                <a:solidFill>
                  <a:sysClr val="windowText" lastClr="000000"/>
                </a:solidFill>
              </a:rPr>
              <a:t> en una </a:t>
            </a:r>
            <a:r>
              <a:rPr lang="es-ES_tradnl" u="sng" dirty="0">
                <a:solidFill>
                  <a:sysClr val="windowText" lastClr="000000"/>
                </a:solidFill>
              </a:rPr>
              <a:t>población de alto rendimiento que en una de bajo </a:t>
            </a:r>
            <a:r>
              <a:rPr lang="es-ES_tradnl" u="sng" dirty="0" smtClean="0">
                <a:solidFill>
                  <a:sysClr val="windowText" lastClr="000000"/>
                </a:solidFill>
              </a:rPr>
              <a:t>rendimiento</a:t>
            </a:r>
          </a:p>
          <a:p>
            <a:pPr marL="0" indent="0" algn="ctr">
              <a:buNone/>
            </a:pPr>
            <a:endParaRPr lang="es-ES_tradnl" dirty="0">
              <a:solidFill>
                <a:sysClr val="windowText" lastClr="000000"/>
              </a:solidFill>
            </a:endParaRPr>
          </a:p>
          <a:p>
            <a:pPr marL="0" indent="0" algn="ctr">
              <a:buNone/>
            </a:pPr>
            <a:r>
              <a:rPr lang="es-ES_tradnl" sz="2000" dirty="0" smtClean="0">
                <a:solidFill>
                  <a:sysClr val="windowText" lastClr="000000"/>
                </a:solidFill>
              </a:rPr>
              <a:t>(</a:t>
            </a:r>
            <a:r>
              <a:rPr lang="es-ES_tradnl" sz="2000" dirty="0">
                <a:solidFill>
                  <a:sysClr val="windowText" lastClr="000000"/>
                </a:solidFill>
              </a:rPr>
              <a:t>Franco </a:t>
            </a:r>
            <a:r>
              <a:rPr lang="es-ES_tradnl" sz="2000" dirty="0" err="1">
                <a:solidFill>
                  <a:sysClr val="windowText" lastClr="000000"/>
                </a:solidFill>
              </a:rPr>
              <a:t>Hermida</a:t>
            </a:r>
            <a:r>
              <a:rPr lang="es-ES_tradnl" sz="2000" dirty="0">
                <a:solidFill>
                  <a:sysClr val="windowText" lastClr="000000"/>
                </a:solidFill>
              </a:rPr>
              <a:t>, Henao Toro, Guzmán, &amp; Cabrera, 2013)</a:t>
            </a:r>
            <a:r>
              <a:rPr lang="es-ES_tradnl" sz="2000" dirty="0" smtClean="0">
                <a:solidFill>
                  <a:sysClr val="windowText" lastClr="000000"/>
                </a:solidFill>
              </a:rPr>
              <a:t>.</a:t>
            </a:r>
            <a:endParaRPr lang="es-ES_tradnl" sz="2000" dirty="0">
              <a:solidFill>
                <a:sysClr val="windowText" lastClr="000000"/>
              </a:solidFill>
            </a:endParaRPr>
          </a:p>
        </p:txBody>
      </p:sp>
      <p:pic>
        <p:nvPicPr>
          <p:cNvPr id="4" name="Picture 3"/>
          <p:cNvPicPr>
            <a:picLocks noChangeAspect="1"/>
          </p:cNvPicPr>
          <p:nvPr/>
        </p:nvPicPr>
        <p:blipFill>
          <a:blip r:embed="rId3"/>
          <a:stretch>
            <a:fillRect/>
          </a:stretch>
        </p:blipFill>
        <p:spPr>
          <a:xfrm>
            <a:off x="0" y="3525784"/>
            <a:ext cx="1985367" cy="3292062"/>
          </a:xfrm>
          <a:prstGeom prst="rect">
            <a:avLst/>
          </a:prstGeom>
        </p:spPr>
      </p:pic>
      <p:pic>
        <p:nvPicPr>
          <p:cNvPr id="5" name="Picture 4"/>
          <p:cNvPicPr>
            <a:picLocks noChangeAspect="1"/>
          </p:cNvPicPr>
          <p:nvPr/>
        </p:nvPicPr>
        <p:blipFill>
          <a:blip r:embed="rId4"/>
          <a:stretch>
            <a:fillRect/>
          </a:stretch>
        </p:blipFill>
        <p:spPr>
          <a:xfrm>
            <a:off x="7737089" y="4744700"/>
            <a:ext cx="1382599" cy="2113299"/>
          </a:xfrm>
          <a:prstGeom prst="rect">
            <a:avLst/>
          </a:prstGeom>
        </p:spPr>
      </p:pic>
      <p:pic>
        <p:nvPicPr>
          <p:cNvPr id="6" name="Picture 5"/>
          <p:cNvPicPr>
            <a:picLocks noChangeAspect="1"/>
          </p:cNvPicPr>
          <p:nvPr/>
        </p:nvPicPr>
        <p:blipFill>
          <a:blip r:embed="rId5"/>
          <a:stretch>
            <a:fillRect/>
          </a:stretch>
        </p:blipFill>
        <p:spPr>
          <a:xfrm>
            <a:off x="1752319" y="5242494"/>
            <a:ext cx="1914442" cy="1531554"/>
          </a:xfrm>
          <a:prstGeom prst="rect">
            <a:avLst/>
          </a:prstGeom>
        </p:spPr>
      </p:pic>
      <p:pic>
        <p:nvPicPr>
          <p:cNvPr id="7" name="Picture 6"/>
          <p:cNvPicPr>
            <a:picLocks noChangeAspect="1"/>
          </p:cNvPicPr>
          <p:nvPr/>
        </p:nvPicPr>
        <p:blipFill>
          <a:blip r:embed="rId5"/>
          <a:stretch>
            <a:fillRect/>
          </a:stretch>
        </p:blipFill>
        <p:spPr>
          <a:xfrm>
            <a:off x="6901726" y="6000294"/>
            <a:ext cx="835363" cy="668290"/>
          </a:xfrm>
          <a:prstGeom prst="rect">
            <a:avLst/>
          </a:prstGeom>
        </p:spPr>
      </p:pic>
      <p:sp>
        <p:nvSpPr>
          <p:cNvPr id="9" name="TextBox 8"/>
          <p:cNvSpPr txBox="1"/>
          <p:nvPr/>
        </p:nvSpPr>
        <p:spPr>
          <a:xfrm>
            <a:off x="1547415" y="3474622"/>
            <a:ext cx="3102860" cy="523220"/>
          </a:xfrm>
          <a:prstGeom prst="rect">
            <a:avLst/>
          </a:prstGeom>
          <a:solidFill>
            <a:srgbClr val="994195">
              <a:alpha val="73000"/>
            </a:srgbClr>
          </a:solidFill>
          <a:ln w="57150" cmpd="sng">
            <a:solidFill>
              <a:srgbClr val="994195"/>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i="1" dirty="0" smtClean="0">
                <a:latin typeface="Cambria Math"/>
                <a:cs typeface="Cambria Math"/>
              </a:rPr>
              <a:t>V</a:t>
            </a:r>
            <a:r>
              <a:rPr lang="en-US" sz="2800" i="1" baseline="30000" dirty="0" smtClean="0">
                <a:latin typeface="Cambria Math"/>
                <a:cs typeface="Cambria Math"/>
              </a:rPr>
              <a:t>2</a:t>
            </a:r>
            <a:r>
              <a:rPr lang="en-US" sz="2800" i="1" baseline="-25000" dirty="0" smtClean="0">
                <a:latin typeface="Cambria Math"/>
                <a:cs typeface="Cambria Math"/>
              </a:rPr>
              <a:t>1</a:t>
            </a:r>
            <a:r>
              <a:rPr lang="en-US" sz="2800" i="1" dirty="0" smtClean="0">
                <a:latin typeface="Cambria Math"/>
                <a:cs typeface="Cambria Math"/>
              </a:rPr>
              <a:t> [f (N/K)]=0,03</a:t>
            </a:r>
          </a:p>
        </p:txBody>
      </p:sp>
      <p:sp>
        <p:nvSpPr>
          <p:cNvPr id="10" name="TextBox 9"/>
          <p:cNvSpPr txBox="1"/>
          <p:nvPr/>
        </p:nvSpPr>
        <p:spPr>
          <a:xfrm>
            <a:off x="5479128" y="3460023"/>
            <a:ext cx="3207672" cy="523220"/>
          </a:xfrm>
          <a:prstGeom prst="rect">
            <a:avLst/>
          </a:prstGeom>
          <a:solidFill>
            <a:schemeClr val="tx2">
              <a:lumMod val="75000"/>
              <a:alpha val="68000"/>
            </a:schemeClr>
          </a:solidFill>
          <a:ln w="57150" cmpd="sng">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i="1" dirty="0" smtClean="0">
                <a:latin typeface="Cambria Math"/>
                <a:cs typeface="Cambria Math"/>
              </a:rPr>
              <a:t>V</a:t>
            </a:r>
            <a:r>
              <a:rPr lang="en-US" sz="2800" i="1" baseline="30000" dirty="0" smtClean="0">
                <a:latin typeface="Cambria Math"/>
                <a:cs typeface="Cambria Math"/>
              </a:rPr>
              <a:t>2</a:t>
            </a:r>
            <a:r>
              <a:rPr lang="en-US" sz="2800" i="1" baseline="-25000" dirty="0">
                <a:latin typeface="Cambria Math"/>
                <a:cs typeface="Cambria Math"/>
              </a:rPr>
              <a:t>2</a:t>
            </a:r>
            <a:r>
              <a:rPr lang="en-US" sz="2800" i="1" dirty="0" smtClean="0">
                <a:latin typeface="Cambria Math"/>
                <a:cs typeface="Cambria Math"/>
              </a:rPr>
              <a:t> </a:t>
            </a:r>
            <a:r>
              <a:rPr lang="en-US" sz="2800" i="1" dirty="0">
                <a:latin typeface="Cambria Math"/>
                <a:cs typeface="Cambria Math"/>
              </a:rPr>
              <a:t>[f (N/K)]=</a:t>
            </a:r>
            <a:r>
              <a:rPr lang="en-US" sz="2800" i="1" dirty="0" smtClean="0">
                <a:latin typeface="Cambria Math"/>
                <a:cs typeface="Cambria Math"/>
              </a:rPr>
              <a:t>0,30</a:t>
            </a:r>
          </a:p>
        </p:txBody>
      </p:sp>
      <p:sp>
        <p:nvSpPr>
          <p:cNvPr id="11" name="TextBox 10"/>
          <p:cNvSpPr txBox="1"/>
          <p:nvPr/>
        </p:nvSpPr>
        <p:spPr>
          <a:xfrm>
            <a:off x="4810853" y="3163944"/>
            <a:ext cx="567884" cy="1015663"/>
          </a:xfrm>
          <a:prstGeom prst="rect">
            <a:avLst/>
          </a:prstGeom>
          <a:noFill/>
        </p:spPr>
        <p:txBody>
          <a:bodyPr wrap="none" rtlCol="0">
            <a:spAutoFit/>
          </a:bodyPr>
          <a:lstStyle/>
          <a:p>
            <a:r>
              <a:rPr lang="en-US" sz="6000" dirty="0" smtClean="0">
                <a:solidFill>
                  <a:srgbClr val="3366FF"/>
                </a:solidFill>
              </a:rPr>
              <a:t>&lt;</a:t>
            </a:r>
            <a:endParaRPr lang="en-US" sz="6000" dirty="0">
              <a:solidFill>
                <a:srgbClr val="3366FF"/>
              </a:solidFill>
            </a:endParaRPr>
          </a:p>
        </p:txBody>
      </p:sp>
      <p:pic>
        <p:nvPicPr>
          <p:cNvPr id="2" name="Picture 1"/>
          <p:cNvPicPr>
            <a:picLocks noChangeAspect="1"/>
          </p:cNvPicPr>
          <p:nvPr/>
        </p:nvPicPr>
        <p:blipFill rotWithShape="1">
          <a:blip r:embed="rId6"/>
          <a:srcRect l="11381" r="6363" b="20160"/>
          <a:stretch/>
        </p:blipFill>
        <p:spPr>
          <a:xfrm>
            <a:off x="3191736" y="4438175"/>
            <a:ext cx="3785590" cy="2230409"/>
          </a:xfrm>
          <a:prstGeom prst="rect">
            <a:avLst/>
          </a:prstGeom>
          <a:ln w="38100" cmpd="sng">
            <a:solidFill>
              <a:schemeClr val="tx1"/>
            </a:solidFill>
          </a:ln>
        </p:spPr>
      </p:pic>
      <p:cxnSp>
        <p:nvCxnSpPr>
          <p:cNvPr id="13" name="Straight Arrow Connector 12"/>
          <p:cNvCxnSpPr>
            <a:stCxn id="9" idx="2"/>
          </p:cNvCxnSpPr>
          <p:nvPr/>
        </p:nvCxnSpPr>
        <p:spPr>
          <a:xfrm>
            <a:off x="3098845" y="3997842"/>
            <a:ext cx="1712008" cy="960932"/>
          </a:xfrm>
          <a:prstGeom prst="straightConnector1">
            <a:avLst/>
          </a:prstGeom>
          <a:ln w="57150" cmpd="sng">
            <a:solidFill>
              <a:srgbClr val="03BD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10" idx="2"/>
          </p:cNvCxnSpPr>
          <p:nvPr/>
        </p:nvCxnSpPr>
        <p:spPr>
          <a:xfrm flipH="1">
            <a:off x="5866675" y="3983243"/>
            <a:ext cx="1216289" cy="2017051"/>
          </a:xfrm>
          <a:prstGeom prst="straightConnector1">
            <a:avLst/>
          </a:prstGeom>
          <a:ln w="57150" cmpd="sng">
            <a:solidFill>
              <a:srgbClr val="03BD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86133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2547350"/>
          </a:xfrm>
        </p:spPr>
        <p:txBody>
          <a:bodyPr>
            <a:normAutofit/>
          </a:bodyPr>
          <a:lstStyle/>
          <a:p>
            <a:pPr marL="0" indent="0" algn="ctr">
              <a:buNone/>
            </a:pPr>
            <a:r>
              <a:rPr lang="es-ES_tradnl" b="1" dirty="0" smtClean="0">
                <a:solidFill>
                  <a:sysClr val="windowText" lastClr="000000"/>
                </a:solidFill>
              </a:rPr>
              <a:t>QUINTO: </a:t>
            </a:r>
            <a:r>
              <a:rPr lang="es-ES_tradnl" dirty="0" smtClean="0">
                <a:solidFill>
                  <a:sysClr val="windowText" lastClr="000000"/>
                </a:solidFill>
              </a:rPr>
              <a:t>Los </a:t>
            </a:r>
            <a:r>
              <a:rPr lang="es-ES_tradnl" dirty="0">
                <a:solidFill>
                  <a:sysClr val="windowText" lastClr="000000"/>
                </a:solidFill>
              </a:rPr>
              <a:t>índices individuales del DRIS </a:t>
            </a:r>
            <a:r>
              <a:rPr lang="es-ES_tradnl" dirty="0" smtClean="0">
                <a:solidFill>
                  <a:sysClr val="windowText" lastClr="000000"/>
                </a:solidFill>
              </a:rPr>
              <a:t>(</a:t>
            </a:r>
            <a:r>
              <a:rPr lang="es-ES_tradnl" i="1" dirty="0">
                <a:solidFill>
                  <a:sysClr val="windowText" lastClr="000000"/>
                </a:solidFill>
              </a:rPr>
              <a:t>I</a:t>
            </a:r>
            <a:r>
              <a:rPr lang="es-ES_tradnl" i="1" baseline="-25000" dirty="0">
                <a:solidFill>
                  <a:sysClr val="windowText" lastClr="000000"/>
                </a:solidFill>
              </a:rPr>
              <a:t>N</a:t>
            </a:r>
            <a:r>
              <a:rPr lang="es-ES_tradnl" i="1" dirty="0">
                <a:solidFill>
                  <a:sysClr val="windowText" lastClr="000000"/>
                </a:solidFill>
              </a:rPr>
              <a:t>, I</a:t>
            </a:r>
            <a:r>
              <a:rPr lang="es-ES_tradnl" i="1" baseline="-25000" dirty="0">
                <a:solidFill>
                  <a:sysClr val="windowText" lastClr="000000"/>
                </a:solidFill>
              </a:rPr>
              <a:t>P</a:t>
            </a:r>
            <a:r>
              <a:rPr lang="es-ES_tradnl" i="1" dirty="0">
                <a:solidFill>
                  <a:sysClr val="windowText" lastClr="000000"/>
                </a:solidFill>
              </a:rPr>
              <a:t>, I</a:t>
            </a:r>
            <a:r>
              <a:rPr lang="es-ES_tradnl" i="1" baseline="-25000" dirty="0">
                <a:solidFill>
                  <a:sysClr val="windowText" lastClr="000000"/>
                </a:solidFill>
              </a:rPr>
              <a:t>K</a:t>
            </a:r>
            <a:r>
              <a:rPr lang="es-ES_tradnl" i="1" dirty="0">
                <a:solidFill>
                  <a:sysClr val="windowText" lastClr="000000"/>
                </a:solidFill>
              </a:rPr>
              <a:t>, </a:t>
            </a:r>
            <a:r>
              <a:rPr lang="es-ES_tradnl" i="1" dirty="0" smtClean="0">
                <a:solidFill>
                  <a:sysClr val="windowText" lastClr="000000"/>
                </a:solidFill>
              </a:rPr>
              <a:t>…,I</a:t>
            </a:r>
            <a:r>
              <a:rPr lang="es-ES_tradnl" i="1" baseline="-25000" dirty="0" smtClean="0">
                <a:solidFill>
                  <a:sysClr val="windowText" lastClr="000000"/>
                </a:solidFill>
              </a:rPr>
              <a:t>n</a:t>
            </a:r>
            <a:r>
              <a:rPr lang="en-US" dirty="0" smtClean="0">
                <a:solidFill>
                  <a:sysClr val="windowText" lastClr="000000"/>
                </a:solidFill>
              </a:rPr>
              <a:t> </a:t>
            </a:r>
            <a:r>
              <a:rPr lang="es-ES_tradnl" dirty="0" smtClean="0">
                <a:solidFill>
                  <a:sysClr val="windowText" lastClr="000000"/>
                </a:solidFill>
              </a:rPr>
              <a:t>) puede </a:t>
            </a:r>
            <a:r>
              <a:rPr lang="es-ES_tradnl" dirty="0">
                <a:solidFill>
                  <a:sysClr val="windowText" lastClr="000000"/>
                </a:solidFill>
              </a:rPr>
              <a:t>ser </a:t>
            </a:r>
            <a:r>
              <a:rPr lang="es-ES_tradnl" dirty="0" smtClean="0">
                <a:solidFill>
                  <a:sysClr val="windowText" lastClr="000000"/>
                </a:solidFill>
              </a:rPr>
              <a:t>calculados. </a:t>
            </a:r>
            <a:r>
              <a:rPr lang="es-ES_tradnl" dirty="0">
                <a:solidFill>
                  <a:sysClr val="windowText" lastClr="000000"/>
                </a:solidFill>
              </a:rPr>
              <a:t>El </a:t>
            </a:r>
            <a:r>
              <a:rPr lang="es-ES_tradnl" u="sng" dirty="0">
                <a:solidFill>
                  <a:sysClr val="windowText" lastClr="000000"/>
                </a:solidFill>
              </a:rPr>
              <a:t>valor ideal del índice </a:t>
            </a:r>
            <a:r>
              <a:rPr lang="es-ES_tradnl" dirty="0">
                <a:solidFill>
                  <a:sysClr val="windowText" lastClr="000000"/>
                </a:solidFill>
              </a:rPr>
              <a:t>individual de cada nutriente del DRIS </a:t>
            </a:r>
            <a:r>
              <a:rPr lang="es-ES_tradnl" u="sng" dirty="0">
                <a:solidFill>
                  <a:sysClr val="windowText" lastClr="000000"/>
                </a:solidFill>
              </a:rPr>
              <a:t>es </a:t>
            </a:r>
            <a:r>
              <a:rPr lang="es-ES_tradnl" u="sng" dirty="0" smtClean="0">
                <a:solidFill>
                  <a:sysClr val="windowText" lastClr="000000"/>
                </a:solidFill>
              </a:rPr>
              <a:t>cero</a:t>
            </a:r>
          </a:p>
          <a:p>
            <a:pPr marL="0" indent="0" algn="ctr">
              <a:buNone/>
            </a:pPr>
            <a:endParaRPr lang="es-ES_tradnl" dirty="0">
              <a:solidFill>
                <a:sysClr val="windowText" lastClr="000000"/>
              </a:solidFill>
            </a:endParaRPr>
          </a:p>
          <a:p>
            <a:pPr marL="0" indent="0" algn="ctr">
              <a:buNone/>
            </a:pPr>
            <a:r>
              <a:rPr lang="es-ES_tradnl" sz="1800" dirty="0" smtClean="0">
                <a:solidFill>
                  <a:sysClr val="windowText" lastClr="000000"/>
                </a:solidFill>
              </a:rPr>
              <a:t>(</a:t>
            </a:r>
            <a:r>
              <a:rPr lang="es-ES_tradnl" sz="1800" dirty="0">
                <a:solidFill>
                  <a:sysClr val="windowText" lastClr="000000"/>
                </a:solidFill>
              </a:rPr>
              <a:t>Franco </a:t>
            </a:r>
            <a:r>
              <a:rPr lang="es-ES_tradnl" sz="1800" dirty="0" err="1">
                <a:solidFill>
                  <a:sysClr val="windowText" lastClr="000000"/>
                </a:solidFill>
              </a:rPr>
              <a:t>Hermida</a:t>
            </a:r>
            <a:r>
              <a:rPr lang="es-ES_tradnl" sz="1800" dirty="0">
                <a:solidFill>
                  <a:sysClr val="windowText" lastClr="000000"/>
                </a:solidFill>
              </a:rPr>
              <a:t>, Henao Toro, Guzmán, &amp; Cabrera, 2013)</a:t>
            </a:r>
            <a:r>
              <a:rPr lang="es-ES_tradnl" sz="1800" dirty="0" smtClean="0">
                <a:solidFill>
                  <a:sysClr val="windowText" lastClr="000000"/>
                </a:solidFill>
              </a:rPr>
              <a:t>.</a:t>
            </a:r>
            <a:endParaRPr lang="en-US" sz="1800" dirty="0">
              <a:solidFill>
                <a:sysClr val="windowText" lastClr="000000"/>
              </a:solidFill>
            </a:endParaRPr>
          </a:p>
        </p:txBody>
      </p:sp>
      <p:sp>
        <p:nvSpPr>
          <p:cNvPr id="4" name="TextBox 3"/>
          <p:cNvSpPr txBox="1"/>
          <p:nvPr/>
        </p:nvSpPr>
        <p:spPr>
          <a:xfrm>
            <a:off x="457200" y="3503820"/>
            <a:ext cx="2454157" cy="523220"/>
          </a:xfrm>
          <a:prstGeom prst="rect">
            <a:avLst/>
          </a:prstGeom>
          <a:ln w="57150" cmpd="sng">
            <a:solidFill>
              <a:srgbClr val="03BD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i="1" dirty="0" smtClean="0">
                <a:latin typeface="Cambria Math"/>
                <a:cs typeface="Cambria Math"/>
              </a:rPr>
              <a:t>I</a:t>
            </a:r>
            <a:r>
              <a:rPr lang="en-US" sz="2800" i="1" baseline="-25000" dirty="0" smtClean="0">
                <a:latin typeface="Cambria Math"/>
                <a:cs typeface="Cambria Math"/>
              </a:rPr>
              <a:t>N</a:t>
            </a:r>
            <a:r>
              <a:rPr lang="en-US" sz="2800" i="1" dirty="0" smtClean="0">
                <a:latin typeface="Cambria Math"/>
                <a:cs typeface="Cambria Math"/>
              </a:rPr>
              <a:t>=0,22</a:t>
            </a:r>
          </a:p>
        </p:txBody>
      </p:sp>
      <p:sp>
        <p:nvSpPr>
          <p:cNvPr id="5" name="TextBox 4"/>
          <p:cNvSpPr txBox="1"/>
          <p:nvPr/>
        </p:nvSpPr>
        <p:spPr>
          <a:xfrm>
            <a:off x="457200" y="4179440"/>
            <a:ext cx="2454157" cy="523220"/>
          </a:xfrm>
          <a:prstGeom prst="rect">
            <a:avLst/>
          </a:prstGeom>
          <a:ln w="57150" cmpd="sng">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i="1" dirty="0" smtClean="0">
                <a:latin typeface="Cambria Math"/>
                <a:cs typeface="Cambria Math"/>
              </a:rPr>
              <a:t>I</a:t>
            </a:r>
            <a:r>
              <a:rPr lang="en-US" sz="2800" i="1" baseline="-25000" dirty="0" smtClean="0">
                <a:latin typeface="Cambria Math"/>
                <a:cs typeface="Cambria Math"/>
              </a:rPr>
              <a:t>K</a:t>
            </a:r>
            <a:r>
              <a:rPr lang="en-US" sz="2800" i="1" dirty="0" smtClean="0">
                <a:latin typeface="Cambria Math"/>
                <a:cs typeface="Cambria Math"/>
              </a:rPr>
              <a:t>=-0,44</a:t>
            </a:r>
          </a:p>
        </p:txBody>
      </p:sp>
      <p:sp>
        <p:nvSpPr>
          <p:cNvPr id="6" name="TextBox 5"/>
          <p:cNvSpPr txBox="1"/>
          <p:nvPr/>
        </p:nvSpPr>
        <p:spPr>
          <a:xfrm>
            <a:off x="457200" y="4867959"/>
            <a:ext cx="2454157" cy="523220"/>
          </a:xfrm>
          <a:prstGeom prst="rect">
            <a:avLst/>
          </a:prstGeom>
          <a:ln w="57150" cmpd="sng">
            <a:solidFill>
              <a:srgbClr val="BD00B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i="1" dirty="0" smtClean="0">
                <a:latin typeface="Cambria Math"/>
                <a:cs typeface="Cambria Math"/>
              </a:rPr>
              <a:t>I</a:t>
            </a:r>
            <a:r>
              <a:rPr lang="en-US" sz="2800" i="1" baseline="-25000" dirty="0">
                <a:latin typeface="Cambria Math"/>
                <a:cs typeface="Cambria Math"/>
              </a:rPr>
              <a:t>P</a:t>
            </a:r>
            <a:r>
              <a:rPr lang="en-US" sz="2800" i="1" dirty="0" smtClean="0">
                <a:latin typeface="Cambria Math"/>
                <a:cs typeface="Cambria Math"/>
              </a:rPr>
              <a:t>=-0,15</a:t>
            </a:r>
          </a:p>
        </p:txBody>
      </p:sp>
      <p:sp>
        <p:nvSpPr>
          <p:cNvPr id="7" name="TextBox 6"/>
          <p:cNvSpPr txBox="1"/>
          <p:nvPr/>
        </p:nvSpPr>
        <p:spPr>
          <a:xfrm>
            <a:off x="457200" y="5554123"/>
            <a:ext cx="2454157" cy="523220"/>
          </a:xfrm>
          <a:prstGeom prst="rect">
            <a:avLst/>
          </a:prstGeom>
          <a:ln w="57150" cmpd="sng">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i="1" dirty="0" err="1" smtClean="0">
                <a:latin typeface="Cambria Math"/>
                <a:cs typeface="Cambria Math"/>
              </a:rPr>
              <a:t>I</a:t>
            </a:r>
            <a:r>
              <a:rPr lang="en-US" sz="2800" i="1" baseline="-25000" dirty="0" err="1" smtClean="0">
                <a:latin typeface="Cambria Math"/>
                <a:cs typeface="Cambria Math"/>
              </a:rPr>
              <a:t>Ca</a:t>
            </a:r>
            <a:r>
              <a:rPr lang="en-US" sz="2800" i="1" dirty="0" smtClean="0">
                <a:latin typeface="Cambria Math"/>
                <a:cs typeface="Cambria Math"/>
              </a:rPr>
              <a:t>=0,02</a:t>
            </a:r>
          </a:p>
        </p:txBody>
      </p:sp>
      <p:graphicFrame>
        <p:nvGraphicFramePr>
          <p:cNvPr id="9" name="Chart 8"/>
          <p:cNvGraphicFramePr>
            <a:graphicFrameLocks/>
          </p:cNvGraphicFramePr>
          <p:nvPr>
            <p:extLst>
              <p:ext uri="{D42A27DB-BD31-4B8C-83A1-F6EECF244321}">
                <p14:modId xmlns:p14="http://schemas.microsoft.com/office/powerpoint/2010/main" val="1336922843"/>
              </p:ext>
            </p:extLst>
          </p:nvPr>
        </p:nvGraphicFramePr>
        <p:xfrm>
          <a:off x="3419872" y="2629728"/>
          <a:ext cx="5508470" cy="2924395"/>
        </p:xfrm>
        <a:graphic>
          <a:graphicData uri="http://schemas.openxmlformats.org/drawingml/2006/chart">
            <c:chart xmlns:c="http://schemas.openxmlformats.org/drawingml/2006/chart" xmlns:r="http://schemas.openxmlformats.org/officeDocument/2006/relationships" r:id="rId2"/>
          </a:graphicData>
        </a:graphic>
      </p:graphicFrame>
      <p:sp>
        <p:nvSpPr>
          <p:cNvPr id="10" name="Oval 9"/>
          <p:cNvSpPr/>
          <p:nvPr/>
        </p:nvSpPr>
        <p:spPr>
          <a:xfrm>
            <a:off x="5868144" y="2708920"/>
            <a:ext cx="963486" cy="675620"/>
          </a:xfrm>
          <a:prstGeom prst="ellipse">
            <a:avLst/>
          </a:prstGeom>
          <a:solidFill>
            <a:srgbClr val="03BD00">
              <a:alpha val="27000"/>
            </a:srgbClr>
          </a:solidFill>
          <a:ln w="57150" cmpd="sng">
            <a:solidFill>
              <a:srgbClr val="03B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a:stCxn id="10" idx="2"/>
            <a:endCxn id="7" idx="3"/>
          </p:cNvCxnSpPr>
          <p:nvPr/>
        </p:nvCxnSpPr>
        <p:spPr>
          <a:xfrm flipH="1">
            <a:off x="2911357" y="3046730"/>
            <a:ext cx="2956787" cy="2769003"/>
          </a:xfrm>
          <a:prstGeom prst="straightConnector1">
            <a:avLst/>
          </a:prstGeom>
          <a:ln w="57150" cmpd="sng">
            <a:solidFill>
              <a:srgbClr val="03BD00"/>
            </a:solidFill>
            <a:tailEnd type="triangle"/>
          </a:ln>
        </p:spPr>
        <p:style>
          <a:lnRef idx="2">
            <a:schemeClr val="accent1"/>
          </a:lnRef>
          <a:fillRef idx="0">
            <a:schemeClr val="accent1"/>
          </a:fillRef>
          <a:effectRef idx="1">
            <a:schemeClr val="accent1"/>
          </a:effectRef>
          <a:fontRef idx="minor">
            <a:schemeClr val="tx1"/>
          </a:fontRef>
        </p:style>
      </p:cxnSp>
      <p:pic>
        <p:nvPicPr>
          <p:cNvPr id="13" name="17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5966098"/>
            <a:ext cx="2714204"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6325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lvl="2" eaLnBrk="1" hangingPunct="1">
              <a:defRPr/>
            </a:pPr>
            <a:r>
              <a:rPr lang="es-ES" dirty="0" smtClean="0">
                <a:solidFill>
                  <a:schemeClr val="accent4"/>
                </a:solidFill>
              </a:rPr>
              <a:t/>
            </a:r>
            <a:br>
              <a:rPr lang="es-ES" dirty="0" smtClean="0">
                <a:solidFill>
                  <a:schemeClr val="accent4"/>
                </a:solidFill>
              </a:rPr>
            </a:br>
            <a:r>
              <a:rPr lang="es-ES" dirty="0" smtClean="0">
                <a:solidFill>
                  <a:schemeClr val="accent4"/>
                </a:solidFill>
              </a:rPr>
              <a:t>INTRODUCCIÓN</a:t>
            </a:r>
            <a:endParaRPr lang="es-EC" dirty="0" smtClean="0"/>
          </a:p>
        </p:txBody>
      </p:sp>
      <p:sp>
        <p:nvSpPr>
          <p:cNvPr id="4099" name="AutoShape 8" descr="data:image/jpeg;base64,/9j/4AAQSkZJRgABAQAAAQABAAD/2wCEAAkGBxQTEhUUExQWFhUXGBgYGBgYGBcXGBgYFxcXFxccFxgdHCggGhwlHBQXITEhJSkrLi4uFx8zODMsNygtLisBCgoKDg0OGhAQGywkHyQsLCwsLCwsLCwsLCwsLCwsLCwsLCwsLCwsLCwsLCwsLCwsLCwsLCwsLCwsLCwsLCwsLP/AABEIALEBHAMBIgACEQEDEQH/xAAcAAACAwEBAQEAAAAAAAAAAAADBAACBQEGBwj/xABFEAABAwIDBQQHBQYEBQUAAAABAAIRAyEEEjEFQVFhcYGRodEGEyIyscHwFUJSkuEUFiNDgvEzU2KiB3JzssI0Y4OT0v/EABoBAAMBAQEBAAAAAAAAAAAAAAABAgMEBQb/xAAoEQACAgEEAgIBBAMAAAAAAAAAAQIRAxIhMUETUSJhBBQycZFigaH/2gAMAwEAAhEDEQA/APZY3DhwaCYG4AR4pSnsOo5pc0AjkZleyZsynlDXNB5pio9tOGgQOS6V+Q4qkZPEm9z5pUpkEgiCNVTKvVeklGnMgHMd+6F59+FdeBI4hdmPIpKzknBp0KwpCJlT2z2UyRmGkzOhVylSsmMbdGbCkLcxWAkEsaDPD7vZwWQ+kQYOqUZqQ5QcQMKQiZVyFZBTKpCvCkIAHCkIkLkIApCkK8KQgCkKQrwpCABwpCJCkIAEQuQi5VzKgAUKQiQplQAOFIRIXMqABwpCJC5CABkLhCIQuEIAFCkIkLkIGUIVYRIXCEADLVWEUhVLUFHu8b6Z4an79UZt7WgvI6xp2oGH9McJiHZfWFh/9wZQeh08V8fY1pFnHwhWNB266+f8p6ek/QFKixwGjhuOvcUVmEa2crQvgmB2riMP/h1KlMcGuOXtbMHuXstkf8TqjQG4lmb/AFtADu1uh7IWiyCcT2O0MEyCTTAJ3iNdyzqeFp+6RfiPFPYT0gwuKbDKrCT913suB/5TBPYpQ2SZ9owN4HhC6YZNuTGUd+CrNpUmDKBYcNSsfaTc5zBsT4r09DZlJpnLJiL3HXqmDhWvdLhponHLGLtCeNyVM8zs/YGdpLiWncEriNi1GaxHFe59WN6DXxDNCJCF+TOweCNHz9+GcBJEBCyrZ2zUaXkMs3t16LKyruhJtWzjmknSBZVITOHpAugmAjeoYDd0jxKbkkCjYhlUhNYjJ90IOVNOxNA4UhEyqwAjmnYgMLkImVTKgAeVcLUXKuZUAChSE4ME7Lm9mJiMwmdRImyHUoObqCPh3qVNPspxaF4UyomVTKqJBQuQiwpCAAlq4Wo2VcLUwA5VyEbKqlqBgoXIRcq5lQAKFzKjFqqQkM8RhsM+mYA9njvHHXXoi060mCQexWZtenxI7EUY6kfvN8F85qfaPYpeweJpEt9klpsRqRbdqsarjXCztQdCPmFsYPFseCZgDn5rK2q2k+XMdcfQ+CqD3pomS7Reg4HeQe/uWzgNt4imIp4mo3k5pLewOkBYOzaBc0/xC0ixHBatGgWCXw7nlv3DVEpJPkErPT7M/wCImLowKobWbzaGk9HNAHeCvYbM/wCIOFrENcTRdwf7pPJ4sO2F8tGHEEQI4HRJPawEzbdE2ntTjksTifodzg4aggjcbdhVKGHA7V8O2T6Q18PDWPOT8BJLY/08Oxalb09xJEMc1vNozH/d5LVSVEOz60/ZVIuzlt/DuWNtfBU2hzwPGAOa+Xu9K8WdcRUjmUhidoVKhl73PJ/ESfDQLSOZxfJnKCao94zG0y7KKjS7gCE1TAkTpvXzAkbym8Btisz3HHKNxuO4/KF0R/MT/cjF/jtcM+jYgNn2JhCLV5uj6WiBmp33lrrdgI+a0MP6R0HauLf+YfMSFvDNjeyZlLHPtGnlUyoJ2jR/zaf52+aCdt4cG9Tua490CFo8kVyyFBvoebTJMASVx1MjUELN/fJrHgUgW0xEnKC93G506Jbbvpq6tDGAtYL3yh7jzI06LB/lKzZfjuj0WEwmcm4GW55cOmiOMRRpuyuc3Xc0lzuTXGcp6xY7l4wemD2CKVNjGwLGXEkauLtXO3SbDcFk4/0gfVcXFrQT+EET4lYyzOb34No4lE9HnFWoWM9hrqhcBmgCYgyYJNtF7mtUeAPZa8EQQQ0f7hcL47htrmm4OLGPgzldME8wCJ6LX2j6fYiq2AxrOJpzPYSbKZO6opbcnttq4ekzLByucJyCX9LgSJvrCym1gdzufsm1gb9h10XjsP6T1BvdrJzb+piFq7P9L3MzEgukeyJsCeOluQWsc0ormzN4ovo9Ph6bSDJuOBHio/CwdQvF4r0nxDyCXsB5MZJ6mJPSYQsLt2swkl+ccHXHZw7FSzq92S8O2yPaGiYncqtpEryw9KasRDD2HzQX+k9bg3safmVazxI8LPXPpEKhavJ/vXV/AO4+ajfSatrDehH6qvPFci8Mj1eVcyrzrPSk/epdxj5KzvSxu6me1w8k/ND2LxT9HoRRP1Cq6mVjYT0qb95pHAth3fMIp9JKRuc/cPNT5l7Rfjfo+bFUJXKwymDrZVDuK81HUySqrpCjSmBMx5ojcQ/QOPeVUNV44KW0MK7EvIgudERqjU8xGoeBe8iDA1NvJKNDiYiO1eh2Xs7LMOBJEmCHyOguByWc5KKKSsTw2KDvZA42mB4qUDaBPxidOqJjdjnNLTl5GQOzyWMHEGADZxnqP7JKpcDba5NSpWOa5Gu8EI+HYY1BPAEJGviH6tYSLEHKUq+vUkzNxp3eSpJtC2NOsZMGW9dSqPbHvSGjeN581TZ2Nge0A7f7W7hBHwWo/CUnGQ6ORIc3zCHPS6ZSjYm19lbPw/t1RK2z6g0Ac3lf9SkvWGSCI5ec701T4E9gzTOgRpiwMlCYYHBQC0JNhRY1OagfvKoWiefFVc2bFWpCcTrKrXGJPj9BGLgAYiBqeizalMtNj3KlSsS3LuWrhfBmMOqh2lh4lEo1W6WSBduCjKmXSOqbhaGjUqUxGsc0MVS3U5u6D9cEqysLGd90V9YTa/FZpNbMYf1gNwFQYwmREQqsg62KrUpzrrxj4qlp7JDDEkX+XciMquPIcT5JCHAxu79ETOdO02VOIDJquG+3REY4kTYIFFubf+nPqmadCLmTwWU5qJSTZwO5hdsdAoW3TRolo0k/WqyeV9FqNi1SGi6G2pO5KYh5LyCZPL4IvrosTHZPim7HsEdhWu95sniqfZtM8QlhtY/gHiuv2qbQ0Djfl5rGsnQnQb7DB91xnpPzTB9H2gXfB7LJDD7QqvJDbCQbaajXlErTaagnUnjmDfCCQiUprljWnsVOx2b6h7BA8UP7Mplwa1xJ1kmw7gn3Ydzh70cv1Q24RzfdieR81Kyv2VUQZ2fSabt04kpihTpsIcz2SN4LunFCe9/3mT2eSE2oDpbxVXYUaP7XU3VSeTiCPFK18K15BLYMzI+cW8EIM/1DvhHNF0SnxwwCUKBa0Brs0cdez67UOviMs5gAQCYIvbhdU9cePmihxIiCRwiQs3DsTXoz27bYD7vcExS2rTcYI3wPOdy47ZTD9wN/2+CAdlMBgOjdfKfnr2q0sf2KpI2aQc02JLTu58QQk9u1XEA5CWwQZbIk6GRcQgswrvZhjSBqQJ3QNJ5HVQBwtkE6TAkc47PFUqTsbuhJmLJEi+s67uCL+0OHA9Nbb1oS1xu3t03d/JcrZSB7ZEHfvjnw71epE0Dw7mPBiZGs215LtXI33jB4a+CVzim4k1BrMCOwH+yYZjGFwDQC4kCYgXFzKQWT9mz7jyPJI18G9pAcIHHd+q1cxObUx+E750NuHNBpuzOLQSLXl1o0+auGShNWIHDACxPnz6IdRrRbvPHotk7NzHV3DWO6Vf7Cnj3j9U/1Ee2Gl9Hmcq6XEL0VT0fA1cW8zB+QS9bYYj2aoJ/5fmCqX5EGLxszKDky1679kVRuB6EfNVpYZ+cMiCePJVqi+ydLLSN+i6wSfqFrN2fTYAHnMeG5L1KoafZYI3Df2lZ+W/2l6PZyjAsBdMUqZcb/AF5LPdiaj3fhH13rWw7gBEgfEn6BWM12y0UdTymw7UljMcYsbceKbqu/GIHxWHjsSHaCycI29wk6Qs/Fke7A5xdLF54qxbKdo7KcQDMSum4xMt2IFjuB7vFDYxxIHx07V6l2yz+Mxwt5JapsMnf4N+t65lngytILBuyCzhHZ23TTMbNg4GOYQKmy3AwHN00IaLdISL8EWuiGyb6M3HXVZOMZ72M2BijyTNJxIlYTcKG6tZPST4I9LDPvFMBoHvOkeGqzeOK7HwbRlUc0HUA9Qsz9jqgZpEAEyHvtvNl1tKobg6EgxUdusRfmChJeytQ27BtJkSDBA3i/I/FAOFqNdLXCOF2/BCbTqG7cxOv+LNj1splrafxJ1jNTNj8tVa/lCtEqYyqzNNPN+EgA9pi6YZjswkeyDpOtjFz1S5biDucL6+xpzhUr0awBNQgt3ghrt9oGu9PZ9oLY03EgAumIJEnfHDijF86wZ0ngsevg3mMzXDXRpi5nceKlb1gOjgQBo06C3BDj6YtTNP2dcsdDEK4xxGjieToKxHU6pdmIdx0MTEXV6LqoguEN3yIjtMDVaKK7YKRuMxrT7zO5EY6ifvFp7vGFiVqjw6wtAIJB33Qawqke66QZsN0aynoXseo9FU2bmHsVDHY4ayk27Ne0ODsjpENJFxwg2hZjqlRvuZmugXkDr4o+KqOqMAzXHEPmbb7zolT9haYzSbUYR7OUZQJJduMG/bmVK1MOBcXFzgDBEXIFgW8JHgrYLadVrAHMLnDiHyRf/T0CbG0mH/Epkdk/G6VtMKMVuPe0Ah2+CC3SBvTNLEVqsgFotvJZ3binaj8M62ZzZ1nMe8EFDqU2CMtRt4IlpjSBJHVPUvQqYq/C1mkgTb8JB16FEw1KudXEdf1Q6gykkNHIsMaf6SBdWbUBE+symxIcAbDQcuxNy2EaYY60z3wmqTBqde/xWLXxBZDi6mZIiCJ7SB80J+PcSIcAATp087dqnRZVo9I9jTu+SWfhxqQJ4nXvSDHPcLVPn8CuOwjyZLyQOAPmlSHyPPolotAHKPmlKT8ri5sFx3meO6/VMVKk08kMsCJytz3vLnwTPNJFrWgCzjfrABPkE0KmN4htR9yYHAgEHrJQBhgPuMJvqCBy3FLPqhsE5gIvAdqT4AK7q4AkOcOuvzKe4g9PDQZhoMa6AdAierO95PQBKfaTgcue8x7QGtvNOMx7vwUjzk9fmobkPYVw+0hUMCtE7gwzbmSi08RTIvXPa7L8AFkP2m1zSH0bxYgC3UEXVnYzDXPqpsIzEnuF46rPx/TX9CNQuoA+1GsS8F2nAuCsMdSDQW5RJgCGjfc6aRdZwq4Rwg5mjXU2J1+A8Ew3CYUgfxDFyPaO7Uweihwj3YUagxbJAD2yRIuNIlY2K2g6pTcBoahZI1LYFwOkq9TBYZon1ml9W3ns5oGzsJSqgjMWwTvF7/2ThGC+QUIftrm5myYdxPOPgi4fGEM9Xb2S4zrOaW/M+C1T6OM3PPbf5qh9HOFTw/VaeXExUZmHx5EN3TEDgL69SU/Xx4Dw+RJOUxMBrXa87FL4fY+YuDKodGtiD8NO1H/d534m+PkiUsV8gh2ltNgfUJdIluUctD59qXq7WDiydASXDn92/wBaoH7vOj7s8cx4ndHRVPo+/gO/+yS8V8j3HcXthpywcozAmbyBeOSxMfj5ccrne1709TYRuumauwKm4eIHzQamwqg0Y4jqO3RaQ8S7E7OYjaBNOmzMfZPtb5FoutHaO1qdSnlaTJIkEbgePYs07GrT/hujiCP7rh2e9rgHNcCbNsL7rJ6MbqnwI2W7Vb603GXIABzB3d5VMPtUOlr3BskyReLtgDlEylGei9Y72d58lXEejtVjS4lsN1gnwEKdGKuR7m+cfSdbML2n9UviMQ1oJbVvoBY33C40XlXtP4h4j5Lhbzae3zTWBLsLZ6f9vLQ0DK8kC4MHcBPOT4JQ42swDMDqd8m8jceiwoMbo11Hmuw6d/Z32VrEgtm3S2o8Od7JJM5ZJ43jiPJab8T7n8O5ImQLA6zuBsvIy4Om/fCNTx1b8R7zKmWK+A1M9I0EuIYS0NPugRB6h3PwU/ZXa5Wk8wfJYFHGva7MJk68Dc6p0bWqesncARFwJjW/MKXGa4HZpmg4iDTpnkAPJADBvps7Y+ZV8BtcunOAI8+fKPFN0cc106nsn4LJznHagFGjeKQB4gH5FRzryac/0n4J1zmH7vcIPghVXxoY/wCYfMKfK/QbircRSMZ6WUuMG7xxibjggbRpMJaKb4NzBJtNiZJtu7k8zFtmHWPImCo40zqfgfiE1lafYjmEwbAy77n3iHmCfNLtwQbVd7ZLQwHW8k2g8bHvCK/DUojM2P6fkFUYVp0fHQkb53FNZPsC32dTfcOJNyZeDy0LUelRyiMrTzcAT3h4QW4YjRzT1AJ7yCi5HcWDo1vkn5PspNG4WBDOFYdWt7QPJY49IafE/pxRW7cpl+XNu13dFz6ZrpmmpDz9nUjqxn5R5IdTY9B2tNvYI+C59oMInOPrku4fHseJa4b9bG3JLVL7C16Au9HMOfudzneaF+7FD7udvR3mCn6WKa4SCLTy01XK+NawAuMTprvTWSfFsWwo/wBHKcRmf3jyVR6PXtXqC2XdoNE+cY3MG5hJEwi+sR5JIPiYdH0WewksruE8v1RGbBxDfdrzcG4nT60Wz61d9ah5m+QqJ56psjFB+YVQT3W6dqmJoY3dl/pIHxXohVVvW801l+kGlHlML+1scP4JyySQCIObttCfO0awF8M/Tkb9i2y9cDj9QiU4y5Qafs8njdtV4gUXMjU5T5WUwOIfWrNcQRa8HSL/ABXotqVyym7iRF432WHsCiZzDcDq3iTI118ltBx0NpURJUz0dJxkItXWUtMJh5JaCsIfLG4iA1C3ePCVmfa9Ea03j/41ovbwXA5RGS7NVIQbtTCnUR1pnyUOJwe/1faz9FqCN4CsKbd4HcrU19/2MxyMEf8AJ8Ap+z4LX+D+Yea13Ydh+63u/RVOApHVjPyhPX9sdfRmDD4I/wCT3gfNRuDwZtFL8w80+di0DrSZ3Kjtg4fT1bPFVrXtir6AM2Nhz7oHZUd8nLp2DR3Bw6Pf5q59HKG5g7C4H4ro2DRGgcOlR/mjX/kwr6A/u9StBqW/1uUdsBn46v5/0RjsKlxqjpUd5rrNjAe7Wr/nn4p6vsKXoWd6PsP8yp+YeS5+77d1V/bkP/im27Kdf+PWvxyn/wAVx+y6u7EvH9NM/JGr7DSvQoNhtGrnH8v/AOVen6OscYzFvMkAcr5bI/7BiBpiO+mw/JVODxA/nt/+ofJJNp8oWlHK/odiLGlJG8hwfI5BqUOyarbOc6egH/ktGg7F0zLK7AeIY5s9faTzdu40C78O48XU3T4FXqT5Joyn7ApOvlb2WQn+jdLhB5E2T5nkud6wWSa7NtKMw+jdKIl3eqfuxTmz3N6XWoD1CpiKha3MJMXIg3G+Odp7I3q45Jt0iWorczm+jLhZlcgcx+qriPReo7+dOmoO7tTFbazWwZkEgiN7XNN+wgjuSlLbUgtLsrozTqJIL8vOBDeK0Xk5J+HApiNiVmmc7SQCdb5RrzgKzzig0EglsCDrI1mRyCptXEZiypEP9ppbYg2IkeIniEAbQeadNk6WHYcwnkJb3LXS2laItJlq+KrFwcWHMLaOEeNrHqit23Va4ktJB3Gedgm8RVxAIe2Q4tv0i0g3Bh0zz5AIuza1VjQCMznmGtIs1rQGknh7oHPL3pxVcIDOd6QvBdLSJ0t7vTiit9IYABN4F8u/ndbmMxbAzMGiSWtBgES5wbPMCUPY4perMskl7yJidbCeNln8KvSVp3Mx3pOBo2R3H9bpih6QtcBLSDvhJ7Qx9JzwPVsynRxFxMa8Iv8AQS+OoURBpyCdACT0vz1hV4YPlEWX2vj3VLNmOHFH9HK+UOc7UkDXf9fBY1FpJAJudOB4/XPmtijsXKQczoBkN1A39YV5FGENBN27PQ0qt7hNPes8OO9NUak2K5cc6+IygqQUtiahkEENF5Jv4QnKgQKjZHPgdFk46HuMyNo7fdRcAaQcCPelzZO/iEJvpY0/yXjo8Ef9oWy6k3SxjkYnlmAPaoG8PgtNeOqcd/5HuZA9K2b2PHd5orfSul/qHYPNanq+ncquwzTqB3BLVj9P+xWxJvpVQ4u/KiD0oofiP5XIv7Ez8DfyhVqbOpu1psP9I8k9WP0x6pEHpNQ/H/td5IrfSGgf5jfEfJLHY9E/ymdyn2NR/wApvj5ovH9j1yHxtakf5jPzBdG06e6oz8zfNZ/2RR30m+Pmq/YtD/LHe7zS+HthrZrNx7To5p6FpV24kcR4LCfsOifudxK59g0eB/MU/h7/AOD1s9EMQOKsKwXmHbCpbnPH9XzhcOwhurVB2hHx9j1s9OHhVc0Lz32Qf8+r3gobtkP3Ymp2/wB0VH2Gv6Nf1jpg5T2wiEwCSO5Rzo3oD8SDIBuOn1CxW5VitbFMBmcsWmZaeo3HuQPtcM1Et91xF4kS0xvFtd6Qx2JDszS2TdvD2gBoYPcs7C1QxxlpLYuCZlpIBAsP0IXo4oIwlJsq9823AmOQJldwNMOeXOnK2XPI1DAbxzOg5kJfEENecpls2OkjUdqJTxH8JzBAzOzOJOoaJa2I436xwXUZj+LxHrHw0AWADW7gGwB0ExKBTwz2ODhldBE3lsn6i36qU65d7LCykw6y6CeMm5kxpu8S7VqinTHq2kN/ERZ5+98bDVZttFxQq/ab3PdLrlxJ67zG9GbWLpdJDWxBuAdLT96eGgm+5C2jTaL5Ym/UcQfq6SpONyBMAyIJgcbdeilJPctvo3HbVmnTDgIDmEuufcqNJnhYLj8SwUGMJhzpNpEe1rPf3LLwzw6m4OP3meJAM9iZpVW2MCbNN9xdYxEkCRv3b1OhA2wBw5IknUZpg7y6O05ZUygC5ixMgT2Ra9tUbaeIhzYII4gR1jwWa4ZKgJIIBm4tysevgtIu0Z0P7GaDVLnNJEWgA+C9UwFea2XtynSlvq/Z5ON+w6aLQpektKb0bEahxkHkNFz5sUpuyqNghdY6Dqk8PjGvaHCYM23yDCbw1QbwuPS7piGKjQOnVUkpplQQhuAPbwW2TFa2KoEHAm4E/EIVRp1g777gI00uiPZGl0P1m+NN8adq5062aCwTXuAuPirsqgrtNrdxsgObBNx0FyL77+SHwFjW/qD4EeaBjsW2k3Mb3A7zfwv2LJeX+szNbUJEQHDK3KfegzE2HinNqYc1aYAMGxI1gbxPFaaEmr4FYxs7aDaokSNLdgnxt2Jl9drdXALypJovAmJMEDcONtf78Uljg9xLmyePGDfu5rf9Om7T2BM9wysHCRcKy8lsPaxYMrhbcZjsWmdrgiAYPeFlPFKMqGmbKysVWqDEsaCPV5ZcDAF8wHbICwqW0atN2pIbmtPvE3k947lp4TbhcRItoRwO7qtPE4b8is3MqUo06ge/M4Fv3YbB7SlsFtQy4P4nKd0TYFNjaDPxBYtVsUGDSoRCQxe1MpGUSIM8Qd3Ys1+3XixbfkRCpYW1YGhtGrDTrAjUR3HUHmsuo45DUDr21s6BbT60Wr62dAD2C/eUtUxTS7K8RrAdee1GN0uBMx8NivYdN85cRGpcRAnlNz0CYZQAh73BxIkzbXcSdeKriQaYlmU08x9mJ97nv0hJVsRIi08b25NXYvktiUMbVw12Fvun2RN7g/qs4tg3WlTruLRPtQZk9o333pXH0xmkWB9odquDfDAq+uDAjLfdYdvNXOIgFpL4/DNjw3pVzidenYNFauYMRuHmrpBZ1uJdoHGJ0k3+oRaOIyzwIg6iet7pRihJ1TroLHaLiAYv7TDHEg+PRGa4R7QmCR4zp3rmCcCA2CHREzqdWxEDWOPVPP2VVubOm+t+Y8VjOSTpjF8ZSe7LlBIEEbzI1APSCpg6H7VWcXmGsHjoB2wStrZjYBzSJOhB7NOvgm6GCpsnIGtO+BDp7dR4LLy0mFGJR2JTdUqj2mtDhljm0OPxRMXsRoYcklwvffxC1KbCHOMg5jJtF4AtuFmrpzmRAHMnf2TPgsZZZ6tmKjO2C8miGxEQd0kH2mkHd73eFogDf4oeGweWBMw1rfyAj5plhB4dN6zyS+TaCjtOfKD80YDv+oVGU7FVbN7ERxET0S8sqHbCuB3EDqgPZeSAeG/5Ig6Ls8PJQ5tgxcuGoHgrCpYCLdB42uEVtUA3E/DtIRfWA7gOkkeKa2EkJUsI5jnVBkdmEZdSejALERrG9SoHOaHBsAanML9GmI0TOHLstyM2kiQD4cEJ+Op5/VGARutfSFs5qWzRVClFhLiXNuTrbQadmnii+rYXSQJ+gtCQbkT10PWL/QQ30xEtZcuiA6QBx/S6zdvcZjv2UHPkANA4WvJOnBVxezWhjgJucx4TyHabc1oVZ0Co1kvBJ0m26+8q45JbbhSMOtsxxb7sOBJJuARx08Ei/BQCZNt+4wL3+t69hzKTr0c5O5v3ufAdy1h+Q+0DieeGELmBzTJvbhE687HsUbhHSRnEgTHmVvV8I1jDllsCRvvB89Fl4PBuMuIIuIuBqAZvv9rwW0ckZKxOLQk4PG8GbWMhTJUMESR0WkMFmygNAIsSDE6zI0B0ghXZsZ8CKgHK/wAihzggpj2J0Hb8UtjdGdnwUUXND9xMjNb/ADe34hZtXQKKLqx8CZq7V9xvU/Bqpt7Wj/0aXwUUVQH0Zjtytid3Z8lFFp2IE3euDf1XVFQD+H/xmdG/AL2dP3ndn/c5RRcH5fRaLVde/wCKAde1RRcfYmStr2/NFO/r8lFEPkALtD0RT739PkooqXDGFp7kR6iijoQM6IZ3KKJIGdd5fFDb5KKKxoKPl8l5/a//AKhn9PxCii3w8v8AgJHp8B/gj63BAbr2j4FRRZspA3b+o+aBT949nwUUUrliCU9OxXf7p+t4UUQykL4/3H9D8Crt0b9bgootV+3/AGUCpaM/6aqVxRTMa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EC" altLang="es-ES"/>
          </a:p>
        </p:txBody>
      </p:sp>
      <p:sp>
        <p:nvSpPr>
          <p:cNvPr id="4100" name="AutoShape 10" descr="data:image/jpeg;base64,/9j/4AAQSkZJRgABAQAAAQABAAD/2wCEAAkGBxQTEhUUExQWFhUXGBgYGBgYGBcXGBgYFxcXFxccFxgdHCggGhwlHBQXITEhJSkrLi4uFx8zODMsNygtLisBCgoKDg0OGhAQGywkHyQsLCwsLCwsLCwsLCwsLCwsLCwsLCwsLCwsLCwsLCwsLCwsLCwsLCwsLCwsLCwsLCwsLP/AABEIALEBHAMBIgACEQEDEQH/xAAcAAACAwEBAQEAAAAAAAAAAAADBAACBQEGBwj/xABFEAABAwIDBQQHBQYEBQUAAAABAAIRAyEEEjEFQVFhcYGRodEGEyIyscHwFUJSkuEUFiNDgvEzU2KiB3JzssI0Y4OT0v/EABoBAAMBAQEBAAAAAAAAAAAAAAABAgMEBQb/xAAoEQACAgEEAgIBBAMAAAAAAAAAAQIRAxIhMUETUSJhBBQycZFigaH/2gAMAwEAAhEDEQA/APZY3DhwaCYG4AR4pSnsOo5pc0AjkZleyZsynlDXNB5pio9tOGgQOS6V+Q4qkZPEm9z5pUpkEgiCNVTKvVeklGnMgHMd+6F59+FdeBI4hdmPIpKzknBp0KwpCJlT2z2UyRmGkzOhVylSsmMbdGbCkLcxWAkEsaDPD7vZwWQ+kQYOqUZqQ5QcQMKQiZVyFZBTKpCvCkIAHCkIkLkIApCkK8KQgCkKQrwpCABwpCJCkIAEQuQi5VzKgAUKQiQplQAOFIRIXMqABwpCJC5CABkLhCIQuEIAFCkIkLkIGUIVYRIXCEADLVWEUhVLUFHu8b6Z4an79UZt7WgvI6xp2oGH9McJiHZfWFh/9wZQeh08V8fY1pFnHwhWNB266+f8p6ek/QFKixwGjhuOvcUVmEa2crQvgmB2riMP/h1KlMcGuOXtbMHuXstkf8TqjQG4lmb/AFtADu1uh7IWiyCcT2O0MEyCTTAJ3iNdyzqeFp+6RfiPFPYT0gwuKbDKrCT913suB/5TBPYpQ2SZ9owN4HhC6YZNuTGUd+CrNpUmDKBYcNSsfaTc5zBsT4r09DZlJpnLJiL3HXqmDhWvdLhponHLGLtCeNyVM8zs/YGdpLiWncEriNi1GaxHFe59WN6DXxDNCJCF+TOweCNHz9+GcBJEBCyrZ2zUaXkMs3t16LKyruhJtWzjmknSBZVITOHpAugmAjeoYDd0jxKbkkCjYhlUhNYjJ90IOVNOxNA4UhEyqwAjmnYgMLkImVTKgAeVcLUXKuZUAChSE4ME7Lm9mJiMwmdRImyHUoObqCPh3qVNPspxaF4UyomVTKqJBQuQiwpCAAlq4Wo2VcLUwA5VyEbKqlqBgoXIRcq5lQAKFzKjFqqQkM8RhsM+mYA9njvHHXXoi060mCQexWZtenxI7EUY6kfvN8F85qfaPYpeweJpEt9klpsRqRbdqsarjXCztQdCPmFsYPFseCZgDn5rK2q2k+XMdcfQ+CqD3pomS7Reg4HeQe/uWzgNt4imIp4mo3k5pLewOkBYOzaBc0/xC0ixHBatGgWCXw7nlv3DVEpJPkErPT7M/wCImLowKobWbzaGk9HNAHeCvYbM/wCIOFrENcTRdwf7pPJ4sO2F8tGHEEQI4HRJPawEzbdE2ntTjksTifodzg4aggjcbdhVKGHA7V8O2T6Q18PDWPOT8BJLY/08Oxalb09xJEMc1vNozH/d5LVSVEOz60/ZVIuzlt/DuWNtfBU2hzwPGAOa+Xu9K8WdcRUjmUhidoVKhl73PJ/ESfDQLSOZxfJnKCao94zG0y7KKjS7gCE1TAkTpvXzAkbym8Btisz3HHKNxuO4/KF0R/MT/cjF/jtcM+jYgNn2JhCLV5uj6WiBmp33lrrdgI+a0MP6R0HauLf+YfMSFvDNjeyZlLHPtGnlUyoJ2jR/zaf52+aCdt4cG9Tua490CFo8kVyyFBvoebTJMASVx1MjUELN/fJrHgUgW0xEnKC93G506Jbbvpq6tDGAtYL3yh7jzI06LB/lKzZfjuj0WEwmcm4GW55cOmiOMRRpuyuc3Xc0lzuTXGcp6xY7l4wemD2CKVNjGwLGXEkauLtXO3SbDcFk4/0gfVcXFrQT+EET4lYyzOb34No4lE9HnFWoWM9hrqhcBmgCYgyYJNtF7mtUeAPZa8EQQQ0f7hcL47htrmm4OLGPgzldME8wCJ6LX2j6fYiq2AxrOJpzPYSbKZO6opbcnttq4ekzLByucJyCX9LgSJvrCym1gdzufsm1gb9h10XjsP6T1BvdrJzb+piFq7P9L3MzEgukeyJsCeOluQWsc0ormzN4ovo9Ph6bSDJuOBHio/CwdQvF4r0nxDyCXsB5MZJ6mJPSYQsLt2swkl+ccHXHZw7FSzq92S8O2yPaGiYncqtpEryw9KasRDD2HzQX+k9bg3safmVazxI8LPXPpEKhavJ/vXV/AO4+ajfSatrDehH6qvPFci8Mj1eVcyrzrPSk/epdxj5KzvSxu6me1w8k/ND2LxT9HoRRP1Cq6mVjYT0qb95pHAth3fMIp9JKRuc/cPNT5l7Rfjfo+bFUJXKwymDrZVDuK81HUySqrpCjSmBMx5ojcQ/QOPeVUNV44KW0MK7EvIgudERqjU8xGoeBe8iDA1NvJKNDiYiO1eh2Xs7LMOBJEmCHyOguByWc5KKKSsTw2KDvZA42mB4qUDaBPxidOqJjdjnNLTl5GQOzyWMHEGADZxnqP7JKpcDba5NSpWOa5Gu8EI+HYY1BPAEJGviH6tYSLEHKUq+vUkzNxp3eSpJtC2NOsZMGW9dSqPbHvSGjeN581TZ2Nge0A7f7W7hBHwWo/CUnGQ6ORIc3zCHPS6ZSjYm19lbPw/t1RK2z6g0Ac3lf9SkvWGSCI5ec701T4E9gzTOgRpiwMlCYYHBQC0JNhRY1OagfvKoWiefFVc2bFWpCcTrKrXGJPj9BGLgAYiBqeizalMtNj3KlSsS3LuWrhfBmMOqh2lh4lEo1W6WSBduCjKmXSOqbhaGjUqUxGsc0MVS3U5u6D9cEqysLGd90V9YTa/FZpNbMYf1gNwFQYwmREQqsg62KrUpzrrxj4qlp7JDDEkX+XciMquPIcT5JCHAxu79ETOdO02VOIDJquG+3REY4kTYIFFubf+nPqmadCLmTwWU5qJSTZwO5hdsdAoW3TRolo0k/WqyeV9FqNi1SGi6G2pO5KYh5LyCZPL4IvrosTHZPim7HsEdhWu95sniqfZtM8QlhtY/gHiuv2qbQ0Djfl5rGsnQnQb7DB91xnpPzTB9H2gXfB7LJDD7QqvJDbCQbaajXlErTaagnUnjmDfCCQiUprljWnsVOx2b6h7BA8UP7Mplwa1xJ1kmw7gn3Ydzh70cv1Q24RzfdieR81Kyv2VUQZ2fSabt04kpihTpsIcz2SN4LunFCe9/3mT2eSE2oDpbxVXYUaP7XU3VSeTiCPFK18K15BLYMzI+cW8EIM/1DvhHNF0SnxwwCUKBa0Brs0cdez67UOviMs5gAQCYIvbhdU9cePmihxIiCRwiQs3DsTXoz27bYD7vcExS2rTcYI3wPOdy47ZTD9wN/2+CAdlMBgOjdfKfnr2q0sf2KpI2aQc02JLTu58QQk9u1XEA5CWwQZbIk6GRcQgswrvZhjSBqQJ3QNJ5HVQBwtkE6TAkc47PFUqTsbuhJmLJEi+s67uCL+0OHA9Nbb1oS1xu3t03d/JcrZSB7ZEHfvjnw71epE0Dw7mPBiZGs215LtXI33jB4a+CVzim4k1BrMCOwH+yYZjGFwDQC4kCYgXFzKQWT9mz7jyPJI18G9pAcIHHd+q1cxObUx+E750NuHNBpuzOLQSLXl1o0+auGShNWIHDACxPnz6IdRrRbvPHotk7NzHV3DWO6Vf7Cnj3j9U/1Ee2Gl9Hmcq6XEL0VT0fA1cW8zB+QS9bYYj2aoJ/5fmCqX5EGLxszKDky1679kVRuB6EfNVpYZ+cMiCePJVqi+ydLLSN+i6wSfqFrN2fTYAHnMeG5L1KoafZYI3Df2lZ+W/2l6PZyjAsBdMUqZcb/AF5LPdiaj3fhH13rWw7gBEgfEn6BWM12y0UdTymw7UljMcYsbceKbqu/GIHxWHjsSHaCycI29wk6Qs/Fke7A5xdLF54qxbKdo7KcQDMSum4xMt2IFjuB7vFDYxxIHx07V6l2yz+Mxwt5JapsMnf4N+t65lngytILBuyCzhHZ23TTMbNg4GOYQKmy3AwHN00IaLdISL8EWuiGyb6M3HXVZOMZ72M2BijyTNJxIlYTcKG6tZPST4I9LDPvFMBoHvOkeGqzeOK7HwbRlUc0HUA9Qsz9jqgZpEAEyHvtvNl1tKobg6EgxUdusRfmChJeytQ27BtJkSDBA3i/I/FAOFqNdLXCOF2/BCbTqG7cxOv+LNj1splrafxJ1jNTNj8tVa/lCtEqYyqzNNPN+EgA9pi6YZjswkeyDpOtjFz1S5biDucL6+xpzhUr0awBNQgt3ghrt9oGu9PZ9oLY03EgAumIJEnfHDijF86wZ0ngsevg3mMzXDXRpi5nceKlb1gOjgQBo06C3BDj6YtTNP2dcsdDEK4xxGjieToKxHU6pdmIdx0MTEXV6LqoguEN3yIjtMDVaKK7YKRuMxrT7zO5EY6ifvFp7vGFiVqjw6wtAIJB33Qawqke66QZsN0aynoXseo9FU2bmHsVDHY4ayk27Ne0ODsjpENJFxwg2hZjqlRvuZmugXkDr4o+KqOqMAzXHEPmbb7zolT9haYzSbUYR7OUZQJJduMG/bmVK1MOBcXFzgDBEXIFgW8JHgrYLadVrAHMLnDiHyRf/T0CbG0mH/Epkdk/G6VtMKMVuPe0Ah2+CC3SBvTNLEVqsgFotvJZ3binaj8M62ZzZ1nMe8EFDqU2CMtRt4IlpjSBJHVPUvQqYq/C1mkgTb8JB16FEw1KudXEdf1Q6gykkNHIsMaf6SBdWbUBE+symxIcAbDQcuxNy2EaYY60z3wmqTBqde/xWLXxBZDi6mZIiCJ7SB80J+PcSIcAATp087dqnRZVo9I9jTu+SWfhxqQJ4nXvSDHPcLVPn8CuOwjyZLyQOAPmlSHyPPolotAHKPmlKT8ri5sFx3meO6/VMVKk08kMsCJytz3vLnwTPNJFrWgCzjfrABPkE0KmN4htR9yYHAgEHrJQBhgPuMJvqCBy3FLPqhsE5gIvAdqT4AK7q4AkOcOuvzKe4g9PDQZhoMa6AdAierO95PQBKfaTgcue8x7QGtvNOMx7vwUjzk9fmobkPYVw+0hUMCtE7gwzbmSi08RTIvXPa7L8AFkP2m1zSH0bxYgC3UEXVnYzDXPqpsIzEnuF46rPx/TX9CNQuoA+1GsS8F2nAuCsMdSDQW5RJgCGjfc6aRdZwq4Rwg5mjXU2J1+A8Ew3CYUgfxDFyPaO7Uweihwj3YUagxbJAD2yRIuNIlY2K2g6pTcBoahZI1LYFwOkq9TBYZon1ml9W3ns5oGzsJSqgjMWwTvF7/2ThGC+QUIftrm5myYdxPOPgi4fGEM9Xb2S4zrOaW/M+C1T6OM3PPbf5qh9HOFTw/VaeXExUZmHx5EN3TEDgL69SU/Xx4Dw+RJOUxMBrXa87FL4fY+YuDKodGtiD8NO1H/d534m+PkiUsV8gh2ltNgfUJdIluUctD59qXq7WDiydASXDn92/wBaoH7vOj7s8cx4ndHRVPo+/gO/+yS8V8j3HcXthpywcozAmbyBeOSxMfj5ccrne1709TYRuumauwKm4eIHzQamwqg0Y4jqO3RaQ8S7E7OYjaBNOmzMfZPtb5FoutHaO1qdSnlaTJIkEbgePYs07GrT/hujiCP7rh2e9rgHNcCbNsL7rJ6MbqnwI2W7Vb603GXIABzB3d5VMPtUOlr3BskyReLtgDlEylGei9Y72d58lXEejtVjS4lsN1gnwEKdGKuR7m+cfSdbML2n9UviMQ1oJbVvoBY33C40XlXtP4h4j5Lhbzae3zTWBLsLZ6f9vLQ0DK8kC4MHcBPOT4JQ42swDMDqd8m8jceiwoMbo11Hmuw6d/Z32VrEgtm3S2o8Od7JJM5ZJ43jiPJab8T7n8O5ImQLA6zuBsvIy4Om/fCNTx1b8R7zKmWK+A1M9I0EuIYS0NPugRB6h3PwU/ZXa5Wk8wfJYFHGva7MJk68Dc6p0bWqesncARFwJjW/MKXGa4HZpmg4iDTpnkAPJADBvps7Y+ZV8BtcunOAI8+fKPFN0cc106nsn4LJznHagFGjeKQB4gH5FRzryac/0n4J1zmH7vcIPghVXxoY/wCYfMKfK/QbircRSMZ6WUuMG7xxibjggbRpMJaKb4NzBJtNiZJtu7k8zFtmHWPImCo40zqfgfiE1lafYjmEwbAy77n3iHmCfNLtwQbVd7ZLQwHW8k2g8bHvCK/DUojM2P6fkFUYVp0fHQkb53FNZPsC32dTfcOJNyZeDy0LUelRyiMrTzcAT3h4QW4YjRzT1AJ7yCi5HcWDo1vkn5PspNG4WBDOFYdWt7QPJY49IafE/pxRW7cpl+XNu13dFz6ZrpmmpDz9nUjqxn5R5IdTY9B2tNvYI+C59oMInOPrku4fHseJa4b9bG3JLVL7C16Au9HMOfudzneaF+7FD7udvR3mCn6WKa4SCLTy01XK+NawAuMTprvTWSfFsWwo/wBHKcRmf3jyVR6PXtXqC2XdoNE+cY3MG5hJEwi+sR5JIPiYdH0WewksruE8v1RGbBxDfdrzcG4nT60Wz61d9ah5m+QqJ56psjFB+YVQT3W6dqmJoY3dl/pIHxXohVVvW801l+kGlHlML+1scP4JyySQCIObttCfO0awF8M/Tkb9i2y9cDj9QiU4y5Qafs8njdtV4gUXMjU5T5WUwOIfWrNcQRa8HSL/ABXotqVyym7iRF432WHsCiZzDcDq3iTI118ltBx0NpURJUz0dJxkItXWUtMJh5JaCsIfLG4iA1C3ePCVmfa9Ea03j/41ovbwXA5RGS7NVIQbtTCnUR1pnyUOJwe/1faz9FqCN4CsKbd4HcrU19/2MxyMEf8AJ8Ap+z4LX+D+Yea13Ydh+63u/RVOApHVjPyhPX9sdfRmDD4I/wCT3gfNRuDwZtFL8w80+di0DrSZ3Kjtg4fT1bPFVrXtir6AM2Nhz7oHZUd8nLp2DR3Bw6Pf5q59HKG5g7C4H4ro2DRGgcOlR/mjX/kwr6A/u9StBqW/1uUdsBn46v5/0RjsKlxqjpUd5rrNjAe7Wr/nn4p6vsKXoWd6PsP8yp+YeS5+77d1V/bkP/im27Kdf+PWvxyn/wAVx+y6u7EvH9NM/JGr7DSvQoNhtGrnH8v/AOVen6OscYzFvMkAcr5bI/7BiBpiO+mw/JVODxA/nt/+ofJJNp8oWlHK/odiLGlJG8hwfI5BqUOyarbOc6egH/ktGg7F0zLK7AeIY5s9faTzdu40C78O48XU3T4FXqT5Joyn7ApOvlb2WQn+jdLhB5E2T5nkud6wWSa7NtKMw+jdKIl3eqfuxTmz3N6XWoD1CpiKha3MJMXIg3G+Odp7I3q45Jt0iWorczm+jLhZlcgcx+qriPReo7+dOmoO7tTFbazWwZkEgiN7XNN+wgjuSlLbUgtLsrozTqJIL8vOBDeK0Xk5J+HApiNiVmmc7SQCdb5RrzgKzzig0EglsCDrI1mRyCptXEZiypEP9ppbYg2IkeIniEAbQeadNk6WHYcwnkJb3LXS2laItJlq+KrFwcWHMLaOEeNrHqit23Va4ktJB3Gedgm8RVxAIe2Q4tv0i0g3Bh0zz5AIuza1VjQCMznmGtIs1rQGknh7oHPL3pxVcIDOd6QvBdLSJ0t7vTiit9IYABN4F8u/ndbmMxbAzMGiSWtBgES5wbPMCUPY4perMskl7yJidbCeNln8KvSVp3Mx3pOBo2R3H9bpih6QtcBLSDvhJ7Qx9JzwPVsynRxFxMa8Iv8AQS+OoURBpyCdACT0vz1hV4YPlEWX2vj3VLNmOHFH9HK+UOc7UkDXf9fBY1FpJAJudOB4/XPmtijsXKQczoBkN1A39YV5FGENBN27PQ0qt7hNPes8OO9NUak2K5cc6+IygqQUtiahkEENF5Jv4QnKgQKjZHPgdFk46HuMyNo7fdRcAaQcCPelzZO/iEJvpY0/yXjo8Ef9oWy6k3SxjkYnlmAPaoG8PgtNeOqcd/5HuZA9K2b2PHd5orfSul/qHYPNanq+ncquwzTqB3BLVj9P+xWxJvpVQ4u/KiD0oofiP5XIv7Ez8DfyhVqbOpu1psP9I8k9WP0x6pEHpNQ/H/td5IrfSGgf5jfEfJLHY9E/ymdyn2NR/wApvj5ovH9j1yHxtakf5jPzBdG06e6oz8zfNZ/2RR30m+Pmq/YtD/LHe7zS+HthrZrNx7To5p6FpV24kcR4LCfsOifudxK59g0eB/MU/h7/AOD1s9EMQOKsKwXmHbCpbnPH9XzhcOwhurVB2hHx9j1s9OHhVc0Lz32Qf8+r3gobtkP3Ymp2/wB0VH2Gv6Nf1jpg5T2wiEwCSO5Rzo3oD8SDIBuOn1CxW5VitbFMBmcsWmZaeo3HuQPtcM1Et91xF4kS0xvFtd6Qx2JDszS2TdvD2gBoYPcs7C1QxxlpLYuCZlpIBAsP0IXo4oIwlJsq9823AmOQJldwNMOeXOnK2XPI1DAbxzOg5kJfEENecpls2OkjUdqJTxH8JzBAzOzOJOoaJa2I436xwXUZj+LxHrHw0AWADW7gGwB0ExKBTwz2ODhldBE3lsn6i36qU65d7LCykw6y6CeMm5kxpu8S7VqinTHq2kN/ERZ5+98bDVZttFxQq/ab3PdLrlxJ67zG9GbWLpdJDWxBuAdLT96eGgm+5C2jTaL5Ym/UcQfq6SpONyBMAyIJgcbdeilJPctvo3HbVmnTDgIDmEuufcqNJnhYLj8SwUGMJhzpNpEe1rPf3LLwzw6m4OP3meJAM9iZpVW2MCbNN9xdYxEkCRv3b1OhA2wBw5IknUZpg7y6O05ZUygC5ixMgT2Ra9tUbaeIhzYII4gR1jwWa4ZKgJIIBm4tysevgtIu0Z0P7GaDVLnNJEWgA+C9UwFea2XtynSlvq/Z5ON+w6aLQpektKb0bEahxkHkNFz5sUpuyqNghdY6Dqk8PjGvaHCYM23yDCbw1QbwuPS7piGKjQOnVUkpplQQhuAPbwW2TFa2KoEHAm4E/EIVRp1g777gI00uiPZGl0P1m+NN8adq5062aCwTXuAuPirsqgrtNrdxsgObBNx0FyL77+SHwFjW/qD4EeaBjsW2k3Mb3A7zfwv2LJeX+szNbUJEQHDK3KfegzE2HinNqYc1aYAMGxI1gbxPFaaEmr4FYxs7aDaokSNLdgnxt2Jl9drdXALypJovAmJMEDcONtf78Uljg9xLmyePGDfu5rf9Om7T2BM9wysHCRcKy8lsPaxYMrhbcZjsWmdrgiAYPeFlPFKMqGmbKysVWqDEsaCPV5ZcDAF8wHbICwqW0atN2pIbmtPvE3k947lp4TbhcRItoRwO7qtPE4b8is3MqUo06ge/M4Fv3YbB7SlsFtQy4P4nKd0TYFNjaDPxBYtVsUGDSoRCQxe1MpGUSIM8Qd3Ys1+3XixbfkRCpYW1YGhtGrDTrAjUR3HUHmsuo45DUDr21s6BbT60Wr62dAD2C/eUtUxTS7K8RrAdee1GN0uBMx8NivYdN85cRGpcRAnlNz0CYZQAh73BxIkzbXcSdeKriQaYlmU08x9mJ97nv0hJVsRIi08b25NXYvktiUMbVw12Fvun2RN7g/qs4tg3WlTruLRPtQZk9o333pXH0xmkWB9odquDfDAq+uDAjLfdYdvNXOIgFpL4/DNjw3pVzidenYNFauYMRuHmrpBZ1uJdoHGJ0k3+oRaOIyzwIg6iet7pRihJ1TroLHaLiAYv7TDHEg+PRGa4R7QmCR4zp3rmCcCA2CHREzqdWxEDWOPVPP2VVubOm+t+Y8VjOSTpjF8ZSe7LlBIEEbzI1APSCpg6H7VWcXmGsHjoB2wStrZjYBzSJOhB7NOvgm6GCpsnIGtO+BDp7dR4LLy0mFGJR2JTdUqj2mtDhljm0OPxRMXsRoYcklwvffxC1KbCHOMg5jJtF4AtuFmrpzmRAHMnf2TPgsZZZ6tmKjO2C8miGxEQd0kH2mkHd73eFogDf4oeGweWBMw1rfyAj5plhB4dN6zyS+TaCjtOfKD80YDv+oVGU7FVbN7ERxET0S8sqHbCuB3EDqgPZeSAeG/5Ig6Ls8PJQ5tgxcuGoHgrCpYCLdB42uEVtUA3E/DtIRfWA7gOkkeKa2EkJUsI5jnVBkdmEZdSejALERrG9SoHOaHBsAanML9GmI0TOHLstyM2kiQD4cEJ+Op5/VGARutfSFs5qWzRVClFhLiXNuTrbQadmnii+rYXSQJ+gtCQbkT10PWL/QQ30xEtZcuiA6QBx/S6zdvcZjv2UHPkANA4WvJOnBVxezWhjgJucx4TyHabc1oVZ0Co1kvBJ0m26+8q45JbbhSMOtsxxb7sOBJJuARx08Ei/BQCZNt+4wL3+t69hzKTr0c5O5v3ufAdy1h+Q+0DieeGELmBzTJvbhE687HsUbhHSRnEgTHmVvV8I1jDllsCRvvB89Fl4PBuMuIIuIuBqAZvv9rwW0ckZKxOLQk4PG8GbWMhTJUMESR0WkMFmygNAIsSDE6zI0B0ghXZsZ8CKgHK/wAihzggpj2J0Hb8UtjdGdnwUUXND9xMjNb/ADe34hZtXQKKLqx8CZq7V9xvU/Bqpt7Wj/0aXwUUVQH0Zjtytid3Z8lFFp2IE3euDf1XVFQD+H/xmdG/AL2dP3ndn/c5RRcH5fRaLVde/wCKAde1RRcfYmStr2/NFO/r8lFEPkALtD0RT739PkooqXDGFp7kR6iijoQM6IZ3KKJIGdd5fFDb5KKKxoKPl8l5/a//AKhn9PxCii3w8v8AgJHp8B/gj63BAbr2j4FRRZspA3b+o+aBT949nwUUUrliCU9OxXf7p+t4UUQykL4/3H9D8Crt0b9bgootV+3/AGUCpaM/6aqVxRTMa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EC" altLang="es-ES"/>
          </a:p>
        </p:txBody>
      </p:sp>
      <p:sp>
        <p:nvSpPr>
          <p:cNvPr id="4101" name="AutoShape 12" descr="data:image/jpeg;base64,/9j/4AAQSkZJRgABAQAAAQABAAD/2wCEAAkGBxQTEhUUExQWFhUXGBgYGBgYGBcXGBgYFxcXFxccFxgdHCggGhwlHBQXITEhJSkrLi4uFx8zODMsNygtLisBCgoKDg0OGhAQGywkHyQsLCwsLCwsLCwsLCwsLCwsLCwsLCwsLCwsLCwsLCwsLCwsLCwsLCwsLCwsLCwsLCwsLP/AABEIALEBHAMBIgACEQEDEQH/xAAcAAACAwEBAQEAAAAAAAAAAAADBAACBQEGBwj/xABFEAABAwIDBQQHBQYEBQUAAAABAAIRAyEEEjEFQVFhcYGRodEGEyIyscHwFUJSkuEUFiNDgvEzU2KiB3JzssI0Y4OT0v/EABoBAAMBAQEBAAAAAAAAAAAAAAABAgMEBQb/xAAoEQACAgEEAgIBBAMAAAAAAAAAAQIRAxIhMUETUSJhBBQycZFigaH/2gAMAwEAAhEDEQA/APZY3DhwaCYG4AR4pSnsOo5pc0AjkZleyZsynlDXNB5pio9tOGgQOS6V+Q4qkZPEm9z5pUpkEgiCNVTKvVeklGnMgHMd+6F59+FdeBI4hdmPIpKzknBp0KwpCJlT2z2UyRmGkzOhVylSsmMbdGbCkLcxWAkEsaDPD7vZwWQ+kQYOqUZqQ5QcQMKQiZVyFZBTKpCvCkIAHCkIkLkIApCkK8KQgCkKQrwpCABwpCJCkIAEQuQi5VzKgAUKQiQplQAOFIRIXMqABwpCJC5CABkLhCIQuEIAFCkIkLkIGUIVYRIXCEADLVWEUhVLUFHu8b6Z4an79UZt7WgvI6xp2oGH9McJiHZfWFh/9wZQeh08V8fY1pFnHwhWNB266+f8p6ek/QFKixwGjhuOvcUVmEa2crQvgmB2riMP/h1KlMcGuOXtbMHuXstkf8TqjQG4lmb/AFtADu1uh7IWiyCcT2O0MEyCTTAJ3iNdyzqeFp+6RfiPFPYT0gwuKbDKrCT913suB/5TBPYpQ2SZ9owN4HhC6YZNuTGUd+CrNpUmDKBYcNSsfaTc5zBsT4r09DZlJpnLJiL3HXqmDhWvdLhponHLGLtCeNyVM8zs/YGdpLiWncEriNi1GaxHFe59WN6DXxDNCJCF+TOweCNHz9+GcBJEBCyrZ2zUaXkMs3t16LKyruhJtWzjmknSBZVITOHpAugmAjeoYDd0jxKbkkCjYhlUhNYjJ90IOVNOxNA4UhEyqwAjmnYgMLkImVTKgAeVcLUXKuZUAChSE4ME7Lm9mJiMwmdRImyHUoObqCPh3qVNPspxaF4UyomVTKqJBQuQiwpCAAlq4Wo2VcLUwA5VyEbKqlqBgoXIRcq5lQAKFzKjFqqQkM8RhsM+mYA9njvHHXXoi060mCQexWZtenxI7EUY6kfvN8F85qfaPYpeweJpEt9klpsRqRbdqsarjXCztQdCPmFsYPFseCZgDn5rK2q2k+XMdcfQ+CqD3pomS7Reg4HeQe/uWzgNt4imIp4mo3k5pLewOkBYOzaBc0/xC0ixHBatGgWCXw7nlv3DVEpJPkErPT7M/wCImLowKobWbzaGk9HNAHeCvYbM/wCIOFrENcTRdwf7pPJ4sO2F8tGHEEQI4HRJPawEzbdE2ntTjksTifodzg4aggjcbdhVKGHA7V8O2T6Q18PDWPOT8BJLY/08Oxalb09xJEMc1vNozH/d5LVSVEOz60/ZVIuzlt/DuWNtfBU2hzwPGAOa+Xu9K8WdcRUjmUhidoVKhl73PJ/ESfDQLSOZxfJnKCao94zG0y7KKjS7gCE1TAkTpvXzAkbym8Btisz3HHKNxuO4/KF0R/MT/cjF/jtcM+jYgNn2JhCLV5uj6WiBmp33lrrdgI+a0MP6R0HauLf+YfMSFvDNjeyZlLHPtGnlUyoJ2jR/zaf52+aCdt4cG9Tua490CFo8kVyyFBvoebTJMASVx1MjUELN/fJrHgUgW0xEnKC93G506Jbbvpq6tDGAtYL3yh7jzI06LB/lKzZfjuj0WEwmcm4GW55cOmiOMRRpuyuc3Xc0lzuTXGcp6xY7l4wemD2CKVNjGwLGXEkauLtXO3SbDcFk4/0gfVcXFrQT+EET4lYyzOb34No4lE9HnFWoWM9hrqhcBmgCYgyYJNtF7mtUeAPZa8EQQQ0f7hcL47htrmm4OLGPgzldME8wCJ6LX2j6fYiq2AxrOJpzPYSbKZO6opbcnttq4ekzLByucJyCX9LgSJvrCym1gdzufsm1gb9h10XjsP6T1BvdrJzb+piFq7P9L3MzEgukeyJsCeOluQWsc0ormzN4ovo9Ph6bSDJuOBHio/CwdQvF4r0nxDyCXsB5MZJ6mJPSYQsLt2swkl+ccHXHZw7FSzq92S8O2yPaGiYncqtpEryw9KasRDD2HzQX+k9bg3safmVazxI8LPXPpEKhavJ/vXV/AO4+ajfSatrDehH6qvPFci8Mj1eVcyrzrPSk/epdxj5KzvSxu6me1w8k/ND2LxT9HoRRP1Cq6mVjYT0qb95pHAth3fMIp9JKRuc/cPNT5l7Rfjfo+bFUJXKwymDrZVDuK81HUySqrpCjSmBMx5ojcQ/QOPeVUNV44KW0MK7EvIgudERqjU8xGoeBe8iDA1NvJKNDiYiO1eh2Xs7LMOBJEmCHyOguByWc5KKKSsTw2KDvZA42mB4qUDaBPxidOqJjdjnNLTl5GQOzyWMHEGADZxnqP7JKpcDba5NSpWOa5Gu8EI+HYY1BPAEJGviH6tYSLEHKUq+vUkzNxp3eSpJtC2NOsZMGW9dSqPbHvSGjeN581TZ2Nge0A7f7W7hBHwWo/CUnGQ6ORIc3zCHPS6ZSjYm19lbPw/t1RK2z6g0Ac3lf9SkvWGSCI5ec701T4E9gzTOgRpiwMlCYYHBQC0JNhRY1OagfvKoWiefFVc2bFWpCcTrKrXGJPj9BGLgAYiBqeizalMtNj3KlSsS3LuWrhfBmMOqh2lh4lEo1W6WSBduCjKmXSOqbhaGjUqUxGsc0MVS3U5u6D9cEqysLGd90V9YTa/FZpNbMYf1gNwFQYwmREQqsg62KrUpzrrxj4qlp7JDDEkX+XciMquPIcT5JCHAxu79ETOdO02VOIDJquG+3REY4kTYIFFubf+nPqmadCLmTwWU5qJSTZwO5hdsdAoW3TRolo0k/WqyeV9FqNi1SGi6G2pO5KYh5LyCZPL4IvrosTHZPim7HsEdhWu95sniqfZtM8QlhtY/gHiuv2qbQ0Djfl5rGsnQnQb7DB91xnpPzTB9H2gXfB7LJDD7QqvJDbCQbaajXlErTaagnUnjmDfCCQiUprljWnsVOx2b6h7BA8UP7Mplwa1xJ1kmw7gn3Ydzh70cv1Q24RzfdieR81Kyv2VUQZ2fSabt04kpihTpsIcz2SN4LunFCe9/3mT2eSE2oDpbxVXYUaP7XU3VSeTiCPFK18K15BLYMzI+cW8EIM/1DvhHNF0SnxwwCUKBa0Brs0cdez67UOviMs5gAQCYIvbhdU9cePmihxIiCRwiQs3DsTXoz27bYD7vcExS2rTcYI3wPOdy47ZTD9wN/2+CAdlMBgOjdfKfnr2q0sf2KpI2aQc02JLTu58QQk9u1XEA5CWwQZbIk6GRcQgswrvZhjSBqQJ3QNJ5HVQBwtkE6TAkc47PFUqTsbuhJmLJEi+s67uCL+0OHA9Nbb1oS1xu3t03d/JcrZSB7ZEHfvjnw71epE0Dw7mPBiZGs215LtXI33jB4a+CVzim4k1BrMCOwH+yYZjGFwDQC4kCYgXFzKQWT9mz7jyPJI18G9pAcIHHd+q1cxObUx+E750NuHNBpuzOLQSLXl1o0+auGShNWIHDACxPnz6IdRrRbvPHotk7NzHV3DWO6Vf7Cnj3j9U/1Ee2Gl9Hmcq6XEL0VT0fA1cW8zB+QS9bYYj2aoJ/5fmCqX5EGLxszKDky1679kVRuB6EfNVpYZ+cMiCePJVqi+ydLLSN+i6wSfqFrN2fTYAHnMeG5L1KoafZYI3Df2lZ+W/2l6PZyjAsBdMUqZcb/AF5LPdiaj3fhH13rWw7gBEgfEn6BWM12y0UdTymw7UljMcYsbceKbqu/GIHxWHjsSHaCycI29wk6Qs/Fke7A5xdLF54qxbKdo7KcQDMSum4xMt2IFjuB7vFDYxxIHx07V6l2yz+Mxwt5JapsMnf4N+t65lngytILBuyCzhHZ23TTMbNg4GOYQKmy3AwHN00IaLdISL8EWuiGyb6M3HXVZOMZ72M2BijyTNJxIlYTcKG6tZPST4I9LDPvFMBoHvOkeGqzeOK7HwbRlUc0HUA9Qsz9jqgZpEAEyHvtvNl1tKobg6EgxUdusRfmChJeytQ27BtJkSDBA3i/I/FAOFqNdLXCOF2/BCbTqG7cxOv+LNj1splrafxJ1jNTNj8tVa/lCtEqYyqzNNPN+EgA9pi6YZjswkeyDpOtjFz1S5biDucL6+xpzhUr0awBNQgt3ghrt9oGu9PZ9oLY03EgAumIJEnfHDijF86wZ0ngsevg3mMzXDXRpi5nceKlb1gOjgQBo06C3BDj6YtTNP2dcsdDEK4xxGjieToKxHU6pdmIdx0MTEXV6LqoguEN3yIjtMDVaKK7YKRuMxrT7zO5EY6ifvFp7vGFiVqjw6wtAIJB33Qawqke66QZsN0aynoXseo9FU2bmHsVDHY4ayk27Ne0ODsjpENJFxwg2hZjqlRvuZmugXkDr4o+KqOqMAzXHEPmbb7zolT9haYzSbUYR7OUZQJJduMG/bmVK1MOBcXFzgDBEXIFgW8JHgrYLadVrAHMLnDiHyRf/T0CbG0mH/Epkdk/G6VtMKMVuPe0Ah2+CC3SBvTNLEVqsgFotvJZ3binaj8M62ZzZ1nMe8EFDqU2CMtRt4IlpjSBJHVPUvQqYq/C1mkgTb8JB16FEw1KudXEdf1Q6gykkNHIsMaf6SBdWbUBE+symxIcAbDQcuxNy2EaYY60z3wmqTBqde/xWLXxBZDi6mZIiCJ7SB80J+PcSIcAATp087dqnRZVo9I9jTu+SWfhxqQJ4nXvSDHPcLVPn8CuOwjyZLyQOAPmlSHyPPolotAHKPmlKT8ri5sFx3meO6/VMVKk08kMsCJytz3vLnwTPNJFrWgCzjfrABPkE0KmN4htR9yYHAgEHrJQBhgPuMJvqCBy3FLPqhsE5gIvAdqT4AK7q4AkOcOuvzKe4g9PDQZhoMa6AdAierO95PQBKfaTgcue8x7QGtvNOMx7vwUjzk9fmobkPYVw+0hUMCtE7gwzbmSi08RTIvXPa7L8AFkP2m1zSH0bxYgC3UEXVnYzDXPqpsIzEnuF46rPx/TX9CNQuoA+1GsS8F2nAuCsMdSDQW5RJgCGjfc6aRdZwq4Rwg5mjXU2J1+A8Ew3CYUgfxDFyPaO7Uweihwj3YUagxbJAD2yRIuNIlY2K2g6pTcBoahZI1LYFwOkq9TBYZon1ml9W3ns5oGzsJSqgjMWwTvF7/2ThGC+QUIftrm5myYdxPOPgi4fGEM9Xb2S4zrOaW/M+C1T6OM3PPbf5qh9HOFTw/VaeXExUZmHx5EN3TEDgL69SU/Xx4Dw+RJOUxMBrXa87FL4fY+YuDKodGtiD8NO1H/d534m+PkiUsV8gh2ltNgfUJdIluUctD59qXq7WDiydASXDn92/wBaoH7vOj7s8cx4ndHRVPo+/gO/+yS8V8j3HcXthpywcozAmbyBeOSxMfj5ccrne1709TYRuumauwKm4eIHzQamwqg0Y4jqO3RaQ8S7E7OYjaBNOmzMfZPtb5FoutHaO1qdSnlaTJIkEbgePYs07GrT/hujiCP7rh2e9rgHNcCbNsL7rJ6MbqnwI2W7Vb603GXIABzB3d5VMPtUOlr3BskyReLtgDlEylGei9Y72d58lXEejtVjS4lsN1gnwEKdGKuR7m+cfSdbML2n9UviMQ1oJbVvoBY33C40XlXtP4h4j5Lhbzae3zTWBLsLZ6f9vLQ0DK8kC4MHcBPOT4JQ42swDMDqd8m8jceiwoMbo11Hmuw6d/Z32VrEgtm3S2o8Od7JJM5ZJ43jiPJab8T7n8O5ImQLA6zuBsvIy4Om/fCNTx1b8R7zKmWK+A1M9I0EuIYS0NPugRB6h3PwU/ZXa5Wk8wfJYFHGva7MJk68Dc6p0bWqesncARFwJjW/MKXGa4HZpmg4iDTpnkAPJADBvps7Y+ZV8BtcunOAI8+fKPFN0cc106nsn4LJznHagFGjeKQB4gH5FRzryac/0n4J1zmH7vcIPghVXxoY/wCYfMKfK/QbircRSMZ6WUuMG7xxibjggbRpMJaKb4NzBJtNiZJtu7k8zFtmHWPImCo40zqfgfiE1lafYjmEwbAy77n3iHmCfNLtwQbVd7ZLQwHW8k2g8bHvCK/DUojM2P6fkFUYVp0fHQkb53FNZPsC32dTfcOJNyZeDy0LUelRyiMrTzcAT3h4QW4YjRzT1AJ7yCi5HcWDo1vkn5PspNG4WBDOFYdWt7QPJY49IafE/pxRW7cpl+XNu13dFz6ZrpmmpDz9nUjqxn5R5IdTY9B2tNvYI+C59oMInOPrku4fHseJa4b9bG3JLVL7C16Au9HMOfudzneaF+7FD7udvR3mCn6WKa4SCLTy01XK+NawAuMTprvTWSfFsWwo/wBHKcRmf3jyVR6PXtXqC2XdoNE+cY3MG5hJEwi+sR5JIPiYdH0WewksruE8v1RGbBxDfdrzcG4nT60Wz61d9ah5m+QqJ56psjFB+YVQT3W6dqmJoY3dl/pIHxXohVVvW801l+kGlHlML+1scP4JyySQCIObttCfO0awF8M/Tkb9i2y9cDj9QiU4y5Qafs8njdtV4gUXMjU5T5WUwOIfWrNcQRa8HSL/ABXotqVyym7iRF432WHsCiZzDcDq3iTI118ltBx0NpURJUz0dJxkItXWUtMJh5JaCsIfLG4iA1C3ePCVmfa9Ea03j/41ovbwXA5RGS7NVIQbtTCnUR1pnyUOJwe/1faz9FqCN4CsKbd4HcrU19/2MxyMEf8AJ8Ap+z4LX+D+Yea13Ydh+63u/RVOApHVjPyhPX9sdfRmDD4I/wCT3gfNRuDwZtFL8w80+di0DrSZ3Kjtg4fT1bPFVrXtir6AM2Nhz7oHZUd8nLp2DR3Bw6Pf5q59HKG5g7C4H4ro2DRGgcOlR/mjX/kwr6A/u9StBqW/1uUdsBn46v5/0RjsKlxqjpUd5rrNjAe7Wr/nn4p6vsKXoWd6PsP8yp+YeS5+77d1V/bkP/im27Kdf+PWvxyn/wAVx+y6u7EvH9NM/JGr7DSvQoNhtGrnH8v/AOVen6OscYzFvMkAcr5bI/7BiBpiO+mw/JVODxA/nt/+ofJJNp8oWlHK/odiLGlJG8hwfI5BqUOyarbOc6egH/ktGg7F0zLK7AeIY5s9faTzdu40C78O48XU3T4FXqT5Joyn7ApOvlb2WQn+jdLhB5E2T5nkud6wWSa7NtKMw+jdKIl3eqfuxTmz3N6XWoD1CpiKha3MJMXIg3G+Odp7I3q45Jt0iWorczm+jLhZlcgcx+qriPReo7+dOmoO7tTFbazWwZkEgiN7XNN+wgjuSlLbUgtLsrozTqJIL8vOBDeK0Xk5J+HApiNiVmmc7SQCdb5RrzgKzzig0EglsCDrI1mRyCptXEZiypEP9ppbYg2IkeIniEAbQeadNk6WHYcwnkJb3LXS2laItJlq+KrFwcWHMLaOEeNrHqit23Va4ktJB3Gedgm8RVxAIe2Q4tv0i0g3Bh0zz5AIuza1VjQCMznmGtIs1rQGknh7oHPL3pxVcIDOd6QvBdLSJ0t7vTiit9IYABN4F8u/ndbmMxbAzMGiSWtBgES5wbPMCUPY4perMskl7yJidbCeNln8KvSVp3Mx3pOBo2R3H9bpih6QtcBLSDvhJ7Qx9JzwPVsynRxFxMa8Iv8AQS+OoURBpyCdACT0vz1hV4YPlEWX2vj3VLNmOHFH9HK+UOc7UkDXf9fBY1FpJAJudOB4/XPmtijsXKQczoBkN1A39YV5FGENBN27PQ0qt7hNPes8OO9NUak2K5cc6+IygqQUtiahkEENF5Jv4QnKgQKjZHPgdFk46HuMyNo7fdRcAaQcCPelzZO/iEJvpY0/yXjo8Ef9oWy6k3SxjkYnlmAPaoG8PgtNeOqcd/5HuZA9K2b2PHd5orfSul/qHYPNanq+ncquwzTqB3BLVj9P+xWxJvpVQ4u/KiD0oofiP5XIv7Ez8DfyhVqbOpu1psP9I8k9WP0x6pEHpNQ/H/td5IrfSGgf5jfEfJLHY9E/ymdyn2NR/wApvj5ovH9j1yHxtakf5jPzBdG06e6oz8zfNZ/2RR30m+Pmq/YtD/LHe7zS+HthrZrNx7To5p6FpV24kcR4LCfsOifudxK59g0eB/MU/h7/AOD1s9EMQOKsKwXmHbCpbnPH9XzhcOwhurVB2hHx9j1s9OHhVc0Lz32Qf8+r3gobtkP3Ymp2/wB0VH2Gv6Nf1jpg5T2wiEwCSO5Rzo3oD8SDIBuOn1CxW5VitbFMBmcsWmZaeo3HuQPtcM1Et91xF4kS0xvFtd6Qx2JDszS2TdvD2gBoYPcs7C1QxxlpLYuCZlpIBAsP0IXo4oIwlJsq9823AmOQJldwNMOeXOnK2XPI1DAbxzOg5kJfEENecpls2OkjUdqJTxH8JzBAzOzOJOoaJa2I436xwXUZj+LxHrHw0AWADW7gGwB0ExKBTwz2ODhldBE3lsn6i36qU65d7LCykw6y6CeMm5kxpu8S7VqinTHq2kN/ERZ5+98bDVZttFxQq/ab3PdLrlxJ67zG9GbWLpdJDWxBuAdLT96eGgm+5C2jTaL5Ym/UcQfq6SpONyBMAyIJgcbdeilJPctvo3HbVmnTDgIDmEuufcqNJnhYLj8SwUGMJhzpNpEe1rPf3LLwzw6m4OP3meJAM9iZpVW2MCbNN9xdYxEkCRv3b1OhA2wBw5IknUZpg7y6O05ZUygC5ixMgT2Ra9tUbaeIhzYII4gR1jwWa4ZKgJIIBm4tysevgtIu0Z0P7GaDVLnNJEWgA+C9UwFea2XtynSlvq/Z5ON+w6aLQpektKb0bEahxkHkNFz5sUpuyqNghdY6Dqk8PjGvaHCYM23yDCbw1QbwuPS7piGKjQOnVUkpplQQhuAPbwW2TFa2KoEHAm4E/EIVRp1g777gI00uiPZGl0P1m+NN8adq5062aCwTXuAuPirsqgrtNrdxsgObBNx0FyL77+SHwFjW/qD4EeaBjsW2k3Mb3A7zfwv2LJeX+szNbUJEQHDK3KfegzE2HinNqYc1aYAMGxI1gbxPFaaEmr4FYxs7aDaokSNLdgnxt2Jl9drdXALypJovAmJMEDcONtf78Uljg9xLmyePGDfu5rf9Om7T2BM9wysHCRcKy8lsPaxYMrhbcZjsWmdrgiAYPeFlPFKMqGmbKysVWqDEsaCPV5ZcDAF8wHbICwqW0atN2pIbmtPvE3k947lp4TbhcRItoRwO7qtPE4b8is3MqUo06ge/M4Fv3YbB7SlsFtQy4P4nKd0TYFNjaDPxBYtVsUGDSoRCQxe1MpGUSIM8Qd3Ys1+3XixbfkRCpYW1YGhtGrDTrAjUR3HUHmsuo45DUDr21s6BbT60Wr62dAD2C/eUtUxTS7K8RrAdee1GN0uBMx8NivYdN85cRGpcRAnlNz0CYZQAh73BxIkzbXcSdeKriQaYlmU08x9mJ97nv0hJVsRIi08b25NXYvktiUMbVw12Fvun2RN7g/qs4tg3WlTruLRPtQZk9o333pXH0xmkWB9odquDfDAq+uDAjLfdYdvNXOIgFpL4/DNjw3pVzidenYNFauYMRuHmrpBZ1uJdoHGJ0k3+oRaOIyzwIg6iet7pRihJ1TroLHaLiAYv7TDHEg+PRGa4R7QmCR4zp3rmCcCA2CHREzqdWxEDWOPVPP2VVubOm+t+Y8VjOSTpjF8ZSe7LlBIEEbzI1APSCpg6H7VWcXmGsHjoB2wStrZjYBzSJOhB7NOvgm6GCpsnIGtO+BDp7dR4LLy0mFGJR2JTdUqj2mtDhljm0OPxRMXsRoYcklwvffxC1KbCHOMg5jJtF4AtuFmrpzmRAHMnf2TPgsZZZ6tmKjO2C8miGxEQd0kH2mkHd73eFogDf4oeGweWBMw1rfyAj5plhB4dN6zyS+TaCjtOfKD80YDv+oVGU7FVbN7ERxET0S8sqHbCuB3EDqgPZeSAeG/5Ig6Ls8PJQ5tgxcuGoHgrCpYCLdB42uEVtUA3E/DtIRfWA7gOkkeKa2EkJUsI5jnVBkdmEZdSejALERrG9SoHOaHBsAanML9GmI0TOHLstyM2kiQD4cEJ+Op5/VGARutfSFs5qWzRVClFhLiXNuTrbQadmnii+rYXSQJ+gtCQbkT10PWL/QQ30xEtZcuiA6QBx/S6zdvcZjv2UHPkANA4WvJOnBVxezWhjgJucx4TyHabc1oVZ0Co1kvBJ0m26+8q45JbbhSMOtsxxb7sOBJJuARx08Ei/BQCZNt+4wL3+t69hzKTr0c5O5v3ufAdy1h+Q+0DieeGELmBzTJvbhE687HsUbhHSRnEgTHmVvV8I1jDllsCRvvB89Fl4PBuMuIIuIuBqAZvv9rwW0ckZKxOLQk4PG8GbWMhTJUMESR0WkMFmygNAIsSDE6zI0B0ghXZsZ8CKgHK/wAihzggpj2J0Hb8UtjdGdnwUUXND9xMjNb/ADe34hZtXQKKLqx8CZq7V9xvU/Bqpt7Wj/0aXwUUVQH0Zjtytid3Z8lFFp2IE3euDf1XVFQD+H/xmdG/AL2dP3ndn/c5RRcH5fRaLVde/wCKAde1RRcfYmStr2/NFO/r8lFEPkALtD0RT739PkooqXDGFp7kR6iijoQM6IZ3KKJIGdd5fFDb5KKKxoKPl8l5/a//AKhn9PxCii3w8v8AgJHp8B/gj63BAbr2j4FRRZspA3b+o+aBT949nwUUUrliCU9OxXf7p+t4UUQykL4/3H9D8Crt0b9bgootV+3/AGUCpaM/6aqVxRTMa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EC" altLang="es-ES"/>
          </a:p>
        </p:txBody>
      </p:sp>
      <p:sp>
        <p:nvSpPr>
          <p:cNvPr id="4102" name="AutoShape 24" descr="data:image/jpeg;base64,/9j/4AAQSkZJRgABAQAAAQABAAD/2wCEAAkGBxQTEhQUExMVFhQXGB0bGRcXFx0gGRoeIBoYGBwgHRobHCggGx0lHBwYITEiJykrLi4uHR8zODMsNygtLisBCgoKDg0OGxAQGywkICUsLCwsNC0sLCwsLSwsLCwsLCwsLCwsLCwsLCwsLCwsLCwsLCwsLCwsLCwsLCwsLCwsLP/AABEIALcBEwMBIgACEQEDEQH/xAAcAAACAgMBAQAAAAAAAAAAAAAEBQMGAAIHAQj/xAA/EAABAwIEBAQDBwMDBAEFAAABAgMRACEEEjFBBSJRYQYTcYEykaEHFEJSscHwI9HhM2KSFSRy8RZDU4Kiwv/EABkBAAMBAQEAAAAAAAAAAAAAAAECAwQABf/EACwRAAICAgIBAwMDBAMAAAAAAAABAhEDIRIxQSJRYQQTcTKBobHB4fEjM5H/2gAMAwEAAhEDEQA/AOWoUdKYPNZmHAdQmR7XoJBiw1o/CCRCjrrXmydOzYiHhqpbSe0fK1N1gZU3kkUk4NYKT+VVNgsJH+40My2DGDcSXnbKSKpi0wSKuzaea5tVW4vh8rhjQ1f6aXcRM0fIBWVNh8KtxQShClqOyUkn5CrpwT7MMW9BdysJ/wB5lev5Rp7mtUpxj2yCi30UWrxwBs+QnarVhPspwrd3n3HL6ABCbxrqd9iKeu4LA4dORLaTGkqKttxJjUajbvWP6jNGapGnFjknbKDj2z6HrSwq610lzimCdBSphmJI/wBMSJJ3T2jTveh3/CGFfA8lSmzBBKTImExyEzF1XkaaGs0aXZWSZzpytG9b1aOL+C32JVIW3bmTE3mLEjpSFOHWnVJn09Ntd6sq9xDdIGW1FcNWQw6R1qFleYgKMC+p1sT+1PMIwhMgTE6E2IgnT2pGqCtlYzK96sPBWiGXFn8KCf1ps1g2FAHy0megvrGx60bgsA1BaykNrsqFXjQxNRlkvRRQOdqxIIuTQqiTpXTsV9kqiqWX0Fs6ZwQofKQdqXYn7LsWj4cix/tV36GNq0rRKygFsyKcrK0sk6ACmB8L4htf9RhxISbkpPrbrWeIkjyVelI53JIPGk2c4dXJJO9OvB+HzPg9KRkVc/BLWVtx09DW/M6gZYK5CTxZic+JX0Tak1Eq/qOkkwFKuegJ19qeYTAsBColbyzlbSQYSDYKPVRkEDsaZNRSQVBzYiawTikKcS2soT8Sgk5R6naoUg10nh/C30l3DYbEXQk5mlIBSYSlS7jQyqI3M0j4xhsOrDIWGVYd6JAzZm3U6EpOygdUm4kazSqbvaDLGktFSUqda8BrK9SknSqkhvwfjzjCgRcbpOhotvE4Z7EZ8QClogyEzrtpeNaSw2G7g+ZPtFDTUvtxvktMfm6pjtrFhTqEnN91S4JMc3l5rn1y1v41awicSRgnCtjKDckgKOoBIEjT5mhuFcTShJSpMg0ufUCokaTXRvk1RzSrs1FZUoIrKexvt/I+8xI+EV4yu+tDRJovDsXBNYWkkWR7geV5adiJFOUIGppZikhLzShuIP8APerJwjhxdWlASTPT96SbuNhiqZNw3w2p+AmAo3JOgFW3CfZxg+XzkuOKgDVQEgyfhEx7/rT7heCQwgdYuROomI6e/wCk1796BXCSQRHKAQdLXmJygn0gmx5pxfHyO1yCsJwdlpOVtAbTEhKQB9N/n/eh8fw8qny3E3BTBte41uAdNfyjSh3uLC8zAiREzMazzCDe4FjuTZZiMZOVSYnrBIIkgAFOX0yjXplBVQlNMaMGhR4lefaHO2sTvEpOv4kzIkzBKvTeqg5iSvcSdo6H6abV0jDcVUuUkFQVykEDNvYjQiPYA6gc5Rcf8NJIKmMqZBOTVJsLA6Tp2/WhFoLTKM8SPike/wDOtNuAcYU2EiTl2HT4dBcDTpSXGuqbKkqsQdxBHzHao8Ji09f5ertWhE9nQ8Hxk+UUuDNyghZJBVqTIMq16AVFxXHsLBSsXJ+IzM8u+X9IqlJxhsEmANPrXuIxpMghJJIvF9NbbmkUAtjhvhLee7wiTb4ibEflABqx8ORhIyiSb7wdFDcXiRpa3zpzWMWBZeSZkA6i0CP2orCY9OaA4QVfiBgelrkdq52cqLvwrgjJFisSZ0VF1ExKkgb/AK7UxX4ZbCgS4sDYAi+uhIvSbAY0NgF51GX8ylJSo2i2YqJ9gKa4TxChz/SOZMWWreJHw72m8e81HXlD78FqYfCG4VJgRIkbJOpgdd9qnLvLZXbroOpjvVTVxECJNpi2TmvuZBI5jtTFvi7atFJn1Cb/APkv2iLW71VZCTxssmHxAy3KeuvWT+1LuJ+H8K/OdsTPxIOU67wfpQX34gkBQERYrFtLyJtBNb4XjaYAK0ybgFXrMQmSJ0qiyJ6YjxtbRUuK/YjhXJLDzjaiZ5uYd7W1pTxX7On8Hg3h5jRbSCS4VZYT1IP6fKurL4ikEknKgAmTAEXNyTPrauSeO/EB4o6MPh5LDUqsT/VVYSUwLC4BNviVpFXUlLQkYOyk8E4Gry1lWVLRIU4rU5AMwIMW19SbbUWHShZfS0kJSklCSoAJRGTlCzM3zZYk5lRrR+IwSLMIeLkATsnPABiYJAKQJ0sIBIMEvYdTikYeUhGULOVsEZE5ySZgqVAsJgk9hTXbNMMfUUK/DDi2lYl1bpQtTd1FGbMokuKGwB5Y+dImXkvqw7brp8srKlDZuQlNjGpyg+kbzT3GOEMqjMDLpWgxHxyIVN4KgdyYF4EUNwrgB4i/h8O26lCfIEKP4SlGZYIEEyom/fqIpl7kcvboF8T+DiwnzGVZ24nuKqaVxXSOL/Z9xbDtFKIxDXRlWYgdchhXyBrnDrRSSlQIIMEEQQehB0p4NtbdmaWjUmvKysqgp6K9ArxJqRMTagxoq2ZFZW0VlKWodJXOgqZtUa1GlNSJTWF0OidzDrWEFIzKzpCU+prt3hPgoabEx5mUFR17wCKpP2dcK8wqdKZCbJJNir/GvrFdQbQMoTIEDrcfS1+0Wqd3oZ0DYx1Cc2ZYQAfzKE2nWQPzew7CgcXjmgCk+qhveDFo1tOo0BkU4/6YIEqExrM3+QPXcaChU+FmsxIMzMgkxMQTGot0I95mlcZvwOpRXkpXGccoj+mmYE2mwk/DIAN9dzvfWvqxahBneCCAQD1EbW02iNIrqn/xtIHwgDtoPTW3bSq7x/wOtZJaUADtbl3sIA7/ADpOEl2h+cX0yj/9UWDsJsY/TuNddbTRH/X1JFzCgLXJtO03F9p+cVX/ABFwvF4YnzG1JTNlbH30qvscTWVQlEqJ63q8cDkrJyypaLtxkt4togjK4LhfXcg6Tvrfua50pZSYBuNafuYbFAguIUhrfJBt2gmpMNwVvFGMOkpSNXFkm/QDc/StGJcFT6JTdifD8VIsoT3H9qLGNTEhcD5Gj8R4Icbw7mJLqCEKIygG6QrKTO29qRY8ZuZKDEQSByz7CJpuMJPQOUkthqOJAWzVM1ikHRQrZvwpiWwVFsLtdKTKhv8ADrSNpgqKhEEG4OvyocIPph5SXaLKGwqmDeKUkCCYtbNEelraazVIdQUGxI9DU7XFnU7yO4pXgb6Yfuryi6p4y6lWpn8wVzEdCYuO1EvcaUUSokT/ALUnoSM1j9NapjfG5PMi28G9SvcXSRafSp/YfsP9xe4+xXitwAozqIiBc/uTet8D4scz5iVKJ3zkH/8AW+uwiqK+8VGafeGmkpCluBRVbIREC9yZ3iwqksEVHYsJylKkXXiHGnXGglSykEDkQfjif9Qm+UaZTrqdBUGHxBGdtlxaZjzlAmSpUWEQVruQBMASTOpT4h7Mq6gkSAEJ1I+tzpp60U2p0ISpKvLShQS2EicylJUo3M/gNibnNPp0Y0qLtLsbOhLbfIgKHlElMpzCJUSrcajuZSBzGs4AvyWlurUQ7iAUtpVPI2lUjWSZWEEmLJCr3pArhvmOnDpl7FrKUlWbKlJEqWJUYJmANo7098VMls4RlC1BxpBymEZTCoIEHmJClH0N9SQ48FUXJ9sQccytrSlsK/qqVKMxJy8qRAkwFEH6/lp59nfBEJxedKgUFjNuMoKki8wbgBQ0+KlKeNB1xsgZiwS6tcQXMpShCUkXyxzR1UbVN4CdWcS6UlJSrLzOaAc2Xpc9N70uV+hkF4Or/fUtEFteYHW0AxrBVcjfX3qq/aB4MTxJJxOGSlOLSOdsKs8ItB3XFgTEj2qwOutnKSjzTqRJAnqAq/e8xqNaLw3GIIgQARYCwN+gmfe+oBvWLHlcJWhp41JHzLiMOpClIWkpUkwUmxB6EVFX1uEsYlMONocEaLQFC8Hvf3/auVfad9mKG2zicCiEoH9RkSbfmQTeQJJHS46V6UMykYpY2jjtTMixNRUQiyapLo7EvUbJUKyoYr2hQ3Jj9HYUVhsOpRgCSdB1NaIxrQ3q1+A2kv4jMi4bE++37/I158uXsWVHRPDHD/JabbInKkT3JvIAHUkU/wAPJ023MD5k36/XrQiXUtpClRGsjYwLddJ+RqJrEKWAc0QBOQDLMkcpJJ1BF4saS6Gqxg5BiVbbK/5e2vynavU4cmMijA9IPaDexvt+EV601KQJJkCTKSFCw09r23VWpRkSApWeBGYhMq2zcoABMnoObtT/ACxfhEuIxBSJ1j17xFrz+knpVXxPiJRUSUwAREzrGxBEAH1mSNFJozjGLhMlYTsnUzoPh9YNjNx0g8+8U8YQEE/CUzIEXm1ulra/iI0qTk5OkVjFJWyw47xKypJSsoU0bKBuTMxtY63rkinGQFpSB8aoXEHKCfTVNooA4pTzyStRIEWmw/m5plh+EvOqW+2gBoLJGZUZgOg7/vWyGLgtsi58npB3h9l9KS42lxTUcwgjL/ysfUdaccK4n5qyxh2ykTDjqhAbkmTBi+u1b8FY4jiG0hKEssqFlK0y9QkXPvFNuHYVjCrfAUFJMBazrnAlSp22sKSbpOyyipNV0AN8bw6GFthQKEOHXmJTnkEzrIvQ/Bce/LihhEjCuLhJOVJSkqty2JEk3jet3OAJBOKaSoqObOlYgEXukQIsPeii+vDoQ6tSnsOtIBUACpuLCAB8AsO1Tk147Y8I+/Qx4g8rDErCCrS2pMk8v9qVuYjCuIU87w9wr1Ki0oQB1OUW7ia8xuNfxKgcG427kEqQYSTMwQrr2+tDcLw+Lfg/eMO3lvDry7XuCMqkhU0uLE1Hf9R8uVc9AHE/DysT5a8Nh20o1POAUg6FYuQKQcT8OlDYcS6hY/EEj4feTP0q8svuNueQ28w8t0EqcaMobAIzZgTaJEdT0rTi3hvAsYdZWpSeWc3mkqUewCokntV4TlHTIzhGe0c64TwV7ELLTLZWoXOgAHcmwpzivAONaSVFtJgSQFifYHWr23w7Dow5e4esNvBOYDOTntoqSQfWhcLxLFONtO4oeWwsSXUkFQFiBlHwZupn2Jrnnm9x6Avp4x1J7+Dn7HACtLSwrMVm7aRKgN6d4xIIS222pSACSoDm940SP31qd7iTaWV+U2G/NWYAB5Ui1yTcnUjqaCwqFoLiipSWynRF82hAKthcEn1qluXY0Y8VS7ff4JcEULdbGSVKMWJuAIypA+FJiJvvQ/E8W4lDKsxHmJKwsqBibEQJ7i94iwgCvXFcy8gQohCQMygIKgLpuJINgKWMIK1ALVaQO0f2FHoZLnLjHosXhjBoLbrqlhKwDlUpwAAxJKkkSRE6STNr1pxbGh5nDOKUFpRlS4oT5hXlIyidijLPUjsKmxvB2RhnHQHVBEBF0AKJURcSpYiCdBptMUiwuK/ppIb0ByEgwlUgqV/uUBYWIEzQXuPnkv0hDCXEYZbmUZvMCEggApAV5iramVED2A7U38DuJbnMrKSrYXtcCdBMq96T44ZSy0Z/ppObuVDMSepuRQaeKhJUi4E0s4uUaRmckmi/cb4+EwABY8pN43B6ddI96AwnFXHCbza/KIM6yNI/SfSq03iCsHUxoPX9v8Vefs74UPJWspPOqEyDlKd4BNxr3t6ms0oqKGUm2OeCY/S4t1HNoM1t7BSdCTINoFXjA4sOIvCgRBvb8qr+oNtb1z/FcMUCNACdMsc3xQNxebHarXwPPlGYiZOuo59NrgGxMn90hLYZxtHBPtB8MHAYtTQktrGds/7STb1ER8utInDYeld++1PgIxWCUpSYdYSXEGRMfiB6yB801wB8a16UJ8kZVHi2DzWV5WVYgWfB+D8QvRs11vwJwUYPDwoQtRzKNrQJ9wBm+dXPK2gEwLUmbNsyiqDM6730SRoAa87POXTZpw1LwTpUVm6RfqmZ+cXuvrRJAEZjOt9TYcw0vYdzelRfg8oi+iepkcw35j9LTTJCjBjebAxqFRr7VmTNLQcECAYBJN9OpSTp3P8AyNelWhKE6bEW2N4/3L+fyGaNgSNZtE7JOvrtUq82bRURuE68+2s6dtO9UJld8YcD+8Yf+i5lWLwqb72V+EydYvauD4zEqWotXgG4nfSPavoriSkpCs03kA97wbb9tK+euJpIxC3LZVLNxpdSunpVfp6tgyN0gjhvAPMcITmUltMrykTPQTA6b1aMJgy+GQWFhKVSpSVAEoBAPmIEJk9E3+tKGuJBhpSm/wAZhRmQk9T1G/8A7phwZ510oUhagyg3IVdRgmIGo1k08ubtseHBUl+50N5QyFoqLYy/01tgC0aJEEAwDtVH4Zwh1rEKUw05jMOhRVJKZzSDJEjNvoO8aVZWPN8uUJCuYJbbuDBNiqfhMX7d6nwXBEkjItxlaf8AV8lUJcXruO+sA3j0yY5uOuzZkgp76FfGvEGJCkJ+5PIWshKS4kxJNuYiBeKes8BxGHSjyXUrK1/1UOR5YkEqKIEhIOxkmaA4lh+IecGW8SnyyknOtIKxGxAsqbEG394OG8axjsrcSlt5kwnDE5C4nRSpVtex61Rq1dE16fIwRwpbLjrrrKEpMf6V0qsdbAg6XNVvxjj2VtpQ1hAshYcUENzABlRURpIkd6Yv/aeDyeUJVKSFzb1IERUY4mFAJXihmWOVtqI1j4bD52p03HwTaUvJXuFPcPUy8W0Ft1auXnyluw+EzMSCYPpTHwdxzCYbDK80/wDcScy1EqWoSbCdExEAa064Bw3Cs+aS0FukSpSkjPz2y7gAARG96ZYbwVgniMQ8znU5BgrVlAjQAECe+1MpKTrdCzTgk3VlFVwPGqfLjLJ+6uL8xKStsEixIIzSJO3Q0NxLFOlbreVbGHUoDyCISCCJItGWQTANyDTDxJwYNuIDbxbYUtQStDjpUAmZSCpZQVAiIt1qsYx4EqCXHFoSTlU4eYyTE97qNMqe0d13ZDisaCVQkGQEo2ywdY3tPzoxt1vJ5a15eX4rxmNrgaBIpY0tISVm5BgdPYfzSswTSF5vMIRMqCzMaaRqokwB0knaq0Bydb7f9P8AJ6pOVRUU5hzIBCoIMRMAkgXmN9OtNeCNhpIX8UECMp5Z/FBBBTqN7n0pRhmDdRmIudqN4hxlbqWwJCWklBWBCiCTExMQLVz2XX/EuT7YZhuKLQ4vIoqTIKjklKYCicqFHUSoXkXJvSvE/EFpzFI0UvqZOnczapRjiUBtoFKTAKvxGwkSNjGlTLSQEi0HmPsbCx7ULohfLbJOG4IvO5c4BMytX1Nu50t7UVjvBmHbTfFhSugIknskAz86X4MtF1HmghtQVAzlMkdSPanuJ8LNZm3G1OCVJzJK7IuIIVqo9u1LyrzQlKW6ss/gf7PEttlx9IdXIKAScoEiAQkjmIm19qt2LCgMh5UgnlFrRywEiQRA0ozhLDbLKWhJt+O6jESe1iT7ipH3okgAE6GIuZ31BkVlm+W2wx14A8O0XE8yBcyCTzEdxHSpG0K63MG+n4b3Sfyn5j22aJuNTcix6zrBgg9vpW6YnbT/AO2ZvYHrF02gCx9kQzJoCkFNrpI9oIM7AXr5j47gvJccQdQsjewBPUelfTaYIsd9LmLj8I039YrmH2ycACm04pCYWiA5GikmLxrIMexrVgnUqZKa9Lo49WVlZW8xn0j4h4gWgEg8ytj0Gv8AaoMHNiRP/iozfXXplJ96TcR8WtYxxtTaVtrTINgQZ0t604wKgUiBJ0VFj+WSNYuTXjZf1m/CqgEOPAEnWJNzB/Npvc0ywxkydLetp/uaWeRzyQTEEWFtdx6mjW30oEWHSNfpSLRR7GbSrawB/b5Ul4l4pabJBV2sbb9Db/FKOL8WWoEAK9h2nqOvTaq2ngC3p5ik90kCZ6meh3rnkt6CsaXYbx3xirIuBygW3+WpqicPzOKzrBAF0Jy67zfqd761cWvBLjmZBWII5Vzb/FIXcOttbmEdBSsWEi4Gy09REG2orThS4uuyc3UvgJ4sgnJ93aDiyAVgpTlg2hcQFfrateCoeYV5zgbSyqy0tpOVG2bLHz6E1v4LCmsQtp/IpRTmzpMkZTYE7a1p92edxS2kPkMEFWYc2XNqkjQKnb0p9r0sZU/Ui1YLxVhSVZHLNpnpmWrWOwFvnVVw54p5iywOVwlQBUIOhG9jECLfDQ+N4fh0JS26ylpJ+F9tc5wN7EnS8EX2phgceuUBhxTjecAqKCPKTPxFWk9v80FBR3H+QyyObSl/B5w7xq+y5ldb8zExkgiFJJVcdL8vyN6n4p4oUt4DHtLaCRLa0KPKZ5jaUqOnKQdO9M/F+KbQlbiGWyRBU6QM5gjRUTMW1rThuKbX5QUpKsykQPiCkySCQdLj5jeKFxq6DxlfGxzgeBYPEsJX5SFlxIJXlyqM6WToe1A4dGEfUjAs4YZETmcAIylOuVcT5h6zOtBP8ZxmGfdDTCywtZyuBByCdYP5QZPen6eHB9lojElpLZJBaUkqURIO2tzaDNT9XT/YtcK147Mw/h1DeIU624UJLcLQSpUkfCQVEwddZ/WonsYpSRhMG4qQIcK7lCIPMV2CPqTt1FXf49hWHXVL+8YjT44KJA05QANtQfTrKjG4vEYdTzbCWMKbqAMLWm8lCQL23P1p4wkuyU5xZtxdleDw7jCXUusK/wBMKSc4zQSZ0/NG9c/dBsP4OtOeJBPmAMuuLZKAQFqJIMX1/e+tKxoo26D+fP5VaKoS+VWRrcCQBlskWPVUzf2tUrTbZSStKvMJtzAJSNbiJUff50DkUSAOs0dhcOq5EKWT8J1PcTY+9UekHGnOVvoZYXGtIBSsOQYjIvlUQRYpUMqh66VG9xJak/dylK0CyA0LZiJkwmVEAn60CMWFKSXEgIEiBYGAY0769e1aOcSXZIIATITAggGZPaxPzrkjsuXlLR7hrCQdB9N6JwmHKyG0xmMlRJskakk+4+lBhYSLnX+f5p7wDg6HeZaiZAMZilME9rk0ktKya3SRjmFZKFkrTlbjmiVFQgiOkmJNqd/Zlw115YW7lVh25KTfmXMgEaEanoLda88PpQHFNsgeUHFojWZMC5OpsL10fgPBhhsOhhsACJURKZJMkyJ2n2iovJ3EeUKSkEuYhJsAqw0AtBHa/Q32UKDxeLjQaa8pJtczlCrwDTN/ACQCkWiOWctuu2qhbbTtCjhyZ00Nh+WTNoExIsZtJ6VBpnJoRjiiyoDmPtB7E86Y326aUSOIXO09p7iwUqJ3JSdTTYcPBmAdIvtJ/wB1tyfpsKDxeGBClATa8EgnVVwQUmeZNgTMey8WNyRBhsaVfiCwDEg835QkkGQsc0yEcyo2mkv2hPZsDiLaJ/KLXHee/pHu9w+Gy3VJUBlJHKqLpv15guAIFxY1X/HoH3PECwBTrli+YfIz+3tSD9a/Ikl6WcHryvayvXPPL1wx5IUDcdY3rovCMSVASRMWkbae51rl+BPMKv8A4beypFymRYkyD2ryMy2bsfRZFqj+40NqieStWhSmZ9dTfpUWHfzEwQNjf2ntRDB1JurUAG5GhjciesVCWyy0bYfh03UtXcAQI+mtMCwD1mO1h2nf+9QpxZNwknSY0n10MWNpovDhU8wSk6nud9tv3popAbZ7gGYAJTFpIj2G9a+IvDbWLQkLHMggpUDcgXyk65SdqLZCpue/aikPAWn51eGiUnbOTeJCzhleW2AmJJSBAmwnrS/hPFWsG2tWROdwZiCSRmIvrXTfFHBcPiRnW0lawIkfFHSQRXP2OB4ZjF+c84XAOZKHIhIAvNuYjY2j5U1qt/7Hjbev9HPnONKKlIMFoqkNrEgdhN0+xFWHgWDLwDTL7bLbqocSUKgGLEBSjDkgAQqO9P8ADYTC8QS55jZQ4XFEGCFZT8JB3t+9AI8GuIX5SsU2GhKkkpOc/lEAx1MztVZZE1XQkYNO+w/CpYwf/b4vK+VSQ6oSFgWAhU5YtYT1k1j+H4aD5jLy2VX5QRlk2+E2HtQvEPCbuJbabViEFSSTPMpXoBF7X20OtDN+CE4YhbincQlXL5baVIWDBObUyNdDuKVSjW3spKE70tDn/rz+DYbW8n7wyRKXWyUrANxnSRaRBtI1orB8PbxOXFBK8OozCUqCVH/csC067aG/QVP/AOS4xIUsNleHzeWk5OnKkRsbRprWziMWp7zFN4hpkiVpQElW2ib5Z65Y+dHj+wvK17lidZyBeElBaUrMpVpIVzKJT1mRIgdhpUHF8TinHXEYdOdtASEgFIBASJCQYIvPaifDmEwy0LWApwOynO7/AKgy8sCwywZNgNZpA/wrEYLO7hnHFoQZMzmA3MgQoddxeh5+To/x8Ff4uUlcgZV//USJEERqDcE7jt3oFxQOVN51Ma1csZiMNjsOXJyYpAnNbnA2V17HY1TM2YyLb/t+lUjK/wBjnBr5sIYa1VMbXHSsGJXkIzEtKV8EwFEfpWj2JgBIjoVTJ+VDqcvyn0pkn2NOaSUUeqaka6E+29q0kAE9f0/9155+pJqFolagBvpOlOkzO5JHrQzqiCU7x/farp4cbYQiXXIbEwFHTtIibzrS7w9wdZCsuRYEgpC4WqbGAQBp3q58GdwWGTl8oJWNGyP6ij3J5jUss10hsUHfJhf2aYBh553FNtlDbasqNQCuBKgiYkA9O9r10ZK7xEC3y3ER8Ohmag4e3laAIgxJ1Ak667STfYg1qpQAPTcfPbpciR2rNKVux6JlJkk9otqO0/w1G7Y2N40Hpf2121oVWKVcQR3kTfQ9xtPpQ6Somdd7DTeRfcZbdRvSOSCojVJ/W9j/AA/+68fRI2JF4O52vtKovGx60K28RBO+sb/wgwJNlCiA8CCTb+Eb+hP/ABrk7OaoFxDuXLBN5MExIibewTb/AHbaGhfaisfdFmRqkam/N/B7e1XbFqBk94sNDqSL9h/JrnP2o4iWAkk3WBtBidBGkzeaOP8A7F+QT/Qzk9ZU4ZrK9WzDxY/YXBB71b+D4rk6EA2IsT1HSqU2q9qsTDsZSdFAa7mvPzK0aoOi08MxkD4QdD2F4nuac4RyTJNiZEg5p6k/QjSqhwxcL030BtEVZ23Yvmsdibn/AAdD3rG9M0rY/aVexgdE9tpo9lwAfuf5ekDOKIInWLJn9e9S4/FkIN9taZSpAcbJOO+KEYcSSFHpNc/4j9oji1kJEJ2oXiGCexLwGxPt71a+BeDGQnnRmteetFSVerZ3GuhfwTxO6tC0mVlSSAJ6j5D1pHhWRhXEP4k+eQFAnPmSkyIgRr3vXR8P4bZQD5JLJOpTEfWtR4QUpSVF1tcGeZEE+tzJ0vVISpNI702m3s55xZb7jyFK/wC3SBmC1CSoHUAAzYXgx7U+xeEa8pl0OKW6kwpwmJQcxEJ0Tei/FPhfErcBQ1nTIEhYMC4mDBET3rbHcOS0hGGbQFOr+EqsAoCZJg5R6fWn5elLoNLk3dlcdC0ghlWRajCVA3BveRtf61twrhz+FUHSpLiASVIzysA3Uek2JkGan4vwvENDOUoUlKgV5FD4QZJvBsR2oBxtauYEdZgmZsQaMejp2pEnG8HivMV91j7u6PMRb8WpAH5s1/eo+AccecUhDjSySrywSkgSJsFn0Nj3pPwbxIvDvBpav6batzoBcRfXSre7jUJRhCgyt1RURaxKFKN9RqabJGo01+BcUk5Wn+TTjGJVhirIoElQKkpBMEybEa3BnWhvDfihLoUlRuZlJ9Yke2tOMExCwkwlS8y4nmjQ/LMKA454RL2LSvCkNmJdWRyCN8ouVEE/LvdcTTjsOW4z0J8f4PaW8C275KCBnQkSZObREi0CvcR4NGVQw75WpInI40psnqEqJgntan2Kw7eERnedUt1cIBbTa2ZXwQYMTedtqhRxYtZHXFo8pebIsounKYIJG5MwexsK5zyX8DRWNL5Kz4h8DYjD4fz1FsgAFaUkykHcSADqJpNwbgGJxKSppslCdVqISj0Clan0rozfiBrHr+6NgrQoEuqkwEzcA6kkwPnTFplC1rbQoJw7Ccpy2ExJA2ASCO5ntdlmklTW/wCwv2ot2nr+5yTg+DIxJQ8ytZSYKUpzgH/8dau+P4tw9pIQcKEr6uNZCB6RMVYmeGJcUPKaCEA6nNmVrcpH/wDV6h4qwTCoQ42zICcgJCxobzt8poSyKbtp/wDoY43CLSd/sB+GOANQX20L59AucsTBhKj8iZ2q0cI4U049mJlLSp6gKjQHaAqflVLadxmLeDaXkob0N+bL/tjU23jSur4PhwZZS2mwSm99TrM9Tf5mld3YrkkuKNMXcGFJB0HrcRdUX/Wo3gLXNhFtvltb+RaRTY1KRMyJ67D9PlQz5UYAtH07dtfpUmwJEaU5bhIE777A+ogD/jUrM9BPQzp/PrWLaGWVGEjqbaXma0QZAAkD9ttP80oQgqB1F/rtofQfQUHjXCLz9bRaAR0ske5qVS+3S87H/IPSwpdxDETMmbduh+YJn5iubOSBH8WopJIJKYMAAzuJ69dNjXNPtCdzFsTYTYCBsPfSrjjHTCjJ5Z0SLm0z30Hy6mqB4mWCvXQRVfp167Eyv0leArKmAHWva3mWg5tj/dT1lUIRf4ff+a6VRBm6mrZwhZUwAZkSLmBbT9ajmx0rspB/A6D05SEwdYBsetOsHjwADvBgdPXsap+ExmqT19/5FOMDxATJKekgfWP2rHOBeMi0YV2SZULRJi47HuKm+/JJMmT2/Wk4fGUxFxvQuFfF1KIBTcCdf7Go0UstuDw6EiY5jt07U1CykCLGJV6bmqfg+ILmRcC8n63FGHi0jmBvcwbgDQUFoLLC5ixOUzFtt9vlRgxmiQZnW8Qaq2EfEyVKO5BjU/yKaYYXk3m3ud6ZSYHEco4hE3sNz16e9SpfCgM4BP8AJg/SlItAEgakASJ0E/rRiU7gaWEHfb+9UUmK0iVXC2yZQQIEQR22NVbifhttiXi2vIDmIQbR0y7D0irbhxePn3G/1qdb8A2kHb9qde53N9PZzlnxdhVKCGG8wi6EovH/AIpE0Nh8Iz/Udfwi0IKiptaVnMOpSgkQB6ddRV9RwDDlRcbSGlq+IpEZomx+ZoDxLwt1KCpLfmoEcqbq9AN6L60NBxu29nN8YsKfC/vgieRxUAwbZSNBca2BMUfw7jxZCmVlzMSYCkkLXJtEjSN+1Zxrwo2y8t84d8NWUltpQ5CDJJAkxpAiBescwqeJFCsKtQcQof1F3yCINxrIm1UuLS9hWmm2+xc94jxqHSsYNyIhJ8tUgTM6ROlMsL4gdabL6XQ9nu7hzylskaJJN9pEa6dKtnD+BZBlXjFlUapSkX6jWvX/AAelxCpcDyjqXEgKPQZkgG1K5x8I6KfllZbx6uInPhcrISnK64tNzoQBFyU31tBHtArhLuAbU8XJYzT5dyo5rZyZsJOlzTPEsvYNIQjC8lyfLAyH5ae9Q4jxAMT/AE1oUmyhlBzW72ig5vwtFFCPl7PeD493GNqbw6wALLcVNp0GvMd4kD6VAvgrmBWosvl3PdxpYAmYBIVmgHsemtJ1YM4IA4YLWhQlZUZMjXlGlu1ooxrLiGnH3XypJQpLbaSiQsJsSVKFs0bSZouXt0BRfnsvXgzhvMp9TPllUa/EegA2CelWxa51qteEscVYZvNAVAmDN99P1p0Hx1pU0SnbZ4850vsdPrQzaTJOojSw0296mWoVGVyLew/z1pGFGuKcBsADGsfhPcbiokNgCAbkkmPaYn2j2qEYeCVGyjuJ0PX5Xr112ACqBrc7bfpee+lJfuPVdGuKcsQq5OttSbHe3Qe9Vbi+Py8olROnL73P82oriXEAmSSJG0GI9f796pPEcaVLKswET1jQ3vXRXJgk6DMbxFMCYgbfoL1zzieNUtZJG+lOcJi0OuqbdVkSowlR/CrYnsf7Ul41w9bDqm3BzD5EG4IO4716P0+NRdPsx5pNqyJGLgRArKGrK1cUQth7dPOCvQCLe4pAHKYcMcE/5rNkjaNvJUEYlzIqRmEfOjsBiDE39Ipfj0a2HtQuFfy2qbhyiTUqZbnMRIuPrQ6nRFyOvz0vStrEiLi3rRzSkqItG81mcKLKVjXCkAASRF57e3Wj8M4SQLX5jNyOlLGUndQuZnUx0tRWExGYk2kmPbbWoSRVMseGgR13E/Km7RTF5gVV2XyVTlIi19D0uKctKIQOYEk3A7etKgjNlRTJUrMom4mPSxoxvEXAB0sRbU3+gpJ98sSoTHUa9KmQ6AAL33tN7mipUc1Y+RiANDY6TsB/mtmMTm1M0jccTqARt2gelTMK5dbk9Tp/6plMVxHiHoJJm/a0D/NEs4qAL/zU0lQ/JkHlGhn2Fu9FeZ6/PeqKQjiF4tSHLEWn0pTxDhpSjKxlSNkwI+lEhYm+gvUbmOBBJk2mBp2pW0+xlZy7jWNxLK4WClX0PpfSmPhfxcsLyOaHc1eHmUOJhYBntp77VSuP+GcqipFu/e1JaXgotnRsPiZE9aCd4Vhysr8lAURqBBI7xVM8O+I1I/pr1HWrizjkuJBBAnTv1pudqmLxadoExHAm1Zi0ci4IE3v1jauUL+z7El1wF1lMGTC735hygT866jxzDrLai2pQXYpymNO2/pSnG8LcWG3My0uBAz5R8cbKO9NjzOHR04Ka2zfwO0ploMqXmyEwr10j/NWkvQP5rVe8OYFYBUoETa+p/tTlcAXO21T5N7YWktEvnWipgqxy7j2pS04ZkzajUKsQdflRTsDVGzmIsQfeT/Ld6V4/EZQRftcX/mvyqTieIASYmPSR6enWue8f44QSmYg7jSuUXJ0jm0lZtx/jAMp0AMHmqlYt5S1QDy9P1+lSOuF4iBYGPU/w0wbwUOAEgEqA0Ex8J7Tet2OKx/kzO5gnFcDlyLj4kfh0zAlJEydx9akYbGIZLbhPmM3bO/l3zJJ3CSQodiqrRiMKF4ZMuJkqSBKdJyA7SZVIm+3slw2FLbmYlMfFG5BsR/xmhHPaGlj2KRwUfmrKcFABInQkfIkVlW+5IhxiU+p8K4QoQYvXfh9lOC/KfnRCfsmwMfAfnVW2/BNZY+5w/EKOt79/3pWsFJqz+JuHJw+KdaQZSlXLoTFVvGJ009qnjZRnpxBKaL4fjSBEX67ilc14lZFO8aaoVSosyscr8MgWlR1pnhcesakKG5t+hqsYXiE/HzRpNH4fHDYD3/Ssc8XwXjP5LYxiDlkACTGn9qnaxqsx1kW6ikmFxmYC22g3rdvHKmCo+kWiszgy6kO1Y88sA63MkWFG4TFrnVWWNyDc0kSud0x3/tRmaEzmEneptDWMW+Kq6mxgyjWpm+MKTJseliImkgxV4kE1N972I1/lqVpjWWDAcYChcDuQemlHtOpMTmMb+tVpmBtb+1TpxgExodq6zqLCtVjlcg9zt70IlZVAF8ytR0GlKX3AVG5smB0M0bgWAJV0EC8ULs6hwUFQ3vWi284IPpULLwvMAAaA+1SMYqRcmJNtulFnIqOO4MQcydztTDAOFqMxttPWnvEQAk6e1pqp8aTyxBIjYXmhTug2N3OLyCZ176VGx4jM3NhYWtVXzzoSI0G9Dqck6369adRYtovaeOyANPUxWr+LUtMWP82qrYd0R3tPaaObxEKjqNP80GmFMdtvkAFU9I2rzE8QjQx329xSnG8WSERJBi56VU+K8eASYueop4Y5S0hJzSGnH/EZSCAUz1H861SHG3H1Ska3vUWFzPvJCrz+g1q+YHhaEZQNAJJ+v9q1ya+nSXkhG8u/Ag8PcLUAsLRIzJ3vIzTGxsIjvTtWCKlEyBMAKi3xJUDod4pi0ptQyEkhJklJgZvyzsP81Mt0QnKIAvJ0tYAyba6xH7Zp5pSlZohCKR6hnlSAbZrKSIP4VEGOonYfWvVsgys5VR1TqCUjpeDI+daYNYUrMVeYlIVBHxGRzQbSNL9ZqdgB5ZTcNwCVj4gbco2Bt7VLY7aOT8VxKi87zk86r+hIFZXTHfstw5JIfeg3FkHW+te166+pxpHmvFOztbIrziT+RpaugNZWVZ/pZhXaPmfxG95i1OblR/WkuKBKZ+X8+dZWVmxdI9CQAaxBrKytRIk8rpReGJ9+te1lRk7Q67GbJUbzeiWXhNzB6elZWVlki6DW8VMkXPfavfvRMCQQNyK8rKjSHskadGsTPQxW/nGwg5tubqe9ZWUtDWSodIPxmdewrZvFmw969rKWjrGGExSSoG/xCnKH9+p+Y1rKypPsciQoiTaCelb4XEwlAkpuLD1msrK4JJxnHgoMawapOL4qoykkzWVlWxRT7Em6QlVxJSjEmaIRiSkXAnbtWVlapRSpEU2Df9ZKSYFzqevtW54+YrKyq/Zg/AnOQuxvGlLmSfSlK3Co3rKytMIKK0QlJt7Hnhto+aFbwQn96uWOxBDK7CUpj5j/ADXlZXmfUbyqzZj1jKvgsWALh0TZWUpjsdjPrNN8HgcMqFKLiiNUqAAMQR8O16ysquRewuOQ+wSw+UssjKmLHokWI9J+cX1qyNcJQ0OSUq3KTEnuNDvtWVlYpKnRdMM/6ak3IP8AyP7GsrKyhQLP/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EC" altLang="es-ES"/>
          </a:p>
        </p:txBody>
      </p:sp>
      <p:pic>
        <p:nvPicPr>
          <p:cNvPr id="4103" name="17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5966098"/>
            <a:ext cx="2714204"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307975" y="1904058"/>
            <a:ext cx="4572000" cy="923330"/>
          </a:xfrm>
          <a:prstGeom prst="rect">
            <a:avLst/>
          </a:prstGeom>
        </p:spPr>
        <p:txBody>
          <a:bodyPr>
            <a:spAutoFit/>
          </a:bodyPr>
          <a:lstStyle/>
          <a:p>
            <a:r>
              <a:rPr lang="es-ES_tradnl" dirty="0"/>
              <a:t>El tomate cultivo hortícola que ha alcanzado mayor popularidad en el último siglo</a:t>
            </a:r>
          </a:p>
        </p:txBody>
      </p:sp>
      <p:graphicFrame>
        <p:nvGraphicFramePr>
          <p:cNvPr id="7" name="6 Diagrama"/>
          <p:cNvGraphicFramePr/>
          <p:nvPr>
            <p:extLst>
              <p:ext uri="{D42A27DB-BD31-4B8C-83A1-F6EECF244321}">
                <p14:modId xmlns:p14="http://schemas.microsoft.com/office/powerpoint/2010/main" val="3069362957"/>
              </p:ext>
            </p:extLst>
          </p:nvPr>
        </p:nvGraphicFramePr>
        <p:xfrm>
          <a:off x="3203848" y="185027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436" name="Picture 4" descr="Resultado de imagen para tomate riñ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375" y="2976238"/>
            <a:ext cx="4186943" cy="29395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39164"/>
          </a:xfrm>
        </p:spPr>
        <p:txBody>
          <a:bodyPr/>
          <a:lstStyle/>
          <a:p>
            <a:pPr algn="ctr"/>
            <a:r>
              <a:rPr lang="en-US" sz="2800" dirty="0" smtClean="0">
                <a:solidFill>
                  <a:sysClr val="windowText" lastClr="000000"/>
                </a:solidFill>
              </a:rPr>
              <a:t>INTERPRETACIÓN DEL BALANCE NUTRICIONAL</a:t>
            </a:r>
            <a:endParaRPr lang="en-US" sz="2800" dirty="0">
              <a:solidFill>
                <a:sysClr val="windowText" lastClr="000000"/>
              </a:solidFill>
            </a:endParaRPr>
          </a:p>
        </p:txBody>
      </p:sp>
      <p:sp>
        <p:nvSpPr>
          <p:cNvPr id="4" name="Rectangle 3"/>
          <p:cNvSpPr/>
          <p:nvPr/>
        </p:nvSpPr>
        <p:spPr>
          <a:xfrm>
            <a:off x="4723203" y="939164"/>
            <a:ext cx="4114800" cy="2677656"/>
          </a:xfrm>
          <a:prstGeom prst="rect">
            <a:avLst/>
          </a:prstGeom>
        </p:spPr>
        <p:txBody>
          <a:bodyPr wrap="square">
            <a:spAutoFit/>
          </a:bodyPr>
          <a:lstStyle/>
          <a:p>
            <a:r>
              <a:rPr lang="en-US" sz="2400" b="1" u="sng" dirty="0" err="1"/>
              <a:t>Concepto</a:t>
            </a:r>
            <a:r>
              <a:rPr lang="en-US" sz="2400" b="1" u="sng" dirty="0"/>
              <a:t> </a:t>
            </a:r>
            <a:r>
              <a:rPr lang="en-US" sz="2400" b="1" u="sng" dirty="0" err="1" smtClean="0"/>
              <a:t>nuevo</a:t>
            </a:r>
            <a:endParaRPr lang="en-US" sz="2400" b="1" u="sng" dirty="0" smtClean="0"/>
          </a:p>
          <a:p>
            <a:endParaRPr lang="en-US" sz="2400" b="1" u="sng" dirty="0"/>
          </a:p>
          <a:p>
            <a:pPr marL="742950" lvl="1" indent="-285750">
              <a:buFont typeface="Wingdings" charset="2"/>
              <a:buChar char="v"/>
            </a:pPr>
            <a:r>
              <a:rPr lang="en-US" sz="2400" dirty="0" err="1"/>
              <a:t>Función</a:t>
            </a:r>
            <a:r>
              <a:rPr lang="en-US" sz="2400" dirty="0"/>
              <a:t> </a:t>
            </a:r>
            <a:r>
              <a:rPr lang="en-US" sz="2400" dirty="0" err="1"/>
              <a:t>Gaussiana</a:t>
            </a:r>
            <a:endParaRPr lang="en-US" sz="2400" dirty="0"/>
          </a:p>
          <a:p>
            <a:pPr marL="742950" lvl="1" indent="-285750">
              <a:buFont typeface="Wingdings" charset="2"/>
              <a:buChar char="v"/>
            </a:pPr>
            <a:r>
              <a:rPr lang="en-US" sz="2400" dirty="0" err="1"/>
              <a:t>Es</a:t>
            </a:r>
            <a:r>
              <a:rPr lang="en-US" sz="2400" dirty="0"/>
              <a:t> un </a:t>
            </a:r>
            <a:r>
              <a:rPr lang="en-US" sz="2400" dirty="0" err="1"/>
              <a:t>rango</a:t>
            </a:r>
            <a:r>
              <a:rPr lang="en-US" sz="2400" dirty="0"/>
              <a:t> de </a:t>
            </a:r>
            <a:r>
              <a:rPr lang="en-US" sz="2400" dirty="0" err="1"/>
              <a:t>valores</a:t>
            </a:r>
            <a:r>
              <a:rPr lang="en-US" sz="2400" dirty="0"/>
              <a:t> en </a:t>
            </a:r>
            <a:r>
              <a:rPr lang="en-US" sz="2400" dirty="0" err="1"/>
              <a:t>función</a:t>
            </a:r>
            <a:r>
              <a:rPr lang="en-US" sz="2400" dirty="0"/>
              <a:t> de la </a:t>
            </a:r>
            <a:r>
              <a:rPr lang="en-US" sz="2400" dirty="0" err="1"/>
              <a:t>desviación</a:t>
            </a:r>
            <a:r>
              <a:rPr lang="en-US" sz="2400" dirty="0"/>
              <a:t> </a:t>
            </a:r>
            <a:r>
              <a:rPr lang="en-US" sz="2400" dirty="0" err="1"/>
              <a:t>estándar</a:t>
            </a:r>
            <a:r>
              <a:rPr lang="en-US" sz="2400" dirty="0"/>
              <a:t> de los </a:t>
            </a:r>
            <a:r>
              <a:rPr lang="en-US" sz="2400" dirty="0" err="1"/>
              <a:t>Índices</a:t>
            </a:r>
            <a:r>
              <a:rPr lang="en-US" sz="2400" dirty="0"/>
              <a:t> de DRIS</a:t>
            </a:r>
          </a:p>
        </p:txBody>
      </p:sp>
      <p:sp>
        <p:nvSpPr>
          <p:cNvPr id="5" name="Rectangle 4"/>
          <p:cNvSpPr/>
          <p:nvPr/>
        </p:nvSpPr>
        <p:spPr>
          <a:xfrm>
            <a:off x="305997" y="992066"/>
            <a:ext cx="4033528" cy="2308324"/>
          </a:xfrm>
          <a:prstGeom prst="rect">
            <a:avLst/>
          </a:prstGeom>
        </p:spPr>
        <p:txBody>
          <a:bodyPr wrap="square">
            <a:spAutoFit/>
          </a:bodyPr>
          <a:lstStyle/>
          <a:p>
            <a:r>
              <a:rPr lang="en-US" sz="2400" b="1" u="sng" dirty="0" err="1"/>
              <a:t>Concepto</a:t>
            </a:r>
            <a:r>
              <a:rPr lang="en-US" sz="2400" b="1" u="sng" dirty="0"/>
              <a:t> </a:t>
            </a:r>
            <a:r>
              <a:rPr lang="en-US" sz="2400" b="1" u="sng" dirty="0" smtClean="0"/>
              <a:t>anterior</a:t>
            </a:r>
          </a:p>
          <a:p>
            <a:endParaRPr lang="en-US" sz="2400" b="1" u="sng" dirty="0"/>
          </a:p>
          <a:p>
            <a:pPr marL="742950" lvl="1" indent="-285750">
              <a:buFont typeface="Wingdings" charset="2"/>
              <a:buChar char="v"/>
            </a:pPr>
            <a:r>
              <a:rPr lang="en-US" sz="2400" dirty="0" err="1"/>
              <a:t>Escala</a:t>
            </a:r>
            <a:r>
              <a:rPr lang="en-US" sz="2400" dirty="0"/>
              <a:t> de </a:t>
            </a:r>
            <a:r>
              <a:rPr lang="en-US" sz="2400" dirty="0" err="1"/>
              <a:t>números</a:t>
            </a:r>
            <a:r>
              <a:rPr lang="en-US" sz="2400" dirty="0"/>
              <a:t> </a:t>
            </a:r>
            <a:r>
              <a:rPr lang="en-US" sz="2400" dirty="0" err="1"/>
              <a:t>Reales</a:t>
            </a:r>
            <a:endParaRPr lang="en-US" sz="2400" dirty="0"/>
          </a:p>
          <a:p>
            <a:pPr marL="742950" lvl="1" indent="-285750">
              <a:buFont typeface="Wingdings" charset="2"/>
              <a:buChar char="v"/>
            </a:pPr>
            <a:r>
              <a:rPr lang="en-US" sz="2400" dirty="0" err="1"/>
              <a:t>Es</a:t>
            </a:r>
            <a:r>
              <a:rPr lang="en-US" sz="2400" dirty="0"/>
              <a:t> el cero de </a:t>
            </a:r>
            <a:r>
              <a:rPr lang="en-US" sz="2400" dirty="0" err="1"/>
              <a:t>una</a:t>
            </a:r>
            <a:r>
              <a:rPr lang="en-US" sz="2400" dirty="0"/>
              <a:t> </a:t>
            </a:r>
            <a:r>
              <a:rPr lang="en-US" sz="2400" dirty="0" err="1"/>
              <a:t>escala</a:t>
            </a:r>
            <a:r>
              <a:rPr lang="en-US" sz="2400" dirty="0"/>
              <a:t> </a:t>
            </a:r>
            <a:r>
              <a:rPr lang="en-US" sz="2400" dirty="0" err="1"/>
              <a:t>numérica</a:t>
            </a:r>
            <a:endParaRPr lang="en-US" sz="2400"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4311" y="3623608"/>
            <a:ext cx="4233692" cy="220907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a:stretch>
            <a:fillRect/>
          </a:stretch>
        </p:blipFill>
        <p:spPr>
          <a:xfrm>
            <a:off x="771583" y="3429000"/>
            <a:ext cx="3102355" cy="2209070"/>
          </a:xfrm>
          <a:prstGeom prst="rect">
            <a:avLst/>
          </a:prstGeom>
          <a:ln>
            <a:solidFill>
              <a:schemeClr val="tx1"/>
            </a:solidFill>
          </a:ln>
        </p:spPr>
      </p:pic>
      <p:pic>
        <p:nvPicPr>
          <p:cNvPr id="8" name="17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5966098"/>
            <a:ext cx="2714204"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30807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852936"/>
            <a:ext cx="8229600" cy="1143000"/>
          </a:xfrm>
        </p:spPr>
        <p:txBody>
          <a:bodyPr/>
          <a:lstStyle/>
          <a:p>
            <a:pPr algn="ctr"/>
            <a:r>
              <a:rPr lang="es-EC" sz="4400" dirty="0" smtClean="0">
                <a:solidFill>
                  <a:schemeClr val="tx1"/>
                </a:solidFill>
              </a:rPr>
              <a:t>METODOLOGÍA</a:t>
            </a:r>
            <a:endParaRPr lang="es-EC" sz="4400" dirty="0">
              <a:solidFill>
                <a:schemeClr val="tx1"/>
              </a:solidFill>
            </a:endParaRPr>
          </a:p>
        </p:txBody>
      </p:sp>
      <p:pic>
        <p:nvPicPr>
          <p:cNvPr id="3" name="17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5966098"/>
            <a:ext cx="2714204"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05620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56 Grupo"/>
          <p:cNvGrpSpPr/>
          <p:nvPr/>
        </p:nvGrpSpPr>
        <p:grpSpPr>
          <a:xfrm>
            <a:off x="107504" y="116632"/>
            <a:ext cx="5112568" cy="5976664"/>
            <a:chOff x="133448" y="2"/>
            <a:chExt cx="4731488" cy="4781227"/>
          </a:xfrm>
        </p:grpSpPr>
        <p:pic>
          <p:nvPicPr>
            <p:cNvPr id="8" name="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6900" y="147651"/>
              <a:ext cx="4457865" cy="4162567"/>
            </a:xfrm>
            <a:prstGeom prst="rect">
              <a:avLst/>
            </a:prstGeom>
            <a:noFill/>
            <a:ln>
              <a:solidFill>
                <a:schemeClr val="tx1"/>
              </a:solidFill>
            </a:ln>
          </p:spPr>
        </p:pic>
        <p:sp>
          <p:nvSpPr>
            <p:cNvPr id="6" name="Cuadro de texto 2"/>
            <p:cNvSpPr txBox="1">
              <a:spLocks noChangeArrowheads="1"/>
            </p:cNvSpPr>
            <p:nvPr/>
          </p:nvSpPr>
          <p:spPr bwMode="auto">
            <a:xfrm>
              <a:off x="133448" y="4536680"/>
              <a:ext cx="4731488" cy="24454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n-US" sz="1000" b="1" i="1">
                  <a:solidFill>
                    <a:srgbClr val="000000"/>
                  </a:solidFill>
                  <a:effectLst/>
                  <a:latin typeface="Times New Roman"/>
                  <a:ea typeface="Times New Roman"/>
                  <a:cs typeface="Times New Roman"/>
                </a:rPr>
                <a:t>0: </a:t>
              </a:r>
              <a:r>
                <a:rPr lang="en-US" sz="1000" i="1">
                  <a:solidFill>
                    <a:srgbClr val="000000"/>
                  </a:solidFill>
                  <a:effectLst/>
                  <a:latin typeface="Times New Roman"/>
                  <a:ea typeface="Times New Roman"/>
                  <a:cs typeface="Times New Roman"/>
                </a:rPr>
                <a:t>sin DRIS (</a:t>
              </a:r>
              <a:r>
                <a:rPr lang="en-US" sz="1000" b="1" i="1">
                  <a:solidFill>
                    <a:srgbClr val="000000"/>
                  </a:solidFill>
                  <a:effectLst/>
                  <a:latin typeface="Times New Roman"/>
                  <a:ea typeface="Times New Roman"/>
                  <a:cs typeface="Times New Roman"/>
                </a:rPr>
                <a:t>T0)</a:t>
              </a:r>
              <a:r>
                <a:rPr lang="en-US" sz="1000" i="1">
                  <a:solidFill>
                    <a:srgbClr val="000000"/>
                  </a:solidFill>
                  <a:effectLst/>
                  <a:latin typeface="Times New Roman"/>
                  <a:ea typeface="Times New Roman"/>
                  <a:cs typeface="Times New Roman"/>
                </a:rPr>
                <a:t>; </a:t>
              </a:r>
              <a:r>
                <a:rPr lang="en-US" sz="1000" b="1" i="1">
                  <a:solidFill>
                    <a:srgbClr val="000000"/>
                  </a:solidFill>
                  <a:effectLst/>
                  <a:latin typeface="Times New Roman"/>
                  <a:ea typeface="Times New Roman"/>
                  <a:cs typeface="Times New Roman"/>
                </a:rPr>
                <a:t>45: </a:t>
              </a:r>
              <a:r>
                <a:rPr lang="en-US" sz="1000" i="1">
                  <a:solidFill>
                    <a:srgbClr val="000000"/>
                  </a:solidFill>
                  <a:effectLst/>
                  <a:latin typeface="Times New Roman"/>
                  <a:ea typeface="Times New Roman"/>
                  <a:cs typeface="Times New Roman"/>
                </a:rPr>
                <a:t>DRIS 45 días (</a:t>
              </a:r>
              <a:r>
                <a:rPr lang="en-US" sz="1000" b="1" i="1">
                  <a:solidFill>
                    <a:srgbClr val="000000"/>
                  </a:solidFill>
                  <a:effectLst/>
                  <a:latin typeface="Times New Roman"/>
                  <a:ea typeface="Times New Roman"/>
                  <a:cs typeface="Times New Roman"/>
                </a:rPr>
                <a:t>T1)</a:t>
              </a:r>
              <a:r>
                <a:rPr lang="en-US" sz="1000" i="1">
                  <a:solidFill>
                    <a:srgbClr val="000000"/>
                  </a:solidFill>
                  <a:effectLst/>
                  <a:latin typeface="Times New Roman"/>
                  <a:ea typeface="Times New Roman"/>
                  <a:cs typeface="Times New Roman"/>
                </a:rPr>
                <a:t>; </a:t>
              </a:r>
              <a:r>
                <a:rPr lang="en-US" sz="1000" b="1" i="1">
                  <a:solidFill>
                    <a:srgbClr val="000000"/>
                  </a:solidFill>
                  <a:effectLst/>
                  <a:latin typeface="Times New Roman"/>
                  <a:ea typeface="Times New Roman"/>
                  <a:cs typeface="Times New Roman"/>
                </a:rPr>
                <a:t>60:</a:t>
              </a:r>
              <a:r>
                <a:rPr lang="en-US" sz="1000" i="1">
                  <a:solidFill>
                    <a:srgbClr val="000000"/>
                  </a:solidFill>
                  <a:effectLst/>
                  <a:latin typeface="Times New Roman"/>
                  <a:ea typeface="Times New Roman"/>
                  <a:cs typeface="Times New Roman"/>
                </a:rPr>
                <a:t> DRIS 60 días (</a:t>
              </a:r>
              <a:r>
                <a:rPr lang="en-US" sz="1000" b="1" i="1">
                  <a:solidFill>
                    <a:srgbClr val="000000"/>
                  </a:solidFill>
                  <a:effectLst/>
                  <a:latin typeface="Times New Roman"/>
                  <a:ea typeface="Times New Roman"/>
                  <a:cs typeface="Times New Roman"/>
                </a:rPr>
                <a:t>T2)</a:t>
              </a:r>
              <a:r>
                <a:rPr lang="en-US" sz="1000" i="1">
                  <a:solidFill>
                    <a:srgbClr val="000000"/>
                  </a:solidFill>
                  <a:effectLst/>
                  <a:latin typeface="Times New Roman"/>
                  <a:ea typeface="Times New Roman"/>
                  <a:cs typeface="Times New Roman"/>
                </a:rPr>
                <a:t>; </a:t>
              </a:r>
              <a:r>
                <a:rPr lang="en-US" sz="1000" b="1" i="1">
                  <a:solidFill>
                    <a:srgbClr val="000000"/>
                  </a:solidFill>
                  <a:effectLst/>
                  <a:latin typeface="Times New Roman"/>
                  <a:ea typeface="Times New Roman"/>
                  <a:cs typeface="Times New Roman"/>
                </a:rPr>
                <a:t>75:</a:t>
              </a:r>
              <a:r>
                <a:rPr lang="en-US" sz="1000" i="1">
                  <a:solidFill>
                    <a:srgbClr val="000000"/>
                  </a:solidFill>
                  <a:effectLst/>
                  <a:latin typeface="Times New Roman"/>
                  <a:ea typeface="Times New Roman"/>
                  <a:cs typeface="Times New Roman"/>
                </a:rPr>
                <a:t> DRIS 75 días (</a:t>
              </a:r>
              <a:r>
                <a:rPr lang="en-US" sz="1000" b="1" i="1">
                  <a:solidFill>
                    <a:srgbClr val="000000"/>
                  </a:solidFill>
                  <a:effectLst/>
                  <a:latin typeface="Times New Roman"/>
                  <a:ea typeface="Times New Roman"/>
                  <a:cs typeface="Times New Roman"/>
                </a:rPr>
                <a:t>T3)</a:t>
              </a:r>
              <a:endParaRPr lang="es-EC" sz="1200">
                <a:effectLst/>
                <a:latin typeface="Cambria"/>
                <a:ea typeface="MS Mincho"/>
                <a:cs typeface="Times New Roman"/>
              </a:endParaRPr>
            </a:p>
          </p:txBody>
        </p:sp>
      </p:grpSp>
      <p:graphicFrame>
        <p:nvGraphicFramePr>
          <p:cNvPr id="3" name="2 Diagrama"/>
          <p:cNvGraphicFramePr/>
          <p:nvPr>
            <p:extLst>
              <p:ext uri="{D42A27DB-BD31-4B8C-83A1-F6EECF244321}">
                <p14:modId xmlns:p14="http://schemas.microsoft.com/office/powerpoint/2010/main" val="2179427867"/>
              </p:ext>
            </p:extLst>
          </p:nvPr>
        </p:nvGraphicFramePr>
        <p:xfrm>
          <a:off x="4932040" y="44624"/>
          <a:ext cx="4104456"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17 Image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2200" y="5966098"/>
            <a:ext cx="2714204"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40610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1 Rectángulo"/>
              <p:cNvSpPr/>
              <p:nvPr/>
            </p:nvSpPr>
            <p:spPr>
              <a:xfrm>
                <a:off x="29118" y="836712"/>
                <a:ext cx="9073008" cy="5122941"/>
              </a:xfrm>
              <a:prstGeom prst="rect">
                <a:avLst/>
              </a:prstGeom>
            </p:spPr>
            <p:txBody>
              <a:bodyPr wrap="square">
                <a:spAutoFit/>
              </a:bodyPr>
              <a:lstStyle/>
              <a:p>
                <a:pPr/>
                <a:r>
                  <a:rPr lang="es-ES_tradnl" dirty="0"/>
                  <a:t>Para el </a:t>
                </a:r>
                <a:r>
                  <a:rPr lang="es-ES_tradnl" dirty="0" smtClean="0"/>
                  <a:t>Altura en cm:</a:t>
                </a:r>
                <a:endParaRPr lang="es-EC" i="1" dirty="0" smtClean="0">
                  <a:latin typeface="Cambria Math"/>
                </a:endParaRPr>
              </a:p>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S_tradnl" i="1">
                              <a:latin typeface="Cambria Math"/>
                            </a:rPr>
                            <m:t>𝑌</m:t>
                          </m:r>
                        </m:e>
                        <m:sub>
                          <m:r>
                            <a:rPr lang="es-ES_tradnl" i="1">
                              <a:latin typeface="Cambria Math"/>
                            </a:rPr>
                            <m:t>𝑖𝑗</m:t>
                          </m:r>
                        </m:sub>
                      </m:sSub>
                      <m:r>
                        <a:rPr lang="es-ES_tradnl" i="1">
                          <a:latin typeface="Cambria Math"/>
                        </a:rPr>
                        <m:t>=</m:t>
                      </m:r>
                      <m:r>
                        <a:rPr lang="es-ES_tradnl" i="1">
                          <a:latin typeface="Cambria Math"/>
                        </a:rPr>
                        <m:t>𝜇</m:t>
                      </m:r>
                      <m:r>
                        <a:rPr lang="es-ES_tradnl" i="1">
                          <a:latin typeface="Cambria Math"/>
                        </a:rPr>
                        <m:t>+</m:t>
                      </m:r>
                      <m:sSub>
                        <m:sSubPr>
                          <m:ctrlPr>
                            <a:rPr lang="es-EC" i="1">
                              <a:latin typeface="Cambria Math"/>
                            </a:rPr>
                          </m:ctrlPr>
                        </m:sSubPr>
                        <m:e>
                          <m:r>
                            <m:rPr>
                              <m:sty m:val="p"/>
                            </m:rPr>
                            <a:rPr lang="es-ES_tradnl">
                              <a:latin typeface="Cambria Math"/>
                            </a:rPr>
                            <m:t>τ</m:t>
                          </m:r>
                        </m:e>
                        <m:sub>
                          <m:r>
                            <a:rPr lang="es-ES_tradnl" i="1">
                              <a:latin typeface="Cambria Math"/>
                            </a:rPr>
                            <m:t>𝑖</m:t>
                          </m:r>
                        </m:sub>
                      </m:sSub>
                      <m:r>
                        <a:rPr lang="es-ES_tradnl" i="1">
                          <a:latin typeface="Cambria Math"/>
                        </a:rPr>
                        <m:t>+</m:t>
                      </m:r>
                      <m:sSub>
                        <m:sSubPr>
                          <m:ctrlPr>
                            <a:rPr lang="es-EC" i="1">
                              <a:latin typeface="Cambria Math"/>
                            </a:rPr>
                          </m:ctrlPr>
                        </m:sSubPr>
                        <m:e>
                          <m:r>
                            <a:rPr lang="es-ES_tradnl" i="1">
                              <a:latin typeface="Cambria Math"/>
                            </a:rPr>
                            <m:t>𝜀</m:t>
                          </m:r>
                        </m:e>
                        <m:sub>
                          <m:r>
                            <a:rPr lang="es-ES_tradnl" i="1">
                              <a:latin typeface="Cambria Math"/>
                            </a:rPr>
                            <m:t>𝑖𝑗</m:t>
                          </m:r>
                        </m:sub>
                      </m:sSub>
                    </m:oMath>
                  </m:oMathPara>
                </a14:m>
                <a:endParaRPr lang="es-EC" dirty="0"/>
              </a:p>
              <a:p>
                <a:r>
                  <a:rPr lang="es-ES_tradnl" dirty="0"/>
                  <a:t>	donde:</a:t>
                </a:r>
                <a:endParaRPr lang="es-EC" dirty="0"/>
              </a:p>
              <a:p>
                <a:r>
                  <a:rPr lang="es-ES_tradnl" i="1" dirty="0" err="1"/>
                  <a:t>Y</a:t>
                </a:r>
                <a:r>
                  <a:rPr lang="es-ES_tradnl" i="1" baseline="-25000" dirty="0" err="1"/>
                  <a:t>ij</a:t>
                </a:r>
                <a:r>
                  <a:rPr lang="es-ES_tradnl" i="1" dirty="0"/>
                  <a:t>= Altura en cm</a:t>
                </a:r>
                <a:endParaRPr lang="es-EC" i="1" dirty="0"/>
              </a:p>
              <a:p>
                <a:r>
                  <a:rPr lang="es-ES_tradnl" i="1" dirty="0"/>
                  <a:t>µ= Media general</a:t>
                </a:r>
                <a:endParaRPr lang="es-EC" i="1" dirty="0"/>
              </a:p>
              <a:p>
                <a:r>
                  <a:rPr lang="es-ES_tradnl" i="1" dirty="0" err="1"/>
                  <a:t>τ</a:t>
                </a:r>
                <a:r>
                  <a:rPr lang="es-ES_tradnl" i="1" baseline="-25000" dirty="0" err="1"/>
                  <a:t>i</a:t>
                </a:r>
                <a:r>
                  <a:rPr lang="es-ES_tradnl" i="1" dirty="0"/>
                  <a:t>= Efecto del i-</a:t>
                </a:r>
                <a:r>
                  <a:rPr lang="es-ES_tradnl" i="1" dirty="0" err="1"/>
                  <a:t>ésimo</a:t>
                </a:r>
                <a:r>
                  <a:rPr lang="es-ES_tradnl" i="1" dirty="0"/>
                  <a:t> Diagnóstico nutricional del DRIS</a:t>
                </a:r>
                <a:endParaRPr lang="es-EC" i="1" dirty="0"/>
              </a:p>
              <a:p>
                <a:r>
                  <a:rPr lang="es-ES_tradnl" i="1" dirty="0" err="1"/>
                  <a:t>ε</a:t>
                </a:r>
                <a:r>
                  <a:rPr lang="es-ES_tradnl" i="1" baseline="-25000" dirty="0" err="1"/>
                  <a:t>ij</a:t>
                </a:r>
                <a:r>
                  <a:rPr lang="es-ES_tradnl" i="1" dirty="0"/>
                  <a:t>= Error experimental</a:t>
                </a:r>
                <a:endParaRPr lang="es-EC" i="1" dirty="0"/>
              </a:p>
              <a:p>
                <a:r>
                  <a:rPr lang="es-ES_tradnl" dirty="0"/>
                  <a:t> </a:t>
                </a:r>
                <a:endParaRPr lang="es-EC" dirty="0"/>
              </a:p>
              <a:p>
                <a:r>
                  <a:rPr lang="es-ES_tradnl" dirty="0" smtClean="0"/>
                  <a:t>Para </a:t>
                </a:r>
                <a:r>
                  <a:rPr lang="es-ES_tradnl" dirty="0"/>
                  <a:t>el Rendimiento en Tm*ha</a:t>
                </a:r>
                <a:r>
                  <a:rPr lang="es-ES_tradnl" baseline="30000" dirty="0"/>
                  <a:t>-1</a:t>
                </a:r>
                <a:r>
                  <a:rPr lang="es-ES_tradnl" dirty="0"/>
                  <a:t> y Grados </a:t>
                </a:r>
                <a:r>
                  <a:rPr lang="es-ES_tradnl" dirty="0" err="1" smtClean="0"/>
                  <a:t>Brix</a:t>
                </a:r>
                <a:r>
                  <a:rPr lang="es-ES_tradnl" dirty="0" smtClean="0"/>
                  <a:t>:</a:t>
                </a:r>
                <a:endParaRPr lang="es-EC" dirty="0"/>
              </a:p>
              <a:p>
                <a:r>
                  <a:rPr lang="es-ES_tradnl" dirty="0"/>
                  <a:t> </a:t>
                </a:r>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S_tradnl" i="1">
                              <a:latin typeface="Cambria Math"/>
                            </a:rPr>
                            <m:t>𝑌</m:t>
                          </m:r>
                        </m:e>
                        <m:sub>
                          <m:r>
                            <a:rPr lang="es-ES_tradnl" i="1">
                              <a:latin typeface="Cambria Math"/>
                            </a:rPr>
                            <m:t>𝑖𝑗𝑘</m:t>
                          </m:r>
                        </m:sub>
                      </m:sSub>
                      <m:r>
                        <a:rPr lang="es-ES_tradnl" i="1">
                          <a:latin typeface="Cambria Math"/>
                        </a:rPr>
                        <m:t>=</m:t>
                      </m:r>
                      <m:r>
                        <a:rPr lang="es-ES_tradnl" i="1">
                          <a:latin typeface="Cambria Math"/>
                        </a:rPr>
                        <m:t>𝜇</m:t>
                      </m:r>
                      <m:r>
                        <a:rPr lang="es-ES_tradnl" i="1">
                          <a:latin typeface="Cambria Math"/>
                        </a:rPr>
                        <m:t>+</m:t>
                      </m:r>
                      <m:sSub>
                        <m:sSubPr>
                          <m:ctrlPr>
                            <a:rPr lang="es-EC" i="1">
                              <a:latin typeface="Cambria Math"/>
                            </a:rPr>
                          </m:ctrlPr>
                        </m:sSubPr>
                        <m:e>
                          <m:r>
                            <m:rPr>
                              <m:sty m:val="p"/>
                            </m:rPr>
                            <a:rPr lang="es-ES_tradnl">
                              <a:latin typeface="Cambria Math"/>
                            </a:rPr>
                            <m:t>τ</m:t>
                          </m:r>
                        </m:e>
                        <m:sub>
                          <m:r>
                            <a:rPr lang="es-ES_tradnl" i="1">
                              <a:latin typeface="Cambria Math"/>
                            </a:rPr>
                            <m:t>𝑖</m:t>
                          </m:r>
                        </m:sub>
                      </m:sSub>
                      <m:r>
                        <a:rPr lang="es-ES_tradnl" i="1">
                          <a:latin typeface="Cambria Math"/>
                        </a:rPr>
                        <m:t>+</m:t>
                      </m:r>
                      <m:sSub>
                        <m:sSubPr>
                          <m:ctrlPr>
                            <a:rPr lang="es-EC" i="1">
                              <a:latin typeface="Cambria Math"/>
                            </a:rPr>
                          </m:ctrlPr>
                        </m:sSubPr>
                        <m:e>
                          <m:r>
                            <a:rPr lang="es-ES_tradnl" i="1">
                              <a:latin typeface="Cambria Math"/>
                            </a:rPr>
                            <m:t>𝛿</m:t>
                          </m:r>
                        </m:e>
                        <m:sub>
                          <m:r>
                            <a:rPr lang="es-ES_tradnl" i="1">
                              <a:latin typeface="Cambria Math"/>
                            </a:rPr>
                            <m:t>𝑗</m:t>
                          </m:r>
                        </m:sub>
                      </m:sSub>
                      <m:r>
                        <a:rPr lang="es-ES_tradnl" i="1">
                          <a:latin typeface="Cambria Math"/>
                        </a:rPr>
                        <m:t>+</m:t>
                      </m:r>
                      <m:sSub>
                        <m:sSubPr>
                          <m:ctrlPr>
                            <a:rPr lang="es-EC" i="1">
                              <a:latin typeface="Cambria Math"/>
                            </a:rPr>
                          </m:ctrlPr>
                        </m:sSubPr>
                        <m:e>
                          <m:d>
                            <m:dPr>
                              <m:begChr m:val="["/>
                              <m:endChr m:val="]"/>
                              <m:ctrlPr>
                                <a:rPr lang="es-EC" i="1">
                                  <a:latin typeface="Cambria Math"/>
                                </a:rPr>
                              </m:ctrlPr>
                            </m:dPr>
                            <m:e>
                              <m:r>
                                <m:rPr>
                                  <m:sty m:val="p"/>
                                </m:rPr>
                                <a:rPr lang="es-ES_tradnl">
                                  <a:latin typeface="Cambria Math"/>
                                </a:rPr>
                                <m:t>τ</m:t>
                              </m:r>
                              <m:r>
                                <a:rPr lang="es-ES_tradnl" i="1">
                                  <a:latin typeface="Cambria Math"/>
                                </a:rPr>
                                <m:t>∗</m:t>
                              </m:r>
                              <m:r>
                                <m:rPr>
                                  <m:sty m:val="p"/>
                                </m:rPr>
                                <a:rPr lang="es-ES_tradnl">
                                  <a:latin typeface="Cambria Math"/>
                                </a:rPr>
                                <m:t>δ</m:t>
                              </m:r>
                            </m:e>
                          </m:d>
                        </m:e>
                        <m:sub>
                          <m:d>
                            <m:dPr>
                              <m:ctrlPr>
                                <a:rPr lang="es-EC" i="1">
                                  <a:latin typeface="Cambria Math"/>
                                </a:rPr>
                              </m:ctrlPr>
                            </m:dPr>
                            <m:e>
                              <m:r>
                                <a:rPr lang="es-ES_tradnl" i="1">
                                  <a:latin typeface="Cambria Math"/>
                                </a:rPr>
                                <m:t>𝑖𝑗</m:t>
                              </m:r>
                            </m:e>
                          </m:d>
                        </m:sub>
                      </m:sSub>
                      <m:r>
                        <a:rPr lang="es-ES_tradnl" i="1">
                          <a:latin typeface="Cambria Math"/>
                        </a:rPr>
                        <m:t>+</m:t>
                      </m:r>
                      <m:sSub>
                        <m:sSubPr>
                          <m:ctrlPr>
                            <a:rPr lang="es-EC" i="1">
                              <a:latin typeface="Cambria Math"/>
                            </a:rPr>
                          </m:ctrlPr>
                        </m:sSubPr>
                        <m:e>
                          <m:r>
                            <a:rPr lang="es-ES_tradnl" i="1">
                              <a:latin typeface="Cambria Math"/>
                            </a:rPr>
                            <m:t>𝜀</m:t>
                          </m:r>
                        </m:e>
                        <m:sub>
                          <m:r>
                            <a:rPr lang="es-ES_tradnl" i="1">
                              <a:latin typeface="Cambria Math"/>
                            </a:rPr>
                            <m:t>𝑖𝑗𝑘</m:t>
                          </m:r>
                        </m:sub>
                      </m:sSub>
                    </m:oMath>
                  </m:oMathPara>
                </a14:m>
                <a:endParaRPr lang="es-EC" dirty="0"/>
              </a:p>
              <a:p>
                <a:r>
                  <a:rPr lang="es-ES_tradnl" dirty="0"/>
                  <a:t>	donde:</a:t>
                </a:r>
                <a:endParaRPr lang="es-EC" dirty="0"/>
              </a:p>
              <a:p>
                <a:r>
                  <a:rPr lang="es-ES_tradnl" i="1" dirty="0" err="1"/>
                  <a:t>Y</a:t>
                </a:r>
                <a:r>
                  <a:rPr lang="es-ES_tradnl" i="1" baseline="-25000" dirty="0" err="1"/>
                  <a:t>ijk</a:t>
                </a:r>
                <a:r>
                  <a:rPr lang="es-ES_tradnl" i="1" dirty="0"/>
                  <a:t>= Rendimiento en (Tm*ha</a:t>
                </a:r>
                <a:r>
                  <a:rPr lang="es-ES_tradnl" i="1" baseline="30000" dirty="0"/>
                  <a:t>-1</a:t>
                </a:r>
                <a:r>
                  <a:rPr lang="es-ES_tradnl" i="1" dirty="0"/>
                  <a:t>); Grados </a:t>
                </a:r>
                <a:r>
                  <a:rPr lang="es-ES_tradnl" i="1" dirty="0" err="1"/>
                  <a:t>Brix</a:t>
                </a:r>
                <a:r>
                  <a:rPr lang="es-ES_tradnl" i="1" dirty="0"/>
                  <a:t> (</a:t>
                </a:r>
                <a:r>
                  <a:rPr lang="es-ES_tradnl" i="1" dirty="0" err="1"/>
                  <a:t>°Brix</a:t>
                </a:r>
                <a:r>
                  <a:rPr lang="es-ES_tradnl" i="1" dirty="0"/>
                  <a:t>)</a:t>
                </a:r>
                <a:endParaRPr lang="es-EC" i="1" dirty="0"/>
              </a:p>
              <a:p>
                <a:r>
                  <a:rPr lang="es-ES_tradnl" i="1" dirty="0"/>
                  <a:t>µ= Media general</a:t>
                </a:r>
                <a:endParaRPr lang="es-EC" i="1" dirty="0"/>
              </a:p>
              <a:p>
                <a:r>
                  <a:rPr lang="es-ES_tradnl" i="1" dirty="0" err="1"/>
                  <a:t>τ</a:t>
                </a:r>
                <a:r>
                  <a:rPr lang="es-ES_tradnl" i="1" baseline="-25000" dirty="0" err="1"/>
                  <a:t>i</a:t>
                </a:r>
                <a:r>
                  <a:rPr lang="es-ES_tradnl" i="1" dirty="0"/>
                  <a:t>= Efecto del i-</a:t>
                </a:r>
                <a:r>
                  <a:rPr lang="es-ES_tradnl" i="1" dirty="0" err="1"/>
                  <a:t>ésimo</a:t>
                </a:r>
                <a:r>
                  <a:rPr lang="es-ES_tradnl" i="1" dirty="0"/>
                  <a:t> Diagnóstico nutricional del DRIS</a:t>
                </a:r>
                <a:endParaRPr lang="es-EC" i="1" dirty="0"/>
              </a:p>
              <a:p>
                <a:r>
                  <a:rPr lang="es-ES_tradnl" i="1" dirty="0" err="1"/>
                  <a:t>δ</a:t>
                </a:r>
                <a:r>
                  <a:rPr lang="es-ES_tradnl" i="1" baseline="-25000" dirty="0" err="1"/>
                  <a:t>j</a:t>
                </a:r>
                <a:r>
                  <a:rPr lang="es-ES_tradnl" i="1" dirty="0"/>
                  <a:t>= Efecto de la j-</a:t>
                </a:r>
                <a:r>
                  <a:rPr lang="es-ES_tradnl" i="1" dirty="0" err="1"/>
                  <a:t>ésima</a:t>
                </a:r>
                <a:r>
                  <a:rPr lang="es-ES_tradnl" i="1" dirty="0"/>
                  <a:t> Cosecha</a:t>
                </a:r>
                <a:endParaRPr lang="es-EC" i="1" dirty="0"/>
              </a:p>
              <a:p>
                <a:r>
                  <a:rPr lang="es-ES_tradnl" i="1" dirty="0"/>
                  <a:t>τ*δ </a:t>
                </a:r>
                <a:r>
                  <a:rPr lang="es-ES_tradnl" i="1" baseline="-25000" dirty="0"/>
                  <a:t>(</a:t>
                </a:r>
                <a:r>
                  <a:rPr lang="es-ES_tradnl" i="1" baseline="-25000" dirty="0" err="1"/>
                  <a:t>ij</a:t>
                </a:r>
                <a:r>
                  <a:rPr lang="es-ES_tradnl" i="1" baseline="-25000" dirty="0"/>
                  <a:t>)</a:t>
                </a:r>
                <a:r>
                  <a:rPr lang="es-ES_tradnl" i="1" dirty="0"/>
                  <a:t>= Efecto de la interacción Diagnóstico nutricional del DRIS* Cosecha</a:t>
                </a:r>
                <a:endParaRPr lang="es-EC" i="1" dirty="0"/>
              </a:p>
              <a:p>
                <a:r>
                  <a:rPr lang="es-ES_tradnl" i="1" dirty="0" err="1"/>
                  <a:t>ε</a:t>
                </a:r>
                <a:r>
                  <a:rPr lang="es-ES_tradnl" i="1" baseline="-25000" dirty="0" err="1"/>
                  <a:t>ijk</a:t>
                </a:r>
                <a:r>
                  <a:rPr lang="es-ES_tradnl" i="1" dirty="0"/>
                  <a:t>= Error experimental</a:t>
                </a:r>
                <a:endParaRPr lang="es-EC" i="1" dirty="0"/>
              </a:p>
            </p:txBody>
          </p:sp>
        </mc:Choice>
        <mc:Fallback>
          <p:sp>
            <p:nvSpPr>
              <p:cNvPr id="2" name="1 Rectángulo"/>
              <p:cNvSpPr>
                <a:spLocks noRot="1" noChangeAspect="1" noMove="1" noResize="1" noEditPoints="1" noAdjustHandles="1" noChangeArrowheads="1" noChangeShapeType="1" noTextEdit="1"/>
              </p:cNvSpPr>
              <p:nvPr/>
            </p:nvSpPr>
            <p:spPr>
              <a:xfrm>
                <a:off x="29118" y="836712"/>
                <a:ext cx="9073008" cy="5122941"/>
              </a:xfrm>
              <a:prstGeom prst="rect">
                <a:avLst/>
              </a:prstGeom>
              <a:blipFill rotWithShape="1">
                <a:blip r:embed="rId2"/>
                <a:stretch>
                  <a:fillRect l="-605" t="-595" b="-951"/>
                </a:stretch>
              </a:blipFill>
            </p:spPr>
            <p:txBody>
              <a:bodyPr/>
              <a:lstStyle/>
              <a:p>
                <a:r>
                  <a:rPr lang="es-EC">
                    <a:noFill/>
                  </a:rPr>
                  <a:t> </a:t>
                </a:r>
              </a:p>
            </p:txBody>
          </p:sp>
        </mc:Fallback>
      </mc:AlternateContent>
      <p:sp>
        <p:nvSpPr>
          <p:cNvPr id="3" name="2 CuadroTexto"/>
          <p:cNvSpPr txBox="1"/>
          <p:nvPr/>
        </p:nvSpPr>
        <p:spPr>
          <a:xfrm>
            <a:off x="4283968" y="44624"/>
            <a:ext cx="4847802" cy="584775"/>
          </a:xfrm>
          <a:prstGeom prst="rect">
            <a:avLst/>
          </a:prstGeom>
          <a:noFill/>
        </p:spPr>
        <p:txBody>
          <a:bodyPr wrap="none" rtlCol="0">
            <a:spAutoFit/>
          </a:bodyPr>
          <a:lstStyle/>
          <a:p>
            <a:r>
              <a:rPr lang="es-EC" sz="3200" b="1" dirty="0" smtClean="0"/>
              <a:t>MODELO MATEMÁTICO</a:t>
            </a:r>
            <a:endParaRPr lang="es-EC" sz="3200" b="1" dirty="0"/>
          </a:p>
        </p:txBody>
      </p:sp>
      <p:pic>
        <p:nvPicPr>
          <p:cNvPr id="4" name="17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5966098"/>
            <a:ext cx="2714204"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76041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611560" y="-12307"/>
            <a:ext cx="8229600" cy="796908"/>
          </a:xfrm>
          <a:ln>
            <a:miter lim="800000"/>
            <a:headEnd/>
            <a:tailEnd/>
          </a:ln>
        </p:spPr>
        <p:txBody>
          <a:bodyPr vert="horz" wrap="square" lIns="91440" tIns="45720" rIns="91440" bIns="45720" numCol="1" anchor="t" anchorCtr="0" compatLnSpc="1">
            <a:prstTxWarp prst="textNoShape">
              <a:avLst/>
            </a:prstTxWarp>
          </a:bodyPr>
          <a:lstStyle/>
          <a:p>
            <a:pPr lvl="2" eaLnBrk="1" hangingPunct="1">
              <a:defRPr/>
            </a:pPr>
            <a:r>
              <a:rPr lang="es-EC" dirty="0" smtClean="0">
                <a:solidFill>
                  <a:schemeClr val="tx1"/>
                </a:solidFill>
              </a:rPr>
              <a:t>Materiales y Métodos</a:t>
            </a:r>
            <a:endParaRPr lang="es-EC" dirty="0" smtClean="0"/>
          </a:p>
        </p:txBody>
      </p:sp>
      <p:sp>
        <p:nvSpPr>
          <p:cNvPr id="4099" name="AutoShape 8" descr="data:image/jpeg;base64,/9j/4AAQSkZJRgABAQAAAQABAAD/2wCEAAkGBxQTEhUUExQWFhUXGBgYGBgYGBcXGBgYFxcXFxccFxgdHCggGhwlHBQXITEhJSkrLi4uFx8zODMsNygtLisBCgoKDg0OGhAQGywkHyQsLCwsLCwsLCwsLCwsLCwsLCwsLCwsLCwsLCwsLCwsLCwsLCwsLCwsLCwsLCwsLCwsLP/AABEIALEBHAMBIgACEQEDEQH/xAAcAAACAwEBAQEAAAAAAAAAAAADBAACBQEGBwj/xABFEAABAwIDBQQHBQYEBQUAAAABAAIRAyEEEjEFQVFhcYGRodEGEyIyscHwFUJSkuEUFiNDgvEzU2KiB3JzssI0Y4OT0v/EABoBAAMBAQEBAAAAAAAAAAAAAAABAgMEBQb/xAAoEQACAgEEAgIBBAMAAAAAAAAAAQIRAxIhMUETUSJhBBQycZFigaH/2gAMAwEAAhEDEQA/APZY3DhwaCYG4AR4pSnsOo5pc0AjkZleyZsynlDXNB5pio9tOGgQOS6V+Q4qkZPEm9z5pUpkEgiCNVTKvVeklGnMgHMd+6F59+FdeBI4hdmPIpKzknBp0KwpCJlT2z2UyRmGkzOhVylSsmMbdGbCkLcxWAkEsaDPD7vZwWQ+kQYOqUZqQ5QcQMKQiZVyFZBTKpCvCkIAHCkIkLkIApCkK8KQgCkKQrwpCABwpCJCkIAEQuQi5VzKgAUKQiQplQAOFIRIXMqABwpCJC5CABkLhCIQuEIAFCkIkLkIGUIVYRIXCEADLVWEUhVLUFHu8b6Z4an79UZt7WgvI6xp2oGH9McJiHZfWFh/9wZQeh08V8fY1pFnHwhWNB266+f8p6ek/QFKixwGjhuOvcUVmEa2crQvgmB2riMP/h1KlMcGuOXtbMHuXstkf8TqjQG4lmb/AFtADu1uh7IWiyCcT2O0MEyCTTAJ3iNdyzqeFp+6RfiPFPYT0gwuKbDKrCT913suB/5TBPYpQ2SZ9owN4HhC6YZNuTGUd+CrNpUmDKBYcNSsfaTc5zBsT4r09DZlJpnLJiL3HXqmDhWvdLhponHLGLtCeNyVM8zs/YGdpLiWncEriNi1GaxHFe59WN6DXxDNCJCF+TOweCNHz9+GcBJEBCyrZ2zUaXkMs3t16LKyruhJtWzjmknSBZVITOHpAugmAjeoYDd0jxKbkkCjYhlUhNYjJ90IOVNOxNA4UhEyqwAjmnYgMLkImVTKgAeVcLUXKuZUAChSE4ME7Lm9mJiMwmdRImyHUoObqCPh3qVNPspxaF4UyomVTKqJBQuQiwpCAAlq4Wo2VcLUwA5VyEbKqlqBgoXIRcq5lQAKFzKjFqqQkM8RhsM+mYA9njvHHXXoi060mCQexWZtenxI7EUY6kfvN8F85qfaPYpeweJpEt9klpsRqRbdqsarjXCztQdCPmFsYPFseCZgDn5rK2q2k+XMdcfQ+CqD3pomS7Reg4HeQe/uWzgNt4imIp4mo3k5pLewOkBYOzaBc0/xC0ixHBatGgWCXw7nlv3DVEpJPkErPT7M/wCImLowKobWbzaGk9HNAHeCvYbM/wCIOFrENcTRdwf7pPJ4sO2F8tGHEEQI4HRJPawEzbdE2ntTjksTifodzg4aggjcbdhVKGHA7V8O2T6Q18PDWPOT8BJLY/08Oxalb09xJEMc1vNozH/d5LVSVEOz60/ZVIuzlt/DuWNtfBU2hzwPGAOa+Xu9K8WdcRUjmUhidoVKhl73PJ/ESfDQLSOZxfJnKCao94zG0y7KKjS7gCE1TAkTpvXzAkbym8Btisz3HHKNxuO4/KF0R/MT/cjF/jtcM+jYgNn2JhCLV5uj6WiBmp33lrrdgI+a0MP6R0HauLf+YfMSFvDNjeyZlLHPtGnlUyoJ2jR/zaf52+aCdt4cG9Tua490CFo8kVyyFBvoebTJMASVx1MjUELN/fJrHgUgW0xEnKC93G506Jbbvpq6tDGAtYL3yh7jzI06LB/lKzZfjuj0WEwmcm4GW55cOmiOMRRpuyuc3Xc0lzuTXGcp6xY7l4wemD2CKVNjGwLGXEkauLtXO3SbDcFk4/0gfVcXFrQT+EET4lYyzOb34No4lE9HnFWoWM9hrqhcBmgCYgyYJNtF7mtUeAPZa8EQQQ0f7hcL47htrmm4OLGPgzldME8wCJ6LX2j6fYiq2AxrOJpzPYSbKZO6opbcnttq4ekzLByucJyCX9LgSJvrCym1gdzufsm1gb9h10XjsP6T1BvdrJzb+piFq7P9L3MzEgukeyJsCeOluQWsc0ormzN4ovo9Ph6bSDJuOBHio/CwdQvF4r0nxDyCXsB5MZJ6mJPSYQsLt2swkl+ccHXHZw7FSzq92S8O2yPaGiYncqtpEryw9KasRDD2HzQX+k9bg3safmVazxI8LPXPpEKhavJ/vXV/AO4+ajfSatrDehH6qvPFci8Mj1eVcyrzrPSk/epdxj5KzvSxu6me1w8k/ND2LxT9HoRRP1Cq6mVjYT0qb95pHAth3fMIp9JKRuc/cPNT5l7Rfjfo+bFUJXKwymDrZVDuK81HUySqrpCjSmBMx5ojcQ/QOPeVUNV44KW0MK7EvIgudERqjU8xGoeBe8iDA1NvJKNDiYiO1eh2Xs7LMOBJEmCHyOguByWc5KKKSsTw2KDvZA42mB4qUDaBPxidOqJjdjnNLTl5GQOzyWMHEGADZxnqP7JKpcDba5NSpWOa5Gu8EI+HYY1BPAEJGviH6tYSLEHKUq+vUkzNxp3eSpJtC2NOsZMGW9dSqPbHvSGjeN581TZ2Nge0A7f7W7hBHwWo/CUnGQ6ORIc3zCHPS6ZSjYm19lbPw/t1RK2z6g0Ac3lf9SkvWGSCI5ec701T4E9gzTOgRpiwMlCYYHBQC0JNhRY1OagfvKoWiefFVc2bFWpCcTrKrXGJPj9BGLgAYiBqeizalMtNj3KlSsS3LuWrhfBmMOqh2lh4lEo1W6WSBduCjKmXSOqbhaGjUqUxGsc0MVS3U5u6D9cEqysLGd90V9YTa/FZpNbMYf1gNwFQYwmREQqsg62KrUpzrrxj4qlp7JDDEkX+XciMquPIcT5JCHAxu79ETOdO02VOIDJquG+3REY4kTYIFFubf+nPqmadCLmTwWU5qJSTZwO5hdsdAoW3TRolo0k/WqyeV9FqNi1SGi6G2pO5KYh5LyCZPL4IvrosTHZPim7HsEdhWu95sniqfZtM8QlhtY/gHiuv2qbQ0Djfl5rGsnQnQb7DB91xnpPzTB9H2gXfB7LJDD7QqvJDbCQbaajXlErTaagnUnjmDfCCQiUprljWnsVOx2b6h7BA8UP7Mplwa1xJ1kmw7gn3Ydzh70cv1Q24RzfdieR81Kyv2VUQZ2fSabt04kpihTpsIcz2SN4LunFCe9/3mT2eSE2oDpbxVXYUaP7XU3VSeTiCPFK18K15BLYMzI+cW8EIM/1DvhHNF0SnxwwCUKBa0Brs0cdez67UOviMs5gAQCYIvbhdU9cePmihxIiCRwiQs3DsTXoz27bYD7vcExS2rTcYI3wPOdy47ZTD9wN/2+CAdlMBgOjdfKfnr2q0sf2KpI2aQc02JLTu58QQk9u1XEA5CWwQZbIk6GRcQgswrvZhjSBqQJ3QNJ5HVQBwtkE6TAkc47PFUqTsbuhJmLJEi+s67uCL+0OHA9Nbb1oS1xu3t03d/JcrZSB7ZEHfvjnw71epE0Dw7mPBiZGs215LtXI33jB4a+CVzim4k1BrMCOwH+yYZjGFwDQC4kCYgXFzKQWT9mz7jyPJI18G9pAcIHHd+q1cxObUx+E750NuHNBpuzOLQSLXl1o0+auGShNWIHDACxPnz6IdRrRbvPHotk7NzHV3DWO6Vf7Cnj3j9U/1Ee2Gl9Hmcq6XEL0VT0fA1cW8zB+QS9bYYj2aoJ/5fmCqX5EGLxszKDky1679kVRuB6EfNVpYZ+cMiCePJVqi+ydLLSN+i6wSfqFrN2fTYAHnMeG5L1KoafZYI3Df2lZ+W/2l6PZyjAsBdMUqZcb/AF5LPdiaj3fhH13rWw7gBEgfEn6BWM12y0UdTymw7UljMcYsbceKbqu/GIHxWHjsSHaCycI29wk6Qs/Fke7A5xdLF54qxbKdo7KcQDMSum4xMt2IFjuB7vFDYxxIHx07V6l2yz+Mxwt5JapsMnf4N+t65lngytILBuyCzhHZ23TTMbNg4GOYQKmy3AwHN00IaLdISL8EWuiGyb6M3HXVZOMZ72M2BijyTNJxIlYTcKG6tZPST4I9LDPvFMBoHvOkeGqzeOK7HwbRlUc0HUA9Qsz9jqgZpEAEyHvtvNl1tKobg6EgxUdusRfmChJeytQ27BtJkSDBA3i/I/FAOFqNdLXCOF2/BCbTqG7cxOv+LNj1splrafxJ1jNTNj8tVa/lCtEqYyqzNNPN+EgA9pi6YZjswkeyDpOtjFz1S5biDucL6+xpzhUr0awBNQgt3ghrt9oGu9PZ9oLY03EgAumIJEnfHDijF86wZ0ngsevg3mMzXDXRpi5nceKlb1gOjgQBo06C3BDj6YtTNP2dcsdDEK4xxGjieToKxHU6pdmIdx0MTEXV6LqoguEN3yIjtMDVaKK7YKRuMxrT7zO5EY6ifvFp7vGFiVqjw6wtAIJB33Qawqke66QZsN0aynoXseo9FU2bmHsVDHY4ayk27Ne0ODsjpENJFxwg2hZjqlRvuZmugXkDr4o+KqOqMAzXHEPmbb7zolT9haYzSbUYR7OUZQJJduMG/bmVK1MOBcXFzgDBEXIFgW8JHgrYLadVrAHMLnDiHyRf/T0CbG0mH/Epkdk/G6VtMKMVuPe0Ah2+CC3SBvTNLEVqsgFotvJZ3binaj8M62ZzZ1nMe8EFDqU2CMtRt4IlpjSBJHVPUvQqYq/C1mkgTb8JB16FEw1KudXEdf1Q6gykkNHIsMaf6SBdWbUBE+symxIcAbDQcuxNy2EaYY60z3wmqTBqde/xWLXxBZDi6mZIiCJ7SB80J+PcSIcAATp087dqnRZVo9I9jTu+SWfhxqQJ4nXvSDHPcLVPn8CuOwjyZLyQOAPmlSHyPPolotAHKPmlKT8ri5sFx3meO6/VMVKk08kMsCJytz3vLnwTPNJFrWgCzjfrABPkE0KmN4htR9yYHAgEHrJQBhgPuMJvqCBy3FLPqhsE5gIvAdqT4AK7q4AkOcOuvzKe4g9PDQZhoMa6AdAierO95PQBKfaTgcue8x7QGtvNOMx7vwUjzk9fmobkPYVw+0hUMCtE7gwzbmSi08RTIvXPa7L8AFkP2m1zSH0bxYgC3UEXVnYzDXPqpsIzEnuF46rPx/TX9CNQuoA+1GsS8F2nAuCsMdSDQW5RJgCGjfc6aRdZwq4Rwg5mjXU2J1+A8Ew3CYUgfxDFyPaO7Uweihwj3YUagxbJAD2yRIuNIlY2K2g6pTcBoahZI1LYFwOkq9TBYZon1ml9W3ns5oGzsJSqgjMWwTvF7/2ThGC+QUIftrm5myYdxPOPgi4fGEM9Xb2S4zrOaW/M+C1T6OM3PPbf5qh9HOFTw/VaeXExUZmHx5EN3TEDgL69SU/Xx4Dw+RJOUxMBrXa87FL4fY+YuDKodGtiD8NO1H/d534m+PkiUsV8gh2ltNgfUJdIluUctD59qXq7WDiydASXDn92/wBaoH7vOj7s8cx4ndHRVPo+/gO/+yS8V8j3HcXthpywcozAmbyBeOSxMfj5ccrne1709TYRuumauwKm4eIHzQamwqg0Y4jqO3RaQ8S7E7OYjaBNOmzMfZPtb5FoutHaO1qdSnlaTJIkEbgePYs07GrT/hujiCP7rh2e9rgHNcCbNsL7rJ6MbqnwI2W7Vb603GXIABzB3d5VMPtUOlr3BskyReLtgDlEylGei9Y72d58lXEejtVjS4lsN1gnwEKdGKuR7m+cfSdbML2n9UviMQ1oJbVvoBY33C40XlXtP4h4j5Lhbzae3zTWBLsLZ6f9vLQ0DK8kC4MHcBPOT4JQ42swDMDqd8m8jceiwoMbo11Hmuw6d/Z32VrEgtm3S2o8Od7JJM5ZJ43jiPJab8T7n8O5ImQLA6zuBsvIy4Om/fCNTx1b8R7zKmWK+A1M9I0EuIYS0NPugRB6h3PwU/ZXa5Wk8wfJYFHGva7MJk68Dc6p0bWqesncARFwJjW/MKXGa4HZpmg4iDTpnkAPJADBvps7Y+ZV8BtcunOAI8+fKPFN0cc106nsn4LJznHagFGjeKQB4gH5FRzryac/0n4J1zmH7vcIPghVXxoY/wCYfMKfK/QbircRSMZ6WUuMG7xxibjggbRpMJaKb4NzBJtNiZJtu7k8zFtmHWPImCo40zqfgfiE1lafYjmEwbAy77n3iHmCfNLtwQbVd7ZLQwHW8k2g8bHvCK/DUojM2P6fkFUYVp0fHQkb53FNZPsC32dTfcOJNyZeDy0LUelRyiMrTzcAT3h4QW4YjRzT1AJ7yCi5HcWDo1vkn5PspNG4WBDOFYdWt7QPJY49IafE/pxRW7cpl+XNu13dFz6ZrpmmpDz9nUjqxn5R5IdTY9B2tNvYI+C59oMInOPrku4fHseJa4b9bG3JLVL7C16Au9HMOfudzneaF+7FD7udvR3mCn6WKa4SCLTy01XK+NawAuMTprvTWSfFsWwo/wBHKcRmf3jyVR6PXtXqC2XdoNE+cY3MG5hJEwi+sR5JIPiYdH0WewksruE8v1RGbBxDfdrzcG4nT60Wz61d9ah5m+QqJ56psjFB+YVQT3W6dqmJoY3dl/pIHxXohVVvW801l+kGlHlML+1scP4JyySQCIObttCfO0awF8M/Tkb9i2y9cDj9QiU4y5Qafs8njdtV4gUXMjU5T5WUwOIfWrNcQRa8HSL/ABXotqVyym7iRF432WHsCiZzDcDq3iTI118ltBx0NpURJUz0dJxkItXWUtMJh5JaCsIfLG4iA1C3ePCVmfa9Ea03j/41ovbwXA5RGS7NVIQbtTCnUR1pnyUOJwe/1faz9FqCN4CsKbd4HcrU19/2MxyMEf8AJ8Ap+z4LX+D+Yea13Ydh+63u/RVOApHVjPyhPX9sdfRmDD4I/wCT3gfNRuDwZtFL8w80+di0DrSZ3Kjtg4fT1bPFVrXtir6AM2Nhz7oHZUd8nLp2DR3Bw6Pf5q59HKG5g7C4H4ro2DRGgcOlR/mjX/kwr6A/u9StBqW/1uUdsBn46v5/0RjsKlxqjpUd5rrNjAe7Wr/nn4p6vsKXoWd6PsP8yp+YeS5+77d1V/bkP/im27Kdf+PWvxyn/wAVx+y6u7EvH9NM/JGr7DSvQoNhtGrnH8v/AOVen6OscYzFvMkAcr5bI/7BiBpiO+mw/JVODxA/nt/+ofJJNp8oWlHK/odiLGlJG8hwfI5BqUOyarbOc6egH/ktGg7F0zLK7AeIY5s9faTzdu40C78O48XU3T4FXqT5Joyn7ApOvlb2WQn+jdLhB5E2T5nkud6wWSa7NtKMw+jdKIl3eqfuxTmz3N6XWoD1CpiKha3MJMXIg3G+Odp7I3q45Jt0iWorczm+jLhZlcgcx+qriPReo7+dOmoO7tTFbazWwZkEgiN7XNN+wgjuSlLbUgtLsrozTqJIL8vOBDeK0Xk5J+HApiNiVmmc7SQCdb5RrzgKzzig0EglsCDrI1mRyCptXEZiypEP9ppbYg2IkeIniEAbQeadNk6WHYcwnkJb3LXS2laItJlq+KrFwcWHMLaOEeNrHqit23Va4ktJB3Gedgm8RVxAIe2Q4tv0i0g3Bh0zz5AIuza1VjQCMznmGtIs1rQGknh7oHPL3pxVcIDOd6QvBdLSJ0t7vTiit9IYABN4F8u/ndbmMxbAzMGiSWtBgES5wbPMCUPY4perMskl7yJidbCeNln8KvSVp3Mx3pOBo2R3H9bpih6QtcBLSDvhJ7Qx9JzwPVsynRxFxMa8Iv8AQS+OoURBpyCdACT0vz1hV4YPlEWX2vj3VLNmOHFH9HK+UOc7UkDXf9fBY1FpJAJudOB4/XPmtijsXKQczoBkN1A39YV5FGENBN27PQ0qt7hNPes8OO9NUak2K5cc6+IygqQUtiahkEENF5Jv4QnKgQKjZHPgdFk46HuMyNo7fdRcAaQcCPelzZO/iEJvpY0/yXjo8Ef9oWy6k3SxjkYnlmAPaoG8PgtNeOqcd/5HuZA9K2b2PHd5orfSul/qHYPNanq+ncquwzTqB3BLVj9P+xWxJvpVQ4u/KiD0oofiP5XIv7Ez8DfyhVqbOpu1psP9I8k9WP0x6pEHpNQ/H/td5IrfSGgf5jfEfJLHY9E/ymdyn2NR/wApvj5ovH9j1yHxtakf5jPzBdG06e6oz8zfNZ/2RR30m+Pmq/YtD/LHe7zS+HthrZrNx7To5p6FpV24kcR4LCfsOifudxK59g0eB/MU/h7/AOD1s9EMQOKsKwXmHbCpbnPH9XzhcOwhurVB2hHx9j1s9OHhVc0Lz32Qf8+r3gobtkP3Ymp2/wB0VH2Gv6Nf1jpg5T2wiEwCSO5Rzo3oD8SDIBuOn1CxW5VitbFMBmcsWmZaeo3HuQPtcM1Et91xF4kS0xvFtd6Qx2JDszS2TdvD2gBoYPcs7C1QxxlpLYuCZlpIBAsP0IXo4oIwlJsq9823AmOQJldwNMOeXOnK2XPI1DAbxzOg5kJfEENecpls2OkjUdqJTxH8JzBAzOzOJOoaJa2I436xwXUZj+LxHrHw0AWADW7gGwB0ExKBTwz2ODhldBE3lsn6i36qU65d7LCykw6y6CeMm5kxpu8S7VqinTHq2kN/ERZ5+98bDVZttFxQq/ab3PdLrlxJ67zG9GbWLpdJDWxBuAdLT96eGgm+5C2jTaL5Ym/UcQfq6SpONyBMAyIJgcbdeilJPctvo3HbVmnTDgIDmEuufcqNJnhYLj8SwUGMJhzpNpEe1rPf3LLwzw6m4OP3meJAM9iZpVW2MCbNN9xdYxEkCRv3b1OhA2wBw5IknUZpg7y6O05ZUygC5ixMgT2Ra9tUbaeIhzYII4gR1jwWa4ZKgJIIBm4tysevgtIu0Z0P7GaDVLnNJEWgA+C9UwFea2XtynSlvq/Z5ON+w6aLQpektKb0bEahxkHkNFz5sUpuyqNghdY6Dqk8PjGvaHCYM23yDCbw1QbwuPS7piGKjQOnVUkpplQQhuAPbwW2TFa2KoEHAm4E/EIVRp1g777gI00uiPZGl0P1m+NN8adq5062aCwTXuAuPirsqgrtNrdxsgObBNx0FyL77+SHwFjW/qD4EeaBjsW2k3Mb3A7zfwv2LJeX+szNbUJEQHDK3KfegzE2HinNqYc1aYAMGxI1gbxPFaaEmr4FYxs7aDaokSNLdgnxt2Jl9drdXALypJovAmJMEDcONtf78Uljg9xLmyePGDfu5rf9Om7T2BM9wysHCRcKy8lsPaxYMrhbcZjsWmdrgiAYPeFlPFKMqGmbKysVWqDEsaCPV5ZcDAF8wHbICwqW0atN2pIbmtPvE3k947lp4TbhcRItoRwO7qtPE4b8is3MqUo06ge/M4Fv3YbB7SlsFtQy4P4nKd0TYFNjaDPxBYtVsUGDSoRCQxe1MpGUSIM8Qd3Ys1+3XixbfkRCpYW1YGhtGrDTrAjUR3HUHmsuo45DUDr21s6BbT60Wr62dAD2C/eUtUxTS7K8RrAdee1GN0uBMx8NivYdN85cRGpcRAnlNz0CYZQAh73BxIkzbXcSdeKriQaYlmU08x9mJ97nv0hJVsRIi08b25NXYvktiUMbVw12Fvun2RN7g/qs4tg3WlTruLRPtQZk9o333pXH0xmkWB9odquDfDAq+uDAjLfdYdvNXOIgFpL4/DNjw3pVzidenYNFauYMRuHmrpBZ1uJdoHGJ0k3+oRaOIyzwIg6iet7pRihJ1TroLHaLiAYv7TDHEg+PRGa4R7QmCR4zp3rmCcCA2CHREzqdWxEDWOPVPP2VVubOm+t+Y8VjOSTpjF8ZSe7LlBIEEbzI1APSCpg6H7VWcXmGsHjoB2wStrZjYBzSJOhB7NOvgm6GCpsnIGtO+BDp7dR4LLy0mFGJR2JTdUqj2mtDhljm0OPxRMXsRoYcklwvffxC1KbCHOMg5jJtF4AtuFmrpzmRAHMnf2TPgsZZZ6tmKjO2C8miGxEQd0kH2mkHd73eFogDf4oeGweWBMw1rfyAj5plhB4dN6zyS+TaCjtOfKD80YDv+oVGU7FVbN7ERxET0S8sqHbCuB3EDqgPZeSAeG/5Ig6Ls8PJQ5tgxcuGoHgrCpYCLdB42uEVtUA3E/DtIRfWA7gOkkeKa2EkJUsI5jnVBkdmEZdSejALERrG9SoHOaHBsAanML9GmI0TOHLstyM2kiQD4cEJ+Op5/VGARutfSFs5qWzRVClFhLiXNuTrbQadmnii+rYXSQJ+gtCQbkT10PWL/QQ30xEtZcuiA6QBx/S6zdvcZjv2UHPkANA4WvJOnBVxezWhjgJucx4TyHabc1oVZ0Co1kvBJ0m26+8q45JbbhSMOtsxxb7sOBJJuARx08Ei/BQCZNt+4wL3+t69hzKTr0c5O5v3ufAdy1h+Q+0DieeGELmBzTJvbhE687HsUbhHSRnEgTHmVvV8I1jDllsCRvvB89Fl4PBuMuIIuIuBqAZvv9rwW0ckZKxOLQk4PG8GbWMhTJUMESR0WkMFmygNAIsSDE6zI0B0ghXZsZ8CKgHK/wAihzggpj2J0Hb8UtjdGdnwUUXND9xMjNb/ADe34hZtXQKKLqx8CZq7V9xvU/Bqpt7Wj/0aXwUUVQH0Zjtytid3Z8lFFp2IE3euDf1XVFQD+H/xmdG/AL2dP3ndn/c5RRcH5fRaLVde/wCKAde1RRcfYmStr2/NFO/r8lFEPkALtD0RT739PkooqXDGFp7kR6iijoQM6IZ3KKJIGdd5fFDb5KKKxoKPl8l5/a//AKhn9PxCii3w8v8AgJHp8B/gj63BAbr2j4FRRZspA3b+o+aBT949nwUUUrliCU9OxXf7p+t4UUQykL4/3H9D8Crt0b9bgootV+3/AGUCpaM/6aqVxRTMa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EC" altLang="es-ES"/>
          </a:p>
        </p:txBody>
      </p:sp>
      <p:sp>
        <p:nvSpPr>
          <p:cNvPr id="4100" name="AutoShape 10" descr="data:image/jpeg;base64,/9j/4AAQSkZJRgABAQAAAQABAAD/2wCEAAkGBxQTEhUUExQWFhUXGBgYGBgYGBcXGBgYFxcXFxccFxgdHCggGhwlHBQXITEhJSkrLi4uFx8zODMsNygtLisBCgoKDg0OGhAQGywkHyQsLCwsLCwsLCwsLCwsLCwsLCwsLCwsLCwsLCwsLCwsLCwsLCwsLCwsLCwsLCwsLCwsLP/AABEIALEBHAMBIgACEQEDEQH/xAAcAAACAwEBAQEAAAAAAAAAAAADBAACBQEGBwj/xABFEAABAwIDBQQHBQYEBQUAAAABAAIRAyEEEjEFQVFhcYGRodEGEyIyscHwFUJSkuEUFiNDgvEzU2KiB3JzssI0Y4OT0v/EABoBAAMBAQEBAAAAAAAAAAAAAAABAgMEBQb/xAAoEQACAgEEAgIBBAMAAAAAAAAAAQIRAxIhMUETUSJhBBQycZFigaH/2gAMAwEAAhEDEQA/APZY3DhwaCYG4AR4pSnsOo5pc0AjkZleyZsynlDXNB5pio9tOGgQOS6V+Q4qkZPEm9z5pUpkEgiCNVTKvVeklGnMgHMd+6F59+FdeBI4hdmPIpKzknBp0KwpCJlT2z2UyRmGkzOhVylSsmMbdGbCkLcxWAkEsaDPD7vZwWQ+kQYOqUZqQ5QcQMKQiZVyFZBTKpCvCkIAHCkIkLkIApCkK8KQgCkKQrwpCABwpCJCkIAEQuQi5VzKgAUKQiQplQAOFIRIXMqABwpCJC5CABkLhCIQuEIAFCkIkLkIGUIVYRIXCEADLVWEUhVLUFHu8b6Z4an79UZt7WgvI6xp2oGH9McJiHZfWFh/9wZQeh08V8fY1pFnHwhWNB266+f8p6ek/QFKixwGjhuOvcUVmEa2crQvgmB2riMP/h1KlMcGuOXtbMHuXstkf8TqjQG4lmb/AFtADu1uh7IWiyCcT2O0MEyCTTAJ3iNdyzqeFp+6RfiPFPYT0gwuKbDKrCT913suB/5TBPYpQ2SZ9owN4HhC6YZNuTGUd+CrNpUmDKBYcNSsfaTc5zBsT4r09DZlJpnLJiL3HXqmDhWvdLhponHLGLtCeNyVM8zs/YGdpLiWncEriNi1GaxHFe59WN6DXxDNCJCF+TOweCNHz9+GcBJEBCyrZ2zUaXkMs3t16LKyruhJtWzjmknSBZVITOHpAugmAjeoYDd0jxKbkkCjYhlUhNYjJ90IOVNOxNA4UhEyqwAjmnYgMLkImVTKgAeVcLUXKuZUAChSE4ME7Lm9mJiMwmdRImyHUoObqCPh3qVNPspxaF4UyomVTKqJBQuQiwpCAAlq4Wo2VcLUwA5VyEbKqlqBgoXIRcq5lQAKFzKjFqqQkM8RhsM+mYA9njvHHXXoi060mCQexWZtenxI7EUY6kfvN8F85qfaPYpeweJpEt9klpsRqRbdqsarjXCztQdCPmFsYPFseCZgDn5rK2q2k+XMdcfQ+CqD3pomS7Reg4HeQe/uWzgNt4imIp4mo3k5pLewOkBYOzaBc0/xC0ixHBatGgWCXw7nlv3DVEpJPkErPT7M/wCImLowKobWbzaGk9HNAHeCvYbM/wCIOFrENcTRdwf7pPJ4sO2F8tGHEEQI4HRJPawEzbdE2ntTjksTifodzg4aggjcbdhVKGHA7V8O2T6Q18PDWPOT8BJLY/08Oxalb09xJEMc1vNozH/d5LVSVEOz60/ZVIuzlt/DuWNtfBU2hzwPGAOa+Xu9K8WdcRUjmUhidoVKhl73PJ/ESfDQLSOZxfJnKCao94zG0y7KKjS7gCE1TAkTpvXzAkbym8Btisz3HHKNxuO4/KF0R/MT/cjF/jtcM+jYgNn2JhCLV5uj6WiBmp33lrrdgI+a0MP6R0HauLf+YfMSFvDNjeyZlLHPtGnlUyoJ2jR/zaf52+aCdt4cG9Tua490CFo8kVyyFBvoebTJMASVx1MjUELN/fJrHgUgW0xEnKC93G506Jbbvpq6tDGAtYL3yh7jzI06LB/lKzZfjuj0WEwmcm4GW55cOmiOMRRpuyuc3Xc0lzuTXGcp6xY7l4wemD2CKVNjGwLGXEkauLtXO3SbDcFk4/0gfVcXFrQT+EET4lYyzOb34No4lE9HnFWoWM9hrqhcBmgCYgyYJNtF7mtUeAPZa8EQQQ0f7hcL47htrmm4OLGPgzldME8wCJ6LX2j6fYiq2AxrOJpzPYSbKZO6opbcnttq4ekzLByucJyCX9LgSJvrCym1gdzufsm1gb9h10XjsP6T1BvdrJzb+piFq7P9L3MzEgukeyJsCeOluQWsc0ormzN4ovo9Ph6bSDJuOBHio/CwdQvF4r0nxDyCXsB5MZJ6mJPSYQsLt2swkl+ccHXHZw7FSzq92S8O2yPaGiYncqtpEryw9KasRDD2HzQX+k9bg3safmVazxI8LPXPpEKhavJ/vXV/AO4+ajfSatrDehH6qvPFci8Mj1eVcyrzrPSk/epdxj5KzvSxu6me1w8k/ND2LxT9HoRRP1Cq6mVjYT0qb95pHAth3fMIp9JKRuc/cPNT5l7Rfjfo+bFUJXKwymDrZVDuK81HUySqrpCjSmBMx5ojcQ/QOPeVUNV44KW0MK7EvIgudERqjU8xGoeBe8iDA1NvJKNDiYiO1eh2Xs7LMOBJEmCHyOguByWc5KKKSsTw2KDvZA42mB4qUDaBPxidOqJjdjnNLTl5GQOzyWMHEGADZxnqP7JKpcDba5NSpWOa5Gu8EI+HYY1BPAEJGviH6tYSLEHKUq+vUkzNxp3eSpJtC2NOsZMGW9dSqPbHvSGjeN581TZ2Nge0A7f7W7hBHwWo/CUnGQ6ORIc3zCHPS6ZSjYm19lbPw/t1RK2z6g0Ac3lf9SkvWGSCI5ec701T4E9gzTOgRpiwMlCYYHBQC0JNhRY1OagfvKoWiefFVc2bFWpCcTrKrXGJPj9BGLgAYiBqeizalMtNj3KlSsS3LuWrhfBmMOqh2lh4lEo1W6WSBduCjKmXSOqbhaGjUqUxGsc0MVS3U5u6D9cEqysLGd90V9YTa/FZpNbMYf1gNwFQYwmREQqsg62KrUpzrrxj4qlp7JDDEkX+XciMquPIcT5JCHAxu79ETOdO02VOIDJquG+3REY4kTYIFFubf+nPqmadCLmTwWU5qJSTZwO5hdsdAoW3TRolo0k/WqyeV9FqNi1SGi6G2pO5KYh5LyCZPL4IvrosTHZPim7HsEdhWu95sniqfZtM8QlhtY/gHiuv2qbQ0Djfl5rGsnQnQb7DB91xnpPzTB9H2gXfB7LJDD7QqvJDbCQbaajXlErTaagnUnjmDfCCQiUprljWnsVOx2b6h7BA8UP7Mplwa1xJ1kmw7gn3Ydzh70cv1Q24RzfdieR81Kyv2VUQZ2fSabt04kpihTpsIcz2SN4LunFCe9/3mT2eSE2oDpbxVXYUaP7XU3VSeTiCPFK18K15BLYMzI+cW8EIM/1DvhHNF0SnxwwCUKBa0Brs0cdez67UOviMs5gAQCYIvbhdU9cePmihxIiCRwiQs3DsTXoz27bYD7vcExS2rTcYI3wPOdy47ZTD9wN/2+CAdlMBgOjdfKfnr2q0sf2KpI2aQc02JLTu58QQk9u1XEA5CWwQZbIk6GRcQgswrvZhjSBqQJ3QNJ5HVQBwtkE6TAkc47PFUqTsbuhJmLJEi+s67uCL+0OHA9Nbb1oS1xu3t03d/JcrZSB7ZEHfvjnw71epE0Dw7mPBiZGs215LtXI33jB4a+CVzim4k1BrMCOwH+yYZjGFwDQC4kCYgXFzKQWT9mz7jyPJI18G9pAcIHHd+q1cxObUx+E750NuHNBpuzOLQSLXl1o0+auGShNWIHDACxPnz6IdRrRbvPHotk7NzHV3DWO6Vf7Cnj3j9U/1Ee2Gl9Hmcq6XEL0VT0fA1cW8zB+QS9bYYj2aoJ/5fmCqX5EGLxszKDky1679kVRuB6EfNVpYZ+cMiCePJVqi+ydLLSN+i6wSfqFrN2fTYAHnMeG5L1KoafZYI3Df2lZ+W/2l6PZyjAsBdMUqZcb/AF5LPdiaj3fhH13rWw7gBEgfEn6BWM12y0UdTymw7UljMcYsbceKbqu/GIHxWHjsSHaCycI29wk6Qs/Fke7A5xdLF54qxbKdo7KcQDMSum4xMt2IFjuB7vFDYxxIHx07V6l2yz+Mxwt5JapsMnf4N+t65lngytILBuyCzhHZ23TTMbNg4GOYQKmy3AwHN00IaLdISL8EWuiGyb6M3HXVZOMZ72M2BijyTNJxIlYTcKG6tZPST4I9LDPvFMBoHvOkeGqzeOK7HwbRlUc0HUA9Qsz9jqgZpEAEyHvtvNl1tKobg6EgxUdusRfmChJeytQ27BtJkSDBA3i/I/FAOFqNdLXCOF2/BCbTqG7cxOv+LNj1splrafxJ1jNTNj8tVa/lCtEqYyqzNNPN+EgA9pi6YZjswkeyDpOtjFz1S5biDucL6+xpzhUr0awBNQgt3ghrt9oGu9PZ9oLY03EgAumIJEnfHDijF86wZ0ngsevg3mMzXDXRpi5nceKlb1gOjgQBo06C3BDj6YtTNP2dcsdDEK4xxGjieToKxHU6pdmIdx0MTEXV6LqoguEN3yIjtMDVaKK7YKRuMxrT7zO5EY6ifvFp7vGFiVqjw6wtAIJB33Qawqke66QZsN0aynoXseo9FU2bmHsVDHY4ayk27Ne0ODsjpENJFxwg2hZjqlRvuZmugXkDr4o+KqOqMAzXHEPmbb7zolT9haYzSbUYR7OUZQJJduMG/bmVK1MOBcXFzgDBEXIFgW8JHgrYLadVrAHMLnDiHyRf/T0CbG0mH/Epkdk/G6VtMKMVuPe0Ah2+CC3SBvTNLEVqsgFotvJZ3binaj8M62ZzZ1nMe8EFDqU2CMtRt4IlpjSBJHVPUvQqYq/C1mkgTb8JB16FEw1KudXEdf1Q6gykkNHIsMaf6SBdWbUBE+symxIcAbDQcuxNy2EaYY60z3wmqTBqde/xWLXxBZDi6mZIiCJ7SB80J+PcSIcAATp087dqnRZVo9I9jTu+SWfhxqQJ4nXvSDHPcLVPn8CuOwjyZLyQOAPmlSHyPPolotAHKPmlKT8ri5sFx3meO6/VMVKk08kMsCJytz3vLnwTPNJFrWgCzjfrABPkE0KmN4htR9yYHAgEHrJQBhgPuMJvqCBy3FLPqhsE5gIvAdqT4AK7q4AkOcOuvzKe4g9PDQZhoMa6AdAierO95PQBKfaTgcue8x7QGtvNOMx7vwUjzk9fmobkPYVw+0hUMCtE7gwzbmSi08RTIvXPa7L8AFkP2m1zSH0bxYgC3UEXVnYzDXPqpsIzEnuF46rPx/TX9CNQuoA+1GsS8F2nAuCsMdSDQW5RJgCGjfc6aRdZwq4Rwg5mjXU2J1+A8Ew3CYUgfxDFyPaO7Uweihwj3YUagxbJAD2yRIuNIlY2K2g6pTcBoahZI1LYFwOkq9TBYZon1ml9W3ns5oGzsJSqgjMWwTvF7/2ThGC+QUIftrm5myYdxPOPgi4fGEM9Xb2S4zrOaW/M+C1T6OM3PPbf5qh9HOFTw/VaeXExUZmHx5EN3TEDgL69SU/Xx4Dw+RJOUxMBrXa87FL4fY+YuDKodGtiD8NO1H/d534m+PkiUsV8gh2ltNgfUJdIluUctD59qXq7WDiydASXDn92/wBaoH7vOj7s8cx4ndHRVPo+/gO/+yS8V8j3HcXthpywcozAmbyBeOSxMfj5ccrne1709TYRuumauwKm4eIHzQamwqg0Y4jqO3RaQ8S7E7OYjaBNOmzMfZPtb5FoutHaO1qdSnlaTJIkEbgePYs07GrT/hujiCP7rh2e9rgHNcCbNsL7rJ6MbqnwI2W7Vb603GXIABzB3d5VMPtUOlr3BskyReLtgDlEylGei9Y72d58lXEejtVjS4lsN1gnwEKdGKuR7m+cfSdbML2n9UviMQ1oJbVvoBY33C40XlXtP4h4j5Lhbzae3zTWBLsLZ6f9vLQ0DK8kC4MHcBPOT4JQ42swDMDqd8m8jceiwoMbo11Hmuw6d/Z32VrEgtm3S2o8Od7JJM5ZJ43jiPJab8T7n8O5ImQLA6zuBsvIy4Om/fCNTx1b8R7zKmWK+A1M9I0EuIYS0NPugRB6h3PwU/ZXa5Wk8wfJYFHGva7MJk68Dc6p0bWqesncARFwJjW/MKXGa4HZpmg4iDTpnkAPJADBvps7Y+ZV8BtcunOAI8+fKPFN0cc106nsn4LJznHagFGjeKQB4gH5FRzryac/0n4J1zmH7vcIPghVXxoY/wCYfMKfK/QbircRSMZ6WUuMG7xxibjggbRpMJaKb4NzBJtNiZJtu7k8zFtmHWPImCo40zqfgfiE1lafYjmEwbAy77n3iHmCfNLtwQbVd7ZLQwHW8k2g8bHvCK/DUojM2P6fkFUYVp0fHQkb53FNZPsC32dTfcOJNyZeDy0LUelRyiMrTzcAT3h4QW4YjRzT1AJ7yCi5HcWDo1vkn5PspNG4WBDOFYdWt7QPJY49IafE/pxRW7cpl+XNu13dFz6ZrpmmpDz9nUjqxn5R5IdTY9B2tNvYI+C59oMInOPrku4fHseJa4b9bG3JLVL7C16Au9HMOfudzneaF+7FD7udvR3mCn6WKa4SCLTy01XK+NawAuMTprvTWSfFsWwo/wBHKcRmf3jyVR6PXtXqC2XdoNE+cY3MG5hJEwi+sR5JIPiYdH0WewksruE8v1RGbBxDfdrzcG4nT60Wz61d9ah5m+QqJ56psjFB+YVQT3W6dqmJoY3dl/pIHxXohVVvW801l+kGlHlML+1scP4JyySQCIObttCfO0awF8M/Tkb9i2y9cDj9QiU4y5Qafs8njdtV4gUXMjU5T5WUwOIfWrNcQRa8HSL/ABXotqVyym7iRF432WHsCiZzDcDq3iTI118ltBx0NpURJUz0dJxkItXWUtMJh5JaCsIfLG4iA1C3ePCVmfa9Ea03j/41ovbwXA5RGS7NVIQbtTCnUR1pnyUOJwe/1faz9FqCN4CsKbd4HcrU19/2MxyMEf8AJ8Ap+z4LX+D+Yea13Ydh+63u/RVOApHVjPyhPX9sdfRmDD4I/wCT3gfNRuDwZtFL8w80+di0DrSZ3Kjtg4fT1bPFVrXtir6AM2Nhz7oHZUd8nLp2DR3Bw6Pf5q59HKG5g7C4H4ro2DRGgcOlR/mjX/kwr6A/u9StBqW/1uUdsBn46v5/0RjsKlxqjpUd5rrNjAe7Wr/nn4p6vsKXoWd6PsP8yp+YeS5+77d1V/bkP/im27Kdf+PWvxyn/wAVx+y6u7EvH9NM/JGr7DSvQoNhtGrnH8v/AOVen6OscYzFvMkAcr5bI/7BiBpiO+mw/JVODxA/nt/+ofJJNp8oWlHK/odiLGlJG8hwfI5BqUOyarbOc6egH/ktGg7F0zLK7AeIY5s9faTzdu40C78O48XU3T4FXqT5Joyn7ApOvlb2WQn+jdLhB5E2T5nkud6wWSa7NtKMw+jdKIl3eqfuxTmz3N6XWoD1CpiKha3MJMXIg3G+Odp7I3q45Jt0iWorczm+jLhZlcgcx+qriPReo7+dOmoO7tTFbazWwZkEgiN7XNN+wgjuSlLbUgtLsrozTqJIL8vOBDeK0Xk5J+HApiNiVmmc7SQCdb5RrzgKzzig0EglsCDrI1mRyCptXEZiypEP9ppbYg2IkeIniEAbQeadNk6WHYcwnkJb3LXS2laItJlq+KrFwcWHMLaOEeNrHqit23Va4ktJB3Gedgm8RVxAIe2Q4tv0i0g3Bh0zz5AIuza1VjQCMznmGtIs1rQGknh7oHPL3pxVcIDOd6QvBdLSJ0t7vTiit9IYABN4F8u/ndbmMxbAzMGiSWtBgES5wbPMCUPY4perMskl7yJidbCeNln8KvSVp3Mx3pOBo2R3H9bpih6QtcBLSDvhJ7Qx9JzwPVsynRxFxMa8Iv8AQS+OoURBpyCdACT0vz1hV4YPlEWX2vj3VLNmOHFH9HK+UOc7UkDXf9fBY1FpJAJudOB4/XPmtijsXKQczoBkN1A39YV5FGENBN27PQ0qt7hNPes8OO9NUak2K5cc6+IygqQUtiahkEENF5Jv4QnKgQKjZHPgdFk46HuMyNo7fdRcAaQcCPelzZO/iEJvpY0/yXjo8Ef9oWy6k3SxjkYnlmAPaoG8PgtNeOqcd/5HuZA9K2b2PHd5orfSul/qHYPNanq+ncquwzTqB3BLVj9P+xWxJvpVQ4u/KiD0oofiP5XIv7Ez8DfyhVqbOpu1psP9I8k9WP0x6pEHpNQ/H/td5IrfSGgf5jfEfJLHY9E/ymdyn2NR/wApvj5ovH9j1yHxtakf5jPzBdG06e6oz8zfNZ/2RR30m+Pmq/YtD/LHe7zS+HthrZrNx7To5p6FpV24kcR4LCfsOifudxK59g0eB/MU/h7/AOD1s9EMQOKsKwXmHbCpbnPH9XzhcOwhurVB2hHx9j1s9OHhVc0Lz32Qf8+r3gobtkP3Ymp2/wB0VH2Gv6Nf1jpg5T2wiEwCSO5Rzo3oD8SDIBuOn1CxW5VitbFMBmcsWmZaeo3HuQPtcM1Et91xF4kS0xvFtd6Qx2JDszS2TdvD2gBoYPcs7C1QxxlpLYuCZlpIBAsP0IXo4oIwlJsq9823AmOQJldwNMOeXOnK2XPI1DAbxzOg5kJfEENecpls2OkjUdqJTxH8JzBAzOzOJOoaJa2I436xwXUZj+LxHrHw0AWADW7gGwB0ExKBTwz2ODhldBE3lsn6i36qU65d7LCykw6y6CeMm5kxpu8S7VqinTHq2kN/ERZ5+98bDVZttFxQq/ab3PdLrlxJ67zG9GbWLpdJDWxBuAdLT96eGgm+5C2jTaL5Ym/UcQfq6SpONyBMAyIJgcbdeilJPctvo3HbVmnTDgIDmEuufcqNJnhYLj8SwUGMJhzpNpEe1rPf3LLwzw6m4OP3meJAM9iZpVW2MCbNN9xdYxEkCRv3b1OhA2wBw5IknUZpg7y6O05ZUygC5ixMgT2Ra9tUbaeIhzYII4gR1jwWa4ZKgJIIBm4tysevgtIu0Z0P7GaDVLnNJEWgA+C9UwFea2XtynSlvq/Z5ON+w6aLQpektKb0bEahxkHkNFz5sUpuyqNghdY6Dqk8PjGvaHCYM23yDCbw1QbwuPS7piGKjQOnVUkpplQQhuAPbwW2TFa2KoEHAm4E/EIVRp1g777gI00uiPZGl0P1m+NN8adq5062aCwTXuAuPirsqgrtNrdxsgObBNx0FyL77+SHwFjW/qD4EeaBjsW2k3Mb3A7zfwv2LJeX+szNbUJEQHDK3KfegzE2HinNqYc1aYAMGxI1gbxPFaaEmr4FYxs7aDaokSNLdgnxt2Jl9drdXALypJovAmJMEDcONtf78Uljg9xLmyePGDfu5rf9Om7T2BM9wysHCRcKy8lsPaxYMrhbcZjsWmdrgiAYPeFlPFKMqGmbKysVWqDEsaCPV5ZcDAF8wHbICwqW0atN2pIbmtPvE3k947lp4TbhcRItoRwO7qtPE4b8is3MqUo06ge/M4Fv3YbB7SlsFtQy4P4nKd0TYFNjaDPxBYtVsUGDSoRCQxe1MpGUSIM8Qd3Ys1+3XixbfkRCpYW1YGhtGrDTrAjUR3HUHmsuo45DUDr21s6BbT60Wr62dAD2C/eUtUxTS7K8RrAdee1GN0uBMx8NivYdN85cRGpcRAnlNz0CYZQAh73BxIkzbXcSdeKriQaYlmU08x9mJ97nv0hJVsRIi08b25NXYvktiUMbVw12Fvun2RN7g/qs4tg3WlTruLRPtQZk9o333pXH0xmkWB9odquDfDAq+uDAjLfdYdvNXOIgFpL4/DNjw3pVzidenYNFauYMRuHmrpBZ1uJdoHGJ0k3+oRaOIyzwIg6iet7pRihJ1TroLHaLiAYv7TDHEg+PRGa4R7QmCR4zp3rmCcCA2CHREzqdWxEDWOPVPP2VVubOm+t+Y8VjOSTpjF8ZSe7LlBIEEbzI1APSCpg6H7VWcXmGsHjoB2wStrZjYBzSJOhB7NOvgm6GCpsnIGtO+BDp7dR4LLy0mFGJR2JTdUqj2mtDhljm0OPxRMXsRoYcklwvffxC1KbCHOMg5jJtF4AtuFmrpzmRAHMnf2TPgsZZZ6tmKjO2C8miGxEQd0kH2mkHd73eFogDf4oeGweWBMw1rfyAj5plhB4dN6zyS+TaCjtOfKD80YDv+oVGU7FVbN7ERxET0S8sqHbCuB3EDqgPZeSAeG/5Ig6Ls8PJQ5tgxcuGoHgrCpYCLdB42uEVtUA3E/DtIRfWA7gOkkeKa2EkJUsI5jnVBkdmEZdSejALERrG9SoHOaHBsAanML9GmI0TOHLstyM2kiQD4cEJ+Op5/VGARutfSFs5qWzRVClFhLiXNuTrbQadmnii+rYXSQJ+gtCQbkT10PWL/QQ30xEtZcuiA6QBx/S6zdvcZjv2UHPkANA4WvJOnBVxezWhjgJucx4TyHabc1oVZ0Co1kvBJ0m26+8q45JbbhSMOtsxxb7sOBJJuARx08Ei/BQCZNt+4wL3+t69hzKTr0c5O5v3ufAdy1h+Q+0DieeGELmBzTJvbhE687HsUbhHSRnEgTHmVvV8I1jDllsCRvvB89Fl4PBuMuIIuIuBqAZvv9rwW0ckZKxOLQk4PG8GbWMhTJUMESR0WkMFmygNAIsSDE6zI0B0ghXZsZ8CKgHK/wAihzggpj2J0Hb8UtjdGdnwUUXND9xMjNb/ADe34hZtXQKKLqx8CZq7V9xvU/Bqpt7Wj/0aXwUUVQH0Zjtytid3Z8lFFp2IE3euDf1XVFQD+H/xmdG/AL2dP3ndn/c5RRcH5fRaLVde/wCKAde1RRcfYmStr2/NFO/r8lFEPkALtD0RT739PkooqXDGFp7kR6iijoQM6IZ3KKJIGdd5fFDb5KKKxoKPl8l5/a//AKhn9PxCii3w8v8AgJHp8B/gj63BAbr2j4FRRZspA3b+o+aBT949nwUUUrliCU9OxXf7p+t4UUQykL4/3H9D8Crt0b9bgootV+3/AGUCpaM/6aqVxRTMa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EC" altLang="es-ES"/>
          </a:p>
        </p:txBody>
      </p:sp>
      <p:sp>
        <p:nvSpPr>
          <p:cNvPr id="4101" name="AutoShape 12" descr="data:image/jpeg;base64,/9j/4AAQSkZJRgABAQAAAQABAAD/2wCEAAkGBxQTEhUUExQWFhUXGBgYGBgYGBcXGBgYFxcXFxccFxgdHCggGhwlHBQXITEhJSkrLi4uFx8zODMsNygtLisBCgoKDg0OGhAQGywkHyQsLCwsLCwsLCwsLCwsLCwsLCwsLCwsLCwsLCwsLCwsLCwsLCwsLCwsLCwsLCwsLCwsLP/AABEIALEBHAMBIgACEQEDEQH/xAAcAAACAwEBAQEAAAAAAAAAAAADBAACBQEGBwj/xABFEAABAwIDBQQHBQYEBQUAAAABAAIRAyEEEjEFQVFhcYGRodEGEyIyscHwFUJSkuEUFiNDgvEzU2KiB3JzssI0Y4OT0v/EABoBAAMBAQEBAAAAAAAAAAAAAAABAgMEBQb/xAAoEQACAgEEAgIBBAMAAAAAAAAAAQIRAxIhMUETUSJhBBQycZFigaH/2gAMAwEAAhEDEQA/APZY3DhwaCYG4AR4pSnsOo5pc0AjkZleyZsynlDXNB5pio9tOGgQOS6V+Q4qkZPEm9z5pUpkEgiCNVTKvVeklGnMgHMd+6F59+FdeBI4hdmPIpKzknBp0KwpCJlT2z2UyRmGkzOhVylSsmMbdGbCkLcxWAkEsaDPD7vZwWQ+kQYOqUZqQ5QcQMKQiZVyFZBTKpCvCkIAHCkIkLkIApCkK8KQgCkKQrwpCABwpCJCkIAEQuQi5VzKgAUKQiQplQAOFIRIXMqABwpCJC5CABkLhCIQuEIAFCkIkLkIGUIVYRIXCEADLVWEUhVLUFHu8b6Z4an79UZt7WgvI6xp2oGH9McJiHZfWFh/9wZQeh08V8fY1pFnHwhWNB266+f8p6ek/QFKixwGjhuOvcUVmEa2crQvgmB2riMP/h1KlMcGuOXtbMHuXstkf8TqjQG4lmb/AFtADu1uh7IWiyCcT2O0MEyCTTAJ3iNdyzqeFp+6RfiPFPYT0gwuKbDKrCT913suB/5TBPYpQ2SZ9owN4HhC6YZNuTGUd+CrNpUmDKBYcNSsfaTc5zBsT4r09DZlJpnLJiL3HXqmDhWvdLhponHLGLtCeNyVM8zs/YGdpLiWncEriNi1GaxHFe59WN6DXxDNCJCF+TOweCNHz9+GcBJEBCyrZ2zUaXkMs3t16LKyruhJtWzjmknSBZVITOHpAugmAjeoYDd0jxKbkkCjYhlUhNYjJ90IOVNOxNA4UhEyqwAjmnYgMLkImVTKgAeVcLUXKuZUAChSE4ME7Lm9mJiMwmdRImyHUoObqCPh3qVNPspxaF4UyomVTKqJBQuQiwpCAAlq4Wo2VcLUwA5VyEbKqlqBgoXIRcq5lQAKFzKjFqqQkM8RhsM+mYA9njvHHXXoi060mCQexWZtenxI7EUY6kfvN8F85qfaPYpeweJpEt9klpsRqRbdqsarjXCztQdCPmFsYPFseCZgDn5rK2q2k+XMdcfQ+CqD3pomS7Reg4HeQe/uWzgNt4imIp4mo3k5pLewOkBYOzaBc0/xC0ixHBatGgWCXw7nlv3DVEpJPkErPT7M/wCImLowKobWbzaGk9HNAHeCvYbM/wCIOFrENcTRdwf7pPJ4sO2F8tGHEEQI4HRJPawEzbdE2ntTjksTifodzg4aggjcbdhVKGHA7V8O2T6Q18PDWPOT8BJLY/08Oxalb09xJEMc1vNozH/d5LVSVEOz60/ZVIuzlt/DuWNtfBU2hzwPGAOa+Xu9K8WdcRUjmUhidoVKhl73PJ/ESfDQLSOZxfJnKCao94zG0y7KKjS7gCE1TAkTpvXzAkbym8Btisz3HHKNxuO4/KF0R/MT/cjF/jtcM+jYgNn2JhCLV5uj6WiBmp33lrrdgI+a0MP6R0HauLf+YfMSFvDNjeyZlLHPtGnlUyoJ2jR/zaf52+aCdt4cG9Tua490CFo8kVyyFBvoebTJMASVx1MjUELN/fJrHgUgW0xEnKC93G506Jbbvpq6tDGAtYL3yh7jzI06LB/lKzZfjuj0WEwmcm4GW55cOmiOMRRpuyuc3Xc0lzuTXGcp6xY7l4wemD2CKVNjGwLGXEkauLtXO3SbDcFk4/0gfVcXFrQT+EET4lYyzOb34No4lE9HnFWoWM9hrqhcBmgCYgyYJNtF7mtUeAPZa8EQQQ0f7hcL47htrmm4OLGPgzldME8wCJ6LX2j6fYiq2AxrOJpzPYSbKZO6opbcnttq4ekzLByucJyCX9LgSJvrCym1gdzufsm1gb9h10XjsP6T1BvdrJzb+piFq7P9L3MzEgukeyJsCeOluQWsc0ormzN4ovo9Ph6bSDJuOBHio/CwdQvF4r0nxDyCXsB5MZJ6mJPSYQsLt2swkl+ccHXHZw7FSzq92S8O2yPaGiYncqtpEryw9KasRDD2HzQX+k9bg3safmVazxI8LPXPpEKhavJ/vXV/AO4+ajfSatrDehH6qvPFci8Mj1eVcyrzrPSk/epdxj5KzvSxu6me1w8k/ND2LxT9HoRRP1Cq6mVjYT0qb95pHAth3fMIp9JKRuc/cPNT5l7Rfjfo+bFUJXKwymDrZVDuK81HUySqrpCjSmBMx5ojcQ/QOPeVUNV44KW0MK7EvIgudERqjU8xGoeBe8iDA1NvJKNDiYiO1eh2Xs7LMOBJEmCHyOguByWc5KKKSsTw2KDvZA42mB4qUDaBPxidOqJjdjnNLTl5GQOzyWMHEGADZxnqP7JKpcDba5NSpWOa5Gu8EI+HYY1BPAEJGviH6tYSLEHKUq+vUkzNxp3eSpJtC2NOsZMGW9dSqPbHvSGjeN581TZ2Nge0A7f7W7hBHwWo/CUnGQ6ORIc3zCHPS6ZSjYm19lbPw/t1RK2z6g0Ac3lf9SkvWGSCI5ec701T4E9gzTOgRpiwMlCYYHBQC0JNhRY1OagfvKoWiefFVc2bFWpCcTrKrXGJPj9BGLgAYiBqeizalMtNj3KlSsS3LuWrhfBmMOqh2lh4lEo1W6WSBduCjKmXSOqbhaGjUqUxGsc0MVS3U5u6D9cEqysLGd90V9YTa/FZpNbMYf1gNwFQYwmREQqsg62KrUpzrrxj4qlp7JDDEkX+XciMquPIcT5JCHAxu79ETOdO02VOIDJquG+3REY4kTYIFFubf+nPqmadCLmTwWU5qJSTZwO5hdsdAoW3TRolo0k/WqyeV9FqNi1SGi6G2pO5KYh5LyCZPL4IvrosTHZPim7HsEdhWu95sniqfZtM8QlhtY/gHiuv2qbQ0Djfl5rGsnQnQb7DB91xnpPzTB9H2gXfB7LJDD7QqvJDbCQbaajXlErTaagnUnjmDfCCQiUprljWnsVOx2b6h7BA8UP7Mplwa1xJ1kmw7gn3Ydzh70cv1Q24RzfdieR81Kyv2VUQZ2fSabt04kpihTpsIcz2SN4LunFCe9/3mT2eSE2oDpbxVXYUaP7XU3VSeTiCPFK18K15BLYMzI+cW8EIM/1DvhHNF0SnxwwCUKBa0Brs0cdez67UOviMs5gAQCYIvbhdU9cePmihxIiCRwiQs3DsTXoz27bYD7vcExS2rTcYI3wPOdy47ZTD9wN/2+CAdlMBgOjdfKfnr2q0sf2KpI2aQc02JLTu58QQk9u1XEA5CWwQZbIk6GRcQgswrvZhjSBqQJ3QNJ5HVQBwtkE6TAkc47PFUqTsbuhJmLJEi+s67uCL+0OHA9Nbb1oS1xu3t03d/JcrZSB7ZEHfvjnw71epE0Dw7mPBiZGs215LtXI33jB4a+CVzim4k1BrMCOwH+yYZjGFwDQC4kCYgXFzKQWT9mz7jyPJI18G9pAcIHHd+q1cxObUx+E750NuHNBpuzOLQSLXl1o0+auGShNWIHDACxPnz6IdRrRbvPHotk7NzHV3DWO6Vf7Cnj3j9U/1Ee2Gl9Hmcq6XEL0VT0fA1cW8zB+QS9bYYj2aoJ/5fmCqX5EGLxszKDky1679kVRuB6EfNVpYZ+cMiCePJVqi+ydLLSN+i6wSfqFrN2fTYAHnMeG5L1KoafZYI3Df2lZ+W/2l6PZyjAsBdMUqZcb/AF5LPdiaj3fhH13rWw7gBEgfEn6BWM12y0UdTymw7UljMcYsbceKbqu/GIHxWHjsSHaCycI29wk6Qs/Fke7A5xdLF54qxbKdo7KcQDMSum4xMt2IFjuB7vFDYxxIHx07V6l2yz+Mxwt5JapsMnf4N+t65lngytILBuyCzhHZ23TTMbNg4GOYQKmy3AwHN00IaLdISL8EWuiGyb6M3HXVZOMZ72M2BijyTNJxIlYTcKG6tZPST4I9LDPvFMBoHvOkeGqzeOK7HwbRlUc0HUA9Qsz9jqgZpEAEyHvtvNl1tKobg6EgxUdusRfmChJeytQ27BtJkSDBA3i/I/FAOFqNdLXCOF2/BCbTqG7cxOv+LNj1splrafxJ1jNTNj8tVa/lCtEqYyqzNNPN+EgA9pi6YZjswkeyDpOtjFz1S5biDucL6+xpzhUr0awBNQgt3ghrt9oGu9PZ9oLY03EgAumIJEnfHDijF86wZ0ngsevg3mMzXDXRpi5nceKlb1gOjgQBo06C3BDj6YtTNP2dcsdDEK4xxGjieToKxHU6pdmIdx0MTEXV6LqoguEN3yIjtMDVaKK7YKRuMxrT7zO5EY6ifvFp7vGFiVqjw6wtAIJB33Qawqke66QZsN0aynoXseo9FU2bmHsVDHY4ayk27Ne0ODsjpENJFxwg2hZjqlRvuZmugXkDr4o+KqOqMAzXHEPmbb7zolT9haYzSbUYR7OUZQJJduMG/bmVK1MOBcXFzgDBEXIFgW8JHgrYLadVrAHMLnDiHyRf/T0CbG0mH/Epkdk/G6VtMKMVuPe0Ah2+CC3SBvTNLEVqsgFotvJZ3binaj8M62ZzZ1nMe8EFDqU2CMtRt4IlpjSBJHVPUvQqYq/C1mkgTb8JB16FEw1KudXEdf1Q6gykkNHIsMaf6SBdWbUBE+symxIcAbDQcuxNy2EaYY60z3wmqTBqde/xWLXxBZDi6mZIiCJ7SB80J+PcSIcAATp087dqnRZVo9I9jTu+SWfhxqQJ4nXvSDHPcLVPn8CuOwjyZLyQOAPmlSHyPPolotAHKPmlKT8ri5sFx3meO6/VMVKk08kMsCJytz3vLnwTPNJFrWgCzjfrABPkE0KmN4htR9yYHAgEHrJQBhgPuMJvqCBy3FLPqhsE5gIvAdqT4AK7q4AkOcOuvzKe4g9PDQZhoMa6AdAierO95PQBKfaTgcue8x7QGtvNOMx7vwUjzk9fmobkPYVw+0hUMCtE7gwzbmSi08RTIvXPa7L8AFkP2m1zSH0bxYgC3UEXVnYzDXPqpsIzEnuF46rPx/TX9CNQuoA+1GsS8F2nAuCsMdSDQW5RJgCGjfc6aRdZwq4Rwg5mjXU2J1+A8Ew3CYUgfxDFyPaO7Uweihwj3YUagxbJAD2yRIuNIlY2K2g6pTcBoahZI1LYFwOkq9TBYZon1ml9W3ns5oGzsJSqgjMWwTvF7/2ThGC+QUIftrm5myYdxPOPgi4fGEM9Xb2S4zrOaW/M+C1T6OM3PPbf5qh9HOFTw/VaeXExUZmHx5EN3TEDgL69SU/Xx4Dw+RJOUxMBrXa87FL4fY+YuDKodGtiD8NO1H/d534m+PkiUsV8gh2ltNgfUJdIluUctD59qXq7WDiydASXDn92/wBaoH7vOj7s8cx4ndHRVPo+/gO/+yS8V8j3HcXthpywcozAmbyBeOSxMfj5ccrne1709TYRuumauwKm4eIHzQamwqg0Y4jqO3RaQ8S7E7OYjaBNOmzMfZPtb5FoutHaO1qdSnlaTJIkEbgePYs07GrT/hujiCP7rh2e9rgHNcCbNsL7rJ6MbqnwI2W7Vb603GXIABzB3d5VMPtUOlr3BskyReLtgDlEylGei9Y72d58lXEejtVjS4lsN1gnwEKdGKuR7m+cfSdbML2n9UviMQ1oJbVvoBY33C40XlXtP4h4j5Lhbzae3zTWBLsLZ6f9vLQ0DK8kC4MHcBPOT4JQ42swDMDqd8m8jceiwoMbo11Hmuw6d/Z32VrEgtm3S2o8Od7JJM5ZJ43jiPJab8T7n8O5ImQLA6zuBsvIy4Om/fCNTx1b8R7zKmWK+A1M9I0EuIYS0NPugRB6h3PwU/ZXa5Wk8wfJYFHGva7MJk68Dc6p0bWqesncARFwJjW/MKXGa4HZpmg4iDTpnkAPJADBvps7Y+ZV8BtcunOAI8+fKPFN0cc106nsn4LJznHagFGjeKQB4gH5FRzryac/0n4J1zmH7vcIPghVXxoY/wCYfMKfK/QbircRSMZ6WUuMG7xxibjggbRpMJaKb4NzBJtNiZJtu7k8zFtmHWPImCo40zqfgfiE1lafYjmEwbAy77n3iHmCfNLtwQbVd7ZLQwHW8k2g8bHvCK/DUojM2P6fkFUYVp0fHQkb53FNZPsC32dTfcOJNyZeDy0LUelRyiMrTzcAT3h4QW4YjRzT1AJ7yCi5HcWDo1vkn5PspNG4WBDOFYdWt7QPJY49IafE/pxRW7cpl+XNu13dFz6ZrpmmpDz9nUjqxn5R5IdTY9B2tNvYI+C59oMInOPrku4fHseJa4b9bG3JLVL7C16Au9HMOfudzneaF+7FD7udvR3mCn6WKa4SCLTy01XK+NawAuMTprvTWSfFsWwo/wBHKcRmf3jyVR6PXtXqC2XdoNE+cY3MG5hJEwi+sR5JIPiYdH0WewksruE8v1RGbBxDfdrzcG4nT60Wz61d9ah5m+QqJ56psjFB+YVQT3W6dqmJoY3dl/pIHxXohVVvW801l+kGlHlML+1scP4JyySQCIObttCfO0awF8M/Tkb9i2y9cDj9QiU4y5Qafs8njdtV4gUXMjU5T5WUwOIfWrNcQRa8HSL/ABXotqVyym7iRF432WHsCiZzDcDq3iTI118ltBx0NpURJUz0dJxkItXWUtMJh5JaCsIfLG4iA1C3ePCVmfa9Ea03j/41ovbwXA5RGS7NVIQbtTCnUR1pnyUOJwe/1faz9FqCN4CsKbd4HcrU19/2MxyMEf8AJ8Ap+z4LX+D+Yea13Ydh+63u/RVOApHVjPyhPX9sdfRmDD4I/wCT3gfNRuDwZtFL8w80+di0DrSZ3Kjtg4fT1bPFVrXtir6AM2Nhz7oHZUd8nLp2DR3Bw6Pf5q59HKG5g7C4H4ro2DRGgcOlR/mjX/kwr6A/u9StBqW/1uUdsBn46v5/0RjsKlxqjpUd5rrNjAe7Wr/nn4p6vsKXoWd6PsP8yp+YeS5+77d1V/bkP/im27Kdf+PWvxyn/wAVx+y6u7EvH9NM/JGr7DSvQoNhtGrnH8v/AOVen6OscYzFvMkAcr5bI/7BiBpiO+mw/JVODxA/nt/+ofJJNp8oWlHK/odiLGlJG8hwfI5BqUOyarbOc6egH/ktGg7F0zLK7AeIY5s9faTzdu40C78O48XU3T4FXqT5Joyn7ApOvlb2WQn+jdLhB5E2T5nkud6wWSa7NtKMw+jdKIl3eqfuxTmz3N6XWoD1CpiKha3MJMXIg3G+Odp7I3q45Jt0iWorczm+jLhZlcgcx+qriPReo7+dOmoO7tTFbazWwZkEgiN7XNN+wgjuSlLbUgtLsrozTqJIL8vOBDeK0Xk5J+HApiNiVmmc7SQCdb5RrzgKzzig0EglsCDrI1mRyCptXEZiypEP9ppbYg2IkeIniEAbQeadNk6WHYcwnkJb3LXS2laItJlq+KrFwcWHMLaOEeNrHqit23Va4ktJB3Gedgm8RVxAIe2Q4tv0i0g3Bh0zz5AIuza1VjQCMznmGtIs1rQGknh7oHPL3pxVcIDOd6QvBdLSJ0t7vTiit9IYABN4F8u/ndbmMxbAzMGiSWtBgES5wbPMCUPY4perMskl7yJidbCeNln8KvSVp3Mx3pOBo2R3H9bpih6QtcBLSDvhJ7Qx9JzwPVsynRxFxMa8Iv8AQS+OoURBpyCdACT0vz1hV4YPlEWX2vj3VLNmOHFH9HK+UOc7UkDXf9fBY1FpJAJudOB4/XPmtijsXKQczoBkN1A39YV5FGENBN27PQ0qt7hNPes8OO9NUak2K5cc6+IygqQUtiahkEENF5Jv4QnKgQKjZHPgdFk46HuMyNo7fdRcAaQcCPelzZO/iEJvpY0/yXjo8Ef9oWy6k3SxjkYnlmAPaoG8PgtNeOqcd/5HuZA9K2b2PHd5orfSul/qHYPNanq+ncquwzTqB3BLVj9P+xWxJvpVQ4u/KiD0oofiP5XIv7Ez8DfyhVqbOpu1psP9I8k9WP0x6pEHpNQ/H/td5IrfSGgf5jfEfJLHY9E/ymdyn2NR/wApvj5ovH9j1yHxtakf5jPzBdG06e6oz8zfNZ/2RR30m+Pmq/YtD/LHe7zS+HthrZrNx7To5p6FpV24kcR4LCfsOifudxK59g0eB/MU/h7/AOD1s9EMQOKsKwXmHbCpbnPH9XzhcOwhurVB2hHx9j1s9OHhVc0Lz32Qf8+r3gobtkP3Ymp2/wB0VH2Gv6Nf1jpg5T2wiEwCSO5Rzo3oD8SDIBuOn1CxW5VitbFMBmcsWmZaeo3HuQPtcM1Et91xF4kS0xvFtd6Qx2JDszS2TdvD2gBoYPcs7C1QxxlpLYuCZlpIBAsP0IXo4oIwlJsq9823AmOQJldwNMOeXOnK2XPI1DAbxzOg5kJfEENecpls2OkjUdqJTxH8JzBAzOzOJOoaJa2I436xwXUZj+LxHrHw0AWADW7gGwB0ExKBTwz2ODhldBE3lsn6i36qU65d7LCykw6y6CeMm5kxpu8S7VqinTHq2kN/ERZ5+98bDVZttFxQq/ab3PdLrlxJ67zG9GbWLpdJDWxBuAdLT96eGgm+5C2jTaL5Ym/UcQfq6SpONyBMAyIJgcbdeilJPctvo3HbVmnTDgIDmEuufcqNJnhYLj8SwUGMJhzpNpEe1rPf3LLwzw6m4OP3meJAM9iZpVW2MCbNN9xdYxEkCRv3b1OhA2wBw5IknUZpg7y6O05ZUygC5ixMgT2Ra9tUbaeIhzYII4gR1jwWa4ZKgJIIBm4tysevgtIu0Z0P7GaDVLnNJEWgA+C9UwFea2XtynSlvq/Z5ON+w6aLQpektKb0bEahxkHkNFz5sUpuyqNghdY6Dqk8PjGvaHCYM23yDCbw1QbwuPS7piGKjQOnVUkpplQQhuAPbwW2TFa2KoEHAm4E/EIVRp1g777gI00uiPZGl0P1m+NN8adq5062aCwTXuAuPirsqgrtNrdxsgObBNx0FyL77+SHwFjW/qD4EeaBjsW2k3Mb3A7zfwv2LJeX+szNbUJEQHDK3KfegzE2HinNqYc1aYAMGxI1gbxPFaaEmr4FYxs7aDaokSNLdgnxt2Jl9drdXALypJovAmJMEDcONtf78Uljg9xLmyePGDfu5rf9Om7T2BM9wysHCRcKy8lsPaxYMrhbcZjsWmdrgiAYPeFlPFKMqGmbKysVWqDEsaCPV5ZcDAF8wHbICwqW0atN2pIbmtPvE3k947lp4TbhcRItoRwO7qtPE4b8is3MqUo06ge/M4Fv3YbB7SlsFtQy4P4nKd0TYFNjaDPxBYtVsUGDSoRCQxe1MpGUSIM8Qd3Ys1+3XixbfkRCpYW1YGhtGrDTrAjUR3HUHmsuo45DUDr21s6BbT60Wr62dAD2C/eUtUxTS7K8RrAdee1GN0uBMx8NivYdN85cRGpcRAnlNz0CYZQAh73BxIkzbXcSdeKriQaYlmU08x9mJ97nv0hJVsRIi08b25NXYvktiUMbVw12Fvun2RN7g/qs4tg3WlTruLRPtQZk9o333pXH0xmkWB9odquDfDAq+uDAjLfdYdvNXOIgFpL4/DNjw3pVzidenYNFauYMRuHmrpBZ1uJdoHGJ0k3+oRaOIyzwIg6iet7pRihJ1TroLHaLiAYv7TDHEg+PRGa4R7QmCR4zp3rmCcCA2CHREzqdWxEDWOPVPP2VVubOm+t+Y8VjOSTpjF8ZSe7LlBIEEbzI1APSCpg6H7VWcXmGsHjoB2wStrZjYBzSJOhB7NOvgm6GCpsnIGtO+BDp7dR4LLy0mFGJR2JTdUqj2mtDhljm0OPxRMXsRoYcklwvffxC1KbCHOMg5jJtF4AtuFmrpzmRAHMnf2TPgsZZZ6tmKjO2C8miGxEQd0kH2mkHd73eFogDf4oeGweWBMw1rfyAj5plhB4dN6zyS+TaCjtOfKD80YDv+oVGU7FVbN7ERxET0S8sqHbCuB3EDqgPZeSAeG/5Ig6Ls8PJQ5tgxcuGoHgrCpYCLdB42uEVtUA3E/DtIRfWA7gOkkeKa2EkJUsI5jnVBkdmEZdSejALERrG9SoHOaHBsAanML9GmI0TOHLstyM2kiQD4cEJ+Op5/VGARutfSFs5qWzRVClFhLiXNuTrbQadmnii+rYXSQJ+gtCQbkT10PWL/QQ30xEtZcuiA6QBx/S6zdvcZjv2UHPkANA4WvJOnBVxezWhjgJucx4TyHabc1oVZ0Co1kvBJ0m26+8q45JbbhSMOtsxxb7sOBJJuARx08Ei/BQCZNt+4wL3+t69hzKTr0c5O5v3ufAdy1h+Q+0DieeGELmBzTJvbhE687HsUbhHSRnEgTHmVvV8I1jDllsCRvvB89Fl4PBuMuIIuIuBqAZvv9rwW0ckZKxOLQk4PG8GbWMhTJUMESR0WkMFmygNAIsSDE6zI0B0ghXZsZ8CKgHK/wAihzggpj2J0Hb8UtjdGdnwUUXND9xMjNb/ADe34hZtXQKKLqx8CZq7V9xvU/Bqpt7Wj/0aXwUUVQH0Zjtytid3Z8lFFp2IE3euDf1XVFQD+H/xmdG/AL2dP3ndn/c5RRcH5fRaLVde/wCKAde1RRcfYmStr2/NFO/r8lFEPkALtD0RT739PkooqXDGFp7kR6iijoQM6IZ3KKJIGdd5fFDb5KKKxoKPl8l5/a//AKhn9PxCii3w8v8AgJHp8B/gj63BAbr2j4FRRZspA3b+o+aBT949nwUUUrliCU9OxXf7p+t4UUQykL4/3H9D8Crt0b9bgootV+3/AGUCpaM/6aqVxRTMa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EC" altLang="es-ES"/>
          </a:p>
        </p:txBody>
      </p:sp>
      <p:sp>
        <p:nvSpPr>
          <p:cNvPr id="4102" name="AutoShape 24" descr="data:image/jpeg;base64,/9j/4AAQSkZJRgABAQAAAQABAAD/2wCEAAkGBxQTEhQUExMVFhQXGB0bGRcXFx0gGRoeIBoYGBwgHRobHCggGx0lHBwYITEiJykrLi4uHR8zODMsNygtLisBCgoKDg0OGxAQGywkICUsLCwsNC0sLCwsLSwsLCwsLCwsLCwsLCwsLCwsLCwsLCwsLCwsLCwsLCwsLCwsLCwsLP/AABEIALcBEwMBIgACEQEDEQH/xAAcAAACAgMBAQAAAAAAAAAAAAAEBQMGAAIHAQj/xAA/EAABAwIEBAQDBwMDBAEFAAABAgMRACEEEjFBBSJRYQYTcYEykaEHFEJSscHwI9HhM2KSFSRy8RZDU4Kiwv/EABkBAAMBAQEAAAAAAAAAAAAAAAECAwQABf/EACwRAAICAgIBAwMDBAMAAAAAAAABAhEDIRIxQSJRYQQTcTKBobHB4fEjM5H/2gAMAwEAAhEDEQA/AOWoUdKYPNZmHAdQmR7XoJBiw1o/CCRCjrrXmydOzYiHhqpbSe0fK1N1gZU3kkUk4NYKT+VVNgsJH+40My2DGDcSXnbKSKpi0wSKuzaea5tVW4vh8rhjQ1f6aXcRM0fIBWVNh8KtxQShClqOyUkn5CrpwT7MMW9BdysJ/wB5lev5Rp7mtUpxj2yCi30UWrxwBs+QnarVhPspwrd3n3HL6ABCbxrqd9iKeu4LA4dORLaTGkqKttxJjUajbvWP6jNGapGnFjknbKDj2z6HrSwq610lzimCdBSphmJI/wBMSJJ3T2jTveh3/CGFfA8lSmzBBKTImExyEzF1XkaaGs0aXZWSZzpytG9b1aOL+C32JVIW3bmTE3mLEjpSFOHWnVJn09Ntd6sq9xDdIGW1FcNWQw6R1qFleYgKMC+p1sT+1PMIwhMgTE6E2IgnT2pGqCtlYzK96sPBWiGXFn8KCf1ps1g2FAHy0megvrGx60bgsA1BaykNrsqFXjQxNRlkvRRQOdqxIIuTQqiTpXTsV9kqiqWX0Fs6ZwQofKQdqXYn7LsWj4cix/tV36GNq0rRKygFsyKcrK0sk6ACmB8L4htf9RhxISbkpPrbrWeIkjyVelI53JIPGk2c4dXJJO9OvB+HzPg9KRkVc/BLWVtx09DW/M6gZYK5CTxZic+JX0Tak1Eq/qOkkwFKuegJ19qeYTAsBColbyzlbSQYSDYKPVRkEDsaZNRSQVBzYiawTikKcS2soT8Sgk5R6naoUg10nh/C30l3DYbEXQk5mlIBSYSlS7jQyqI3M0j4xhsOrDIWGVYd6JAzZm3U6EpOygdUm4kazSqbvaDLGktFSUqda8BrK9SknSqkhvwfjzjCgRcbpOhotvE4Z7EZ8QClogyEzrtpeNaSw2G7g+ZPtFDTUvtxvktMfm6pjtrFhTqEnN91S4JMc3l5rn1y1v41awicSRgnCtjKDckgKOoBIEjT5mhuFcTShJSpMg0ufUCokaTXRvk1RzSrs1FZUoIrKexvt/I+8xI+EV4yu+tDRJovDsXBNYWkkWR7geV5adiJFOUIGppZikhLzShuIP8APerJwjhxdWlASTPT96SbuNhiqZNw3w2p+AmAo3JOgFW3CfZxg+XzkuOKgDVQEgyfhEx7/rT7heCQwgdYuROomI6e/wCk1796BXCSQRHKAQdLXmJygn0gmx5pxfHyO1yCsJwdlpOVtAbTEhKQB9N/n/eh8fw8qny3E3BTBte41uAdNfyjSh3uLC8zAiREzMazzCDe4FjuTZZiMZOVSYnrBIIkgAFOX0yjXplBVQlNMaMGhR4lefaHO2sTvEpOv4kzIkzBKvTeqg5iSvcSdo6H6abV0jDcVUuUkFQVykEDNvYjQiPYA6gc5Rcf8NJIKmMqZBOTVJsLA6Tp2/WhFoLTKM8SPike/wDOtNuAcYU2EiTl2HT4dBcDTpSXGuqbKkqsQdxBHzHao8Ji09f5ertWhE9nQ8Hxk+UUuDNyghZJBVqTIMq16AVFxXHsLBSsXJ+IzM8u+X9IqlJxhsEmANPrXuIxpMghJJIvF9NbbmkUAtjhvhLee7wiTb4ibEflABqx8ORhIyiSb7wdFDcXiRpa3zpzWMWBZeSZkA6i0CP2orCY9OaA4QVfiBgelrkdq52cqLvwrgjJFisSZ0VF1ExKkgb/AK7UxX4ZbCgS4sDYAi+uhIvSbAY0NgF51GX8ylJSo2i2YqJ9gKa4TxChz/SOZMWWreJHw72m8e81HXlD78FqYfCG4VJgRIkbJOpgdd9qnLvLZXbroOpjvVTVxECJNpi2TmvuZBI5jtTFvi7atFJn1Cb/APkv2iLW71VZCTxssmHxAy3KeuvWT+1LuJ+H8K/OdsTPxIOU67wfpQX34gkBQERYrFtLyJtBNb4XjaYAK0ybgFXrMQmSJ0qiyJ6YjxtbRUuK/YjhXJLDzjaiZ5uYd7W1pTxX7On8Hg3h5jRbSCS4VZYT1IP6fKurL4ikEknKgAmTAEXNyTPrauSeO/EB4o6MPh5LDUqsT/VVYSUwLC4BNviVpFXUlLQkYOyk8E4Gry1lWVLRIU4rU5AMwIMW19SbbUWHShZfS0kJSklCSoAJRGTlCzM3zZYk5lRrR+IwSLMIeLkATsnPABiYJAKQJ0sIBIMEvYdTikYeUhGULOVsEZE5ySZgqVAsJgk9hTXbNMMfUUK/DDi2lYl1bpQtTd1FGbMokuKGwB5Y+dImXkvqw7brp8srKlDZuQlNjGpyg+kbzT3GOEMqjMDLpWgxHxyIVN4KgdyYF4EUNwrgB4i/h8O26lCfIEKP4SlGZYIEEyom/fqIpl7kcvboF8T+DiwnzGVZ24nuKqaVxXSOL/Z9xbDtFKIxDXRlWYgdchhXyBrnDrRSSlQIIMEEQQehB0p4NtbdmaWjUmvKysqgp6K9ArxJqRMTagxoq2ZFZW0VlKWodJXOgqZtUa1GlNSJTWF0OidzDrWEFIzKzpCU+prt3hPgoabEx5mUFR17wCKpP2dcK8wqdKZCbJJNir/GvrFdQbQMoTIEDrcfS1+0Wqd3oZ0DYx1Cc2ZYQAfzKE2nWQPzew7CgcXjmgCk+qhveDFo1tOo0BkU4/6YIEqExrM3+QPXcaChU+FmsxIMzMgkxMQTGot0I95mlcZvwOpRXkpXGccoj+mmYE2mwk/DIAN9dzvfWvqxahBneCCAQD1EbW02iNIrqn/xtIHwgDtoPTW3bSq7x/wOtZJaUADtbl3sIA7/ADpOEl2h+cX0yj/9UWDsJsY/TuNddbTRH/X1JFzCgLXJtO03F9p+cVX/ABFwvF4YnzG1JTNlbH30qvscTWVQlEqJ63q8cDkrJyypaLtxkt4togjK4LhfXcg6Tvrfua50pZSYBuNafuYbFAguIUhrfJBt2gmpMNwVvFGMOkpSNXFkm/QDc/StGJcFT6JTdifD8VIsoT3H9qLGNTEhcD5Gj8R4Icbw7mJLqCEKIygG6QrKTO29qRY8ZuZKDEQSByz7CJpuMJPQOUkthqOJAWzVM1ikHRQrZvwpiWwVFsLtdKTKhv8ADrSNpgqKhEEG4OvyocIPph5SXaLKGwqmDeKUkCCYtbNEelraazVIdQUGxI9DU7XFnU7yO4pXgb6Yfuryi6p4y6lWpn8wVzEdCYuO1EvcaUUSokT/ALUnoSM1j9NapjfG5PMi28G9SvcXSRafSp/YfsP9xe4+xXitwAozqIiBc/uTet8D4scz5iVKJ3zkH/8AW+uwiqK+8VGafeGmkpCluBRVbIREC9yZ3iwqksEVHYsJylKkXXiHGnXGglSykEDkQfjif9Qm+UaZTrqdBUGHxBGdtlxaZjzlAmSpUWEQVruQBMASTOpT4h7Mq6gkSAEJ1I+tzpp60U2p0ISpKvLShQS2EicylJUo3M/gNibnNPp0Y0qLtLsbOhLbfIgKHlElMpzCJUSrcajuZSBzGs4AvyWlurUQ7iAUtpVPI2lUjWSZWEEmLJCr3pArhvmOnDpl7FrKUlWbKlJEqWJUYJmANo7098VMls4RlC1BxpBymEZTCoIEHmJClH0N9SQ48FUXJ9sQccytrSlsK/qqVKMxJy8qRAkwFEH6/lp59nfBEJxedKgUFjNuMoKki8wbgBQ0+KlKeNB1xsgZiwS6tcQXMpShCUkXyxzR1UbVN4CdWcS6UlJSrLzOaAc2Xpc9N70uV+hkF4Or/fUtEFteYHW0AxrBVcjfX3qq/aB4MTxJJxOGSlOLSOdsKs8ItB3XFgTEj2qwOutnKSjzTqRJAnqAq/e8xqNaLw3GIIgQARYCwN+gmfe+oBvWLHlcJWhp41JHzLiMOpClIWkpUkwUmxB6EVFX1uEsYlMONocEaLQFC8Hvf3/auVfad9mKG2zicCiEoH9RkSbfmQTeQJJHS46V6UMykYpY2jjtTMixNRUQiyapLo7EvUbJUKyoYr2hQ3Jj9HYUVhsOpRgCSdB1NaIxrQ3q1+A2kv4jMi4bE++37/I158uXsWVHRPDHD/JabbInKkT3JvIAHUkU/wAPJ023MD5k36/XrQiXUtpClRGsjYwLddJ+RqJrEKWAc0QBOQDLMkcpJJ1BF4saS6Gqxg5BiVbbK/5e2vynavU4cmMijA9IPaDexvt+EV601KQJJkCTKSFCw09r23VWpRkSApWeBGYhMq2zcoABMnoObtT/ACxfhEuIxBSJ1j17xFrz+knpVXxPiJRUSUwAREzrGxBEAH1mSNFJozjGLhMlYTsnUzoPh9YNjNx0g8+8U8YQEE/CUzIEXm1ulra/iI0qTk5OkVjFJWyw47xKypJSsoU0bKBuTMxtY63rkinGQFpSB8aoXEHKCfTVNooA4pTzyStRIEWmw/m5plh+EvOqW+2gBoLJGZUZgOg7/vWyGLgtsi58npB3h9l9KS42lxTUcwgjL/ysfUdaccK4n5qyxh2ykTDjqhAbkmTBi+u1b8FY4jiG0hKEssqFlK0y9QkXPvFNuHYVjCrfAUFJMBazrnAlSp22sKSbpOyyipNV0AN8bw6GFthQKEOHXmJTnkEzrIvQ/Bce/LihhEjCuLhJOVJSkqty2JEk3jet3OAJBOKaSoqObOlYgEXukQIsPeii+vDoQ6tSnsOtIBUACpuLCAB8AsO1Tk147Y8I+/Qx4g8rDErCCrS2pMk8v9qVuYjCuIU87w9wr1Ki0oQB1OUW7ia8xuNfxKgcG427kEqQYSTMwQrr2+tDcLw+Lfg/eMO3lvDry7XuCMqkhU0uLE1Hf9R8uVc9AHE/DysT5a8Nh20o1POAUg6FYuQKQcT8OlDYcS6hY/EEj4feTP0q8svuNueQ28w8t0EqcaMobAIzZgTaJEdT0rTi3hvAsYdZWpSeWc3mkqUewCokntV4TlHTIzhGe0c64TwV7ELLTLZWoXOgAHcmwpzivAONaSVFtJgSQFifYHWr23w7Dow5e4esNvBOYDOTntoqSQfWhcLxLFONtO4oeWwsSXUkFQFiBlHwZupn2Jrnnm9x6Avp4x1J7+Dn7HACtLSwrMVm7aRKgN6d4xIIS222pSACSoDm940SP31qd7iTaWV+U2G/NWYAB5Ui1yTcnUjqaCwqFoLiipSWynRF82hAKthcEn1qluXY0Y8VS7ff4JcEULdbGSVKMWJuAIypA+FJiJvvQ/E8W4lDKsxHmJKwsqBibEQJ7i94iwgCvXFcy8gQohCQMygIKgLpuJINgKWMIK1ALVaQO0f2FHoZLnLjHosXhjBoLbrqlhKwDlUpwAAxJKkkSRE6STNr1pxbGh5nDOKUFpRlS4oT5hXlIyidijLPUjsKmxvB2RhnHQHVBEBF0AKJURcSpYiCdBptMUiwuK/ppIb0ByEgwlUgqV/uUBYWIEzQXuPnkv0hDCXEYZbmUZvMCEggApAV5iramVED2A7U38DuJbnMrKSrYXtcCdBMq96T44ZSy0Z/ppObuVDMSepuRQaeKhJUi4E0s4uUaRmckmi/cb4+EwABY8pN43B6ddI96AwnFXHCbza/KIM6yNI/SfSq03iCsHUxoPX9v8Vefs74UPJWspPOqEyDlKd4BNxr3t6ms0oqKGUm2OeCY/S4t1HNoM1t7BSdCTINoFXjA4sOIvCgRBvb8qr+oNtb1z/FcMUCNACdMsc3xQNxebHarXwPPlGYiZOuo59NrgGxMn90hLYZxtHBPtB8MHAYtTQktrGds/7STb1ER8utInDYeld++1PgIxWCUpSYdYSXEGRMfiB6yB801wB8a16UJ8kZVHi2DzWV5WVYgWfB+D8QvRs11vwJwUYPDwoQtRzKNrQJ9wBm+dXPK2gEwLUmbNsyiqDM6730SRoAa87POXTZpw1LwTpUVm6RfqmZ+cXuvrRJAEZjOt9TYcw0vYdzelRfg8oi+iepkcw35j9LTTJCjBjebAxqFRr7VmTNLQcECAYBJN9OpSTp3P8AyNelWhKE6bEW2N4/3L+fyGaNgSNZtE7JOvrtUq82bRURuE68+2s6dtO9UJld8YcD+8Yf+i5lWLwqb72V+EydYvauD4zEqWotXgG4nfSPavoriSkpCs03kA97wbb9tK+euJpIxC3LZVLNxpdSunpVfp6tgyN0gjhvAPMcITmUltMrykTPQTA6b1aMJgy+GQWFhKVSpSVAEoBAPmIEJk9E3+tKGuJBhpSm/wAZhRmQk9T1G/8A7phwZ510oUhagyg3IVdRgmIGo1k08ubtseHBUl+50N5QyFoqLYy/01tgC0aJEEAwDtVH4Zwh1rEKUw05jMOhRVJKZzSDJEjNvoO8aVZWPN8uUJCuYJbbuDBNiqfhMX7d6nwXBEkjItxlaf8AV8lUJcXruO+sA3j0yY5uOuzZkgp76FfGvEGJCkJ+5PIWshKS4kxJNuYiBeKes8BxGHSjyXUrK1/1UOR5YkEqKIEhIOxkmaA4lh+IecGW8SnyyknOtIKxGxAsqbEG394OG8axjsrcSlt5kwnDE5C4nRSpVtex61Rq1dE16fIwRwpbLjrrrKEpMf6V0qsdbAg6XNVvxjj2VtpQ1hAshYcUENzABlRURpIkd6Yv/aeDyeUJVKSFzb1IERUY4mFAJXihmWOVtqI1j4bD52p03HwTaUvJXuFPcPUy8W0Ft1auXnyluw+EzMSCYPpTHwdxzCYbDK80/wDcScy1EqWoSbCdExEAa064Bw3Cs+aS0FukSpSkjPz2y7gAARG96ZYbwVgniMQ8znU5BgrVlAjQAECe+1MpKTrdCzTgk3VlFVwPGqfLjLJ+6uL8xKStsEixIIzSJO3Q0NxLFOlbreVbGHUoDyCISCCJItGWQTANyDTDxJwYNuIDbxbYUtQStDjpUAmZSCpZQVAiIt1qsYx4EqCXHFoSTlU4eYyTE97qNMqe0d13ZDisaCVQkGQEo2ywdY3tPzoxt1vJ5a15eX4rxmNrgaBIpY0tISVm5BgdPYfzSswTSF5vMIRMqCzMaaRqokwB0knaq0Bydb7f9P8AJ6pOVRUU5hzIBCoIMRMAkgXmN9OtNeCNhpIX8UECMp5Z/FBBBTqN7n0pRhmDdRmIudqN4hxlbqWwJCWklBWBCiCTExMQLVz2XX/EuT7YZhuKLQ4vIoqTIKjklKYCicqFHUSoXkXJvSvE/EFpzFI0UvqZOnczapRjiUBtoFKTAKvxGwkSNjGlTLSQEi0HmPsbCx7ULohfLbJOG4IvO5c4BMytX1Nu50t7UVjvBmHbTfFhSugIknskAz86X4MtF1HmghtQVAzlMkdSPanuJ8LNZm3G1OCVJzJK7IuIIVqo9u1LyrzQlKW6ss/gf7PEttlx9IdXIKAScoEiAQkjmIm19qt2LCgMh5UgnlFrRywEiQRA0ozhLDbLKWhJt+O6jESe1iT7ipH3okgAE6GIuZ31BkVlm+W2wx14A8O0XE8yBcyCTzEdxHSpG0K63MG+n4b3Sfyn5j22aJuNTcix6zrBgg9vpW6YnbT/AO2ZvYHrF02gCx9kQzJoCkFNrpI9oIM7AXr5j47gvJccQdQsjewBPUelfTaYIsd9LmLj8I039YrmH2ycACm04pCYWiA5GikmLxrIMexrVgnUqZKa9Lo49WVlZW8xn0j4h4gWgEg8ytj0Gv8AaoMHNiRP/iozfXXplJ96TcR8WtYxxtTaVtrTINgQZ0t604wKgUiBJ0VFj+WSNYuTXjZf1m/CqgEOPAEnWJNzB/Npvc0ywxkydLetp/uaWeRzyQTEEWFtdx6mjW30oEWHSNfpSLRR7GbSrawB/b5Ul4l4pabJBV2sbb9Db/FKOL8WWoEAK9h2nqOvTaq2ngC3p5ik90kCZ6meh3rnkt6CsaXYbx3xirIuBygW3+WpqicPzOKzrBAF0Jy67zfqd761cWvBLjmZBWII5Vzb/FIXcOttbmEdBSsWEi4Gy09REG2orThS4uuyc3UvgJ4sgnJ93aDiyAVgpTlg2hcQFfrateCoeYV5zgbSyqy0tpOVG2bLHz6E1v4LCmsQtp/IpRTmzpMkZTYE7a1p92edxS2kPkMEFWYc2XNqkjQKnb0p9r0sZU/Ui1YLxVhSVZHLNpnpmWrWOwFvnVVw54p5iywOVwlQBUIOhG9jECLfDQ+N4fh0JS26ylpJ+F9tc5wN7EnS8EX2phgceuUBhxTjecAqKCPKTPxFWk9v80FBR3H+QyyObSl/B5w7xq+y5ldb8zExkgiFJJVcdL8vyN6n4p4oUt4DHtLaCRLa0KPKZ5jaUqOnKQdO9M/F+KbQlbiGWyRBU6QM5gjRUTMW1rThuKbX5QUpKsykQPiCkySCQdLj5jeKFxq6DxlfGxzgeBYPEsJX5SFlxIJXlyqM6WToe1A4dGEfUjAs4YZETmcAIylOuVcT5h6zOtBP8ZxmGfdDTCywtZyuBByCdYP5QZPen6eHB9lojElpLZJBaUkqURIO2tzaDNT9XT/YtcK147Mw/h1DeIU624UJLcLQSpUkfCQVEwddZ/WonsYpSRhMG4qQIcK7lCIPMV2CPqTt1FXf49hWHXVL+8YjT44KJA05QANtQfTrKjG4vEYdTzbCWMKbqAMLWm8lCQL23P1p4wkuyU5xZtxdleDw7jCXUusK/wBMKSc4zQSZ0/NG9c/dBsP4OtOeJBPmAMuuLZKAQFqJIMX1/e+tKxoo26D+fP5VaKoS+VWRrcCQBlskWPVUzf2tUrTbZSStKvMJtzAJSNbiJUff50DkUSAOs0dhcOq5EKWT8J1PcTY+9UekHGnOVvoZYXGtIBSsOQYjIvlUQRYpUMqh66VG9xJak/dylK0CyA0LZiJkwmVEAn60CMWFKSXEgIEiBYGAY0769e1aOcSXZIIATITAggGZPaxPzrkjsuXlLR7hrCQdB9N6JwmHKyG0xmMlRJskakk+4+lBhYSLnX+f5p7wDg6HeZaiZAMZilME9rk0ktKya3SRjmFZKFkrTlbjmiVFQgiOkmJNqd/Zlw115YW7lVh25KTfmXMgEaEanoLda88PpQHFNsgeUHFojWZMC5OpsL10fgPBhhsOhhsACJURKZJMkyJ2n2iovJ3EeUKSkEuYhJsAqw0AtBHa/Q32UKDxeLjQaa8pJtczlCrwDTN/ACQCkWiOWctuu2qhbbTtCjhyZ00Nh+WTNoExIsZtJ6VBpnJoRjiiyoDmPtB7E86Y326aUSOIXO09p7iwUqJ3JSdTTYcPBmAdIvtJ/wB1tyfpsKDxeGBClATa8EgnVVwQUmeZNgTMey8WNyRBhsaVfiCwDEg835QkkGQsc0yEcyo2mkv2hPZsDiLaJ/KLXHee/pHu9w+Gy3VJUBlJHKqLpv15guAIFxY1X/HoH3PECwBTrli+YfIz+3tSD9a/Ikl6WcHryvayvXPPL1wx5IUDcdY3rovCMSVASRMWkbae51rl+BPMKv8A4beypFymRYkyD2ryMy2bsfRZFqj+40NqieStWhSmZ9dTfpUWHfzEwQNjf2ntRDB1JurUAG5GhjciesVCWyy0bYfh03UtXcAQI+mtMCwD1mO1h2nf+9QpxZNwknSY0n10MWNpovDhU8wSk6nud9tv3popAbZ7gGYAJTFpIj2G9a+IvDbWLQkLHMggpUDcgXyk65SdqLZCpue/aikPAWn51eGiUnbOTeJCzhleW2AmJJSBAmwnrS/hPFWsG2tWROdwZiCSRmIvrXTfFHBcPiRnW0lawIkfFHSQRXP2OB4ZjF+c84XAOZKHIhIAvNuYjY2j5U1qt/7Hjbev9HPnONKKlIMFoqkNrEgdhN0+xFWHgWDLwDTL7bLbqocSUKgGLEBSjDkgAQqO9P8ADYTC8QS55jZQ4XFEGCFZT8JB3t+9AI8GuIX5SsU2GhKkkpOc/lEAx1MztVZZE1XQkYNO+w/CpYwf/b4vK+VSQ6oSFgWAhU5YtYT1k1j+H4aD5jLy2VX5QRlk2+E2HtQvEPCbuJbabViEFSSTPMpXoBF7X20OtDN+CE4YhbincQlXL5baVIWDBObUyNdDuKVSjW3spKE70tDn/rz+DYbW8n7wyRKXWyUrANxnSRaRBtI1orB8PbxOXFBK8OozCUqCVH/csC067aG/QVP/AOS4xIUsNleHzeWk5OnKkRsbRprWziMWp7zFN4hpkiVpQElW2ib5Z65Y+dHj+wvK17lidZyBeElBaUrMpVpIVzKJT1mRIgdhpUHF8TinHXEYdOdtASEgFIBASJCQYIvPaifDmEwy0LWApwOynO7/AKgy8sCwywZNgNZpA/wrEYLO7hnHFoQZMzmA3MgQoddxeh5+To/x8Ff4uUlcgZV//USJEERqDcE7jt3oFxQOVN51Ma1csZiMNjsOXJyYpAnNbnA2V17HY1TM2YyLb/t+lUjK/wBjnBr5sIYa1VMbXHSsGJXkIzEtKV8EwFEfpWj2JgBIjoVTJ+VDqcvyn0pkn2NOaSUUeqaka6E+29q0kAE9f0/9155+pJqFolagBvpOlOkzO5JHrQzqiCU7x/farp4cbYQiXXIbEwFHTtIibzrS7w9wdZCsuRYEgpC4WqbGAQBp3q58GdwWGTl8oJWNGyP6ij3J5jUss10hsUHfJhf2aYBh553FNtlDbasqNQCuBKgiYkA9O9r10ZK7xEC3y3ER8Ohmag4e3laAIgxJ1Ak667STfYg1qpQAPTcfPbpciR2rNKVux6JlJkk9otqO0/w1G7Y2N40Hpf2121oVWKVcQR3kTfQ9xtPpQ6Somdd7DTeRfcZbdRvSOSCojVJ/W9j/AA/+68fRI2JF4O52vtKovGx60K28RBO+sb/wgwJNlCiA8CCTb+Eb+hP/ABrk7OaoFxDuXLBN5MExIibewTb/AHbaGhfaisfdFmRqkam/N/B7e1XbFqBk94sNDqSL9h/JrnP2o4iWAkk3WBtBidBGkzeaOP8A7F+QT/Qzk9ZU4ZrK9WzDxY/YXBB71b+D4rk6EA2IsT1HSqU2q9qsTDsZSdFAa7mvPzK0aoOi08MxkD4QdD2F4nuac4RyTJNiZEg5p6k/QjSqhwxcL030BtEVZ23Yvmsdibn/AAdD3rG9M0rY/aVexgdE9tpo9lwAfuf5ekDOKIInWLJn9e9S4/FkIN9taZSpAcbJOO+KEYcSSFHpNc/4j9oji1kJEJ2oXiGCexLwGxPt71a+BeDGQnnRmteetFSVerZ3GuhfwTxO6tC0mVlSSAJ6j5D1pHhWRhXEP4k+eQFAnPmSkyIgRr3vXR8P4bZQD5JLJOpTEfWtR4QUpSVF1tcGeZEE+tzJ0vVISpNI702m3s55xZb7jyFK/wC3SBmC1CSoHUAAzYXgx7U+xeEa8pl0OKW6kwpwmJQcxEJ0Tei/FPhfErcBQ1nTIEhYMC4mDBET3rbHcOS0hGGbQFOr+EqsAoCZJg5R6fWn5elLoNLk3dlcdC0ghlWRajCVA3BveRtf61twrhz+FUHSpLiASVIzysA3Uek2JkGan4vwvENDOUoUlKgV5FD4QZJvBsR2oBxtauYEdZgmZsQaMejp2pEnG8HivMV91j7u6PMRb8WpAH5s1/eo+AccecUhDjSySrywSkgSJsFn0Nj3pPwbxIvDvBpav6batzoBcRfXSre7jUJRhCgyt1RURaxKFKN9RqabJGo01+BcUk5Wn+TTjGJVhirIoElQKkpBMEybEa3BnWhvDfihLoUlRuZlJ9Yke2tOMExCwkwlS8y4nmjQ/LMKA454RL2LSvCkNmJdWRyCN8ouVEE/LvdcTTjsOW4z0J8f4PaW8C275KCBnQkSZObREi0CvcR4NGVQw75WpInI40psnqEqJgntan2Kw7eERnedUt1cIBbTa2ZXwQYMTedtqhRxYtZHXFo8pebIsounKYIJG5MwexsK5zyX8DRWNL5Kz4h8DYjD4fz1FsgAFaUkykHcSADqJpNwbgGJxKSppslCdVqISj0Clan0rozfiBrHr+6NgrQoEuqkwEzcA6kkwPnTFplC1rbQoJw7Ccpy2ExJA2ASCO5ntdlmklTW/wCwv2ot2nr+5yTg+DIxJQ8ytZSYKUpzgH/8dau+P4tw9pIQcKEr6uNZCB6RMVYmeGJcUPKaCEA6nNmVrcpH/wDV6h4qwTCoQ42zICcgJCxobzt8poSyKbtp/wDoY43CLSd/sB+GOANQX20L59AucsTBhKj8iZ2q0cI4U049mJlLSp6gKjQHaAqflVLadxmLeDaXkob0N+bL/tjU23jSur4PhwZZS2mwSm99TrM9Tf5mld3YrkkuKNMXcGFJB0HrcRdUX/Wo3gLXNhFtvltb+RaRTY1KRMyJ67D9PlQz5UYAtH07dtfpUmwJEaU5bhIE777A+ogD/jUrM9BPQzp/PrWLaGWVGEjqbaXma0QZAAkD9ttP80oQgqB1F/rtofQfQUHjXCLz9bRaAR0ske5qVS+3S87H/IPSwpdxDETMmbduh+YJn5iubOSBH8WopJIJKYMAAzuJ69dNjXNPtCdzFsTYTYCBsPfSrjjHTCjJ5Z0SLm0z30Hy6mqB4mWCvXQRVfp167Eyv0leArKmAHWva3mWg5tj/dT1lUIRf4ff+a6VRBm6mrZwhZUwAZkSLmBbT9ajmx0rspB/A6D05SEwdYBsetOsHjwADvBgdPXsap+ExmqT19/5FOMDxATJKekgfWP2rHOBeMi0YV2SZULRJi47HuKm+/JJMmT2/Wk4fGUxFxvQuFfF1KIBTcCdf7Go0UstuDw6EiY5jt07U1CykCLGJV6bmqfg+ILmRcC8n63FGHi0jmBvcwbgDQUFoLLC5ixOUzFtt9vlRgxmiQZnW8Qaq2EfEyVKO5BjU/yKaYYXk3m3ud6ZSYHEco4hE3sNz16e9SpfCgM4BP8AJg/SlItAEgakASJ0E/rRiU7gaWEHfb+9UUmK0iVXC2yZQQIEQR22NVbifhttiXi2vIDmIQbR0y7D0irbhxePn3G/1qdb8A2kHb9qde53N9PZzlnxdhVKCGG8wi6EovH/AIpE0Nh8Iz/Udfwi0IKiptaVnMOpSgkQB6ddRV9RwDDlRcbSGlq+IpEZomx+ZoDxLwt1KCpLfmoEcqbq9AN6L60NBxu29nN8YsKfC/vgieRxUAwbZSNBca2BMUfw7jxZCmVlzMSYCkkLXJtEjSN+1Zxrwo2y8t84d8NWUltpQ5CDJJAkxpAiBescwqeJFCsKtQcQof1F3yCINxrIm1UuLS9hWmm2+xc94jxqHSsYNyIhJ8tUgTM6ROlMsL4gdabL6XQ9nu7hzylskaJJN9pEa6dKtnD+BZBlXjFlUapSkX6jWvX/AAelxCpcDyjqXEgKPQZkgG1K5x8I6KfllZbx6uInPhcrISnK64tNzoQBFyU31tBHtArhLuAbU8XJYzT5dyo5rZyZsJOlzTPEsvYNIQjC8lyfLAyH5ae9Q4jxAMT/AE1oUmyhlBzW72ig5vwtFFCPl7PeD493GNqbw6wALLcVNp0GvMd4kD6VAvgrmBWosvl3PdxpYAmYBIVmgHsemtJ1YM4IA4YLWhQlZUZMjXlGlu1ooxrLiGnH3XypJQpLbaSiQsJsSVKFs0bSZouXt0BRfnsvXgzhvMp9TPllUa/EegA2CelWxa51qteEscVYZvNAVAmDN99P1p0Hx1pU0SnbZ4850vsdPrQzaTJOojSw0296mWoVGVyLew/z1pGFGuKcBsADGsfhPcbiokNgCAbkkmPaYn2j2qEYeCVGyjuJ0PX5Xr112ACqBrc7bfpee+lJfuPVdGuKcsQq5OttSbHe3Qe9Vbi+Py8olROnL73P82oriXEAmSSJG0GI9f796pPEcaVLKswET1jQ3vXRXJgk6DMbxFMCYgbfoL1zzieNUtZJG+lOcJi0OuqbdVkSowlR/CrYnsf7Ul41w9bDqm3BzD5EG4IO4716P0+NRdPsx5pNqyJGLgRArKGrK1cUQth7dPOCvQCLe4pAHKYcMcE/5rNkjaNvJUEYlzIqRmEfOjsBiDE39Ipfj0a2HtQuFfy2qbhyiTUqZbnMRIuPrQ6nRFyOvz0vStrEiLi3rRzSkqItG81mcKLKVjXCkAASRF57e3Wj8M4SQLX5jNyOlLGUndQuZnUx0tRWExGYk2kmPbbWoSRVMseGgR13E/Km7RTF5gVV2XyVTlIi19D0uKctKIQOYEk3A7etKgjNlRTJUrMom4mPSxoxvEXAB0sRbU3+gpJ98sSoTHUa9KmQ6AAL33tN7mipUc1Y+RiANDY6TsB/mtmMTm1M0jccTqARt2gelTMK5dbk9Tp/6plMVxHiHoJJm/a0D/NEs4qAL/zU0lQ/JkHlGhn2Fu9FeZ6/PeqKQjiF4tSHLEWn0pTxDhpSjKxlSNkwI+lEhYm+gvUbmOBBJk2mBp2pW0+xlZy7jWNxLK4WClX0PpfSmPhfxcsLyOaHc1eHmUOJhYBntp77VSuP+GcqipFu/e1JaXgotnRsPiZE9aCd4Vhysr8lAURqBBI7xVM8O+I1I/pr1HWrizjkuJBBAnTv1pudqmLxadoExHAm1Zi0ci4IE3v1jauUL+z7El1wF1lMGTC735hygT866jxzDrLai2pQXYpymNO2/pSnG8LcWG3My0uBAz5R8cbKO9NjzOHR04Ka2zfwO0ploMqXmyEwr10j/NWkvQP5rVe8OYFYBUoETa+p/tTlcAXO21T5N7YWktEvnWipgqxy7j2pS04ZkzajUKsQdflRTsDVGzmIsQfeT/Ld6V4/EZQRftcX/mvyqTieIASYmPSR6enWue8f44QSmYg7jSuUXJ0jm0lZtx/jAMp0AMHmqlYt5S1QDy9P1+lSOuF4iBYGPU/w0wbwUOAEgEqA0Ex8J7Tet2OKx/kzO5gnFcDlyLj4kfh0zAlJEydx9akYbGIZLbhPmM3bO/l3zJJ3CSQodiqrRiMKF4ZMuJkqSBKdJyA7SZVIm+3slw2FLbmYlMfFG5BsR/xmhHPaGlj2KRwUfmrKcFABInQkfIkVlW+5IhxiU+p8K4QoQYvXfh9lOC/KfnRCfsmwMfAfnVW2/BNZY+5w/EKOt79/3pWsFJqz+JuHJw+KdaQZSlXLoTFVvGJ009qnjZRnpxBKaL4fjSBEX67ilc14lZFO8aaoVSosyscr8MgWlR1pnhcesakKG5t+hqsYXiE/HzRpNH4fHDYD3/Ssc8XwXjP5LYxiDlkACTGn9qnaxqsx1kW6ikmFxmYC22g3rdvHKmCo+kWiszgy6kO1Y88sA63MkWFG4TFrnVWWNyDc0kSud0x3/tRmaEzmEneptDWMW+Kq6mxgyjWpm+MKTJseliImkgxV4kE1N972I1/lqVpjWWDAcYChcDuQemlHtOpMTmMb+tVpmBtb+1TpxgExodq6zqLCtVjlcg9zt70IlZVAF8ytR0GlKX3AVG5smB0M0bgWAJV0EC8ULs6hwUFQ3vWi284IPpULLwvMAAaA+1SMYqRcmJNtulFnIqOO4MQcydztTDAOFqMxttPWnvEQAk6e1pqp8aTyxBIjYXmhTug2N3OLyCZ176VGx4jM3NhYWtVXzzoSI0G9Dqck6369adRYtovaeOyANPUxWr+LUtMWP82qrYd0R3tPaaObxEKjqNP80GmFMdtvkAFU9I2rzE8QjQx329xSnG8WSERJBi56VU+K8eASYueop4Y5S0hJzSGnH/EZSCAUz1H861SHG3H1Ska3vUWFzPvJCrz+g1q+YHhaEZQNAJJ+v9q1ya+nSXkhG8u/Ag8PcLUAsLRIzJ3vIzTGxsIjvTtWCKlEyBMAKi3xJUDod4pi0ptQyEkhJklJgZvyzsP81Mt0QnKIAvJ0tYAyba6xH7Zp5pSlZohCKR6hnlSAbZrKSIP4VEGOonYfWvVsgys5VR1TqCUjpeDI+daYNYUrMVeYlIVBHxGRzQbSNL9ZqdgB5ZTcNwCVj4gbco2Bt7VLY7aOT8VxKi87zk86r+hIFZXTHfstw5JIfeg3FkHW+te166+pxpHmvFOztbIrziT+RpaugNZWVZ/pZhXaPmfxG95i1OblR/WkuKBKZ+X8+dZWVmxdI9CQAaxBrKytRIk8rpReGJ9+te1lRk7Q67GbJUbzeiWXhNzB6elZWVlki6DW8VMkXPfavfvRMCQQNyK8rKjSHskadGsTPQxW/nGwg5tubqe9ZWUtDWSodIPxmdewrZvFmw969rKWjrGGExSSoG/xCnKH9+p+Y1rKypPsciQoiTaCelb4XEwlAkpuLD1msrK4JJxnHgoMawapOL4qoykkzWVlWxRT7Em6QlVxJSjEmaIRiSkXAnbtWVlapRSpEU2Df9ZKSYFzqevtW54+YrKyq/Zg/AnOQuxvGlLmSfSlK3Co3rKytMIKK0QlJt7Hnhto+aFbwQn96uWOxBDK7CUpj5j/ADXlZXmfUbyqzZj1jKvgsWALh0TZWUpjsdjPrNN8HgcMqFKLiiNUqAAMQR8O16ysquRewuOQ+wSw+UssjKmLHokWI9J+cX1qyNcJQ0OSUq3KTEnuNDvtWVlYpKnRdMM/6ak3IP8AyP7GsrKyhQLP/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EC" altLang="es-ES"/>
          </a:p>
        </p:txBody>
      </p:sp>
      <p:pic>
        <p:nvPicPr>
          <p:cNvPr id="8" name="17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5966098"/>
            <a:ext cx="2714204"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2 Diagrama"/>
          <p:cNvGraphicFramePr/>
          <p:nvPr>
            <p:extLst>
              <p:ext uri="{D42A27DB-BD31-4B8C-83A1-F6EECF244321}">
                <p14:modId xmlns:p14="http://schemas.microsoft.com/office/powerpoint/2010/main" val="4171384972"/>
              </p:ext>
            </p:extLst>
          </p:nvPr>
        </p:nvGraphicFramePr>
        <p:xfrm>
          <a:off x="-36512" y="692696"/>
          <a:ext cx="9252520" cy="54090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0639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652121" y="28636"/>
            <a:ext cx="3032544" cy="634082"/>
          </a:xfrm>
        </p:spPr>
        <p:txBody>
          <a:bodyPr/>
          <a:lstStyle/>
          <a:p>
            <a:r>
              <a:rPr lang="es-EC" dirty="0" smtClean="0">
                <a:solidFill>
                  <a:schemeClr val="tx1"/>
                </a:solidFill>
              </a:rPr>
              <a:t>1) MUESTREO</a:t>
            </a:r>
            <a:endParaRPr lang="es-ES" dirty="0"/>
          </a:p>
        </p:txBody>
      </p:sp>
      <p:pic>
        <p:nvPicPr>
          <p:cNvPr id="3" name="17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5966098"/>
            <a:ext cx="2714204"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5 Diagrama"/>
          <p:cNvGraphicFramePr/>
          <p:nvPr>
            <p:extLst>
              <p:ext uri="{D42A27DB-BD31-4B8C-83A1-F6EECF244321}">
                <p14:modId xmlns:p14="http://schemas.microsoft.com/office/powerpoint/2010/main" val="233303471"/>
              </p:ext>
            </p:extLst>
          </p:nvPr>
        </p:nvGraphicFramePr>
        <p:xfrm>
          <a:off x="261640" y="692696"/>
          <a:ext cx="8630839" cy="5273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2405"/>
            <a:ext cx="8229600" cy="588283"/>
          </a:xfrm>
        </p:spPr>
        <p:txBody>
          <a:bodyPr/>
          <a:lstStyle/>
          <a:p>
            <a:r>
              <a:rPr lang="es-EC" dirty="0" smtClean="0">
                <a:solidFill>
                  <a:schemeClr val="tx1"/>
                </a:solidFill>
              </a:rPr>
              <a:t>2) PREPARACIÓN DE MUESTRAS</a:t>
            </a:r>
            <a:endParaRPr lang="es-EC" dirty="0">
              <a:solidFill>
                <a:schemeClr val="tx1"/>
              </a:solidFill>
            </a:endParaRPr>
          </a:p>
        </p:txBody>
      </p:sp>
      <p:graphicFrame>
        <p:nvGraphicFramePr>
          <p:cNvPr id="4" name="3 Diagrama"/>
          <p:cNvGraphicFramePr/>
          <p:nvPr>
            <p:extLst>
              <p:ext uri="{D42A27DB-BD31-4B8C-83A1-F6EECF244321}">
                <p14:modId xmlns:p14="http://schemas.microsoft.com/office/powerpoint/2010/main" val="2181454124"/>
              </p:ext>
            </p:extLst>
          </p:nvPr>
        </p:nvGraphicFramePr>
        <p:xfrm>
          <a:off x="179512" y="836712"/>
          <a:ext cx="849694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17 Imag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2200" y="5966098"/>
            <a:ext cx="2714204"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89733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341"/>
            <a:ext cx="8229600" cy="619347"/>
          </a:xfrm>
        </p:spPr>
        <p:txBody>
          <a:bodyPr/>
          <a:lstStyle/>
          <a:p>
            <a:r>
              <a:rPr lang="es-EC" dirty="0" smtClean="0">
                <a:solidFill>
                  <a:schemeClr val="tx1"/>
                </a:solidFill>
              </a:rPr>
              <a:t>3) DETERMINACIÓN CUANTITATIVA</a:t>
            </a:r>
            <a:endParaRPr lang="es-EC" dirty="0">
              <a:solidFill>
                <a:schemeClr val="tx1"/>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668065743"/>
              </p:ext>
            </p:extLst>
          </p:nvPr>
        </p:nvGraphicFramePr>
        <p:xfrm>
          <a:off x="0" y="620688"/>
          <a:ext cx="9036496"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17 Imag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2200" y="5966098"/>
            <a:ext cx="2714204"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2214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chemeClr val="tx1"/>
                </a:solidFill>
              </a:rPr>
              <a:t>4) CÁLCULO DEL DRIS</a:t>
            </a:r>
            <a:endParaRPr lang="en-US" dirty="0">
              <a:solidFill>
                <a:schemeClr val="tx1"/>
              </a:solidFill>
            </a:endParaRPr>
          </a:p>
        </p:txBody>
      </p:sp>
      <p:sp>
        <p:nvSpPr>
          <p:cNvPr id="3" name="Content Placeholder 2"/>
          <p:cNvSpPr>
            <a:spLocks noGrp="1"/>
          </p:cNvSpPr>
          <p:nvPr>
            <p:ph idx="1"/>
          </p:nvPr>
        </p:nvSpPr>
        <p:spPr>
          <a:xfrm>
            <a:off x="526216" y="3933056"/>
            <a:ext cx="8229600" cy="1782828"/>
          </a:xfrm>
        </p:spPr>
        <p:txBody>
          <a:bodyPr>
            <a:normAutofit fontScale="62500" lnSpcReduction="20000"/>
          </a:bodyPr>
          <a:lstStyle/>
          <a:p>
            <a:pPr marL="0" indent="0">
              <a:buNone/>
            </a:pPr>
            <a:endParaRPr lang="en-US" dirty="0">
              <a:solidFill>
                <a:schemeClr val="tx1"/>
              </a:solidFill>
            </a:endParaRPr>
          </a:p>
          <a:p>
            <a:r>
              <a:rPr lang="es-ES_tradnl" i="1" dirty="0" smtClean="0">
                <a:solidFill>
                  <a:schemeClr val="tx1"/>
                </a:solidFill>
              </a:rPr>
              <a:t>I</a:t>
            </a:r>
            <a:r>
              <a:rPr lang="es-ES_tradnl" i="1" baseline="-25000" dirty="0" smtClean="0">
                <a:solidFill>
                  <a:schemeClr val="tx1"/>
                </a:solidFill>
              </a:rPr>
              <a:t>A</a:t>
            </a:r>
            <a:r>
              <a:rPr lang="es-ES_tradnl" i="1" dirty="0">
                <a:solidFill>
                  <a:schemeClr val="tx1"/>
                </a:solidFill>
              </a:rPr>
              <a:t>, I</a:t>
            </a:r>
            <a:r>
              <a:rPr lang="es-ES_tradnl" i="1" baseline="-25000" dirty="0">
                <a:solidFill>
                  <a:schemeClr val="tx1"/>
                </a:solidFill>
              </a:rPr>
              <a:t>B</a:t>
            </a:r>
            <a:r>
              <a:rPr lang="es-ES_tradnl" i="1" dirty="0">
                <a:solidFill>
                  <a:schemeClr val="tx1"/>
                </a:solidFill>
              </a:rPr>
              <a:t>,…, I</a:t>
            </a:r>
            <a:r>
              <a:rPr lang="es-ES_tradnl" i="1" baseline="-25000" dirty="0">
                <a:solidFill>
                  <a:schemeClr val="tx1"/>
                </a:solidFill>
              </a:rPr>
              <a:t>X</a:t>
            </a:r>
            <a:r>
              <a:rPr lang="es-ES_tradnl" dirty="0">
                <a:solidFill>
                  <a:schemeClr val="tx1"/>
                </a:solidFill>
              </a:rPr>
              <a:t>= Índices de DRIS</a:t>
            </a:r>
            <a:endParaRPr lang="en-US" dirty="0">
              <a:solidFill>
                <a:schemeClr val="tx1"/>
              </a:solidFill>
            </a:endParaRPr>
          </a:p>
          <a:p>
            <a:r>
              <a:rPr lang="es-ES_tradnl" i="1" dirty="0">
                <a:solidFill>
                  <a:schemeClr val="tx1"/>
                </a:solidFill>
              </a:rPr>
              <a:t>A, B,…, X</a:t>
            </a:r>
            <a:r>
              <a:rPr lang="es-ES_tradnl" dirty="0">
                <a:solidFill>
                  <a:schemeClr val="tx1"/>
                </a:solidFill>
              </a:rPr>
              <a:t>= Nutrientes evaluados en el estudio (N, P, K, Ca, Mg, Fe, Zn, Mn y Cu).</a:t>
            </a:r>
            <a:endParaRPr lang="en-US" dirty="0">
              <a:solidFill>
                <a:schemeClr val="tx1"/>
              </a:solidFill>
            </a:endParaRPr>
          </a:p>
          <a:p>
            <a:r>
              <a:rPr lang="es-ES_tradnl" i="1" dirty="0">
                <a:solidFill>
                  <a:schemeClr val="tx1"/>
                </a:solidFill>
              </a:rPr>
              <a:t>a ,b,…, x</a:t>
            </a:r>
            <a:r>
              <a:rPr lang="es-ES_tradnl" dirty="0">
                <a:solidFill>
                  <a:schemeClr val="tx1"/>
                </a:solidFill>
              </a:rPr>
              <a:t>= Nutrientes de población de alto rendimiento para normas DRIS (N, P, K, Ca, Mg, Fe, Zn, Mn y Cu).</a:t>
            </a:r>
            <a:endParaRPr lang="en-US" dirty="0">
              <a:solidFill>
                <a:schemeClr val="tx1"/>
              </a:solidFill>
            </a:endParaRPr>
          </a:p>
          <a:p>
            <a:r>
              <a:rPr lang="es-ES_tradnl" i="1" dirty="0">
                <a:solidFill>
                  <a:schemeClr val="tx1"/>
                </a:solidFill>
              </a:rPr>
              <a:t>C.V.</a:t>
            </a:r>
            <a:r>
              <a:rPr lang="es-ES_tradnl" dirty="0">
                <a:solidFill>
                  <a:schemeClr val="tx1"/>
                </a:solidFill>
              </a:rPr>
              <a:t>= Coeficiente de variación de la población de alto rendimiento para normas DRIS</a:t>
            </a:r>
            <a:endParaRPr lang="en-US" dirty="0">
              <a:solidFill>
                <a:schemeClr val="tx1"/>
              </a:solidFill>
            </a:endParaRPr>
          </a:p>
          <a:p>
            <a:r>
              <a:rPr lang="es-ES_tradnl" i="1" dirty="0">
                <a:solidFill>
                  <a:schemeClr val="tx1"/>
                </a:solidFill>
              </a:rPr>
              <a:t>n</a:t>
            </a:r>
            <a:r>
              <a:rPr lang="es-ES_tradnl" dirty="0">
                <a:solidFill>
                  <a:schemeClr val="tx1"/>
                </a:solidFill>
              </a:rPr>
              <a:t>= tamaño de la población</a:t>
            </a:r>
            <a:endParaRPr lang="en-US" dirty="0">
              <a:solidFill>
                <a:schemeClr val="tx1"/>
              </a:solidFill>
            </a:endParaRPr>
          </a:p>
          <a:p>
            <a:endParaRPr lang="en-US" dirty="0">
              <a:solidFill>
                <a:schemeClr val="tx1"/>
              </a:solidFill>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40568" y="980728"/>
            <a:ext cx="10020977" cy="682312"/>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14113"/>
            <a:ext cx="7862552" cy="702533"/>
          </a:xfrm>
          <a:prstGeom prst="rect">
            <a:avLst/>
          </a:prstGeom>
          <a:noFill/>
          <a:ln>
            <a:noFill/>
          </a:ln>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547920" y="2780928"/>
            <a:ext cx="7681109" cy="690635"/>
          </a:xfrm>
          <a:prstGeom prst="rect">
            <a:avLst/>
          </a:prstGeom>
          <a:noFill/>
          <a:ln>
            <a:noFill/>
          </a:ln>
        </p:spPr>
      </p:pic>
      <p:pic>
        <p:nvPicPr>
          <p:cNvPr id="7" name="17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5966098"/>
            <a:ext cx="2714204"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47175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627" y="3010911"/>
            <a:ext cx="2880082" cy="268030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Resultado de imagen para curva crecimiento tom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885" y="1"/>
            <a:ext cx="4504130" cy="29806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08798" y="5687425"/>
            <a:ext cx="2137049" cy="523220"/>
          </a:xfrm>
          <a:prstGeom prst="rect">
            <a:avLst/>
          </a:prstGeom>
          <a:noFill/>
        </p:spPr>
        <p:txBody>
          <a:bodyPr wrap="square" rtlCol="0">
            <a:spAutoFit/>
          </a:bodyPr>
          <a:lstStyle/>
          <a:p>
            <a:pPr algn="ctr"/>
            <a:r>
              <a:rPr lang="en-US" sz="2800" dirty="0" smtClean="0">
                <a:effectLst>
                  <a:glow rad="228600">
                    <a:schemeClr val="accent2">
                      <a:satMod val="175000"/>
                      <a:alpha val="40000"/>
                    </a:schemeClr>
                  </a:glow>
                </a:effectLst>
              </a:rPr>
              <a:t>-∞&lt;</a:t>
            </a:r>
            <a:r>
              <a:rPr lang="en-US" sz="2800" dirty="0" err="1" smtClean="0">
                <a:effectLst>
                  <a:glow rad="228600">
                    <a:schemeClr val="accent2">
                      <a:satMod val="175000"/>
                      <a:alpha val="40000"/>
                    </a:schemeClr>
                  </a:glow>
                </a:effectLst>
              </a:rPr>
              <a:t>χ</a:t>
            </a:r>
            <a:r>
              <a:rPr lang="en-US" sz="2800" dirty="0" smtClean="0">
                <a:effectLst>
                  <a:glow rad="228600">
                    <a:schemeClr val="accent2">
                      <a:satMod val="175000"/>
                      <a:alpha val="40000"/>
                    </a:schemeClr>
                  </a:glow>
                </a:effectLst>
              </a:rPr>
              <a:t>&lt;∞</a:t>
            </a:r>
            <a:endParaRPr lang="en-US" sz="2800" dirty="0">
              <a:effectLst>
                <a:glow rad="228600">
                  <a:schemeClr val="accent2">
                    <a:satMod val="175000"/>
                    <a:alpha val="40000"/>
                  </a:schemeClr>
                </a:glow>
              </a:effectLst>
            </a:endParaRPr>
          </a:p>
        </p:txBody>
      </p:sp>
      <p:sp>
        <p:nvSpPr>
          <p:cNvPr id="6" name="TextBox 5"/>
          <p:cNvSpPr txBox="1"/>
          <p:nvPr/>
        </p:nvSpPr>
        <p:spPr>
          <a:xfrm>
            <a:off x="328680" y="4033384"/>
            <a:ext cx="653093" cy="369332"/>
          </a:xfrm>
          <a:prstGeom prst="rect">
            <a:avLst/>
          </a:prstGeom>
          <a:noFill/>
        </p:spPr>
        <p:txBody>
          <a:bodyPr wrap="none" rtlCol="0">
            <a:spAutoFit/>
          </a:bodyPr>
          <a:lstStyle/>
          <a:p>
            <a:r>
              <a:rPr lang="en-US" dirty="0" smtClean="0"/>
              <a:t>%MS</a:t>
            </a:r>
            <a:endParaRPr lang="en-US" dirty="0"/>
          </a:p>
        </p:txBody>
      </p:sp>
      <p:sp>
        <p:nvSpPr>
          <p:cNvPr id="7" name="TextBox 6"/>
          <p:cNvSpPr txBox="1"/>
          <p:nvPr/>
        </p:nvSpPr>
        <p:spPr>
          <a:xfrm>
            <a:off x="2177323" y="5336729"/>
            <a:ext cx="648360" cy="369332"/>
          </a:xfrm>
          <a:prstGeom prst="rect">
            <a:avLst/>
          </a:prstGeom>
          <a:noFill/>
        </p:spPr>
        <p:txBody>
          <a:bodyPr wrap="none" rtlCol="0">
            <a:spAutoFit/>
          </a:bodyPr>
          <a:lstStyle/>
          <a:p>
            <a:r>
              <a:rPr lang="en-US" dirty="0" smtClean="0"/>
              <a:t>NBIα</a:t>
            </a:r>
            <a:endParaRPr lang="en-US" dirty="0"/>
          </a:p>
        </p:txBody>
      </p:sp>
      <p:sp>
        <p:nvSpPr>
          <p:cNvPr id="9" name="8 CuadroTexto"/>
          <p:cNvSpPr txBox="1"/>
          <p:nvPr/>
        </p:nvSpPr>
        <p:spPr>
          <a:xfrm>
            <a:off x="4978824" y="2869808"/>
            <a:ext cx="3838244" cy="2962513"/>
          </a:xfrm>
          <a:prstGeom prst="roundRect">
            <a:avLst/>
          </a:prstGeom>
          <a:noFill/>
          <a:ln w="57150">
            <a:solidFill>
              <a:srgbClr val="FF0000"/>
            </a:solidFill>
          </a:ln>
        </p:spPr>
        <p:txBody>
          <a:bodyPr wrap="square" rtlCol="0">
            <a:spAutoFit/>
          </a:bodyPr>
          <a:lstStyle/>
          <a:p>
            <a:pPr algn="ctr"/>
            <a:r>
              <a:rPr lang="es-EC" sz="2800" dirty="0" smtClean="0">
                <a:ea typeface="Cambria Math" pitchFamily="18" charset="0"/>
              </a:rPr>
              <a:t>El </a:t>
            </a:r>
            <a:r>
              <a:rPr lang="es-EC" sz="2800" b="1" dirty="0" smtClean="0">
                <a:ea typeface="Cambria Math" pitchFamily="18" charset="0"/>
              </a:rPr>
              <a:t>IBN</a:t>
            </a:r>
            <a:r>
              <a:rPr lang="el-GR" sz="2800" b="1" dirty="0" smtClean="0">
                <a:ea typeface="Cambria Math" pitchFamily="18" charset="0"/>
              </a:rPr>
              <a:t>α</a:t>
            </a:r>
            <a:r>
              <a:rPr lang="en-US" sz="2800" dirty="0">
                <a:ea typeface="Cambria Math" pitchFamily="18" charset="0"/>
              </a:rPr>
              <a:t> </a:t>
            </a:r>
            <a:r>
              <a:rPr lang="en-US" sz="2800" dirty="0" smtClean="0">
                <a:ea typeface="Cambria Math" pitchFamily="18" charset="0"/>
              </a:rPr>
              <a:t>e </a:t>
            </a:r>
            <a:r>
              <a:rPr lang="en-US" sz="2800" b="1" dirty="0" smtClean="0">
                <a:ea typeface="Cambria Math" pitchFamily="18" charset="0"/>
              </a:rPr>
              <a:t>Ix</a:t>
            </a:r>
            <a:r>
              <a:rPr lang="en-US" sz="2800" dirty="0" smtClean="0">
                <a:ea typeface="Cambria Math" pitchFamily="18" charset="0"/>
              </a:rPr>
              <a:t>, </a:t>
            </a:r>
            <a:r>
              <a:rPr lang="en-US" sz="2800" dirty="0" err="1" smtClean="0">
                <a:ea typeface="Cambria Math" pitchFamily="18" charset="0"/>
              </a:rPr>
              <a:t>tienden</a:t>
            </a:r>
            <a:r>
              <a:rPr lang="en-US" sz="2800" dirty="0" smtClean="0">
                <a:ea typeface="Cambria Math" pitchFamily="18" charset="0"/>
              </a:rPr>
              <a:t> a </a:t>
            </a:r>
            <a:r>
              <a:rPr lang="en-US" sz="2800" dirty="0" err="1" smtClean="0">
                <a:ea typeface="Cambria Math" pitchFamily="18" charset="0"/>
              </a:rPr>
              <a:t>distribuirse</a:t>
            </a:r>
            <a:r>
              <a:rPr lang="en-US" sz="2800" dirty="0" smtClean="0">
                <a:ea typeface="Cambria Math" pitchFamily="18" charset="0"/>
              </a:rPr>
              <a:t> en </a:t>
            </a:r>
            <a:r>
              <a:rPr lang="en-US" sz="2800" b="1" dirty="0" err="1" smtClean="0">
                <a:ea typeface="Cambria Math" pitchFamily="18" charset="0"/>
              </a:rPr>
              <a:t>función</a:t>
            </a:r>
            <a:r>
              <a:rPr lang="en-US" sz="2800" b="1" dirty="0" smtClean="0">
                <a:ea typeface="Cambria Math" pitchFamily="18" charset="0"/>
              </a:rPr>
              <a:t> </a:t>
            </a:r>
            <a:r>
              <a:rPr lang="en-US" sz="2800" b="1" dirty="0" err="1" smtClean="0">
                <a:ea typeface="Cambria Math" pitchFamily="18" charset="0"/>
              </a:rPr>
              <a:t>exponencial</a:t>
            </a:r>
            <a:r>
              <a:rPr lang="en-US" sz="2800" b="1" dirty="0" smtClean="0">
                <a:ea typeface="Cambria Math" pitchFamily="18" charset="0"/>
              </a:rPr>
              <a:t> </a:t>
            </a:r>
            <a:r>
              <a:rPr lang="en-US" sz="2800" dirty="0" smtClean="0">
                <a:ea typeface="Cambria Math" pitchFamily="18" charset="0"/>
              </a:rPr>
              <a:t>con </a:t>
            </a:r>
            <a:r>
              <a:rPr lang="en-US" sz="2800" dirty="0" err="1" smtClean="0">
                <a:ea typeface="Cambria Math" pitchFamily="18" charset="0"/>
              </a:rPr>
              <a:t>relacion</a:t>
            </a:r>
            <a:r>
              <a:rPr lang="en-US" sz="2800" dirty="0" smtClean="0">
                <a:ea typeface="Cambria Math" pitchFamily="18" charset="0"/>
              </a:rPr>
              <a:t> a la </a:t>
            </a:r>
            <a:r>
              <a:rPr lang="en-US" sz="2800" b="1" dirty="0" err="1" smtClean="0">
                <a:ea typeface="Cambria Math" pitchFamily="18" charset="0"/>
              </a:rPr>
              <a:t>acumulación</a:t>
            </a:r>
            <a:r>
              <a:rPr lang="en-US" sz="2800" b="1" dirty="0" smtClean="0">
                <a:ea typeface="Cambria Math" pitchFamily="18" charset="0"/>
              </a:rPr>
              <a:t> de MS</a:t>
            </a:r>
            <a:endParaRPr lang="es-EC" sz="2800" b="1" dirty="0">
              <a:ea typeface="Cambria Math" pitchFamily="18" charset="0"/>
            </a:endParaRPr>
          </a:p>
        </p:txBody>
      </p:sp>
      <p:sp>
        <p:nvSpPr>
          <p:cNvPr id="4" name="3 CuadroTexto"/>
          <p:cNvSpPr txBox="1"/>
          <p:nvPr/>
        </p:nvSpPr>
        <p:spPr>
          <a:xfrm>
            <a:off x="4806928" y="620688"/>
            <a:ext cx="4214222" cy="1323439"/>
          </a:xfrm>
          <a:prstGeom prst="rect">
            <a:avLst/>
          </a:prstGeom>
          <a:noFill/>
        </p:spPr>
        <p:txBody>
          <a:bodyPr wrap="square" rtlCol="0">
            <a:spAutoFit/>
          </a:bodyPr>
          <a:lstStyle/>
          <a:p>
            <a:pPr algn="ctr"/>
            <a:r>
              <a:rPr lang="es-EC" sz="4000" b="1" u="sng" dirty="0" smtClean="0"/>
              <a:t>Estimación cuantitativa</a:t>
            </a:r>
            <a:endParaRPr lang="es-EC" sz="4000" b="1" u="sng" dirty="0"/>
          </a:p>
        </p:txBody>
      </p:sp>
      <p:pic>
        <p:nvPicPr>
          <p:cNvPr id="10" name="17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5966098"/>
            <a:ext cx="2714204"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8424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60829" y="908720"/>
            <a:ext cx="6480720" cy="1200329"/>
          </a:xfrm>
          <a:prstGeom prst="rect">
            <a:avLst/>
          </a:prstGeom>
        </p:spPr>
        <p:txBody>
          <a:bodyPr wrap="square">
            <a:spAutoFit/>
          </a:bodyPr>
          <a:lstStyle/>
          <a:p>
            <a:r>
              <a:rPr lang="es-ES_tradnl" sz="2400" dirty="0"/>
              <a:t>El manejo ineficiente de la fertilización suele presentarse muy a menudo en las plantaciones hortícolas</a:t>
            </a:r>
          </a:p>
        </p:txBody>
      </p:sp>
      <p:graphicFrame>
        <p:nvGraphicFramePr>
          <p:cNvPr id="3" name="2 Diagrama"/>
          <p:cNvGraphicFramePr/>
          <p:nvPr>
            <p:extLst>
              <p:ext uri="{D42A27DB-BD31-4B8C-83A1-F6EECF244321}">
                <p14:modId xmlns:p14="http://schemas.microsoft.com/office/powerpoint/2010/main" val="2018699123"/>
              </p:ext>
            </p:extLst>
          </p:nvPr>
        </p:nvGraphicFramePr>
        <p:xfrm>
          <a:off x="539551" y="4005064"/>
          <a:ext cx="7793357" cy="1887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3 Grupo"/>
          <p:cNvGrpSpPr/>
          <p:nvPr/>
        </p:nvGrpSpPr>
        <p:grpSpPr>
          <a:xfrm>
            <a:off x="1028546" y="2276872"/>
            <a:ext cx="7145285" cy="1536452"/>
            <a:chOff x="1331640" y="2007197"/>
            <a:chExt cx="7145285" cy="1536452"/>
          </a:xfrm>
        </p:grpSpPr>
        <p:pic>
          <p:nvPicPr>
            <p:cNvPr id="18434" name="Picture 2" descr="Resultado de imagen para fertilizacion tomate riñ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31640" y="2032152"/>
              <a:ext cx="2016224" cy="1511497"/>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Resultado de imagen para fertiliza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5896" y="2021720"/>
              <a:ext cx="2285178" cy="1521929"/>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Resultado de imagen para fertiliza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09679" y="2007197"/>
              <a:ext cx="2267246" cy="1511497"/>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17 Image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72200" y="5966098"/>
            <a:ext cx="2714204"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42796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5261" y="300602"/>
            <a:ext cx="3883613" cy="3497321"/>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650387" y="808392"/>
            <a:ext cx="3284303" cy="2314039"/>
          </a:xfrm>
          <a:prstGeom prst="snip2DiagRect">
            <a:avLst/>
          </a:prstGeom>
          <a:noFill/>
          <a:ln w="57150">
            <a:solidFill>
              <a:srgbClr val="00B0F0"/>
            </a:solidFill>
          </a:ln>
        </p:spPr>
        <p:txBody>
          <a:bodyPr wrap="square" rtlCol="0">
            <a:spAutoFit/>
          </a:bodyPr>
          <a:lstStyle/>
          <a:p>
            <a:pPr algn="ctr"/>
            <a:r>
              <a:rPr lang="en-US" sz="2000" dirty="0" smtClean="0">
                <a:ea typeface="Cambria Math" pitchFamily="18" charset="0"/>
              </a:rPr>
              <a:t>Se </a:t>
            </a:r>
            <a:r>
              <a:rPr lang="en-US" sz="2000" dirty="0" err="1" smtClean="0">
                <a:ea typeface="Cambria Math" pitchFamily="18" charset="0"/>
              </a:rPr>
              <a:t>realiza</a:t>
            </a:r>
            <a:r>
              <a:rPr lang="en-US" sz="2000" dirty="0" smtClean="0">
                <a:ea typeface="Cambria Math" pitchFamily="18" charset="0"/>
              </a:rPr>
              <a:t> </a:t>
            </a:r>
            <a:r>
              <a:rPr lang="en-US" sz="2000" dirty="0" err="1" smtClean="0">
                <a:ea typeface="Cambria Math" pitchFamily="18" charset="0"/>
              </a:rPr>
              <a:t>una</a:t>
            </a:r>
            <a:r>
              <a:rPr lang="en-US" sz="2000" dirty="0" smtClean="0">
                <a:ea typeface="Cambria Math" pitchFamily="18" charset="0"/>
              </a:rPr>
              <a:t> </a:t>
            </a:r>
            <a:r>
              <a:rPr lang="en-US" sz="2000" b="1" dirty="0" err="1" smtClean="0">
                <a:ea typeface="Cambria Math" pitchFamily="18" charset="0"/>
              </a:rPr>
              <a:t>tranformación</a:t>
            </a:r>
            <a:r>
              <a:rPr lang="en-US" sz="2000" dirty="0" smtClean="0">
                <a:ea typeface="Cambria Math" pitchFamily="18" charset="0"/>
              </a:rPr>
              <a:t> de los </a:t>
            </a:r>
            <a:r>
              <a:rPr lang="en-US" sz="2000" dirty="0" err="1" smtClean="0">
                <a:ea typeface="Cambria Math" pitchFamily="18" charset="0"/>
              </a:rPr>
              <a:t>datos</a:t>
            </a:r>
            <a:r>
              <a:rPr lang="en-US" sz="2000" dirty="0" smtClean="0">
                <a:ea typeface="Cambria Math" pitchFamily="18" charset="0"/>
              </a:rPr>
              <a:t> a </a:t>
            </a:r>
            <a:r>
              <a:rPr lang="en-US" sz="2000" dirty="0" err="1" smtClean="0">
                <a:ea typeface="Cambria Math" pitchFamily="18" charset="0"/>
              </a:rPr>
              <a:t>su</a:t>
            </a:r>
            <a:r>
              <a:rPr lang="en-US" sz="2000" dirty="0" smtClean="0">
                <a:ea typeface="Cambria Math" pitchFamily="18" charset="0"/>
              </a:rPr>
              <a:t> </a:t>
            </a:r>
            <a:r>
              <a:rPr lang="en-US" sz="2000" b="1" dirty="0" err="1" smtClean="0">
                <a:ea typeface="Cambria Math" pitchFamily="18" charset="0"/>
              </a:rPr>
              <a:t>función</a:t>
            </a:r>
            <a:r>
              <a:rPr lang="en-US" sz="2000" b="1" dirty="0" smtClean="0">
                <a:ea typeface="Cambria Math" pitchFamily="18" charset="0"/>
              </a:rPr>
              <a:t> </a:t>
            </a:r>
            <a:r>
              <a:rPr lang="en-US" sz="2000" b="1" dirty="0" err="1" smtClean="0">
                <a:ea typeface="Cambria Math" pitchFamily="18" charset="0"/>
              </a:rPr>
              <a:t>inversa</a:t>
            </a:r>
            <a:r>
              <a:rPr lang="en-US" sz="2000" b="1" dirty="0" smtClean="0">
                <a:ea typeface="Cambria Math" pitchFamily="18" charset="0"/>
              </a:rPr>
              <a:t> </a:t>
            </a:r>
            <a:r>
              <a:rPr lang="en-US" sz="2000" b="1" dirty="0" err="1" smtClean="0">
                <a:ea typeface="Cambria Math" pitchFamily="18" charset="0"/>
              </a:rPr>
              <a:t>proporcional</a:t>
            </a:r>
            <a:r>
              <a:rPr lang="en-US" sz="2000" dirty="0">
                <a:ea typeface="Cambria Math" pitchFamily="18" charset="0"/>
              </a:rPr>
              <a:t> </a:t>
            </a:r>
            <a:r>
              <a:rPr lang="en-US" sz="2000" dirty="0" smtClean="0">
                <a:ea typeface="Cambria Math" pitchFamily="18" charset="0"/>
              </a:rPr>
              <a:t>(</a:t>
            </a:r>
            <a:r>
              <a:rPr lang="en-US" sz="2000" dirty="0" err="1" smtClean="0">
                <a:ea typeface="Cambria Math" pitchFamily="18" charset="0"/>
              </a:rPr>
              <a:t>función</a:t>
            </a:r>
            <a:r>
              <a:rPr lang="en-US" sz="2000" dirty="0" smtClean="0">
                <a:ea typeface="Cambria Math" pitchFamily="18" charset="0"/>
              </a:rPr>
              <a:t> </a:t>
            </a:r>
            <a:r>
              <a:rPr lang="en-US" sz="2000" b="1" dirty="0" err="1" smtClean="0">
                <a:ea typeface="Cambria Math" pitchFamily="18" charset="0"/>
              </a:rPr>
              <a:t>logarítmica</a:t>
            </a:r>
            <a:r>
              <a:rPr lang="en-US" sz="2000" b="1" dirty="0" smtClean="0">
                <a:ea typeface="Cambria Math" pitchFamily="18" charset="0"/>
              </a:rPr>
              <a:t> natural)</a:t>
            </a:r>
            <a:endParaRPr lang="es-EC" sz="2000" b="1" dirty="0">
              <a:ea typeface="Cambria Math" pitchFamily="18" charset="0"/>
            </a:endParaRPr>
          </a:p>
        </p:txBody>
      </p:sp>
      <p:pic>
        <p:nvPicPr>
          <p:cNvPr id="6146" name="Picture 2" descr="Resultado de imagen para analisis nutricion vege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109" y="3797923"/>
            <a:ext cx="4651952" cy="27065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235088" y="4003552"/>
            <a:ext cx="2137049" cy="461665"/>
          </a:xfrm>
          <a:prstGeom prst="rect">
            <a:avLst/>
          </a:prstGeom>
          <a:noFill/>
        </p:spPr>
        <p:txBody>
          <a:bodyPr wrap="square" rtlCol="0">
            <a:spAutoFit/>
          </a:bodyPr>
          <a:lstStyle/>
          <a:p>
            <a:pPr algn="ctr"/>
            <a:r>
              <a:rPr lang="en-US" sz="2400" dirty="0">
                <a:effectLst>
                  <a:glow rad="228600">
                    <a:schemeClr val="accent3">
                      <a:satMod val="175000"/>
                      <a:alpha val="40000"/>
                    </a:schemeClr>
                  </a:glow>
                </a:effectLst>
              </a:rPr>
              <a:t>0</a:t>
            </a:r>
            <a:r>
              <a:rPr lang="en-US" sz="2400" dirty="0" smtClean="0">
                <a:effectLst>
                  <a:glow rad="228600">
                    <a:schemeClr val="accent3">
                      <a:satMod val="175000"/>
                      <a:alpha val="40000"/>
                    </a:schemeClr>
                  </a:glow>
                </a:effectLst>
              </a:rPr>
              <a:t>&lt;</a:t>
            </a:r>
            <a:r>
              <a:rPr lang="en-US" sz="2400" dirty="0" err="1" smtClean="0">
                <a:effectLst>
                  <a:glow rad="228600">
                    <a:schemeClr val="accent3">
                      <a:satMod val="175000"/>
                      <a:alpha val="40000"/>
                    </a:schemeClr>
                  </a:glow>
                </a:effectLst>
              </a:rPr>
              <a:t>χ</a:t>
            </a:r>
            <a:r>
              <a:rPr lang="en-US" sz="2400" dirty="0" smtClean="0">
                <a:effectLst>
                  <a:glow rad="228600">
                    <a:schemeClr val="accent3">
                      <a:satMod val="175000"/>
                      <a:alpha val="40000"/>
                    </a:schemeClr>
                  </a:glow>
                </a:effectLst>
              </a:rPr>
              <a:t>&lt;∞</a:t>
            </a:r>
            <a:endParaRPr lang="en-US" sz="2400" dirty="0">
              <a:effectLst>
                <a:glow rad="228600">
                  <a:schemeClr val="accent3">
                    <a:satMod val="175000"/>
                    <a:alpha val="40000"/>
                  </a:schemeClr>
                </a:glow>
              </a:effectLst>
            </a:endParaRPr>
          </a:p>
        </p:txBody>
      </p:sp>
      <p:sp>
        <p:nvSpPr>
          <p:cNvPr id="2" name="TextBox 1"/>
          <p:cNvSpPr txBox="1"/>
          <p:nvPr/>
        </p:nvSpPr>
        <p:spPr>
          <a:xfrm>
            <a:off x="4369901" y="1708357"/>
            <a:ext cx="653093" cy="369332"/>
          </a:xfrm>
          <a:prstGeom prst="rect">
            <a:avLst/>
          </a:prstGeom>
          <a:noFill/>
        </p:spPr>
        <p:txBody>
          <a:bodyPr wrap="none" rtlCol="0">
            <a:spAutoFit/>
          </a:bodyPr>
          <a:lstStyle/>
          <a:p>
            <a:r>
              <a:rPr lang="en-US" dirty="0" smtClean="0"/>
              <a:t>%MS</a:t>
            </a:r>
            <a:endParaRPr lang="en-US" dirty="0"/>
          </a:p>
        </p:txBody>
      </p:sp>
      <p:sp>
        <p:nvSpPr>
          <p:cNvPr id="7" name="TextBox 6"/>
          <p:cNvSpPr txBox="1"/>
          <p:nvPr/>
        </p:nvSpPr>
        <p:spPr>
          <a:xfrm>
            <a:off x="5488668" y="3295770"/>
            <a:ext cx="648360" cy="369332"/>
          </a:xfrm>
          <a:prstGeom prst="rect">
            <a:avLst/>
          </a:prstGeom>
          <a:noFill/>
        </p:spPr>
        <p:txBody>
          <a:bodyPr wrap="none" rtlCol="0">
            <a:spAutoFit/>
          </a:bodyPr>
          <a:lstStyle/>
          <a:p>
            <a:r>
              <a:rPr lang="en-US" dirty="0" smtClean="0"/>
              <a:t>NBIα</a:t>
            </a:r>
            <a:endParaRPr lang="en-US" dirty="0"/>
          </a:p>
        </p:txBody>
      </p:sp>
      <p:pic>
        <p:nvPicPr>
          <p:cNvPr id="8" name="17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5966098"/>
            <a:ext cx="2714204"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07629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8938" y="4525258"/>
            <a:ext cx="3643212" cy="208823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6796" y="1597962"/>
            <a:ext cx="2647496" cy="246385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Elipse"/>
          <p:cNvSpPr/>
          <p:nvPr/>
        </p:nvSpPr>
        <p:spPr>
          <a:xfrm>
            <a:off x="166255" y="1510145"/>
            <a:ext cx="4890654" cy="5103344"/>
          </a:xfrm>
          <a:prstGeom prst="ellipse">
            <a:avLst/>
          </a:prstGeom>
          <a:solidFill>
            <a:srgbClr val="00B0F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7" name="6 Conector recto de flecha"/>
          <p:cNvCxnSpPr>
            <a:stCxn id="4" idx="7"/>
            <a:endCxn id="3" idx="1"/>
          </p:cNvCxnSpPr>
          <p:nvPr/>
        </p:nvCxnSpPr>
        <p:spPr>
          <a:xfrm>
            <a:off x="4340689" y="2257512"/>
            <a:ext cx="1536107" cy="57237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a:stCxn id="11" idx="6"/>
            <a:endCxn id="4098" idx="1"/>
          </p:cNvCxnSpPr>
          <p:nvPr/>
        </p:nvCxnSpPr>
        <p:spPr>
          <a:xfrm>
            <a:off x="3818965" y="5482815"/>
            <a:ext cx="1559973" cy="86559"/>
          </a:xfrm>
          <a:prstGeom prst="straightConnector1">
            <a:avLst/>
          </a:prstGeom>
          <a:ln w="57150">
            <a:solidFill>
              <a:srgbClr val="004821"/>
            </a:solidFill>
            <a:tailEnd type="triangle"/>
          </a:ln>
        </p:spPr>
        <p:style>
          <a:lnRef idx="1">
            <a:schemeClr val="accent1"/>
          </a:lnRef>
          <a:fillRef idx="0">
            <a:schemeClr val="accent1"/>
          </a:fillRef>
          <a:effectRef idx="0">
            <a:schemeClr val="accent1"/>
          </a:effectRef>
          <a:fontRef idx="minor">
            <a:schemeClr val="tx1"/>
          </a:fontRef>
        </p:style>
      </p:cxnSp>
      <p:sp>
        <p:nvSpPr>
          <p:cNvPr id="2" name="1 CuadroTexto"/>
          <p:cNvSpPr txBox="1"/>
          <p:nvPr/>
        </p:nvSpPr>
        <p:spPr>
          <a:xfrm>
            <a:off x="1324241" y="2079596"/>
            <a:ext cx="2400640" cy="1200329"/>
          </a:xfrm>
          <a:prstGeom prst="rect">
            <a:avLst/>
          </a:prstGeom>
          <a:noFill/>
        </p:spPr>
        <p:txBody>
          <a:bodyPr wrap="square" rtlCol="0">
            <a:spAutoFit/>
          </a:bodyPr>
          <a:lstStyle/>
          <a:p>
            <a:pPr algn="ct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Población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total de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plantas</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en un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cultivo</a:t>
            </a:r>
            <a:endParaRPr lang="es-EC"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10 CuadroTexto"/>
          <p:cNvSpPr txBox="1"/>
          <p:nvPr/>
        </p:nvSpPr>
        <p:spPr>
          <a:xfrm>
            <a:off x="1324241" y="4985104"/>
            <a:ext cx="2494724" cy="995422"/>
          </a:xfrm>
          <a:prstGeom prst="ellipse">
            <a:avLst/>
          </a:prstGeom>
          <a:solidFill>
            <a:srgbClr val="03BD00"/>
          </a:solidFill>
          <a:ln w="57150">
            <a:solidFill>
              <a:srgbClr val="037000"/>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Muestra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de la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población</a:t>
            </a:r>
            <a:endParaRPr lang="es-EC"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19 CuadroTexto"/>
          <p:cNvSpPr txBox="1"/>
          <p:nvPr/>
        </p:nvSpPr>
        <p:spPr>
          <a:xfrm>
            <a:off x="2394125" y="180110"/>
            <a:ext cx="4210674" cy="1077218"/>
          </a:xfrm>
          <a:prstGeom prst="rect">
            <a:avLst/>
          </a:prstGeom>
          <a:noFill/>
        </p:spPr>
        <p:txBody>
          <a:bodyPr wrap="square" rtlCol="0">
            <a:spAutoFit/>
          </a:bodyPr>
          <a:lstStyle/>
          <a:p>
            <a:pPr algn="ctr"/>
            <a:r>
              <a:rPr lang="en-US" sz="3200" b="1" dirty="0" smtClean="0"/>
              <a:t>TEOREMA DEL LÍMITE CENTRAL</a:t>
            </a:r>
            <a:endParaRPr lang="es-EC" sz="3200" b="1" dirty="0"/>
          </a:p>
        </p:txBody>
      </p:sp>
    </p:spTree>
    <p:extLst>
      <p:ext uri="{BB962C8B-B14F-4D97-AF65-F5344CB8AC3E}">
        <p14:creationId xmlns:p14="http://schemas.microsoft.com/office/powerpoint/2010/main" val="17126669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2001"/>
            <a:ext cx="9144000" cy="54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251520" y="708377"/>
            <a:ext cx="4502727" cy="1015663"/>
          </a:xfrm>
          <a:prstGeom prst="rect">
            <a:avLst/>
          </a:prstGeom>
          <a:noFill/>
        </p:spPr>
        <p:txBody>
          <a:bodyPr wrap="square" rtlCol="0">
            <a:spAutoFit/>
          </a:bodyPr>
          <a:lstStyle/>
          <a:p>
            <a:pPr algn="ctr"/>
            <a:r>
              <a:rPr lang="en-US" sz="2000" b="1" dirty="0" smtClean="0"/>
              <a:t>CATEGORÍAS DE </a:t>
            </a:r>
            <a:r>
              <a:rPr lang="es-ES_tradnl" sz="2000" b="1" dirty="0" smtClean="0"/>
              <a:t>RESPUESTA POTENCIAL A LA APLICACIÓN DE NUTRIENTES (</a:t>
            </a:r>
            <a:r>
              <a:rPr lang="es-ES_tradnl" sz="2000" b="1" dirty="0" err="1" smtClean="0"/>
              <a:t>NAPRs</a:t>
            </a:r>
            <a:r>
              <a:rPr lang="es-ES_tradnl" sz="2000" b="1" dirty="0" smtClean="0"/>
              <a:t>)</a:t>
            </a:r>
            <a:endParaRPr lang="es-EC" sz="2000" b="1" dirty="0"/>
          </a:p>
        </p:txBody>
      </p:sp>
    </p:spTree>
    <p:extLst>
      <p:ext uri="{BB962C8B-B14F-4D97-AF65-F5344CB8AC3E}">
        <p14:creationId xmlns:p14="http://schemas.microsoft.com/office/powerpoint/2010/main" val="22729519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852936"/>
            <a:ext cx="8229600" cy="1143000"/>
          </a:xfrm>
        </p:spPr>
        <p:txBody>
          <a:bodyPr/>
          <a:lstStyle/>
          <a:p>
            <a:pPr algn="ctr"/>
            <a:r>
              <a:rPr lang="es-EC" sz="4400" dirty="0" smtClean="0">
                <a:solidFill>
                  <a:sysClr val="windowText" lastClr="000000"/>
                </a:solidFill>
              </a:rPr>
              <a:t>RESULTADOS</a:t>
            </a:r>
            <a:endParaRPr lang="es-EC" sz="4400" dirty="0">
              <a:solidFill>
                <a:sysClr val="windowText" lastClr="000000"/>
              </a:solidFill>
            </a:endParaRPr>
          </a:p>
        </p:txBody>
      </p:sp>
      <p:pic>
        <p:nvPicPr>
          <p:cNvPr id="3" name="17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5966098"/>
            <a:ext cx="2714204"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40699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620688"/>
          </a:xfrm>
        </p:spPr>
        <p:txBody>
          <a:bodyPr/>
          <a:lstStyle/>
          <a:p>
            <a:r>
              <a:rPr lang="es-EC" dirty="0" smtClean="0">
                <a:solidFill>
                  <a:schemeClr val="tx1"/>
                </a:solidFill>
              </a:rPr>
              <a:t>DRIS</a:t>
            </a:r>
            <a:endParaRPr lang="es-EC" dirty="0">
              <a:solidFill>
                <a:schemeClr val="tx1"/>
              </a:solidFill>
            </a:endParaRPr>
          </a:p>
        </p:txBody>
      </p:sp>
      <p:graphicFrame>
        <p:nvGraphicFramePr>
          <p:cNvPr id="5" name="4 Tabla"/>
          <p:cNvGraphicFramePr>
            <a:graphicFrameLocks noGrp="1"/>
          </p:cNvGraphicFramePr>
          <p:nvPr>
            <p:extLst>
              <p:ext uri="{D42A27DB-BD31-4B8C-83A1-F6EECF244321}">
                <p14:modId xmlns:p14="http://schemas.microsoft.com/office/powerpoint/2010/main" val="4271217672"/>
              </p:ext>
            </p:extLst>
          </p:nvPr>
        </p:nvGraphicFramePr>
        <p:xfrm>
          <a:off x="179512" y="404659"/>
          <a:ext cx="6192689" cy="5766582"/>
        </p:xfrm>
        <a:graphic>
          <a:graphicData uri="http://schemas.openxmlformats.org/drawingml/2006/table">
            <a:tbl>
              <a:tblPr firstRow="1" firstCol="1" bandRow="1"/>
              <a:tblGrid>
                <a:gridCol w="1296144"/>
                <a:gridCol w="1115768"/>
                <a:gridCol w="1328498"/>
                <a:gridCol w="1328498"/>
                <a:gridCol w="1123781"/>
              </a:tblGrid>
              <a:tr h="965982">
                <a:tc gridSpan="5">
                  <a:txBody>
                    <a:bodyPr/>
                    <a:lstStyle/>
                    <a:p>
                      <a:pPr algn="just">
                        <a:spcAft>
                          <a:spcPts val="0"/>
                        </a:spcAft>
                      </a:pPr>
                      <a:r>
                        <a:rPr lang="es-ES_tradnl" sz="1600" dirty="0" smtClean="0">
                          <a:solidFill>
                            <a:srgbClr val="000000"/>
                          </a:solidFill>
                          <a:effectLst/>
                          <a:latin typeface="Times New Roman"/>
                          <a:ea typeface="Times New Roman"/>
                          <a:cs typeface="Times New Roman"/>
                        </a:rPr>
                        <a:t>Contenidos </a:t>
                      </a:r>
                      <a:r>
                        <a:rPr lang="es-ES_tradnl" sz="1600" dirty="0">
                          <a:solidFill>
                            <a:srgbClr val="000000"/>
                          </a:solidFill>
                          <a:effectLst/>
                          <a:latin typeface="Times New Roman"/>
                          <a:ea typeface="Times New Roman"/>
                          <a:cs typeface="Times New Roman"/>
                        </a:rPr>
                        <a:t>de los </a:t>
                      </a:r>
                      <a:r>
                        <a:rPr lang="es-ES_tradnl" sz="1600" dirty="0" err="1">
                          <a:solidFill>
                            <a:srgbClr val="000000"/>
                          </a:solidFill>
                          <a:effectLst/>
                          <a:latin typeface="Times New Roman"/>
                          <a:ea typeface="Times New Roman"/>
                          <a:cs typeface="Times New Roman"/>
                        </a:rPr>
                        <a:t>macroelementos</a:t>
                      </a:r>
                      <a:r>
                        <a:rPr lang="es-ES_tradnl" sz="1600" dirty="0">
                          <a:solidFill>
                            <a:srgbClr val="000000"/>
                          </a:solidFill>
                          <a:effectLst/>
                          <a:latin typeface="Times New Roman"/>
                          <a:ea typeface="Times New Roman"/>
                          <a:cs typeface="Times New Roman"/>
                        </a:rPr>
                        <a:t> (% &amp; g*kg</a:t>
                      </a:r>
                      <a:r>
                        <a:rPr lang="es-ES_tradnl" sz="1600" baseline="30000" dirty="0">
                          <a:solidFill>
                            <a:srgbClr val="000000"/>
                          </a:solidFill>
                          <a:effectLst/>
                          <a:latin typeface="Times New Roman"/>
                          <a:ea typeface="Times New Roman"/>
                          <a:cs typeface="Times New Roman"/>
                        </a:rPr>
                        <a:t>-1</a:t>
                      </a:r>
                      <a:r>
                        <a:rPr lang="es-ES_tradnl" sz="1600" dirty="0">
                          <a:solidFill>
                            <a:srgbClr val="000000"/>
                          </a:solidFill>
                          <a:effectLst/>
                          <a:latin typeface="Times New Roman"/>
                          <a:ea typeface="Times New Roman"/>
                          <a:cs typeface="Times New Roman"/>
                        </a:rPr>
                        <a:t>) y </a:t>
                      </a:r>
                      <a:r>
                        <a:rPr lang="es-ES_tradnl" sz="1600" dirty="0" err="1">
                          <a:solidFill>
                            <a:srgbClr val="000000"/>
                          </a:solidFill>
                          <a:effectLst/>
                          <a:latin typeface="Times New Roman"/>
                          <a:ea typeface="Times New Roman"/>
                          <a:cs typeface="Times New Roman"/>
                        </a:rPr>
                        <a:t>microelementos</a:t>
                      </a:r>
                      <a:r>
                        <a:rPr lang="es-ES_tradnl" sz="1600" dirty="0">
                          <a:solidFill>
                            <a:srgbClr val="000000"/>
                          </a:solidFill>
                          <a:effectLst/>
                          <a:latin typeface="Times New Roman"/>
                          <a:ea typeface="Times New Roman"/>
                          <a:cs typeface="Times New Roman"/>
                        </a:rPr>
                        <a:t> (mg*kg</a:t>
                      </a:r>
                      <a:r>
                        <a:rPr lang="es-ES_tradnl" sz="1600" baseline="30000" dirty="0">
                          <a:solidFill>
                            <a:srgbClr val="000000"/>
                          </a:solidFill>
                          <a:effectLst/>
                          <a:latin typeface="Times New Roman"/>
                          <a:ea typeface="Times New Roman"/>
                          <a:cs typeface="Times New Roman"/>
                        </a:rPr>
                        <a:t>-1</a:t>
                      </a:r>
                      <a:r>
                        <a:rPr lang="es-ES_tradnl" sz="1600" dirty="0">
                          <a:solidFill>
                            <a:srgbClr val="000000"/>
                          </a:solidFill>
                          <a:effectLst/>
                          <a:latin typeface="Times New Roman"/>
                          <a:ea typeface="Times New Roman"/>
                          <a:cs typeface="Times New Roman"/>
                        </a:rPr>
                        <a:t>) del análisis de tejidos para 3 épocas de diagnóstico nutricional DRIS de tomate (</a:t>
                      </a:r>
                      <a:r>
                        <a:rPr lang="es-ES_tradnl" sz="1600" i="1" dirty="0" err="1">
                          <a:solidFill>
                            <a:srgbClr val="000000"/>
                          </a:solidFill>
                          <a:effectLst/>
                          <a:latin typeface="Times New Roman"/>
                          <a:ea typeface="Times New Roman"/>
                          <a:cs typeface="Times New Roman"/>
                        </a:rPr>
                        <a:t>Solanum</a:t>
                      </a:r>
                      <a:r>
                        <a:rPr lang="es-ES_tradnl" sz="1600" i="1" dirty="0">
                          <a:solidFill>
                            <a:srgbClr val="000000"/>
                          </a:solidFill>
                          <a:effectLst/>
                          <a:latin typeface="Times New Roman"/>
                          <a:ea typeface="Times New Roman"/>
                          <a:cs typeface="Times New Roman"/>
                        </a:rPr>
                        <a:t> </a:t>
                      </a:r>
                      <a:r>
                        <a:rPr lang="es-ES_tradnl" sz="1600" i="1" dirty="0" err="1">
                          <a:solidFill>
                            <a:srgbClr val="000000"/>
                          </a:solidFill>
                          <a:effectLst/>
                          <a:latin typeface="Times New Roman"/>
                          <a:ea typeface="Times New Roman"/>
                          <a:cs typeface="Times New Roman"/>
                        </a:rPr>
                        <a:t>lycopersicum</a:t>
                      </a:r>
                      <a:r>
                        <a:rPr lang="es-ES_tradnl" sz="1600" dirty="0">
                          <a:solidFill>
                            <a:srgbClr val="000000"/>
                          </a:solidFill>
                          <a:effectLst/>
                          <a:latin typeface="Times New Roman"/>
                          <a:ea typeface="Times New Roman"/>
                          <a:cs typeface="Times New Roman"/>
                        </a:rPr>
                        <a:t>).</a:t>
                      </a:r>
                      <a:endParaRPr lang="es-EC" sz="1600" dirty="0">
                        <a:effectLst/>
                        <a:latin typeface="Cambria"/>
                        <a:ea typeface="MS Mincho"/>
                        <a:cs typeface="Times New Roman"/>
                      </a:endParaRPr>
                    </a:p>
                  </a:txBody>
                  <a:tcPr marL="61718" marR="61718"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14844">
                <a:tc rowSpan="2" gridSpan="2">
                  <a:txBody>
                    <a:bodyPr/>
                    <a:lstStyle/>
                    <a:p>
                      <a:pPr algn="ctr">
                        <a:lnSpc>
                          <a:spcPct val="150000"/>
                        </a:lnSpc>
                        <a:spcAft>
                          <a:spcPts val="0"/>
                        </a:spcAft>
                      </a:pPr>
                      <a:r>
                        <a:rPr lang="es-ES_tradnl" sz="1400" dirty="0">
                          <a:solidFill>
                            <a:srgbClr val="000000"/>
                          </a:solidFill>
                          <a:effectLst/>
                          <a:latin typeface="Times New Roman"/>
                          <a:ea typeface="Times New Roman"/>
                          <a:cs typeface="Times New Roman"/>
                        </a:rPr>
                        <a:t>Nutriente</a:t>
                      </a:r>
                      <a:endParaRPr lang="es-EC" sz="1400" dirty="0">
                        <a:effectLst/>
                        <a:latin typeface="Cambria"/>
                        <a:ea typeface="MS Mincho"/>
                        <a:cs typeface="Times New Roman"/>
                      </a:endParaRPr>
                    </a:p>
                  </a:txBody>
                  <a:tcPr marL="61718" marR="6171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s-EC"/>
                    </a:p>
                  </a:txBody>
                  <a:tcPr/>
                </a:tc>
                <a:tc gridSpan="3">
                  <a:txBody>
                    <a:bodyPr/>
                    <a:lstStyle/>
                    <a:p>
                      <a:pPr algn="ctr">
                        <a:lnSpc>
                          <a:spcPct val="150000"/>
                        </a:lnSpc>
                        <a:spcAft>
                          <a:spcPts val="0"/>
                        </a:spcAft>
                      </a:pPr>
                      <a:r>
                        <a:rPr lang="es-ES_tradnl" sz="1400">
                          <a:solidFill>
                            <a:srgbClr val="000000"/>
                          </a:solidFill>
                          <a:effectLst/>
                          <a:latin typeface="Times New Roman"/>
                          <a:ea typeface="Times New Roman"/>
                          <a:cs typeface="Times New Roman"/>
                        </a:rPr>
                        <a:t>Épocas de diagnóstico</a:t>
                      </a:r>
                      <a:endParaRPr lang="es-EC" sz="1400">
                        <a:effectLst/>
                        <a:latin typeface="Cambria"/>
                        <a:ea typeface="MS Mincho"/>
                        <a:cs typeface="Times New Roman"/>
                      </a:endParaRPr>
                    </a:p>
                  </a:txBody>
                  <a:tcPr marL="61718" marR="6171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314844">
                <a:tc gridSpan="2" vMerge="1">
                  <a:txBody>
                    <a:bodyPr/>
                    <a:lstStyle/>
                    <a:p>
                      <a:endParaRPr lang="es-EC"/>
                    </a:p>
                  </a:txBody>
                  <a:tcPr/>
                </a:tc>
                <a:tc hMerge="1" vMerge="1">
                  <a:txBody>
                    <a:bodyPr/>
                    <a:lstStyle/>
                    <a:p>
                      <a:endParaRPr lang="es-EC"/>
                    </a:p>
                  </a:txBody>
                  <a:tcPr/>
                </a:tc>
                <a:tc>
                  <a:txBody>
                    <a:bodyPr/>
                    <a:lstStyle/>
                    <a:p>
                      <a:pPr algn="ctr">
                        <a:lnSpc>
                          <a:spcPct val="150000"/>
                        </a:lnSpc>
                        <a:spcAft>
                          <a:spcPts val="0"/>
                        </a:spcAft>
                      </a:pPr>
                      <a:r>
                        <a:rPr lang="es-ES_tradnl" sz="1400" i="1">
                          <a:solidFill>
                            <a:srgbClr val="000000"/>
                          </a:solidFill>
                          <a:effectLst/>
                          <a:latin typeface="Times New Roman"/>
                          <a:ea typeface="Times New Roman"/>
                          <a:cs typeface="Times New Roman"/>
                        </a:rPr>
                        <a:t>45 Días</a:t>
                      </a:r>
                      <a:endParaRPr lang="es-EC" sz="1400">
                        <a:effectLst/>
                        <a:latin typeface="Cambria"/>
                        <a:ea typeface="MS Mincho"/>
                        <a:cs typeface="Times New Roman"/>
                      </a:endParaRPr>
                    </a:p>
                  </a:txBody>
                  <a:tcPr marL="61718" marR="6171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400" i="1">
                          <a:solidFill>
                            <a:srgbClr val="000000"/>
                          </a:solidFill>
                          <a:effectLst/>
                          <a:latin typeface="Times New Roman"/>
                          <a:ea typeface="Times New Roman"/>
                          <a:cs typeface="Times New Roman"/>
                        </a:rPr>
                        <a:t>60 Días</a:t>
                      </a:r>
                      <a:endParaRPr lang="es-EC" sz="1400">
                        <a:effectLst/>
                        <a:latin typeface="Cambria"/>
                        <a:ea typeface="MS Mincho"/>
                        <a:cs typeface="Times New Roman"/>
                      </a:endParaRPr>
                    </a:p>
                  </a:txBody>
                  <a:tcPr marL="61718" marR="6171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400" i="1">
                          <a:solidFill>
                            <a:srgbClr val="000000"/>
                          </a:solidFill>
                          <a:effectLst/>
                          <a:latin typeface="Times New Roman"/>
                          <a:ea typeface="Times New Roman"/>
                          <a:cs typeface="Times New Roman"/>
                        </a:rPr>
                        <a:t>75 Días</a:t>
                      </a:r>
                      <a:endParaRPr lang="es-EC" sz="1400">
                        <a:effectLst/>
                        <a:latin typeface="Cambria"/>
                        <a:ea typeface="MS Mincho"/>
                        <a:cs typeface="Times New Roman"/>
                      </a:endParaRPr>
                    </a:p>
                  </a:txBody>
                  <a:tcPr marL="61718" marR="6171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844">
                <a:tc rowSpan="10">
                  <a:txBody>
                    <a:bodyPr/>
                    <a:lstStyle/>
                    <a:p>
                      <a:pPr algn="ctr">
                        <a:lnSpc>
                          <a:spcPct val="150000"/>
                        </a:lnSpc>
                        <a:spcAft>
                          <a:spcPts val="0"/>
                        </a:spcAft>
                      </a:pPr>
                      <a:r>
                        <a:rPr lang="es-ES_tradnl" sz="1400" dirty="0">
                          <a:solidFill>
                            <a:srgbClr val="000000"/>
                          </a:solidFill>
                          <a:effectLst/>
                          <a:latin typeface="Times New Roman"/>
                          <a:ea typeface="Times New Roman"/>
                          <a:cs typeface="Times New Roman"/>
                        </a:rPr>
                        <a:t>Macronutriente</a:t>
                      </a:r>
                      <a:endParaRPr lang="es-EC" sz="1400" dirty="0">
                        <a:effectLst/>
                        <a:latin typeface="Cambria"/>
                        <a:ea typeface="MS Mincho"/>
                        <a:cs typeface="Times New Roman"/>
                      </a:endParaRPr>
                    </a:p>
                  </a:txBody>
                  <a:tcPr marL="61718" marR="6171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50000"/>
                        </a:lnSpc>
                        <a:spcAft>
                          <a:spcPts val="0"/>
                        </a:spcAft>
                      </a:pPr>
                      <a:r>
                        <a:rPr lang="es-ES_tradnl" sz="1400" i="1">
                          <a:solidFill>
                            <a:srgbClr val="000000"/>
                          </a:solidFill>
                          <a:effectLst/>
                          <a:latin typeface="Times New Roman"/>
                          <a:ea typeface="Times New Roman"/>
                          <a:cs typeface="Times New Roman"/>
                        </a:rPr>
                        <a:t>N (%)</a:t>
                      </a:r>
                      <a:endParaRPr lang="es-EC" sz="1400">
                        <a:effectLst/>
                        <a:latin typeface="Cambria"/>
                        <a:ea typeface="MS Mincho"/>
                        <a:cs typeface="Times New Roman"/>
                      </a:endParaRPr>
                    </a:p>
                  </a:txBody>
                  <a:tcPr marL="61718" marR="6171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_tradnl" sz="1400">
                          <a:solidFill>
                            <a:srgbClr val="000000"/>
                          </a:solidFill>
                          <a:effectLst/>
                          <a:latin typeface="Times New Roman"/>
                          <a:ea typeface="Times New Roman"/>
                          <a:cs typeface="Times New Roman"/>
                        </a:rPr>
                        <a:t>33,716</a:t>
                      </a:r>
                      <a:endParaRPr lang="es-EC" sz="1400">
                        <a:effectLst/>
                        <a:latin typeface="Cambria"/>
                        <a:ea typeface="MS Mincho"/>
                        <a:cs typeface="Times New Roman"/>
                      </a:endParaRPr>
                    </a:p>
                  </a:txBody>
                  <a:tcPr marL="61718" marR="6171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_tradnl" sz="1400">
                          <a:solidFill>
                            <a:srgbClr val="000000"/>
                          </a:solidFill>
                          <a:effectLst/>
                          <a:latin typeface="Times New Roman"/>
                          <a:ea typeface="Times New Roman"/>
                          <a:cs typeface="Times New Roman"/>
                        </a:rPr>
                        <a:t>42,513</a:t>
                      </a:r>
                      <a:endParaRPr lang="es-EC" sz="1400">
                        <a:effectLst/>
                        <a:latin typeface="Cambria"/>
                        <a:ea typeface="MS Mincho"/>
                        <a:cs typeface="Times New Roman"/>
                      </a:endParaRPr>
                    </a:p>
                  </a:txBody>
                  <a:tcPr marL="61718" marR="6171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_tradnl" sz="1400">
                          <a:solidFill>
                            <a:srgbClr val="000000"/>
                          </a:solidFill>
                          <a:effectLst/>
                          <a:latin typeface="Times New Roman"/>
                          <a:ea typeface="Times New Roman"/>
                          <a:cs typeface="Times New Roman"/>
                        </a:rPr>
                        <a:t>40,250</a:t>
                      </a:r>
                      <a:endParaRPr lang="es-EC" sz="1400">
                        <a:effectLst/>
                        <a:latin typeface="Cambria"/>
                        <a:ea typeface="MS Mincho"/>
                        <a:cs typeface="Times New Roman"/>
                      </a:endParaRPr>
                    </a:p>
                  </a:txBody>
                  <a:tcPr marL="61718" marR="61718" marT="0" marB="0" anchor="b">
                    <a:lnL>
                      <a:noFill/>
                    </a:lnL>
                    <a:lnR>
                      <a:noFill/>
                    </a:lnR>
                    <a:lnT w="12700" cap="flat" cmpd="sng" algn="ctr">
                      <a:solidFill>
                        <a:srgbClr val="000000"/>
                      </a:solidFill>
                      <a:prstDash val="solid"/>
                      <a:round/>
                      <a:headEnd type="none" w="med" len="med"/>
                      <a:tailEnd type="none" w="med" len="med"/>
                    </a:lnT>
                    <a:lnB>
                      <a:noFill/>
                    </a:lnB>
                  </a:tcPr>
                </a:tc>
              </a:tr>
              <a:tr h="314844">
                <a:tc vMerge="1">
                  <a:txBody>
                    <a:bodyPr/>
                    <a:lstStyle/>
                    <a:p>
                      <a:endParaRPr lang="es-EC"/>
                    </a:p>
                  </a:txBody>
                  <a:tcPr/>
                </a:tc>
                <a:tc>
                  <a:txBody>
                    <a:bodyPr/>
                    <a:lstStyle/>
                    <a:p>
                      <a:pPr algn="ctr">
                        <a:lnSpc>
                          <a:spcPct val="150000"/>
                        </a:lnSpc>
                        <a:spcAft>
                          <a:spcPts val="0"/>
                        </a:spcAft>
                      </a:pPr>
                      <a:r>
                        <a:rPr lang="es-ES_tradnl" sz="1400" i="1">
                          <a:solidFill>
                            <a:srgbClr val="000000"/>
                          </a:solidFill>
                          <a:effectLst/>
                          <a:latin typeface="Times New Roman"/>
                          <a:ea typeface="Times New Roman"/>
                          <a:cs typeface="Times New Roman"/>
                        </a:rPr>
                        <a:t>N (g*kg</a:t>
                      </a:r>
                      <a:r>
                        <a:rPr lang="es-ES_tradnl" sz="1400" i="1" baseline="30000">
                          <a:solidFill>
                            <a:srgbClr val="000000"/>
                          </a:solidFill>
                          <a:effectLst/>
                          <a:latin typeface="Times New Roman"/>
                          <a:ea typeface="Times New Roman"/>
                          <a:cs typeface="Times New Roman"/>
                        </a:rPr>
                        <a:t>-1</a:t>
                      </a:r>
                      <a:r>
                        <a:rPr lang="es-ES_tradnl" sz="1400" i="1">
                          <a:solidFill>
                            <a:srgbClr val="000000"/>
                          </a:solidFill>
                          <a:effectLst/>
                          <a:latin typeface="Times New Roman"/>
                          <a:ea typeface="Times New Roman"/>
                          <a:cs typeface="Times New Roman"/>
                        </a:rPr>
                        <a:t>)</a:t>
                      </a:r>
                      <a:endParaRPr lang="es-EC" sz="1400">
                        <a:effectLst/>
                        <a:latin typeface="Cambria"/>
                        <a:ea typeface="MS Mincho"/>
                        <a:cs typeface="Times New Roman"/>
                      </a:endParaRPr>
                    </a:p>
                  </a:txBody>
                  <a:tcPr marL="61718" marR="61718" marT="0" marB="0" anchor="b">
                    <a:lnL>
                      <a:noFill/>
                    </a:lnL>
                    <a:lnR>
                      <a:noFill/>
                    </a:lnR>
                    <a:lnT>
                      <a:noFill/>
                    </a:lnT>
                    <a:lnB>
                      <a:noFill/>
                    </a:lnB>
                  </a:tcPr>
                </a:tc>
                <a:tc>
                  <a:txBody>
                    <a:bodyPr/>
                    <a:lstStyle/>
                    <a:p>
                      <a:pPr algn="ctr">
                        <a:lnSpc>
                          <a:spcPct val="150000"/>
                        </a:lnSpc>
                        <a:spcAft>
                          <a:spcPts val="0"/>
                        </a:spcAft>
                      </a:pPr>
                      <a:r>
                        <a:rPr lang="es-ES_tradnl" sz="1400">
                          <a:solidFill>
                            <a:srgbClr val="000000"/>
                          </a:solidFill>
                          <a:effectLst/>
                          <a:latin typeface="Times New Roman"/>
                          <a:ea typeface="Times New Roman"/>
                          <a:cs typeface="Times New Roman"/>
                        </a:rPr>
                        <a:t>337,166</a:t>
                      </a:r>
                      <a:endParaRPr lang="es-EC" sz="1400">
                        <a:effectLst/>
                        <a:latin typeface="Cambria"/>
                        <a:ea typeface="MS Mincho"/>
                        <a:cs typeface="Times New Roman"/>
                      </a:endParaRPr>
                    </a:p>
                  </a:txBody>
                  <a:tcPr marL="61718" marR="61718" marT="0" marB="0" anchor="b">
                    <a:lnL>
                      <a:noFill/>
                    </a:lnL>
                    <a:lnR>
                      <a:noFill/>
                    </a:lnR>
                    <a:lnT>
                      <a:noFill/>
                    </a:lnT>
                    <a:lnB>
                      <a:noFill/>
                    </a:lnB>
                  </a:tcPr>
                </a:tc>
                <a:tc>
                  <a:txBody>
                    <a:bodyPr/>
                    <a:lstStyle/>
                    <a:p>
                      <a:pPr algn="ctr">
                        <a:lnSpc>
                          <a:spcPct val="150000"/>
                        </a:lnSpc>
                        <a:spcAft>
                          <a:spcPts val="0"/>
                        </a:spcAft>
                      </a:pPr>
                      <a:r>
                        <a:rPr lang="es-ES_tradnl" sz="1400">
                          <a:solidFill>
                            <a:srgbClr val="000000"/>
                          </a:solidFill>
                          <a:effectLst/>
                          <a:latin typeface="Times New Roman"/>
                          <a:ea typeface="Times New Roman"/>
                          <a:cs typeface="Times New Roman"/>
                        </a:rPr>
                        <a:t>425,133</a:t>
                      </a:r>
                      <a:endParaRPr lang="es-EC" sz="1400">
                        <a:effectLst/>
                        <a:latin typeface="Cambria"/>
                        <a:ea typeface="MS Mincho"/>
                        <a:cs typeface="Times New Roman"/>
                      </a:endParaRPr>
                    </a:p>
                  </a:txBody>
                  <a:tcPr marL="61718" marR="61718" marT="0" marB="0" anchor="b">
                    <a:lnL>
                      <a:noFill/>
                    </a:lnL>
                    <a:lnR>
                      <a:noFill/>
                    </a:lnR>
                    <a:lnT>
                      <a:noFill/>
                    </a:lnT>
                    <a:lnB>
                      <a:noFill/>
                    </a:lnB>
                  </a:tcPr>
                </a:tc>
                <a:tc>
                  <a:txBody>
                    <a:bodyPr/>
                    <a:lstStyle/>
                    <a:p>
                      <a:pPr algn="ctr">
                        <a:lnSpc>
                          <a:spcPct val="150000"/>
                        </a:lnSpc>
                        <a:spcAft>
                          <a:spcPts val="0"/>
                        </a:spcAft>
                      </a:pPr>
                      <a:r>
                        <a:rPr lang="es-ES_tradnl" sz="1400">
                          <a:solidFill>
                            <a:srgbClr val="000000"/>
                          </a:solidFill>
                          <a:effectLst/>
                          <a:latin typeface="Times New Roman"/>
                          <a:ea typeface="Times New Roman"/>
                          <a:cs typeface="Times New Roman"/>
                        </a:rPr>
                        <a:t>402,500</a:t>
                      </a:r>
                      <a:endParaRPr lang="es-EC" sz="1400">
                        <a:effectLst/>
                        <a:latin typeface="Cambria"/>
                        <a:ea typeface="MS Mincho"/>
                        <a:cs typeface="Times New Roman"/>
                      </a:endParaRPr>
                    </a:p>
                  </a:txBody>
                  <a:tcPr marL="61718" marR="61718" marT="0" marB="0" anchor="b">
                    <a:lnL>
                      <a:noFill/>
                    </a:lnL>
                    <a:lnR>
                      <a:noFill/>
                    </a:lnR>
                    <a:lnT>
                      <a:noFill/>
                    </a:lnT>
                    <a:lnB>
                      <a:noFill/>
                    </a:lnB>
                  </a:tcPr>
                </a:tc>
              </a:tr>
              <a:tr h="314844">
                <a:tc vMerge="1">
                  <a:txBody>
                    <a:bodyPr/>
                    <a:lstStyle/>
                    <a:p>
                      <a:endParaRPr lang="es-EC"/>
                    </a:p>
                  </a:txBody>
                  <a:tcPr/>
                </a:tc>
                <a:tc>
                  <a:txBody>
                    <a:bodyPr/>
                    <a:lstStyle/>
                    <a:p>
                      <a:pPr algn="ctr">
                        <a:lnSpc>
                          <a:spcPct val="150000"/>
                        </a:lnSpc>
                        <a:spcAft>
                          <a:spcPts val="0"/>
                        </a:spcAft>
                      </a:pPr>
                      <a:r>
                        <a:rPr lang="es-ES_tradnl" sz="1400" i="1">
                          <a:solidFill>
                            <a:srgbClr val="000000"/>
                          </a:solidFill>
                          <a:effectLst/>
                          <a:latin typeface="Times New Roman"/>
                          <a:ea typeface="Times New Roman"/>
                          <a:cs typeface="Times New Roman"/>
                        </a:rPr>
                        <a:t>P (%)</a:t>
                      </a:r>
                      <a:endParaRPr lang="es-EC" sz="1400">
                        <a:effectLst/>
                        <a:latin typeface="Cambria"/>
                        <a:ea typeface="MS Mincho"/>
                        <a:cs typeface="Times New Roman"/>
                      </a:endParaRPr>
                    </a:p>
                  </a:txBody>
                  <a:tcPr marL="61718" marR="61718" marT="0" marB="0" anchor="b">
                    <a:lnL>
                      <a:noFill/>
                    </a:lnL>
                    <a:lnR>
                      <a:noFill/>
                    </a:lnR>
                    <a:lnT>
                      <a:noFill/>
                    </a:lnT>
                    <a:lnB>
                      <a:noFill/>
                    </a:lnB>
                  </a:tcPr>
                </a:tc>
                <a:tc>
                  <a:txBody>
                    <a:bodyPr/>
                    <a:lstStyle/>
                    <a:p>
                      <a:pPr algn="ctr">
                        <a:lnSpc>
                          <a:spcPct val="150000"/>
                        </a:lnSpc>
                        <a:spcAft>
                          <a:spcPts val="0"/>
                        </a:spcAft>
                      </a:pPr>
                      <a:r>
                        <a:rPr lang="es-ES_tradnl" sz="1400">
                          <a:solidFill>
                            <a:srgbClr val="000000"/>
                          </a:solidFill>
                          <a:effectLst/>
                          <a:latin typeface="Times New Roman"/>
                          <a:ea typeface="Times New Roman"/>
                          <a:cs typeface="Times New Roman"/>
                        </a:rPr>
                        <a:t>4,366</a:t>
                      </a:r>
                      <a:endParaRPr lang="es-EC" sz="1400">
                        <a:effectLst/>
                        <a:latin typeface="Cambria"/>
                        <a:ea typeface="MS Mincho"/>
                        <a:cs typeface="Times New Roman"/>
                      </a:endParaRPr>
                    </a:p>
                  </a:txBody>
                  <a:tcPr marL="61718" marR="61718" marT="0" marB="0" anchor="b">
                    <a:lnL>
                      <a:noFill/>
                    </a:lnL>
                    <a:lnR>
                      <a:noFill/>
                    </a:lnR>
                    <a:lnT>
                      <a:noFill/>
                    </a:lnT>
                    <a:lnB>
                      <a:noFill/>
                    </a:lnB>
                  </a:tcPr>
                </a:tc>
                <a:tc>
                  <a:txBody>
                    <a:bodyPr/>
                    <a:lstStyle/>
                    <a:p>
                      <a:pPr algn="ctr">
                        <a:lnSpc>
                          <a:spcPct val="150000"/>
                        </a:lnSpc>
                        <a:spcAft>
                          <a:spcPts val="0"/>
                        </a:spcAft>
                      </a:pPr>
                      <a:r>
                        <a:rPr lang="es-ES_tradnl" sz="1400">
                          <a:solidFill>
                            <a:srgbClr val="000000"/>
                          </a:solidFill>
                          <a:effectLst/>
                          <a:latin typeface="Times New Roman"/>
                          <a:ea typeface="Times New Roman"/>
                          <a:cs typeface="Times New Roman"/>
                        </a:rPr>
                        <a:t>3,216</a:t>
                      </a:r>
                      <a:endParaRPr lang="es-EC" sz="1400">
                        <a:effectLst/>
                        <a:latin typeface="Cambria"/>
                        <a:ea typeface="MS Mincho"/>
                        <a:cs typeface="Times New Roman"/>
                      </a:endParaRPr>
                    </a:p>
                  </a:txBody>
                  <a:tcPr marL="61718" marR="61718" marT="0" marB="0" anchor="b">
                    <a:lnL>
                      <a:noFill/>
                    </a:lnL>
                    <a:lnR>
                      <a:noFill/>
                    </a:lnR>
                    <a:lnT>
                      <a:noFill/>
                    </a:lnT>
                    <a:lnB>
                      <a:noFill/>
                    </a:lnB>
                  </a:tcPr>
                </a:tc>
                <a:tc>
                  <a:txBody>
                    <a:bodyPr/>
                    <a:lstStyle/>
                    <a:p>
                      <a:pPr algn="ctr">
                        <a:lnSpc>
                          <a:spcPct val="150000"/>
                        </a:lnSpc>
                        <a:spcAft>
                          <a:spcPts val="0"/>
                        </a:spcAft>
                      </a:pPr>
                      <a:r>
                        <a:rPr lang="es-ES_tradnl" sz="1400">
                          <a:solidFill>
                            <a:srgbClr val="000000"/>
                          </a:solidFill>
                          <a:effectLst/>
                          <a:latin typeface="Times New Roman"/>
                          <a:ea typeface="Times New Roman"/>
                          <a:cs typeface="Times New Roman"/>
                        </a:rPr>
                        <a:t>4,550</a:t>
                      </a:r>
                      <a:endParaRPr lang="es-EC" sz="1400">
                        <a:effectLst/>
                        <a:latin typeface="Cambria"/>
                        <a:ea typeface="MS Mincho"/>
                        <a:cs typeface="Times New Roman"/>
                      </a:endParaRPr>
                    </a:p>
                  </a:txBody>
                  <a:tcPr marL="61718" marR="61718" marT="0" marB="0" anchor="b">
                    <a:lnL>
                      <a:noFill/>
                    </a:lnL>
                    <a:lnR>
                      <a:noFill/>
                    </a:lnR>
                    <a:lnT>
                      <a:noFill/>
                    </a:lnT>
                    <a:lnB>
                      <a:noFill/>
                    </a:lnB>
                  </a:tcPr>
                </a:tc>
              </a:tr>
              <a:tr h="314844">
                <a:tc vMerge="1">
                  <a:txBody>
                    <a:bodyPr/>
                    <a:lstStyle/>
                    <a:p>
                      <a:endParaRPr lang="es-EC"/>
                    </a:p>
                  </a:txBody>
                  <a:tcPr/>
                </a:tc>
                <a:tc>
                  <a:txBody>
                    <a:bodyPr/>
                    <a:lstStyle/>
                    <a:p>
                      <a:pPr algn="ctr">
                        <a:lnSpc>
                          <a:spcPct val="150000"/>
                        </a:lnSpc>
                        <a:spcAft>
                          <a:spcPts val="0"/>
                        </a:spcAft>
                      </a:pPr>
                      <a:r>
                        <a:rPr lang="es-ES_tradnl" sz="1400" i="1">
                          <a:solidFill>
                            <a:srgbClr val="000000"/>
                          </a:solidFill>
                          <a:effectLst/>
                          <a:latin typeface="Times New Roman"/>
                          <a:ea typeface="Times New Roman"/>
                          <a:cs typeface="Times New Roman"/>
                        </a:rPr>
                        <a:t>P (g*kg</a:t>
                      </a:r>
                      <a:r>
                        <a:rPr lang="es-ES_tradnl" sz="1400" i="1" baseline="30000">
                          <a:solidFill>
                            <a:srgbClr val="000000"/>
                          </a:solidFill>
                          <a:effectLst/>
                          <a:latin typeface="Times New Roman"/>
                          <a:ea typeface="Times New Roman"/>
                          <a:cs typeface="Times New Roman"/>
                        </a:rPr>
                        <a:t>-1</a:t>
                      </a:r>
                      <a:r>
                        <a:rPr lang="es-ES_tradnl" sz="1400" i="1">
                          <a:solidFill>
                            <a:srgbClr val="000000"/>
                          </a:solidFill>
                          <a:effectLst/>
                          <a:latin typeface="Times New Roman"/>
                          <a:ea typeface="Times New Roman"/>
                          <a:cs typeface="Times New Roman"/>
                        </a:rPr>
                        <a:t>)</a:t>
                      </a:r>
                      <a:endParaRPr lang="es-EC" sz="1400">
                        <a:effectLst/>
                        <a:latin typeface="Cambria"/>
                        <a:ea typeface="MS Mincho"/>
                        <a:cs typeface="Times New Roman"/>
                      </a:endParaRPr>
                    </a:p>
                  </a:txBody>
                  <a:tcPr marL="61718" marR="61718" marT="0" marB="0" anchor="b">
                    <a:lnL>
                      <a:noFill/>
                    </a:lnL>
                    <a:lnR>
                      <a:noFill/>
                    </a:lnR>
                    <a:lnT>
                      <a:noFill/>
                    </a:lnT>
                    <a:lnB>
                      <a:noFill/>
                    </a:lnB>
                  </a:tcPr>
                </a:tc>
                <a:tc>
                  <a:txBody>
                    <a:bodyPr/>
                    <a:lstStyle/>
                    <a:p>
                      <a:pPr algn="ctr">
                        <a:lnSpc>
                          <a:spcPct val="150000"/>
                        </a:lnSpc>
                        <a:spcAft>
                          <a:spcPts val="0"/>
                        </a:spcAft>
                      </a:pPr>
                      <a:r>
                        <a:rPr lang="es-ES_tradnl" sz="1400">
                          <a:solidFill>
                            <a:srgbClr val="000000"/>
                          </a:solidFill>
                          <a:effectLst/>
                          <a:latin typeface="Times New Roman"/>
                          <a:ea typeface="Times New Roman"/>
                          <a:cs typeface="Times New Roman"/>
                        </a:rPr>
                        <a:t>43,666</a:t>
                      </a:r>
                      <a:endParaRPr lang="es-EC" sz="1400">
                        <a:effectLst/>
                        <a:latin typeface="Cambria"/>
                        <a:ea typeface="MS Mincho"/>
                        <a:cs typeface="Times New Roman"/>
                      </a:endParaRPr>
                    </a:p>
                  </a:txBody>
                  <a:tcPr marL="61718" marR="61718" marT="0" marB="0" anchor="b">
                    <a:lnL>
                      <a:noFill/>
                    </a:lnL>
                    <a:lnR>
                      <a:noFill/>
                    </a:lnR>
                    <a:lnT>
                      <a:noFill/>
                    </a:lnT>
                    <a:lnB>
                      <a:noFill/>
                    </a:lnB>
                  </a:tcPr>
                </a:tc>
                <a:tc>
                  <a:txBody>
                    <a:bodyPr/>
                    <a:lstStyle/>
                    <a:p>
                      <a:pPr algn="ctr">
                        <a:lnSpc>
                          <a:spcPct val="150000"/>
                        </a:lnSpc>
                        <a:spcAft>
                          <a:spcPts val="0"/>
                        </a:spcAft>
                      </a:pPr>
                      <a:r>
                        <a:rPr lang="es-ES_tradnl" sz="1400">
                          <a:solidFill>
                            <a:srgbClr val="000000"/>
                          </a:solidFill>
                          <a:effectLst/>
                          <a:latin typeface="Times New Roman"/>
                          <a:ea typeface="Times New Roman"/>
                          <a:cs typeface="Times New Roman"/>
                        </a:rPr>
                        <a:t>32,166</a:t>
                      </a:r>
                      <a:endParaRPr lang="es-EC" sz="1400">
                        <a:effectLst/>
                        <a:latin typeface="Cambria"/>
                        <a:ea typeface="MS Mincho"/>
                        <a:cs typeface="Times New Roman"/>
                      </a:endParaRPr>
                    </a:p>
                  </a:txBody>
                  <a:tcPr marL="61718" marR="61718" marT="0" marB="0" anchor="b">
                    <a:lnL>
                      <a:noFill/>
                    </a:lnL>
                    <a:lnR>
                      <a:noFill/>
                    </a:lnR>
                    <a:lnT>
                      <a:noFill/>
                    </a:lnT>
                    <a:lnB>
                      <a:noFill/>
                    </a:lnB>
                  </a:tcPr>
                </a:tc>
                <a:tc>
                  <a:txBody>
                    <a:bodyPr/>
                    <a:lstStyle/>
                    <a:p>
                      <a:pPr algn="ctr">
                        <a:lnSpc>
                          <a:spcPct val="150000"/>
                        </a:lnSpc>
                        <a:spcAft>
                          <a:spcPts val="0"/>
                        </a:spcAft>
                      </a:pPr>
                      <a:r>
                        <a:rPr lang="es-ES_tradnl" sz="1400">
                          <a:solidFill>
                            <a:srgbClr val="000000"/>
                          </a:solidFill>
                          <a:effectLst/>
                          <a:latin typeface="Times New Roman"/>
                          <a:ea typeface="Times New Roman"/>
                          <a:cs typeface="Times New Roman"/>
                        </a:rPr>
                        <a:t>45,500</a:t>
                      </a:r>
                      <a:endParaRPr lang="es-EC" sz="1400">
                        <a:effectLst/>
                        <a:latin typeface="Cambria"/>
                        <a:ea typeface="MS Mincho"/>
                        <a:cs typeface="Times New Roman"/>
                      </a:endParaRPr>
                    </a:p>
                  </a:txBody>
                  <a:tcPr marL="61718" marR="61718" marT="0" marB="0" anchor="b">
                    <a:lnL>
                      <a:noFill/>
                    </a:lnL>
                    <a:lnR>
                      <a:noFill/>
                    </a:lnR>
                    <a:lnT>
                      <a:noFill/>
                    </a:lnT>
                    <a:lnB>
                      <a:noFill/>
                    </a:lnB>
                  </a:tcPr>
                </a:tc>
              </a:tr>
              <a:tr h="314844">
                <a:tc vMerge="1">
                  <a:txBody>
                    <a:bodyPr/>
                    <a:lstStyle/>
                    <a:p>
                      <a:endParaRPr lang="es-EC"/>
                    </a:p>
                  </a:txBody>
                  <a:tcPr/>
                </a:tc>
                <a:tc>
                  <a:txBody>
                    <a:bodyPr/>
                    <a:lstStyle/>
                    <a:p>
                      <a:pPr algn="ctr">
                        <a:lnSpc>
                          <a:spcPct val="150000"/>
                        </a:lnSpc>
                        <a:spcAft>
                          <a:spcPts val="0"/>
                        </a:spcAft>
                      </a:pPr>
                      <a:r>
                        <a:rPr lang="es-ES_tradnl" sz="1400" i="1">
                          <a:solidFill>
                            <a:srgbClr val="000000"/>
                          </a:solidFill>
                          <a:effectLst/>
                          <a:latin typeface="Times New Roman"/>
                          <a:ea typeface="Times New Roman"/>
                          <a:cs typeface="Times New Roman"/>
                        </a:rPr>
                        <a:t>K (%)</a:t>
                      </a:r>
                      <a:endParaRPr lang="es-EC" sz="1400">
                        <a:effectLst/>
                        <a:latin typeface="Cambria"/>
                        <a:ea typeface="MS Mincho"/>
                        <a:cs typeface="Times New Roman"/>
                      </a:endParaRPr>
                    </a:p>
                  </a:txBody>
                  <a:tcPr marL="61718" marR="61718" marT="0" marB="0" anchor="b">
                    <a:lnL>
                      <a:noFill/>
                    </a:lnL>
                    <a:lnR>
                      <a:noFill/>
                    </a:lnR>
                    <a:lnT>
                      <a:noFill/>
                    </a:lnT>
                    <a:lnB>
                      <a:noFill/>
                    </a:lnB>
                  </a:tcPr>
                </a:tc>
                <a:tc>
                  <a:txBody>
                    <a:bodyPr/>
                    <a:lstStyle/>
                    <a:p>
                      <a:pPr algn="ctr">
                        <a:lnSpc>
                          <a:spcPct val="150000"/>
                        </a:lnSpc>
                        <a:spcAft>
                          <a:spcPts val="0"/>
                        </a:spcAft>
                      </a:pPr>
                      <a:r>
                        <a:rPr lang="es-ES_tradnl" sz="1400">
                          <a:solidFill>
                            <a:srgbClr val="000000"/>
                          </a:solidFill>
                          <a:effectLst/>
                          <a:latin typeface="Times New Roman"/>
                          <a:ea typeface="Times New Roman"/>
                          <a:cs typeface="Times New Roman"/>
                        </a:rPr>
                        <a:t>2,601</a:t>
                      </a:r>
                      <a:endParaRPr lang="es-EC" sz="1400">
                        <a:effectLst/>
                        <a:latin typeface="Cambria"/>
                        <a:ea typeface="MS Mincho"/>
                        <a:cs typeface="Times New Roman"/>
                      </a:endParaRPr>
                    </a:p>
                  </a:txBody>
                  <a:tcPr marL="61718" marR="61718" marT="0" marB="0" anchor="b">
                    <a:lnL>
                      <a:noFill/>
                    </a:lnL>
                    <a:lnR>
                      <a:noFill/>
                    </a:lnR>
                    <a:lnT>
                      <a:noFill/>
                    </a:lnT>
                    <a:lnB>
                      <a:noFill/>
                    </a:lnB>
                  </a:tcPr>
                </a:tc>
                <a:tc>
                  <a:txBody>
                    <a:bodyPr/>
                    <a:lstStyle/>
                    <a:p>
                      <a:pPr algn="ctr">
                        <a:lnSpc>
                          <a:spcPct val="150000"/>
                        </a:lnSpc>
                        <a:spcAft>
                          <a:spcPts val="0"/>
                        </a:spcAft>
                      </a:pPr>
                      <a:r>
                        <a:rPr lang="es-ES_tradnl" sz="1400">
                          <a:solidFill>
                            <a:srgbClr val="000000"/>
                          </a:solidFill>
                          <a:effectLst/>
                          <a:latin typeface="Times New Roman"/>
                          <a:ea typeface="Times New Roman"/>
                          <a:cs typeface="Times New Roman"/>
                        </a:rPr>
                        <a:t>2,760</a:t>
                      </a:r>
                      <a:endParaRPr lang="es-EC" sz="1400">
                        <a:effectLst/>
                        <a:latin typeface="Cambria"/>
                        <a:ea typeface="MS Mincho"/>
                        <a:cs typeface="Times New Roman"/>
                      </a:endParaRPr>
                    </a:p>
                  </a:txBody>
                  <a:tcPr marL="61718" marR="61718" marT="0" marB="0" anchor="b">
                    <a:lnL>
                      <a:noFill/>
                    </a:lnL>
                    <a:lnR>
                      <a:noFill/>
                    </a:lnR>
                    <a:lnT>
                      <a:noFill/>
                    </a:lnT>
                    <a:lnB>
                      <a:noFill/>
                    </a:lnB>
                  </a:tcPr>
                </a:tc>
                <a:tc>
                  <a:txBody>
                    <a:bodyPr/>
                    <a:lstStyle/>
                    <a:p>
                      <a:pPr algn="ctr">
                        <a:lnSpc>
                          <a:spcPct val="150000"/>
                        </a:lnSpc>
                        <a:spcAft>
                          <a:spcPts val="0"/>
                        </a:spcAft>
                      </a:pPr>
                      <a:r>
                        <a:rPr lang="es-ES_tradnl" sz="1400">
                          <a:solidFill>
                            <a:srgbClr val="000000"/>
                          </a:solidFill>
                          <a:effectLst/>
                          <a:latin typeface="Times New Roman"/>
                          <a:ea typeface="Times New Roman"/>
                          <a:cs typeface="Times New Roman"/>
                        </a:rPr>
                        <a:t>2,679</a:t>
                      </a:r>
                      <a:endParaRPr lang="es-EC" sz="1400">
                        <a:effectLst/>
                        <a:latin typeface="Cambria"/>
                        <a:ea typeface="MS Mincho"/>
                        <a:cs typeface="Times New Roman"/>
                      </a:endParaRPr>
                    </a:p>
                  </a:txBody>
                  <a:tcPr marL="61718" marR="61718" marT="0" marB="0" anchor="b">
                    <a:lnL>
                      <a:noFill/>
                    </a:lnL>
                    <a:lnR>
                      <a:noFill/>
                    </a:lnR>
                    <a:lnT>
                      <a:noFill/>
                    </a:lnT>
                    <a:lnB>
                      <a:noFill/>
                    </a:lnB>
                  </a:tcPr>
                </a:tc>
              </a:tr>
              <a:tr h="314844">
                <a:tc vMerge="1">
                  <a:txBody>
                    <a:bodyPr/>
                    <a:lstStyle/>
                    <a:p>
                      <a:endParaRPr lang="es-EC"/>
                    </a:p>
                  </a:txBody>
                  <a:tcPr/>
                </a:tc>
                <a:tc>
                  <a:txBody>
                    <a:bodyPr/>
                    <a:lstStyle/>
                    <a:p>
                      <a:pPr algn="ctr">
                        <a:lnSpc>
                          <a:spcPct val="150000"/>
                        </a:lnSpc>
                        <a:spcAft>
                          <a:spcPts val="0"/>
                        </a:spcAft>
                      </a:pPr>
                      <a:r>
                        <a:rPr lang="es-ES_tradnl" sz="1400" i="1">
                          <a:solidFill>
                            <a:srgbClr val="000000"/>
                          </a:solidFill>
                          <a:effectLst/>
                          <a:latin typeface="Times New Roman"/>
                          <a:ea typeface="Times New Roman"/>
                          <a:cs typeface="Times New Roman"/>
                        </a:rPr>
                        <a:t>K (g*kg</a:t>
                      </a:r>
                      <a:r>
                        <a:rPr lang="es-ES_tradnl" sz="1400" i="1" baseline="30000">
                          <a:solidFill>
                            <a:srgbClr val="000000"/>
                          </a:solidFill>
                          <a:effectLst/>
                          <a:latin typeface="Times New Roman"/>
                          <a:ea typeface="Times New Roman"/>
                          <a:cs typeface="Times New Roman"/>
                        </a:rPr>
                        <a:t>-1</a:t>
                      </a:r>
                      <a:r>
                        <a:rPr lang="es-ES_tradnl" sz="1400" i="1">
                          <a:solidFill>
                            <a:srgbClr val="000000"/>
                          </a:solidFill>
                          <a:effectLst/>
                          <a:latin typeface="Times New Roman"/>
                          <a:ea typeface="Times New Roman"/>
                          <a:cs typeface="Times New Roman"/>
                        </a:rPr>
                        <a:t>)</a:t>
                      </a:r>
                      <a:endParaRPr lang="es-EC" sz="1400">
                        <a:effectLst/>
                        <a:latin typeface="Cambria"/>
                        <a:ea typeface="MS Mincho"/>
                        <a:cs typeface="Times New Roman"/>
                      </a:endParaRPr>
                    </a:p>
                  </a:txBody>
                  <a:tcPr marL="61718" marR="61718" marT="0" marB="0" anchor="b">
                    <a:lnL>
                      <a:noFill/>
                    </a:lnL>
                    <a:lnR>
                      <a:noFill/>
                    </a:lnR>
                    <a:lnT>
                      <a:noFill/>
                    </a:lnT>
                    <a:lnB>
                      <a:noFill/>
                    </a:lnB>
                  </a:tcPr>
                </a:tc>
                <a:tc>
                  <a:txBody>
                    <a:bodyPr/>
                    <a:lstStyle/>
                    <a:p>
                      <a:pPr algn="ctr">
                        <a:lnSpc>
                          <a:spcPct val="150000"/>
                        </a:lnSpc>
                        <a:spcAft>
                          <a:spcPts val="0"/>
                        </a:spcAft>
                      </a:pPr>
                      <a:r>
                        <a:rPr lang="es-ES_tradnl" sz="1400">
                          <a:solidFill>
                            <a:srgbClr val="000000"/>
                          </a:solidFill>
                          <a:effectLst/>
                          <a:latin typeface="Times New Roman"/>
                          <a:ea typeface="Times New Roman"/>
                          <a:cs typeface="Times New Roman"/>
                        </a:rPr>
                        <a:t>26,01</a:t>
                      </a:r>
                      <a:endParaRPr lang="es-EC" sz="1400">
                        <a:effectLst/>
                        <a:latin typeface="Cambria"/>
                        <a:ea typeface="MS Mincho"/>
                        <a:cs typeface="Times New Roman"/>
                      </a:endParaRPr>
                    </a:p>
                  </a:txBody>
                  <a:tcPr marL="61718" marR="61718" marT="0" marB="0" anchor="b">
                    <a:lnL>
                      <a:noFill/>
                    </a:lnL>
                    <a:lnR>
                      <a:noFill/>
                    </a:lnR>
                    <a:lnT>
                      <a:noFill/>
                    </a:lnT>
                    <a:lnB>
                      <a:noFill/>
                    </a:lnB>
                  </a:tcPr>
                </a:tc>
                <a:tc>
                  <a:txBody>
                    <a:bodyPr/>
                    <a:lstStyle/>
                    <a:p>
                      <a:pPr algn="ctr">
                        <a:lnSpc>
                          <a:spcPct val="150000"/>
                        </a:lnSpc>
                        <a:spcAft>
                          <a:spcPts val="0"/>
                        </a:spcAft>
                      </a:pPr>
                      <a:r>
                        <a:rPr lang="es-ES_tradnl" sz="1400">
                          <a:solidFill>
                            <a:srgbClr val="000000"/>
                          </a:solidFill>
                          <a:effectLst/>
                          <a:latin typeface="Times New Roman"/>
                          <a:ea typeface="Times New Roman"/>
                          <a:cs typeface="Times New Roman"/>
                        </a:rPr>
                        <a:t>27,605</a:t>
                      </a:r>
                      <a:endParaRPr lang="es-EC" sz="1400">
                        <a:effectLst/>
                        <a:latin typeface="Cambria"/>
                        <a:ea typeface="MS Mincho"/>
                        <a:cs typeface="Times New Roman"/>
                      </a:endParaRPr>
                    </a:p>
                  </a:txBody>
                  <a:tcPr marL="61718" marR="61718" marT="0" marB="0" anchor="b">
                    <a:lnL>
                      <a:noFill/>
                    </a:lnL>
                    <a:lnR>
                      <a:noFill/>
                    </a:lnR>
                    <a:lnT>
                      <a:noFill/>
                    </a:lnT>
                    <a:lnB>
                      <a:noFill/>
                    </a:lnB>
                  </a:tcPr>
                </a:tc>
                <a:tc>
                  <a:txBody>
                    <a:bodyPr/>
                    <a:lstStyle/>
                    <a:p>
                      <a:pPr algn="ctr">
                        <a:lnSpc>
                          <a:spcPct val="150000"/>
                        </a:lnSpc>
                        <a:spcAft>
                          <a:spcPts val="0"/>
                        </a:spcAft>
                      </a:pPr>
                      <a:r>
                        <a:rPr lang="es-ES_tradnl" sz="1400">
                          <a:solidFill>
                            <a:srgbClr val="000000"/>
                          </a:solidFill>
                          <a:effectLst/>
                          <a:latin typeface="Times New Roman"/>
                          <a:ea typeface="Times New Roman"/>
                          <a:cs typeface="Times New Roman"/>
                        </a:rPr>
                        <a:t>26,792</a:t>
                      </a:r>
                      <a:endParaRPr lang="es-EC" sz="1400">
                        <a:effectLst/>
                        <a:latin typeface="Cambria"/>
                        <a:ea typeface="MS Mincho"/>
                        <a:cs typeface="Times New Roman"/>
                      </a:endParaRPr>
                    </a:p>
                  </a:txBody>
                  <a:tcPr marL="61718" marR="61718" marT="0" marB="0" anchor="b">
                    <a:lnL>
                      <a:noFill/>
                    </a:lnL>
                    <a:lnR>
                      <a:noFill/>
                    </a:lnR>
                    <a:lnT>
                      <a:noFill/>
                    </a:lnT>
                    <a:lnB>
                      <a:noFill/>
                    </a:lnB>
                  </a:tcPr>
                </a:tc>
              </a:tr>
              <a:tr h="314844">
                <a:tc vMerge="1">
                  <a:txBody>
                    <a:bodyPr/>
                    <a:lstStyle/>
                    <a:p>
                      <a:endParaRPr lang="es-EC"/>
                    </a:p>
                  </a:txBody>
                  <a:tcPr/>
                </a:tc>
                <a:tc>
                  <a:txBody>
                    <a:bodyPr/>
                    <a:lstStyle/>
                    <a:p>
                      <a:pPr algn="ctr">
                        <a:lnSpc>
                          <a:spcPct val="150000"/>
                        </a:lnSpc>
                        <a:spcAft>
                          <a:spcPts val="0"/>
                        </a:spcAft>
                      </a:pPr>
                      <a:r>
                        <a:rPr lang="es-ES_tradnl" sz="1400" i="1">
                          <a:solidFill>
                            <a:srgbClr val="000000"/>
                          </a:solidFill>
                          <a:effectLst/>
                          <a:latin typeface="Times New Roman"/>
                          <a:ea typeface="Times New Roman"/>
                          <a:cs typeface="Times New Roman"/>
                        </a:rPr>
                        <a:t>Mg (%)</a:t>
                      </a:r>
                      <a:endParaRPr lang="es-EC" sz="1400">
                        <a:effectLst/>
                        <a:latin typeface="Cambria"/>
                        <a:ea typeface="MS Mincho"/>
                        <a:cs typeface="Times New Roman"/>
                      </a:endParaRPr>
                    </a:p>
                  </a:txBody>
                  <a:tcPr marL="61718" marR="61718" marT="0" marB="0" anchor="b">
                    <a:lnL>
                      <a:noFill/>
                    </a:lnL>
                    <a:lnR>
                      <a:noFill/>
                    </a:lnR>
                    <a:lnT>
                      <a:noFill/>
                    </a:lnT>
                    <a:lnB>
                      <a:noFill/>
                    </a:lnB>
                  </a:tcPr>
                </a:tc>
                <a:tc>
                  <a:txBody>
                    <a:bodyPr/>
                    <a:lstStyle/>
                    <a:p>
                      <a:pPr algn="ctr">
                        <a:lnSpc>
                          <a:spcPct val="150000"/>
                        </a:lnSpc>
                        <a:spcAft>
                          <a:spcPts val="0"/>
                        </a:spcAft>
                      </a:pPr>
                      <a:r>
                        <a:rPr lang="es-ES_tradnl" sz="1400">
                          <a:solidFill>
                            <a:srgbClr val="000000"/>
                          </a:solidFill>
                          <a:effectLst/>
                          <a:latin typeface="Times New Roman"/>
                          <a:ea typeface="Times New Roman"/>
                          <a:cs typeface="Times New Roman"/>
                        </a:rPr>
                        <a:t>0,929</a:t>
                      </a:r>
                      <a:endParaRPr lang="es-EC" sz="1400">
                        <a:effectLst/>
                        <a:latin typeface="Cambria"/>
                        <a:ea typeface="MS Mincho"/>
                        <a:cs typeface="Times New Roman"/>
                      </a:endParaRPr>
                    </a:p>
                  </a:txBody>
                  <a:tcPr marL="61718" marR="61718" marT="0" marB="0" anchor="b">
                    <a:lnL>
                      <a:noFill/>
                    </a:lnL>
                    <a:lnR>
                      <a:noFill/>
                    </a:lnR>
                    <a:lnT>
                      <a:noFill/>
                    </a:lnT>
                    <a:lnB>
                      <a:noFill/>
                    </a:lnB>
                  </a:tcPr>
                </a:tc>
                <a:tc>
                  <a:txBody>
                    <a:bodyPr/>
                    <a:lstStyle/>
                    <a:p>
                      <a:pPr algn="ctr">
                        <a:lnSpc>
                          <a:spcPct val="150000"/>
                        </a:lnSpc>
                        <a:spcAft>
                          <a:spcPts val="0"/>
                        </a:spcAft>
                      </a:pPr>
                      <a:r>
                        <a:rPr lang="es-ES_tradnl" sz="1400">
                          <a:solidFill>
                            <a:srgbClr val="000000"/>
                          </a:solidFill>
                          <a:effectLst/>
                          <a:latin typeface="Times New Roman"/>
                          <a:ea typeface="Times New Roman"/>
                          <a:cs typeface="Times New Roman"/>
                        </a:rPr>
                        <a:t>0,968</a:t>
                      </a:r>
                      <a:endParaRPr lang="es-EC" sz="1400">
                        <a:effectLst/>
                        <a:latin typeface="Cambria"/>
                        <a:ea typeface="MS Mincho"/>
                        <a:cs typeface="Times New Roman"/>
                      </a:endParaRPr>
                    </a:p>
                  </a:txBody>
                  <a:tcPr marL="61718" marR="61718" marT="0" marB="0" anchor="b">
                    <a:lnL>
                      <a:noFill/>
                    </a:lnL>
                    <a:lnR>
                      <a:noFill/>
                    </a:lnR>
                    <a:lnT>
                      <a:noFill/>
                    </a:lnT>
                    <a:lnB>
                      <a:noFill/>
                    </a:lnB>
                  </a:tcPr>
                </a:tc>
                <a:tc>
                  <a:txBody>
                    <a:bodyPr/>
                    <a:lstStyle/>
                    <a:p>
                      <a:pPr algn="ctr">
                        <a:lnSpc>
                          <a:spcPct val="150000"/>
                        </a:lnSpc>
                        <a:spcAft>
                          <a:spcPts val="0"/>
                        </a:spcAft>
                      </a:pPr>
                      <a:r>
                        <a:rPr lang="es-ES_tradnl" sz="1400">
                          <a:solidFill>
                            <a:srgbClr val="000000"/>
                          </a:solidFill>
                          <a:effectLst/>
                          <a:latin typeface="Times New Roman"/>
                          <a:ea typeface="Times New Roman"/>
                          <a:cs typeface="Times New Roman"/>
                        </a:rPr>
                        <a:t>1,006</a:t>
                      </a:r>
                      <a:endParaRPr lang="es-EC" sz="1400">
                        <a:effectLst/>
                        <a:latin typeface="Cambria"/>
                        <a:ea typeface="MS Mincho"/>
                        <a:cs typeface="Times New Roman"/>
                      </a:endParaRPr>
                    </a:p>
                  </a:txBody>
                  <a:tcPr marL="61718" marR="61718" marT="0" marB="0" anchor="b">
                    <a:lnL>
                      <a:noFill/>
                    </a:lnL>
                    <a:lnR>
                      <a:noFill/>
                    </a:lnR>
                    <a:lnT>
                      <a:noFill/>
                    </a:lnT>
                    <a:lnB>
                      <a:noFill/>
                    </a:lnB>
                  </a:tcPr>
                </a:tc>
              </a:tr>
              <a:tr h="314844">
                <a:tc vMerge="1">
                  <a:txBody>
                    <a:bodyPr/>
                    <a:lstStyle/>
                    <a:p>
                      <a:endParaRPr lang="es-EC"/>
                    </a:p>
                  </a:txBody>
                  <a:tcPr/>
                </a:tc>
                <a:tc>
                  <a:txBody>
                    <a:bodyPr/>
                    <a:lstStyle/>
                    <a:p>
                      <a:pPr algn="ctr">
                        <a:lnSpc>
                          <a:spcPct val="150000"/>
                        </a:lnSpc>
                        <a:spcAft>
                          <a:spcPts val="0"/>
                        </a:spcAft>
                      </a:pPr>
                      <a:r>
                        <a:rPr lang="es-ES_tradnl" sz="1400" i="1">
                          <a:solidFill>
                            <a:srgbClr val="000000"/>
                          </a:solidFill>
                          <a:effectLst/>
                          <a:latin typeface="Times New Roman"/>
                          <a:ea typeface="Times New Roman"/>
                          <a:cs typeface="Times New Roman"/>
                        </a:rPr>
                        <a:t>Mg (g*kg</a:t>
                      </a:r>
                      <a:r>
                        <a:rPr lang="es-ES_tradnl" sz="1400" i="1" baseline="30000">
                          <a:solidFill>
                            <a:srgbClr val="000000"/>
                          </a:solidFill>
                          <a:effectLst/>
                          <a:latin typeface="Times New Roman"/>
                          <a:ea typeface="Times New Roman"/>
                          <a:cs typeface="Times New Roman"/>
                        </a:rPr>
                        <a:t>-1</a:t>
                      </a:r>
                      <a:r>
                        <a:rPr lang="es-ES_tradnl" sz="1400" i="1">
                          <a:solidFill>
                            <a:srgbClr val="000000"/>
                          </a:solidFill>
                          <a:effectLst/>
                          <a:latin typeface="Times New Roman"/>
                          <a:ea typeface="Times New Roman"/>
                          <a:cs typeface="Times New Roman"/>
                        </a:rPr>
                        <a:t>)</a:t>
                      </a:r>
                      <a:endParaRPr lang="es-EC" sz="1400">
                        <a:effectLst/>
                        <a:latin typeface="Cambria"/>
                        <a:ea typeface="MS Mincho"/>
                        <a:cs typeface="Times New Roman"/>
                      </a:endParaRPr>
                    </a:p>
                  </a:txBody>
                  <a:tcPr marL="61718" marR="61718" marT="0" marB="0" anchor="b">
                    <a:lnL>
                      <a:noFill/>
                    </a:lnL>
                    <a:lnR>
                      <a:noFill/>
                    </a:lnR>
                    <a:lnT>
                      <a:noFill/>
                    </a:lnT>
                    <a:lnB>
                      <a:noFill/>
                    </a:lnB>
                  </a:tcPr>
                </a:tc>
                <a:tc>
                  <a:txBody>
                    <a:bodyPr/>
                    <a:lstStyle/>
                    <a:p>
                      <a:pPr algn="ctr">
                        <a:lnSpc>
                          <a:spcPct val="150000"/>
                        </a:lnSpc>
                        <a:spcAft>
                          <a:spcPts val="0"/>
                        </a:spcAft>
                      </a:pPr>
                      <a:r>
                        <a:rPr lang="es-ES_tradnl" sz="1400">
                          <a:solidFill>
                            <a:srgbClr val="000000"/>
                          </a:solidFill>
                          <a:effectLst/>
                          <a:latin typeface="Times New Roman"/>
                          <a:ea typeface="Times New Roman"/>
                          <a:cs typeface="Times New Roman"/>
                        </a:rPr>
                        <a:t>9,297</a:t>
                      </a:r>
                      <a:endParaRPr lang="es-EC" sz="1400">
                        <a:effectLst/>
                        <a:latin typeface="Cambria"/>
                        <a:ea typeface="MS Mincho"/>
                        <a:cs typeface="Times New Roman"/>
                      </a:endParaRPr>
                    </a:p>
                  </a:txBody>
                  <a:tcPr marL="61718" marR="61718" marT="0" marB="0" anchor="b">
                    <a:lnL>
                      <a:noFill/>
                    </a:lnL>
                    <a:lnR>
                      <a:noFill/>
                    </a:lnR>
                    <a:lnT>
                      <a:noFill/>
                    </a:lnT>
                    <a:lnB>
                      <a:noFill/>
                    </a:lnB>
                  </a:tcPr>
                </a:tc>
                <a:tc>
                  <a:txBody>
                    <a:bodyPr/>
                    <a:lstStyle/>
                    <a:p>
                      <a:pPr algn="ctr">
                        <a:lnSpc>
                          <a:spcPct val="150000"/>
                        </a:lnSpc>
                        <a:spcAft>
                          <a:spcPts val="0"/>
                        </a:spcAft>
                      </a:pPr>
                      <a:r>
                        <a:rPr lang="es-ES_tradnl" sz="1400">
                          <a:solidFill>
                            <a:srgbClr val="000000"/>
                          </a:solidFill>
                          <a:effectLst/>
                          <a:latin typeface="Times New Roman"/>
                          <a:ea typeface="Times New Roman"/>
                          <a:cs typeface="Times New Roman"/>
                        </a:rPr>
                        <a:t>9,683</a:t>
                      </a:r>
                      <a:endParaRPr lang="es-EC" sz="1400">
                        <a:effectLst/>
                        <a:latin typeface="Cambria"/>
                        <a:ea typeface="MS Mincho"/>
                        <a:cs typeface="Times New Roman"/>
                      </a:endParaRPr>
                    </a:p>
                  </a:txBody>
                  <a:tcPr marL="61718" marR="61718" marT="0" marB="0" anchor="b">
                    <a:lnL>
                      <a:noFill/>
                    </a:lnL>
                    <a:lnR>
                      <a:noFill/>
                    </a:lnR>
                    <a:lnT>
                      <a:noFill/>
                    </a:lnT>
                    <a:lnB>
                      <a:noFill/>
                    </a:lnB>
                  </a:tcPr>
                </a:tc>
                <a:tc>
                  <a:txBody>
                    <a:bodyPr/>
                    <a:lstStyle/>
                    <a:p>
                      <a:pPr algn="ctr">
                        <a:lnSpc>
                          <a:spcPct val="150000"/>
                        </a:lnSpc>
                        <a:spcAft>
                          <a:spcPts val="0"/>
                        </a:spcAft>
                      </a:pPr>
                      <a:r>
                        <a:rPr lang="es-ES_tradnl" sz="1400">
                          <a:solidFill>
                            <a:srgbClr val="000000"/>
                          </a:solidFill>
                          <a:effectLst/>
                          <a:latin typeface="Times New Roman"/>
                          <a:ea typeface="Times New Roman"/>
                          <a:cs typeface="Times New Roman"/>
                        </a:rPr>
                        <a:t>10,068</a:t>
                      </a:r>
                      <a:endParaRPr lang="es-EC" sz="1400">
                        <a:effectLst/>
                        <a:latin typeface="Cambria"/>
                        <a:ea typeface="MS Mincho"/>
                        <a:cs typeface="Times New Roman"/>
                      </a:endParaRPr>
                    </a:p>
                  </a:txBody>
                  <a:tcPr marL="61718" marR="61718" marT="0" marB="0" anchor="b">
                    <a:lnL>
                      <a:noFill/>
                    </a:lnL>
                    <a:lnR>
                      <a:noFill/>
                    </a:lnR>
                    <a:lnT>
                      <a:noFill/>
                    </a:lnT>
                    <a:lnB>
                      <a:noFill/>
                    </a:lnB>
                  </a:tcPr>
                </a:tc>
              </a:tr>
              <a:tr h="314844">
                <a:tc vMerge="1">
                  <a:txBody>
                    <a:bodyPr/>
                    <a:lstStyle/>
                    <a:p>
                      <a:endParaRPr lang="es-EC"/>
                    </a:p>
                  </a:txBody>
                  <a:tcPr/>
                </a:tc>
                <a:tc>
                  <a:txBody>
                    <a:bodyPr/>
                    <a:lstStyle/>
                    <a:p>
                      <a:pPr algn="ctr">
                        <a:lnSpc>
                          <a:spcPct val="150000"/>
                        </a:lnSpc>
                        <a:spcAft>
                          <a:spcPts val="0"/>
                        </a:spcAft>
                      </a:pPr>
                      <a:r>
                        <a:rPr lang="es-ES_tradnl" sz="1400" i="1">
                          <a:solidFill>
                            <a:srgbClr val="000000"/>
                          </a:solidFill>
                          <a:effectLst/>
                          <a:latin typeface="Times New Roman"/>
                          <a:ea typeface="Times New Roman"/>
                          <a:cs typeface="Times New Roman"/>
                        </a:rPr>
                        <a:t>Ca (%)</a:t>
                      </a:r>
                      <a:endParaRPr lang="es-EC" sz="1400">
                        <a:effectLst/>
                        <a:latin typeface="Cambria"/>
                        <a:ea typeface="MS Mincho"/>
                        <a:cs typeface="Times New Roman"/>
                      </a:endParaRPr>
                    </a:p>
                  </a:txBody>
                  <a:tcPr marL="61718" marR="61718" marT="0" marB="0" anchor="b">
                    <a:lnL>
                      <a:noFill/>
                    </a:lnL>
                    <a:lnR>
                      <a:noFill/>
                    </a:lnR>
                    <a:lnT>
                      <a:noFill/>
                    </a:lnT>
                    <a:lnB>
                      <a:noFill/>
                    </a:lnB>
                  </a:tcPr>
                </a:tc>
                <a:tc>
                  <a:txBody>
                    <a:bodyPr/>
                    <a:lstStyle/>
                    <a:p>
                      <a:pPr algn="ctr">
                        <a:lnSpc>
                          <a:spcPct val="150000"/>
                        </a:lnSpc>
                        <a:spcAft>
                          <a:spcPts val="0"/>
                        </a:spcAft>
                      </a:pPr>
                      <a:r>
                        <a:rPr lang="es-ES_tradnl" sz="1400">
                          <a:solidFill>
                            <a:srgbClr val="000000"/>
                          </a:solidFill>
                          <a:effectLst/>
                          <a:latin typeface="Times New Roman"/>
                          <a:ea typeface="Times New Roman"/>
                          <a:cs typeface="Times New Roman"/>
                        </a:rPr>
                        <a:t>2,185</a:t>
                      </a:r>
                      <a:endParaRPr lang="es-EC" sz="1400">
                        <a:effectLst/>
                        <a:latin typeface="Cambria"/>
                        <a:ea typeface="MS Mincho"/>
                        <a:cs typeface="Times New Roman"/>
                      </a:endParaRPr>
                    </a:p>
                  </a:txBody>
                  <a:tcPr marL="61718" marR="61718" marT="0" marB="0" anchor="b">
                    <a:lnL>
                      <a:noFill/>
                    </a:lnL>
                    <a:lnR>
                      <a:noFill/>
                    </a:lnR>
                    <a:lnT>
                      <a:noFill/>
                    </a:lnT>
                    <a:lnB>
                      <a:noFill/>
                    </a:lnB>
                  </a:tcPr>
                </a:tc>
                <a:tc>
                  <a:txBody>
                    <a:bodyPr/>
                    <a:lstStyle/>
                    <a:p>
                      <a:pPr algn="ctr">
                        <a:lnSpc>
                          <a:spcPct val="150000"/>
                        </a:lnSpc>
                        <a:spcAft>
                          <a:spcPts val="0"/>
                        </a:spcAft>
                      </a:pPr>
                      <a:r>
                        <a:rPr lang="es-ES_tradnl" sz="1400">
                          <a:solidFill>
                            <a:srgbClr val="000000"/>
                          </a:solidFill>
                          <a:effectLst/>
                          <a:latin typeface="Times New Roman"/>
                          <a:ea typeface="Times New Roman"/>
                          <a:cs typeface="Times New Roman"/>
                        </a:rPr>
                        <a:t>2,189</a:t>
                      </a:r>
                      <a:endParaRPr lang="es-EC" sz="1400">
                        <a:effectLst/>
                        <a:latin typeface="Cambria"/>
                        <a:ea typeface="MS Mincho"/>
                        <a:cs typeface="Times New Roman"/>
                      </a:endParaRPr>
                    </a:p>
                  </a:txBody>
                  <a:tcPr marL="61718" marR="61718" marT="0" marB="0" anchor="b">
                    <a:lnL>
                      <a:noFill/>
                    </a:lnL>
                    <a:lnR>
                      <a:noFill/>
                    </a:lnR>
                    <a:lnT>
                      <a:noFill/>
                    </a:lnT>
                    <a:lnB>
                      <a:noFill/>
                    </a:lnB>
                  </a:tcPr>
                </a:tc>
                <a:tc>
                  <a:txBody>
                    <a:bodyPr/>
                    <a:lstStyle/>
                    <a:p>
                      <a:pPr algn="ctr">
                        <a:lnSpc>
                          <a:spcPct val="150000"/>
                        </a:lnSpc>
                        <a:spcAft>
                          <a:spcPts val="0"/>
                        </a:spcAft>
                      </a:pPr>
                      <a:r>
                        <a:rPr lang="es-ES_tradnl" sz="1400" dirty="0">
                          <a:solidFill>
                            <a:srgbClr val="000000"/>
                          </a:solidFill>
                          <a:effectLst/>
                          <a:latin typeface="Times New Roman"/>
                          <a:ea typeface="Times New Roman"/>
                          <a:cs typeface="Times New Roman"/>
                        </a:rPr>
                        <a:t>1,940</a:t>
                      </a:r>
                      <a:endParaRPr lang="es-EC" sz="1400" dirty="0">
                        <a:effectLst/>
                        <a:latin typeface="Cambria"/>
                        <a:ea typeface="MS Mincho"/>
                        <a:cs typeface="Times New Roman"/>
                      </a:endParaRPr>
                    </a:p>
                  </a:txBody>
                  <a:tcPr marL="61718" marR="61718" marT="0" marB="0" anchor="b">
                    <a:lnL>
                      <a:noFill/>
                    </a:lnL>
                    <a:lnR>
                      <a:noFill/>
                    </a:lnR>
                    <a:lnT>
                      <a:noFill/>
                    </a:lnT>
                    <a:lnB>
                      <a:noFill/>
                    </a:lnB>
                  </a:tcPr>
                </a:tc>
              </a:tr>
              <a:tr h="314844">
                <a:tc vMerge="1">
                  <a:txBody>
                    <a:bodyPr/>
                    <a:lstStyle/>
                    <a:p>
                      <a:endParaRPr lang="es-EC"/>
                    </a:p>
                  </a:txBody>
                  <a:tcPr/>
                </a:tc>
                <a:tc>
                  <a:txBody>
                    <a:bodyPr/>
                    <a:lstStyle/>
                    <a:p>
                      <a:pPr algn="ctr">
                        <a:lnSpc>
                          <a:spcPct val="150000"/>
                        </a:lnSpc>
                        <a:spcAft>
                          <a:spcPts val="0"/>
                        </a:spcAft>
                      </a:pPr>
                      <a:r>
                        <a:rPr lang="es-ES_tradnl" sz="1400" i="1">
                          <a:solidFill>
                            <a:srgbClr val="000000"/>
                          </a:solidFill>
                          <a:effectLst/>
                          <a:latin typeface="Times New Roman"/>
                          <a:ea typeface="Times New Roman"/>
                          <a:cs typeface="Times New Roman"/>
                        </a:rPr>
                        <a:t>Ca (g*kg</a:t>
                      </a:r>
                      <a:r>
                        <a:rPr lang="es-ES_tradnl" sz="1400" i="1" baseline="30000">
                          <a:solidFill>
                            <a:srgbClr val="000000"/>
                          </a:solidFill>
                          <a:effectLst/>
                          <a:latin typeface="Times New Roman"/>
                          <a:ea typeface="Times New Roman"/>
                          <a:cs typeface="Times New Roman"/>
                        </a:rPr>
                        <a:t>-1</a:t>
                      </a:r>
                      <a:r>
                        <a:rPr lang="es-ES_tradnl" sz="1400" i="1">
                          <a:solidFill>
                            <a:srgbClr val="000000"/>
                          </a:solidFill>
                          <a:effectLst/>
                          <a:latin typeface="Times New Roman"/>
                          <a:ea typeface="Times New Roman"/>
                          <a:cs typeface="Times New Roman"/>
                        </a:rPr>
                        <a:t>)</a:t>
                      </a:r>
                      <a:endParaRPr lang="es-EC" sz="1400">
                        <a:effectLst/>
                        <a:latin typeface="Cambria"/>
                        <a:ea typeface="MS Mincho"/>
                        <a:cs typeface="Times New Roman"/>
                      </a:endParaRPr>
                    </a:p>
                  </a:txBody>
                  <a:tcPr marL="61718" marR="61718" marT="0" marB="0" anchor="b">
                    <a:lnL>
                      <a:noFill/>
                    </a:lnL>
                    <a:lnR>
                      <a:noFill/>
                    </a:lnR>
                    <a:lnT>
                      <a:noFill/>
                    </a:lnT>
                    <a:lnB w="12700" cap="flat" cmpd="sng" algn="ctr">
                      <a:solidFill>
                        <a:srgbClr val="000000"/>
                      </a:solidFill>
                      <a:prstDash val="dot"/>
                      <a:round/>
                      <a:headEnd type="none" w="med" len="med"/>
                      <a:tailEnd type="none" w="med" len="med"/>
                    </a:lnB>
                  </a:tcPr>
                </a:tc>
                <a:tc>
                  <a:txBody>
                    <a:bodyPr/>
                    <a:lstStyle/>
                    <a:p>
                      <a:pPr algn="ctr">
                        <a:lnSpc>
                          <a:spcPct val="150000"/>
                        </a:lnSpc>
                        <a:spcAft>
                          <a:spcPts val="0"/>
                        </a:spcAft>
                      </a:pPr>
                      <a:r>
                        <a:rPr lang="es-ES_tradnl" sz="1400">
                          <a:solidFill>
                            <a:srgbClr val="000000"/>
                          </a:solidFill>
                          <a:effectLst/>
                          <a:latin typeface="Times New Roman"/>
                          <a:ea typeface="Times New Roman"/>
                          <a:cs typeface="Times New Roman"/>
                        </a:rPr>
                        <a:t>21,857</a:t>
                      </a:r>
                      <a:endParaRPr lang="es-EC" sz="1400">
                        <a:effectLst/>
                        <a:latin typeface="Cambria"/>
                        <a:ea typeface="MS Mincho"/>
                        <a:cs typeface="Times New Roman"/>
                      </a:endParaRPr>
                    </a:p>
                  </a:txBody>
                  <a:tcPr marL="61718" marR="61718" marT="0" marB="0" anchor="b">
                    <a:lnL>
                      <a:noFill/>
                    </a:lnL>
                    <a:lnR>
                      <a:noFill/>
                    </a:lnR>
                    <a:lnT>
                      <a:noFill/>
                    </a:lnT>
                    <a:lnB w="12700" cap="flat" cmpd="sng" algn="ctr">
                      <a:solidFill>
                        <a:srgbClr val="000000"/>
                      </a:solidFill>
                      <a:prstDash val="dot"/>
                      <a:round/>
                      <a:headEnd type="none" w="med" len="med"/>
                      <a:tailEnd type="none" w="med" len="med"/>
                    </a:lnB>
                  </a:tcPr>
                </a:tc>
                <a:tc>
                  <a:txBody>
                    <a:bodyPr/>
                    <a:lstStyle/>
                    <a:p>
                      <a:pPr algn="ctr">
                        <a:lnSpc>
                          <a:spcPct val="150000"/>
                        </a:lnSpc>
                        <a:spcAft>
                          <a:spcPts val="0"/>
                        </a:spcAft>
                      </a:pPr>
                      <a:r>
                        <a:rPr lang="es-ES_tradnl" sz="1400">
                          <a:solidFill>
                            <a:srgbClr val="000000"/>
                          </a:solidFill>
                          <a:effectLst/>
                          <a:latin typeface="Times New Roman"/>
                          <a:ea typeface="Times New Roman"/>
                          <a:cs typeface="Times New Roman"/>
                        </a:rPr>
                        <a:t>21,898</a:t>
                      </a:r>
                      <a:endParaRPr lang="es-EC" sz="1400">
                        <a:effectLst/>
                        <a:latin typeface="Cambria"/>
                        <a:ea typeface="MS Mincho"/>
                        <a:cs typeface="Times New Roman"/>
                      </a:endParaRPr>
                    </a:p>
                  </a:txBody>
                  <a:tcPr marL="61718" marR="61718" marT="0" marB="0" anchor="b">
                    <a:lnL>
                      <a:noFill/>
                    </a:lnL>
                    <a:lnR>
                      <a:noFill/>
                    </a:lnR>
                    <a:lnT>
                      <a:noFill/>
                    </a:lnT>
                    <a:lnB w="12700" cap="flat" cmpd="sng" algn="ctr">
                      <a:solidFill>
                        <a:srgbClr val="000000"/>
                      </a:solidFill>
                      <a:prstDash val="dot"/>
                      <a:round/>
                      <a:headEnd type="none" w="med" len="med"/>
                      <a:tailEnd type="none" w="med" len="med"/>
                    </a:lnB>
                  </a:tcPr>
                </a:tc>
                <a:tc>
                  <a:txBody>
                    <a:bodyPr/>
                    <a:lstStyle/>
                    <a:p>
                      <a:pPr algn="ctr">
                        <a:lnSpc>
                          <a:spcPct val="150000"/>
                        </a:lnSpc>
                        <a:spcAft>
                          <a:spcPts val="0"/>
                        </a:spcAft>
                      </a:pPr>
                      <a:r>
                        <a:rPr lang="es-ES_tradnl" sz="1400">
                          <a:solidFill>
                            <a:srgbClr val="000000"/>
                          </a:solidFill>
                          <a:effectLst/>
                          <a:latin typeface="Times New Roman"/>
                          <a:ea typeface="Times New Roman"/>
                          <a:cs typeface="Times New Roman"/>
                        </a:rPr>
                        <a:t>19,400</a:t>
                      </a:r>
                      <a:endParaRPr lang="es-EC" sz="1400">
                        <a:effectLst/>
                        <a:latin typeface="Cambria"/>
                        <a:ea typeface="MS Mincho"/>
                        <a:cs typeface="Times New Roman"/>
                      </a:endParaRPr>
                    </a:p>
                  </a:txBody>
                  <a:tcPr marL="61718" marR="61718" marT="0" marB="0" anchor="b">
                    <a:lnL>
                      <a:noFill/>
                    </a:lnL>
                    <a:lnR>
                      <a:noFill/>
                    </a:lnR>
                    <a:lnT>
                      <a:noFill/>
                    </a:lnT>
                    <a:lnB w="12700" cap="flat" cmpd="sng" algn="ctr">
                      <a:solidFill>
                        <a:srgbClr val="000000"/>
                      </a:solidFill>
                      <a:prstDash val="dot"/>
                      <a:round/>
                      <a:headEnd type="none" w="med" len="med"/>
                      <a:tailEnd type="none" w="med" len="med"/>
                    </a:lnB>
                  </a:tcPr>
                </a:tc>
              </a:tr>
              <a:tr h="314844">
                <a:tc rowSpan="3">
                  <a:txBody>
                    <a:bodyPr/>
                    <a:lstStyle/>
                    <a:p>
                      <a:pPr algn="ctr">
                        <a:lnSpc>
                          <a:spcPct val="150000"/>
                        </a:lnSpc>
                        <a:spcAft>
                          <a:spcPts val="0"/>
                        </a:spcAft>
                      </a:pPr>
                      <a:r>
                        <a:rPr lang="es-ES_tradnl" sz="1400">
                          <a:solidFill>
                            <a:srgbClr val="000000"/>
                          </a:solidFill>
                          <a:effectLst/>
                          <a:latin typeface="Times New Roman"/>
                          <a:ea typeface="Times New Roman"/>
                          <a:cs typeface="Times New Roman"/>
                        </a:rPr>
                        <a:t>Micronutriente</a:t>
                      </a:r>
                      <a:endParaRPr lang="es-EC" sz="1400">
                        <a:effectLst/>
                        <a:latin typeface="Cambria"/>
                        <a:ea typeface="MS Mincho"/>
                        <a:cs typeface="Times New Roman"/>
                      </a:endParaRPr>
                    </a:p>
                  </a:txBody>
                  <a:tcPr marL="61718" marR="61718"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400" i="1">
                          <a:solidFill>
                            <a:srgbClr val="000000"/>
                          </a:solidFill>
                          <a:effectLst/>
                          <a:latin typeface="Times New Roman"/>
                          <a:ea typeface="Times New Roman"/>
                          <a:cs typeface="Times New Roman"/>
                        </a:rPr>
                        <a:t>Fe (mg*kg</a:t>
                      </a:r>
                      <a:r>
                        <a:rPr lang="es-ES_tradnl" sz="1400" i="1" baseline="30000">
                          <a:solidFill>
                            <a:srgbClr val="000000"/>
                          </a:solidFill>
                          <a:effectLst/>
                          <a:latin typeface="Times New Roman"/>
                          <a:ea typeface="Times New Roman"/>
                          <a:cs typeface="Times New Roman"/>
                        </a:rPr>
                        <a:t>-1</a:t>
                      </a:r>
                      <a:r>
                        <a:rPr lang="es-ES_tradnl" sz="1400" i="1">
                          <a:solidFill>
                            <a:srgbClr val="000000"/>
                          </a:solidFill>
                          <a:effectLst/>
                          <a:latin typeface="Times New Roman"/>
                          <a:ea typeface="Times New Roman"/>
                          <a:cs typeface="Times New Roman"/>
                        </a:rPr>
                        <a:t>)</a:t>
                      </a:r>
                      <a:endParaRPr lang="es-EC" sz="1400">
                        <a:effectLst/>
                        <a:latin typeface="Cambria"/>
                        <a:ea typeface="MS Mincho"/>
                        <a:cs typeface="Times New Roman"/>
                      </a:endParaRPr>
                    </a:p>
                  </a:txBody>
                  <a:tcPr marL="61718" marR="61718" marT="0" marB="0" anchor="b">
                    <a:lnL>
                      <a:noFill/>
                    </a:lnL>
                    <a:lnR>
                      <a:noFill/>
                    </a:lnR>
                    <a:lnT w="12700" cap="flat" cmpd="sng" algn="ctr">
                      <a:solidFill>
                        <a:srgbClr val="000000"/>
                      </a:solidFill>
                      <a:prstDash val="dot"/>
                      <a:round/>
                      <a:headEnd type="none" w="med" len="med"/>
                      <a:tailEnd type="none" w="med" len="med"/>
                    </a:lnT>
                    <a:lnB>
                      <a:noFill/>
                    </a:lnB>
                  </a:tcPr>
                </a:tc>
                <a:tc>
                  <a:txBody>
                    <a:bodyPr/>
                    <a:lstStyle/>
                    <a:p>
                      <a:pPr algn="ctr">
                        <a:lnSpc>
                          <a:spcPct val="150000"/>
                        </a:lnSpc>
                        <a:spcAft>
                          <a:spcPts val="0"/>
                        </a:spcAft>
                      </a:pPr>
                      <a:r>
                        <a:rPr lang="es-ES_tradnl" sz="1400">
                          <a:solidFill>
                            <a:srgbClr val="000000"/>
                          </a:solidFill>
                          <a:effectLst/>
                          <a:latin typeface="Times New Roman"/>
                          <a:ea typeface="Times New Roman"/>
                          <a:cs typeface="Times New Roman"/>
                        </a:rPr>
                        <a:t>102,806</a:t>
                      </a:r>
                      <a:endParaRPr lang="es-EC" sz="1400">
                        <a:effectLst/>
                        <a:latin typeface="Cambria"/>
                        <a:ea typeface="MS Mincho"/>
                        <a:cs typeface="Times New Roman"/>
                      </a:endParaRPr>
                    </a:p>
                  </a:txBody>
                  <a:tcPr marL="61718" marR="61718" marT="0" marB="0" anchor="b">
                    <a:lnL>
                      <a:noFill/>
                    </a:lnL>
                    <a:lnR>
                      <a:noFill/>
                    </a:lnR>
                    <a:lnT w="12700" cap="flat" cmpd="sng" algn="ctr">
                      <a:solidFill>
                        <a:srgbClr val="000000"/>
                      </a:solidFill>
                      <a:prstDash val="dot"/>
                      <a:round/>
                      <a:headEnd type="none" w="med" len="med"/>
                      <a:tailEnd type="none" w="med" len="med"/>
                    </a:lnT>
                    <a:lnB>
                      <a:noFill/>
                    </a:lnB>
                  </a:tcPr>
                </a:tc>
                <a:tc>
                  <a:txBody>
                    <a:bodyPr/>
                    <a:lstStyle/>
                    <a:p>
                      <a:pPr algn="ctr">
                        <a:lnSpc>
                          <a:spcPct val="150000"/>
                        </a:lnSpc>
                        <a:spcAft>
                          <a:spcPts val="0"/>
                        </a:spcAft>
                      </a:pPr>
                      <a:r>
                        <a:rPr lang="es-ES_tradnl" sz="1400">
                          <a:solidFill>
                            <a:srgbClr val="000000"/>
                          </a:solidFill>
                          <a:effectLst/>
                          <a:latin typeface="Times New Roman"/>
                          <a:ea typeface="Times New Roman"/>
                          <a:cs typeface="Times New Roman"/>
                        </a:rPr>
                        <a:t>104,318</a:t>
                      </a:r>
                      <a:endParaRPr lang="es-EC" sz="1400">
                        <a:effectLst/>
                        <a:latin typeface="Cambria"/>
                        <a:ea typeface="MS Mincho"/>
                        <a:cs typeface="Times New Roman"/>
                      </a:endParaRPr>
                    </a:p>
                  </a:txBody>
                  <a:tcPr marL="61718" marR="61718" marT="0" marB="0" anchor="b">
                    <a:lnL>
                      <a:noFill/>
                    </a:lnL>
                    <a:lnR>
                      <a:noFill/>
                    </a:lnR>
                    <a:lnT w="12700" cap="flat" cmpd="sng" algn="ctr">
                      <a:solidFill>
                        <a:srgbClr val="000000"/>
                      </a:solidFill>
                      <a:prstDash val="dot"/>
                      <a:round/>
                      <a:headEnd type="none" w="med" len="med"/>
                      <a:tailEnd type="none" w="med" len="med"/>
                    </a:lnT>
                    <a:lnB>
                      <a:noFill/>
                    </a:lnB>
                  </a:tcPr>
                </a:tc>
                <a:tc>
                  <a:txBody>
                    <a:bodyPr/>
                    <a:lstStyle/>
                    <a:p>
                      <a:pPr algn="ctr">
                        <a:lnSpc>
                          <a:spcPct val="150000"/>
                        </a:lnSpc>
                        <a:spcAft>
                          <a:spcPts val="0"/>
                        </a:spcAft>
                      </a:pPr>
                      <a:r>
                        <a:rPr lang="es-ES_tradnl" sz="1400">
                          <a:solidFill>
                            <a:srgbClr val="000000"/>
                          </a:solidFill>
                          <a:effectLst/>
                          <a:latin typeface="Times New Roman"/>
                          <a:ea typeface="Times New Roman"/>
                          <a:cs typeface="Times New Roman"/>
                        </a:rPr>
                        <a:t>100,111</a:t>
                      </a:r>
                      <a:endParaRPr lang="es-EC" sz="1400">
                        <a:effectLst/>
                        <a:latin typeface="Cambria"/>
                        <a:ea typeface="MS Mincho"/>
                        <a:cs typeface="Times New Roman"/>
                      </a:endParaRPr>
                    </a:p>
                  </a:txBody>
                  <a:tcPr marL="61718" marR="61718" marT="0" marB="0" anchor="b">
                    <a:lnL>
                      <a:noFill/>
                    </a:lnL>
                    <a:lnR>
                      <a:noFill/>
                    </a:lnR>
                    <a:lnT w="12700" cap="flat" cmpd="sng" algn="ctr">
                      <a:solidFill>
                        <a:srgbClr val="000000"/>
                      </a:solidFill>
                      <a:prstDash val="dot"/>
                      <a:round/>
                      <a:headEnd type="none" w="med" len="med"/>
                      <a:tailEnd type="none" w="med" len="med"/>
                    </a:lnT>
                    <a:lnB>
                      <a:noFill/>
                    </a:lnB>
                  </a:tcPr>
                </a:tc>
              </a:tr>
              <a:tr h="314844">
                <a:tc vMerge="1">
                  <a:txBody>
                    <a:bodyPr/>
                    <a:lstStyle/>
                    <a:p>
                      <a:endParaRPr lang="es-EC"/>
                    </a:p>
                  </a:txBody>
                  <a:tcPr/>
                </a:tc>
                <a:tc>
                  <a:txBody>
                    <a:bodyPr/>
                    <a:lstStyle/>
                    <a:p>
                      <a:pPr algn="ctr">
                        <a:lnSpc>
                          <a:spcPct val="150000"/>
                        </a:lnSpc>
                        <a:spcAft>
                          <a:spcPts val="0"/>
                        </a:spcAft>
                      </a:pPr>
                      <a:r>
                        <a:rPr lang="es-ES_tradnl" sz="1400" i="1">
                          <a:solidFill>
                            <a:srgbClr val="000000"/>
                          </a:solidFill>
                          <a:effectLst/>
                          <a:latin typeface="Times New Roman"/>
                          <a:ea typeface="Times New Roman"/>
                          <a:cs typeface="Times New Roman"/>
                        </a:rPr>
                        <a:t>Cu (mg*kg</a:t>
                      </a:r>
                      <a:r>
                        <a:rPr lang="es-ES_tradnl" sz="1400" i="1" baseline="30000">
                          <a:solidFill>
                            <a:srgbClr val="000000"/>
                          </a:solidFill>
                          <a:effectLst/>
                          <a:latin typeface="Times New Roman"/>
                          <a:ea typeface="Times New Roman"/>
                          <a:cs typeface="Times New Roman"/>
                        </a:rPr>
                        <a:t>-1</a:t>
                      </a:r>
                      <a:r>
                        <a:rPr lang="es-ES_tradnl" sz="1400" i="1">
                          <a:solidFill>
                            <a:srgbClr val="000000"/>
                          </a:solidFill>
                          <a:effectLst/>
                          <a:latin typeface="Times New Roman"/>
                          <a:ea typeface="Times New Roman"/>
                          <a:cs typeface="Times New Roman"/>
                        </a:rPr>
                        <a:t>)</a:t>
                      </a:r>
                      <a:endParaRPr lang="es-EC" sz="1400">
                        <a:effectLst/>
                        <a:latin typeface="Cambria"/>
                        <a:ea typeface="MS Mincho"/>
                        <a:cs typeface="Times New Roman"/>
                      </a:endParaRPr>
                    </a:p>
                  </a:txBody>
                  <a:tcPr marL="61718" marR="61718" marT="0" marB="0" anchor="b">
                    <a:lnL>
                      <a:noFill/>
                    </a:lnL>
                    <a:lnR>
                      <a:noFill/>
                    </a:lnR>
                    <a:lnT>
                      <a:noFill/>
                    </a:lnT>
                    <a:lnB>
                      <a:noFill/>
                    </a:lnB>
                  </a:tcPr>
                </a:tc>
                <a:tc>
                  <a:txBody>
                    <a:bodyPr/>
                    <a:lstStyle/>
                    <a:p>
                      <a:pPr algn="ctr">
                        <a:lnSpc>
                          <a:spcPct val="150000"/>
                        </a:lnSpc>
                        <a:spcAft>
                          <a:spcPts val="0"/>
                        </a:spcAft>
                      </a:pPr>
                      <a:r>
                        <a:rPr lang="es-ES_tradnl" sz="1400">
                          <a:solidFill>
                            <a:srgbClr val="000000"/>
                          </a:solidFill>
                          <a:effectLst/>
                          <a:latin typeface="Times New Roman"/>
                          <a:ea typeface="Times New Roman"/>
                          <a:cs typeface="Times New Roman"/>
                        </a:rPr>
                        <a:t>0,941</a:t>
                      </a:r>
                      <a:endParaRPr lang="es-EC" sz="1400">
                        <a:effectLst/>
                        <a:latin typeface="Cambria"/>
                        <a:ea typeface="MS Mincho"/>
                        <a:cs typeface="Times New Roman"/>
                      </a:endParaRPr>
                    </a:p>
                  </a:txBody>
                  <a:tcPr marL="61718" marR="61718" marT="0" marB="0" anchor="b">
                    <a:lnL>
                      <a:noFill/>
                    </a:lnL>
                    <a:lnR>
                      <a:noFill/>
                    </a:lnR>
                    <a:lnT>
                      <a:noFill/>
                    </a:lnT>
                    <a:lnB>
                      <a:noFill/>
                    </a:lnB>
                  </a:tcPr>
                </a:tc>
                <a:tc>
                  <a:txBody>
                    <a:bodyPr/>
                    <a:lstStyle/>
                    <a:p>
                      <a:pPr algn="ctr">
                        <a:lnSpc>
                          <a:spcPct val="150000"/>
                        </a:lnSpc>
                        <a:spcAft>
                          <a:spcPts val="0"/>
                        </a:spcAft>
                      </a:pPr>
                      <a:r>
                        <a:rPr lang="es-ES_tradnl" sz="1400">
                          <a:solidFill>
                            <a:srgbClr val="000000"/>
                          </a:solidFill>
                          <a:effectLst/>
                          <a:latin typeface="Times New Roman"/>
                          <a:ea typeface="Times New Roman"/>
                          <a:cs typeface="Times New Roman"/>
                        </a:rPr>
                        <a:t>38,050</a:t>
                      </a:r>
                      <a:endParaRPr lang="es-EC" sz="1400">
                        <a:effectLst/>
                        <a:latin typeface="Cambria"/>
                        <a:ea typeface="MS Mincho"/>
                        <a:cs typeface="Times New Roman"/>
                      </a:endParaRPr>
                    </a:p>
                  </a:txBody>
                  <a:tcPr marL="61718" marR="61718" marT="0" marB="0" anchor="b">
                    <a:lnL>
                      <a:noFill/>
                    </a:lnL>
                    <a:lnR>
                      <a:noFill/>
                    </a:lnR>
                    <a:lnT>
                      <a:noFill/>
                    </a:lnT>
                    <a:lnB>
                      <a:noFill/>
                    </a:lnB>
                  </a:tcPr>
                </a:tc>
                <a:tc>
                  <a:txBody>
                    <a:bodyPr/>
                    <a:lstStyle/>
                    <a:p>
                      <a:pPr algn="ctr">
                        <a:lnSpc>
                          <a:spcPct val="150000"/>
                        </a:lnSpc>
                        <a:spcAft>
                          <a:spcPts val="0"/>
                        </a:spcAft>
                      </a:pPr>
                      <a:r>
                        <a:rPr lang="es-ES_tradnl" sz="1400">
                          <a:solidFill>
                            <a:srgbClr val="000000"/>
                          </a:solidFill>
                          <a:effectLst/>
                          <a:latin typeface="Times New Roman"/>
                          <a:ea typeface="Times New Roman"/>
                          <a:cs typeface="Times New Roman"/>
                        </a:rPr>
                        <a:t>24,105</a:t>
                      </a:r>
                      <a:endParaRPr lang="es-EC" sz="1400">
                        <a:effectLst/>
                        <a:latin typeface="Cambria"/>
                        <a:ea typeface="MS Mincho"/>
                        <a:cs typeface="Times New Roman"/>
                      </a:endParaRPr>
                    </a:p>
                  </a:txBody>
                  <a:tcPr marL="61718" marR="61718" marT="0" marB="0" anchor="b">
                    <a:lnL>
                      <a:noFill/>
                    </a:lnL>
                    <a:lnR>
                      <a:noFill/>
                    </a:lnR>
                    <a:lnT>
                      <a:noFill/>
                    </a:lnT>
                    <a:lnB>
                      <a:noFill/>
                    </a:lnB>
                  </a:tcPr>
                </a:tc>
              </a:tr>
              <a:tr h="314844">
                <a:tc vMerge="1">
                  <a:txBody>
                    <a:bodyPr/>
                    <a:lstStyle/>
                    <a:p>
                      <a:endParaRPr lang="es-EC"/>
                    </a:p>
                  </a:txBody>
                  <a:tcPr/>
                </a:tc>
                <a:tc>
                  <a:txBody>
                    <a:bodyPr/>
                    <a:lstStyle/>
                    <a:p>
                      <a:pPr algn="ctr">
                        <a:lnSpc>
                          <a:spcPct val="150000"/>
                        </a:lnSpc>
                        <a:spcAft>
                          <a:spcPts val="0"/>
                        </a:spcAft>
                      </a:pPr>
                      <a:r>
                        <a:rPr lang="es-ES_tradnl" sz="1400" i="1">
                          <a:solidFill>
                            <a:srgbClr val="000000"/>
                          </a:solidFill>
                          <a:effectLst/>
                          <a:latin typeface="Times New Roman"/>
                          <a:ea typeface="Times New Roman"/>
                          <a:cs typeface="Times New Roman"/>
                        </a:rPr>
                        <a:t>Zn (mg*kg</a:t>
                      </a:r>
                      <a:r>
                        <a:rPr lang="es-ES_tradnl" sz="1400" i="1" baseline="30000">
                          <a:solidFill>
                            <a:srgbClr val="000000"/>
                          </a:solidFill>
                          <a:effectLst/>
                          <a:latin typeface="Times New Roman"/>
                          <a:ea typeface="Times New Roman"/>
                          <a:cs typeface="Times New Roman"/>
                        </a:rPr>
                        <a:t>-1</a:t>
                      </a:r>
                      <a:r>
                        <a:rPr lang="es-ES_tradnl" sz="1400" i="1">
                          <a:solidFill>
                            <a:srgbClr val="000000"/>
                          </a:solidFill>
                          <a:effectLst/>
                          <a:latin typeface="Times New Roman"/>
                          <a:ea typeface="Times New Roman"/>
                          <a:cs typeface="Times New Roman"/>
                        </a:rPr>
                        <a:t>)</a:t>
                      </a:r>
                      <a:endParaRPr lang="es-EC" sz="1400">
                        <a:effectLst/>
                        <a:latin typeface="Cambria"/>
                        <a:ea typeface="MS Mincho"/>
                        <a:cs typeface="Times New Roman"/>
                      </a:endParaRPr>
                    </a:p>
                  </a:txBody>
                  <a:tcPr marL="61718" marR="6171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400">
                          <a:solidFill>
                            <a:srgbClr val="000000"/>
                          </a:solidFill>
                          <a:effectLst/>
                          <a:latin typeface="Times New Roman"/>
                          <a:ea typeface="Times New Roman"/>
                          <a:cs typeface="Times New Roman"/>
                        </a:rPr>
                        <a:t>18,935</a:t>
                      </a:r>
                      <a:endParaRPr lang="es-EC" sz="1400">
                        <a:effectLst/>
                        <a:latin typeface="Cambria"/>
                        <a:ea typeface="MS Mincho"/>
                        <a:cs typeface="Times New Roman"/>
                      </a:endParaRPr>
                    </a:p>
                  </a:txBody>
                  <a:tcPr marL="61718" marR="6171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400">
                          <a:solidFill>
                            <a:srgbClr val="000000"/>
                          </a:solidFill>
                          <a:effectLst/>
                          <a:latin typeface="Times New Roman"/>
                          <a:ea typeface="Times New Roman"/>
                          <a:cs typeface="Times New Roman"/>
                        </a:rPr>
                        <a:t>27,580</a:t>
                      </a:r>
                      <a:endParaRPr lang="es-EC" sz="1400">
                        <a:effectLst/>
                        <a:latin typeface="Cambria"/>
                        <a:ea typeface="MS Mincho"/>
                        <a:cs typeface="Times New Roman"/>
                      </a:endParaRPr>
                    </a:p>
                  </a:txBody>
                  <a:tcPr marL="61718" marR="6171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400" dirty="0">
                          <a:solidFill>
                            <a:srgbClr val="000000"/>
                          </a:solidFill>
                          <a:effectLst/>
                          <a:latin typeface="Times New Roman"/>
                          <a:ea typeface="Times New Roman"/>
                          <a:cs typeface="Times New Roman"/>
                        </a:rPr>
                        <a:t>24,886</a:t>
                      </a:r>
                      <a:endParaRPr lang="es-EC" sz="1400" dirty="0">
                        <a:effectLst/>
                        <a:latin typeface="Cambria"/>
                        <a:ea typeface="MS Mincho"/>
                        <a:cs typeface="Times New Roman"/>
                      </a:endParaRPr>
                    </a:p>
                  </a:txBody>
                  <a:tcPr marL="61718" marR="61718"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3" name="2 CuadroTexto"/>
          <p:cNvSpPr txBox="1"/>
          <p:nvPr/>
        </p:nvSpPr>
        <p:spPr>
          <a:xfrm>
            <a:off x="6948263" y="2564904"/>
            <a:ext cx="2085667" cy="2062103"/>
          </a:xfrm>
          <a:prstGeom prst="rect">
            <a:avLst/>
          </a:prstGeom>
          <a:noFill/>
        </p:spPr>
        <p:txBody>
          <a:bodyPr wrap="square" rtlCol="0">
            <a:spAutoFit/>
          </a:bodyPr>
          <a:lstStyle/>
          <a:p>
            <a:pPr algn="ctr"/>
            <a:r>
              <a:rPr lang="es-EC" sz="3200" dirty="0" smtClean="0"/>
              <a:t>Análisis de elementos unitarios</a:t>
            </a:r>
            <a:endParaRPr lang="es-EC" sz="3200" dirty="0"/>
          </a:p>
        </p:txBody>
      </p:sp>
      <p:sp>
        <p:nvSpPr>
          <p:cNvPr id="6" name="5 Cerrar llave"/>
          <p:cNvSpPr/>
          <p:nvPr/>
        </p:nvSpPr>
        <p:spPr>
          <a:xfrm>
            <a:off x="6443421" y="692696"/>
            <a:ext cx="720080" cy="5472608"/>
          </a:xfrm>
          <a:prstGeom prst="rightBrace">
            <a:avLst>
              <a:gd name="adj1" fmla="val 8333"/>
              <a:gd name="adj2" fmla="val 49252"/>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pic>
        <p:nvPicPr>
          <p:cNvPr id="7" name="17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5966098"/>
            <a:ext cx="2714204"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93506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380491404"/>
              </p:ext>
            </p:extLst>
          </p:nvPr>
        </p:nvGraphicFramePr>
        <p:xfrm>
          <a:off x="0" y="-6"/>
          <a:ext cx="9143999" cy="7416878"/>
        </p:xfrm>
        <a:graphic>
          <a:graphicData uri="http://schemas.openxmlformats.org/drawingml/2006/table">
            <a:tbl>
              <a:tblPr firstRow="1" firstCol="1" bandRow="1"/>
              <a:tblGrid>
                <a:gridCol w="957921"/>
                <a:gridCol w="762747"/>
                <a:gridCol w="1246197"/>
                <a:gridCol w="1113834"/>
                <a:gridCol w="897351"/>
                <a:gridCol w="897351"/>
                <a:gridCol w="1056628"/>
                <a:gridCol w="1099257"/>
                <a:gridCol w="1112713"/>
              </a:tblGrid>
              <a:tr h="514509">
                <a:tc gridSpan="9">
                  <a:txBody>
                    <a:bodyPr/>
                    <a:lstStyle/>
                    <a:p>
                      <a:pPr algn="just">
                        <a:spcAft>
                          <a:spcPts val="0"/>
                        </a:spcAft>
                      </a:pPr>
                      <a:endParaRPr lang="es-EC" sz="1200" b="1" dirty="0">
                        <a:effectLst/>
                        <a:latin typeface="Cambria"/>
                        <a:ea typeface="MS Mincho"/>
                        <a:cs typeface="Times New Roman"/>
                      </a:endParaRPr>
                    </a:p>
                    <a:p>
                      <a:pPr algn="just">
                        <a:spcAft>
                          <a:spcPts val="0"/>
                        </a:spcAft>
                      </a:pPr>
                      <a:r>
                        <a:rPr lang="es-ES_tradnl" sz="1200" b="1" dirty="0">
                          <a:effectLst/>
                          <a:latin typeface="Times New Roman"/>
                          <a:ea typeface="Times New Roman"/>
                          <a:cs typeface="Times New Roman"/>
                        </a:rPr>
                        <a:t>Radios nutricionales de DRIS de tomate (</a:t>
                      </a:r>
                      <a:r>
                        <a:rPr lang="es-ES_tradnl" sz="1200" b="1" i="1" dirty="0" err="1">
                          <a:effectLst/>
                          <a:latin typeface="Times New Roman"/>
                          <a:ea typeface="Times New Roman"/>
                          <a:cs typeface="Times New Roman"/>
                        </a:rPr>
                        <a:t>Solanum</a:t>
                      </a:r>
                      <a:r>
                        <a:rPr lang="es-ES_tradnl" sz="1200" b="1" i="1" dirty="0">
                          <a:effectLst/>
                          <a:latin typeface="Times New Roman"/>
                          <a:ea typeface="Times New Roman"/>
                          <a:cs typeface="Times New Roman"/>
                        </a:rPr>
                        <a:t> </a:t>
                      </a:r>
                      <a:r>
                        <a:rPr lang="es-ES_tradnl" sz="1200" b="1" i="1" dirty="0" err="1">
                          <a:effectLst/>
                          <a:latin typeface="Times New Roman"/>
                          <a:ea typeface="Times New Roman"/>
                          <a:cs typeface="Times New Roman"/>
                        </a:rPr>
                        <a:t>lycopersicum</a:t>
                      </a:r>
                      <a:r>
                        <a:rPr lang="es-ES_tradnl" sz="1200" b="1" dirty="0">
                          <a:effectLst/>
                          <a:latin typeface="Times New Roman"/>
                          <a:ea typeface="Times New Roman"/>
                          <a:cs typeface="Times New Roman"/>
                        </a:rPr>
                        <a:t>) de población de alto rendimiento y población en estudio para 3 épocas de muestreo.</a:t>
                      </a:r>
                      <a:endParaRPr lang="es-EC" sz="1200" b="1" dirty="0">
                        <a:effectLst/>
                        <a:latin typeface="Cambria"/>
                        <a:ea typeface="MS Mincho"/>
                        <a:cs typeface="Times New Roman"/>
                      </a:endParaRPr>
                    </a:p>
                  </a:txBody>
                  <a:tcPr marL="21360" marR="2136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57254">
                <a:tc gridSpan="3">
                  <a:txBody>
                    <a:bodyPr/>
                    <a:lstStyle/>
                    <a:p>
                      <a:pPr algn="ctr">
                        <a:lnSpc>
                          <a:spcPct val="150000"/>
                        </a:lnSpc>
                        <a:spcAft>
                          <a:spcPts val="0"/>
                        </a:spcAft>
                      </a:pPr>
                      <a:r>
                        <a:rPr lang="es-ES_tradnl" sz="1200" b="1" dirty="0">
                          <a:effectLst/>
                          <a:latin typeface="Times New Roman"/>
                          <a:ea typeface="Times New Roman"/>
                          <a:cs typeface="Times New Roman"/>
                        </a:rPr>
                        <a:t>Poblaciones de alto rendimiento</a:t>
                      </a:r>
                      <a:endParaRPr lang="es-EC" sz="1200" b="1" dirty="0">
                        <a:effectLst/>
                        <a:latin typeface="Cambria"/>
                        <a:ea typeface="MS Mincho"/>
                        <a:cs typeface="Times New Roman"/>
                      </a:endParaRPr>
                    </a:p>
                  </a:txBody>
                  <a:tcPr marL="21360" marR="213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EC"/>
                    </a:p>
                  </a:txBody>
                  <a:tcPr/>
                </a:tc>
                <a:tc hMerge="1">
                  <a:txBody>
                    <a:bodyPr/>
                    <a:lstStyle/>
                    <a:p>
                      <a:endParaRPr lang="es-EC"/>
                    </a:p>
                  </a:txBody>
                  <a:tcPr/>
                </a:tc>
                <a:tc gridSpan="6">
                  <a:txBody>
                    <a:bodyPr/>
                    <a:lstStyle/>
                    <a:p>
                      <a:pPr algn="ctr">
                        <a:lnSpc>
                          <a:spcPct val="150000"/>
                        </a:lnSpc>
                        <a:spcAft>
                          <a:spcPts val="0"/>
                        </a:spcAft>
                      </a:pPr>
                      <a:r>
                        <a:rPr lang="es-ES_tradnl" sz="1200" b="1" dirty="0">
                          <a:effectLst/>
                          <a:latin typeface="Times New Roman"/>
                          <a:ea typeface="Times New Roman"/>
                          <a:cs typeface="Times New Roman"/>
                        </a:rPr>
                        <a:t>Población en estudio</a:t>
                      </a:r>
                      <a:endParaRPr lang="es-EC" sz="1200" b="1" dirty="0">
                        <a:effectLst/>
                        <a:latin typeface="Cambria"/>
                        <a:ea typeface="MS Mincho"/>
                        <a:cs typeface="Times New Roman"/>
                      </a:endParaRPr>
                    </a:p>
                  </a:txBody>
                  <a:tcPr marL="21360" marR="213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20504">
                <a:tc>
                  <a:txBody>
                    <a:bodyPr/>
                    <a:lstStyle/>
                    <a:p>
                      <a:pPr algn="ctr">
                        <a:lnSpc>
                          <a:spcPct val="150000"/>
                        </a:lnSpc>
                        <a:spcAft>
                          <a:spcPts val="0"/>
                        </a:spcAft>
                      </a:pPr>
                      <a:r>
                        <a:rPr lang="es-ES_tradnl" sz="1050">
                          <a:effectLst/>
                          <a:latin typeface="Times New Roman"/>
                          <a:ea typeface="Times New Roman"/>
                          <a:cs typeface="Times New Roman"/>
                        </a:rPr>
                        <a:t>Relación</a:t>
                      </a:r>
                      <a:endParaRPr lang="es-EC" sz="1050">
                        <a:effectLst/>
                        <a:latin typeface="Cambria"/>
                        <a:ea typeface="MS Mincho"/>
                        <a:cs typeface="Times New Roman"/>
                      </a:endParaRPr>
                    </a:p>
                  </a:txBody>
                  <a:tcPr marL="21360" marR="213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S_tradnl" sz="1050" i="1">
                          <a:effectLst/>
                          <a:latin typeface="Times New Roman"/>
                          <a:ea typeface="Times New Roman"/>
                          <a:cs typeface="Times New Roman"/>
                        </a:rPr>
                        <a:t>x/a</a:t>
                      </a:r>
                      <a:endParaRPr lang="es-EC" sz="1050">
                        <a:effectLst/>
                        <a:latin typeface="Cambria"/>
                        <a:ea typeface="MS Mincho"/>
                        <a:cs typeface="Times New Roman"/>
                      </a:endParaRPr>
                    </a:p>
                  </a:txBody>
                  <a:tcPr marL="21360" marR="213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S_tradnl" sz="1050" i="1">
                          <a:effectLst/>
                          <a:latin typeface="Times New Roman"/>
                          <a:ea typeface="Times New Roman"/>
                          <a:cs typeface="Times New Roman"/>
                        </a:rPr>
                        <a:t>CV (%)</a:t>
                      </a:r>
                      <a:endParaRPr lang="es-EC" sz="1050">
                        <a:effectLst/>
                        <a:latin typeface="Cambria"/>
                        <a:ea typeface="MS Mincho"/>
                        <a:cs typeface="Times New Roman"/>
                      </a:endParaRPr>
                    </a:p>
                  </a:txBody>
                  <a:tcPr marL="21360" marR="213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S_tradnl" sz="1050" i="1">
                          <a:effectLst/>
                          <a:latin typeface="Times New Roman"/>
                          <a:ea typeface="Times New Roman"/>
                          <a:cs typeface="Times New Roman"/>
                        </a:rPr>
                        <a:t>X/A</a:t>
                      </a:r>
                      <a:r>
                        <a:rPr lang="es-ES_tradnl" sz="1050" i="1" baseline="30000">
                          <a:effectLst/>
                          <a:latin typeface="Times New Roman"/>
                          <a:ea typeface="Times New Roman"/>
                          <a:cs typeface="Times New Roman"/>
                        </a:rPr>
                        <a:t>c</a:t>
                      </a:r>
                      <a:endParaRPr lang="es-EC" sz="1050">
                        <a:effectLst/>
                        <a:latin typeface="Cambria"/>
                        <a:ea typeface="MS Mincho"/>
                        <a:cs typeface="Times New Roman"/>
                      </a:endParaRPr>
                    </a:p>
                  </a:txBody>
                  <a:tcPr marL="21360" marR="213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S_tradnl" sz="1050" i="1">
                          <a:effectLst/>
                          <a:latin typeface="Times New Roman"/>
                          <a:ea typeface="Times New Roman"/>
                          <a:cs typeface="Times New Roman"/>
                        </a:rPr>
                        <a:t>X/A</a:t>
                      </a:r>
                      <a:r>
                        <a:rPr lang="es-ES_tradnl" sz="1050" i="1" baseline="30000">
                          <a:effectLst/>
                          <a:latin typeface="Times New Roman"/>
                          <a:ea typeface="Times New Roman"/>
                          <a:cs typeface="Times New Roman"/>
                        </a:rPr>
                        <a:t>d</a:t>
                      </a:r>
                      <a:endParaRPr lang="es-EC" sz="1050">
                        <a:effectLst/>
                        <a:latin typeface="Cambria"/>
                        <a:ea typeface="MS Mincho"/>
                        <a:cs typeface="Times New Roman"/>
                      </a:endParaRPr>
                    </a:p>
                  </a:txBody>
                  <a:tcPr marL="21360" marR="213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S_tradnl" sz="1050" i="1">
                          <a:effectLst/>
                          <a:latin typeface="Times New Roman"/>
                          <a:ea typeface="Times New Roman"/>
                          <a:cs typeface="Times New Roman"/>
                        </a:rPr>
                        <a:t>X/A</a:t>
                      </a:r>
                      <a:r>
                        <a:rPr lang="es-ES_tradnl" sz="1050" i="1" baseline="30000">
                          <a:effectLst/>
                          <a:latin typeface="Times New Roman"/>
                          <a:ea typeface="Times New Roman"/>
                          <a:cs typeface="Times New Roman"/>
                        </a:rPr>
                        <a:t>e</a:t>
                      </a:r>
                      <a:endParaRPr lang="es-EC" sz="1050">
                        <a:effectLst/>
                        <a:latin typeface="Cambria"/>
                        <a:ea typeface="MS Mincho"/>
                        <a:cs typeface="Times New Roman"/>
                      </a:endParaRPr>
                    </a:p>
                  </a:txBody>
                  <a:tcPr marL="21360" marR="213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S_tradnl" sz="1050" i="1">
                          <a:effectLst/>
                          <a:latin typeface="Times New Roman"/>
                          <a:ea typeface="Times New Roman"/>
                          <a:cs typeface="Times New Roman"/>
                        </a:rPr>
                        <a:t>f (X/A)</a:t>
                      </a:r>
                      <a:r>
                        <a:rPr lang="es-ES_tradnl" sz="1050" i="1" baseline="30000">
                          <a:effectLst/>
                          <a:latin typeface="Times New Roman"/>
                          <a:ea typeface="Times New Roman"/>
                          <a:cs typeface="Times New Roman"/>
                        </a:rPr>
                        <a:t>c</a:t>
                      </a:r>
                      <a:endParaRPr lang="es-EC" sz="1050">
                        <a:effectLst/>
                        <a:latin typeface="Cambria"/>
                        <a:ea typeface="MS Mincho"/>
                        <a:cs typeface="Times New Roman"/>
                      </a:endParaRPr>
                    </a:p>
                  </a:txBody>
                  <a:tcPr marL="21360" marR="213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S_tradnl" sz="1050" i="1">
                          <a:effectLst/>
                          <a:latin typeface="Times New Roman"/>
                          <a:ea typeface="Times New Roman"/>
                          <a:cs typeface="Times New Roman"/>
                        </a:rPr>
                        <a:t>f (X/A)</a:t>
                      </a:r>
                      <a:r>
                        <a:rPr lang="es-ES_tradnl" sz="1050" i="1" baseline="30000">
                          <a:effectLst/>
                          <a:latin typeface="Times New Roman"/>
                          <a:ea typeface="Times New Roman"/>
                          <a:cs typeface="Times New Roman"/>
                        </a:rPr>
                        <a:t>d</a:t>
                      </a:r>
                      <a:endParaRPr lang="es-EC" sz="1050">
                        <a:effectLst/>
                        <a:latin typeface="Cambria"/>
                        <a:ea typeface="MS Mincho"/>
                        <a:cs typeface="Times New Roman"/>
                      </a:endParaRPr>
                    </a:p>
                  </a:txBody>
                  <a:tcPr marL="21360" marR="213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S_tradnl" sz="1050" i="1">
                          <a:effectLst/>
                          <a:latin typeface="Times New Roman"/>
                          <a:ea typeface="Times New Roman"/>
                          <a:cs typeface="Times New Roman"/>
                        </a:rPr>
                        <a:t>f (X/A)</a:t>
                      </a:r>
                      <a:r>
                        <a:rPr lang="es-ES_tradnl" sz="1050" i="1" baseline="30000">
                          <a:effectLst/>
                          <a:latin typeface="Times New Roman"/>
                          <a:ea typeface="Times New Roman"/>
                          <a:cs typeface="Times New Roman"/>
                        </a:rPr>
                        <a:t>e</a:t>
                      </a:r>
                      <a:endParaRPr lang="es-EC" sz="1050">
                        <a:effectLst/>
                        <a:latin typeface="Cambria"/>
                        <a:ea typeface="MS Mincho"/>
                        <a:cs typeface="Times New Roman"/>
                      </a:endParaRPr>
                    </a:p>
                  </a:txBody>
                  <a:tcPr marL="21360" marR="213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20504">
                <a:tc>
                  <a:txBody>
                    <a:bodyPr/>
                    <a:lstStyle/>
                    <a:p>
                      <a:pPr algn="ctr">
                        <a:lnSpc>
                          <a:spcPct val="150000"/>
                        </a:lnSpc>
                        <a:spcAft>
                          <a:spcPts val="0"/>
                        </a:spcAft>
                      </a:pPr>
                      <a:r>
                        <a:rPr lang="es-ES_tradnl" sz="1050" i="1">
                          <a:effectLst/>
                          <a:latin typeface="Times New Roman"/>
                          <a:ea typeface="Times New Roman"/>
                          <a:cs typeface="Times New Roman"/>
                        </a:rPr>
                        <a:t>P/N</a:t>
                      </a:r>
                      <a:r>
                        <a:rPr lang="es-ES_tradnl" sz="1050" i="1" baseline="30000">
                          <a:effectLst/>
                          <a:latin typeface="Times New Roman"/>
                          <a:ea typeface="Times New Roman"/>
                          <a:cs typeface="Times New Roman"/>
                        </a:rPr>
                        <a:t>a</a:t>
                      </a:r>
                      <a:endParaRPr lang="es-EC" sz="1050">
                        <a:effectLst/>
                        <a:latin typeface="Cambria"/>
                        <a:ea typeface="MS Mincho"/>
                        <a:cs typeface="Times New Roman"/>
                      </a:endParaRPr>
                    </a:p>
                  </a:txBody>
                  <a:tcPr marL="21360" marR="2136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0,623</a:t>
                      </a:r>
                      <a:endParaRPr lang="es-EC" sz="1050">
                        <a:effectLst/>
                        <a:latin typeface="Cambria"/>
                        <a:ea typeface="MS Mincho"/>
                        <a:cs typeface="Times New Roman"/>
                      </a:endParaRPr>
                    </a:p>
                  </a:txBody>
                  <a:tcPr marL="21360" marR="2136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17,34</a:t>
                      </a:r>
                      <a:endParaRPr lang="es-EC" sz="1050">
                        <a:effectLst/>
                        <a:latin typeface="Cambria"/>
                        <a:ea typeface="MS Mincho"/>
                        <a:cs typeface="Times New Roman"/>
                      </a:endParaRPr>
                    </a:p>
                  </a:txBody>
                  <a:tcPr marL="21360" marR="2136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0,13</a:t>
                      </a:r>
                      <a:endParaRPr lang="es-EC" sz="1050">
                        <a:effectLst/>
                        <a:latin typeface="Cambria"/>
                        <a:ea typeface="MS Mincho"/>
                        <a:cs typeface="Times New Roman"/>
                      </a:endParaRPr>
                    </a:p>
                  </a:txBody>
                  <a:tcPr marL="21360" marR="2136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0,076</a:t>
                      </a:r>
                      <a:endParaRPr lang="es-EC" sz="1050">
                        <a:effectLst/>
                        <a:latin typeface="Cambria"/>
                        <a:ea typeface="MS Mincho"/>
                        <a:cs typeface="Times New Roman"/>
                      </a:endParaRPr>
                    </a:p>
                  </a:txBody>
                  <a:tcPr marL="21360" marR="2136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0,113</a:t>
                      </a:r>
                      <a:endParaRPr lang="es-EC" sz="1050">
                        <a:effectLst/>
                        <a:latin typeface="Cambria"/>
                        <a:ea typeface="MS Mincho"/>
                        <a:cs typeface="Times New Roman"/>
                      </a:endParaRPr>
                    </a:p>
                  </a:txBody>
                  <a:tcPr marL="21360" marR="2136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0,792</a:t>
                      </a:r>
                      <a:endParaRPr lang="es-EC" sz="1050">
                        <a:effectLst/>
                        <a:latin typeface="Cambria"/>
                        <a:ea typeface="MS Mincho"/>
                        <a:cs typeface="Times New Roman"/>
                      </a:endParaRPr>
                    </a:p>
                  </a:txBody>
                  <a:tcPr marL="21360" marR="2136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0,879</a:t>
                      </a:r>
                      <a:endParaRPr lang="es-EC" sz="1050">
                        <a:effectLst/>
                        <a:latin typeface="Cambria"/>
                        <a:ea typeface="MS Mincho"/>
                        <a:cs typeface="Times New Roman"/>
                      </a:endParaRPr>
                    </a:p>
                  </a:txBody>
                  <a:tcPr marL="21360" marR="2136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0,819</a:t>
                      </a:r>
                      <a:endParaRPr lang="es-EC" sz="1050">
                        <a:effectLst/>
                        <a:latin typeface="Cambria"/>
                        <a:ea typeface="MS Mincho"/>
                        <a:cs typeface="Times New Roman"/>
                      </a:endParaRPr>
                    </a:p>
                  </a:txBody>
                  <a:tcPr marL="21360" marR="2136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r>
              <a:tr h="220504">
                <a:tc>
                  <a:txBody>
                    <a:bodyPr/>
                    <a:lstStyle/>
                    <a:p>
                      <a:pPr algn="ctr">
                        <a:lnSpc>
                          <a:spcPct val="150000"/>
                        </a:lnSpc>
                        <a:spcAft>
                          <a:spcPts val="0"/>
                        </a:spcAft>
                      </a:pPr>
                      <a:r>
                        <a:rPr lang="es-ES_tradnl" sz="1050" i="1">
                          <a:effectLst/>
                          <a:latin typeface="Times New Roman"/>
                          <a:ea typeface="Times New Roman"/>
                          <a:cs typeface="Times New Roman"/>
                        </a:rPr>
                        <a:t>K/N</a:t>
                      </a:r>
                      <a:r>
                        <a:rPr lang="es-ES_tradnl" sz="1050" i="1" baseline="30000">
                          <a:effectLst/>
                          <a:latin typeface="Times New Roman"/>
                          <a:ea typeface="Times New Roman"/>
                          <a:cs typeface="Times New Roman"/>
                        </a:rPr>
                        <a:t>a</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0,831</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15,28</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0,077</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0,065</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0,067</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0,907</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0,922</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0,92</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r>
              <a:tr h="220504">
                <a:tc>
                  <a:txBody>
                    <a:bodyPr/>
                    <a:lstStyle/>
                    <a:p>
                      <a:pPr algn="ctr">
                        <a:lnSpc>
                          <a:spcPct val="150000"/>
                        </a:lnSpc>
                        <a:spcAft>
                          <a:spcPts val="0"/>
                        </a:spcAft>
                      </a:pPr>
                      <a:r>
                        <a:rPr lang="es-ES_tradnl" sz="1050" i="1">
                          <a:effectLst/>
                          <a:latin typeface="Times New Roman"/>
                          <a:ea typeface="Times New Roman"/>
                          <a:cs typeface="Times New Roman"/>
                        </a:rPr>
                        <a:t>Fe/N</a:t>
                      </a:r>
                      <a:r>
                        <a:rPr lang="es-ES_tradnl" sz="1050" i="1" baseline="30000">
                          <a:effectLst/>
                          <a:latin typeface="Times New Roman"/>
                          <a:ea typeface="Times New Roman"/>
                          <a:cs typeface="Times New Roman"/>
                        </a:rPr>
                        <a:t>a</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0,345</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16,52</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0,305</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0,245</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0,249</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0,116</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0,289</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0,279</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r>
              <a:tr h="220504">
                <a:tc>
                  <a:txBody>
                    <a:bodyPr/>
                    <a:lstStyle/>
                    <a:p>
                      <a:pPr algn="ctr">
                        <a:lnSpc>
                          <a:spcPct val="150000"/>
                        </a:lnSpc>
                        <a:spcAft>
                          <a:spcPts val="0"/>
                        </a:spcAft>
                      </a:pPr>
                      <a:r>
                        <a:rPr lang="es-ES_tradnl" sz="1050" i="1">
                          <a:effectLst/>
                          <a:latin typeface="Times New Roman"/>
                          <a:ea typeface="Times New Roman"/>
                          <a:cs typeface="Times New Roman"/>
                        </a:rPr>
                        <a:t>Zn/N</a:t>
                      </a:r>
                      <a:r>
                        <a:rPr lang="es-ES_tradnl" sz="1050" i="1" baseline="30000">
                          <a:effectLst/>
                          <a:latin typeface="Times New Roman"/>
                          <a:ea typeface="Times New Roman"/>
                          <a:cs typeface="Times New Roman"/>
                        </a:rPr>
                        <a:t>a</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0,095</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17,89</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0,056</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0,065</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0,062</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0,409</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0,317</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0,349</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r>
              <a:tr h="220504">
                <a:tc>
                  <a:txBody>
                    <a:bodyPr/>
                    <a:lstStyle/>
                    <a:p>
                      <a:pPr algn="ctr">
                        <a:lnSpc>
                          <a:spcPct val="150000"/>
                        </a:lnSpc>
                        <a:spcAft>
                          <a:spcPts val="0"/>
                        </a:spcAft>
                      </a:pPr>
                      <a:r>
                        <a:rPr lang="es-ES_tradnl" sz="1050" i="1">
                          <a:effectLst/>
                          <a:latin typeface="Times New Roman"/>
                          <a:ea typeface="Times New Roman"/>
                          <a:cs typeface="Times New Roman"/>
                        </a:rPr>
                        <a:t>Cu/N</a:t>
                      </a:r>
                      <a:r>
                        <a:rPr lang="es-ES_tradnl" sz="1050" i="1" baseline="30000">
                          <a:effectLst/>
                          <a:latin typeface="Times New Roman"/>
                          <a:ea typeface="Times New Roman"/>
                          <a:cs typeface="Times New Roman"/>
                        </a:rPr>
                        <a:t>a</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0,09</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18,89</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0,003</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0,09</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0,06</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0,969</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0,006</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dirty="0">
                          <a:effectLst/>
                          <a:latin typeface="Times New Roman"/>
                          <a:ea typeface="Times New Roman"/>
                          <a:cs typeface="Times New Roman"/>
                        </a:rPr>
                        <a:t>0,335</a:t>
                      </a:r>
                      <a:endParaRPr lang="es-EC" sz="1050" dirty="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r>
              <a:tr h="220504">
                <a:tc>
                  <a:txBody>
                    <a:bodyPr/>
                    <a:lstStyle/>
                    <a:p>
                      <a:pPr algn="ctr">
                        <a:lnSpc>
                          <a:spcPct val="150000"/>
                        </a:lnSpc>
                        <a:spcAft>
                          <a:spcPts val="0"/>
                        </a:spcAft>
                      </a:pPr>
                      <a:r>
                        <a:rPr lang="es-ES_tradnl" sz="1050" i="1">
                          <a:effectLst/>
                          <a:latin typeface="Times New Roman"/>
                          <a:ea typeface="Times New Roman"/>
                          <a:cs typeface="Times New Roman"/>
                        </a:rPr>
                        <a:t>K/P</a:t>
                      </a:r>
                      <a:r>
                        <a:rPr lang="es-ES_tradnl" sz="1050" i="1" baseline="30000">
                          <a:effectLst/>
                          <a:latin typeface="Times New Roman"/>
                          <a:ea typeface="Times New Roman"/>
                          <a:cs typeface="Times New Roman"/>
                        </a:rPr>
                        <a:t>a</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1,351</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14,58</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0,596</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0,858</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0,589</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0,559</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0,365</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0,564</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r>
              <a:tr h="220504">
                <a:tc>
                  <a:txBody>
                    <a:bodyPr/>
                    <a:lstStyle/>
                    <a:p>
                      <a:pPr algn="ctr">
                        <a:lnSpc>
                          <a:spcPct val="150000"/>
                        </a:lnSpc>
                        <a:spcAft>
                          <a:spcPts val="0"/>
                        </a:spcAft>
                      </a:pPr>
                      <a:r>
                        <a:rPr lang="es-ES_tradnl" sz="1050" i="1">
                          <a:effectLst/>
                          <a:latin typeface="Times New Roman"/>
                          <a:ea typeface="Times New Roman"/>
                          <a:cs typeface="Times New Roman"/>
                        </a:rPr>
                        <a:t>Fe/P</a:t>
                      </a:r>
                      <a:r>
                        <a:rPr lang="es-ES_tradnl" sz="1050" i="1" baseline="30000">
                          <a:effectLst/>
                          <a:latin typeface="Times New Roman"/>
                          <a:ea typeface="Times New Roman"/>
                          <a:cs typeface="Times New Roman"/>
                        </a:rPr>
                        <a:t>a</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0,557</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10,59</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2,354</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3,243</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dirty="0">
                          <a:effectLst/>
                          <a:latin typeface="Times New Roman"/>
                          <a:ea typeface="Times New Roman"/>
                          <a:cs typeface="Times New Roman"/>
                        </a:rPr>
                        <a:t>2,2</a:t>
                      </a:r>
                      <a:endParaRPr lang="es-EC" sz="1050" dirty="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3,227</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4,822</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2,95</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r>
              <a:tr h="220504">
                <a:tc>
                  <a:txBody>
                    <a:bodyPr/>
                    <a:lstStyle/>
                    <a:p>
                      <a:pPr algn="ctr">
                        <a:lnSpc>
                          <a:spcPct val="150000"/>
                        </a:lnSpc>
                        <a:spcAft>
                          <a:spcPts val="0"/>
                        </a:spcAft>
                      </a:pPr>
                      <a:r>
                        <a:rPr lang="es-ES_tradnl" sz="1050" i="1">
                          <a:effectLst/>
                          <a:latin typeface="Times New Roman"/>
                          <a:ea typeface="Times New Roman"/>
                          <a:cs typeface="Times New Roman"/>
                        </a:rPr>
                        <a:t>Zn/P</a:t>
                      </a:r>
                      <a:r>
                        <a:rPr lang="es-ES_tradnl" sz="1050" i="1" baseline="30000">
                          <a:effectLst/>
                          <a:latin typeface="Times New Roman"/>
                          <a:ea typeface="Times New Roman"/>
                          <a:cs typeface="Times New Roman"/>
                        </a:rPr>
                        <a:t>a</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0,154</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17,53</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0,434</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0,857</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0,547</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1,816</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4,568</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2,552</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r>
              <a:tr h="220504">
                <a:tc>
                  <a:txBody>
                    <a:bodyPr/>
                    <a:lstStyle/>
                    <a:p>
                      <a:pPr algn="ctr">
                        <a:lnSpc>
                          <a:spcPct val="150000"/>
                        </a:lnSpc>
                        <a:spcAft>
                          <a:spcPts val="0"/>
                        </a:spcAft>
                      </a:pPr>
                      <a:r>
                        <a:rPr lang="es-ES_tradnl" sz="1050" i="1">
                          <a:effectLst/>
                          <a:latin typeface="Times New Roman"/>
                          <a:ea typeface="Times New Roman"/>
                          <a:cs typeface="Times New Roman"/>
                        </a:rPr>
                        <a:t>Cu/P</a:t>
                      </a:r>
                      <a:r>
                        <a:rPr lang="es-ES_tradnl" sz="1050" i="1" baseline="30000">
                          <a:effectLst/>
                          <a:latin typeface="Times New Roman"/>
                          <a:ea typeface="Times New Roman"/>
                          <a:cs typeface="Times New Roman"/>
                        </a:rPr>
                        <a:t>a</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0,147</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23,81</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0,022</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1,183</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0,53</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0,853</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7,047</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2,604</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r>
              <a:tr h="220504">
                <a:tc>
                  <a:txBody>
                    <a:bodyPr/>
                    <a:lstStyle/>
                    <a:p>
                      <a:pPr algn="ctr">
                        <a:lnSpc>
                          <a:spcPct val="150000"/>
                        </a:lnSpc>
                        <a:spcAft>
                          <a:spcPts val="0"/>
                        </a:spcAft>
                      </a:pPr>
                      <a:r>
                        <a:rPr lang="es-ES_tradnl" sz="1050" i="1">
                          <a:effectLst/>
                          <a:latin typeface="Times New Roman"/>
                          <a:ea typeface="Times New Roman"/>
                          <a:cs typeface="Times New Roman"/>
                        </a:rPr>
                        <a:t>Fe/K</a:t>
                      </a:r>
                      <a:r>
                        <a:rPr lang="es-ES_tradnl" sz="1050" i="1" baseline="30000">
                          <a:effectLst/>
                          <a:latin typeface="Times New Roman"/>
                          <a:ea typeface="Times New Roman"/>
                          <a:cs typeface="Times New Roman"/>
                        </a:rPr>
                        <a:t>a</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0,419</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15,75</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3,952</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3,779</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3,737</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8,432</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8,019</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7,918</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r>
              <a:tr h="220504">
                <a:tc>
                  <a:txBody>
                    <a:bodyPr/>
                    <a:lstStyle/>
                    <a:p>
                      <a:pPr algn="ctr">
                        <a:lnSpc>
                          <a:spcPct val="150000"/>
                        </a:lnSpc>
                        <a:spcAft>
                          <a:spcPts val="0"/>
                        </a:spcAft>
                      </a:pPr>
                      <a:r>
                        <a:rPr lang="es-ES_tradnl" sz="1050" i="1">
                          <a:effectLst/>
                          <a:latin typeface="Times New Roman"/>
                          <a:ea typeface="Times New Roman"/>
                          <a:cs typeface="Times New Roman"/>
                        </a:rPr>
                        <a:t>Zn/K</a:t>
                      </a:r>
                      <a:r>
                        <a:rPr lang="es-ES_tradnl" sz="1050" i="1" baseline="30000">
                          <a:effectLst/>
                          <a:latin typeface="Times New Roman"/>
                          <a:ea typeface="Times New Roman"/>
                          <a:cs typeface="Times New Roman"/>
                        </a:rPr>
                        <a:t>a</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0,114</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11,4</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0,728</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0,999</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0,929</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5,385</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7,764</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7,148</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r>
              <a:tr h="220504">
                <a:tc>
                  <a:txBody>
                    <a:bodyPr/>
                    <a:lstStyle/>
                    <a:p>
                      <a:pPr algn="ctr">
                        <a:lnSpc>
                          <a:spcPct val="150000"/>
                        </a:lnSpc>
                        <a:spcAft>
                          <a:spcPts val="0"/>
                        </a:spcAft>
                      </a:pPr>
                      <a:r>
                        <a:rPr lang="es-ES_tradnl" sz="1050" i="1">
                          <a:effectLst/>
                          <a:latin typeface="Times New Roman"/>
                          <a:ea typeface="Times New Roman"/>
                          <a:cs typeface="Times New Roman"/>
                        </a:rPr>
                        <a:t>K/Cu</a:t>
                      </a:r>
                      <a:r>
                        <a:rPr lang="es-ES_tradnl" sz="1050" i="1" baseline="30000">
                          <a:effectLst/>
                          <a:latin typeface="Times New Roman"/>
                          <a:ea typeface="Times New Roman"/>
                          <a:cs typeface="Times New Roman"/>
                        </a:rPr>
                        <a:t>a</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9,364</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11,91</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27,626</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0,726</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1,111</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1,95</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0,923</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dirty="0">
                          <a:effectLst/>
                          <a:latin typeface="Times New Roman"/>
                          <a:ea typeface="Times New Roman"/>
                          <a:cs typeface="Times New Roman"/>
                        </a:rPr>
                        <a:t>0,881</a:t>
                      </a:r>
                      <a:endParaRPr lang="es-EC" sz="1050" dirty="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r>
              <a:tr h="220504">
                <a:tc>
                  <a:txBody>
                    <a:bodyPr/>
                    <a:lstStyle/>
                    <a:p>
                      <a:pPr algn="ctr">
                        <a:lnSpc>
                          <a:spcPct val="150000"/>
                        </a:lnSpc>
                        <a:spcAft>
                          <a:spcPts val="0"/>
                        </a:spcAft>
                      </a:pPr>
                      <a:r>
                        <a:rPr lang="es-ES_tradnl" sz="1050" i="1">
                          <a:effectLst/>
                          <a:latin typeface="Times New Roman"/>
                          <a:ea typeface="Times New Roman"/>
                          <a:cs typeface="Times New Roman"/>
                        </a:rPr>
                        <a:t>Fe/Zn</a:t>
                      </a:r>
                      <a:r>
                        <a:rPr lang="es-ES_tradnl" sz="1050" i="1" baseline="30000">
                          <a:effectLst/>
                          <a:latin typeface="Times New Roman"/>
                          <a:ea typeface="Times New Roman"/>
                          <a:cs typeface="Times New Roman"/>
                        </a:rPr>
                        <a:t>a</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3,701</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18,83</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5,429</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3,782</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4,023</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0,467</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0,022</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0,087</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r>
              <a:tr h="220504">
                <a:tc>
                  <a:txBody>
                    <a:bodyPr/>
                    <a:lstStyle/>
                    <a:p>
                      <a:pPr algn="ctr">
                        <a:lnSpc>
                          <a:spcPct val="150000"/>
                        </a:lnSpc>
                        <a:spcAft>
                          <a:spcPts val="0"/>
                        </a:spcAft>
                      </a:pPr>
                      <a:r>
                        <a:rPr lang="es-ES_tradnl" sz="1050" i="1">
                          <a:effectLst/>
                          <a:latin typeface="Times New Roman"/>
                          <a:ea typeface="Times New Roman"/>
                          <a:cs typeface="Times New Roman"/>
                        </a:rPr>
                        <a:t>Fe/Cu</a:t>
                      </a:r>
                      <a:r>
                        <a:rPr lang="es-ES_tradnl" sz="1050" i="1" baseline="30000">
                          <a:effectLst/>
                          <a:latin typeface="Times New Roman"/>
                          <a:ea typeface="Times New Roman"/>
                          <a:cs typeface="Times New Roman"/>
                        </a:rPr>
                        <a:t>a</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3,941</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21,59</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109,175</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2,742</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4,153</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26,702</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dirty="0">
                          <a:effectLst/>
                          <a:latin typeface="Times New Roman"/>
                          <a:ea typeface="Times New Roman"/>
                          <a:cs typeface="Times New Roman"/>
                        </a:rPr>
                        <a:t>0,304</a:t>
                      </a:r>
                      <a:endParaRPr lang="es-EC" sz="1050" dirty="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0,054</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r>
              <a:tr h="220504">
                <a:tc>
                  <a:txBody>
                    <a:bodyPr/>
                    <a:lstStyle/>
                    <a:p>
                      <a:pPr algn="ctr">
                        <a:lnSpc>
                          <a:spcPct val="150000"/>
                        </a:lnSpc>
                        <a:spcAft>
                          <a:spcPts val="0"/>
                        </a:spcAft>
                      </a:pPr>
                      <a:r>
                        <a:rPr lang="es-ES_tradnl" sz="1050" i="1">
                          <a:effectLst/>
                          <a:latin typeface="Times New Roman"/>
                          <a:ea typeface="Times New Roman"/>
                          <a:cs typeface="Times New Roman"/>
                        </a:rPr>
                        <a:t>Zn/Cu</a:t>
                      </a:r>
                      <a:r>
                        <a:rPr lang="es-ES_tradnl" sz="1050" i="1" baseline="30000">
                          <a:effectLst/>
                          <a:latin typeface="Times New Roman"/>
                          <a:ea typeface="Times New Roman"/>
                          <a:cs typeface="Times New Roman"/>
                        </a:rPr>
                        <a:t>a</a:t>
                      </a:r>
                      <a:endParaRPr lang="es-EC" sz="1050">
                        <a:effectLst/>
                        <a:latin typeface="Cambria"/>
                        <a:ea typeface="MS Mincho"/>
                        <a:cs typeface="Times New Roman"/>
                      </a:endParaRPr>
                    </a:p>
                  </a:txBody>
                  <a:tcPr marL="21360" marR="21360" marT="0" marB="0" anchor="ctr">
                    <a:lnL>
                      <a:noFill/>
                    </a:lnL>
                    <a:lnR>
                      <a:noFill/>
                    </a:lnR>
                    <a:lnT>
                      <a:noFill/>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1,069</a:t>
                      </a:r>
                      <a:endParaRPr lang="es-EC" sz="1050">
                        <a:effectLst/>
                        <a:latin typeface="Cambria"/>
                        <a:ea typeface="MS Mincho"/>
                        <a:cs typeface="Times New Roman"/>
                      </a:endParaRPr>
                    </a:p>
                  </a:txBody>
                  <a:tcPr marL="21360" marR="21360" marT="0" marB="0" anchor="ctr">
                    <a:lnL>
                      <a:noFill/>
                    </a:lnL>
                    <a:lnR>
                      <a:noFill/>
                    </a:lnR>
                    <a:lnT>
                      <a:noFill/>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15,43</a:t>
                      </a:r>
                      <a:endParaRPr lang="es-EC" sz="1050">
                        <a:effectLst/>
                        <a:latin typeface="Cambria"/>
                        <a:ea typeface="MS Mincho"/>
                        <a:cs typeface="Times New Roman"/>
                      </a:endParaRPr>
                    </a:p>
                  </a:txBody>
                  <a:tcPr marL="21360" marR="21360" marT="0" marB="0" anchor="ctr">
                    <a:lnL>
                      <a:noFill/>
                    </a:lnL>
                    <a:lnR>
                      <a:noFill/>
                    </a:lnR>
                    <a:lnT>
                      <a:noFill/>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20,108</a:t>
                      </a:r>
                      <a:endParaRPr lang="es-EC" sz="1050">
                        <a:effectLst/>
                        <a:latin typeface="Cambria"/>
                        <a:ea typeface="MS Mincho"/>
                        <a:cs typeface="Times New Roman"/>
                      </a:endParaRPr>
                    </a:p>
                  </a:txBody>
                  <a:tcPr marL="21360" marR="21360" marT="0" marB="0" anchor="ctr">
                    <a:lnL>
                      <a:noFill/>
                    </a:lnL>
                    <a:lnR>
                      <a:noFill/>
                    </a:lnR>
                    <a:lnT>
                      <a:noFill/>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0,725</a:t>
                      </a:r>
                      <a:endParaRPr lang="es-EC" sz="1050">
                        <a:effectLst/>
                        <a:latin typeface="Cambria"/>
                        <a:ea typeface="MS Mincho"/>
                        <a:cs typeface="Times New Roman"/>
                      </a:endParaRPr>
                    </a:p>
                  </a:txBody>
                  <a:tcPr marL="21360" marR="21360" marT="0" marB="0" anchor="ctr">
                    <a:lnL>
                      <a:noFill/>
                    </a:lnL>
                    <a:lnR>
                      <a:noFill/>
                    </a:lnR>
                    <a:lnT>
                      <a:noFill/>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1,032</a:t>
                      </a:r>
                      <a:endParaRPr lang="es-EC" sz="1050">
                        <a:effectLst/>
                        <a:latin typeface="Cambria"/>
                        <a:ea typeface="MS Mincho"/>
                        <a:cs typeface="Times New Roman"/>
                      </a:endParaRPr>
                    </a:p>
                  </a:txBody>
                  <a:tcPr marL="21360" marR="21360" marT="0" marB="0" anchor="ctr">
                    <a:lnL>
                      <a:noFill/>
                    </a:lnL>
                    <a:lnR>
                      <a:noFill/>
                    </a:lnR>
                    <a:lnT>
                      <a:noFill/>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17,81</a:t>
                      </a:r>
                      <a:endParaRPr lang="es-EC" sz="1050">
                        <a:effectLst/>
                        <a:latin typeface="Cambria"/>
                        <a:ea typeface="MS Mincho"/>
                        <a:cs typeface="Times New Roman"/>
                      </a:endParaRPr>
                    </a:p>
                  </a:txBody>
                  <a:tcPr marL="21360" marR="21360" marT="0" marB="0" anchor="ctr">
                    <a:lnL>
                      <a:noFill/>
                    </a:lnL>
                    <a:lnR>
                      <a:noFill/>
                    </a:lnR>
                    <a:lnT>
                      <a:noFill/>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0,322</a:t>
                      </a:r>
                      <a:endParaRPr lang="es-EC" sz="1050">
                        <a:effectLst/>
                        <a:latin typeface="Cambria"/>
                        <a:ea typeface="MS Mincho"/>
                        <a:cs typeface="Times New Roman"/>
                      </a:endParaRPr>
                    </a:p>
                  </a:txBody>
                  <a:tcPr marL="21360" marR="21360" marT="0" marB="0" anchor="ctr">
                    <a:lnL>
                      <a:noFill/>
                    </a:lnL>
                    <a:lnR>
                      <a:noFill/>
                    </a:lnR>
                    <a:lnT>
                      <a:noFill/>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0,034</a:t>
                      </a:r>
                      <a:endParaRPr lang="es-EC" sz="1050">
                        <a:effectLst/>
                        <a:latin typeface="Cambria"/>
                        <a:ea typeface="MS Mincho"/>
                        <a:cs typeface="Times New Roman"/>
                      </a:endParaRPr>
                    </a:p>
                  </a:txBody>
                  <a:tcPr marL="21360" marR="21360" marT="0" marB="0" anchor="ctr">
                    <a:lnL>
                      <a:noFill/>
                    </a:lnL>
                    <a:lnR>
                      <a:noFill/>
                    </a:lnR>
                    <a:lnT>
                      <a:noFill/>
                    </a:lnT>
                    <a:lnB w="12700" cap="flat" cmpd="sng" algn="ctr">
                      <a:solidFill>
                        <a:srgbClr val="000000"/>
                      </a:solidFill>
                      <a:prstDash val="dot"/>
                      <a:round/>
                      <a:headEnd type="none" w="med" len="med"/>
                      <a:tailEnd type="none" w="med" len="med"/>
                    </a:lnB>
                    <a:solidFill>
                      <a:schemeClr val="bg1"/>
                    </a:solidFill>
                  </a:tcPr>
                </a:tc>
              </a:tr>
              <a:tr h="220504">
                <a:tc>
                  <a:txBody>
                    <a:bodyPr/>
                    <a:lstStyle/>
                    <a:p>
                      <a:pPr algn="ctr">
                        <a:lnSpc>
                          <a:spcPct val="150000"/>
                        </a:lnSpc>
                        <a:spcAft>
                          <a:spcPts val="0"/>
                        </a:spcAft>
                      </a:pPr>
                      <a:r>
                        <a:rPr lang="es-ES_tradnl" sz="1050" i="1">
                          <a:effectLst/>
                          <a:latin typeface="Times New Roman"/>
                          <a:ea typeface="Times New Roman"/>
                          <a:cs typeface="Times New Roman"/>
                        </a:rPr>
                        <a:t>N/P</a:t>
                      </a:r>
                      <a:r>
                        <a:rPr lang="es-ES_tradnl" sz="1050" i="1" baseline="30000">
                          <a:effectLst/>
                          <a:latin typeface="Times New Roman"/>
                          <a:ea typeface="Times New Roman"/>
                          <a:cs typeface="Times New Roman"/>
                        </a:rPr>
                        <a:t>b</a:t>
                      </a:r>
                      <a:endParaRPr lang="es-EC" sz="1050">
                        <a:effectLst/>
                        <a:latin typeface="Cambria"/>
                        <a:ea typeface="MS Mincho"/>
                        <a:cs typeface="Times New Roman"/>
                      </a:endParaRPr>
                    </a:p>
                  </a:txBody>
                  <a:tcPr marL="21360" marR="21360" marT="0" marB="0" anchor="ctr">
                    <a:lnL>
                      <a:noFill/>
                    </a:lnL>
                    <a:lnR>
                      <a:noFill/>
                    </a:lnR>
                    <a:lnT w="12700" cap="flat" cmpd="sng" algn="ctr">
                      <a:solidFill>
                        <a:srgbClr val="000000"/>
                      </a:solidFill>
                      <a:prstDash val="dot"/>
                      <a:round/>
                      <a:headEnd type="none" w="med" len="med"/>
                      <a:tailEnd type="none" w="med" len="med"/>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6,3</a:t>
                      </a:r>
                      <a:endParaRPr lang="es-EC" sz="1050">
                        <a:effectLst/>
                        <a:latin typeface="Cambria"/>
                        <a:ea typeface="MS Mincho"/>
                        <a:cs typeface="Times New Roman"/>
                      </a:endParaRPr>
                    </a:p>
                  </a:txBody>
                  <a:tcPr marL="21360" marR="21360" marT="0" marB="0" anchor="ctr">
                    <a:lnL>
                      <a:noFill/>
                    </a:lnL>
                    <a:lnR>
                      <a:noFill/>
                    </a:lnR>
                    <a:lnT w="12700" cap="flat" cmpd="sng" algn="ctr">
                      <a:solidFill>
                        <a:srgbClr val="000000"/>
                      </a:solidFill>
                      <a:prstDash val="dot"/>
                      <a:round/>
                      <a:headEnd type="none" w="med" len="med"/>
                      <a:tailEnd type="none" w="med" len="med"/>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23,9</a:t>
                      </a:r>
                      <a:endParaRPr lang="es-EC" sz="1050">
                        <a:effectLst/>
                        <a:latin typeface="Cambria"/>
                        <a:ea typeface="MS Mincho"/>
                        <a:cs typeface="Times New Roman"/>
                      </a:endParaRPr>
                    </a:p>
                  </a:txBody>
                  <a:tcPr marL="21360" marR="21360" marT="0" marB="0" anchor="ctr">
                    <a:lnL>
                      <a:noFill/>
                    </a:lnL>
                    <a:lnR>
                      <a:noFill/>
                    </a:lnR>
                    <a:lnT w="12700" cap="flat" cmpd="sng" algn="ctr">
                      <a:solidFill>
                        <a:srgbClr val="000000"/>
                      </a:solidFill>
                      <a:prstDash val="dot"/>
                      <a:round/>
                      <a:headEnd type="none" w="med" len="med"/>
                      <a:tailEnd type="none" w="med" len="med"/>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7,721</a:t>
                      </a:r>
                      <a:endParaRPr lang="es-EC" sz="1050">
                        <a:effectLst/>
                        <a:latin typeface="Cambria"/>
                        <a:ea typeface="MS Mincho"/>
                        <a:cs typeface="Times New Roman"/>
                      </a:endParaRPr>
                    </a:p>
                  </a:txBody>
                  <a:tcPr marL="21360" marR="21360" marT="0" marB="0" anchor="ctr">
                    <a:lnL>
                      <a:noFill/>
                    </a:lnL>
                    <a:lnR>
                      <a:noFill/>
                    </a:lnR>
                    <a:lnT w="12700" cap="flat" cmpd="sng" algn="ctr">
                      <a:solidFill>
                        <a:srgbClr val="000000"/>
                      </a:solidFill>
                      <a:prstDash val="dot"/>
                      <a:round/>
                      <a:headEnd type="none" w="med" len="med"/>
                      <a:tailEnd type="none" w="med" len="med"/>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13,217</a:t>
                      </a:r>
                      <a:endParaRPr lang="es-EC" sz="1050">
                        <a:effectLst/>
                        <a:latin typeface="Cambria"/>
                        <a:ea typeface="MS Mincho"/>
                        <a:cs typeface="Times New Roman"/>
                      </a:endParaRPr>
                    </a:p>
                  </a:txBody>
                  <a:tcPr marL="21360" marR="21360" marT="0" marB="0" anchor="ctr">
                    <a:lnL>
                      <a:noFill/>
                    </a:lnL>
                    <a:lnR>
                      <a:noFill/>
                    </a:lnR>
                    <a:lnT w="12700" cap="flat" cmpd="sng" algn="ctr">
                      <a:solidFill>
                        <a:srgbClr val="000000"/>
                      </a:solidFill>
                      <a:prstDash val="dot"/>
                      <a:round/>
                      <a:headEnd type="none" w="med" len="med"/>
                      <a:tailEnd type="none" w="med" len="med"/>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8,846</a:t>
                      </a:r>
                      <a:endParaRPr lang="es-EC" sz="1050">
                        <a:effectLst/>
                        <a:latin typeface="Cambria"/>
                        <a:ea typeface="MS Mincho"/>
                        <a:cs typeface="Times New Roman"/>
                      </a:endParaRPr>
                    </a:p>
                  </a:txBody>
                  <a:tcPr marL="21360" marR="21360" marT="0" marB="0" anchor="ctr">
                    <a:lnL>
                      <a:noFill/>
                    </a:lnL>
                    <a:lnR>
                      <a:noFill/>
                    </a:lnR>
                    <a:lnT w="12700" cap="flat" cmpd="sng" algn="ctr">
                      <a:solidFill>
                        <a:srgbClr val="000000"/>
                      </a:solidFill>
                      <a:prstDash val="dot"/>
                      <a:round/>
                      <a:headEnd type="none" w="med" len="med"/>
                      <a:tailEnd type="none" w="med" len="med"/>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0,226</a:t>
                      </a:r>
                      <a:endParaRPr lang="es-EC" sz="1050">
                        <a:effectLst/>
                        <a:latin typeface="Cambria"/>
                        <a:ea typeface="MS Mincho"/>
                        <a:cs typeface="Times New Roman"/>
                      </a:endParaRPr>
                    </a:p>
                  </a:txBody>
                  <a:tcPr marL="21360" marR="21360" marT="0" marB="0" anchor="ctr">
                    <a:lnL>
                      <a:noFill/>
                    </a:lnL>
                    <a:lnR>
                      <a:noFill/>
                    </a:lnR>
                    <a:lnT w="12700" cap="flat" cmpd="sng" algn="ctr">
                      <a:solidFill>
                        <a:srgbClr val="000000"/>
                      </a:solidFill>
                      <a:prstDash val="dot"/>
                      <a:round/>
                      <a:headEnd type="none" w="med" len="med"/>
                      <a:tailEnd type="none" w="med" len="med"/>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1,098</a:t>
                      </a:r>
                      <a:endParaRPr lang="es-EC" sz="1050">
                        <a:effectLst/>
                        <a:latin typeface="Cambria"/>
                        <a:ea typeface="MS Mincho"/>
                        <a:cs typeface="Times New Roman"/>
                      </a:endParaRPr>
                    </a:p>
                  </a:txBody>
                  <a:tcPr marL="21360" marR="21360" marT="0" marB="0" anchor="ctr">
                    <a:lnL>
                      <a:noFill/>
                    </a:lnL>
                    <a:lnR>
                      <a:noFill/>
                    </a:lnR>
                    <a:lnT w="12700" cap="flat" cmpd="sng" algn="ctr">
                      <a:solidFill>
                        <a:srgbClr val="000000"/>
                      </a:solidFill>
                      <a:prstDash val="dot"/>
                      <a:round/>
                      <a:headEnd type="none" w="med" len="med"/>
                      <a:tailEnd type="none" w="med" len="med"/>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0,404</a:t>
                      </a:r>
                      <a:endParaRPr lang="es-EC" sz="1050">
                        <a:effectLst/>
                        <a:latin typeface="Cambria"/>
                        <a:ea typeface="MS Mincho"/>
                        <a:cs typeface="Times New Roman"/>
                      </a:endParaRPr>
                    </a:p>
                  </a:txBody>
                  <a:tcPr marL="21360" marR="21360" marT="0" marB="0" anchor="ctr">
                    <a:lnL>
                      <a:noFill/>
                    </a:lnL>
                    <a:lnR>
                      <a:noFill/>
                    </a:lnR>
                    <a:lnT w="12700" cap="flat" cmpd="sng" algn="ctr">
                      <a:solidFill>
                        <a:srgbClr val="000000"/>
                      </a:solidFill>
                      <a:prstDash val="dot"/>
                      <a:round/>
                      <a:headEnd type="none" w="med" len="med"/>
                      <a:tailEnd type="none" w="med" len="med"/>
                    </a:lnT>
                    <a:lnB>
                      <a:noFill/>
                    </a:lnB>
                    <a:solidFill>
                      <a:schemeClr val="bg1"/>
                    </a:solidFill>
                  </a:tcPr>
                </a:tc>
              </a:tr>
              <a:tr h="220504">
                <a:tc>
                  <a:txBody>
                    <a:bodyPr/>
                    <a:lstStyle/>
                    <a:p>
                      <a:pPr algn="ctr">
                        <a:lnSpc>
                          <a:spcPct val="150000"/>
                        </a:lnSpc>
                        <a:spcAft>
                          <a:spcPts val="0"/>
                        </a:spcAft>
                      </a:pPr>
                      <a:r>
                        <a:rPr lang="es-ES_tradnl" sz="1050" i="1">
                          <a:effectLst/>
                          <a:latin typeface="Times New Roman"/>
                          <a:ea typeface="Times New Roman"/>
                          <a:cs typeface="Times New Roman"/>
                        </a:rPr>
                        <a:t>N/K</a:t>
                      </a:r>
                      <a:r>
                        <a:rPr lang="es-ES_tradnl" sz="1050" i="1" baseline="30000">
                          <a:effectLst/>
                          <a:latin typeface="Times New Roman"/>
                          <a:ea typeface="Times New Roman"/>
                          <a:cs typeface="Times New Roman"/>
                        </a:rPr>
                        <a:t>b</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1,06</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18,8</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12,961</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15,4</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15,023</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11,227</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13,528</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13,173</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r>
              <a:tr h="220504">
                <a:tc>
                  <a:txBody>
                    <a:bodyPr/>
                    <a:lstStyle/>
                    <a:p>
                      <a:pPr algn="ctr">
                        <a:lnSpc>
                          <a:spcPct val="150000"/>
                        </a:lnSpc>
                        <a:spcAft>
                          <a:spcPts val="0"/>
                        </a:spcAft>
                      </a:pPr>
                      <a:r>
                        <a:rPr lang="es-ES_tradnl" sz="1050" i="1">
                          <a:effectLst/>
                          <a:latin typeface="Times New Roman"/>
                          <a:ea typeface="Times New Roman"/>
                          <a:cs typeface="Times New Roman"/>
                        </a:rPr>
                        <a:t>N/Ca</a:t>
                      </a:r>
                      <a:r>
                        <a:rPr lang="es-ES_tradnl" sz="1050" i="1" baseline="30000">
                          <a:effectLst/>
                          <a:latin typeface="Times New Roman"/>
                          <a:ea typeface="Times New Roman"/>
                          <a:cs typeface="Times New Roman"/>
                        </a:rPr>
                        <a:t>b</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2,71</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25,3</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15,426</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19,414</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20,747</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4,692</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6,164</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6,656</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r>
              <a:tr h="220504">
                <a:tc>
                  <a:txBody>
                    <a:bodyPr/>
                    <a:lstStyle/>
                    <a:p>
                      <a:pPr algn="ctr">
                        <a:lnSpc>
                          <a:spcPct val="150000"/>
                        </a:lnSpc>
                        <a:spcAft>
                          <a:spcPts val="0"/>
                        </a:spcAft>
                      </a:pPr>
                      <a:r>
                        <a:rPr lang="es-ES_tradnl" sz="1050" i="1">
                          <a:effectLst/>
                          <a:latin typeface="Times New Roman"/>
                          <a:ea typeface="Times New Roman"/>
                          <a:cs typeface="Times New Roman"/>
                        </a:rPr>
                        <a:t>Mg/N</a:t>
                      </a:r>
                      <a:r>
                        <a:rPr lang="es-ES_tradnl" sz="1050" i="1" baseline="30000">
                          <a:effectLst/>
                          <a:latin typeface="Times New Roman"/>
                          <a:ea typeface="Times New Roman"/>
                          <a:cs typeface="Times New Roman"/>
                        </a:rPr>
                        <a:t>b</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0,08</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23,1</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0,028</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0,023</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0,025</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0,655</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0,715</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0,687</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r>
              <a:tr h="220504">
                <a:tc>
                  <a:txBody>
                    <a:bodyPr/>
                    <a:lstStyle/>
                    <a:p>
                      <a:pPr algn="ctr">
                        <a:lnSpc>
                          <a:spcPct val="150000"/>
                        </a:lnSpc>
                        <a:spcAft>
                          <a:spcPts val="0"/>
                        </a:spcAft>
                      </a:pPr>
                      <a:r>
                        <a:rPr lang="es-ES_tradnl" sz="1050" i="1">
                          <a:effectLst/>
                          <a:latin typeface="Times New Roman"/>
                          <a:ea typeface="Times New Roman"/>
                          <a:cs typeface="Times New Roman"/>
                        </a:rPr>
                        <a:t>K/P</a:t>
                      </a:r>
                      <a:r>
                        <a:rPr lang="es-ES_tradnl" sz="1050" i="1" baseline="30000">
                          <a:effectLst/>
                          <a:latin typeface="Times New Roman"/>
                          <a:ea typeface="Times New Roman"/>
                          <a:cs typeface="Times New Roman"/>
                        </a:rPr>
                        <a:t>b</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6,14</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28,1</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0,596</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0,858</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0,589</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0,903</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0,86</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0,904</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r>
              <a:tr h="220504">
                <a:tc>
                  <a:txBody>
                    <a:bodyPr/>
                    <a:lstStyle/>
                    <a:p>
                      <a:pPr algn="ctr">
                        <a:lnSpc>
                          <a:spcPct val="150000"/>
                        </a:lnSpc>
                        <a:spcAft>
                          <a:spcPts val="0"/>
                        </a:spcAft>
                      </a:pPr>
                      <a:r>
                        <a:rPr lang="es-ES_tradnl" sz="1050" i="1">
                          <a:effectLst/>
                          <a:latin typeface="Times New Roman"/>
                          <a:ea typeface="Times New Roman"/>
                          <a:cs typeface="Times New Roman"/>
                        </a:rPr>
                        <a:t>Ca/P</a:t>
                      </a:r>
                      <a:r>
                        <a:rPr lang="es-ES_tradnl" sz="1050" i="1" baseline="30000">
                          <a:effectLst/>
                          <a:latin typeface="Times New Roman"/>
                          <a:ea typeface="Times New Roman"/>
                          <a:cs typeface="Times New Roman"/>
                        </a:rPr>
                        <a:t>b</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2,45</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31,8</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0,501</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0,681</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0,426</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0,796</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0,722</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0,826</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r>
              <a:tr h="220504">
                <a:tc>
                  <a:txBody>
                    <a:bodyPr/>
                    <a:lstStyle/>
                    <a:p>
                      <a:pPr algn="ctr">
                        <a:lnSpc>
                          <a:spcPct val="150000"/>
                        </a:lnSpc>
                        <a:spcAft>
                          <a:spcPts val="0"/>
                        </a:spcAft>
                      </a:pPr>
                      <a:r>
                        <a:rPr lang="es-ES_tradnl" sz="1050" i="1">
                          <a:effectLst/>
                          <a:latin typeface="Times New Roman"/>
                          <a:ea typeface="Times New Roman"/>
                          <a:cs typeface="Times New Roman"/>
                        </a:rPr>
                        <a:t>Mg/P</a:t>
                      </a:r>
                      <a:r>
                        <a:rPr lang="es-ES_tradnl" sz="1050" i="1" baseline="30000">
                          <a:effectLst/>
                          <a:latin typeface="Times New Roman"/>
                          <a:ea typeface="Times New Roman"/>
                          <a:cs typeface="Times New Roman"/>
                        </a:rPr>
                        <a:t>b</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0,474</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30,7</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0,213</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0,301</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dirty="0">
                          <a:effectLst/>
                          <a:latin typeface="Times New Roman"/>
                          <a:ea typeface="Times New Roman"/>
                          <a:cs typeface="Times New Roman"/>
                        </a:rPr>
                        <a:t>0,221</a:t>
                      </a:r>
                      <a:endParaRPr lang="es-EC" sz="1050" dirty="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0,551</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0,365</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0,533</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r>
              <a:tr h="220504">
                <a:tc>
                  <a:txBody>
                    <a:bodyPr/>
                    <a:lstStyle/>
                    <a:p>
                      <a:pPr algn="ctr">
                        <a:lnSpc>
                          <a:spcPct val="150000"/>
                        </a:lnSpc>
                        <a:spcAft>
                          <a:spcPts val="0"/>
                        </a:spcAft>
                      </a:pPr>
                      <a:r>
                        <a:rPr lang="es-ES_tradnl" sz="1050" i="1">
                          <a:effectLst/>
                          <a:latin typeface="Times New Roman"/>
                          <a:ea typeface="Times New Roman"/>
                          <a:cs typeface="Times New Roman"/>
                        </a:rPr>
                        <a:t>Ca/K</a:t>
                      </a:r>
                      <a:r>
                        <a:rPr lang="es-ES_tradnl" sz="1050" i="1" baseline="30000">
                          <a:effectLst/>
                          <a:latin typeface="Times New Roman"/>
                          <a:ea typeface="Times New Roman"/>
                          <a:cs typeface="Times New Roman"/>
                        </a:rPr>
                        <a:t>b</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0,402</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18,8</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0,84</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0,793</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0,724</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1,09</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0,973</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0,801</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r>
              <a:tr h="220504">
                <a:tc>
                  <a:txBody>
                    <a:bodyPr/>
                    <a:lstStyle/>
                    <a:p>
                      <a:pPr algn="ctr">
                        <a:lnSpc>
                          <a:spcPct val="150000"/>
                        </a:lnSpc>
                        <a:spcAft>
                          <a:spcPts val="0"/>
                        </a:spcAft>
                      </a:pPr>
                      <a:r>
                        <a:rPr lang="es-ES_tradnl" sz="1050" i="1">
                          <a:effectLst/>
                          <a:latin typeface="Times New Roman"/>
                          <a:ea typeface="Times New Roman"/>
                          <a:cs typeface="Times New Roman"/>
                        </a:rPr>
                        <a:t>Mg/K</a:t>
                      </a:r>
                      <a:r>
                        <a:rPr lang="es-ES_tradnl" sz="1050" i="1" baseline="30000">
                          <a:effectLst/>
                          <a:latin typeface="Times New Roman"/>
                          <a:ea typeface="Times New Roman"/>
                          <a:cs typeface="Times New Roman"/>
                        </a:rPr>
                        <a:t>b</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0,08</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27,2</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0,357</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0,351</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0,376</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3,467</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3,385</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3,697</a:t>
                      </a:r>
                      <a:endParaRPr lang="es-EC" sz="1050">
                        <a:effectLst/>
                        <a:latin typeface="Cambria"/>
                        <a:ea typeface="MS Mincho"/>
                        <a:cs typeface="Times New Roman"/>
                      </a:endParaRPr>
                    </a:p>
                  </a:txBody>
                  <a:tcPr marL="21360" marR="21360" marT="0" marB="0" anchor="ctr">
                    <a:lnL>
                      <a:noFill/>
                    </a:lnL>
                    <a:lnR>
                      <a:noFill/>
                    </a:lnR>
                    <a:lnT>
                      <a:noFill/>
                    </a:lnT>
                    <a:lnB>
                      <a:noFill/>
                    </a:lnB>
                    <a:solidFill>
                      <a:schemeClr val="bg1"/>
                    </a:solidFill>
                  </a:tcPr>
                </a:tc>
              </a:tr>
              <a:tr h="220504">
                <a:tc>
                  <a:txBody>
                    <a:bodyPr/>
                    <a:lstStyle/>
                    <a:p>
                      <a:pPr algn="ctr">
                        <a:lnSpc>
                          <a:spcPct val="150000"/>
                        </a:lnSpc>
                        <a:spcAft>
                          <a:spcPts val="0"/>
                        </a:spcAft>
                      </a:pPr>
                      <a:r>
                        <a:rPr lang="es-ES_tradnl" sz="1050" i="1">
                          <a:effectLst/>
                          <a:latin typeface="Times New Roman"/>
                          <a:ea typeface="Times New Roman"/>
                          <a:cs typeface="Times New Roman"/>
                        </a:rPr>
                        <a:t>Mg/Ca</a:t>
                      </a:r>
                      <a:r>
                        <a:rPr lang="es-ES_tradnl" sz="1050" i="1" baseline="30000">
                          <a:effectLst/>
                          <a:latin typeface="Times New Roman"/>
                          <a:ea typeface="Times New Roman"/>
                          <a:cs typeface="Times New Roman"/>
                        </a:rPr>
                        <a:t>b</a:t>
                      </a:r>
                      <a:endParaRPr lang="es-EC" sz="1050">
                        <a:effectLst/>
                        <a:latin typeface="Cambria"/>
                        <a:ea typeface="MS Mincho"/>
                        <a:cs typeface="Times New Roman"/>
                      </a:endParaRPr>
                    </a:p>
                  </a:txBody>
                  <a:tcPr marL="21360" marR="2136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0,204</a:t>
                      </a:r>
                      <a:endParaRPr lang="es-EC" sz="1050">
                        <a:effectLst/>
                        <a:latin typeface="Cambria"/>
                        <a:ea typeface="MS Mincho"/>
                        <a:cs typeface="Times New Roman"/>
                      </a:endParaRPr>
                    </a:p>
                  </a:txBody>
                  <a:tcPr marL="21360" marR="2136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32,3</a:t>
                      </a:r>
                      <a:endParaRPr lang="es-EC" sz="1050">
                        <a:effectLst/>
                        <a:latin typeface="Cambria"/>
                        <a:ea typeface="MS Mincho"/>
                        <a:cs typeface="Times New Roman"/>
                      </a:endParaRPr>
                    </a:p>
                  </a:txBody>
                  <a:tcPr marL="21360" marR="2136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0,425</a:t>
                      </a:r>
                      <a:endParaRPr lang="es-EC" sz="1050">
                        <a:effectLst/>
                        <a:latin typeface="Cambria"/>
                        <a:ea typeface="MS Mincho"/>
                        <a:cs typeface="Times New Roman"/>
                      </a:endParaRPr>
                    </a:p>
                  </a:txBody>
                  <a:tcPr marL="21360" marR="2136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0,442</a:t>
                      </a:r>
                      <a:endParaRPr lang="es-EC" sz="1050">
                        <a:effectLst/>
                        <a:latin typeface="Cambria"/>
                        <a:ea typeface="MS Mincho"/>
                        <a:cs typeface="Times New Roman"/>
                      </a:endParaRPr>
                    </a:p>
                  </a:txBody>
                  <a:tcPr marL="21360" marR="2136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0,519</a:t>
                      </a:r>
                      <a:endParaRPr lang="es-EC" sz="1050">
                        <a:effectLst/>
                        <a:latin typeface="Cambria"/>
                        <a:ea typeface="MS Mincho"/>
                        <a:cs typeface="Times New Roman"/>
                      </a:endParaRPr>
                    </a:p>
                  </a:txBody>
                  <a:tcPr marL="21360" marR="2136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1,085</a:t>
                      </a:r>
                      <a:endParaRPr lang="es-EC" sz="1050">
                        <a:effectLst/>
                        <a:latin typeface="Cambria"/>
                        <a:ea typeface="MS Mincho"/>
                        <a:cs typeface="Times New Roman"/>
                      </a:endParaRPr>
                    </a:p>
                  </a:txBody>
                  <a:tcPr marL="21360" marR="2136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1,168</a:t>
                      </a:r>
                      <a:endParaRPr lang="es-EC" sz="1050">
                        <a:effectLst/>
                        <a:latin typeface="Cambria"/>
                        <a:ea typeface="MS Mincho"/>
                        <a:cs typeface="Times New Roman"/>
                      </a:endParaRPr>
                    </a:p>
                  </a:txBody>
                  <a:tcPr marL="21360" marR="2136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S_tradnl" sz="1050">
                          <a:effectLst/>
                          <a:latin typeface="Times New Roman"/>
                          <a:ea typeface="Times New Roman"/>
                          <a:cs typeface="Times New Roman"/>
                        </a:rPr>
                        <a:t>1,544</a:t>
                      </a:r>
                      <a:endParaRPr lang="es-EC" sz="1050">
                        <a:effectLst/>
                        <a:latin typeface="Cambria"/>
                        <a:ea typeface="MS Mincho"/>
                        <a:cs typeface="Times New Roman"/>
                      </a:endParaRPr>
                    </a:p>
                  </a:txBody>
                  <a:tcPr marL="21360" marR="2136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r>
              <a:tr h="353138">
                <a:tc gridSpan="9">
                  <a:txBody>
                    <a:bodyPr/>
                    <a:lstStyle/>
                    <a:p>
                      <a:pPr algn="ctr">
                        <a:lnSpc>
                          <a:spcPct val="150000"/>
                        </a:lnSpc>
                        <a:spcAft>
                          <a:spcPts val="0"/>
                        </a:spcAft>
                      </a:pPr>
                      <a:r>
                        <a:rPr lang="es-ES_tradnl" sz="1000" baseline="30000" dirty="0" err="1">
                          <a:effectLst/>
                          <a:latin typeface="Times New Roman"/>
                          <a:ea typeface="Times New Roman"/>
                          <a:cs typeface="Times New Roman"/>
                        </a:rPr>
                        <a:t>a</a:t>
                      </a:r>
                      <a:r>
                        <a:rPr lang="es-ES_tradnl" sz="1000" dirty="0" err="1">
                          <a:effectLst/>
                          <a:latin typeface="Times New Roman"/>
                          <a:ea typeface="Times New Roman"/>
                          <a:cs typeface="Times New Roman"/>
                        </a:rPr>
                        <a:t>Población</a:t>
                      </a:r>
                      <a:r>
                        <a:rPr lang="es-ES_tradnl" sz="1000" dirty="0">
                          <a:effectLst/>
                          <a:latin typeface="Times New Roman"/>
                          <a:ea typeface="Times New Roman"/>
                          <a:cs typeface="Times New Roman"/>
                        </a:rPr>
                        <a:t> descrita por </a:t>
                      </a:r>
                      <a:r>
                        <a:rPr lang="es-EC" sz="1000" dirty="0">
                          <a:effectLst/>
                          <a:latin typeface="Times New Roman"/>
                          <a:ea typeface="Times New Roman"/>
                          <a:cs typeface="Times New Roman"/>
                        </a:rPr>
                        <a:t>(El-</a:t>
                      </a:r>
                      <a:r>
                        <a:rPr lang="es-EC" sz="1000" dirty="0" err="1">
                          <a:effectLst/>
                          <a:latin typeface="Times New Roman"/>
                          <a:ea typeface="Times New Roman"/>
                          <a:cs typeface="Times New Roman"/>
                        </a:rPr>
                        <a:t>Rheem</a:t>
                      </a:r>
                      <a:r>
                        <a:rPr lang="es-EC" sz="1000" dirty="0">
                          <a:effectLst/>
                          <a:latin typeface="Times New Roman"/>
                          <a:ea typeface="Times New Roman"/>
                          <a:cs typeface="Times New Roman"/>
                        </a:rPr>
                        <a:t>, </a:t>
                      </a:r>
                      <a:r>
                        <a:rPr lang="es-EC" sz="1000" dirty="0" err="1">
                          <a:effectLst/>
                          <a:latin typeface="Times New Roman"/>
                          <a:ea typeface="Times New Roman"/>
                          <a:cs typeface="Times New Roman"/>
                        </a:rPr>
                        <a:t>Essa</a:t>
                      </a:r>
                      <a:r>
                        <a:rPr lang="es-EC" sz="1000" dirty="0">
                          <a:effectLst/>
                          <a:latin typeface="Times New Roman"/>
                          <a:ea typeface="Times New Roman"/>
                          <a:cs typeface="Times New Roman"/>
                        </a:rPr>
                        <a:t>, &amp; </a:t>
                      </a:r>
                      <a:r>
                        <a:rPr lang="es-EC" sz="1000" dirty="0" err="1">
                          <a:effectLst/>
                          <a:latin typeface="Times New Roman"/>
                          <a:ea typeface="Times New Roman"/>
                          <a:cs typeface="Times New Roman"/>
                        </a:rPr>
                        <a:t>Mahdy</a:t>
                      </a:r>
                      <a:r>
                        <a:rPr lang="es-EC" sz="1000" dirty="0">
                          <a:effectLst/>
                          <a:latin typeface="Times New Roman"/>
                          <a:ea typeface="Times New Roman"/>
                          <a:cs typeface="Times New Roman"/>
                        </a:rPr>
                        <a:t>, 2015)</a:t>
                      </a:r>
                      <a:r>
                        <a:rPr lang="es-ES_tradnl" sz="1000" dirty="0">
                          <a:effectLst/>
                          <a:latin typeface="Times New Roman"/>
                          <a:ea typeface="Times New Roman"/>
                          <a:cs typeface="Times New Roman"/>
                        </a:rPr>
                        <a:t>; </a:t>
                      </a:r>
                      <a:r>
                        <a:rPr lang="es-ES_tradnl" sz="1000" baseline="30000" dirty="0">
                          <a:effectLst/>
                          <a:latin typeface="Times New Roman"/>
                          <a:ea typeface="Times New Roman"/>
                          <a:cs typeface="Times New Roman"/>
                        </a:rPr>
                        <a:t>b</a:t>
                      </a:r>
                      <a:r>
                        <a:rPr lang="es-ES_tradnl" sz="1000" dirty="0">
                          <a:effectLst/>
                          <a:latin typeface="Times New Roman"/>
                          <a:ea typeface="Times New Roman"/>
                          <a:cs typeface="Times New Roman"/>
                        </a:rPr>
                        <a:t> Población descrita por </a:t>
                      </a:r>
                      <a:r>
                        <a:rPr lang="es-EC" sz="1000" dirty="0">
                          <a:effectLst/>
                          <a:latin typeface="Times New Roman"/>
                          <a:ea typeface="Times New Roman"/>
                          <a:cs typeface="Times New Roman"/>
                        </a:rPr>
                        <a:t>(</a:t>
                      </a:r>
                      <a:r>
                        <a:rPr lang="es-EC" sz="1000" dirty="0" err="1">
                          <a:effectLst/>
                          <a:latin typeface="Times New Roman"/>
                          <a:ea typeface="Times New Roman"/>
                          <a:cs typeface="Times New Roman"/>
                        </a:rPr>
                        <a:t>Caron</a:t>
                      </a:r>
                      <a:r>
                        <a:rPr lang="es-EC" sz="1000" dirty="0">
                          <a:effectLst/>
                          <a:latin typeface="Times New Roman"/>
                          <a:ea typeface="Times New Roman"/>
                          <a:cs typeface="Times New Roman"/>
                        </a:rPr>
                        <a:t> &amp; </a:t>
                      </a:r>
                      <a:r>
                        <a:rPr lang="es-EC" sz="1000" dirty="0" err="1">
                          <a:effectLst/>
                          <a:latin typeface="Times New Roman"/>
                          <a:ea typeface="Times New Roman"/>
                          <a:cs typeface="Times New Roman"/>
                        </a:rPr>
                        <a:t>Parent</a:t>
                      </a:r>
                      <a:r>
                        <a:rPr lang="es-EC" sz="1000" dirty="0">
                          <a:effectLst/>
                          <a:latin typeface="Times New Roman"/>
                          <a:ea typeface="Times New Roman"/>
                          <a:cs typeface="Times New Roman"/>
                        </a:rPr>
                        <a:t>, 1989)</a:t>
                      </a:r>
                      <a:r>
                        <a:rPr lang="es-ES_tradnl" sz="1000" dirty="0">
                          <a:effectLst/>
                          <a:latin typeface="Times New Roman"/>
                          <a:ea typeface="Times New Roman"/>
                          <a:cs typeface="Times New Roman"/>
                        </a:rPr>
                        <a:t>; </a:t>
                      </a:r>
                      <a:r>
                        <a:rPr lang="es-ES_tradnl" sz="1000" baseline="30000" dirty="0" err="1">
                          <a:effectLst/>
                          <a:latin typeface="Times New Roman"/>
                          <a:ea typeface="Times New Roman"/>
                          <a:cs typeface="Times New Roman"/>
                        </a:rPr>
                        <a:t>c</a:t>
                      </a:r>
                      <a:r>
                        <a:rPr lang="es-ES_tradnl" sz="1000" dirty="0" err="1">
                          <a:effectLst/>
                          <a:latin typeface="Times New Roman"/>
                          <a:ea typeface="Times New Roman"/>
                          <a:cs typeface="Times New Roman"/>
                        </a:rPr>
                        <a:t>Población</a:t>
                      </a:r>
                      <a:r>
                        <a:rPr lang="es-ES_tradnl" sz="1000" dirty="0">
                          <a:effectLst/>
                          <a:latin typeface="Times New Roman"/>
                          <a:ea typeface="Times New Roman"/>
                          <a:cs typeface="Times New Roman"/>
                        </a:rPr>
                        <a:t> de 45 Días; </a:t>
                      </a:r>
                      <a:r>
                        <a:rPr lang="es-ES_tradnl" sz="1000" baseline="30000" dirty="0" err="1">
                          <a:effectLst/>
                          <a:latin typeface="Times New Roman"/>
                          <a:ea typeface="Times New Roman"/>
                          <a:cs typeface="Times New Roman"/>
                        </a:rPr>
                        <a:t>d</a:t>
                      </a:r>
                      <a:r>
                        <a:rPr lang="es-ES_tradnl" sz="1000" dirty="0" err="1">
                          <a:effectLst/>
                          <a:latin typeface="Times New Roman"/>
                          <a:ea typeface="Times New Roman"/>
                          <a:cs typeface="Times New Roman"/>
                        </a:rPr>
                        <a:t>Población</a:t>
                      </a:r>
                      <a:r>
                        <a:rPr lang="es-ES_tradnl" sz="1000" dirty="0">
                          <a:effectLst/>
                          <a:latin typeface="Times New Roman"/>
                          <a:ea typeface="Times New Roman"/>
                          <a:cs typeface="Times New Roman"/>
                        </a:rPr>
                        <a:t> de 60 días; </a:t>
                      </a:r>
                      <a:r>
                        <a:rPr lang="es-ES_tradnl" sz="1000" baseline="30000" dirty="0" err="1">
                          <a:effectLst/>
                          <a:latin typeface="Times New Roman"/>
                          <a:ea typeface="Times New Roman"/>
                          <a:cs typeface="Times New Roman"/>
                        </a:rPr>
                        <a:t>e</a:t>
                      </a:r>
                      <a:r>
                        <a:rPr lang="es-ES_tradnl" sz="1000" dirty="0" err="1">
                          <a:effectLst/>
                          <a:latin typeface="Times New Roman"/>
                          <a:ea typeface="Times New Roman"/>
                          <a:cs typeface="Times New Roman"/>
                        </a:rPr>
                        <a:t>Población</a:t>
                      </a:r>
                      <a:r>
                        <a:rPr lang="es-ES_tradnl" sz="1000" dirty="0">
                          <a:effectLst/>
                          <a:latin typeface="Times New Roman"/>
                          <a:ea typeface="Times New Roman"/>
                          <a:cs typeface="Times New Roman"/>
                        </a:rPr>
                        <a:t> de 75 días </a:t>
                      </a:r>
                      <a:endParaRPr lang="es-EC" sz="1050" dirty="0">
                        <a:effectLst/>
                        <a:latin typeface="Cambria"/>
                        <a:ea typeface="MS Mincho"/>
                        <a:cs typeface="Times New Roman"/>
                      </a:endParaRPr>
                    </a:p>
                  </a:txBody>
                  <a:tcPr marL="21360" marR="213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Tree>
    <p:extLst>
      <p:ext uri="{BB962C8B-B14F-4D97-AF65-F5344CB8AC3E}">
        <p14:creationId xmlns:p14="http://schemas.microsoft.com/office/powerpoint/2010/main" val="18149254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2826756081"/>
              </p:ext>
            </p:extLst>
          </p:nvPr>
        </p:nvGraphicFramePr>
        <p:xfrm>
          <a:off x="65257" y="1340768"/>
          <a:ext cx="5082807" cy="3558540"/>
        </p:xfrm>
        <a:graphic>
          <a:graphicData uri="http://schemas.openxmlformats.org/drawingml/2006/table">
            <a:tbl>
              <a:tblPr firstRow="1" firstCol="1" bandRow="1"/>
              <a:tblGrid>
                <a:gridCol w="652890"/>
                <a:gridCol w="730779"/>
                <a:gridCol w="730779"/>
                <a:gridCol w="730779"/>
                <a:gridCol w="745096"/>
                <a:gridCol w="746242"/>
                <a:gridCol w="746242"/>
              </a:tblGrid>
              <a:tr h="190500">
                <a:tc gridSpan="7">
                  <a:txBody>
                    <a:bodyPr/>
                    <a:lstStyle/>
                    <a:p>
                      <a:pPr algn="just">
                        <a:spcAft>
                          <a:spcPts val="0"/>
                        </a:spcAft>
                      </a:pPr>
                      <a:r>
                        <a:rPr lang="es-ES_tradnl" sz="1100" dirty="0" smtClean="0">
                          <a:solidFill>
                            <a:srgbClr val="000000"/>
                          </a:solidFill>
                          <a:effectLst/>
                          <a:latin typeface="Times New Roman"/>
                          <a:ea typeface="Times New Roman"/>
                          <a:cs typeface="Times New Roman"/>
                        </a:rPr>
                        <a:t>Índices </a:t>
                      </a:r>
                      <a:r>
                        <a:rPr lang="es-ES_tradnl" sz="1100" dirty="0">
                          <a:solidFill>
                            <a:srgbClr val="000000"/>
                          </a:solidFill>
                          <a:effectLst/>
                          <a:latin typeface="Times New Roman"/>
                          <a:ea typeface="Times New Roman"/>
                          <a:cs typeface="Times New Roman"/>
                        </a:rPr>
                        <a:t>de DRIS y funciones inversas proporcionales de los índices de DRIS en 3 épocas de diagnóstico nutricional de tomate (</a:t>
                      </a:r>
                      <a:r>
                        <a:rPr lang="es-ES_tradnl" sz="1100" i="1" dirty="0" err="1">
                          <a:solidFill>
                            <a:srgbClr val="000000"/>
                          </a:solidFill>
                          <a:effectLst/>
                          <a:latin typeface="Times New Roman"/>
                          <a:ea typeface="Times New Roman"/>
                          <a:cs typeface="Times New Roman"/>
                        </a:rPr>
                        <a:t>Solanum</a:t>
                      </a:r>
                      <a:r>
                        <a:rPr lang="es-ES_tradnl" sz="1100" i="1" dirty="0">
                          <a:solidFill>
                            <a:srgbClr val="000000"/>
                          </a:solidFill>
                          <a:effectLst/>
                          <a:latin typeface="Times New Roman"/>
                          <a:ea typeface="Times New Roman"/>
                          <a:cs typeface="Times New Roman"/>
                        </a:rPr>
                        <a:t> </a:t>
                      </a:r>
                      <a:r>
                        <a:rPr lang="es-ES_tradnl" sz="1100" i="1" dirty="0" err="1">
                          <a:solidFill>
                            <a:srgbClr val="000000"/>
                          </a:solidFill>
                          <a:effectLst/>
                          <a:latin typeface="Times New Roman"/>
                          <a:ea typeface="Times New Roman"/>
                          <a:cs typeface="Times New Roman"/>
                        </a:rPr>
                        <a:t>lycopersicum</a:t>
                      </a:r>
                      <a:r>
                        <a:rPr lang="es-ES_tradnl" sz="1100" dirty="0">
                          <a:solidFill>
                            <a:srgbClr val="000000"/>
                          </a:solidFill>
                          <a:effectLst/>
                          <a:latin typeface="Times New Roman"/>
                          <a:ea typeface="Times New Roman"/>
                          <a:cs typeface="Times New Roman"/>
                        </a:rPr>
                        <a:t>).</a:t>
                      </a:r>
                      <a:endParaRPr lang="es-EC" sz="1100" dirty="0">
                        <a:effectLst/>
                        <a:latin typeface="Cambria"/>
                        <a:ea typeface="MS Mincho"/>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0500">
                <a:tc rowSpan="2">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Índice (</a:t>
                      </a:r>
                      <a:r>
                        <a:rPr lang="es-ES_tradnl" sz="1100" i="1">
                          <a:solidFill>
                            <a:srgbClr val="000000"/>
                          </a:solidFill>
                          <a:effectLst/>
                          <a:latin typeface="Times New Roman"/>
                          <a:ea typeface="Times New Roman"/>
                          <a:cs typeface="Times New Roman"/>
                        </a:rPr>
                        <a:t>I</a:t>
                      </a:r>
                      <a:r>
                        <a:rPr lang="es-ES_tradnl" sz="1100" i="1" baseline="-25000">
                          <a:solidFill>
                            <a:srgbClr val="000000"/>
                          </a:solidFill>
                          <a:effectLst/>
                          <a:latin typeface="Times New Roman"/>
                          <a:ea typeface="Times New Roman"/>
                          <a:cs typeface="Times New Roman"/>
                        </a:rPr>
                        <a:t>x</a:t>
                      </a:r>
                      <a:r>
                        <a:rPr lang="es-ES_tradnl" sz="1100">
                          <a:solidFill>
                            <a:srgbClr val="000000"/>
                          </a:solidFill>
                          <a:effectLst/>
                          <a:latin typeface="Times New Roman"/>
                          <a:ea typeface="Times New Roman"/>
                          <a:cs typeface="Times New Roman"/>
                        </a:rPr>
                        <a:t>)</a:t>
                      </a:r>
                      <a:endParaRPr lang="es-EC" sz="1100">
                        <a:effectLst/>
                        <a:latin typeface="Cambria"/>
                        <a:ea typeface="MS Mincho"/>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45 Días</a:t>
                      </a:r>
                      <a:endParaRPr lang="es-EC" sz="1100">
                        <a:effectLst/>
                        <a:latin typeface="Cambria"/>
                        <a:ea typeface="MS Mincho"/>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60 Días</a:t>
                      </a:r>
                      <a:endParaRPr lang="es-EC" sz="1100">
                        <a:effectLst/>
                        <a:latin typeface="Cambria"/>
                        <a:ea typeface="MS Mincho"/>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75 Días</a:t>
                      </a:r>
                      <a:endParaRPr lang="es-EC" sz="1100">
                        <a:effectLst/>
                        <a:latin typeface="Cambria"/>
                        <a:ea typeface="MS Mincho"/>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190500">
                <a:tc vMerge="1">
                  <a:txBody>
                    <a:bodyPr/>
                    <a:lstStyle/>
                    <a:p>
                      <a:endParaRPr lang="es-EC"/>
                    </a:p>
                  </a:txBody>
                  <a:tcPr/>
                </a:tc>
                <a:tc>
                  <a:txBody>
                    <a:bodyPr/>
                    <a:lstStyle/>
                    <a:p>
                      <a:pPr algn="ctr">
                        <a:lnSpc>
                          <a:spcPct val="150000"/>
                        </a:lnSpc>
                        <a:spcAft>
                          <a:spcPts val="0"/>
                        </a:spcAft>
                      </a:pPr>
                      <a:r>
                        <a:rPr lang="es-ES_tradnl" sz="1100" i="1">
                          <a:solidFill>
                            <a:srgbClr val="000000"/>
                          </a:solidFill>
                          <a:effectLst/>
                          <a:latin typeface="Times New Roman"/>
                          <a:ea typeface="Times New Roman"/>
                          <a:cs typeface="Times New Roman"/>
                        </a:rPr>
                        <a:t>f (x)=e</a:t>
                      </a:r>
                      <a:r>
                        <a:rPr lang="es-ES_tradnl" sz="1100" i="1" baseline="30000">
                          <a:solidFill>
                            <a:srgbClr val="000000"/>
                          </a:solidFill>
                          <a:effectLst/>
                          <a:latin typeface="Times New Roman"/>
                          <a:ea typeface="Times New Roman"/>
                          <a:cs typeface="Times New Roman"/>
                        </a:rPr>
                        <a:t>Ix</a:t>
                      </a:r>
                      <a:endParaRPr lang="es-EC" sz="1100">
                        <a:effectLst/>
                        <a:latin typeface="Cambria"/>
                        <a:ea typeface="MS Mincho"/>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100" i="1">
                          <a:solidFill>
                            <a:srgbClr val="000000"/>
                          </a:solidFill>
                          <a:effectLst/>
                          <a:latin typeface="Times New Roman"/>
                          <a:ea typeface="Times New Roman"/>
                          <a:cs typeface="Times New Roman"/>
                        </a:rPr>
                        <a:t>Ln (I</a:t>
                      </a:r>
                      <a:r>
                        <a:rPr lang="es-ES_tradnl" sz="1100" i="1" baseline="-25000">
                          <a:solidFill>
                            <a:srgbClr val="000000"/>
                          </a:solidFill>
                          <a:effectLst/>
                          <a:latin typeface="Times New Roman"/>
                          <a:ea typeface="Times New Roman"/>
                          <a:cs typeface="Times New Roman"/>
                        </a:rPr>
                        <a:t>x</a:t>
                      </a:r>
                      <a:r>
                        <a:rPr lang="es-ES_tradnl" sz="1100" i="1">
                          <a:solidFill>
                            <a:srgbClr val="000000"/>
                          </a:solidFill>
                          <a:effectLst/>
                          <a:latin typeface="Times New Roman"/>
                          <a:ea typeface="Times New Roman"/>
                          <a:cs typeface="Times New Roman"/>
                        </a:rPr>
                        <a:t>)</a:t>
                      </a:r>
                      <a:endParaRPr lang="es-EC" sz="1100">
                        <a:effectLst/>
                        <a:latin typeface="Cambria"/>
                        <a:ea typeface="MS Mincho"/>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100" i="1">
                          <a:solidFill>
                            <a:srgbClr val="000000"/>
                          </a:solidFill>
                          <a:effectLst/>
                          <a:latin typeface="Times New Roman"/>
                          <a:ea typeface="Times New Roman"/>
                          <a:cs typeface="Times New Roman"/>
                        </a:rPr>
                        <a:t>f (x)=e</a:t>
                      </a:r>
                      <a:r>
                        <a:rPr lang="es-ES_tradnl" sz="1100" i="1" baseline="30000">
                          <a:solidFill>
                            <a:srgbClr val="000000"/>
                          </a:solidFill>
                          <a:effectLst/>
                          <a:latin typeface="Times New Roman"/>
                          <a:ea typeface="Times New Roman"/>
                          <a:cs typeface="Times New Roman"/>
                        </a:rPr>
                        <a:t>Ix</a:t>
                      </a:r>
                      <a:endParaRPr lang="es-EC" sz="1100">
                        <a:effectLst/>
                        <a:latin typeface="Cambria"/>
                        <a:ea typeface="MS Mincho"/>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100" i="1">
                          <a:solidFill>
                            <a:srgbClr val="000000"/>
                          </a:solidFill>
                          <a:effectLst/>
                          <a:latin typeface="Times New Roman"/>
                          <a:ea typeface="Times New Roman"/>
                          <a:cs typeface="Times New Roman"/>
                        </a:rPr>
                        <a:t>Ln (I</a:t>
                      </a:r>
                      <a:r>
                        <a:rPr lang="es-ES_tradnl" sz="1100" i="1" baseline="-25000">
                          <a:solidFill>
                            <a:srgbClr val="000000"/>
                          </a:solidFill>
                          <a:effectLst/>
                          <a:latin typeface="Times New Roman"/>
                          <a:ea typeface="Times New Roman"/>
                          <a:cs typeface="Times New Roman"/>
                        </a:rPr>
                        <a:t>x</a:t>
                      </a:r>
                      <a:r>
                        <a:rPr lang="es-ES_tradnl" sz="1100" i="1">
                          <a:solidFill>
                            <a:srgbClr val="000000"/>
                          </a:solidFill>
                          <a:effectLst/>
                          <a:latin typeface="Times New Roman"/>
                          <a:ea typeface="Times New Roman"/>
                          <a:cs typeface="Times New Roman"/>
                        </a:rPr>
                        <a:t>)</a:t>
                      </a:r>
                      <a:endParaRPr lang="es-EC" sz="1100">
                        <a:effectLst/>
                        <a:latin typeface="Cambria"/>
                        <a:ea typeface="MS Mincho"/>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100" i="1" dirty="0">
                          <a:solidFill>
                            <a:srgbClr val="000000"/>
                          </a:solidFill>
                          <a:effectLst/>
                          <a:latin typeface="Times New Roman"/>
                          <a:ea typeface="Times New Roman"/>
                          <a:cs typeface="Times New Roman"/>
                        </a:rPr>
                        <a:t>f (x)=</a:t>
                      </a:r>
                      <a:r>
                        <a:rPr lang="es-ES_tradnl" sz="1100" i="1" dirty="0" err="1">
                          <a:solidFill>
                            <a:srgbClr val="000000"/>
                          </a:solidFill>
                          <a:effectLst/>
                          <a:latin typeface="Times New Roman"/>
                          <a:ea typeface="Times New Roman"/>
                          <a:cs typeface="Times New Roman"/>
                        </a:rPr>
                        <a:t>e</a:t>
                      </a:r>
                      <a:r>
                        <a:rPr lang="es-ES_tradnl" sz="1100" i="1" baseline="30000" dirty="0" err="1">
                          <a:solidFill>
                            <a:srgbClr val="000000"/>
                          </a:solidFill>
                          <a:effectLst/>
                          <a:latin typeface="Times New Roman"/>
                          <a:ea typeface="Times New Roman"/>
                          <a:cs typeface="Times New Roman"/>
                        </a:rPr>
                        <a:t>Ix</a:t>
                      </a:r>
                      <a:endParaRPr lang="es-EC" sz="1100" dirty="0">
                        <a:effectLst/>
                        <a:latin typeface="Cambria"/>
                        <a:ea typeface="MS Mincho"/>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100" i="1">
                          <a:solidFill>
                            <a:srgbClr val="000000"/>
                          </a:solidFill>
                          <a:effectLst/>
                          <a:latin typeface="Times New Roman"/>
                          <a:ea typeface="Times New Roman"/>
                          <a:cs typeface="Times New Roman"/>
                        </a:rPr>
                        <a:t>Ln (I</a:t>
                      </a:r>
                      <a:r>
                        <a:rPr lang="es-ES_tradnl" sz="1100" i="1" baseline="-25000">
                          <a:solidFill>
                            <a:srgbClr val="000000"/>
                          </a:solidFill>
                          <a:effectLst/>
                          <a:latin typeface="Times New Roman"/>
                          <a:ea typeface="Times New Roman"/>
                          <a:cs typeface="Times New Roman"/>
                        </a:rPr>
                        <a:t>x</a:t>
                      </a:r>
                      <a:r>
                        <a:rPr lang="es-ES_tradnl" sz="1100" i="1">
                          <a:solidFill>
                            <a:srgbClr val="000000"/>
                          </a:solidFill>
                          <a:effectLst/>
                          <a:latin typeface="Times New Roman"/>
                          <a:ea typeface="Times New Roman"/>
                          <a:cs typeface="Times New Roman"/>
                        </a:rPr>
                        <a:t>)</a:t>
                      </a:r>
                      <a:endParaRPr lang="es-EC" sz="1100">
                        <a:effectLst/>
                        <a:latin typeface="Cambria"/>
                        <a:ea typeface="MS Mincho"/>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50000"/>
                        </a:lnSpc>
                        <a:spcAft>
                          <a:spcPts val="0"/>
                        </a:spcAft>
                      </a:pPr>
                      <a:r>
                        <a:rPr lang="es-ES_tradnl" sz="1100" i="1">
                          <a:solidFill>
                            <a:srgbClr val="000000"/>
                          </a:solidFill>
                          <a:effectLst/>
                          <a:latin typeface="Times New Roman"/>
                          <a:ea typeface="Times New Roman"/>
                          <a:cs typeface="Times New Roman"/>
                        </a:rPr>
                        <a:t>I</a:t>
                      </a:r>
                      <a:r>
                        <a:rPr lang="es-ES_tradnl" sz="1100" i="1" baseline="-25000">
                          <a:solidFill>
                            <a:srgbClr val="000000"/>
                          </a:solidFill>
                          <a:effectLst/>
                          <a:latin typeface="Times New Roman"/>
                          <a:ea typeface="Times New Roman"/>
                          <a:cs typeface="Times New Roman"/>
                        </a:rPr>
                        <a:t>N</a:t>
                      </a:r>
                      <a:endParaRPr lang="es-EC" sz="1100">
                        <a:effectLst/>
                        <a:latin typeface="Cambria"/>
                        <a:ea typeface="MS Mincho"/>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-0,798</a:t>
                      </a:r>
                      <a:endParaRPr lang="es-EC" sz="1100">
                        <a:effectLst/>
                        <a:latin typeface="Cambria"/>
                        <a:ea typeface="MS Mincho"/>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-0,225</a:t>
                      </a:r>
                      <a:endParaRPr lang="es-EC" sz="1100">
                        <a:effectLst/>
                        <a:latin typeface="Cambria"/>
                        <a:ea typeface="MS Mincho"/>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_tradnl" sz="1100" dirty="0">
                          <a:solidFill>
                            <a:srgbClr val="000000"/>
                          </a:solidFill>
                          <a:effectLst/>
                          <a:latin typeface="Times New Roman"/>
                          <a:ea typeface="Times New Roman"/>
                          <a:cs typeface="Times New Roman"/>
                        </a:rPr>
                        <a:t>-0,220</a:t>
                      </a:r>
                      <a:endParaRPr lang="es-EC" sz="1100" dirty="0">
                        <a:effectLst/>
                        <a:latin typeface="Cambria"/>
                        <a:ea typeface="MS Mincho"/>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-1,516</a:t>
                      </a:r>
                      <a:endParaRPr lang="es-EC" sz="1100">
                        <a:effectLst/>
                        <a:latin typeface="Cambria"/>
                        <a:ea typeface="MS Mincho"/>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-2,578</a:t>
                      </a:r>
                      <a:endParaRPr lang="es-EC" sz="1100">
                        <a:effectLst/>
                        <a:latin typeface="Cambria"/>
                        <a:ea typeface="MS Mincho"/>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0,947</a:t>
                      </a:r>
                      <a:endParaRPr lang="es-EC" sz="1100">
                        <a:effectLst/>
                        <a:latin typeface="Cambria"/>
                        <a:ea typeface="MS Mincho"/>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r>
              <a:tr h="190500">
                <a:tc>
                  <a:txBody>
                    <a:bodyPr/>
                    <a:lstStyle/>
                    <a:p>
                      <a:pPr algn="ctr">
                        <a:lnSpc>
                          <a:spcPct val="150000"/>
                        </a:lnSpc>
                        <a:spcAft>
                          <a:spcPts val="0"/>
                        </a:spcAft>
                      </a:pPr>
                      <a:r>
                        <a:rPr lang="es-ES_tradnl" sz="1100" i="1">
                          <a:solidFill>
                            <a:srgbClr val="000000"/>
                          </a:solidFill>
                          <a:effectLst/>
                          <a:latin typeface="Times New Roman"/>
                          <a:ea typeface="Times New Roman"/>
                          <a:cs typeface="Times New Roman"/>
                        </a:rPr>
                        <a:t>I</a:t>
                      </a:r>
                      <a:r>
                        <a:rPr lang="es-ES_tradnl" sz="1100" i="1" baseline="-25000">
                          <a:solidFill>
                            <a:srgbClr val="000000"/>
                          </a:solidFill>
                          <a:effectLst/>
                          <a:latin typeface="Times New Roman"/>
                          <a:ea typeface="Times New Roman"/>
                          <a:cs typeface="Times New Roman"/>
                        </a:rPr>
                        <a:t>P</a:t>
                      </a:r>
                      <a:endParaRPr lang="es-EC" sz="1100">
                        <a:effectLst/>
                        <a:latin typeface="Cambria"/>
                        <a:ea typeface="MS Mincho"/>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-1,416</a:t>
                      </a:r>
                      <a:endParaRPr lang="es-EC" sz="1100">
                        <a:effectLst/>
                        <a:latin typeface="Cambria"/>
                        <a:ea typeface="MS Mincho"/>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0,348</a:t>
                      </a:r>
                      <a:endParaRPr lang="es-EC" sz="1100">
                        <a:effectLst/>
                        <a:latin typeface="Cambria"/>
                        <a:ea typeface="MS Mincho"/>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-3,981</a:t>
                      </a:r>
                      <a:endParaRPr lang="es-EC" sz="1100">
                        <a:effectLst/>
                        <a:latin typeface="Cambria"/>
                        <a:ea typeface="MS Mincho"/>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1,381</a:t>
                      </a:r>
                      <a:endParaRPr lang="es-EC" sz="1100">
                        <a:effectLst/>
                        <a:latin typeface="Cambria"/>
                        <a:ea typeface="MS Mincho"/>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-2,532</a:t>
                      </a:r>
                      <a:endParaRPr lang="es-EC" sz="1100">
                        <a:effectLst/>
                        <a:latin typeface="Cambria"/>
                        <a:ea typeface="MS Mincho"/>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0,929</a:t>
                      </a:r>
                      <a:endParaRPr lang="es-EC" sz="1100">
                        <a:effectLst/>
                        <a:latin typeface="Cambria"/>
                        <a:ea typeface="MS Mincho"/>
                        <a:cs typeface="Times New Roman"/>
                      </a:endParaRPr>
                    </a:p>
                  </a:txBody>
                  <a:tcPr marL="68580" marR="68580" marT="0" marB="0" anchor="b">
                    <a:lnL>
                      <a:noFill/>
                    </a:lnL>
                    <a:lnR>
                      <a:noFill/>
                    </a:lnR>
                    <a:lnT>
                      <a:noFill/>
                    </a:lnT>
                    <a:lnB>
                      <a:noFill/>
                    </a:lnB>
                  </a:tcPr>
                </a:tc>
              </a:tr>
              <a:tr h="190500">
                <a:tc>
                  <a:txBody>
                    <a:bodyPr/>
                    <a:lstStyle/>
                    <a:p>
                      <a:pPr algn="ctr">
                        <a:lnSpc>
                          <a:spcPct val="150000"/>
                        </a:lnSpc>
                        <a:spcAft>
                          <a:spcPts val="0"/>
                        </a:spcAft>
                      </a:pPr>
                      <a:r>
                        <a:rPr lang="es-ES_tradnl" sz="1100" i="1">
                          <a:solidFill>
                            <a:srgbClr val="000000"/>
                          </a:solidFill>
                          <a:effectLst/>
                          <a:latin typeface="Times New Roman"/>
                          <a:ea typeface="Times New Roman"/>
                          <a:cs typeface="Times New Roman"/>
                        </a:rPr>
                        <a:t>I</a:t>
                      </a:r>
                      <a:r>
                        <a:rPr lang="es-ES_tradnl" sz="1100" i="1" baseline="-25000">
                          <a:solidFill>
                            <a:srgbClr val="000000"/>
                          </a:solidFill>
                          <a:effectLst/>
                          <a:latin typeface="Times New Roman"/>
                          <a:ea typeface="Times New Roman"/>
                          <a:cs typeface="Times New Roman"/>
                        </a:rPr>
                        <a:t>K</a:t>
                      </a:r>
                      <a:endParaRPr lang="es-EC" sz="1100">
                        <a:effectLst/>
                        <a:latin typeface="Cambria"/>
                        <a:ea typeface="MS Mincho"/>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-2,600</a:t>
                      </a:r>
                      <a:endParaRPr lang="es-EC" sz="1100">
                        <a:effectLst/>
                        <a:latin typeface="Cambria"/>
                        <a:ea typeface="MS Mincho"/>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0,956</a:t>
                      </a:r>
                      <a:endParaRPr lang="es-EC" sz="1100">
                        <a:effectLst/>
                        <a:latin typeface="Cambria"/>
                        <a:ea typeface="MS Mincho"/>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-7,430</a:t>
                      </a:r>
                      <a:endParaRPr lang="es-EC" sz="1100">
                        <a:effectLst/>
                        <a:latin typeface="Cambria"/>
                        <a:ea typeface="MS Mincho"/>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2,006</a:t>
                      </a:r>
                      <a:endParaRPr lang="es-EC" sz="1100">
                        <a:effectLst/>
                        <a:latin typeface="Cambria"/>
                        <a:ea typeface="MS Mincho"/>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-2,405</a:t>
                      </a:r>
                      <a:endParaRPr lang="es-EC" sz="1100">
                        <a:effectLst/>
                        <a:latin typeface="Cambria"/>
                        <a:ea typeface="MS Mincho"/>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0,878</a:t>
                      </a:r>
                      <a:endParaRPr lang="es-EC" sz="1100">
                        <a:effectLst/>
                        <a:latin typeface="Cambria"/>
                        <a:ea typeface="MS Mincho"/>
                        <a:cs typeface="Times New Roman"/>
                      </a:endParaRPr>
                    </a:p>
                  </a:txBody>
                  <a:tcPr marL="68580" marR="68580" marT="0" marB="0" anchor="b">
                    <a:lnL>
                      <a:noFill/>
                    </a:lnL>
                    <a:lnR>
                      <a:noFill/>
                    </a:lnR>
                    <a:lnT>
                      <a:noFill/>
                    </a:lnT>
                    <a:lnB>
                      <a:noFill/>
                    </a:lnB>
                  </a:tcPr>
                </a:tc>
              </a:tr>
              <a:tr h="190500">
                <a:tc>
                  <a:txBody>
                    <a:bodyPr/>
                    <a:lstStyle/>
                    <a:p>
                      <a:pPr algn="ctr">
                        <a:lnSpc>
                          <a:spcPct val="150000"/>
                        </a:lnSpc>
                        <a:spcAft>
                          <a:spcPts val="0"/>
                        </a:spcAft>
                      </a:pPr>
                      <a:r>
                        <a:rPr lang="es-ES_tradnl" sz="1100" i="1">
                          <a:solidFill>
                            <a:srgbClr val="000000"/>
                          </a:solidFill>
                          <a:effectLst/>
                          <a:latin typeface="Times New Roman"/>
                          <a:ea typeface="Times New Roman"/>
                          <a:cs typeface="Times New Roman"/>
                        </a:rPr>
                        <a:t>I</a:t>
                      </a:r>
                      <a:r>
                        <a:rPr lang="es-ES_tradnl" sz="1100" i="1" baseline="-25000">
                          <a:solidFill>
                            <a:srgbClr val="000000"/>
                          </a:solidFill>
                          <a:effectLst/>
                          <a:latin typeface="Times New Roman"/>
                          <a:ea typeface="Times New Roman"/>
                          <a:cs typeface="Times New Roman"/>
                        </a:rPr>
                        <a:t>Mg</a:t>
                      </a:r>
                      <a:endParaRPr lang="es-EC" sz="1100">
                        <a:effectLst/>
                        <a:latin typeface="Cambria"/>
                        <a:ea typeface="MS Mincho"/>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1,920</a:t>
                      </a:r>
                      <a:endParaRPr lang="es-EC" sz="1100">
                        <a:effectLst/>
                        <a:latin typeface="Cambria"/>
                        <a:ea typeface="MS Mincho"/>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0,652</a:t>
                      </a:r>
                      <a:endParaRPr lang="es-EC" sz="1100">
                        <a:effectLst/>
                        <a:latin typeface="Cambria"/>
                        <a:ea typeface="MS Mincho"/>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1,878</a:t>
                      </a:r>
                      <a:endParaRPr lang="es-EC" sz="1100">
                        <a:effectLst/>
                        <a:latin typeface="Cambria"/>
                        <a:ea typeface="MS Mincho"/>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0,630</a:t>
                      </a:r>
                      <a:endParaRPr lang="es-EC" sz="1100">
                        <a:effectLst/>
                        <a:latin typeface="Cambria"/>
                        <a:ea typeface="MS Mincho"/>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5,073</a:t>
                      </a:r>
                      <a:endParaRPr lang="es-EC" sz="1100">
                        <a:effectLst/>
                        <a:latin typeface="Cambria"/>
                        <a:ea typeface="MS Mincho"/>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1,624</a:t>
                      </a:r>
                      <a:endParaRPr lang="es-EC" sz="1100">
                        <a:effectLst/>
                        <a:latin typeface="Cambria"/>
                        <a:ea typeface="MS Mincho"/>
                        <a:cs typeface="Times New Roman"/>
                      </a:endParaRPr>
                    </a:p>
                  </a:txBody>
                  <a:tcPr marL="68580" marR="68580" marT="0" marB="0" anchor="b">
                    <a:lnL>
                      <a:noFill/>
                    </a:lnL>
                    <a:lnR>
                      <a:noFill/>
                    </a:lnR>
                    <a:lnT>
                      <a:noFill/>
                    </a:lnT>
                    <a:lnB>
                      <a:noFill/>
                    </a:lnB>
                  </a:tcPr>
                </a:tc>
              </a:tr>
              <a:tr h="190500">
                <a:tc>
                  <a:txBody>
                    <a:bodyPr/>
                    <a:lstStyle/>
                    <a:p>
                      <a:pPr algn="ctr">
                        <a:lnSpc>
                          <a:spcPct val="150000"/>
                        </a:lnSpc>
                        <a:spcAft>
                          <a:spcPts val="0"/>
                        </a:spcAft>
                      </a:pPr>
                      <a:r>
                        <a:rPr lang="es-ES_tradnl" sz="1100" i="1">
                          <a:solidFill>
                            <a:srgbClr val="000000"/>
                          </a:solidFill>
                          <a:effectLst/>
                          <a:latin typeface="Times New Roman"/>
                          <a:ea typeface="Times New Roman"/>
                          <a:cs typeface="Times New Roman"/>
                        </a:rPr>
                        <a:t>I</a:t>
                      </a:r>
                      <a:r>
                        <a:rPr lang="es-ES_tradnl" sz="1100" i="1" baseline="-25000">
                          <a:solidFill>
                            <a:srgbClr val="000000"/>
                          </a:solidFill>
                          <a:effectLst/>
                          <a:latin typeface="Times New Roman"/>
                          <a:ea typeface="Times New Roman"/>
                          <a:cs typeface="Times New Roman"/>
                        </a:rPr>
                        <a:t>Ca</a:t>
                      </a:r>
                      <a:endParaRPr lang="es-EC" sz="1100">
                        <a:effectLst/>
                        <a:latin typeface="Cambria"/>
                        <a:ea typeface="MS Mincho"/>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S_tradnl" sz="1100" dirty="0">
                          <a:solidFill>
                            <a:srgbClr val="000000"/>
                          </a:solidFill>
                          <a:effectLst/>
                          <a:latin typeface="Times New Roman"/>
                          <a:ea typeface="Times New Roman"/>
                          <a:cs typeface="Times New Roman"/>
                        </a:rPr>
                        <a:t>-1,297</a:t>
                      </a:r>
                      <a:endParaRPr lang="es-EC" sz="1100" dirty="0">
                        <a:effectLst/>
                        <a:latin typeface="Cambria"/>
                        <a:ea typeface="MS Mincho"/>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0,260</a:t>
                      </a:r>
                      <a:endParaRPr lang="es-EC" sz="1100">
                        <a:effectLst/>
                        <a:latin typeface="Cambria"/>
                        <a:ea typeface="MS Mincho"/>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-1,879</a:t>
                      </a:r>
                      <a:endParaRPr lang="es-EC" sz="1100">
                        <a:effectLst/>
                        <a:latin typeface="Cambria"/>
                        <a:ea typeface="MS Mincho"/>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0,631</a:t>
                      </a:r>
                      <a:endParaRPr lang="es-EC" sz="1100">
                        <a:effectLst/>
                        <a:latin typeface="Cambria"/>
                        <a:ea typeface="MS Mincho"/>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2,207</a:t>
                      </a:r>
                      <a:endParaRPr lang="es-EC" sz="1100">
                        <a:effectLst/>
                        <a:latin typeface="Cambria"/>
                        <a:ea typeface="MS Mincho"/>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0,792</a:t>
                      </a:r>
                      <a:endParaRPr lang="es-EC" sz="1100">
                        <a:effectLst/>
                        <a:latin typeface="Cambria"/>
                        <a:ea typeface="MS Mincho"/>
                        <a:cs typeface="Times New Roman"/>
                      </a:endParaRPr>
                    </a:p>
                  </a:txBody>
                  <a:tcPr marL="68580" marR="68580" marT="0" marB="0" anchor="b">
                    <a:lnL>
                      <a:noFill/>
                    </a:lnL>
                    <a:lnR>
                      <a:noFill/>
                    </a:lnR>
                    <a:lnT>
                      <a:noFill/>
                    </a:lnT>
                    <a:lnB>
                      <a:noFill/>
                    </a:lnB>
                  </a:tcPr>
                </a:tc>
              </a:tr>
              <a:tr h="190500">
                <a:tc>
                  <a:txBody>
                    <a:bodyPr/>
                    <a:lstStyle/>
                    <a:p>
                      <a:pPr algn="ctr">
                        <a:lnSpc>
                          <a:spcPct val="150000"/>
                        </a:lnSpc>
                        <a:spcAft>
                          <a:spcPts val="0"/>
                        </a:spcAft>
                      </a:pPr>
                      <a:r>
                        <a:rPr lang="es-ES_tradnl" sz="1100" i="1">
                          <a:solidFill>
                            <a:srgbClr val="000000"/>
                          </a:solidFill>
                          <a:effectLst/>
                          <a:latin typeface="Times New Roman"/>
                          <a:ea typeface="Times New Roman"/>
                          <a:cs typeface="Times New Roman"/>
                        </a:rPr>
                        <a:t>I</a:t>
                      </a:r>
                      <a:r>
                        <a:rPr lang="es-ES_tradnl" sz="1100" i="1" baseline="-25000">
                          <a:solidFill>
                            <a:srgbClr val="000000"/>
                          </a:solidFill>
                          <a:effectLst/>
                          <a:latin typeface="Times New Roman"/>
                          <a:ea typeface="Times New Roman"/>
                          <a:cs typeface="Times New Roman"/>
                        </a:rPr>
                        <a:t>Fe</a:t>
                      </a:r>
                      <a:endParaRPr lang="es-EC" sz="1100">
                        <a:effectLst/>
                        <a:latin typeface="Cambria"/>
                        <a:ea typeface="MS Mincho"/>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4,081</a:t>
                      </a:r>
                      <a:endParaRPr lang="es-EC" sz="1100">
                        <a:effectLst/>
                        <a:latin typeface="Cambria"/>
                        <a:ea typeface="MS Mincho"/>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1,406</a:t>
                      </a:r>
                      <a:endParaRPr lang="es-EC" sz="1100">
                        <a:effectLst/>
                        <a:latin typeface="Cambria"/>
                        <a:ea typeface="MS Mincho"/>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3,364</a:t>
                      </a:r>
                      <a:endParaRPr lang="es-EC" sz="1100">
                        <a:effectLst/>
                        <a:latin typeface="Cambria"/>
                        <a:ea typeface="MS Mincho"/>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1,213</a:t>
                      </a:r>
                      <a:endParaRPr lang="es-EC" sz="1100">
                        <a:effectLst/>
                        <a:latin typeface="Cambria"/>
                        <a:ea typeface="MS Mincho"/>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2,822</a:t>
                      </a:r>
                      <a:endParaRPr lang="es-EC" sz="1100">
                        <a:effectLst/>
                        <a:latin typeface="Cambria"/>
                        <a:ea typeface="MS Mincho"/>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1,037</a:t>
                      </a:r>
                      <a:endParaRPr lang="es-EC" sz="1100">
                        <a:effectLst/>
                        <a:latin typeface="Cambria"/>
                        <a:ea typeface="MS Mincho"/>
                        <a:cs typeface="Times New Roman"/>
                      </a:endParaRPr>
                    </a:p>
                  </a:txBody>
                  <a:tcPr marL="68580" marR="68580" marT="0" marB="0" anchor="b">
                    <a:lnL>
                      <a:noFill/>
                    </a:lnL>
                    <a:lnR>
                      <a:noFill/>
                    </a:lnR>
                    <a:lnT>
                      <a:noFill/>
                    </a:lnT>
                    <a:lnB>
                      <a:noFill/>
                    </a:lnB>
                  </a:tcPr>
                </a:tc>
              </a:tr>
              <a:tr h="190500">
                <a:tc>
                  <a:txBody>
                    <a:bodyPr/>
                    <a:lstStyle/>
                    <a:p>
                      <a:pPr algn="ctr">
                        <a:lnSpc>
                          <a:spcPct val="150000"/>
                        </a:lnSpc>
                        <a:spcAft>
                          <a:spcPts val="0"/>
                        </a:spcAft>
                      </a:pPr>
                      <a:r>
                        <a:rPr lang="es-ES_tradnl" sz="1100" i="1">
                          <a:solidFill>
                            <a:srgbClr val="000000"/>
                          </a:solidFill>
                          <a:effectLst/>
                          <a:latin typeface="Times New Roman"/>
                          <a:ea typeface="Times New Roman"/>
                          <a:cs typeface="Times New Roman"/>
                        </a:rPr>
                        <a:t>I</a:t>
                      </a:r>
                      <a:r>
                        <a:rPr lang="es-ES_tradnl" sz="1100" i="1" baseline="-25000">
                          <a:solidFill>
                            <a:srgbClr val="000000"/>
                          </a:solidFill>
                          <a:effectLst/>
                          <a:latin typeface="Times New Roman"/>
                          <a:ea typeface="Times New Roman"/>
                          <a:cs typeface="Times New Roman"/>
                        </a:rPr>
                        <a:t>Zn</a:t>
                      </a:r>
                      <a:endParaRPr lang="es-EC" sz="1100">
                        <a:effectLst/>
                        <a:latin typeface="Cambria"/>
                        <a:ea typeface="MS Mincho"/>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8,181</a:t>
                      </a:r>
                      <a:endParaRPr lang="es-EC" sz="1100">
                        <a:effectLst/>
                        <a:latin typeface="Cambria"/>
                        <a:ea typeface="MS Mincho"/>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2,102</a:t>
                      </a:r>
                      <a:endParaRPr lang="es-EC" sz="1100">
                        <a:effectLst/>
                        <a:latin typeface="Cambria"/>
                        <a:ea typeface="MS Mincho"/>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1,728</a:t>
                      </a:r>
                      <a:endParaRPr lang="es-EC" sz="1100">
                        <a:effectLst/>
                        <a:latin typeface="Cambria"/>
                        <a:ea typeface="MS Mincho"/>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0,547</a:t>
                      </a:r>
                      <a:endParaRPr lang="es-EC" sz="1100">
                        <a:effectLst/>
                        <a:latin typeface="Cambria"/>
                        <a:ea typeface="MS Mincho"/>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3,216</a:t>
                      </a:r>
                      <a:endParaRPr lang="es-EC" sz="1100">
                        <a:effectLst/>
                        <a:latin typeface="Cambria"/>
                        <a:ea typeface="MS Mincho"/>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1,168</a:t>
                      </a:r>
                      <a:endParaRPr lang="es-EC" sz="1100">
                        <a:effectLst/>
                        <a:latin typeface="Cambria"/>
                        <a:ea typeface="MS Mincho"/>
                        <a:cs typeface="Times New Roman"/>
                      </a:endParaRPr>
                    </a:p>
                  </a:txBody>
                  <a:tcPr marL="68580" marR="68580" marT="0" marB="0" anchor="b">
                    <a:lnL>
                      <a:noFill/>
                    </a:lnL>
                    <a:lnR>
                      <a:noFill/>
                    </a:lnR>
                    <a:lnT>
                      <a:noFill/>
                    </a:lnT>
                    <a:lnB>
                      <a:noFill/>
                    </a:lnB>
                  </a:tcPr>
                </a:tc>
              </a:tr>
              <a:tr h="190500">
                <a:tc>
                  <a:txBody>
                    <a:bodyPr/>
                    <a:lstStyle/>
                    <a:p>
                      <a:pPr algn="ctr">
                        <a:lnSpc>
                          <a:spcPct val="150000"/>
                        </a:lnSpc>
                        <a:spcAft>
                          <a:spcPts val="0"/>
                        </a:spcAft>
                      </a:pPr>
                      <a:r>
                        <a:rPr lang="es-ES_tradnl" sz="1100" i="1">
                          <a:solidFill>
                            <a:srgbClr val="000000"/>
                          </a:solidFill>
                          <a:effectLst/>
                          <a:latin typeface="Times New Roman"/>
                          <a:ea typeface="Times New Roman"/>
                          <a:cs typeface="Times New Roman"/>
                        </a:rPr>
                        <a:t>I</a:t>
                      </a:r>
                      <a:r>
                        <a:rPr lang="es-ES_tradnl" sz="1100" i="1" baseline="-25000">
                          <a:solidFill>
                            <a:srgbClr val="000000"/>
                          </a:solidFill>
                          <a:effectLst/>
                          <a:latin typeface="Times New Roman"/>
                          <a:ea typeface="Times New Roman"/>
                          <a:cs typeface="Times New Roman"/>
                        </a:rPr>
                        <a:t>Cu</a:t>
                      </a:r>
                      <a:endParaRPr lang="es-EC" sz="1100">
                        <a:effectLst/>
                        <a:latin typeface="Cambria"/>
                        <a:ea typeface="MS Mincho"/>
                        <a:cs typeface="Times New Roman"/>
                      </a:endParaRPr>
                    </a:p>
                  </a:txBody>
                  <a:tcPr marL="68580" marR="68580" marT="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-11,160</a:t>
                      </a:r>
                      <a:endParaRPr lang="es-EC" sz="1100">
                        <a:effectLst/>
                        <a:latin typeface="Cambria"/>
                        <a:ea typeface="MS Mincho"/>
                        <a:cs typeface="Times New Roman"/>
                      </a:endParaRPr>
                    </a:p>
                  </a:txBody>
                  <a:tcPr marL="68580" marR="68580" marT="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2,412</a:t>
                      </a:r>
                      <a:endParaRPr lang="es-EC" sz="1100">
                        <a:effectLst/>
                        <a:latin typeface="Cambria"/>
                        <a:ea typeface="MS Mincho"/>
                        <a:cs typeface="Times New Roman"/>
                      </a:endParaRPr>
                    </a:p>
                  </a:txBody>
                  <a:tcPr marL="68580" marR="68580" marT="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1,376</a:t>
                      </a:r>
                      <a:endParaRPr lang="es-EC" sz="1100">
                        <a:effectLst/>
                        <a:latin typeface="Cambria"/>
                        <a:ea typeface="MS Mincho"/>
                        <a:cs typeface="Times New Roman"/>
                      </a:endParaRPr>
                    </a:p>
                  </a:txBody>
                  <a:tcPr marL="68580" marR="68580" marT="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0,319</a:t>
                      </a:r>
                      <a:endParaRPr lang="es-EC" sz="1100">
                        <a:effectLst/>
                        <a:latin typeface="Cambria"/>
                        <a:ea typeface="MS Mincho"/>
                        <a:cs typeface="Times New Roman"/>
                      </a:endParaRPr>
                    </a:p>
                  </a:txBody>
                  <a:tcPr marL="68580" marR="68580" marT="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0,492</a:t>
                      </a:r>
                      <a:endParaRPr lang="es-EC" sz="1100">
                        <a:effectLst/>
                        <a:latin typeface="Cambria"/>
                        <a:ea typeface="MS Mincho"/>
                        <a:cs typeface="Times New Roman"/>
                      </a:endParaRPr>
                    </a:p>
                  </a:txBody>
                  <a:tcPr marL="68580" marR="68580" marT="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-0,709</a:t>
                      </a:r>
                      <a:endParaRPr lang="es-EC" sz="1100">
                        <a:effectLst/>
                        <a:latin typeface="Cambria"/>
                        <a:ea typeface="MS Mincho"/>
                        <a:cs typeface="Times New Roman"/>
                      </a:endParaRPr>
                    </a:p>
                  </a:txBody>
                  <a:tcPr marL="68580" marR="68580" marT="0" marB="0" anchor="b">
                    <a:lnL>
                      <a:noFill/>
                    </a:lnL>
                    <a:lnR>
                      <a:noFill/>
                    </a:lnR>
                    <a:lnT>
                      <a:noFill/>
                    </a:lnT>
                    <a:lnB w="12700" cap="flat" cmpd="sng" algn="ctr">
                      <a:solidFill>
                        <a:srgbClr val="000000"/>
                      </a:solidFill>
                      <a:prstDash val="dash"/>
                      <a:round/>
                      <a:headEnd type="none" w="med" len="med"/>
                      <a:tailEnd type="none" w="med" len="med"/>
                    </a:lnB>
                  </a:tcPr>
                </a:tc>
              </a:tr>
              <a:tr h="190500">
                <a:tc>
                  <a:txBody>
                    <a:bodyPr/>
                    <a:lstStyle/>
                    <a:p>
                      <a:pPr algn="ctr">
                        <a:lnSpc>
                          <a:spcPct val="150000"/>
                        </a:lnSpc>
                        <a:spcAft>
                          <a:spcPts val="0"/>
                        </a:spcAft>
                      </a:pPr>
                      <a:r>
                        <a:rPr lang="es-ES_tradnl" sz="1100" i="1">
                          <a:solidFill>
                            <a:srgbClr val="000000"/>
                          </a:solidFill>
                          <a:effectLst/>
                          <a:latin typeface="Times New Roman"/>
                          <a:ea typeface="Times New Roman"/>
                          <a:cs typeface="Times New Roman"/>
                        </a:rPr>
                        <a:t>IBN</a:t>
                      </a:r>
                      <a:r>
                        <a:rPr lang="es-ES_tradnl" sz="1100" i="1" baseline="-25000">
                          <a:solidFill>
                            <a:srgbClr val="000000"/>
                          </a:solidFill>
                          <a:effectLst/>
                          <a:latin typeface="Times New Roman"/>
                          <a:ea typeface="Times New Roman"/>
                          <a:cs typeface="Times New Roman"/>
                        </a:rPr>
                        <a:t>a</a:t>
                      </a:r>
                      <a:endParaRPr lang="es-EC" sz="1100">
                        <a:effectLst/>
                        <a:latin typeface="Cambria"/>
                        <a:ea typeface="MS Mincho"/>
                        <a:cs typeface="Times New Roman"/>
                      </a:endParaRPr>
                    </a:p>
                  </a:txBody>
                  <a:tcPr marL="68580" marR="68580" marT="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3,932</a:t>
                      </a:r>
                      <a:endParaRPr lang="es-EC" sz="1100">
                        <a:effectLst/>
                        <a:latin typeface="Cambria"/>
                        <a:ea typeface="MS Mincho"/>
                        <a:cs typeface="Times New Roman"/>
                      </a:endParaRPr>
                    </a:p>
                  </a:txBody>
                  <a:tcPr marL="68580" marR="68580" marT="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1,369</a:t>
                      </a:r>
                      <a:endParaRPr lang="es-EC" sz="1100">
                        <a:effectLst/>
                        <a:latin typeface="Cambria"/>
                        <a:ea typeface="MS Mincho"/>
                        <a:cs typeface="Times New Roman"/>
                      </a:endParaRPr>
                    </a:p>
                  </a:txBody>
                  <a:tcPr marL="68580" marR="68580" marT="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2,732</a:t>
                      </a:r>
                      <a:endParaRPr lang="es-EC" sz="1100">
                        <a:effectLst/>
                        <a:latin typeface="Cambria"/>
                        <a:ea typeface="MS Mincho"/>
                        <a:cs typeface="Times New Roman"/>
                      </a:endParaRPr>
                    </a:p>
                  </a:txBody>
                  <a:tcPr marL="68580" marR="68580" marT="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1,005</a:t>
                      </a:r>
                      <a:endParaRPr lang="es-EC" sz="1100">
                        <a:effectLst/>
                        <a:latin typeface="Cambria"/>
                        <a:ea typeface="MS Mincho"/>
                        <a:cs typeface="Times New Roman"/>
                      </a:endParaRPr>
                    </a:p>
                  </a:txBody>
                  <a:tcPr marL="68580" marR="68580" marT="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2,666</a:t>
                      </a:r>
                      <a:endParaRPr lang="es-EC" sz="1100">
                        <a:effectLst/>
                        <a:latin typeface="Cambria"/>
                        <a:ea typeface="MS Mincho"/>
                        <a:cs typeface="Times New Roman"/>
                      </a:endParaRPr>
                    </a:p>
                  </a:txBody>
                  <a:tcPr marL="68580" marR="68580" marT="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0,980</a:t>
                      </a:r>
                      <a:endParaRPr lang="es-EC" sz="1100">
                        <a:effectLst/>
                        <a:latin typeface="Cambria"/>
                        <a:ea typeface="MS Mincho"/>
                        <a:cs typeface="Times New Roman"/>
                      </a:endParaRPr>
                    </a:p>
                  </a:txBody>
                  <a:tcPr marL="68580" marR="68580" marT="0" marB="0" anchor="b">
                    <a:lnL>
                      <a:noFill/>
                    </a:lnL>
                    <a:lnR>
                      <a:noFill/>
                    </a:lnR>
                    <a:lnT w="12700" cap="flat" cmpd="sng" algn="ctr">
                      <a:solidFill>
                        <a:srgbClr val="000000"/>
                      </a:solidFill>
                      <a:prstDash val="dash"/>
                      <a:round/>
                      <a:headEnd type="none" w="med" len="med"/>
                      <a:tailEnd type="none" w="med" len="med"/>
                    </a:lnT>
                    <a:lnB>
                      <a:noFill/>
                    </a:lnB>
                  </a:tcPr>
                </a:tc>
              </a:tr>
              <a:tr h="190500">
                <a:tc>
                  <a:txBody>
                    <a:bodyPr/>
                    <a:lstStyle/>
                    <a:p>
                      <a:pPr algn="ctr">
                        <a:lnSpc>
                          <a:spcPct val="150000"/>
                        </a:lnSpc>
                        <a:spcAft>
                          <a:spcPts val="0"/>
                        </a:spcAft>
                      </a:pPr>
                      <a:r>
                        <a:rPr lang="es-ES_tradnl" sz="1100" i="1">
                          <a:solidFill>
                            <a:srgbClr val="000000"/>
                          </a:solidFill>
                          <a:effectLst/>
                          <a:latin typeface="Times New Roman"/>
                          <a:ea typeface="Times New Roman"/>
                          <a:cs typeface="Times New Roman"/>
                        </a:rPr>
                        <a:t>S.D.</a:t>
                      </a:r>
                      <a:endParaRPr lang="es-EC" sz="1100">
                        <a:effectLst/>
                        <a:latin typeface="Cambria"/>
                        <a:ea typeface="MS Mincho"/>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5,628</a:t>
                      </a:r>
                      <a:endParaRPr lang="es-EC" sz="1100">
                        <a:effectLst/>
                        <a:latin typeface="Cambria"/>
                        <a:ea typeface="MS Mincho"/>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0,924</a:t>
                      </a:r>
                      <a:endParaRPr lang="es-EC" sz="1100">
                        <a:effectLst/>
                        <a:latin typeface="Cambria"/>
                        <a:ea typeface="MS Mincho"/>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3,606</a:t>
                      </a:r>
                      <a:endParaRPr lang="es-EC" sz="1100">
                        <a:effectLst/>
                        <a:latin typeface="Cambria"/>
                        <a:ea typeface="MS Mincho"/>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1,035</a:t>
                      </a:r>
                      <a:endParaRPr lang="es-EC" sz="1100">
                        <a:effectLst/>
                        <a:latin typeface="Cambria"/>
                        <a:ea typeface="MS Mincho"/>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3,001</a:t>
                      </a:r>
                      <a:endParaRPr lang="es-EC" sz="1100">
                        <a:effectLst/>
                        <a:latin typeface="Cambria"/>
                        <a:ea typeface="MS Mincho"/>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100">
                          <a:solidFill>
                            <a:srgbClr val="000000"/>
                          </a:solidFill>
                          <a:effectLst/>
                          <a:latin typeface="Times New Roman"/>
                          <a:ea typeface="Times New Roman"/>
                          <a:cs typeface="Times New Roman"/>
                        </a:rPr>
                        <a:t>0,674</a:t>
                      </a:r>
                      <a:endParaRPr lang="es-EC" sz="1100">
                        <a:effectLst/>
                        <a:latin typeface="Cambria"/>
                        <a:ea typeface="MS Mincho"/>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r h="190500">
                <a:tc gridSpan="7">
                  <a:txBody>
                    <a:bodyPr/>
                    <a:lstStyle/>
                    <a:p>
                      <a:pPr algn="ctr">
                        <a:lnSpc>
                          <a:spcPct val="150000"/>
                        </a:lnSpc>
                        <a:spcAft>
                          <a:spcPts val="0"/>
                        </a:spcAft>
                      </a:pPr>
                      <a:r>
                        <a:rPr lang="es-ES_tradnl" sz="900" i="1" dirty="0">
                          <a:solidFill>
                            <a:srgbClr val="000000"/>
                          </a:solidFill>
                          <a:effectLst/>
                          <a:latin typeface="Times New Roman"/>
                          <a:ea typeface="Times New Roman"/>
                          <a:cs typeface="Times New Roman"/>
                        </a:rPr>
                        <a:t>IBN</a:t>
                      </a:r>
                      <a:r>
                        <a:rPr lang="es-ES_tradnl" sz="900" i="1" baseline="-25000" dirty="0">
                          <a:solidFill>
                            <a:srgbClr val="000000"/>
                          </a:solidFill>
                          <a:effectLst/>
                          <a:latin typeface="Times New Roman"/>
                          <a:ea typeface="Times New Roman"/>
                          <a:cs typeface="Times New Roman"/>
                        </a:rPr>
                        <a:t>α</a:t>
                      </a:r>
                      <a:r>
                        <a:rPr lang="es-ES_tradnl" sz="900" dirty="0">
                          <a:solidFill>
                            <a:srgbClr val="000000"/>
                          </a:solidFill>
                          <a:effectLst/>
                          <a:latin typeface="Times New Roman"/>
                          <a:ea typeface="Times New Roman"/>
                          <a:cs typeface="Times New Roman"/>
                        </a:rPr>
                        <a:t>: Índice de Balance Nutricional Promedio; </a:t>
                      </a:r>
                      <a:r>
                        <a:rPr lang="es-ES_tradnl" sz="900" i="1" dirty="0">
                          <a:solidFill>
                            <a:srgbClr val="000000"/>
                          </a:solidFill>
                          <a:effectLst/>
                          <a:latin typeface="Times New Roman"/>
                          <a:ea typeface="Times New Roman"/>
                          <a:cs typeface="Times New Roman"/>
                        </a:rPr>
                        <a:t>S.D.</a:t>
                      </a:r>
                      <a:r>
                        <a:rPr lang="es-ES_tradnl" sz="900" dirty="0">
                          <a:solidFill>
                            <a:srgbClr val="000000"/>
                          </a:solidFill>
                          <a:effectLst/>
                          <a:latin typeface="Times New Roman"/>
                          <a:ea typeface="Times New Roman"/>
                          <a:cs typeface="Times New Roman"/>
                        </a:rPr>
                        <a:t>: Desviación Estándar</a:t>
                      </a:r>
                      <a:endParaRPr lang="es-EC" sz="1100" dirty="0">
                        <a:effectLst/>
                        <a:latin typeface="Cambria"/>
                        <a:ea typeface="MS Mincho"/>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6"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5288952" y="2780928"/>
            <a:ext cx="3819551" cy="2664296"/>
          </a:xfrm>
          <a:prstGeom prst="rect">
            <a:avLst/>
          </a:prstGeom>
          <a:noFill/>
          <a:ln>
            <a:solidFill>
              <a:schemeClr val="tx1"/>
            </a:solidFill>
          </a:ln>
        </p:spPr>
      </p:pic>
      <p:sp>
        <p:nvSpPr>
          <p:cNvPr id="2" name="1 CuadroTexto"/>
          <p:cNvSpPr txBox="1"/>
          <p:nvPr/>
        </p:nvSpPr>
        <p:spPr>
          <a:xfrm>
            <a:off x="5278680" y="980728"/>
            <a:ext cx="3819551" cy="1328023"/>
          </a:xfrm>
          <a:prstGeom prst="roundRect">
            <a:avLst/>
          </a:prstGeom>
          <a:solidFill>
            <a:schemeClr val="accent1">
              <a:lumMod val="9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C" sz="2400" dirty="0" smtClean="0"/>
              <a:t>Índices de DRIS y representación gráfica de </a:t>
            </a:r>
            <a:r>
              <a:rPr lang="es-EC" sz="2400" dirty="0" err="1" smtClean="0"/>
              <a:t>RPANs</a:t>
            </a:r>
            <a:endParaRPr lang="es-EC" sz="2400" dirty="0"/>
          </a:p>
        </p:txBody>
      </p:sp>
      <p:pic>
        <p:nvPicPr>
          <p:cNvPr id="7" name="17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5966098"/>
            <a:ext cx="2714204"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31142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09080801"/>
              </p:ext>
            </p:extLst>
          </p:nvPr>
        </p:nvGraphicFramePr>
        <p:xfrm>
          <a:off x="-3" y="50786"/>
          <a:ext cx="5508106" cy="6807218"/>
        </p:xfrm>
        <a:graphic>
          <a:graphicData uri="http://schemas.openxmlformats.org/drawingml/2006/table">
            <a:tbl>
              <a:tblPr firstRow="1" firstCol="1" bandRow="1"/>
              <a:tblGrid>
                <a:gridCol w="773184"/>
                <a:gridCol w="773184"/>
                <a:gridCol w="516062"/>
                <a:gridCol w="516062"/>
                <a:gridCol w="515457"/>
                <a:gridCol w="429952"/>
                <a:gridCol w="601567"/>
                <a:gridCol w="691319"/>
                <a:gridCol w="691319"/>
              </a:tblGrid>
              <a:tr h="167608">
                <a:tc gridSpan="9">
                  <a:txBody>
                    <a:bodyPr/>
                    <a:lstStyle/>
                    <a:p>
                      <a:pPr algn="just">
                        <a:spcAft>
                          <a:spcPts val="0"/>
                        </a:spcAft>
                      </a:pPr>
                      <a:r>
                        <a:rPr lang="es-ES_tradnl" sz="1000" dirty="0" smtClean="0">
                          <a:solidFill>
                            <a:srgbClr val="000000"/>
                          </a:solidFill>
                          <a:effectLst/>
                          <a:latin typeface="Times New Roman"/>
                          <a:ea typeface="Times New Roman"/>
                          <a:cs typeface="Times New Roman"/>
                        </a:rPr>
                        <a:t>Diagnóstico </a:t>
                      </a:r>
                      <a:r>
                        <a:rPr lang="es-ES_tradnl" sz="1000" dirty="0">
                          <a:solidFill>
                            <a:srgbClr val="000000"/>
                          </a:solidFill>
                          <a:effectLst/>
                          <a:latin typeface="Times New Roman"/>
                          <a:ea typeface="Times New Roman"/>
                          <a:cs typeface="Times New Roman"/>
                        </a:rPr>
                        <a:t>foliar de tomate (</a:t>
                      </a:r>
                      <a:r>
                        <a:rPr lang="es-ES_tradnl" sz="1000" i="1" dirty="0" err="1">
                          <a:solidFill>
                            <a:srgbClr val="000000"/>
                          </a:solidFill>
                          <a:effectLst/>
                          <a:latin typeface="Times New Roman"/>
                          <a:ea typeface="Times New Roman"/>
                          <a:cs typeface="Times New Roman"/>
                        </a:rPr>
                        <a:t>Solanum</a:t>
                      </a:r>
                      <a:r>
                        <a:rPr lang="es-ES_tradnl" sz="1000" i="1" dirty="0">
                          <a:solidFill>
                            <a:srgbClr val="000000"/>
                          </a:solidFill>
                          <a:effectLst/>
                          <a:latin typeface="Times New Roman"/>
                          <a:ea typeface="Times New Roman"/>
                          <a:cs typeface="Times New Roman"/>
                        </a:rPr>
                        <a:t> </a:t>
                      </a:r>
                      <a:r>
                        <a:rPr lang="es-ES_tradnl" sz="1000" i="1" dirty="0" err="1">
                          <a:solidFill>
                            <a:srgbClr val="000000"/>
                          </a:solidFill>
                          <a:effectLst/>
                          <a:latin typeface="Times New Roman"/>
                          <a:ea typeface="Times New Roman"/>
                          <a:cs typeface="Times New Roman"/>
                        </a:rPr>
                        <a:t>lycopersicum</a:t>
                      </a:r>
                      <a:r>
                        <a:rPr lang="es-ES_tradnl" sz="1000" dirty="0">
                          <a:solidFill>
                            <a:srgbClr val="000000"/>
                          </a:solidFill>
                          <a:effectLst/>
                          <a:latin typeface="Times New Roman"/>
                          <a:ea typeface="Times New Roman"/>
                          <a:cs typeface="Times New Roman"/>
                        </a:rPr>
                        <a:t>) distribuido en una función Gaussiana en (g*kg</a:t>
                      </a:r>
                      <a:r>
                        <a:rPr lang="es-ES_tradnl" sz="1000" baseline="30000" dirty="0">
                          <a:solidFill>
                            <a:srgbClr val="000000"/>
                          </a:solidFill>
                          <a:effectLst/>
                          <a:latin typeface="Times New Roman"/>
                          <a:ea typeface="Times New Roman"/>
                          <a:cs typeface="Times New Roman"/>
                        </a:rPr>
                        <a:t>-1</a:t>
                      </a:r>
                      <a:r>
                        <a:rPr lang="es-ES_tradnl" sz="1000" dirty="0">
                          <a:solidFill>
                            <a:srgbClr val="000000"/>
                          </a:solidFill>
                          <a:effectLst/>
                          <a:latin typeface="Times New Roman"/>
                          <a:ea typeface="Times New Roman"/>
                          <a:cs typeface="Times New Roman"/>
                        </a:rPr>
                        <a:t>).</a:t>
                      </a:r>
                      <a:endParaRPr lang="es-EC" sz="1000" dirty="0">
                        <a:effectLst/>
                        <a:latin typeface="Cambria"/>
                        <a:ea typeface="MS Mincho"/>
                        <a:cs typeface="Times New Roman"/>
                      </a:endParaRPr>
                    </a:p>
                  </a:txBody>
                  <a:tcPr marL="35920" marR="3592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72514">
                <a:tc gridSpan="2">
                  <a:txBody>
                    <a:bodyPr/>
                    <a:lstStyle/>
                    <a:p>
                      <a:pPr algn="ctr">
                        <a:lnSpc>
                          <a:spcPct val="150000"/>
                        </a:lnSpc>
                        <a:spcAft>
                          <a:spcPts val="0"/>
                        </a:spcAft>
                      </a:pPr>
                      <a:r>
                        <a:rPr lang="es-ES_tradnl" sz="1000">
                          <a:solidFill>
                            <a:srgbClr val="000000"/>
                          </a:solidFill>
                          <a:effectLst/>
                          <a:latin typeface="Times New Roman"/>
                          <a:ea typeface="Times New Roman"/>
                          <a:cs typeface="Times New Roman"/>
                        </a:rPr>
                        <a:t>Diagnóstico</a:t>
                      </a:r>
                      <a:endParaRPr lang="es-EC" sz="1000">
                        <a:effectLst/>
                        <a:latin typeface="Cambria"/>
                        <a:ea typeface="MS Mincho"/>
                        <a:cs typeface="Times New Roman"/>
                      </a:endParaRPr>
                    </a:p>
                  </a:txBody>
                  <a:tcPr marL="35920" marR="3592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EC"/>
                    </a:p>
                  </a:txBody>
                  <a:tcPr/>
                </a:tc>
                <a:tc gridSpan="5">
                  <a:txBody>
                    <a:bodyPr/>
                    <a:lstStyle/>
                    <a:p>
                      <a:pPr algn="ctr">
                        <a:lnSpc>
                          <a:spcPct val="150000"/>
                        </a:lnSpc>
                        <a:spcAft>
                          <a:spcPts val="0"/>
                        </a:spcAft>
                      </a:pPr>
                      <a:r>
                        <a:rPr lang="es-ES_tradnl" sz="1000" dirty="0">
                          <a:solidFill>
                            <a:srgbClr val="000000"/>
                          </a:solidFill>
                          <a:effectLst/>
                          <a:latin typeface="Times New Roman"/>
                          <a:ea typeface="Times New Roman"/>
                          <a:cs typeface="Times New Roman"/>
                        </a:rPr>
                        <a:t>Categorías de Respuesta Potencial a la Aplicación de Nutrientes (</a:t>
                      </a:r>
                      <a:r>
                        <a:rPr lang="es-ES_tradnl" sz="1000" i="1" dirty="0" err="1">
                          <a:solidFill>
                            <a:srgbClr val="000000"/>
                          </a:solidFill>
                          <a:effectLst/>
                          <a:latin typeface="Times New Roman"/>
                          <a:ea typeface="Times New Roman"/>
                          <a:cs typeface="Times New Roman"/>
                        </a:rPr>
                        <a:t>RPAN</a:t>
                      </a:r>
                      <a:r>
                        <a:rPr lang="es-ES_tradnl" sz="1000" i="1" baseline="-25000" dirty="0" err="1">
                          <a:solidFill>
                            <a:srgbClr val="000000"/>
                          </a:solidFill>
                          <a:effectLst/>
                          <a:latin typeface="Times New Roman"/>
                          <a:ea typeface="Times New Roman"/>
                          <a:cs typeface="Times New Roman"/>
                        </a:rPr>
                        <a:t>s</a:t>
                      </a:r>
                      <a:r>
                        <a:rPr lang="es-ES_tradnl" sz="1000" i="1" dirty="0">
                          <a:solidFill>
                            <a:srgbClr val="000000"/>
                          </a:solidFill>
                          <a:effectLst/>
                          <a:latin typeface="Times New Roman"/>
                          <a:ea typeface="Times New Roman"/>
                          <a:cs typeface="Times New Roman"/>
                        </a:rPr>
                        <a:t>)</a:t>
                      </a:r>
                      <a:endParaRPr lang="es-EC" sz="1000" dirty="0">
                        <a:effectLst/>
                        <a:latin typeface="Cambria"/>
                        <a:ea typeface="MS Mincho"/>
                        <a:cs typeface="Times New Roman"/>
                      </a:endParaRPr>
                    </a:p>
                  </a:txBody>
                  <a:tcPr marL="35920" marR="35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a:lnSpc>
                          <a:spcPct val="150000"/>
                        </a:lnSpc>
                        <a:spcAft>
                          <a:spcPts val="0"/>
                        </a:spcAft>
                      </a:pPr>
                      <a:r>
                        <a:rPr lang="es-ES_tradnl" sz="1000">
                          <a:solidFill>
                            <a:srgbClr val="000000"/>
                          </a:solidFill>
                          <a:effectLst/>
                          <a:latin typeface="Times New Roman"/>
                          <a:ea typeface="Times New Roman"/>
                          <a:cs typeface="Times New Roman"/>
                        </a:rPr>
                        <a:t>Corrección (g*kg</a:t>
                      </a:r>
                      <a:r>
                        <a:rPr lang="es-ES_tradnl" sz="1000" baseline="30000">
                          <a:solidFill>
                            <a:srgbClr val="000000"/>
                          </a:solidFill>
                          <a:effectLst/>
                          <a:latin typeface="Times New Roman"/>
                          <a:ea typeface="Times New Roman"/>
                          <a:cs typeface="Times New Roman"/>
                        </a:rPr>
                        <a:t>-1</a:t>
                      </a:r>
                      <a:r>
                        <a:rPr lang="es-ES_tradnl" sz="1000">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EC"/>
                    </a:p>
                  </a:txBody>
                  <a:tcPr/>
                </a:tc>
              </a:tr>
              <a:tr h="470051">
                <a:tc>
                  <a:txBody>
                    <a:bodyPr/>
                    <a:lstStyle/>
                    <a:p>
                      <a:pPr algn="ctr">
                        <a:lnSpc>
                          <a:spcPct val="150000"/>
                        </a:lnSpc>
                        <a:spcAft>
                          <a:spcPts val="0"/>
                        </a:spcAft>
                      </a:pPr>
                      <a:r>
                        <a:rPr lang="es-ES_tradnl" sz="1000">
                          <a:solidFill>
                            <a:srgbClr val="000000"/>
                          </a:solidFill>
                          <a:effectLst/>
                          <a:latin typeface="Times New Roman"/>
                          <a:ea typeface="Times New Roman"/>
                          <a:cs typeface="Times New Roman"/>
                        </a:rPr>
                        <a:t>DRIS</a:t>
                      </a:r>
                      <a:endParaRPr lang="es-EC" sz="1000">
                        <a:effectLst/>
                        <a:latin typeface="Cambria"/>
                        <a:ea typeface="MS Mincho"/>
                        <a:cs typeface="Times New Roman"/>
                      </a:endParaRPr>
                    </a:p>
                  </a:txBody>
                  <a:tcPr marL="35920" marR="359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S_tradnl" sz="1000">
                          <a:solidFill>
                            <a:srgbClr val="000000"/>
                          </a:solidFill>
                          <a:effectLst/>
                          <a:latin typeface="Times New Roman"/>
                          <a:ea typeface="Times New Roman"/>
                          <a:cs typeface="Times New Roman"/>
                        </a:rPr>
                        <a:t>Elemento</a:t>
                      </a:r>
                      <a:endParaRPr lang="es-EC" sz="1000">
                        <a:effectLst/>
                        <a:latin typeface="Cambria"/>
                        <a:ea typeface="MS Mincho"/>
                        <a:cs typeface="Times New Roman"/>
                      </a:endParaRPr>
                    </a:p>
                  </a:txBody>
                  <a:tcPr marL="35920" marR="3592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Cat 1.</a:t>
                      </a:r>
                      <a:r>
                        <a:rPr lang="es-ES_tradnl" sz="1000" i="1" baseline="30000">
                          <a:solidFill>
                            <a:srgbClr val="000000"/>
                          </a:solidFill>
                          <a:effectLst/>
                          <a:latin typeface="Times New Roman"/>
                          <a:ea typeface="Times New Roman"/>
                          <a:cs typeface="Times New Roman"/>
                        </a:rPr>
                        <a:t>a</a:t>
                      </a:r>
                      <a:endParaRPr lang="es-EC" sz="1000">
                        <a:effectLst/>
                        <a:latin typeface="Cambria"/>
                        <a:ea typeface="MS Mincho"/>
                        <a:cs typeface="Times New Roman"/>
                      </a:endParaRPr>
                    </a:p>
                  </a:txBody>
                  <a:tcPr marL="35920" marR="3592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Cat 2.</a:t>
                      </a:r>
                      <a:r>
                        <a:rPr lang="es-ES_tradnl" sz="1000" i="1" baseline="30000">
                          <a:solidFill>
                            <a:srgbClr val="000000"/>
                          </a:solidFill>
                          <a:effectLst/>
                          <a:latin typeface="Times New Roman"/>
                          <a:ea typeface="Times New Roman"/>
                          <a:cs typeface="Times New Roman"/>
                        </a:rPr>
                        <a:t>b</a:t>
                      </a:r>
                      <a:endParaRPr lang="es-EC" sz="1000">
                        <a:effectLst/>
                        <a:latin typeface="Cambria"/>
                        <a:ea typeface="MS Mincho"/>
                        <a:cs typeface="Times New Roman"/>
                      </a:endParaRPr>
                    </a:p>
                  </a:txBody>
                  <a:tcPr marL="35920" marR="359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Cat 3.</a:t>
                      </a:r>
                      <a:r>
                        <a:rPr lang="es-ES_tradnl" sz="1000" i="1" baseline="30000">
                          <a:solidFill>
                            <a:srgbClr val="000000"/>
                          </a:solidFill>
                          <a:effectLst/>
                          <a:latin typeface="Times New Roman"/>
                          <a:ea typeface="Times New Roman"/>
                          <a:cs typeface="Times New Roman"/>
                        </a:rPr>
                        <a:t>c</a:t>
                      </a:r>
                      <a:endParaRPr lang="es-EC" sz="1000">
                        <a:effectLst/>
                        <a:latin typeface="Cambria"/>
                        <a:ea typeface="MS Mincho"/>
                        <a:cs typeface="Times New Roman"/>
                      </a:endParaRPr>
                    </a:p>
                  </a:txBody>
                  <a:tcPr marL="35920" marR="359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Cat 4.</a:t>
                      </a:r>
                      <a:r>
                        <a:rPr lang="es-ES_tradnl" sz="1000" i="1" baseline="30000">
                          <a:solidFill>
                            <a:srgbClr val="000000"/>
                          </a:solidFill>
                          <a:effectLst/>
                          <a:latin typeface="Times New Roman"/>
                          <a:ea typeface="Times New Roman"/>
                          <a:cs typeface="Times New Roman"/>
                        </a:rPr>
                        <a:t>d</a:t>
                      </a:r>
                      <a:endParaRPr lang="es-EC" sz="1000">
                        <a:effectLst/>
                        <a:latin typeface="Cambria"/>
                        <a:ea typeface="MS Mincho"/>
                        <a:cs typeface="Times New Roman"/>
                      </a:endParaRPr>
                    </a:p>
                  </a:txBody>
                  <a:tcPr marL="35920" marR="359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Cat5.</a:t>
                      </a:r>
                      <a:r>
                        <a:rPr lang="es-ES_tradnl" sz="1000" i="1" baseline="30000">
                          <a:solidFill>
                            <a:srgbClr val="000000"/>
                          </a:solidFill>
                          <a:effectLst/>
                          <a:latin typeface="Times New Roman"/>
                          <a:ea typeface="Times New Roman"/>
                          <a:cs typeface="Times New Roman"/>
                        </a:rPr>
                        <a:t>e</a:t>
                      </a:r>
                      <a:endParaRPr lang="es-EC" sz="1000">
                        <a:effectLst/>
                        <a:latin typeface="Cambria"/>
                        <a:ea typeface="MS Mincho"/>
                        <a:cs typeface="Times New Roman"/>
                      </a:endParaRPr>
                    </a:p>
                  </a:txBody>
                  <a:tcPr marL="35920" marR="3592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Ln (I</a:t>
                      </a:r>
                      <a:r>
                        <a:rPr lang="es-ES_tradnl" sz="1000" i="1" baseline="-25000">
                          <a:solidFill>
                            <a:srgbClr val="000000"/>
                          </a:solidFill>
                          <a:effectLst/>
                          <a:latin typeface="Times New Roman"/>
                          <a:ea typeface="Times New Roman"/>
                          <a:cs typeface="Times New Roman"/>
                        </a:rPr>
                        <a:t>x</a:t>
                      </a: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S_tradnl" sz="1000" i="1" dirty="0">
                          <a:solidFill>
                            <a:srgbClr val="000000"/>
                          </a:solidFill>
                          <a:effectLst/>
                          <a:latin typeface="Times New Roman"/>
                          <a:ea typeface="Times New Roman"/>
                          <a:cs typeface="Times New Roman"/>
                        </a:rPr>
                        <a:t>f (x)=</a:t>
                      </a:r>
                      <a:r>
                        <a:rPr lang="es-ES_tradnl" sz="1000" i="1" dirty="0" err="1">
                          <a:solidFill>
                            <a:srgbClr val="000000"/>
                          </a:solidFill>
                          <a:effectLst/>
                          <a:latin typeface="Times New Roman"/>
                          <a:ea typeface="Times New Roman"/>
                          <a:cs typeface="Times New Roman"/>
                        </a:rPr>
                        <a:t>e</a:t>
                      </a:r>
                      <a:r>
                        <a:rPr lang="es-ES_tradnl" sz="1000" i="1" baseline="30000" dirty="0" err="1">
                          <a:solidFill>
                            <a:srgbClr val="000000"/>
                          </a:solidFill>
                          <a:effectLst/>
                          <a:latin typeface="Times New Roman"/>
                          <a:ea typeface="Times New Roman"/>
                          <a:cs typeface="Times New Roman"/>
                        </a:rPr>
                        <a:t>Ix</a:t>
                      </a:r>
                      <a:endParaRPr lang="es-EC" sz="1000" dirty="0">
                        <a:effectLst/>
                        <a:latin typeface="Cambria"/>
                        <a:ea typeface="MS Mincho"/>
                        <a:cs typeface="Times New Roman"/>
                      </a:endParaRPr>
                    </a:p>
                  </a:txBody>
                  <a:tcPr marL="35920" marR="359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28797">
                <a:tc rowSpan="8">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DRIS 45 Días</a:t>
                      </a:r>
                      <a:endParaRPr lang="es-EC" sz="1000">
                        <a:effectLst/>
                        <a:latin typeface="Cambria"/>
                        <a:ea typeface="MS Mincho"/>
                        <a:cs typeface="Times New Roman"/>
                      </a:endParaRPr>
                    </a:p>
                  </a:txBody>
                  <a:tcPr marL="35920" marR="359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N</a:t>
                      </a:r>
                      <a:endParaRPr lang="es-EC" sz="1000">
                        <a:effectLst/>
                        <a:latin typeface="Cambria"/>
                        <a:ea typeface="MS Mincho"/>
                        <a:cs typeface="Times New Roman"/>
                      </a:endParaRPr>
                    </a:p>
                  </a:txBody>
                  <a:tcPr marL="35920" marR="3592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X</a:t>
                      </a:r>
                      <a:endParaRPr lang="es-EC" sz="1000">
                        <a:effectLst/>
                        <a:latin typeface="Cambria"/>
                        <a:ea typeface="MS Mincho"/>
                        <a:cs typeface="Times New Roman"/>
                      </a:endParaRPr>
                    </a:p>
                  </a:txBody>
                  <a:tcPr marL="35920" marR="35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50000"/>
                        </a:lnSpc>
                        <a:spcAft>
                          <a:spcPts val="0"/>
                        </a:spcAft>
                      </a:pPr>
                      <a:r>
                        <a:rPr lang="es-ES_tradnl" sz="1000">
                          <a:solidFill>
                            <a:srgbClr val="000000"/>
                          </a:solidFill>
                          <a:effectLst/>
                          <a:latin typeface="Times New Roman"/>
                          <a:ea typeface="Times New Roman"/>
                          <a:cs typeface="Times New Roman"/>
                        </a:rPr>
                        <a:t>1,594</a:t>
                      </a:r>
                      <a:endParaRPr lang="es-EC" sz="1000">
                        <a:effectLst/>
                        <a:latin typeface="Cambria"/>
                        <a:ea typeface="MS Mincho"/>
                        <a:cs typeface="Times New Roman"/>
                      </a:endParaRPr>
                    </a:p>
                  </a:txBody>
                  <a:tcPr marL="35920" marR="3592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50000"/>
                        </a:lnSpc>
                        <a:spcAft>
                          <a:spcPts val="0"/>
                        </a:spcAft>
                      </a:pPr>
                      <a:r>
                        <a:rPr lang="es-ES_tradnl" sz="1000">
                          <a:solidFill>
                            <a:srgbClr val="000000"/>
                          </a:solidFill>
                          <a:effectLst/>
                          <a:latin typeface="Times New Roman"/>
                          <a:ea typeface="Times New Roman"/>
                          <a:cs typeface="Times New Roman"/>
                        </a:rPr>
                        <a:t>4,925</a:t>
                      </a:r>
                      <a:endParaRPr lang="es-EC" sz="1000">
                        <a:effectLst/>
                        <a:latin typeface="Cambria"/>
                        <a:ea typeface="MS Mincho"/>
                        <a:cs typeface="Times New Roman"/>
                      </a:endParaRPr>
                    </a:p>
                  </a:txBody>
                  <a:tcPr marL="35920" marR="3592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r>
              <a:tr h="228797">
                <a:tc vMerge="1">
                  <a:txBody>
                    <a:bodyPr/>
                    <a:lstStyle/>
                    <a:p>
                      <a:endParaRPr lang="es-EC"/>
                    </a:p>
                  </a:txBody>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P</a:t>
                      </a:r>
                      <a:endParaRPr lang="es-EC" sz="1000">
                        <a:effectLst/>
                        <a:latin typeface="Cambria"/>
                        <a:ea typeface="MS Mincho"/>
                        <a:cs typeface="Times New Roman"/>
                      </a:endParaRPr>
                    </a:p>
                  </a:txBody>
                  <a:tcPr marL="35920" marR="35920"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X</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a:solidFill>
                            <a:srgbClr val="000000"/>
                          </a:solidFill>
                          <a:effectLst/>
                          <a:latin typeface="Times New Roman"/>
                          <a:ea typeface="Times New Roman"/>
                          <a:cs typeface="Times New Roman"/>
                        </a:rPr>
                        <a:t>1,021</a:t>
                      </a:r>
                      <a:endParaRPr lang="es-EC" sz="1000">
                        <a:effectLst/>
                        <a:latin typeface="Cambria"/>
                        <a:ea typeface="MS Mincho"/>
                        <a:cs typeface="Times New Roman"/>
                      </a:endParaRPr>
                    </a:p>
                  </a:txBody>
                  <a:tcPr marL="35920" marR="35920"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50000"/>
                        </a:lnSpc>
                        <a:spcAft>
                          <a:spcPts val="0"/>
                        </a:spcAft>
                      </a:pPr>
                      <a:r>
                        <a:rPr lang="es-ES_tradnl" sz="1000">
                          <a:solidFill>
                            <a:srgbClr val="000000"/>
                          </a:solidFill>
                          <a:effectLst/>
                          <a:latin typeface="Times New Roman"/>
                          <a:ea typeface="Times New Roman"/>
                          <a:cs typeface="Times New Roman"/>
                        </a:rPr>
                        <a:t>2,777</a:t>
                      </a:r>
                      <a:endParaRPr lang="es-EC" sz="1000">
                        <a:effectLst/>
                        <a:latin typeface="Cambria"/>
                        <a:ea typeface="MS Mincho"/>
                        <a:cs typeface="Times New Roman"/>
                      </a:endParaRPr>
                    </a:p>
                  </a:txBody>
                  <a:tcPr marL="35920" marR="35920" marT="0" marB="0" anchor="ctr">
                    <a:lnL>
                      <a:noFill/>
                    </a:lnL>
                    <a:lnR>
                      <a:noFill/>
                    </a:lnR>
                    <a:lnT>
                      <a:noFill/>
                    </a:lnT>
                    <a:lnB>
                      <a:noFill/>
                    </a:lnB>
                    <a:solidFill>
                      <a:schemeClr val="bg1"/>
                    </a:solidFill>
                  </a:tcPr>
                </a:tc>
              </a:tr>
              <a:tr h="228797">
                <a:tc vMerge="1">
                  <a:txBody>
                    <a:bodyPr/>
                    <a:lstStyle/>
                    <a:p>
                      <a:endParaRPr lang="es-EC"/>
                    </a:p>
                  </a:txBody>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K</a:t>
                      </a:r>
                      <a:endParaRPr lang="es-EC" sz="1000">
                        <a:effectLst/>
                        <a:latin typeface="Cambria"/>
                        <a:ea typeface="MS Mincho"/>
                        <a:cs typeface="Times New Roman"/>
                      </a:endParaRPr>
                    </a:p>
                  </a:txBody>
                  <a:tcPr marL="35920" marR="35920"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X</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50000"/>
                        </a:lnSpc>
                        <a:spcAft>
                          <a:spcPts val="0"/>
                        </a:spcAft>
                      </a:pPr>
                      <a:r>
                        <a:rPr lang="es-ES_tradnl" sz="1000">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a:noFill/>
                    </a:lnL>
                    <a:lnR>
                      <a:noFill/>
                    </a:lnR>
                    <a:lnT>
                      <a:noFill/>
                    </a:lnT>
                    <a:lnB>
                      <a:noFill/>
                    </a:lnB>
                    <a:solidFill>
                      <a:schemeClr val="bg1"/>
                    </a:solidFill>
                  </a:tcPr>
                </a:tc>
              </a:tr>
              <a:tr h="228797">
                <a:tc vMerge="1">
                  <a:txBody>
                    <a:bodyPr/>
                    <a:lstStyle/>
                    <a:p>
                      <a:endParaRPr lang="es-EC"/>
                    </a:p>
                  </a:txBody>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Mg</a:t>
                      </a:r>
                      <a:endParaRPr lang="es-EC" sz="1000">
                        <a:effectLst/>
                        <a:latin typeface="Cambria"/>
                        <a:ea typeface="MS Mincho"/>
                        <a:cs typeface="Times New Roman"/>
                      </a:endParaRPr>
                    </a:p>
                  </a:txBody>
                  <a:tcPr marL="35920" marR="35920"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X</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a:solidFill>
                            <a:srgbClr val="000000"/>
                          </a:solidFill>
                          <a:effectLst/>
                          <a:latin typeface="Times New Roman"/>
                          <a:ea typeface="Times New Roman"/>
                          <a:cs typeface="Times New Roman"/>
                        </a:rPr>
                        <a:t>0,717</a:t>
                      </a:r>
                      <a:endParaRPr lang="es-EC" sz="1000">
                        <a:effectLst/>
                        <a:latin typeface="Cambria"/>
                        <a:ea typeface="MS Mincho"/>
                        <a:cs typeface="Times New Roman"/>
                      </a:endParaRPr>
                    </a:p>
                  </a:txBody>
                  <a:tcPr marL="35920" marR="35920"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50000"/>
                        </a:lnSpc>
                        <a:spcAft>
                          <a:spcPts val="0"/>
                        </a:spcAft>
                      </a:pPr>
                      <a:r>
                        <a:rPr lang="es-ES_tradnl" sz="1000">
                          <a:solidFill>
                            <a:srgbClr val="000000"/>
                          </a:solidFill>
                          <a:effectLst/>
                          <a:latin typeface="Times New Roman"/>
                          <a:ea typeface="Times New Roman"/>
                          <a:cs typeface="Times New Roman"/>
                        </a:rPr>
                        <a:t>2,048</a:t>
                      </a:r>
                      <a:endParaRPr lang="es-EC" sz="1000">
                        <a:effectLst/>
                        <a:latin typeface="Cambria"/>
                        <a:ea typeface="MS Mincho"/>
                        <a:cs typeface="Times New Roman"/>
                      </a:endParaRPr>
                    </a:p>
                  </a:txBody>
                  <a:tcPr marL="35920" marR="35920" marT="0" marB="0" anchor="ctr">
                    <a:lnL>
                      <a:noFill/>
                    </a:lnL>
                    <a:lnR>
                      <a:noFill/>
                    </a:lnR>
                    <a:lnT>
                      <a:noFill/>
                    </a:lnT>
                    <a:lnB>
                      <a:noFill/>
                    </a:lnB>
                    <a:solidFill>
                      <a:schemeClr val="bg1"/>
                    </a:solidFill>
                  </a:tcPr>
                </a:tc>
              </a:tr>
              <a:tr h="228797">
                <a:tc vMerge="1">
                  <a:txBody>
                    <a:bodyPr/>
                    <a:lstStyle/>
                    <a:p>
                      <a:endParaRPr lang="es-EC"/>
                    </a:p>
                  </a:txBody>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Ca</a:t>
                      </a:r>
                      <a:endParaRPr lang="es-EC" sz="1000">
                        <a:effectLst/>
                        <a:latin typeface="Cambria"/>
                        <a:ea typeface="MS Mincho"/>
                        <a:cs typeface="Times New Roman"/>
                      </a:endParaRPr>
                    </a:p>
                  </a:txBody>
                  <a:tcPr marL="35920" marR="35920"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X</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a:solidFill>
                            <a:srgbClr val="000000"/>
                          </a:solidFill>
                          <a:effectLst/>
                          <a:latin typeface="Times New Roman"/>
                          <a:ea typeface="Times New Roman"/>
                          <a:cs typeface="Times New Roman"/>
                        </a:rPr>
                        <a:t>1,109</a:t>
                      </a:r>
                      <a:endParaRPr lang="es-EC" sz="1000">
                        <a:effectLst/>
                        <a:latin typeface="Cambria"/>
                        <a:ea typeface="MS Mincho"/>
                        <a:cs typeface="Times New Roman"/>
                      </a:endParaRPr>
                    </a:p>
                  </a:txBody>
                  <a:tcPr marL="35920" marR="35920"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50000"/>
                        </a:lnSpc>
                        <a:spcAft>
                          <a:spcPts val="0"/>
                        </a:spcAft>
                      </a:pPr>
                      <a:r>
                        <a:rPr lang="es-ES_tradnl" sz="1000">
                          <a:solidFill>
                            <a:srgbClr val="000000"/>
                          </a:solidFill>
                          <a:effectLst/>
                          <a:latin typeface="Times New Roman"/>
                          <a:ea typeface="Times New Roman"/>
                          <a:cs typeface="Times New Roman"/>
                        </a:rPr>
                        <a:t>3,031</a:t>
                      </a:r>
                      <a:endParaRPr lang="es-EC" sz="1000">
                        <a:effectLst/>
                        <a:latin typeface="Cambria"/>
                        <a:ea typeface="MS Mincho"/>
                        <a:cs typeface="Times New Roman"/>
                      </a:endParaRPr>
                    </a:p>
                  </a:txBody>
                  <a:tcPr marL="35920" marR="35920" marT="0" marB="0" anchor="ctr">
                    <a:lnL>
                      <a:noFill/>
                    </a:lnL>
                    <a:lnR>
                      <a:noFill/>
                    </a:lnR>
                    <a:lnT>
                      <a:noFill/>
                    </a:lnT>
                    <a:lnB>
                      <a:noFill/>
                    </a:lnB>
                    <a:solidFill>
                      <a:schemeClr val="bg1"/>
                    </a:solidFill>
                  </a:tcPr>
                </a:tc>
              </a:tr>
              <a:tr h="228797">
                <a:tc vMerge="1">
                  <a:txBody>
                    <a:bodyPr/>
                    <a:lstStyle/>
                    <a:p>
                      <a:endParaRPr lang="es-EC"/>
                    </a:p>
                  </a:txBody>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Fe</a:t>
                      </a:r>
                      <a:endParaRPr lang="es-EC" sz="1000">
                        <a:effectLst/>
                        <a:latin typeface="Cambria"/>
                        <a:ea typeface="MS Mincho"/>
                        <a:cs typeface="Times New Roman"/>
                      </a:endParaRPr>
                    </a:p>
                  </a:txBody>
                  <a:tcPr marL="35920" marR="35920"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X</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50000"/>
                        </a:lnSpc>
                        <a:spcAft>
                          <a:spcPts val="0"/>
                        </a:spcAft>
                      </a:pPr>
                      <a:r>
                        <a:rPr lang="es-ES_tradnl" sz="1000">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a:noFill/>
                    </a:lnL>
                    <a:lnR>
                      <a:noFill/>
                    </a:lnR>
                    <a:lnT>
                      <a:noFill/>
                    </a:lnT>
                    <a:lnB>
                      <a:noFill/>
                    </a:lnB>
                    <a:solidFill>
                      <a:schemeClr val="bg1"/>
                    </a:solidFill>
                  </a:tcPr>
                </a:tc>
              </a:tr>
              <a:tr h="228797">
                <a:tc vMerge="1">
                  <a:txBody>
                    <a:bodyPr/>
                    <a:lstStyle/>
                    <a:p>
                      <a:endParaRPr lang="es-EC"/>
                    </a:p>
                  </a:txBody>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Zn</a:t>
                      </a:r>
                      <a:endParaRPr lang="es-EC" sz="1000">
                        <a:effectLst/>
                        <a:latin typeface="Cambria"/>
                        <a:ea typeface="MS Mincho"/>
                        <a:cs typeface="Times New Roman"/>
                      </a:endParaRPr>
                    </a:p>
                  </a:txBody>
                  <a:tcPr marL="35920" marR="35920"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X</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50000"/>
                        </a:lnSpc>
                        <a:spcAft>
                          <a:spcPts val="0"/>
                        </a:spcAft>
                      </a:pPr>
                      <a:r>
                        <a:rPr lang="es-ES_tradnl" sz="1000">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a:noFill/>
                    </a:lnL>
                    <a:lnR>
                      <a:noFill/>
                    </a:lnR>
                    <a:lnT>
                      <a:noFill/>
                    </a:lnT>
                    <a:lnB>
                      <a:noFill/>
                    </a:lnB>
                    <a:solidFill>
                      <a:schemeClr val="bg1"/>
                    </a:solidFill>
                  </a:tcPr>
                </a:tc>
              </a:tr>
              <a:tr h="228797">
                <a:tc vMerge="1">
                  <a:txBody>
                    <a:bodyPr/>
                    <a:lstStyle/>
                    <a:p>
                      <a:endParaRPr lang="es-EC"/>
                    </a:p>
                  </a:txBody>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Cu</a:t>
                      </a:r>
                      <a:endParaRPr lang="es-EC" sz="1000">
                        <a:effectLst/>
                        <a:latin typeface="Cambria"/>
                        <a:ea typeface="MS Mincho"/>
                        <a:cs typeface="Times New Roman"/>
                      </a:endParaRPr>
                    </a:p>
                  </a:txBody>
                  <a:tcPr marL="35920" marR="3592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X</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50000"/>
                        </a:lnSpc>
                        <a:spcAft>
                          <a:spcPts val="0"/>
                        </a:spcAft>
                      </a:pPr>
                      <a:r>
                        <a:rPr lang="es-ES_tradnl" sz="1000">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50000"/>
                        </a:lnSpc>
                        <a:spcAft>
                          <a:spcPts val="0"/>
                        </a:spcAft>
                      </a:pPr>
                      <a:r>
                        <a:rPr lang="es-ES_tradnl" sz="1000">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a:noFill/>
                    </a:lnL>
                    <a:lnR>
                      <a:noFill/>
                    </a:lnR>
                    <a:lnT>
                      <a:noFill/>
                    </a:lnT>
                    <a:lnB w="12700" cap="flat" cmpd="sng" algn="ctr">
                      <a:solidFill>
                        <a:srgbClr val="000000"/>
                      </a:solidFill>
                      <a:prstDash val="dot"/>
                      <a:round/>
                      <a:headEnd type="none" w="med" len="med"/>
                      <a:tailEnd type="none" w="med" len="med"/>
                    </a:lnB>
                    <a:solidFill>
                      <a:schemeClr val="bg1"/>
                    </a:solidFill>
                  </a:tcPr>
                </a:tc>
              </a:tr>
              <a:tr h="228797">
                <a:tc rowSpan="8">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DRIS 60 Días</a:t>
                      </a:r>
                      <a:endParaRPr lang="es-EC" sz="1000">
                        <a:effectLst/>
                        <a:latin typeface="Cambria"/>
                        <a:ea typeface="MS Mincho"/>
                        <a:cs typeface="Times New Roman"/>
                      </a:endParaRPr>
                    </a:p>
                  </a:txBody>
                  <a:tcPr marL="35920" marR="3592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N</a:t>
                      </a:r>
                      <a:endParaRPr lang="es-EC" sz="1000">
                        <a:effectLst/>
                        <a:latin typeface="Cambria"/>
                        <a:ea typeface="MS Mincho"/>
                        <a:cs typeface="Times New Roman"/>
                      </a:endParaRPr>
                    </a:p>
                  </a:txBody>
                  <a:tcPr marL="35920" marR="3592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X</a:t>
                      </a:r>
                      <a:endParaRPr lang="es-EC" sz="1000">
                        <a:effectLst/>
                        <a:latin typeface="Cambria"/>
                        <a:ea typeface="MS Mincho"/>
                        <a:cs typeface="Times New Roman"/>
                      </a:endParaRPr>
                    </a:p>
                  </a:txBody>
                  <a:tcPr marL="35920" marR="35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a:noFill/>
                    </a:lnB>
                    <a:solidFill>
                      <a:schemeClr val="bg1"/>
                    </a:solidFill>
                  </a:tcPr>
                </a:tc>
                <a:tc>
                  <a:txBody>
                    <a:bodyPr/>
                    <a:lstStyle/>
                    <a:p>
                      <a:pPr algn="ctr">
                        <a:lnSpc>
                          <a:spcPct val="150000"/>
                        </a:lnSpc>
                        <a:spcAft>
                          <a:spcPts val="0"/>
                        </a:spcAft>
                      </a:pPr>
                      <a:r>
                        <a:rPr lang="es-ES_tradnl" sz="1000">
                          <a:solidFill>
                            <a:srgbClr val="000000"/>
                          </a:solidFill>
                          <a:effectLst/>
                          <a:latin typeface="Times New Roman"/>
                          <a:ea typeface="Times New Roman"/>
                          <a:cs typeface="Times New Roman"/>
                        </a:rPr>
                        <a:t>2,512</a:t>
                      </a:r>
                      <a:endParaRPr lang="es-EC" sz="1000">
                        <a:effectLst/>
                        <a:latin typeface="Cambria"/>
                        <a:ea typeface="MS Mincho"/>
                        <a:cs typeface="Times New Roman"/>
                      </a:endParaRPr>
                    </a:p>
                  </a:txBody>
                  <a:tcPr marL="35920" marR="3592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a:noFill/>
                    </a:lnB>
                    <a:solidFill>
                      <a:schemeClr val="bg1"/>
                    </a:solidFill>
                  </a:tcPr>
                </a:tc>
                <a:tc>
                  <a:txBody>
                    <a:bodyPr/>
                    <a:lstStyle/>
                    <a:p>
                      <a:pPr algn="ctr">
                        <a:lnSpc>
                          <a:spcPct val="150000"/>
                        </a:lnSpc>
                        <a:spcAft>
                          <a:spcPts val="0"/>
                        </a:spcAft>
                      </a:pPr>
                      <a:r>
                        <a:rPr lang="es-ES_tradnl" sz="1000">
                          <a:solidFill>
                            <a:srgbClr val="000000"/>
                          </a:solidFill>
                          <a:effectLst/>
                          <a:latin typeface="Times New Roman"/>
                          <a:ea typeface="Times New Roman"/>
                          <a:cs typeface="Times New Roman"/>
                        </a:rPr>
                        <a:t>12,333</a:t>
                      </a:r>
                      <a:endParaRPr lang="es-EC" sz="1000">
                        <a:effectLst/>
                        <a:latin typeface="Cambria"/>
                        <a:ea typeface="MS Mincho"/>
                        <a:cs typeface="Times New Roman"/>
                      </a:endParaRPr>
                    </a:p>
                  </a:txBody>
                  <a:tcPr marL="35920" marR="35920" marT="0" marB="0" anchor="ctr">
                    <a:lnL>
                      <a:noFill/>
                    </a:lnL>
                    <a:lnR>
                      <a:noFill/>
                    </a:lnR>
                    <a:lnT w="12700" cap="flat" cmpd="sng" algn="ctr">
                      <a:solidFill>
                        <a:srgbClr val="000000"/>
                      </a:solidFill>
                      <a:prstDash val="dot"/>
                      <a:round/>
                      <a:headEnd type="none" w="med" len="med"/>
                      <a:tailEnd type="none" w="med" len="med"/>
                    </a:lnT>
                    <a:lnB>
                      <a:noFill/>
                    </a:lnB>
                    <a:solidFill>
                      <a:schemeClr val="bg1"/>
                    </a:solidFill>
                  </a:tcPr>
                </a:tc>
              </a:tr>
              <a:tr h="228797">
                <a:tc vMerge="1">
                  <a:txBody>
                    <a:bodyPr/>
                    <a:lstStyle/>
                    <a:p>
                      <a:endParaRPr lang="es-EC"/>
                    </a:p>
                  </a:txBody>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P</a:t>
                      </a:r>
                      <a:endParaRPr lang="es-EC" sz="1000">
                        <a:effectLst/>
                        <a:latin typeface="Cambria"/>
                        <a:ea typeface="MS Mincho"/>
                        <a:cs typeface="Times New Roman"/>
                      </a:endParaRPr>
                    </a:p>
                  </a:txBody>
                  <a:tcPr marL="35920" marR="35920"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X</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a:solidFill>
                            <a:srgbClr val="000000"/>
                          </a:solidFill>
                          <a:effectLst/>
                          <a:latin typeface="Times New Roman"/>
                          <a:ea typeface="Times New Roman"/>
                          <a:cs typeface="Times New Roman"/>
                        </a:rPr>
                        <a:t>1,026</a:t>
                      </a:r>
                      <a:endParaRPr lang="es-EC" sz="1000">
                        <a:effectLst/>
                        <a:latin typeface="Cambria"/>
                        <a:ea typeface="MS Mincho"/>
                        <a:cs typeface="Times New Roman"/>
                      </a:endParaRPr>
                    </a:p>
                  </a:txBody>
                  <a:tcPr marL="35920" marR="35920"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50000"/>
                        </a:lnSpc>
                        <a:spcAft>
                          <a:spcPts val="0"/>
                        </a:spcAft>
                      </a:pPr>
                      <a:r>
                        <a:rPr lang="es-ES_tradnl" sz="1000">
                          <a:solidFill>
                            <a:srgbClr val="000000"/>
                          </a:solidFill>
                          <a:effectLst/>
                          <a:latin typeface="Times New Roman"/>
                          <a:ea typeface="Times New Roman"/>
                          <a:cs typeface="Times New Roman"/>
                        </a:rPr>
                        <a:t>2,791</a:t>
                      </a:r>
                      <a:endParaRPr lang="es-EC" sz="1000">
                        <a:effectLst/>
                        <a:latin typeface="Cambria"/>
                        <a:ea typeface="MS Mincho"/>
                        <a:cs typeface="Times New Roman"/>
                      </a:endParaRPr>
                    </a:p>
                  </a:txBody>
                  <a:tcPr marL="35920" marR="35920" marT="0" marB="0" anchor="ctr">
                    <a:lnL>
                      <a:noFill/>
                    </a:lnL>
                    <a:lnR>
                      <a:noFill/>
                    </a:lnR>
                    <a:lnT>
                      <a:noFill/>
                    </a:lnT>
                    <a:lnB>
                      <a:noFill/>
                    </a:lnB>
                    <a:solidFill>
                      <a:schemeClr val="bg1"/>
                    </a:solidFill>
                  </a:tcPr>
                </a:tc>
              </a:tr>
              <a:tr h="228797">
                <a:tc vMerge="1">
                  <a:txBody>
                    <a:bodyPr/>
                    <a:lstStyle/>
                    <a:p>
                      <a:endParaRPr lang="es-EC"/>
                    </a:p>
                  </a:txBody>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K</a:t>
                      </a:r>
                      <a:endParaRPr lang="es-EC" sz="1000">
                        <a:effectLst/>
                        <a:latin typeface="Cambria"/>
                        <a:ea typeface="MS Mincho"/>
                        <a:cs typeface="Times New Roman"/>
                      </a:endParaRPr>
                    </a:p>
                  </a:txBody>
                  <a:tcPr marL="35920" marR="35920"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X</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50000"/>
                        </a:lnSpc>
                        <a:spcAft>
                          <a:spcPts val="0"/>
                        </a:spcAft>
                      </a:pPr>
                      <a:r>
                        <a:rPr lang="es-ES_tradnl" sz="1000">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a:noFill/>
                    </a:lnL>
                    <a:lnR>
                      <a:noFill/>
                    </a:lnR>
                    <a:lnT>
                      <a:noFill/>
                    </a:lnT>
                    <a:lnB>
                      <a:noFill/>
                    </a:lnB>
                    <a:solidFill>
                      <a:schemeClr val="bg1"/>
                    </a:solidFill>
                  </a:tcPr>
                </a:tc>
              </a:tr>
              <a:tr h="228797">
                <a:tc vMerge="1">
                  <a:txBody>
                    <a:bodyPr/>
                    <a:lstStyle/>
                    <a:p>
                      <a:endParaRPr lang="es-EC"/>
                    </a:p>
                  </a:txBody>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Mg</a:t>
                      </a:r>
                      <a:endParaRPr lang="es-EC" sz="1000">
                        <a:effectLst/>
                        <a:latin typeface="Cambria"/>
                        <a:ea typeface="MS Mincho"/>
                        <a:cs typeface="Times New Roman"/>
                      </a:endParaRPr>
                    </a:p>
                  </a:txBody>
                  <a:tcPr marL="35920" marR="35920"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X</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a:solidFill>
                            <a:srgbClr val="000000"/>
                          </a:solidFill>
                          <a:effectLst/>
                          <a:latin typeface="Times New Roman"/>
                          <a:ea typeface="Times New Roman"/>
                          <a:cs typeface="Times New Roman"/>
                        </a:rPr>
                        <a:t>0,411</a:t>
                      </a:r>
                      <a:endParaRPr lang="es-EC" sz="1000">
                        <a:effectLst/>
                        <a:latin typeface="Cambria"/>
                        <a:ea typeface="MS Mincho"/>
                        <a:cs typeface="Times New Roman"/>
                      </a:endParaRPr>
                    </a:p>
                  </a:txBody>
                  <a:tcPr marL="35920" marR="35920"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50000"/>
                        </a:lnSpc>
                        <a:spcAft>
                          <a:spcPts val="0"/>
                        </a:spcAft>
                      </a:pPr>
                      <a:r>
                        <a:rPr lang="es-ES_tradnl" sz="1000">
                          <a:solidFill>
                            <a:srgbClr val="000000"/>
                          </a:solidFill>
                          <a:effectLst/>
                          <a:latin typeface="Times New Roman"/>
                          <a:ea typeface="Times New Roman"/>
                          <a:cs typeface="Times New Roman"/>
                        </a:rPr>
                        <a:t>1,509</a:t>
                      </a:r>
                      <a:endParaRPr lang="es-EC" sz="1000">
                        <a:effectLst/>
                        <a:latin typeface="Cambria"/>
                        <a:ea typeface="MS Mincho"/>
                        <a:cs typeface="Times New Roman"/>
                      </a:endParaRPr>
                    </a:p>
                  </a:txBody>
                  <a:tcPr marL="35920" marR="35920" marT="0" marB="0" anchor="ctr">
                    <a:lnL>
                      <a:noFill/>
                    </a:lnL>
                    <a:lnR>
                      <a:noFill/>
                    </a:lnR>
                    <a:lnT>
                      <a:noFill/>
                    </a:lnT>
                    <a:lnB>
                      <a:noFill/>
                    </a:lnB>
                    <a:solidFill>
                      <a:schemeClr val="bg1"/>
                    </a:solidFill>
                  </a:tcPr>
                </a:tc>
              </a:tr>
              <a:tr h="228797">
                <a:tc vMerge="1">
                  <a:txBody>
                    <a:bodyPr/>
                    <a:lstStyle/>
                    <a:p>
                      <a:endParaRPr lang="es-EC"/>
                    </a:p>
                  </a:txBody>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Ca</a:t>
                      </a:r>
                      <a:endParaRPr lang="es-EC" sz="1000">
                        <a:effectLst/>
                        <a:latin typeface="Cambria"/>
                        <a:ea typeface="MS Mincho"/>
                        <a:cs typeface="Times New Roman"/>
                      </a:endParaRPr>
                    </a:p>
                  </a:txBody>
                  <a:tcPr marL="35920" marR="35920"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X</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a:solidFill>
                            <a:srgbClr val="000000"/>
                          </a:solidFill>
                          <a:effectLst/>
                          <a:latin typeface="Times New Roman"/>
                          <a:ea typeface="Times New Roman"/>
                          <a:cs typeface="Times New Roman"/>
                        </a:rPr>
                        <a:t>0,411</a:t>
                      </a:r>
                      <a:endParaRPr lang="es-EC" sz="1000">
                        <a:effectLst/>
                        <a:latin typeface="Cambria"/>
                        <a:ea typeface="MS Mincho"/>
                        <a:cs typeface="Times New Roman"/>
                      </a:endParaRPr>
                    </a:p>
                  </a:txBody>
                  <a:tcPr marL="35920" marR="35920"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50000"/>
                        </a:lnSpc>
                        <a:spcAft>
                          <a:spcPts val="0"/>
                        </a:spcAft>
                      </a:pPr>
                      <a:r>
                        <a:rPr lang="es-ES_tradnl" sz="1000">
                          <a:solidFill>
                            <a:srgbClr val="000000"/>
                          </a:solidFill>
                          <a:effectLst/>
                          <a:latin typeface="Times New Roman"/>
                          <a:ea typeface="Times New Roman"/>
                          <a:cs typeface="Times New Roman"/>
                        </a:rPr>
                        <a:t>1,508</a:t>
                      </a:r>
                      <a:endParaRPr lang="es-EC" sz="1000">
                        <a:effectLst/>
                        <a:latin typeface="Cambria"/>
                        <a:ea typeface="MS Mincho"/>
                        <a:cs typeface="Times New Roman"/>
                      </a:endParaRPr>
                    </a:p>
                  </a:txBody>
                  <a:tcPr marL="35920" marR="35920" marT="0" marB="0" anchor="ctr">
                    <a:lnL>
                      <a:noFill/>
                    </a:lnL>
                    <a:lnR>
                      <a:noFill/>
                    </a:lnR>
                    <a:lnT>
                      <a:noFill/>
                    </a:lnT>
                    <a:lnB>
                      <a:noFill/>
                    </a:lnB>
                    <a:solidFill>
                      <a:schemeClr val="bg1"/>
                    </a:solidFill>
                  </a:tcPr>
                </a:tc>
              </a:tr>
              <a:tr h="228797">
                <a:tc vMerge="1">
                  <a:txBody>
                    <a:bodyPr/>
                    <a:lstStyle/>
                    <a:p>
                      <a:endParaRPr lang="es-EC"/>
                    </a:p>
                  </a:txBody>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Fe</a:t>
                      </a:r>
                      <a:endParaRPr lang="es-EC" sz="1000">
                        <a:effectLst/>
                        <a:latin typeface="Cambria"/>
                        <a:ea typeface="MS Mincho"/>
                        <a:cs typeface="Times New Roman"/>
                      </a:endParaRPr>
                    </a:p>
                  </a:txBody>
                  <a:tcPr marL="35920" marR="35920"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X</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50000"/>
                        </a:lnSpc>
                        <a:spcAft>
                          <a:spcPts val="0"/>
                        </a:spcAft>
                      </a:pPr>
                      <a:r>
                        <a:rPr lang="es-ES_tradnl" sz="1000">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a:noFill/>
                    </a:lnL>
                    <a:lnR>
                      <a:noFill/>
                    </a:lnR>
                    <a:lnT>
                      <a:noFill/>
                    </a:lnT>
                    <a:lnB>
                      <a:noFill/>
                    </a:lnB>
                    <a:solidFill>
                      <a:schemeClr val="bg1"/>
                    </a:solidFill>
                  </a:tcPr>
                </a:tc>
              </a:tr>
              <a:tr h="228797">
                <a:tc vMerge="1">
                  <a:txBody>
                    <a:bodyPr/>
                    <a:lstStyle/>
                    <a:p>
                      <a:endParaRPr lang="es-EC"/>
                    </a:p>
                  </a:txBody>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Zn</a:t>
                      </a:r>
                      <a:endParaRPr lang="es-EC" sz="1000">
                        <a:effectLst/>
                        <a:latin typeface="Cambria"/>
                        <a:ea typeface="MS Mincho"/>
                        <a:cs typeface="Times New Roman"/>
                      </a:endParaRPr>
                    </a:p>
                  </a:txBody>
                  <a:tcPr marL="35920" marR="35920"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X</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50000"/>
                        </a:lnSpc>
                        <a:spcAft>
                          <a:spcPts val="0"/>
                        </a:spcAft>
                      </a:pPr>
                      <a:r>
                        <a:rPr lang="es-ES_tradnl" sz="1000">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a:noFill/>
                    </a:lnL>
                    <a:lnR>
                      <a:noFill/>
                    </a:lnR>
                    <a:lnT>
                      <a:noFill/>
                    </a:lnT>
                    <a:lnB>
                      <a:noFill/>
                    </a:lnB>
                    <a:solidFill>
                      <a:schemeClr val="bg1"/>
                    </a:solidFill>
                  </a:tcPr>
                </a:tc>
              </a:tr>
              <a:tr h="228797">
                <a:tc vMerge="1">
                  <a:txBody>
                    <a:bodyPr/>
                    <a:lstStyle/>
                    <a:p>
                      <a:endParaRPr lang="es-EC"/>
                    </a:p>
                  </a:txBody>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Cu</a:t>
                      </a:r>
                      <a:endParaRPr lang="es-EC" sz="1000">
                        <a:effectLst/>
                        <a:latin typeface="Cambria"/>
                        <a:ea typeface="MS Mincho"/>
                        <a:cs typeface="Times New Roman"/>
                      </a:endParaRPr>
                    </a:p>
                  </a:txBody>
                  <a:tcPr marL="35920" marR="3592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X</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50000"/>
                        </a:lnSpc>
                        <a:spcAft>
                          <a:spcPts val="0"/>
                        </a:spcAft>
                      </a:pPr>
                      <a:r>
                        <a:rPr lang="es-ES_tradnl" sz="1000">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50000"/>
                        </a:lnSpc>
                        <a:spcAft>
                          <a:spcPts val="0"/>
                        </a:spcAft>
                      </a:pPr>
                      <a:r>
                        <a:rPr lang="es-ES_tradnl" sz="1000">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a:noFill/>
                    </a:lnL>
                    <a:lnR>
                      <a:noFill/>
                    </a:lnR>
                    <a:lnT>
                      <a:noFill/>
                    </a:lnT>
                    <a:lnB w="12700" cap="flat" cmpd="sng" algn="ctr">
                      <a:solidFill>
                        <a:srgbClr val="000000"/>
                      </a:solidFill>
                      <a:prstDash val="dot"/>
                      <a:round/>
                      <a:headEnd type="none" w="med" len="med"/>
                      <a:tailEnd type="none" w="med" len="med"/>
                    </a:lnB>
                    <a:solidFill>
                      <a:schemeClr val="bg1"/>
                    </a:solidFill>
                  </a:tcPr>
                </a:tc>
              </a:tr>
              <a:tr h="228797">
                <a:tc rowSpan="8">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DRIS 75 Días</a:t>
                      </a:r>
                      <a:endParaRPr lang="es-EC" sz="1000">
                        <a:effectLst/>
                        <a:latin typeface="Cambria"/>
                        <a:ea typeface="MS Mincho"/>
                        <a:cs typeface="Times New Roman"/>
                      </a:endParaRPr>
                    </a:p>
                  </a:txBody>
                  <a:tcPr marL="35920" marR="3592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N</a:t>
                      </a:r>
                      <a:endParaRPr lang="es-EC" sz="1000">
                        <a:effectLst/>
                        <a:latin typeface="Cambria"/>
                        <a:ea typeface="MS Mincho"/>
                        <a:cs typeface="Times New Roman"/>
                      </a:endParaRPr>
                    </a:p>
                  </a:txBody>
                  <a:tcPr marL="35920" marR="3592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X</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a:noFill/>
                    </a:lnB>
                    <a:solidFill>
                      <a:schemeClr val="bg1"/>
                    </a:solidFill>
                  </a:tcPr>
                </a:tc>
                <a:tc>
                  <a:txBody>
                    <a:bodyPr/>
                    <a:lstStyle/>
                    <a:p>
                      <a:pPr algn="ctr">
                        <a:lnSpc>
                          <a:spcPct val="150000"/>
                        </a:lnSpc>
                        <a:spcAft>
                          <a:spcPts val="0"/>
                        </a:spcAft>
                      </a:pPr>
                      <a:r>
                        <a:rPr lang="es-ES_tradnl" sz="1000">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a:noFill/>
                    </a:lnB>
                    <a:solidFill>
                      <a:schemeClr val="bg1"/>
                    </a:solidFill>
                  </a:tcPr>
                </a:tc>
                <a:tc>
                  <a:txBody>
                    <a:bodyPr/>
                    <a:lstStyle/>
                    <a:p>
                      <a:pPr algn="ctr">
                        <a:lnSpc>
                          <a:spcPct val="150000"/>
                        </a:lnSpc>
                        <a:spcAft>
                          <a:spcPts val="0"/>
                        </a:spcAft>
                      </a:pPr>
                      <a:r>
                        <a:rPr lang="es-ES_tradnl" sz="1000">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a:noFill/>
                    </a:lnL>
                    <a:lnR>
                      <a:noFill/>
                    </a:lnR>
                    <a:lnT w="12700" cap="flat" cmpd="sng" algn="ctr">
                      <a:solidFill>
                        <a:srgbClr val="000000"/>
                      </a:solidFill>
                      <a:prstDash val="dot"/>
                      <a:round/>
                      <a:headEnd type="none" w="med" len="med"/>
                      <a:tailEnd type="none" w="med" len="med"/>
                    </a:lnT>
                    <a:lnB>
                      <a:noFill/>
                    </a:lnB>
                    <a:solidFill>
                      <a:schemeClr val="bg1"/>
                    </a:solidFill>
                  </a:tcPr>
                </a:tc>
              </a:tr>
              <a:tr h="228797">
                <a:tc vMerge="1">
                  <a:txBody>
                    <a:bodyPr/>
                    <a:lstStyle/>
                    <a:p>
                      <a:endParaRPr lang="es-EC"/>
                    </a:p>
                  </a:txBody>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P</a:t>
                      </a:r>
                      <a:endParaRPr lang="es-EC" sz="1000">
                        <a:effectLst/>
                        <a:latin typeface="Cambria"/>
                        <a:ea typeface="MS Mincho"/>
                        <a:cs typeface="Times New Roman"/>
                      </a:endParaRPr>
                    </a:p>
                  </a:txBody>
                  <a:tcPr marL="35920" marR="35920"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X</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a:solidFill>
                            <a:srgbClr val="000000"/>
                          </a:solidFill>
                          <a:effectLst/>
                          <a:latin typeface="Times New Roman"/>
                          <a:ea typeface="Times New Roman"/>
                          <a:cs typeface="Times New Roman"/>
                        </a:rPr>
                        <a:t>1,159</a:t>
                      </a:r>
                      <a:endParaRPr lang="es-EC" sz="1000">
                        <a:effectLst/>
                        <a:latin typeface="Cambria"/>
                        <a:ea typeface="MS Mincho"/>
                        <a:cs typeface="Times New Roman"/>
                      </a:endParaRPr>
                    </a:p>
                  </a:txBody>
                  <a:tcPr marL="35920" marR="35920"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50000"/>
                        </a:lnSpc>
                        <a:spcAft>
                          <a:spcPts val="0"/>
                        </a:spcAft>
                      </a:pPr>
                      <a:r>
                        <a:rPr lang="es-ES_tradnl" sz="1000">
                          <a:solidFill>
                            <a:srgbClr val="000000"/>
                          </a:solidFill>
                          <a:effectLst/>
                          <a:latin typeface="Times New Roman"/>
                          <a:ea typeface="Times New Roman"/>
                          <a:cs typeface="Times New Roman"/>
                        </a:rPr>
                        <a:t>3,186</a:t>
                      </a:r>
                      <a:endParaRPr lang="es-EC" sz="1000">
                        <a:effectLst/>
                        <a:latin typeface="Cambria"/>
                        <a:ea typeface="MS Mincho"/>
                        <a:cs typeface="Times New Roman"/>
                      </a:endParaRPr>
                    </a:p>
                  </a:txBody>
                  <a:tcPr marL="35920" marR="35920" marT="0" marB="0" anchor="ctr">
                    <a:lnL>
                      <a:noFill/>
                    </a:lnL>
                    <a:lnR>
                      <a:noFill/>
                    </a:lnR>
                    <a:lnT>
                      <a:noFill/>
                    </a:lnT>
                    <a:lnB>
                      <a:noFill/>
                    </a:lnB>
                    <a:solidFill>
                      <a:schemeClr val="bg1"/>
                    </a:solidFill>
                  </a:tcPr>
                </a:tc>
              </a:tr>
              <a:tr h="228797">
                <a:tc vMerge="1">
                  <a:txBody>
                    <a:bodyPr/>
                    <a:lstStyle/>
                    <a:p>
                      <a:endParaRPr lang="es-EC"/>
                    </a:p>
                  </a:txBody>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K</a:t>
                      </a:r>
                      <a:endParaRPr lang="es-EC" sz="1000">
                        <a:effectLst/>
                        <a:latin typeface="Cambria"/>
                        <a:ea typeface="MS Mincho"/>
                        <a:cs typeface="Times New Roman"/>
                      </a:endParaRPr>
                    </a:p>
                  </a:txBody>
                  <a:tcPr marL="35920" marR="35920"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X</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50000"/>
                        </a:lnSpc>
                        <a:spcAft>
                          <a:spcPts val="0"/>
                        </a:spcAft>
                      </a:pPr>
                      <a:r>
                        <a:rPr lang="es-ES_tradnl" sz="1000">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a:noFill/>
                    </a:lnL>
                    <a:lnR>
                      <a:noFill/>
                    </a:lnR>
                    <a:lnT>
                      <a:noFill/>
                    </a:lnT>
                    <a:lnB>
                      <a:noFill/>
                    </a:lnB>
                    <a:solidFill>
                      <a:schemeClr val="bg1"/>
                    </a:solidFill>
                  </a:tcPr>
                </a:tc>
              </a:tr>
              <a:tr h="228797">
                <a:tc vMerge="1">
                  <a:txBody>
                    <a:bodyPr/>
                    <a:lstStyle/>
                    <a:p>
                      <a:endParaRPr lang="es-EC"/>
                    </a:p>
                  </a:txBody>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Mg</a:t>
                      </a:r>
                      <a:endParaRPr lang="es-EC" sz="1000">
                        <a:effectLst/>
                        <a:latin typeface="Cambria"/>
                        <a:ea typeface="MS Mincho"/>
                        <a:cs typeface="Times New Roman"/>
                      </a:endParaRPr>
                    </a:p>
                  </a:txBody>
                  <a:tcPr marL="35920" marR="35920"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X</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50000"/>
                        </a:lnSpc>
                        <a:spcAft>
                          <a:spcPts val="0"/>
                        </a:spcAft>
                      </a:pPr>
                      <a:r>
                        <a:rPr lang="es-ES_tradnl" sz="1000">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a:noFill/>
                    </a:lnL>
                    <a:lnR>
                      <a:noFill/>
                    </a:lnR>
                    <a:lnT>
                      <a:noFill/>
                    </a:lnT>
                    <a:lnB>
                      <a:noFill/>
                    </a:lnB>
                    <a:solidFill>
                      <a:schemeClr val="bg1"/>
                    </a:solidFill>
                  </a:tcPr>
                </a:tc>
              </a:tr>
              <a:tr h="228797">
                <a:tc vMerge="1">
                  <a:txBody>
                    <a:bodyPr/>
                    <a:lstStyle/>
                    <a:p>
                      <a:endParaRPr lang="es-EC"/>
                    </a:p>
                  </a:txBody>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Ca</a:t>
                      </a:r>
                      <a:endParaRPr lang="es-EC" sz="1000">
                        <a:effectLst/>
                        <a:latin typeface="Cambria"/>
                        <a:ea typeface="MS Mincho"/>
                        <a:cs typeface="Times New Roman"/>
                      </a:endParaRPr>
                    </a:p>
                  </a:txBody>
                  <a:tcPr marL="35920" marR="35920"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X</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50000"/>
                        </a:lnSpc>
                        <a:spcAft>
                          <a:spcPts val="0"/>
                        </a:spcAft>
                      </a:pPr>
                      <a:r>
                        <a:rPr lang="es-ES_tradnl" sz="1000">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a:noFill/>
                    </a:lnL>
                    <a:lnR>
                      <a:noFill/>
                    </a:lnR>
                    <a:lnT>
                      <a:noFill/>
                    </a:lnT>
                    <a:lnB>
                      <a:noFill/>
                    </a:lnB>
                    <a:solidFill>
                      <a:schemeClr val="bg1"/>
                    </a:solidFill>
                  </a:tcPr>
                </a:tc>
              </a:tr>
              <a:tr h="228797">
                <a:tc vMerge="1">
                  <a:txBody>
                    <a:bodyPr/>
                    <a:lstStyle/>
                    <a:p>
                      <a:endParaRPr lang="es-EC"/>
                    </a:p>
                  </a:txBody>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Fe</a:t>
                      </a:r>
                      <a:endParaRPr lang="es-EC" sz="1000">
                        <a:effectLst/>
                        <a:latin typeface="Cambria"/>
                        <a:ea typeface="MS Mincho"/>
                        <a:cs typeface="Times New Roman"/>
                      </a:endParaRPr>
                    </a:p>
                  </a:txBody>
                  <a:tcPr marL="35920" marR="35920"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X</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50000"/>
                        </a:lnSpc>
                        <a:spcAft>
                          <a:spcPts val="0"/>
                        </a:spcAft>
                      </a:pPr>
                      <a:r>
                        <a:rPr lang="es-ES_tradnl" sz="1000">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a:noFill/>
                    </a:lnL>
                    <a:lnR>
                      <a:noFill/>
                    </a:lnR>
                    <a:lnT>
                      <a:noFill/>
                    </a:lnT>
                    <a:lnB>
                      <a:noFill/>
                    </a:lnB>
                    <a:solidFill>
                      <a:schemeClr val="bg1"/>
                    </a:solidFill>
                  </a:tcPr>
                </a:tc>
              </a:tr>
              <a:tr h="228797">
                <a:tc vMerge="1">
                  <a:txBody>
                    <a:bodyPr/>
                    <a:lstStyle/>
                    <a:p>
                      <a:endParaRPr lang="es-EC"/>
                    </a:p>
                  </a:txBody>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Zn</a:t>
                      </a:r>
                      <a:endParaRPr lang="es-EC" sz="1000">
                        <a:effectLst/>
                        <a:latin typeface="Cambria"/>
                        <a:ea typeface="MS Mincho"/>
                        <a:cs typeface="Times New Roman"/>
                      </a:endParaRPr>
                    </a:p>
                  </a:txBody>
                  <a:tcPr marL="35920" marR="35920"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X</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50000"/>
                        </a:lnSpc>
                        <a:spcAft>
                          <a:spcPts val="0"/>
                        </a:spcAft>
                      </a:pPr>
                      <a:r>
                        <a:rPr lang="es-ES_tradnl" sz="1000">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50000"/>
                        </a:lnSpc>
                        <a:spcAft>
                          <a:spcPts val="0"/>
                        </a:spcAft>
                      </a:pPr>
                      <a:r>
                        <a:rPr lang="es-ES_tradnl" sz="1000">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a:noFill/>
                    </a:lnL>
                    <a:lnR>
                      <a:noFill/>
                    </a:lnR>
                    <a:lnT>
                      <a:noFill/>
                    </a:lnT>
                    <a:lnB>
                      <a:noFill/>
                    </a:lnB>
                    <a:solidFill>
                      <a:schemeClr val="bg1"/>
                    </a:solidFill>
                  </a:tcPr>
                </a:tc>
              </a:tr>
              <a:tr h="228797">
                <a:tc vMerge="1">
                  <a:txBody>
                    <a:bodyPr/>
                    <a:lstStyle/>
                    <a:p>
                      <a:endParaRPr lang="es-EC"/>
                    </a:p>
                  </a:txBody>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Cu</a:t>
                      </a:r>
                      <a:endParaRPr lang="es-EC" sz="1000">
                        <a:effectLst/>
                        <a:latin typeface="Cambria"/>
                        <a:ea typeface="MS Mincho"/>
                        <a:cs typeface="Times New Roman"/>
                      </a:endParaRPr>
                    </a:p>
                  </a:txBody>
                  <a:tcPr marL="35920" marR="3592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X</a:t>
                      </a:r>
                      <a:endParaRPr lang="es-EC" sz="1000">
                        <a:effectLst/>
                        <a:latin typeface="Cambria"/>
                        <a:ea typeface="MS Mincho"/>
                        <a:cs typeface="Times New Roman"/>
                      </a:endParaRPr>
                    </a:p>
                  </a:txBody>
                  <a:tcPr marL="35920" marR="35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S_tradnl" sz="1000" i="1">
                          <a:solidFill>
                            <a:srgbClr val="000000"/>
                          </a:solidFill>
                          <a:effectLst/>
                          <a:latin typeface="Times New Roman"/>
                          <a:ea typeface="Times New Roman"/>
                          <a:cs typeface="Times New Roman"/>
                        </a:rPr>
                        <a:t>-</a:t>
                      </a:r>
                      <a:endParaRPr lang="es-EC" sz="1000">
                        <a:effectLst/>
                        <a:latin typeface="Cambria"/>
                        <a:ea typeface="MS Mincho"/>
                        <a:cs typeface="Times New Roman"/>
                      </a:endParaRPr>
                    </a:p>
                  </a:txBody>
                  <a:tcPr marL="35920" marR="3592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S_tradnl" sz="1000">
                          <a:solidFill>
                            <a:srgbClr val="000000"/>
                          </a:solidFill>
                          <a:effectLst/>
                          <a:latin typeface="Times New Roman"/>
                          <a:ea typeface="Times New Roman"/>
                          <a:cs typeface="Times New Roman"/>
                        </a:rPr>
                        <a:t>2,173</a:t>
                      </a:r>
                      <a:endParaRPr lang="es-EC" sz="1000">
                        <a:effectLst/>
                        <a:latin typeface="Cambria"/>
                        <a:ea typeface="MS Mincho"/>
                        <a:cs typeface="Times New Roman"/>
                      </a:endParaRPr>
                    </a:p>
                  </a:txBody>
                  <a:tcPr marL="35920" marR="3592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S_tradnl" sz="1000">
                          <a:solidFill>
                            <a:srgbClr val="000000"/>
                          </a:solidFill>
                          <a:effectLst/>
                          <a:latin typeface="Times New Roman"/>
                          <a:ea typeface="Times New Roman"/>
                          <a:cs typeface="Times New Roman"/>
                        </a:rPr>
                        <a:t>8,789</a:t>
                      </a:r>
                      <a:endParaRPr lang="es-EC" sz="1000">
                        <a:effectLst/>
                        <a:latin typeface="Cambria"/>
                        <a:ea typeface="MS Mincho"/>
                        <a:cs typeface="Times New Roman"/>
                      </a:endParaRPr>
                    </a:p>
                  </a:txBody>
                  <a:tcPr marL="35920" marR="3592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r>
              <a:tr h="205917">
                <a:tc gridSpan="9">
                  <a:txBody>
                    <a:bodyPr/>
                    <a:lstStyle/>
                    <a:p>
                      <a:pPr algn="ctr">
                        <a:lnSpc>
                          <a:spcPct val="150000"/>
                        </a:lnSpc>
                        <a:spcAft>
                          <a:spcPts val="0"/>
                        </a:spcAft>
                      </a:pPr>
                      <a:r>
                        <a:rPr lang="es-ES_tradnl" sz="900" baseline="30000" dirty="0" err="1">
                          <a:solidFill>
                            <a:srgbClr val="000000"/>
                          </a:solidFill>
                          <a:effectLst/>
                          <a:latin typeface="Times New Roman"/>
                          <a:ea typeface="Times New Roman"/>
                          <a:cs typeface="Times New Roman"/>
                        </a:rPr>
                        <a:t>a</a:t>
                      </a:r>
                      <a:r>
                        <a:rPr lang="es-ES_tradnl" sz="900" dirty="0" err="1">
                          <a:solidFill>
                            <a:srgbClr val="000000"/>
                          </a:solidFill>
                          <a:effectLst/>
                          <a:latin typeface="Times New Roman"/>
                          <a:ea typeface="Times New Roman"/>
                          <a:cs typeface="Times New Roman"/>
                        </a:rPr>
                        <a:t>Deficiencia</a:t>
                      </a:r>
                      <a:r>
                        <a:rPr lang="es-ES_tradnl" sz="900" dirty="0">
                          <a:solidFill>
                            <a:srgbClr val="000000"/>
                          </a:solidFill>
                          <a:effectLst/>
                          <a:latin typeface="Times New Roman"/>
                          <a:ea typeface="Times New Roman"/>
                          <a:cs typeface="Times New Roman"/>
                        </a:rPr>
                        <a:t>; </a:t>
                      </a:r>
                      <a:r>
                        <a:rPr lang="es-ES_tradnl" sz="900" baseline="30000" dirty="0" err="1">
                          <a:solidFill>
                            <a:srgbClr val="000000"/>
                          </a:solidFill>
                          <a:effectLst/>
                          <a:latin typeface="Times New Roman"/>
                          <a:ea typeface="Times New Roman"/>
                          <a:cs typeface="Times New Roman"/>
                        </a:rPr>
                        <a:t>b</a:t>
                      </a:r>
                      <a:r>
                        <a:rPr lang="es-ES_tradnl" sz="900" dirty="0" err="1">
                          <a:solidFill>
                            <a:srgbClr val="000000"/>
                          </a:solidFill>
                          <a:effectLst/>
                          <a:latin typeface="Times New Roman"/>
                          <a:ea typeface="Times New Roman"/>
                          <a:cs typeface="Times New Roman"/>
                        </a:rPr>
                        <a:t>Propenso</a:t>
                      </a:r>
                      <a:r>
                        <a:rPr lang="es-ES_tradnl" sz="900" dirty="0">
                          <a:solidFill>
                            <a:srgbClr val="000000"/>
                          </a:solidFill>
                          <a:effectLst/>
                          <a:latin typeface="Times New Roman"/>
                          <a:ea typeface="Times New Roman"/>
                          <a:cs typeface="Times New Roman"/>
                        </a:rPr>
                        <a:t> a Deficiencia; </a:t>
                      </a:r>
                      <a:r>
                        <a:rPr lang="es-ES_tradnl" sz="900" baseline="30000" dirty="0" err="1">
                          <a:solidFill>
                            <a:srgbClr val="000000"/>
                          </a:solidFill>
                          <a:effectLst/>
                          <a:latin typeface="Times New Roman"/>
                          <a:ea typeface="Times New Roman"/>
                          <a:cs typeface="Times New Roman"/>
                        </a:rPr>
                        <a:t>c</a:t>
                      </a:r>
                      <a:r>
                        <a:rPr lang="es-ES_tradnl" sz="900" dirty="0" err="1">
                          <a:solidFill>
                            <a:srgbClr val="000000"/>
                          </a:solidFill>
                          <a:effectLst/>
                          <a:latin typeface="Times New Roman"/>
                          <a:ea typeface="Times New Roman"/>
                          <a:cs typeface="Times New Roman"/>
                        </a:rPr>
                        <a:t>Balance</a:t>
                      </a:r>
                      <a:r>
                        <a:rPr lang="es-ES_tradnl" sz="900" dirty="0">
                          <a:solidFill>
                            <a:srgbClr val="000000"/>
                          </a:solidFill>
                          <a:effectLst/>
                          <a:latin typeface="Times New Roman"/>
                          <a:ea typeface="Times New Roman"/>
                          <a:cs typeface="Times New Roman"/>
                        </a:rPr>
                        <a:t> Nutricional; </a:t>
                      </a:r>
                      <a:r>
                        <a:rPr lang="es-ES_tradnl" sz="900" baseline="30000" dirty="0" err="1">
                          <a:solidFill>
                            <a:srgbClr val="000000"/>
                          </a:solidFill>
                          <a:effectLst/>
                          <a:latin typeface="Times New Roman"/>
                          <a:ea typeface="Times New Roman"/>
                          <a:cs typeface="Times New Roman"/>
                        </a:rPr>
                        <a:t>d</a:t>
                      </a:r>
                      <a:r>
                        <a:rPr lang="es-ES_tradnl" sz="900" dirty="0" err="1">
                          <a:solidFill>
                            <a:srgbClr val="000000"/>
                          </a:solidFill>
                          <a:effectLst/>
                          <a:latin typeface="Times New Roman"/>
                          <a:ea typeface="Times New Roman"/>
                          <a:cs typeface="Times New Roman"/>
                        </a:rPr>
                        <a:t>Propenso</a:t>
                      </a:r>
                      <a:r>
                        <a:rPr lang="es-ES_tradnl" sz="900" dirty="0">
                          <a:solidFill>
                            <a:srgbClr val="000000"/>
                          </a:solidFill>
                          <a:effectLst/>
                          <a:latin typeface="Times New Roman"/>
                          <a:ea typeface="Times New Roman"/>
                          <a:cs typeface="Times New Roman"/>
                        </a:rPr>
                        <a:t> a Exceso; </a:t>
                      </a:r>
                      <a:r>
                        <a:rPr lang="es-ES_tradnl" sz="900" baseline="30000" dirty="0" err="1">
                          <a:solidFill>
                            <a:srgbClr val="000000"/>
                          </a:solidFill>
                          <a:effectLst/>
                          <a:latin typeface="Times New Roman"/>
                          <a:ea typeface="Times New Roman"/>
                          <a:cs typeface="Times New Roman"/>
                        </a:rPr>
                        <a:t>e</a:t>
                      </a:r>
                      <a:r>
                        <a:rPr lang="es-ES_tradnl" sz="900" dirty="0" err="1">
                          <a:solidFill>
                            <a:srgbClr val="000000"/>
                          </a:solidFill>
                          <a:effectLst/>
                          <a:latin typeface="Times New Roman"/>
                          <a:ea typeface="Times New Roman"/>
                          <a:cs typeface="Times New Roman"/>
                        </a:rPr>
                        <a:t>Exceso</a:t>
                      </a:r>
                      <a:endParaRPr lang="es-EC" sz="1000" dirty="0">
                        <a:effectLst/>
                        <a:latin typeface="Cambria"/>
                        <a:ea typeface="MS Mincho"/>
                        <a:cs typeface="Times New Roman"/>
                      </a:endParaRPr>
                    </a:p>
                  </a:txBody>
                  <a:tcPr marL="35920" marR="359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mc:AlternateContent xmlns:mc="http://schemas.openxmlformats.org/markup-compatibility/2006" xmlns:a14="http://schemas.microsoft.com/office/drawing/2010/main">
        <mc:Choice Requires="a14">
          <p:sp>
            <p:nvSpPr>
              <p:cNvPr id="5" name="4 Rectángulo"/>
              <p:cNvSpPr/>
              <p:nvPr/>
            </p:nvSpPr>
            <p:spPr>
              <a:xfrm>
                <a:off x="5940152" y="2950132"/>
                <a:ext cx="3203848" cy="140480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_tradnl" sz="1400" i="1">
                          <a:latin typeface="Cambria Math"/>
                        </a:rPr>
                        <m:t>𝐵𝑡</m:t>
                      </m:r>
                      <m:r>
                        <a:rPr lang="es-ES_tradnl" sz="1400" i="1">
                          <a:latin typeface="Cambria Math"/>
                        </a:rPr>
                        <m:t>=</m:t>
                      </m:r>
                      <m:sSup>
                        <m:sSupPr>
                          <m:ctrlPr>
                            <a:rPr lang="es-EC" sz="1400" i="1">
                              <a:latin typeface="Cambria Math"/>
                            </a:rPr>
                          </m:ctrlPr>
                        </m:sSupPr>
                        <m:e>
                          <m:r>
                            <a:rPr lang="es-ES_tradnl" sz="1400" i="1">
                              <a:latin typeface="Cambria Math"/>
                            </a:rPr>
                            <m:t>0.0298</m:t>
                          </m:r>
                          <m:r>
                            <a:rPr lang="es-ES_tradnl" sz="1400" i="1">
                              <a:latin typeface="Cambria Math"/>
                            </a:rPr>
                            <m:t>𝑥</m:t>
                          </m:r>
                        </m:e>
                        <m:sup>
                          <m:r>
                            <a:rPr lang="es-ES_tradnl" sz="1400" i="1">
                              <a:latin typeface="Cambria Math"/>
                            </a:rPr>
                            <m:t>2</m:t>
                          </m:r>
                        </m:sup>
                      </m:sSup>
                      <m:r>
                        <a:rPr lang="es-ES_tradnl" sz="1400" i="1">
                          <a:latin typeface="Cambria Math"/>
                        </a:rPr>
                        <m:t>−0.0621</m:t>
                      </m:r>
                      <m:r>
                        <a:rPr lang="es-ES_tradnl" sz="1400" i="1">
                          <a:latin typeface="Cambria Math"/>
                        </a:rPr>
                        <m:t>𝑥</m:t>
                      </m:r>
                      <m:r>
                        <a:rPr lang="es-ES_tradnl" sz="1400" i="1">
                          <a:latin typeface="Cambria Math"/>
                        </a:rPr>
                        <m:t>+5.7685</m:t>
                      </m:r>
                    </m:oMath>
                  </m:oMathPara>
                </a14:m>
                <a:endParaRPr lang="es-EC" sz="1400" dirty="0"/>
              </a:p>
              <a:p>
                <a:r>
                  <a:rPr lang="es-ES_tradnl" sz="1400" dirty="0" smtClean="0"/>
                  <a:t>	</a:t>
                </a:r>
              </a:p>
              <a:p>
                <a:endParaRPr lang="es-ES_tradnl" sz="1400" dirty="0"/>
              </a:p>
              <a:p>
                <a:r>
                  <a:rPr lang="es-ES_tradnl" sz="1400" dirty="0" smtClean="0"/>
                  <a:t>	donde:</a:t>
                </a:r>
                <a:endParaRPr lang="es-EC" sz="1400" dirty="0"/>
              </a:p>
              <a:p>
                <a:r>
                  <a:rPr lang="es-ES_tradnl" sz="1400" i="1" dirty="0" err="1"/>
                  <a:t>Bt</a:t>
                </a:r>
                <a:r>
                  <a:rPr lang="es-ES_tradnl" sz="1400" dirty="0"/>
                  <a:t>= Materia Seca</a:t>
                </a:r>
                <a:endParaRPr lang="es-EC" sz="1400" dirty="0"/>
              </a:p>
              <a:p>
                <a:r>
                  <a:rPr lang="es-ES_tradnl" sz="1400" i="1" dirty="0"/>
                  <a:t>x</a:t>
                </a:r>
                <a:r>
                  <a:rPr lang="es-ES_tradnl" sz="1400" dirty="0"/>
                  <a:t>= Días Después de Trasplante</a:t>
                </a:r>
                <a:endParaRPr lang="es-EC" sz="1400" dirty="0"/>
              </a:p>
            </p:txBody>
          </p:sp>
        </mc:Choice>
        <mc:Fallback xmlns="">
          <p:sp>
            <p:nvSpPr>
              <p:cNvPr id="5" name="4 Rectángulo"/>
              <p:cNvSpPr>
                <a:spLocks noRot="1" noChangeAspect="1" noMove="1" noResize="1" noEditPoints="1" noAdjustHandles="1" noChangeArrowheads="1" noChangeShapeType="1" noTextEdit="1"/>
              </p:cNvSpPr>
              <p:nvPr/>
            </p:nvSpPr>
            <p:spPr>
              <a:xfrm>
                <a:off x="5940152" y="2950132"/>
                <a:ext cx="3203848" cy="1404808"/>
              </a:xfrm>
              <a:prstGeom prst="rect">
                <a:avLst/>
              </a:prstGeom>
              <a:blipFill rotWithShape="1">
                <a:blip r:embed="rId2"/>
                <a:stretch>
                  <a:fillRect l="-380" b="-2174"/>
                </a:stretch>
              </a:blipFill>
            </p:spPr>
            <p:txBody>
              <a:bodyPr/>
              <a:lstStyle/>
              <a:p>
                <a:r>
                  <a:rPr lang="es-EC">
                    <a:noFill/>
                  </a:rPr>
                  <a:t> </a:t>
                </a:r>
              </a:p>
            </p:txBody>
          </p:sp>
        </mc:Fallback>
      </mc:AlternateContent>
      <p:grpSp>
        <p:nvGrpSpPr>
          <p:cNvPr id="10" name="9 Grupo"/>
          <p:cNvGrpSpPr/>
          <p:nvPr/>
        </p:nvGrpSpPr>
        <p:grpSpPr>
          <a:xfrm>
            <a:off x="5940151" y="2132856"/>
            <a:ext cx="1368153" cy="720080"/>
            <a:chOff x="5796136" y="1700808"/>
            <a:chExt cx="948447" cy="720080"/>
          </a:xfrm>
        </p:grpSpPr>
        <p:cxnSp>
          <p:nvCxnSpPr>
            <p:cNvPr id="7" name="6 Conector recto de flecha"/>
            <p:cNvCxnSpPr/>
            <p:nvPr/>
          </p:nvCxnSpPr>
          <p:spPr>
            <a:xfrm>
              <a:off x="6744583" y="1700808"/>
              <a:ext cx="0" cy="72008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flipH="1">
              <a:off x="5796136" y="1700808"/>
              <a:ext cx="93610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 name="10 Cerrar llave"/>
          <p:cNvSpPr/>
          <p:nvPr/>
        </p:nvSpPr>
        <p:spPr>
          <a:xfrm>
            <a:off x="5364088" y="1196752"/>
            <a:ext cx="576063" cy="5400600"/>
          </a:xfrm>
          <a:prstGeom prst="rightBrace">
            <a:avLst>
              <a:gd name="adj1" fmla="val 8333"/>
              <a:gd name="adj2" fmla="val 17401"/>
            </a:avLst>
          </a:prstGeom>
          <a:ln w="571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2" name="11 CuadroTexto"/>
          <p:cNvSpPr txBox="1"/>
          <p:nvPr/>
        </p:nvSpPr>
        <p:spPr>
          <a:xfrm>
            <a:off x="5802949" y="1196752"/>
            <a:ext cx="3334673" cy="748367"/>
          </a:xfrm>
          <a:prstGeom prst="star12">
            <a:avLst/>
          </a:prstGeom>
          <a:ln>
            <a:solidFill>
              <a:srgbClr val="FFC000"/>
            </a:solidFill>
          </a:ln>
        </p:spPr>
        <p:style>
          <a:lnRef idx="2">
            <a:schemeClr val="accent4"/>
          </a:lnRef>
          <a:fillRef idx="1">
            <a:schemeClr val="lt1"/>
          </a:fillRef>
          <a:effectRef idx="0">
            <a:schemeClr val="accent4"/>
          </a:effectRef>
          <a:fontRef idx="minor">
            <a:schemeClr val="dk1"/>
          </a:fontRef>
        </p:style>
        <p:txBody>
          <a:bodyPr wrap="none" rtlCol="0">
            <a:spAutoFit/>
          </a:bodyPr>
          <a:lstStyle/>
          <a:p>
            <a:r>
              <a:rPr lang="es-EC" sz="2000" b="1" dirty="0" smtClean="0"/>
              <a:t>APLICACIÓN</a:t>
            </a:r>
            <a:endParaRPr lang="es-EC" sz="2000" b="1" dirty="0"/>
          </a:p>
        </p:txBody>
      </p:sp>
      <p:pic>
        <p:nvPicPr>
          <p:cNvPr id="13" name="17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5966098"/>
            <a:ext cx="2714204"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40938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620688"/>
          </a:xfrm>
        </p:spPr>
        <p:txBody>
          <a:bodyPr/>
          <a:lstStyle/>
          <a:p>
            <a:r>
              <a:rPr lang="es-EC" dirty="0" smtClean="0">
                <a:solidFill>
                  <a:schemeClr val="tx1"/>
                </a:solidFill>
              </a:rPr>
              <a:t>ALTURA</a:t>
            </a:r>
            <a:endParaRPr lang="es-EC" dirty="0">
              <a:solidFill>
                <a:schemeClr val="tx1"/>
              </a:solidFill>
            </a:endParaRPr>
          </a:p>
        </p:txBody>
      </p:sp>
      <p:graphicFrame>
        <p:nvGraphicFramePr>
          <p:cNvPr id="5" name="4 Tabla"/>
          <p:cNvGraphicFramePr>
            <a:graphicFrameLocks noGrp="1"/>
          </p:cNvGraphicFramePr>
          <p:nvPr>
            <p:extLst>
              <p:ext uri="{D42A27DB-BD31-4B8C-83A1-F6EECF244321}">
                <p14:modId xmlns:p14="http://schemas.microsoft.com/office/powerpoint/2010/main" val="13827506"/>
              </p:ext>
            </p:extLst>
          </p:nvPr>
        </p:nvGraphicFramePr>
        <p:xfrm>
          <a:off x="0" y="188640"/>
          <a:ext cx="6624734" cy="2575560"/>
        </p:xfrm>
        <a:graphic>
          <a:graphicData uri="http://schemas.openxmlformats.org/drawingml/2006/table">
            <a:tbl>
              <a:tblPr/>
              <a:tblGrid>
                <a:gridCol w="1127192"/>
                <a:gridCol w="1127192"/>
                <a:gridCol w="611942"/>
                <a:gridCol w="754993"/>
                <a:gridCol w="754993"/>
                <a:gridCol w="856983"/>
                <a:gridCol w="856983"/>
                <a:gridCol w="534456"/>
              </a:tblGrid>
              <a:tr h="200660">
                <a:tc gridSpan="8">
                  <a:txBody>
                    <a:bodyPr/>
                    <a:lstStyle/>
                    <a:p>
                      <a:pPr algn="l">
                        <a:spcAft>
                          <a:spcPts val="0"/>
                        </a:spcAft>
                      </a:pPr>
                      <a:r>
                        <a:rPr lang="es-EC" sz="1100" dirty="0" smtClean="0">
                          <a:solidFill>
                            <a:srgbClr val="000000"/>
                          </a:solidFill>
                          <a:effectLst/>
                          <a:latin typeface="Times New Roman"/>
                          <a:ea typeface="MS Mincho"/>
                          <a:cs typeface="Times New Roman"/>
                        </a:rPr>
                        <a:t>Análisis </a:t>
                      </a:r>
                      <a:r>
                        <a:rPr lang="es-EC" sz="1100" dirty="0">
                          <a:solidFill>
                            <a:srgbClr val="000000"/>
                          </a:solidFill>
                          <a:effectLst/>
                          <a:latin typeface="Times New Roman"/>
                          <a:ea typeface="MS Mincho"/>
                          <a:cs typeface="Times New Roman"/>
                        </a:rPr>
                        <a:t>de varianza de la altura de tomate (</a:t>
                      </a:r>
                      <a:r>
                        <a:rPr lang="es-EC" sz="1100" i="1" dirty="0" err="1">
                          <a:solidFill>
                            <a:srgbClr val="000000"/>
                          </a:solidFill>
                          <a:effectLst/>
                          <a:latin typeface="Times New Roman"/>
                          <a:ea typeface="MS Mincho"/>
                          <a:cs typeface="Times New Roman"/>
                        </a:rPr>
                        <a:t>Solanum</a:t>
                      </a:r>
                      <a:r>
                        <a:rPr lang="es-EC" sz="1100" i="1" dirty="0">
                          <a:solidFill>
                            <a:srgbClr val="000000"/>
                          </a:solidFill>
                          <a:effectLst/>
                          <a:latin typeface="Times New Roman"/>
                          <a:ea typeface="MS Mincho"/>
                          <a:cs typeface="Times New Roman"/>
                        </a:rPr>
                        <a:t> </a:t>
                      </a:r>
                      <a:r>
                        <a:rPr lang="es-EC" sz="1100" i="1" dirty="0" err="1">
                          <a:solidFill>
                            <a:srgbClr val="000000"/>
                          </a:solidFill>
                          <a:effectLst/>
                          <a:latin typeface="Times New Roman"/>
                          <a:ea typeface="MS Mincho"/>
                          <a:cs typeface="Times New Roman"/>
                        </a:rPr>
                        <a:t>lycopersicum</a:t>
                      </a:r>
                      <a:r>
                        <a:rPr lang="es-EC" sz="1100" dirty="0">
                          <a:solidFill>
                            <a:srgbClr val="000000"/>
                          </a:solidFill>
                          <a:effectLst/>
                          <a:latin typeface="Times New Roman"/>
                          <a:ea typeface="MS Mincho"/>
                          <a:cs typeface="Times New Roman"/>
                        </a:rPr>
                        <a:t>) en cm bajo 4 tratamientos de diagnóstico en días 90, 97 y 105 después de trasplante.</a:t>
                      </a:r>
                      <a:endParaRPr lang="es-EC" sz="1100" dirty="0">
                        <a:effectLst/>
                        <a:latin typeface="Cambria"/>
                        <a:ea typeface="MS Mincho"/>
                        <a:cs typeface="Times New Roman"/>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0660">
                <a:tc>
                  <a:txBody>
                    <a:bodyPr/>
                    <a:lstStyle/>
                    <a:p>
                      <a:pPr algn="ctr">
                        <a:lnSpc>
                          <a:spcPct val="150000"/>
                        </a:lnSpc>
                        <a:spcAft>
                          <a:spcPts val="0"/>
                        </a:spcAft>
                      </a:pPr>
                      <a:r>
                        <a:rPr lang="es-EC" sz="1100">
                          <a:solidFill>
                            <a:srgbClr val="000000"/>
                          </a:solidFill>
                          <a:effectLst/>
                          <a:latin typeface="Times New Roman"/>
                          <a:ea typeface="MS Mincho"/>
                          <a:cs typeface="Times New Roman"/>
                        </a:rPr>
                        <a:t>Día</a:t>
                      </a:r>
                      <a:endParaRPr lang="es-EC" sz="1100">
                        <a:effectLst/>
                        <a:latin typeface="Cambria"/>
                        <a:ea typeface="MS Mincho"/>
                        <a:cs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C" sz="1100">
                          <a:solidFill>
                            <a:srgbClr val="000000"/>
                          </a:solidFill>
                          <a:effectLst/>
                          <a:latin typeface="Times New Roman"/>
                          <a:ea typeface="MS Mincho"/>
                          <a:cs typeface="Times New Roman"/>
                        </a:rPr>
                        <a:t>Fuente de Variación</a:t>
                      </a:r>
                      <a:endParaRPr lang="es-EC" sz="1100">
                        <a:effectLst/>
                        <a:latin typeface="Cambria"/>
                        <a:ea typeface="MS Mincho"/>
                        <a:cs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C" sz="1100">
                          <a:solidFill>
                            <a:srgbClr val="000000"/>
                          </a:solidFill>
                          <a:effectLst/>
                          <a:latin typeface="Times New Roman"/>
                          <a:ea typeface="MS Mincho"/>
                          <a:cs typeface="Times New Roman"/>
                        </a:rPr>
                        <a:t>gl</a:t>
                      </a:r>
                      <a:endParaRPr lang="es-EC" sz="1100">
                        <a:effectLst/>
                        <a:latin typeface="Cambria"/>
                        <a:ea typeface="MS Mincho"/>
                        <a:cs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C" sz="1100">
                          <a:solidFill>
                            <a:srgbClr val="000000"/>
                          </a:solidFill>
                          <a:effectLst/>
                          <a:latin typeface="Times New Roman"/>
                          <a:ea typeface="MS Mincho"/>
                          <a:cs typeface="Times New Roman"/>
                        </a:rPr>
                        <a:t>CM</a:t>
                      </a:r>
                      <a:endParaRPr lang="es-EC" sz="1100">
                        <a:effectLst/>
                        <a:latin typeface="Cambria"/>
                        <a:ea typeface="MS Mincho"/>
                        <a:cs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C" sz="1100">
                          <a:solidFill>
                            <a:srgbClr val="000000"/>
                          </a:solidFill>
                          <a:effectLst/>
                          <a:latin typeface="Times New Roman"/>
                          <a:ea typeface="MS Mincho"/>
                          <a:cs typeface="Times New Roman"/>
                        </a:rPr>
                        <a:t>F</a:t>
                      </a:r>
                      <a:endParaRPr lang="es-EC" sz="1100">
                        <a:effectLst/>
                        <a:latin typeface="Cambria"/>
                        <a:ea typeface="MS Mincho"/>
                        <a:cs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C" sz="1100">
                          <a:solidFill>
                            <a:srgbClr val="000000"/>
                          </a:solidFill>
                          <a:effectLst/>
                          <a:latin typeface="Times New Roman"/>
                          <a:ea typeface="MS Mincho"/>
                          <a:cs typeface="Times New Roman"/>
                        </a:rPr>
                        <a:t>p-valor</a:t>
                      </a:r>
                      <a:endParaRPr lang="es-EC" sz="1100">
                        <a:effectLst/>
                        <a:latin typeface="Cambria"/>
                        <a:ea typeface="MS Mincho"/>
                        <a:cs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C" sz="1100">
                          <a:solidFill>
                            <a:srgbClr val="000000"/>
                          </a:solidFill>
                          <a:effectLst/>
                          <a:latin typeface="Times New Roman"/>
                          <a:ea typeface="MS Mincho"/>
                          <a:cs typeface="Times New Roman"/>
                        </a:rPr>
                        <a:t>Criterio</a:t>
                      </a:r>
                      <a:endParaRPr lang="es-EC" sz="1100">
                        <a:effectLst/>
                        <a:latin typeface="Cambria"/>
                        <a:ea typeface="MS Mincho"/>
                        <a:cs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C" sz="1100">
                          <a:solidFill>
                            <a:srgbClr val="000000"/>
                          </a:solidFill>
                          <a:effectLst/>
                          <a:latin typeface="Times New Roman"/>
                          <a:ea typeface="MS Mincho"/>
                          <a:cs typeface="Times New Roman"/>
                        </a:rPr>
                        <a:t>Valor</a:t>
                      </a:r>
                      <a:endParaRPr lang="es-EC" sz="1100">
                        <a:effectLst/>
                        <a:latin typeface="Cambria"/>
                        <a:ea typeface="MS Mincho"/>
                        <a:cs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28600">
                <a:tc rowSpan="2">
                  <a:txBody>
                    <a:bodyPr/>
                    <a:lstStyle/>
                    <a:p>
                      <a:pPr algn="ctr">
                        <a:lnSpc>
                          <a:spcPct val="150000"/>
                        </a:lnSpc>
                        <a:spcAft>
                          <a:spcPts val="0"/>
                        </a:spcAft>
                      </a:pPr>
                      <a:r>
                        <a:rPr lang="es-EC" sz="1100" dirty="0">
                          <a:solidFill>
                            <a:srgbClr val="000000"/>
                          </a:solidFill>
                          <a:effectLst/>
                          <a:latin typeface="Times New Roman"/>
                          <a:ea typeface="MS Mincho"/>
                          <a:cs typeface="Times New Roman"/>
                        </a:rPr>
                        <a:t>90</a:t>
                      </a:r>
                      <a:endParaRPr lang="es-EC" sz="1100" dirty="0">
                        <a:effectLst/>
                        <a:latin typeface="Cambria"/>
                        <a:ea typeface="MS Mincho"/>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50000"/>
                        </a:lnSpc>
                        <a:spcAft>
                          <a:spcPts val="0"/>
                        </a:spcAft>
                      </a:pPr>
                      <a:r>
                        <a:rPr lang="es-EC" sz="1100">
                          <a:solidFill>
                            <a:srgbClr val="000000"/>
                          </a:solidFill>
                          <a:effectLst/>
                          <a:latin typeface="Times New Roman"/>
                          <a:ea typeface="MS Mincho"/>
                          <a:cs typeface="Times New Roman"/>
                        </a:rPr>
                        <a:t>Tratamiento</a:t>
                      </a:r>
                      <a:endParaRPr lang="es-EC" sz="1100">
                        <a:effectLst/>
                        <a:latin typeface="Cambria"/>
                        <a:ea typeface="MS Mincho"/>
                        <a:cs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50000"/>
                        </a:lnSpc>
                        <a:spcAft>
                          <a:spcPts val="0"/>
                        </a:spcAft>
                      </a:pPr>
                      <a:r>
                        <a:rPr lang="es-EC" sz="1100">
                          <a:solidFill>
                            <a:srgbClr val="000000"/>
                          </a:solidFill>
                          <a:effectLst/>
                          <a:latin typeface="Times New Roman"/>
                          <a:ea typeface="MS Mincho"/>
                          <a:cs typeface="Times New Roman"/>
                        </a:rPr>
                        <a:t>3</a:t>
                      </a:r>
                      <a:endParaRPr lang="es-EC" sz="1100">
                        <a:effectLst/>
                        <a:latin typeface="Cambria"/>
                        <a:ea typeface="MS Mincho"/>
                        <a:cs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50000"/>
                        </a:lnSpc>
                        <a:spcAft>
                          <a:spcPts val="0"/>
                        </a:spcAft>
                      </a:pPr>
                      <a:r>
                        <a:rPr lang="es-EC" sz="1100">
                          <a:solidFill>
                            <a:srgbClr val="000000"/>
                          </a:solidFill>
                          <a:effectLst/>
                          <a:latin typeface="Times New Roman"/>
                          <a:ea typeface="MS Mincho"/>
                          <a:cs typeface="Times New Roman"/>
                        </a:rPr>
                        <a:t>6265,36</a:t>
                      </a:r>
                      <a:endParaRPr lang="es-EC" sz="1100">
                        <a:effectLst/>
                        <a:latin typeface="Cambria"/>
                        <a:ea typeface="MS Mincho"/>
                        <a:cs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50000"/>
                        </a:lnSpc>
                        <a:spcAft>
                          <a:spcPts val="0"/>
                        </a:spcAft>
                      </a:pPr>
                      <a:r>
                        <a:rPr lang="es-EC" sz="1100">
                          <a:solidFill>
                            <a:srgbClr val="000000"/>
                          </a:solidFill>
                          <a:effectLst/>
                          <a:latin typeface="Times New Roman"/>
                          <a:ea typeface="MS Mincho"/>
                          <a:cs typeface="Times New Roman"/>
                        </a:rPr>
                        <a:t>57,87***</a:t>
                      </a:r>
                      <a:endParaRPr lang="es-EC" sz="1100">
                        <a:effectLst/>
                        <a:latin typeface="Cambria"/>
                        <a:ea typeface="MS Mincho"/>
                        <a:cs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50000"/>
                        </a:lnSpc>
                        <a:spcAft>
                          <a:spcPts val="0"/>
                        </a:spcAft>
                      </a:pPr>
                      <a:r>
                        <a:rPr lang="es-EC" sz="1100">
                          <a:solidFill>
                            <a:srgbClr val="000000"/>
                          </a:solidFill>
                          <a:effectLst/>
                          <a:latin typeface="Times New Roman"/>
                          <a:ea typeface="MS Mincho"/>
                          <a:cs typeface="Times New Roman"/>
                        </a:rPr>
                        <a:t>&lt;0,0001</a:t>
                      </a:r>
                      <a:endParaRPr lang="es-EC" sz="1100">
                        <a:effectLst/>
                        <a:latin typeface="Cambria"/>
                        <a:ea typeface="MS Mincho"/>
                        <a:cs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50000"/>
                        </a:lnSpc>
                        <a:spcAft>
                          <a:spcPts val="0"/>
                        </a:spcAft>
                      </a:pPr>
                      <a:r>
                        <a:rPr lang="es-EC" sz="1100">
                          <a:solidFill>
                            <a:srgbClr val="000000"/>
                          </a:solidFill>
                          <a:effectLst/>
                          <a:latin typeface="Times New Roman"/>
                          <a:ea typeface="MS Mincho"/>
                          <a:cs typeface="Times New Roman"/>
                        </a:rPr>
                        <a:t>R</a:t>
                      </a:r>
                      <a:r>
                        <a:rPr lang="es-EC" sz="1100" baseline="30000">
                          <a:solidFill>
                            <a:srgbClr val="000000"/>
                          </a:solidFill>
                          <a:effectLst/>
                          <a:latin typeface="Times New Roman"/>
                          <a:ea typeface="MS Mincho"/>
                          <a:cs typeface="Times New Roman"/>
                        </a:rPr>
                        <a:t>2</a:t>
                      </a:r>
                      <a:endParaRPr lang="es-EC" sz="1100">
                        <a:effectLst/>
                        <a:latin typeface="Cambria"/>
                        <a:ea typeface="MS Mincho"/>
                        <a:cs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50000"/>
                        </a:lnSpc>
                        <a:spcAft>
                          <a:spcPts val="0"/>
                        </a:spcAft>
                      </a:pPr>
                      <a:r>
                        <a:rPr lang="es-EC" sz="1100">
                          <a:solidFill>
                            <a:srgbClr val="000000"/>
                          </a:solidFill>
                          <a:effectLst/>
                          <a:latin typeface="Times New Roman"/>
                          <a:ea typeface="MS Mincho"/>
                          <a:cs typeface="Times New Roman"/>
                        </a:rPr>
                        <a:t>0,53</a:t>
                      </a:r>
                      <a:endParaRPr lang="es-EC" sz="1100">
                        <a:effectLst/>
                        <a:latin typeface="Cambria"/>
                        <a:ea typeface="MS Mincho"/>
                        <a:cs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r>
              <a:tr h="190500">
                <a:tc vMerge="1">
                  <a:txBody>
                    <a:bodyPr/>
                    <a:lstStyle/>
                    <a:p>
                      <a:endParaRPr lang="es-EC"/>
                    </a:p>
                  </a:txBody>
                  <a:tcPr/>
                </a:tc>
                <a:tc>
                  <a:txBody>
                    <a:bodyPr/>
                    <a:lstStyle/>
                    <a:p>
                      <a:pPr algn="ctr">
                        <a:lnSpc>
                          <a:spcPct val="150000"/>
                        </a:lnSpc>
                        <a:spcAft>
                          <a:spcPts val="0"/>
                        </a:spcAft>
                      </a:pPr>
                      <a:r>
                        <a:rPr lang="es-EC" sz="1100">
                          <a:solidFill>
                            <a:srgbClr val="000000"/>
                          </a:solidFill>
                          <a:effectLst/>
                          <a:latin typeface="Times New Roman"/>
                          <a:ea typeface="MS Mincho"/>
                          <a:cs typeface="Times New Roman"/>
                        </a:rPr>
                        <a:t>Error</a:t>
                      </a:r>
                      <a:endParaRPr lang="es-EC" sz="1100">
                        <a:effectLst/>
                        <a:latin typeface="Cambria"/>
                        <a:ea typeface="MS Mincho"/>
                        <a:cs typeface="Times New Roman"/>
                      </a:endParaRPr>
                    </a:p>
                  </a:txBody>
                  <a:tcPr marL="44450" marR="44450" marT="0" marB="0">
                    <a:lnL>
                      <a:noFill/>
                    </a:lnL>
                    <a:lnR>
                      <a:noFill/>
                    </a:lnR>
                    <a:lnT>
                      <a:noFill/>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50000"/>
                        </a:lnSpc>
                        <a:spcAft>
                          <a:spcPts val="0"/>
                        </a:spcAft>
                      </a:pPr>
                      <a:r>
                        <a:rPr lang="es-EC" sz="1100">
                          <a:solidFill>
                            <a:srgbClr val="000000"/>
                          </a:solidFill>
                          <a:effectLst/>
                          <a:latin typeface="Times New Roman"/>
                          <a:ea typeface="MS Mincho"/>
                          <a:cs typeface="Times New Roman"/>
                        </a:rPr>
                        <a:t>156</a:t>
                      </a:r>
                      <a:endParaRPr lang="es-EC" sz="1100">
                        <a:effectLst/>
                        <a:latin typeface="Cambria"/>
                        <a:ea typeface="MS Mincho"/>
                        <a:cs typeface="Times New Roman"/>
                      </a:endParaRPr>
                    </a:p>
                  </a:txBody>
                  <a:tcPr marL="44450" marR="44450" marT="0" marB="0">
                    <a:lnL>
                      <a:noFill/>
                    </a:lnL>
                    <a:lnR>
                      <a:noFill/>
                    </a:lnR>
                    <a:lnT>
                      <a:noFill/>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50000"/>
                        </a:lnSpc>
                        <a:spcAft>
                          <a:spcPts val="0"/>
                        </a:spcAft>
                      </a:pPr>
                      <a:r>
                        <a:rPr lang="es-EC" sz="1100">
                          <a:solidFill>
                            <a:srgbClr val="000000"/>
                          </a:solidFill>
                          <a:effectLst/>
                          <a:latin typeface="Times New Roman"/>
                          <a:ea typeface="MS Mincho"/>
                          <a:cs typeface="Times New Roman"/>
                        </a:rPr>
                        <a:t>108,26</a:t>
                      </a:r>
                      <a:endParaRPr lang="es-EC" sz="1100">
                        <a:effectLst/>
                        <a:latin typeface="Cambria"/>
                        <a:ea typeface="MS Mincho"/>
                        <a:cs typeface="Times New Roman"/>
                      </a:endParaRPr>
                    </a:p>
                  </a:txBody>
                  <a:tcPr marL="44450" marR="44450" marT="0" marB="0">
                    <a:lnL>
                      <a:noFill/>
                    </a:lnL>
                    <a:lnR>
                      <a:noFill/>
                    </a:lnR>
                    <a:lnT>
                      <a:noFill/>
                    </a:lnT>
                    <a:lnB w="12700" cap="flat" cmpd="sng" algn="ctr">
                      <a:solidFill>
                        <a:srgbClr val="000000"/>
                      </a:solidFill>
                      <a:prstDash val="dot"/>
                      <a:round/>
                      <a:headEnd type="none" w="med" len="med"/>
                      <a:tailEnd type="none" w="med" len="med"/>
                    </a:lnB>
                    <a:solidFill>
                      <a:schemeClr val="bg1"/>
                    </a:solidFill>
                  </a:tcPr>
                </a:tc>
                <a:tc>
                  <a:txBody>
                    <a:bodyPr/>
                    <a:lstStyle/>
                    <a:p>
                      <a:pPr algn="r">
                        <a:lnSpc>
                          <a:spcPct val="150000"/>
                        </a:lnSpc>
                        <a:spcAft>
                          <a:spcPts val="0"/>
                        </a:spcAft>
                      </a:pPr>
                      <a:r>
                        <a:rPr lang="es-EC" sz="1100">
                          <a:solidFill>
                            <a:srgbClr val="000000"/>
                          </a:solidFill>
                          <a:effectLst/>
                          <a:latin typeface="Cambria"/>
                          <a:ea typeface="MS Mincho"/>
                          <a:cs typeface="Cambria"/>
                        </a:rPr>
                        <a:t> </a:t>
                      </a:r>
                      <a:endParaRPr lang="es-EC" sz="1100">
                        <a:effectLst/>
                        <a:latin typeface="Cambria"/>
                        <a:ea typeface="MS Mincho"/>
                        <a:cs typeface="Times New Roman"/>
                      </a:endParaRPr>
                    </a:p>
                  </a:txBody>
                  <a:tcPr marL="44450" marR="44450" marT="0" marB="0">
                    <a:lnL>
                      <a:noFill/>
                    </a:lnL>
                    <a:lnR>
                      <a:noFill/>
                    </a:lnR>
                    <a:lnT>
                      <a:noFill/>
                    </a:lnT>
                    <a:lnB w="12700" cap="flat" cmpd="sng" algn="ctr">
                      <a:solidFill>
                        <a:srgbClr val="000000"/>
                      </a:solidFill>
                      <a:prstDash val="dot"/>
                      <a:round/>
                      <a:headEnd type="none" w="med" len="med"/>
                      <a:tailEnd type="none" w="med" len="med"/>
                    </a:lnB>
                    <a:solidFill>
                      <a:schemeClr val="bg1"/>
                    </a:solidFill>
                  </a:tcPr>
                </a:tc>
                <a:tc>
                  <a:txBody>
                    <a:bodyPr/>
                    <a:lstStyle/>
                    <a:p>
                      <a:pPr algn="r">
                        <a:lnSpc>
                          <a:spcPct val="150000"/>
                        </a:lnSpc>
                        <a:spcAft>
                          <a:spcPts val="0"/>
                        </a:spcAft>
                      </a:pPr>
                      <a:r>
                        <a:rPr lang="es-EC" sz="1100">
                          <a:solidFill>
                            <a:srgbClr val="000000"/>
                          </a:solidFill>
                          <a:effectLst/>
                          <a:latin typeface="Cambria"/>
                          <a:ea typeface="MS Mincho"/>
                          <a:cs typeface="Cambria"/>
                        </a:rPr>
                        <a:t> </a:t>
                      </a:r>
                      <a:endParaRPr lang="es-EC" sz="1100">
                        <a:effectLst/>
                        <a:latin typeface="Cambria"/>
                        <a:ea typeface="MS Mincho"/>
                        <a:cs typeface="Times New Roman"/>
                      </a:endParaRPr>
                    </a:p>
                  </a:txBody>
                  <a:tcPr marL="44450" marR="44450" marT="0" marB="0">
                    <a:lnL>
                      <a:noFill/>
                    </a:lnL>
                    <a:lnR>
                      <a:noFill/>
                    </a:lnR>
                    <a:lnT>
                      <a:noFill/>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50000"/>
                        </a:lnSpc>
                        <a:spcAft>
                          <a:spcPts val="0"/>
                        </a:spcAft>
                      </a:pPr>
                      <a:r>
                        <a:rPr lang="es-EC" sz="1100">
                          <a:solidFill>
                            <a:srgbClr val="000000"/>
                          </a:solidFill>
                          <a:effectLst/>
                          <a:latin typeface="Times New Roman"/>
                          <a:ea typeface="MS Mincho"/>
                          <a:cs typeface="Times New Roman"/>
                        </a:rPr>
                        <a:t>C.V. (%)</a:t>
                      </a:r>
                      <a:endParaRPr lang="es-EC" sz="1100">
                        <a:effectLst/>
                        <a:latin typeface="Cambria"/>
                        <a:ea typeface="MS Mincho"/>
                        <a:cs typeface="Times New Roman"/>
                      </a:endParaRPr>
                    </a:p>
                  </a:txBody>
                  <a:tcPr marL="44450" marR="44450" marT="0" marB="0">
                    <a:lnL>
                      <a:noFill/>
                    </a:lnL>
                    <a:lnR>
                      <a:noFill/>
                    </a:lnR>
                    <a:lnT>
                      <a:noFill/>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50000"/>
                        </a:lnSpc>
                        <a:spcAft>
                          <a:spcPts val="0"/>
                        </a:spcAft>
                      </a:pPr>
                      <a:r>
                        <a:rPr lang="es-EC" sz="1100">
                          <a:solidFill>
                            <a:srgbClr val="000000"/>
                          </a:solidFill>
                          <a:effectLst/>
                          <a:latin typeface="Times New Roman"/>
                          <a:ea typeface="MS Mincho"/>
                          <a:cs typeface="Times New Roman"/>
                        </a:rPr>
                        <a:t>6,14</a:t>
                      </a:r>
                      <a:endParaRPr lang="es-EC" sz="1100">
                        <a:effectLst/>
                        <a:latin typeface="Cambria"/>
                        <a:ea typeface="MS Mincho"/>
                        <a:cs typeface="Times New Roman"/>
                      </a:endParaRPr>
                    </a:p>
                  </a:txBody>
                  <a:tcPr marL="44450" marR="44450" marT="0" marB="0">
                    <a:lnL>
                      <a:noFill/>
                    </a:lnL>
                    <a:lnR>
                      <a:noFill/>
                    </a:lnR>
                    <a:lnT>
                      <a:noFill/>
                    </a:lnT>
                    <a:lnB w="12700" cap="flat" cmpd="sng" algn="ctr">
                      <a:solidFill>
                        <a:srgbClr val="000000"/>
                      </a:solidFill>
                      <a:prstDash val="dot"/>
                      <a:round/>
                      <a:headEnd type="none" w="med" len="med"/>
                      <a:tailEnd type="none" w="med" len="med"/>
                    </a:lnB>
                    <a:solidFill>
                      <a:schemeClr val="bg1"/>
                    </a:solidFill>
                  </a:tcPr>
                </a:tc>
              </a:tr>
              <a:tr h="228600">
                <a:tc rowSpan="2">
                  <a:txBody>
                    <a:bodyPr/>
                    <a:lstStyle/>
                    <a:p>
                      <a:pPr algn="ctr">
                        <a:lnSpc>
                          <a:spcPct val="150000"/>
                        </a:lnSpc>
                        <a:spcAft>
                          <a:spcPts val="0"/>
                        </a:spcAft>
                      </a:pPr>
                      <a:r>
                        <a:rPr lang="es-EC" sz="1100">
                          <a:solidFill>
                            <a:srgbClr val="000000"/>
                          </a:solidFill>
                          <a:effectLst/>
                          <a:latin typeface="Times New Roman"/>
                          <a:ea typeface="MS Mincho"/>
                          <a:cs typeface="Times New Roman"/>
                        </a:rPr>
                        <a:t>97</a:t>
                      </a:r>
                      <a:endParaRPr lang="es-EC" sz="1100">
                        <a:effectLst/>
                        <a:latin typeface="Cambria"/>
                        <a:ea typeface="MS Mincho"/>
                        <a:cs typeface="Times New Roman"/>
                      </a:endParaRPr>
                    </a:p>
                  </a:txBody>
                  <a:tcPr marL="44450" marR="4445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50000"/>
                        </a:lnSpc>
                        <a:spcAft>
                          <a:spcPts val="0"/>
                        </a:spcAft>
                      </a:pPr>
                      <a:r>
                        <a:rPr lang="es-EC" sz="1100">
                          <a:solidFill>
                            <a:srgbClr val="000000"/>
                          </a:solidFill>
                          <a:effectLst/>
                          <a:latin typeface="Times New Roman"/>
                          <a:ea typeface="MS Mincho"/>
                          <a:cs typeface="Times New Roman"/>
                        </a:rPr>
                        <a:t>Tratamiento</a:t>
                      </a:r>
                      <a:endParaRPr lang="es-EC" sz="1100">
                        <a:effectLst/>
                        <a:latin typeface="Cambria"/>
                        <a:ea typeface="MS Mincho"/>
                        <a:cs typeface="Times New Roman"/>
                      </a:endParaRPr>
                    </a:p>
                  </a:txBody>
                  <a:tcPr marL="44450" marR="44450" marT="0" marB="0">
                    <a:lnL>
                      <a:noFill/>
                    </a:lnL>
                    <a:lnR>
                      <a:noFill/>
                    </a:lnR>
                    <a:lnT w="12700" cap="flat" cmpd="sng" algn="ctr">
                      <a:solidFill>
                        <a:srgbClr val="000000"/>
                      </a:solidFill>
                      <a:prstDash val="dot"/>
                      <a:round/>
                      <a:headEnd type="none" w="med" len="med"/>
                      <a:tailEnd type="none" w="med" len="med"/>
                    </a:lnT>
                    <a:lnB>
                      <a:noFill/>
                    </a:lnB>
                    <a:solidFill>
                      <a:schemeClr val="bg1"/>
                    </a:solidFill>
                  </a:tcPr>
                </a:tc>
                <a:tc>
                  <a:txBody>
                    <a:bodyPr/>
                    <a:lstStyle/>
                    <a:p>
                      <a:pPr algn="ctr">
                        <a:lnSpc>
                          <a:spcPct val="150000"/>
                        </a:lnSpc>
                        <a:spcAft>
                          <a:spcPts val="0"/>
                        </a:spcAft>
                      </a:pPr>
                      <a:r>
                        <a:rPr lang="es-EC" sz="1100">
                          <a:solidFill>
                            <a:srgbClr val="000000"/>
                          </a:solidFill>
                          <a:effectLst/>
                          <a:latin typeface="Times New Roman"/>
                          <a:ea typeface="MS Mincho"/>
                          <a:cs typeface="Times New Roman"/>
                        </a:rPr>
                        <a:t>3</a:t>
                      </a:r>
                      <a:endParaRPr lang="es-EC" sz="1100">
                        <a:effectLst/>
                        <a:latin typeface="Cambria"/>
                        <a:ea typeface="MS Mincho"/>
                        <a:cs typeface="Times New Roman"/>
                      </a:endParaRPr>
                    </a:p>
                  </a:txBody>
                  <a:tcPr marL="44450" marR="44450" marT="0" marB="0">
                    <a:lnL>
                      <a:noFill/>
                    </a:lnL>
                    <a:lnR>
                      <a:noFill/>
                    </a:lnR>
                    <a:lnT w="12700" cap="flat" cmpd="sng" algn="ctr">
                      <a:solidFill>
                        <a:srgbClr val="000000"/>
                      </a:solidFill>
                      <a:prstDash val="dot"/>
                      <a:round/>
                      <a:headEnd type="none" w="med" len="med"/>
                      <a:tailEnd type="none" w="med" len="med"/>
                    </a:lnT>
                    <a:lnB>
                      <a:noFill/>
                    </a:lnB>
                    <a:solidFill>
                      <a:schemeClr val="bg1"/>
                    </a:solidFill>
                  </a:tcPr>
                </a:tc>
                <a:tc>
                  <a:txBody>
                    <a:bodyPr/>
                    <a:lstStyle/>
                    <a:p>
                      <a:pPr algn="ctr">
                        <a:lnSpc>
                          <a:spcPct val="150000"/>
                        </a:lnSpc>
                        <a:spcAft>
                          <a:spcPts val="0"/>
                        </a:spcAft>
                      </a:pPr>
                      <a:r>
                        <a:rPr lang="es-EC" sz="1100">
                          <a:solidFill>
                            <a:srgbClr val="000000"/>
                          </a:solidFill>
                          <a:effectLst/>
                          <a:latin typeface="Times New Roman"/>
                          <a:ea typeface="MS Mincho"/>
                          <a:cs typeface="Times New Roman"/>
                        </a:rPr>
                        <a:t>6396,03</a:t>
                      </a:r>
                      <a:endParaRPr lang="es-EC" sz="1100">
                        <a:effectLst/>
                        <a:latin typeface="Cambria"/>
                        <a:ea typeface="MS Mincho"/>
                        <a:cs typeface="Times New Roman"/>
                      </a:endParaRPr>
                    </a:p>
                  </a:txBody>
                  <a:tcPr marL="44450" marR="44450" marT="0" marB="0">
                    <a:lnL>
                      <a:noFill/>
                    </a:lnL>
                    <a:lnR>
                      <a:noFill/>
                    </a:lnR>
                    <a:lnT w="12700" cap="flat" cmpd="sng" algn="ctr">
                      <a:solidFill>
                        <a:srgbClr val="000000"/>
                      </a:solidFill>
                      <a:prstDash val="dot"/>
                      <a:round/>
                      <a:headEnd type="none" w="med" len="med"/>
                      <a:tailEnd type="none" w="med" len="med"/>
                    </a:lnT>
                    <a:lnB>
                      <a:noFill/>
                    </a:lnB>
                    <a:solidFill>
                      <a:schemeClr val="bg1"/>
                    </a:solidFill>
                  </a:tcPr>
                </a:tc>
                <a:tc>
                  <a:txBody>
                    <a:bodyPr/>
                    <a:lstStyle/>
                    <a:p>
                      <a:pPr algn="ctr">
                        <a:lnSpc>
                          <a:spcPct val="150000"/>
                        </a:lnSpc>
                        <a:spcAft>
                          <a:spcPts val="0"/>
                        </a:spcAft>
                      </a:pPr>
                      <a:r>
                        <a:rPr lang="es-EC" sz="1100">
                          <a:solidFill>
                            <a:srgbClr val="000000"/>
                          </a:solidFill>
                          <a:effectLst/>
                          <a:latin typeface="Times New Roman"/>
                          <a:ea typeface="MS Mincho"/>
                          <a:cs typeface="Times New Roman"/>
                        </a:rPr>
                        <a:t>63,52***</a:t>
                      </a:r>
                      <a:endParaRPr lang="es-EC" sz="1100">
                        <a:effectLst/>
                        <a:latin typeface="Cambria"/>
                        <a:ea typeface="MS Mincho"/>
                        <a:cs typeface="Times New Roman"/>
                      </a:endParaRPr>
                    </a:p>
                  </a:txBody>
                  <a:tcPr marL="44450" marR="44450" marT="0" marB="0">
                    <a:lnL>
                      <a:noFill/>
                    </a:lnL>
                    <a:lnR>
                      <a:noFill/>
                    </a:lnR>
                    <a:lnT w="12700" cap="flat" cmpd="sng" algn="ctr">
                      <a:solidFill>
                        <a:srgbClr val="000000"/>
                      </a:solidFill>
                      <a:prstDash val="dot"/>
                      <a:round/>
                      <a:headEnd type="none" w="med" len="med"/>
                      <a:tailEnd type="none" w="med" len="med"/>
                    </a:lnT>
                    <a:lnB>
                      <a:noFill/>
                    </a:lnB>
                    <a:solidFill>
                      <a:schemeClr val="bg1"/>
                    </a:solidFill>
                  </a:tcPr>
                </a:tc>
                <a:tc>
                  <a:txBody>
                    <a:bodyPr/>
                    <a:lstStyle/>
                    <a:p>
                      <a:pPr algn="ctr">
                        <a:lnSpc>
                          <a:spcPct val="150000"/>
                        </a:lnSpc>
                        <a:spcAft>
                          <a:spcPts val="0"/>
                        </a:spcAft>
                      </a:pPr>
                      <a:r>
                        <a:rPr lang="es-EC" sz="1100">
                          <a:solidFill>
                            <a:srgbClr val="000000"/>
                          </a:solidFill>
                          <a:effectLst/>
                          <a:latin typeface="Times New Roman"/>
                          <a:ea typeface="MS Mincho"/>
                          <a:cs typeface="Times New Roman"/>
                        </a:rPr>
                        <a:t>&lt;0,0001</a:t>
                      </a:r>
                      <a:endParaRPr lang="es-EC" sz="1100">
                        <a:effectLst/>
                        <a:latin typeface="Cambria"/>
                        <a:ea typeface="MS Mincho"/>
                        <a:cs typeface="Times New Roman"/>
                      </a:endParaRPr>
                    </a:p>
                  </a:txBody>
                  <a:tcPr marL="44450" marR="44450" marT="0" marB="0">
                    <a:lnL>
                      <a:noFill/>
                    </a:lnL>
                    <a:lnR>
                      <a:noFill/>
                    </a:lnR>
                    <a:lnT w="12700" cap="flat" cmpd="sng" algn="ctr">
                      <a:solidFill>
                        <a:srgbClr val="000000"/>
                      </a:solidFill>
                      <a:prstDash val="dot"/>
                      <a:round/>
                      <a:headEnd type="none" w="med" len="med"/>
                      <a:tailEnd type="none" w="med" len="med"/>
                    </a:lnT>
                    <a:lnB>
                      <a:noFill/>
                    </a:lnB>
                    <a:solidFill>
                      <a:schemeClr val="bg1"/>
                    </a:solidFill>
                  </a:tcPr>
                </a:tc>
                <a:tc>
                  <a:txBody>
                    <a:bodyPr/>
                    <a:lstStyle/>
                    <a:p>
                      <a:pPr algn="ctr">
                        <a:lnSpc>
                          <a:spcPct val="150000"/>
                        </a:lnSpc>
                        <a:spcAft>
                          <a:spcPts val="0"/>
                        </a:spcAft>
                      </a:pPr>
                      <a:r>
                        <a:rPr lang="es-EC" sz="1100">
                          <a:solidFill>
                            <a:srgbClr val="000000"/>
                          </a:solidFill>
                          <a:effectLst/>
                          <a:latin typeface="Times New Roman"/>
                          <a:ea typeface="MS Mincho"/>
                          <a:cs typeface="Times New Roman"/>
                        </a:rPr>
                        <a:t>R</a:t>
                      </a:r>
                      <a:r>
                        <a:rPr lang="es-EC" sz="1100" baseline="30000">
                          <a:solidFill>
                            <a:srgbClr val="000000"/>
                          </a:solidFill>
                          <a:effectLst/>
                          <a:latin typeface="Times New Roman"/>
                          <a:ea typeface="MS Mincho"/>
                          <a:cs typeface="Times New Roman"/>
                        </a:rPr>
                        <a:t>2</a:t>
                      </a:r>
                      <a:endParaRPr lang="es-EC" sz="1100">
                        <a:effectLst/>
                        <a:latin typeface="Cambria"/>
                        <a:ea typeface="MS Mincho"/>
                        <a:cs typeface="Times New Roman"/>
                      </a:endParaRPr>
                    </a:p>
                  </a:txBody>
                  <a:tcPr marL="44450" marR="44450" marT="0" marB="0">
                    <a:lnL>
                      <a:noFill/>
                    </a:lnL>
                    <a:lnR>
                      <a:noFill/>
                    </a:lnR>
                    <a:lnT w="12700" cap="flat" cmpd="sng" algn="ctr">
                      <a:solidFill>
                        <a:srgbClr val="000000"/>
                      </a:solidFill>
                      <a:prstDash val="dot"/>
                      <a:round/>
                      <a:headEnd type="none" w="med" len="med"/>
                      <a:tailEnd type="none" w="med" len="med"/>
                    </a:lnT>
                    <a:lnB>
                      <a:noFill/>
                    </a:lnB>
                    <a:solidFill>
                      <a:schemeClr val="bg1"/>
                    </a:solidFill>
                  </a:tcPr>
                </a:tc>
                <a:tc>
                  <a:txBody>
                    <a:bodyPr/>
                    <a:lstStyle/>
                    <a:p>
                      <a:pPr algn="ctr">
                        <a:lnSpc>
                          <a:spcPct val="150000"/>
                        </a:lnSpc>
                        <a:spcAft>
                          <a:spcPts val="0"/>
                        </a:spcAft>
                      </a:pPr>
                      <a:r>
                        <a:rPr lang="es-EC" sz="1100">
                          <a:solidFill>
                            <a:srgbClr val="000000"/>
                          </a:solidFill>
                          <a:effectLst/>
                          <a:latin typeface="Times New Roman"/>
                          <a:ea typeface="MS Mincho"/>
                          <a:cs typeface="Times New Roman"/>
                        </a:rPr>
                        <a:t>0,55</a:t>
                      </a:r>
                      <a:endParaRPr lang="es-EC" sz="1100">
                        <a:effectLst/>
                        <a:latin typeface="Cambria"/>
                        <a:ea typeface="MS Mincho"/>
                        <a:cs typeface="Times New Roman"/>
                      </a:endParaRPr>
                    </a:p>
                  </a:txBody>
                  <a:tcPr marL="44450" marR="44450" marT="0" marB="0">
                    <a:lnL>
                      <a:noFill/>
                    </a:lnL>
                    <a:lnR>
                      <a:noFill/>
                    </a:lnR>
                    <a:lnT w="12700" cap="flat" cmpd="sng" algn="ctr">
                      <a:solidFill>
                        <a:srgbClr val="000000"/>
                      </a:solidFill>
                      <a:prstDash val="dot"/>
                      <a:round/>
                      <a:headEnd type="none" w="med" len="med"/>
                      <a:tailEnd type="none" w="med" len="med"/>
                    </a:lnT>
                    <a:lnB>
                      <a:noFill/>
                    </a:lnB>
                    <a:solidFill>
                      <a:schemeClr val="bg1"/>
                    </a:solidFill>
                  </a:tcPr>
                </a:tc>
              </a:tr>
              <a:tr h="190500">
                <a:tc vMerge="1">
                  <a:txBody>
                    <a:bodyPr/>
                    <a:lstStyle/>
                    <a:p>
                      <a:endParaRPr lang="es-EC"/>
                    </a:p>
                  </a:txBody>
                  <a:tcPr/>
                </a:tc>
                <a:tc>
                  <a:txBody>
                    <a:bodyPr/>
                    <a:lstStyle/>
                    <a:p>
                      <a:pPr algn="ctr">
                        <a:lnSpc>
                          <a:spcPct val="150000"/>
                        </a:lnSpc>
                        <a:spcAft>
                          <a:spcPts val="0"/>
                        </a:spcAft>
                      </a:pPr>
                      <a:r>
                        <a:rPr lang="es-EC" sz="1100">
                          <a:solidFill>
                            <a:srgbClr val="000000"/>
                          </a:solidFill>
                          <a:effectLst/>
                          <a:latin typeface="Times New Roman"/>
                          <a:ea typeface="MS Mincho"/>
                          <a:cs typeface="Times New Roman"/>
                        </a:rPr>
                        <a:t>Error</a:t>
                      </a:r>
                      <a:endParaRPr lang="es-EC" sz="1100">
                        <a:effectLst/>
                        <a:latin typeface="Cambria"/>
                        <a:ea typeface="MS Mincho"/>
                        <a:cs typeface="Times New Roman"/>
                      </a:endParaRPr>
                    </a:p>
                  </a:txBody>
                  <a:tcPr marL="44450" marR="44450" marT="0" marB="0">
                    <a:lnL>
                      <a:noFill/>
                    </a:lnL>
                    <a:lnR>
                      <a:noFill/>
                    </a:lnR>
                    <a:lnT>
                      <a:noFill/>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50000"/>
                        </a:lnSpc>
                        <a:spcAft>
                          <a:spcPts val="0"/>
                        </a:spcAft>
                      </a:pPr>
                      <a:r>
                        <a:rPr lang="es-EC" sz="1100">
                          <a:solidFill>
                            <a:srgbClr val="000000"/>
                          </a:solidFill>
                          <a:effectLst/>
                          <a:latin typeface="Times New Roman"/>
                          <a:ea typeface="MS Mincho"/>
                          <a:cs typeface="Times New Roman"/>
                        </a:rPr>
                        <a:t>156</a:t>
                      </a:r>
                      <a:endParaRPr lang="es-EC" sz="1100">
                        <a:effectLst/>
                        <a:latin typeface="Cambria"/>
                        <a:ea typeface="MS Mincho"/>
                        <a:cs typeface="Times New Roman"/>
                      </a:endParaRPr>
                    </a:p>
                  </a:txBody>
                  <a:tcPr marL="44450" marR="44450" marT="0" marB="0">
                    <a:lnL>
                      <a:noFill/>
                    </a:lnL>
                    <a:lnR>
                      <a:noFill/>
                    </a:lnR>
                    <a:lnT>
                      <a:noFill/>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50000"/>
                        </a:lnSpc>
                        <a:spcAft>
                          <a:spcPts val="0"/>
                        </a:spcAft>
                      </a:pPr>
                      <a:r>
                        <a:rPr lang="es-EC" sz="1100">
                          <a:solidFill>
                            <a:srgbClr val="000000"/>
                          </a:solidFill>
                          <a:effectLst/>
                          <a:latin typeface="Times New Roman"/>
                          <a:ea typeface="MS Mincho"/>
                          <a:cs typeface="Times New Roman"/>
                        </a:rPr>
                        <a:t>100,69</a:t>
                      </a:r>
                      <a:endParaRPr lang="es-EC" sz="1100">
                        <a:effectLst/>
                        <a:latin typeface="Cambria"/>
                        <a:ea typeface="MS Mincho"/>
                        <a:cs typeface="Times New Roman"/>
                      </a:endParaRPr>
                    </a:p>
                  </a:txBody>
                  <a:tcPr marL="44450" marR="44450" marT="0" marB="0">
                    <a:lnL>
                      <a:noFill/>
                    </a:lnL>
                    <a:lnR>
                      <a:noFill/>
                    </a:lnR>
                    <a:lnT>
                      <a:noFill/>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50000"/>
                        </a:lnSpc>
                        <a:spcAft>
                          <a:spcPts val="0"/>
                        </a:spcAft>
                      </a:pPr>
                      <a:r>
                        <a:rPr lang="es-EC" sz="1100">
                          <a:solidFill>
                            <a:srgbClr val="000000"/>
                          </a:solidFill>
                          <a:effectLst/>
                          <a:latin typeface="Times New Roman"/>
                          <a:ea typeface="MS Mincho"/>
                          <a:cs typeface="Times New Roman"/>
                        </a:rPr>
                        <a:t> </a:t>
                      </a:r>
                      <a:endParaRPr lang="es-EC" sz="1100">
                        <a:effectLst/>
                        <a:latin typeface="Cambria"/>
                        <a:ea typeface="MS Mincho"/>
                        <a:cs typeface="Times New Roman"/>
                      </a:endParaRPr>
                    </a:p>
                  </a:txBody>
                  <a:tcPr marL="44450" marR="44450" marT="0" marB="0">
                    <a:lnL>
                      <a:noFill/>
                    </a:lnL>
                    <a:lnR>
                      <a:noFill/>
                    </a:lnR>
                    <a:lnT>
                      <a:noFill/>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50000"/>
                        </a:lnSpc>
                        <a:spcAft>
                          <a:spcPts val="0"/>
                        </a:spcAft>
                      </a:pPr>
                      <a:r>
                        <a:rPr lang="es-EC" sz="1100">
                          <a:solidFill>
                            <a:srgbClr val="000000"/>
                          </a:solidFill>
                          <a:effectLst/>
                          <a:latin typeface="Times New Roman"/>
                          <a:ea typeface="MS Mincho"/>
                          <a:cs typeface="Times New Roman"/>
                        </a:rPr>
                        <a:t> </a:t>
                      </a:r>
                      <a:endParaRPr lang="es-EC" sz="1100">
                        <a:effectLst/>
                        <a:latin typeface="Cambria"/>
                        <a:ea typeface="MS Mincho"/>
                        <a:cs typeface="Times New Roman"/>
                      </a:endParaRPr>
                    </a:p>
                  </a:txBody>
                  <a:tcPr marL="44450" marR="44450" marT="0" marB="0">
                    <a:lnL>
                      <a:noFill/>
                    </a:lnL>
                    <a:lnR>
                      <a:noFill/>
                    </a:lnR>
                    <a:lnT>
                      <a:noFill/>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50000"/>
                        </a:lnSpc>
                        <a:spcAft>
                          <a:spcPts val="0"/>
                        </a:spcAft>
                      </a:pPr>
                      <a:r>
                        <a:rPr lang="es-EC" sz="1100">
                          <a:solidFill>
                            <a:srgbClr val="000000"/>
                          </a:solidFill>
                          <a:effectLst/>
                          <a:latin typeface="Times New Roman"/>
                          <a:ea typeface="MS Mincho"/>
                          <a:cs typeface="Times New Roman"/>
                        </a:rPr>
                        <a:t>C.V. (%)</a:t>
                      </a:r>
                      <a:endParaRPr lang="es-EC" sz="1100">
                        <a:effectLst/>
                        <a:latin typeface="Cambria"/>
                        <a:ea typeface="MS Mincho"/>
                        <a:cs typeface="Times New Roman"/>
                      </a:endParaRPr>
                    </a:p>
                  </a:txBody>
                  <a:tcPr marL="44450" marR="44450" marT="0" marB="0">
                    <a:lnL>
                      <a:noFill/>
                    </a:lnL>
                    <a:lnR>
                      <a:noFill/>
                    </a:lnR>
                    <a:lnT>
                      <a:noFill/>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50000"/>
                        </a:lnSpc>
                        <a:spcAft>
                          <a:spcPts val="0"/>
                        </a:spcAft>
                      </a:pPr>
                      <a:r>
                        <a:rPr lang="es-EC" sz="1100">
                          <a:solidFill>
                            <a:srgbClr val="000000"/>
                          </a:solidFill>
                          <a:effectLst/>
                          <a:latin typeface="Times New Roman"/>
                          <a:ea typeface="MS Mincho"/>
                          <a:cs typeface="Times New Roman"/>
                        </a:rPr>
                        <a:t>5,73</a:t>
                      </a:r>
                      <a:endParaRPr lang="es-EC" sz="1100">
                        <a:effectLst/>
                        <a:latin typeface="Cambria"/>
                        <a:ea typeface="MS Mincho"/>
                        <a:cs typeface="Times New Roman"/>
                      </a:endParaRPr>
                    </a:p>
                  </a:txBody>
                  <a:tcPr marL="44450" marR="44450" marT="0" marB="0">
                    <a:lnL>
                      <a:noFill/>
                    </a:lnL>
                    <a:lnR>
                      <a:noFill/>
                    </a:lnR>
                    <a:lnT>
                      <a:noFill/>
                    </a:lnT>
                    <a:lnB w="12700" cap="flat" cmpd="sng" algn="ctr">
                      <a:solidFill>
                        <a:srgbClr val="000000"/>
                      </a:solidFill>
                      <a:prstDash val="dot"/>
                      <a:round/>
                      <a:headEnd type="none" w="med" len="med"/>
                      <a:tailEnd type="none" w="med" len="med"/>
                    </a:lnB>
                    <a:solidFill>
                      <a:schemeClr val="bg1"/>
                    </a:solidFill>
                  </a:tcPr>
                </a:tc>
              </a:tr>
              <a:tr h="228600">
                <a:tc rowSpan="2">
                  <a:txBody>
                    <a:bodyPr/>
                    <a:lstStyle/>
                    <a:p>
                      <a:pPr algn="ctr">
                        <a:lnSpc>
                          <a:spcPct val="150000"/>
                        </a:lnSpc>
                        <a:spcAft>
                          <a:spcPts val="0"/>
                        </a:spcAft>
                      </a:pPr>
                      <a:r>
                        <a:rPr lang="es-EC" sz="1100">
                          <a:solidFill>
                            <a:srgbClr val="000000"/>
                          </a:solidFill>
                          <a:effectLst/>
                          <a:latin typeface="Times New Roman"/>
                          <a:ea typeface="MS Mincho"/>
                          <a:cs typeface="Times New Roman"/>
                        </a:rPr>
                        <a:t>105</a:t>
                      </a:r>
                      <a:endParaRPr lang="es-EC" sz="1100">
                        <a:effectLst/>
                        <a:latin typeface="Cambria"/>
                        <a:ea typeface="MS Mincho"/>
                        <a:cs typeface="Times New Roman"/>
                      </a:endParaRPr>
                    </a:p>
                  </a:txBody>
                  <a:tcPr marL="44450" marR="4445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C" sz="1100">
                          <a:solidFill>
                            <a:srgbClr val="000000"/>
                          </a:solidFill>
                          <a:effectLst/>
                          <a:latin typeface="Times New Roman"/>
                          <a:ea typeface="MS Mincho"/>
                          <a:cs typeface="Times New Roman"/>
                        </a:rPr>
                        <a:t>Tratamiento</a:t>
                      </a:r>
                      <a:endParaRPr lang="es-EC" sz="1100">
                        <a:effectLst/>
                        <a:latin typeface="Cambria"/>
                        <a:ea typeface="MS Mincho"/>
                        <a:cs typeface="Times New Roman"/>
                      </a:endParaRPr>
                    </a:p>
                  </a:txBody>
                  <a:tcPr marL="44450" marR="44450" marT="0" marB="0">
                    <a:lnL>
                      <a:noFill/>
                    </a:lnL>
                    <a:lnR>
                      <a:noFill/>
                    </a:lnR>
                    <a:lnT w="12700" cap="flat" cmpd="sng" algn="ctr">
                      <a:solidFill>
                        <a:srgbClr val="000000"/>
                      </a:solidFill>
                      <a:prstDash val="dot"/>
                      <a:round/>
                      <a:headEnd type="none" w="med" len="med"/>
                      <a:tailEnd type="none" w="med" len="med"/>
                    </a:lnT>
                    <a:lnB>
                      <a:noFill/>
                    </a:lnB>
                    <a:solidFill>
                      <a:schemeClr val="bg1"/>
                    </a:solidFill>
                  </a:tcPr>
                </a:tc>
                <a:tc>
                  <a:txBody>
                    <a:bodyPr/>
                    <a:lstStyle/>
                    <a:p>
                      <a:pPr algn="ctr">
                        <a:lnSpc>
                          <a:spcPct val="150000"/>
                        </a:lnSpc>
                        <a:spcAft>
                          <a:spcPts val="0"/>
                        </a:spcAft>
                      </a:pPr>
                      <a:r>
                        <a:rPr lang="es-EC" sz="1100">
                          <a:solidFill>
                            <a:srgbClr val="000000"/>
                          </a:solidFill>
                          <a:effectLst/>
                          <a:latin typeface="Times New Roman"/>
                          <a:ea typeface="MS Mincho"/>
                          <a:cs typeface="Times New Roman"/>
                        </a:rPr>
                        <a:t>3</a:t>
                      </a:r>
                      <a:endParaRPr lang="es-EC" sz="1100">
                        <a:effectLst/>
                        <a:latin typeface="Cambria"/>
                        <a:ea typeface="MS Mincho"/>
                        <a:cs typeface="Times New Roman"/>
                      </a:endParaRPr>
                    </a:p>
                  </a:txBody>
                  <a:tcPr marL="44450" marR="44450" marT="0" marB="0">
                    <a:lnL>
                      <a:noFill/>
                    </a:lnL>
                    <a:lnR>
                      <a:noFill/>
                    </a:lnR>
                    <a:lnT w="12700" cap="flat" cmpd="sng" algn="ctr">
                      <a:solidFill>
                        <a:srgbClr val="000000"/>
                      </a:solidFill>
                      <a:prstDash val="dot"/>
                      <a:round/>
                      <a:headEnd type="none" w="med" len="med"/>
                      <a:tailEnd type="none" w="med" len="med"/>
                    </a:lnT>
                    <a:lnB>
                      <a:noFill/>
                    </a:lnB>
                    <a:solidFill>
                      <a:schemeClr val="bg1"/>
                    </a:solidFill>
                  </a:tcPr>
                </a:tc>
                <a:tc>
                  <a:txBody>
                    <a:bodyPr/>
                    <a:lstStyle/>
                    <a:p>
                      <a:pPr algn="ctr">
                        <a:lnSpc>
                          <a:spcPct val="150000"/>
                        </a:lnSpc>
                        <a:spcAft>
                          <a:spcPts val="0"/>
                        </a:spcAft>
                      </a:pPr>
                      <a:r>
                        <a:rPr lang="es-EC" sz="1100">
                          <a:solidFill>
                            <a:srgbClr val="000000"/>
                          </a:solidFill>
                          <a:effectLst/>
                          <a:latin typeface="Times New Roman"/>
                          <a:ea typeface="MS Mincho"/>
                          <a:cs typeface="Times New Roman"/>
                        </a:rPr>
                        <a:t>9788,87</a:t>
                      </a:r>
                      <a:endParaRPr lang="es-EC" sz="1100">
                        <a:effectLst/>
                        <a:latin typeface="Cambria"/>
                        <a:ea typeface="MS Mincho"/>
                        <a:cs typeface="Times New Roman"/>
                      </a:endParaRPr>
                    </a:p>
                  </a:txBody>
                  <a:tcPr marL="44450" marR="44450" marT="0" marB="0">
                    <a:lnL>
                      <a:noFill/>
                    </a:lnL>
                    <a:lnR>
                      <a:noFill/>
                    </a:lnR>
                    <a:lnT w="12700" cap="flat" cmpd="sng" algn="ctr">
                      <a:solidFill>
                        <a:srgbClr val="000000"/>
                      </a:solidFill>
                      <a:prstDash val="dot"/>
                      <a:round/>
                      <a:headEnd type="none" w="med" len="med"/>
                      <a:tailEnd type="none" w="med" len="med"/>
                    </a:lnT>
                    <a:lnB>
                      <a:noFill/>
                    </a:lnB>
                    <a:solidFill>
                      <a:schemeClr val="bg1"/>
                    </a:solidFill>
                  </a:tcPr>
                </a:tc>
                <a:tc>
                  <a:txBody>
                    <a:bodyPr/>
                    <a:lstStyle/>
                    <a:p>
                      <a:pPr algn="ctr">
                        <a:lnSpc>
                          <a:spcPct val="150000"/>
                        </a:lnSpc>
                        <a:spcAft>
                          <a:spcPts val="0"/>
                        </a:spcAft>
                      </a:pPr>
                      <a:r>
                        <a:rPr lang="es-EC" sz="1100">
                          <a:solidFill>
                            <a:srgbClr val="000000"/>
                          </a:solidFill>
                          <a:effectLst/>
                          <a:latin typeface="Times New Roman"/>
                          <a:ea typeface="MS Mincho"/>
                          <a:cs typeface="Times New Roman"/>
                        </a:rPr>
                        <a:t>54,78***</a:t>
                      </a:r>
                      <a:endParaRPr lang="es-EC" sz="1100">
                        <a:effectLst/>
                        <a:latin typeface="Cambria"/>
                        <a:ea typeface="MS Mincho"/>
                        <a:cs typeface="Times New Roman"/>
                      </a:endParaRPr>
                    </a:p>
                  </a:txBody>
                  <a:tcPr marL="44450" marR="44450" marT="0" marB="0">
                    <a:lnL>
                      <a:noFill/>
                    </a:lnL>
                    <a:lnR>
                      <a:noFill/>
                    </a:lnR>
                    <a:lnT w="12700" cap="flat" cmpd="sng" algn="ctr">
                      <a:solidFill>
                        <a:srgbClr val="000000"/>
                      </a:solidFill>
                      <a:prstDash val="dot"/>
                      <a:round/>
                      <a:headEnd type="none" w="med" len="med"/>
                      <a:tailEnd type="none" w="med" len="med"/>
                    </a:lnT>
                    <a:lnB>
                      <a:noFill/>
                    </a:lnB>
                    <a:solidFill>
                      <a:schemeClr val="bg1"/>
                    </a:solidFill>
                  </a:tcPr>
                </a:tc>
                <a:tc>
                  <a:txBody>
                    <a:bodyPr/>
                    <a:lstStyle/>
                    <a:p>
                      <a:pPr algn="ctr">
                        <a:lnSpc>
                          <a:spcPct val="150000"/>
                        </a:lnSpc>
                        <a:spcAft>
                          <a:spcPts val="0"/>
                        </a:spcAft>
                      </a:pPr>
                      <a:r>
                        <a:rPr lang="es-EC" sz="1100">
                          <a:solidFill>
                            <a:srgbClr val="000000"/>
                          </a:solidFill>
                          <a:effectLst/>
                          <a:latin typeface="Times New Roman"/>
                          <a:ea typeface="MS Mincho"/>
                          <a:cs typeface="Times New Roman"/>
                        </a:rPr>
                        <a:t>&lt;0,0001</a:t>
                      </a:r>
                      <a:endParaRPr lang="es-EC" sz="1100">
                        <a:effectLst/>
                        <a:latin typeface="Cambria"/>
                        <a:ea typeface="MS Mincho"/>
                        <a:cs typeface="Times New Roman"/>
                      </a:endParaRPr>
                    </a:p>
                  </a:txBody>
                  <a:tcPr marL="44450" marR="44450" marT="0" marB="0">
                    <a:lnL>
                      <a:noFill/>
                    </a:lnL>
                    <a:lnR>
                      <a:noFill/>
                    </a:lnR>
                    <a:lnT w="12700" cap="flat" cmpd="sng" algn="ctr">
                      <a:solidFill>
                        <a:srgbClr val="000000"/>
                      </a:solidFill>
                      <a:prstDash val="dot"/>
                      <a:round/>
                      <a:headEnd type="none" w="med" len="med"/>
                      <a:tailEnd type="none" w="med" len="med"/>
                    </a:lnT>
                    <a:lnB>
                      <a:noFill/>
                    </a:lnB>
                    <a:solidFill>
                      <a:schemeClr val="bg1"/>
                    </a:solidFill>
                  </a:tcPr>
                </a:tc>
                <a:tc>
                  <a:txBody>
                    <a:bodyPr/>
                    <a:lstStyle/>
                    <a:p>
                      <a:pPr algn="ctr">
                        <a:lnSpc>
                          <a:spcPct val="150000"/>
                        </a:lnSpc>
                        <a:spcAft>
                          <a:spcPts val="0"/>
                        </a:spcAft>
                      </a:pPr>
                      <a:r>
                        <a:rPr lang="es-EC" sz="1100">
                          <a:solidFill>
                            <a:srgbClr val="000000"/>
                          </a:solidFill>
                          <a:effectLst/>
                          <a:latin typeface="Times New Roman"/>
                          <a:ea typeface="MS Mincho"/>
                          <a:cs typeface="Times New Roman"/>
                        </a:rPr>
                        <a:t>R</a:t>
                      </a:r>
                      <a:r>
                        <a:rPr lang="es-EC" sz="1100" baseline="30000">
                          <a:solidFill>
                            <a:srgbClr val="000000"/>
                          </a:solidFill>
                          <a:effectLst/>
                          <a:latin typeface="Times New Roman"/>
                          <a:ea typeface="MS Mincho"/>
                          <a:cs typeface="Times New Roman"/>
                        </a:rPr>
                        <a:t>2</a:t>
                      </a:r>
                      <a:endParaRPr lang="es-EC" sz="1100">
                        <a:effectLst/>
                        <a:latin typeface="Cambria"/>
                        <a:ea typeface="MS Mincho"/>
                        <a:cs typeface="Times New Roman"/>
                      </a:endParaRPr>
                    </a:p>
                  </a:txBody>
                  <a:tcPr marL="44450" marR="44450" marT="0" marB="0">
                    <a:lnL>
                      <a:noFill/>
                    </a:lnL>
                    <a:lnR>
                      <a:noFill/>
                    </a:lnR>
                    <a:lnT w="12700" cap="flat" cmpd="sng" algn="ctr">
                      <a:solidFill>
                        <a:srgbClr val="000000"/>
                      </a:solidFill>
                      <a:prstDash val="dot"/>
                      <a:round/>
                      <a:headEnd type="none" w="med" len="med"/>
                      <a:tailEnd type="none" w="med" len="med"/>
                    </a:lnT>
                    <a:lnB>
                      <a:noFill/>
                    </a:lnB>
                    <a:solidFill>
                      <a:schemeClr val="bg1"/>
                    </a:solidFill>
                  </a:tcPr>
                </a:tc>
                <a:tc>
                  <a:txBody>
                    <a:bodyPr/>
                    <a:lstStyle/>
                    <a:p>
                      <a:pPr algn="ctr">
                        <a:lnSpc>
                          <a:spcPct val="150000"/>
                        </a:lnSpc>
                        <a:spcAft>
                          <a:spcPts val="0"/>
                        </a:spcAft>
                      </a:pPr>
                      <a:r>
                        <a:rPr lang="es-EC" sz="1100">
                          <a:solidFill>
                            <a:srgbClr val="000000"/>
                          </a:solidFill>
                          <a:effectLst/>
                          <a:latin typeface="Times New Roman"/>
                          <a:ea typeface="MS Mincho"/>
                          <a:cs typeface="Times New Roman"/>
                        </a:rPr>
                        <a:t>0,51</a:t>
                      </a:r>
                      <a:endParaRPr lang="es-EC" sz="1100">
                        <a:effectLst/>
                        <a:latin typeface="Cambria"/>
                        <a:ea typeface="MS Mincho"/>
                        <a:cs typeface="Times New Roman"/>
                      </a:endParaRPr>
                    </a:p>
                  </a:txBody>
                  <a:tcPr marL="44450" marR="44450" marT="0" marB="0">
                    <a:lnL>
                      <a:noFill/>
                    </a:lnL>
                    <a:lnR>
                      <a:noFill/>
                    </a:lnR>
                    <a:lnT w="12700" cap="flat" cmpd="sng" algn="ctr">
                      <a:solidFill>
                        <a:srgbClr val="000000"/>
                      </a:solidFill>
                      <a:prstDash val="dot"/>
                      <a:round/>
                      <a:headEnd type="none" w="med" len="med"/>
                      <a:tailEnd type="none" w="med" len="med"/>
                    </a:lnT>
                    <a:lnB>
                      <a:noFill/>
                    </a:lnB>
                    <a:solidFill>
                      <a:schemeClr val="bg1"/>
                    </a:solidFill>
                  </a:tcPr>
                </a:tc>
              </a:tr>
              <a:tr h="190500">
                <a:tc vMerge="1">
                  <a:txBody>
                    <a:bodyPr/>
                    <a:lstStyle/>
                    <a:p>
                      <a:endParaRPr lang="es-EC"/>
                    </a:p>
                  </a:txBody>
                  <a:tcPr/>
                </a:tc>
                <a:tc>
                  <a:txBody>
                    <a:bodyPr/>
                    <a:lstStyle/>
                    <a:p>
                      <a:pPr algn="ctr">
                        <a:lnSpc>
                          <a:spcPct val="150000"/>
                        </a:lnSpc>
                        <a:spcAft>
                          <a:spcPts val="0"/>
                        </a:spcAft>
                      </a:pPr>
                      <a:r>
                        <a:rPr lang="es-EC" sz="1100">
                          <a:solidFill>
                            <a:srgbClr val="000000"/>
                          </a:solidFill>
                          <a:effectLst/>
                          <a:latin typeface="Times New Roman"/>
                          <a:ea typeface="MS Mincho"/>
                          <a:cs typeface="Times New Roman"/>
                        </a:rPr>
                        <a:t>Error</a:t>
                      </a:r>
                      <a:endParaRPr lang="es-EC" sz="1100">
                        <a:effectLst/>
                        <a:latin typeface="Cambria"/>
                        <a:ea typeface="MS Mincho"/>
                        <a:cs typeface="Times New Roman"/>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C" sz="1100">
                          <a:solidFill>
                            <a:srgbClr val="000000"/>
                          </a:solidFill>
                          <a:effectLst/>
                          <a:latin typeface="Times New Roman"/>
                          <a:ea typeface="MS Mincho"/>
                          <a:cs typeface="Times New Roman"/>
                        </a:rPr>
                        <a:t>156</a:t>
                      </a:r>
                      <a:endParaRPr lang="es-EC" sz="1100">
                        <a:effectLst/>
                        <a:latin typeface="Cambria"/>
                        <a:ea typeface="MS Mincho"/>
                        <a:cs typeface="Times New Roman"/>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C" sz="1100">
                          <a:solidFill>
                            <a:srgbClr val="000000"/>
                          </a:solidFill>
                          <a:effectLst/>
                          <a:latin typeface="Times New Roman"/>
                          <a:ea typeface="MS Mincho"/>
                          <a:cs typeface="Times New Roman"/>
                        </a:rPr>
                        <a:t>178,7</a:t>
                      </a:r>
                      <a:endParaRPr lang="es-EC" sz="1100">
                        <a:effectLst/>
                        <a:latin typeface="Cambria"/>
                        <a:ea typeface="MS Mincho"/>
                        <a:cs typeface="Times New Roman"/>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50000"/>
                        </a:lnSpc>
                        <a:spcAft>
                          <a:spcPts val="0"/>
                        </a:spcAft>
                      </a:pPr>
                      <a:r>
                        <a:rPr lang="es-EC" sz="1100">
                          <a:solidFill>
                            <a:srgbClr val="000000"/>
                          </a:solidFill>
                          <a:effectLst/>
                          <a:latin typeface="Cambria"/>
                          <a:ea typeface="MS Mincho"/>
                          <a:cs typeface="Cambria"/>
                        </a:rPr>
                        <a:t> </a:t>
                      </a:r>
                      <a:endParaRPr lang="es-EC" sz="1100">
                        <a:effectLst/>
                        <a:latin typeface="Cambria"/>
                        <a:ea typeface="MS Mincho"/>
                        <a:cs typeface="Times New Roman"/>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50000"/>
                        </a:lnSpc>
                        <a:spcAft>
                          <a:spcPts val="0"/>
                        </a:spcAft>
                      </a:pPr>
                      <a:r>
                        <a:rPr lang="es-EC" sz="1100" dirty="0">
                          <a:solidFill>
                            <a:srgbClr val="000000"/>
                          </a:solidFill>
                          <a:effectLst/>
                          <a:latin typeface="Cambria"/>
                          <a:ea typeface="MS Mincho"/>
                          <a:cs typeface="Cambria"/>
                        </a:rPr>
                        <a:t> </a:t>
                      </a:r>
                      <a:endParaRPr lang="es-EC" sz="1100" dirty="0">
                        <a:effectLst/>
                        <a:latin typeface="Cambria"/>
                        <a:ea typeface="MS Mincho"/>
                        <a:cs typeface="Times New Roman"/>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C" sz="1100" dirty="0">
                          <a:solidFill>
                            <a:srgbClr val="000000"/>
                          </a:solidFill>
                          <a:effectLst/>
                          <a:latin typeface="Times New Roman"/>
                          <a:ea typeface="MS Mincho"/>
                          <a:cs typeface="Times New Roman"/>
                        </a:rPr>
                        <a:t>C.V. (%)</a:t>
                      </a:r>
                      <a:endParaRPr lang="es-EC" sz="1100" dirty="0">
                        <a:effectLst/>
                        <a:latin typeface="Cambria"/>
                        <a:ea typeface="MS Mincho"/>
                        <a:cs typeface="Times New Roman"/>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C" sz="1100">
                          <a:solidFill>
                            <a:srgbClr val="000000"/>
                          </a:solidFill>
                          <a:effectLst/>
                          <a:latin typeface="Times New Roman"/>
                          <a:ea typeface="MS Mincho"/>
                          <a:cs typeface="Times New Roman"/>
                        </a:rPr>
                        <a:t>7,04</a:t>
                      </a:r>
                      <a:endParaRPr lang="es-EC" sz="1100">
                        <a:effectLst/>
                        <a:latin typeface="Cambria"/>
                        <a:ea typeface="MS Mincho"/>
                        <a:cs typeface="Times New Roman"/>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tr>
              <a:tr h="228600">
                <a:tc gridSpan="8">
                  <a:txBody>
                    <a:bodyPr/>
                    <a:lstStyle/>
                    <a:p>
                      <a:pPr algn="ctr">
                        <a:lnSpc>
                          <a:spcPct val="150000"/>
                        </a:lnSpc>
                        <a:spcAft>
                          <a:spcPts val="0"/>
                        </a:spcAft>
                      </a:pPr>
                      <a:r>
                        <a:rPr lang="es-EC" sz="900" i="1" baseline="30000" dirty="0">
                          <a:solidFill>
                            <a:srgbClr val="000000"/>
                          </a:solidFill>
                          <a:effectLst/>
                          <a:latin typeface="Times New Roman"/>
                          <a:ea typeface="MS Mincho"/>
                          <a:cs typeface="Times New Roman"/>
                        </a:rPr>
                        <a:t>NS</a:t>
                      </a:r>
                      <a:r>
                        <a:rPr lang="es-EC" sz="900" dirty="0">
                          <a:solidFill>
                            <a:srgbClr val="000000"/>
                          </a:solidFill>
                          <a:effectLst/>
                          <a:latin typeface="Times New Roman"/>
                          <a:ea typeface="MS Mincho"/>
                          <a:cs typeface="Times New Roman"/>
                        </a:rPr>
                        <a:t> No significativo*significativo a 0,05; ** significativo a 0,01; ***significativo a 0,001; N=160</a:t>
                      </a:r>
                      <a:endParaRPr lang="es-EC" sz="1100" dirty="0">
                        <a:effectLst/>
                        <a:latin typeface="Cambria"/>
                        <a:ea typeface="MS Mincho"/>
                        <a:cs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2790207860"/>
              </p:ext>
            </p:extLst>
          </p:nvPr>
        </p:nvGraphicFramePr>
        <p:xfrm>
          <a:off x="0" y="2924945"/>
          <a:ext cx="6588224" cy="4046557"/>
        </p:xfrm>
        <a:graphic>
          <a:graphicData uri="http://schemas.openxmlformats.org/drawingml/2006/table">
            <a:tbl>
              <a:tblPr firstRow="1" firstCol="1" bandRow="1"/>
              <a:tblGrid>
                <a:gridCol w="1926095"/>
                <a:gridCol w="1926095"/>
                <a:gridCol w="1368017"/>
                <a:gridCol w="1368017"/>
              </a:tblGrid>
              <a:tr h="325214">
                <a:tc gridSpan="4">
                  <a:txBody>
                    <a:bodyPr/>
                    <a:lstStyle/>
                    <a:p>
                      <a:pPr algn="just">
                        <a:spcAft>
                          <a:spcPts val="0"/>
                        </a:spcAft>
                      </a:pPr>
                      <a:r>
                        <a:rPr lang="es-ES_tradnl" sz="1100" dirty="0" smtClean="0">
                          <a:solidFill>
                            <a:srgbClr val="000000"/>
                          </a:solidFill>
                          <a:effectLst/>
                          <a:latin typeface="Times New Roman"/>
                          <a:ea typeface="Times New Roman"/>
                          <a:cs typeface="Times New Roman"/>
                        </a:rPr>
                        <a:t>Promedio </a:t>
                      </a:r>
                      <a:r>
                        <a:rPr lang="es-ES_tradnl" sz="1100" dirty="0">
                          <a:solidFill>
                            <a:srgbClr val="000000"/>
                          </a:solidFill>
                          <a:effectLst/>
                          <a:latin typeface="Times New Roman"/>
                          <a:ea typeface="Times New Roman"/>
                          <a:cs typeface="Times New Roman"/>
                        </a:rPr>
                        <a:t>± E.E. de la altura de tomate (</a:t>
                      </a:r>
                      <a:r>
                        <a:rPr lang="es-ES_tradnl" sz="1100" i="1" dirty="0" err="1">
                          <a:solidFill>
                            <a:srgbClr val="000000"/>
                          </a:solidFill>
                          <a:effectLst/>
                          <a:latin typeface="Times New Roman"/>
                          <a:ea typeface="Times New Roman"/>
                          <a:cs typeface="Times New Roman"/>
                        </a:rPr>
                        <a:t>Solanum</a:t>
                      </a:r>
                      <a:r>
                        <a:rPr lang="es-ES_tradnl" sz="1100" i="1" dirty="0">
                          <a:solidFill>
                            <a:srgbClr val="000000"/>
                          </a:solidFill>
                          <a:effectLst/>
                          <a:latin typeface="Times New Roman"/>
                          <a:ea typeface="Times New Roman"/>
                          <a:cs typeface="Times New Roman"/>
                        </a:rPr>
                        <a:t> </a:t>
                      </a:r>
                      <a:r>
                        <a:rPr lang="es-ES_tradnl" sz="1100" i="1" dirty="0" err="1">
                          <a:solidFill>
                            <a:srgbClr val="000000"/>
                          </a:solidFill>
                          <a:effectLst/>
                          <a:latin typeface="Times New Roman"/>
                          <a:ea typeface="Times New Roman"/>
                          <a:cs typeface="Times New Roman"/>
                        </a:rPr>
                        <a:t>lycopersicum</a:t>
                      </a:r>
                      <a:r>
                        <a:rPr lang="es-ES_tradnl" sz="1100" dirty="0">
                          <a:solidFill>
                            <a:srgbClr val="000000"/>
                          </a:solidFill>
                          <a:effectLst/>
                          <a:latin typeface="Times New Roman"/>
                          <a:ea typeface="Times New Roman"/>
                          <a:cs typeface="Times New Roman"/>
                        </a:rPr>
                        <a:t>) en cm bajo 4 tratamientos de diagnóstico en días 15, 45, 52, 60, 67, 75, 82, 90, 97 y 105 después de trasplante.</a:t>
                      </a:r>
                      <a:endParaRPr lang="es-EC" sz="1100" dirty="0">
                        <a:effectLst/>
                        <a:latin typeface="Cambria"/>
                        <a:ea typeface="MS Mincho"/>
                        <a:cs typeface="Times New Roman"/>
                      </a:endParaRPr>
                    </a:p>
                  </a:txBody>
                  <a:tcPr marL="40369" marR="40369"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243503">
                <a:tc>
                  <a:txBody>
                    <a:bodyPr/>
                    <a:lstStyle/>
                    <a:p>
                      <a:pPr algn="ctr">
                        <a:lnSpc>
                          <a:spcPct val="150000"/>
                        </a:lnSpc>
                        <a:spcAft>
                          <a:spcPts val="0"/>
                        </a:spcAft>
                      </a:pPr>
                      <a:r>
                        <a:rPr lang="en-US" sz="1100" dirty="0" err="1">
                          <a:solidFill>
                            <a:srgbClr val="000000"/>
                          </a:solidFill>
                          <a:effectLst/>
                          <a:latin typeface="Times New Roman"/>
                          <a:ea typeface="Times New Roman"/>
                          <a:cs typeface="Times New Roman"/>
                        </a:rPr>
                        <a:t>Día</a:t>
                      </a:r>
                      <a:endParaRPr lang="es-EC" sz="1100" dirty="0">
                        <a:effectLst/>
                        <a:latin typeface="Cambria"/>
                        <a:ea typeface="MS Mincho"/>
                        <a:cs typeface="Times New Roman"/>
                      </a:endParaRPr>
                    </a:p>
                  </a:txBody>
                  <a:tcPr marL="40369" marR="4036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1100" dirty="0" err="1">
                          <a:solidFill>
                            <a:srgbClr val="000000"/>
                          </a:solidFill>
                          <a:effectLst/>
                          <a:latin typeface="Times New Roman"/>
                          <a:ea typeface="Times New Roman"/>
                          <a:cs typeface="Times New Roman"/>
                        </a:rPr>
                        <a:t>Tratamiento</a:t>
                      </a:r>
                      <a:endParaRPr lang="es-EC" sz="1100" dirty="0">
                        <a:effectLst/>
                        <a:latin typeface="Cambria"/>
                        <a:ea typeface="MS Mincho"/>
                        <a:cs typeface="Times New Roman"/>
                      </a:endParaRPr>
                    </a:p>
                  </a:txBody>
                  <a:tcPr marL="40369" marR="4036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ct val="150000"/>
                        </a:lnSpc>
                        <a:spcAft>
                          <a:spcPts val="0"/>
                        </a:spcAft>
                      </a:pPr>
                      <a:r>
                        <a:rPr lang="es-EC" sz="1100">
                          <a:solidFill>
                            <a:srgbClr val="000000"/>
                          </a:solidFill>
                          <a:effectLst/>
                          <a:latin typeface="Times New Roman"/>
                          <a:ea typeface="Times New Roman"/>
                          <a:cs typeface="Times New Roman"/>
                        </a:rPr>
                        <a:t>Promedio</a:t>
                      </a:r>
                      <a:r>
                        <a:rPr lang="en-US" sz="1100">
                          <a:solidFill>
                            <a:srgbClr val="000000"/>
                          </a:solidFill>
                          <a:effectLst/>
                          <a:latin typeface="Times New Roman"/>
                          <a:ea typeface="Times New Roman"/>
                          <a:cs typeface="Times New Roman"/>
                        </a:rPr>
                        <a:t> ± E.E. (cm)</a:t>
                      </a:r>
                      <a:endParaRPr lang="es-EC" sz="1100">
                        <a:effectLst/>
                        <a:latin typeface="Cambria"/>
                        <a:ea typeface="MS Mincho"/>
                        <a:cs typeface="Times New Roman"/>
                      </a:endParaRPr>
                    </a:p>
                  </a:txBody>
                  <a:tcPr marL="40369" marR="4036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EC"/>
                    </a:p>
                  </a:txBody>
                  <a:tcPr/>
                </a:tc>
              </a:tr>
              <a:tr h="243503">
                <a:tc rowSpan="4">
                  <a:txBody>
                    <a:bodyPr/>
                    <a:lstStyle/>
                    <a:p>
                      <a:pPr algn="ctr">
                        <a:lnSpc>
                          <a:spcPct val="150000"/>
                        </a:lnSpc>
                        <a:spcAft>
                          <a:spcPts val="0"/>
                        </a:spcAft>
                      </a:pPr>
                      <a:r>
                        <a:rPr lang="en-US" sz="1100" dirty="0">
                          <a:solidFill>
                            <a:srgbClr val="000000"/>
                          </a:solidFill>
                          <a:effectLst/>
                          <a:latin typeface="Times New Roman"/>
                          <a:ea typeface="Times New Roman"/>
                          <a:cs typeface="Times New Roman"/>
                        </a:rPr>
                        <a:t>90</a:t>
                      </a:r>
                      <a:endParaRPr lang="es-EC" sz="1100" dirty="0">
                        <a:effectLst/>
                        <a:latin typeface="Cambria"/>
                        <a:ea typeface="MS Mincho"/>
                        <a:cs typeface="Times New Roman"/>
                      </a:endParaRPr>
                    </a:p>
                  </a:txBody>
                  <a:tcPr marL="40369" marR="4036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50000"/>
                        </a:lnSpc>
                        <a:spcAft>
                          <a:spcPts val="0"/>
                        </a:spcAft>
                      </a:pPr>
                      <a:r>
                        <a:rPr lang="en-US" sz="1100" b="1" dirty="0">
                          <a:solidFill>
                            <a:srgbClr val="FF0000"/>
                          </a:solidFill>
                          <a:effectLst/>
                          <a:latin typeface="Times New Roman"/>
                          <a:ea typeface="Times New Roman"/>
                          <a:cs typeface="Times New Roman"/>
                        </a:rPr>
                        <a:t>T3</a:t>
                      </a:r>
                      <a:endParaRPr lang="es-EC" sz="1100" b="1" dirty="0">
                        <a:solidFill>
                          <a:srgbClr val="FF0000"/>
                        </a:solidFill>
                        <a:effectLst/>
                        <a:latin typeface="Cambria"/>
                        <a:ea typeface="MS Mincho"/>
                        <a:cs typeface="Times New Roman"/>
                      </a:endParaRPr>
                    </a:p>
                  </a:txBody>
                  <a:tcPr marL="40369" marR="40369" marT="0" marB="0" anchor="ctr">
                    <a:lnL>
                      <a:noFill/>
                    </a:lnL>
                    <a:lnR>
                      <a:noFill/>
                    </a:lnR>
                    <a:lnT w="12700" cap="flat" cmpd="sng" algn="ctr">
                      <a:solidFill>
                        <a:srgbClr val="000000"/>
                      </a:solidFill>
                      <a:prstDash val="solid"/>
                      <a:round/>
                      <a:headEnd type="none" w="med" len="med"/>
                      <a:tailEnd type="none" w="med" len="med"/>
                    </a:lnT>
                    <a:lnB>
                      <a:noFill/>
                    </a:lnB>
                    <a:solidFill>
                      <a:srgbClr val="FF0000">
                        <a:alpha val="20000"/>
                      </a:srgbClr>
                    </a:solidFill>
                  </a:tcPr>
                </a:tc>
                <a:tc>
                  <a:txBody>
                    <a:bodyPr/>
                    <a:lstStyle/>
                    <a:p>
                      <a:pPr algn="ctr">
                        <a:lnSpc>
                          <a:spcPct val="150000"/>
                        </a:lnSpc>
                        <a:spcAft>
                          <a:spcPts val="0"/>
                        </a:spcAft>
                      </a:pPr>
                      <a:r>
                        <a:rPr lang="en-US" sz="1100" b="1" dirty="0">
                          <a:solidFill>
                            <a:srgbClr val="FF0000"/>
                          </a:solidFill>
                          <a:effectLst/>
                          <a:latin typeface="Times New Roman"/>
                          <a:ea typeface="Times New Roman"/>
                          <a:cs typeface="Times New Roman"/>
                        </a:rPr>
                        <a:t>181,45 ± 1,95</a:t>
                      </a:r>
                      <a:endParaRPr lang="es-EC" sz="1100" b="1" dirty="0">
                        <a:solidFill>
                          <a:srgbClr val="FF0000"/>
                        </a:solidFill>
                        <a:effectLst/>
                        <a:latin typeface="Cambria"/>
                        <a:ea typeface="MS Mincho"/>
                        <a:cs typeface="Times New Roman"/>
                      </a:endParaRPr>
                    </a:p>
                  </a:txBody>
                  <a:tcPr marL="40369" marR="40369" marT="0" marB="0" anchor="ctr">
                    <a:lnL>
                      <a:noFill/>
                    </a:lnL>
                    <a:lnR>
                      <a:noFill/>
                    </a:lnR>
                    <a:lnT w="12700" cap="flat" cmpd="sng" algn="ctr">
                      <a:solidFill>
                        <a:srgbClr val="000000"/>
                      </a:solidFill>
                      <a:prstDash val="solid"/>
                      <a:round/>
                      <a:headEnd type="none" w="med" len="med"/>
                      <a:tailEnd type="none" w="med" len="med"/>
                    </a:lnT>
                    <a:lnB>
                      <a:noFill/>
                    </a:lnB>
                    <a:solidFill>
                      <a:srgbClr val="FF0000">
                        <a:alpha val="20000"/>
                      </a:srgbClr>
                    </a:solidFill>
                  </a:tcPr>
                </a:tc>
                <a:tc>
                  <a:txBody>
                    <a:bodyPr/>
                    <a:lstStyle/>
                    <a:p>
                      <a:pPr algn="ctr">
                        <a:lnSpc>
                          <a:spcPct val="150000"/>
                        </a:lnSpc>
                        <a:spcAft>
                          <a:spcPts val="0"/>
                        </a:spcAft>
                      </a:pPr>
                      <a:r>
                        <a:rPr lang="en-US" sz="1100" b="1">
                          <a:solidFill>
                            <a:srgbClr val="FF0000"/>
                          </a:solidFill>
                          <a:effectLst/>
                          <a:latin typeface="Times New Roman"/>
                          <a:ea typeface="Times New Roman"/>
                          <a:cs typeface="Times New Roman"/>
                        </a:rPr>
                        <a:t>a</a:t>
                      </a:r>
                      <a:endParaRPr lang="es-EC" sz="1100" b="1">
                        <a:solidFill>
                          <a:srgbClr val="FF0000"/>
                        </a:solidFill>
                        <a:effectLst/>
                        <a:latin typeface="Cambria"/>
                        <a:ea typeface="MS Mincho"/>
                        <a:cs typeface="Times New Roman"/>
                      </a:endParaRPr>
                    </a:p>
                  </a:txBody>
                  <a:tcPr marL="40369" marR="40369" marT="0" marB="0" anchor="ctr">
                    <a:lnL>
                      <a:noFill/>
                    </a:lnL>
                    <a:lnR>
                      <a:noFill/>
                    </a:lnR>
                    <a:lnT w="12700" cap="flat" cmpd="sng" algn="ctr">
                      <a:solidFill>
                        <a:srgbClr val="000000"/>
                      </a:solidFill>
                      <a:prstDash val="solid"/>
                      <a:round/>
                      <a:headEnd type="none" w="med" len="med"/>
                      <a:tailEnd type="none" w="med" len="med"/>
                    </a:lnT>
                    <a:lnB>
                      <a:noFill/>
                    </a:lnB>
                    <a:solidFill>
                      <a:srgbClr val="FF0000">
                        <a:alpha val="20000"/>
                      </a:srgbClr>
                    </a:solidFill>
                  </a:tcPr>
                </a:tc>
              </a:tr>
              <a:tr h="243503">
                <a:tc vMerge="1">
                  <a:txBody>
                    <a:bodyPr/>
                    <a:lstStyle/>
                    <a:p>
                      <a:endParaRPr lang="es-EC"/>
                    </a:p>
                  </a:txBody>
                  <a:tcPr/>
                </a:tc>
                <a:tc>
                  <a:txBody>
                    <a:bodyPr/>
                    <a:lstStyle/>
                    <a:p>
                      <a:pPr algn="ctr">
                        <a:lnSpc>
                          <a:spcPct val="150000"/>
                        </a:lnSpc>
                        <a:spcAft>
                          <a:spcPts val="0"/>
                        </a:spcAft>
                      </a:pPr>
                      <a:r>
                        <a:rPr lang="en-US" sz="1100" b="1">
                          <a:solidFill>
                            <a:srgbClr val="FF0000"/>
                          </a:solidFill>
                          <a:effectLst/>
                          <a:latin typeface="Times New Roman"/>
                          <a:ea typeface="Times New Roman"/>
                          <a:cs typeface="Times New Roman"/>
                        </a:rPr>
                        <a:t>T1</a:t>
                      </a:r>
                      <a:endParaRPr lang="es-EC" sz="1100" b="1">
                        <a:solidFill>
                          <a:srgbClr val="FF0000"/>
                        </a:solidFill>
                        <a:effectLst/>
                        <a:latin typeface="Cambria"/>
                        <a:ea typeface="MS Mincho"/>
                        <a:cs typeface="Times New Roman"/>
                      </a:endParaRPr>
                    </a:p>
                  </a:txBody>
                  <a:tcPr marL="40369" marR="40369" marT="0" marB="0" anchor="ctr">
                    <a:lnL>
                      <a:noFill/>
                    </a:lnL>
                    <a:lnR>
                      <a:noFill/>
                    </a:lnR>
                    <a:lnT>
                      <a:noFill/>
                    </a:lnT>
                    <a:lnB>
                      <a:noFill/>
                    </a:lnB>
                    <a:solidFill>
                      <a:srgbClr val="FF0000">
                        <a:alpha val="20000"/>
                      </a:srgbClr>
                    </a:solidFill>
                  </a:tcPr>
                </a:tc>
                <a:tc>
                  <a:txBody>
                    <a:bodyPr/>
                    <a:lstStyle/>
                    <a:p>
                      <a:pPr algn="ctr">
                        <a:lnSpc>
                          <a:spcPct val="150000"/>
                        </a:lnSpc>
                        <a:spcAft>
                          <a:spcPts val="0"/>
                        </a:spcAft>
                      </a:pPr>
                      <a:r>
                        <a:rPr lang="en-US" sz="1100" b="1" dirty="0">
                          <a:solidFill>
                            <a:srgbClr val="FF0000"/>
                          </a:solidFill>
                          <a:effectLst/>
                          <a:latin typeface="Times New Roman"/>
                          <a:ea typeface="Times New Roman"/>
                          <a:cs typeface="Times New Roman"/>
                        </a:rPr>
                        <a:t>176,07 ± 1,44</a:t>
                      </a:r>
                      <a:endParaRPr lang="es-EC" sz="1100" b="1" dirty="0">
                        <a:solidFill>
                          <a:srgbClr val="FF0000"/>
                        </a:solidFill>
                        <a:effectLst/>
                        <a:latin typeface="Cambria"/>
                        <a:ea typeface="MS Mincho"/>
                        <a:cs typeface="Times New Roman"/>
                      </a:endParaRPr>
                    </a:p>
                  </a:txBody>
                  <a:tcPr marL="40369" marR="40369" marT="0" marB="0" anchor="ctr">
                    <a:lnL>
                      <a:noFill/>
                    </a:lnL>
                    <a:lnR>
                      <a:noFill/>
                    </a:lnR>
                    <a:lnT>
                      <a:noFill/>
                    </a:lnT>
                    <a:lnB>
                      <a:noFill/>
                    </a:lnB>
                    <a:solidFill>
                      <a:srgbClr val="FF0000">
                        <a:alpha val="20000"/>
                      </a:srgbClr>
                    </a:solidFill>
                  </a:tcPr>
                </a:tc>
                <a:tc>
                  <a:txBody>
                    <a:bodyPr/>
                    <a:lstStyle/>
                    <a:p>
                      <a:pPr algn="ctr">
                        <a:lnSpc>
                          <a:spcPct val="150000"/>
                        </a:lnSpc>
                        <a:spcAft>
                          <a:spcPts val="0"/>
                        </a:spcAft>
                      </a:pPr>
                      <a:r>
                        <a:rPr lang="en-US" sz="1100" b="1" dirty="0">
                          <a:solidFill>
                            <a:srgbClr val="FF0000"/>
                          </a:solidFill>
                          <a:effectLst/>
                          <a:latin typeface="Times New Roman"/>
                          <a:ea typeface="Times New Roman"/>
                          <a:cs typeface="Times New Roman"/>
                        </a:rPr>
                        <a:t>a</a:t>
                      </a:r>
                      <a:endParaRPr lang="es-EC" sz="1100" b="1" dirty="0">
                        <a:solidFill>
                          <a:srgbClr val="FF0000"/>
                        </a:solidFill>
                        <a:effectLst/>
                        <a:latin typeface="Cambria"/>
                        <a:ea typeface="MS Mincho"/>
                        <a:cs typeface="Times New Roman"/>
                      </a:endParaRPr>
                    </a:p>
                  </a:txBody>
                  <a:tcPr marL="40369" marR="40369" marT="0" marB="0" anchor="ctr">
                    <a:lnL>
                      <a:noFill/>
                    </a:lnL>
                    <a:lnR>
                      <a:noFill/>
                    </a:lnR>
                    <a:lnT>
                      <a:noFill/>
                    </a:lnT>
                    <a:lnB>
                      <a:noFill/>
                    </a:lnB>
                    <a:solidFill>
                      <a:srgbClr val="FF0000">
                        <a:alpha val="20000"/>
                      </a:srgbClr>
                    </a:solidFill>
                  </a:tcPr>
                </a:tc>
              </a:tr>
              <a:tr h="243503">
                <a:tc vMerge="1">
                  <a:txBody>
                    <a:bodyPr/>
                    <a:lstStyle/>
                    <a:p>
                      <a:endParaRPr lang="es-EC"/>
                    </a:p>
                  </a:txBody>
                  <a:tcPr/>
                </a:tc>
                <a:tc>
                  <a:txBody>
                    <a:bodyPr/>
                    <a:lstStyle/>
                    <a:p>
                      <a:pPr algn="ctr">
                        <a:lnSpc>
                          <a:spcPct val="150000"/>
                        </a:lnSpc>
                        <a:spcAft>
                          <a:spcPts val="0"/>
                        </a:spcAft>
                      </a:pPr>
                      <a:r>
                        <a:rPr lang="en-US" sz="1100">
                          <a:solidFill>
                            <a:srgbClr val="000000"/>
                          </a:solidFill>
                          <a:effectLst/>
                          <a:latin typeface="Times New Roman"/>
                          <a:ea typeface="Times New Roman"/>
                          <a:cs typeface="Times New Roman"/>
                        </a:rPr>
                        <a:t>T2</a:t>
                      </a:r>
                      <a:endParaRPr lang="es-EC" sz="1100">
                        <a:effectLst/>
                        <a:latin typeface="Cambria"/>
                        <a:ea typeface="MS Mincho"/>
                        <a:cs typeface="Times New Roman"/>
                      </a:endParaRPr>
                    </a:p>
                  </a:txBody>
                  <a:tcPr marL="40369" marR="40369" marT="0" marB="0" anchor="ctr">
                    <a:lnL>
                      <a:noFill/>
                    </a:lnL>
                    <a:lnR>
                      <a:noFill/>
                    </a:lnR>
                    <a:lnT>
                      <a:noFill/>
                    </a:lnT>
                    <a:lnB>
                      <a:noFill/>
                    </a:lnB>
                    <a:solidFill>
                      <a:schemeClr val="bg1"/>
                    </a:solidFill>
                  </a:tcPr>
                </a:tc>
                <a:tc>
                  <a:txBody>
                    <a:bodyPr/>
                    <a:lstStyle/>
                    <a:p>
                      <a:pPr algn="ctr">
                        <a:lnSpc>
                          <a:spcPct val="150000"/>
                        </a:lnSpc>
                        <a:spcAft>
                          <a:spcPts val="0"/>
                        </a:spcAft>
                      </a:pPr>
                      <a:r>
                        <a:rPr lang="en-US" sz="1100" dirty="0">
                          <a:solidFill>
                            <a:srgbClr val="000000"/>
                          </a:solidFill>
                          <a:effectLst/>
                          <a:latin typeface="Times New Roman"/>
                          <a:ea typeface="Times New Roman"/>
                          <a:cs typeface="Times New Roman"/>
                        </a:rPr>
                        <a:t>167,52 ± 1,61</a:t>
                      </a:r>
                      <a:endParaRPr lang="es-EC" sz="1100" dirty="0">
                        <a:effectLst/>
                        <a:latin typeface="Cambria"/>
                        <a:ea typeface="MS Mincho"/>
                        <a:cs typeface="Times New Roman"/>
                      </a:endParaRPr>
                    </a:p>
                  </a:txBody>
                  <a:tcPr marL="40369" marR="40369" marT="0" marB="0" anchor="ctr">
                    <a:lnL>
                      <a:noFill/>
                    </a:lnL>
                    <a:lnR>
                      <a:noFill/>
                    </a:lnR>
                    <a:lnT>
                      <a:noFill/>
                    </a:lnT>
                    <a:lnB>
                      <a:noFill/>
                    </a:lnB>
                    <a:solidFill>
                      <a:schemeClr val="bg1"/>
                    </a:solidFill>
                  </a:tcPr>
                </a:tc>
                <a:tc>
                  <a:txBody>
                    <a:bodyPr/>
                    <a:lstStyle/>
                    <a:p>
                      <a:pPr algn="ctr">
                        <a:lnSpc>
                          <a:spcPct val="150000"/>
                        </a:lnSpc>
                        <a:spcAft>
                          <a:spcPts val="0"/>
                        </a:spcAft>
                      </a:pPr>
                      <a:r>
                        <a:rPr lang="en-US" sz="1100" dirty="0">
                          <a:solidFill>
                            <a:srgbClr val="000000"/>
                          </a:solidFill>
                          <a:effectLst/>
                          <a:latin typeface="Times New Roman"/>
                          <a:ea typeface="Times New Roman"/>
                          <a:cs typeface="Times New Roman"/>
                        </a:rPr>
                        <a:t>b</a:t>
                      </a:r>
                      <a:endParaRPr lang="es-EC" sz="1100" dirty="0">
                        <a:effectLst/>
                        <a:latin typeface="Cambria"/>
                        <a:ea typeface="MS Mincho"/>
                        <a:cs typeface="Times New Roman"/>
                      </a:endParaRPr>
                    </a:p>
                  </a:txBody>
                  <a:tcPr marL="40369" marR="40369" marT="0" marB="0" anchor="ctr">
                    <a:lnL>
                      <a:noFill/>
                    </a:lnL>
                    <a:lnR>
                      <a:noFill/>
                    </a:lnR>
                    <a:lnT>
                      <a:noFill/>
                    </a:lnT>
                    <a:lnB>
                      <a:noFill/>
                    </a:lnB>
                    <a:solidFill>
                      <a:schemeClr val="bg1"/>
                    </a:solidFill>
                  </a:tcPr>
                </a:tc>
              </a:tr>
              <a:tr h="243503">
                <a:tc vMerge="1">
                  <a:txBody>
                    <a:bodyPr/>
                    <a:lstStyle/>
                    <a:p>
                      <a:endParaRPr lang="es-EC"/>
                    </a:p>
                  </a:txBody>
                  <a:tcPr/>
                </a:tc>
                <a:tc>
                  <a:txBody>
                    <a:bodyPr/>
                    <a:lstStyle/>
                    <a:p>
                      <a:pPr algn="ctr">
                        <a:lnSpc>
                          <a:spcPct val="150000"/>
                        </a:lnSpc>
                        <a:spcAft>
                          <a:spcPts val="0"/>
                        </a:spcAft>
                      </a:pPr>
                      <a:r>
                        <a:rPr lang="en-US" sz="1100">
                          <a:solidFill>
                            <a:srgbClr val="000000"/>
                          </a:solidFill>
                          <a:effectLst/>
                          <a:latin typeface="Times New Roman"/>
                          <a:ea typeface="Times New Roman"/>
                          <a:cs typeface="Times New Roman"/>
                        </a:rPr>
                        <a:t>T0</a:t>
                      </a:r>
                      <a:endParaRPr lang="es-EC" sz="1100">
                        <a:effectLst/>
                        <a:latin typeface="Cambria"/>
                        <a:ea typeface="MS Mincho"/>
                        <a:cs typeface="Times New Roman"/>
                      </a:endParaRPr>
                    </a:p>
                  </a:txBody>
                  <a:tcPr marL="40369" marR="40369" marT="0" marB="0" anchor="ctr">
                    <a:lnL>
                      <a:noFill/>
                    </a:lnL>
                    <a:lnR>
                      <a:noFill/>
                    </a:lnR>
                    <a:lnT>
                      <a:noFill/>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50000"/>
                        </a:lnSpc>
                        <a:spcAft>
                          <a:spcPts val="0"/>
                        </a:spcAft>
                      </a:pPr>
                      <a:r>
                        <a:rPr lang="en-US" sz="1100">
                          <a:solidFill>
                            <a:srgbClr val="000000"/>
                          </a:solidFill>
                          <a:effectLst/>
                          <a:latin typeface="Times New Roman"/>
                          <a:ea typeface="Times New Roman"/>
                          <a:cs typeface="Times New Roman"/>
                        </a:rPr>
                        <a:t>152,77 ± 1,54</a:t>
                      </a:r>
                      <a:endParaRPr lang="es-EC" sz="1100">
                        <a:effectLst/>
                        <a:latin typeface="Cambria"/>
                        <a:ea typeface="MS Mincho"/>
                        <a:cs typeface="Times New Roman"/>
                      </a:endParaRPr>
                    </a:p>
                  </a:txBody>
                  <a:tcPr marL="40369" marR="40369" marT="0" marB="0" anchor="ctr">
                    <a:lnL>
                      <a:noFill/>
                    </a:lnL>
                    <a:lnR>
                      <a:noFill/>
                    </a:lnR>
                    <a:lnT>
                      <a:noFill/>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50000"/>
                        </a:lnSpc>
                        <a:spcAft>
                          <a:spcPts val="0"/>
                        </a:spcAft>
                      </a:pPr>
                      <a:r>
                        <a:rPr lang="en-US" sz="1100">
                          <a:solidFill>
                            <a:srgbClr val="000000"/>
                          </a:solidFill>
                          <a:effectLst/>
                          <a:latin typeface="Times New Roman"/>
                          <a:ea typeface="Times New Roman"/>
                          <a:cs typeface="Times New Roman"/>
                        </a:rPr>
                        <a:t>c</a:t>
                      </a:r>
                      <a:endParaRPr lang="es-EC" sz="1100">
                        <a:effectLst/>
                        <a:latin typeface="Cambria"/>
                        <a:ea typeface="MS Mincho"/>
                        <a:cs typeface="Times New Roman"/>
                      </a:endParaRPr>
                    </a:p>
                  </a:txBody>
                  <a:tcPr marL="40369" marR="40369" marT="0" marB="0" anchor="ctr">
                    <a:lnL>
                      <a:noFill/>
                    </a:lnL>
                    <a:lnR>
                      <a:noFill/>
                    </a:lnR>
                    <a:lnT>
                      <a:noFill/>
                    </a:lnT>
                    <a:lnB w="12700" cap="flat" cmpd="sng" algn="ctr">
                      <a:solidFill>
                        <a:srgbClr val="000000"/>
                      </a:solidFill>
                      <a:prstDash val="dot"/>
                      <a:round/>
                      <a:headEnd type="none" w="med" len="med"/>
                      <a:tailEnd type="none" w="med" len="med"/>
                    </a:lnB>
                    <a:solidFill>
                      <a:schemeClr val="bg1"/>
                    </a:solidFill>
                  </a:tcPr>
                </a:tc>
              </a:tr>
              <a:tr h="243503">
                <a:tc rowSpan="4">
                  <a:txBody>
                    <a:bodyPr/>
                    <a:lstStyle/>
                    <a:p>
                      <a:pPr algn="ctr">
                        <a:lnSpc>
                          <a:spcPct val="150000"/>
                        </a:lnSpc>
                        <a:spcAft>
                          <a:spcPts val="0"/>
                        </a:spcAft>
                      </a:pPr>
                      <a:r>
                        <a:rPr lang="en-US" sz="1100">
                          <a:solidFill>
                            <a:srgbClr val="000000"/>
                          </a:solidFill>
                          <a:effectLst/>
                          <a:latin typeface="Times New Roman"/>
                          <a:ea typeface="Times New Roman"/>
                          <a:cs typeface="Times New Roman"/>
                        </a:rPr>
                        <a:t>97</a:t>
                      </a:r>
                      <a:endParaRPr lang="es-EC" sz="1100">
                        <a:effectLst/>
                        <a:latin typeface="Cambria"/>
                        <a:ea typeface="MS Mincho"/>
                        <a:cs typeface="Times New Roman"/>
                      </a:endParaRPr>
                    </a:p>
                  </a:txBody>
                  <a:tcPr marL="40369" marR="40369"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50000"/>
                        </a:lnSpc>
                        <a:spcAft>
                          <a:spcPts val="0"/>
                        </a:spcAft>
                      </a:pPr>
                      <a:r>
                        <a:rPr lang="en-US" sz="1100" b="1" dirty="0">
                          <a:solidFill>
                            <a:srgbClr val="FF0000"/>
                          </a:solidFill>
                          <a:effectLst/>
                          <a:latin typeface="Times New Roman"/>
                          <a:ea typeface="Times New Roman"/>
                          <a:cs typeface="Times New Roman"/>
                        </a:rPr>
                        <a:t>T3</a:t>
                      </a:r>
                      <a:endParaRPr lang="es-EC" sz="1100" b="1" dirty="0">
                        <a:solidFill>
                          <a:srgbClr val="FF0000"/>
                        </a:solidFill>
                        <a:effectLst/>
                        <a:latin typeface="Cambria"/>
                        <a:ea typeface="MS Mincho"/>
                        <a:cs typeface="Times New Roman"/>
                      </a:endParaRPr>
                    </a:p>
                  </a:txBody>
                  <a:tcPr marL="40369" marR="40369" marT="0" marB="0" anchor="ctr">
                    <a:lnL>
                      <a:noFill/>
                    </a:lnL>
                    <a:lnR>
                      <a:noFill/>
                    </a:lnR>
                    <a:lnT w="12700" cap="flat" cmpd="sng" algn="ctr">
                      <a:solidFill>
                        <a:srgbClr val="000000"/>
                      </a:solidFill>
                      <a:prstDash val="dot"/>
                      <a:round/>
                      <a:headEnd type="none" w="med" len="med"/>
                      <a:tailEnd type="none" w="med" len="med"/>
                    </a:lnT>
                    <a:lnB>
                      <a:noFill/>
                    </a:lnB>
                    <a:solidFill>
                      <a:srgbClr val="FF0000">
                        <a:alpha val="20000"/>
                      </a:srgbClr>
                    </a:solidFill>
                  </a:tcPr>
                </a:tc>
                <a:tc>
                  <a:txBody>
                    <a:bodyPr/>
                    <a:lstStyle/>
                    <a:p>
                      <a:pPr algn="ctr">
                        <a:lnSpc>
                          <a:spcPct val="150000"/>
                        </a:lnSpc>
                        <a:spcAft>
                          <a:spcPts val="0"/>
                        </a:spcAft>
                      </a:pPr>
                      <a:r>
                        <a:rPr lang="en-US" sz="1100" b="1" dirty="0">
                          <a:solidFill>
                            <a:srgbClr val="FF0000"/>
                          </a:solidFill>
                          <a:effectLst/>
                          <a:latin typeface="Times New Roman"/>
                          <a:ea typeface="Times New Roman"/>
                          <a:cs typeface="Times New Roman"/>
                        </a:rPr>
                        <a:t>185,22 ± 1,97</a:t>
                      </a:r>
                      <a:endParaRPr lang="es-EC" sz="1100" b="1" dirty="0">
                        <a:solidFill>
                          <a:srgbClr val="FF0000"/>
                        </a:solidFill>
                        <a:effectLst/>
                        <a:latin typeface="Cambria"/>
                        <a:ea typeface="MS Mincho"/>
                        <a:cs typeface="Times New Roman"/>
                      </a:endParaRPr>
                    </a:p>
                  </a:txBody>
                  <a:tcPr marL="40369" marR="40369" marT="0" marB="0" anchor="ctr">
                    <a:lnL>
                      <a:noFill/>
                    </a:lnL>
                    <a:lnR>
                      <a:noFill/>
                    </a:lnR>
                    <a:lnT w="12700" cap="flat" cmpd="sng" algn="ctr">
                      <a:solidFill>
                        <a:srgbClr val="000000"/>
                      </a:solidFill>
                      <a:prstDash val="dot"/>
                      <a:round/>
                      <a:headEnd type="none" w="med" len="med"/>
                      <a:tailEnd type="none" w="med" len="med"/>
                    </a:lnT>
                    <a:lnB>
                      <a:noFill/>
                    </a:lnB>
                    <a:solidFill>
                      <a:srgbClr val="FF0000">
                        <a:alpha val="20000"/>
                      </a:srgbClr>
                    </a:solidFill>
                  </a:tcPr>
                </a:tc>
                <a:tc>
                  <a:txBody>
                    <a:bodyPr/>
                    <a:lstStyle/>
                    <a:p>
                      <a:pPr algn="ctr">
                        <a:lnSpc>
                          <a:spcPct val="150000"/>
                        </a:lnSpc>
                        <a:spcAft>
                          <a:spcPts val="0"/>
                        </a:spcAft>
                      </a:pPr>
                      <a:r>
                        <a:rPr lang="en-US" sz="1100" b="1" dirty="0">
                          <a:solidFill>
                            <a:srgbClr val="FF0000"/>
                          </a:solidFill>
                          <a:effectLst/>
                          <a:latin typeface="Times New Roman"/>
                          <a:ea typeface="Times New Roman"/>
                          <a:cs typeface="Times New Roman"/>
                        </a:rPr>
                        <a:t>a</a:t>
                      </a:r>
                      <a:endParaRPr lang="es-EC" sz="1100" b="1" dirty="0">
                        <a:solidFill>
                          <a:srgbClr val="FF0000"/>
                        </a:solidFill>
                        <a:effectLst/>
                        <a:latin typeface="Cambria"/>
                        <a:ea typeface="MS Mincho"/>
                        <a:cs typeface="Times New Roman"/>
                      </a:endParaRPr>
                    </a:p>
                  </a:txBody>
                  <a:tcPr marL="40369" marR="40369" marT="0" marB="0" anchor="ctr">
                    <a:lnL>
                      <a:noFill/>
                    </a:lnL>
                    <a:lnR>
                      <a:noFill/>
                    </a:lnR>
                    <a:lnT w="12700" cap="flat" cmpd="sng" algn="ctr">
                      <a:solidFill>
                        <a:srgbClr val="000000"/>
                      </a:solidFill>
                      <a:prstDash val="dot"/>
                      <a:round/>
                      <a:headEnd type="none" w="med" len="med"/>
                      <a:tailEnd type="none" w="med" len="med"/>
                    </a:lnT>
                    <a:lnB>
                      <a:noFill/>
                    </a:lnB>
                    <a:solidFill>
                      <a:srgbClr val="FF0000">
                        <a:alpha val="20000"/>
                      </a:srgbClr>
                    </a:solidFill>
                  </a:tcPr>
                </a:tc>
              </a:tr>
              <a:tr h="243503">
                <a:tc vMerge="1">
                  <a:txBody>
                    <a:bodyPr/>
                    <a:lstStyle/>
                    <a:p>
                      <a:endParaRPr lang="es-EC"/>
                    </a:p>
                  </a:txBody>
                  <a:tcPr/>
                </a:tc>
                <a:tc>
                  <a:txBody>
                    <a:bodyPr/>
                    <a:lstStyle/>
                    <a:p>
                      <a:pPr algn="ctr">
                        <a:lnSpc>
                          <a:spcPct val="150000"/>
                        </a:lnSpc>
                        <a:spcAft>
                          <a:spcPts val="0"/>
                        </a:spcAft>
                      </a:pPr>
                      <a:r>
                        <a:rPr lang="en-US" sz="1100" b="1" dirty="0">
                          <a:solidFill>
                            <a:srgbClr val="7030A0"/>
                          </a:solidFill>
                          <a:effectLst/>
                          <a:latin typeface="Times New Roman"/>
                          <a:ea typeface="Times New Roman"/>
                          <a:cs typeface="Times New Roman"/>
                        </a:rPr>
                        <a:t>T1</a:t>
                      </a:r>
                      <a:endParaRPr lang="es-EC" sz="1100" b="1" dirty="0">
                        <a:solidFill>
                          <a:srgbClr val="7030A0"/>
                        </a:solidFill>
                        <a:effectLst/>
                        <a:latin typeface="Cambria"/>
                        <a:ea typeface="MS Mincho"/>
                        <a:cs typeface="Times New Roman"/>
                      </a:endParaRPr>
                    </a:p>
                  </a:txBody>
                  <a:tcPr marL="40369" marR="40369" marT="0" marB="0" anchor="ctr">
                    <a:lnL>
                      <a:noFill/>
                    </a:lnL>
                    <a:lnR>
                      <a:noFill/>
                    </a:lnR>
                    <a:lnT>
                      <a:noFill/>
                    </a:lnT>
                    <a:lnB>
                      <a:noFill/>
                    </a:lnB>
                    <a:solidFill>
                      <a:srgbClr val="FF0000">
                        <a:alpha val="20000"/>
                      </a:srgbClr>
                    </a:solidFill>
                  </a:tcPr>
                </a:tc>
                <a:tc>
                  <a:txBody>
                    <a:bodyPr/>
                    <a:lstStyle/>
                    <a:p>
                      <a:pPr algn="ctr">
                        <a:lnSpc>
                          <a:spcPct val="150000"/>
                        </a:lnSpc>
                        <a:spcAft>
                          <a:spcPts val="0"/>
                        </a:spcAft>
                      </a:pPr>
                      <a:r>
                        <a:rPr lang="en-US" sz="1100" b="1" dirty="0">
                          <a:solidFill>
                            <a:srgbClr val="7030A0"/>
                          </a:solidFill>
                          <a:effectLst/>
                          <a:latin typeface="Times New Roman"/>
                          <a:ea typeface="Times New Roman"/>
                          <a:cs typeface="Times New Roman"/>
                        </a:rPr>
                        <a:t>180,38 ± 1,43</a:t>
                      </a:r>
                      <a:endParaRPr lang="es-EC" sz="1100" b="1" dirty="0">
                        <a:solidFill>
                          <a:srgbClr val="7030A0"/>
                        </a:solidFill>
                        <a:effectLst/>
                        <a:latin typeface="Cambria"/>
                        <a:ea typeface="MS Mincho"/>
                        <a:cs typeface="Times New Roman"/>
                      </a:endParaRPr>
                    </a:p>
                  </a:txBody>
                  <a:tcPr marL="40369" marR="40369" marT="0" marB="0" anchor="ctr">
                    <a:lnL>
                      <a:noFill/>
                    </a:lnL>
                    <a:lnR>
                      <a:noFill/>
                    </a:lnR>
                    <a:lnT>
                      <a:noFill/>
                    </a:lnT>
                    <a:lnB>
                      <a:noFill/>
                    </a:lnB>
                    <a:solidFill>
                      <a:srgbClr val="FF0000">
                        <a:alpha val="20000"/>
                      </a:srgbClr>
                    </a:solidFill>
                  </a:tcPr>
                </a:tc>
                <a:tc>
                  <a:txBody>
                    <a:bodyPr/>
                    <a:lstStyle/>
                    <a:p>
                      <a:pPr algn="ctr">
                        <a:lnSpc>
                          <a:spcPct val="150000"/>
                        </a:lnSpc>
                        <a:spcAft>
                          <a:spcPts val="0"/>
                        </a:spcAft>
                      </a:pPr>
                      <a:r>
                        <a:rPr lang="en-US" sz="1100" b="1" dirty="0" err="1">
                          <a:solidFill>
                            <a:srgbClr val="7030A0"/>
                          </a:solidFill>
                          <a:effectLst/>
                          <a:latin typeface="Times New Roman"/>
                          <a:ea typeface="Times New Roman"/>
                          <a:cs typeface="Times New Roman"/>
                        </a:rPr>
                        <a:t>ab</a:t>
                      </a:r>
                      <a:endParaRPr lang="es-EC" sz="1100" b="1" dirty="0">
                        <a:solidFill>
                          <a:srgbClr val="7030A0"/>
                        </a:solidFill>
                        <a:effectLst/>
                        <a:latin typeface="Cambria"/>
                        <a:ea typeface="MS Mincho"/>
                        <a:cs typeface="Times New Roman"/>
                      </a:endParaRPr>
                    </a:p>
                  </a:txBody>
                  <a:tcPr marL="40369" marR="40369" marT="0" marB="0" anchor="ctr">
                    <a:lnL>
                      <a:noFill/>
                    </a:lnL>
                    <a:lnR>
                      <a:noFill/>
                    </a:lnR>
                    <a:lnT>
                      <a:noFill/>
                    </a:lnT>
                    <a:lnB>
                      <a:noFill/>
                    </a:lnB>
                    <a:solidFill>
                      <a:srgbClr val="FF0000">
                        <a:alpha val="20000"/>
                      </a:srgbClr>
                    </a:solidFill>
                  </a:tcPr>
                </a:tc>
              </a:tr>
              <a:tr h="243503">
                <a:tc vMerge="1">
                  <a:txBody>
                    <a:bodyPr/>
                    <a:lstStyle/>
                    <a:p>
                      <a:endParaRPr lang="es-EC"/>
                    </a:p>
                  </a:txBody>
                  <a:tcPr/>
                </a:tc>
                <a:tc>
                  <a:txBody>
                    <a:bodyPr/>
                    <a:lstStyle/>
                    <a:p>
                      <a:pPr algn="ctr">
                        <a:lnSpc>
                          <a:spcPct val="150000"/>
                        </a:lnSpc>
                        <a:spcAft>
                          <a:spcPts val="0"/>
                        </a:spcAft>
                      </a:pPr>
                      <a:r>
                        <a:rPr lang="en-US" sz="1100" b="1" dirty="0">
                          <a:solidFill>
                            <a:srgbClr val="00B0F0"/>
                          </a:solidFill>
                          <a:effectLst/>
                          <a:latin typeface="Times New Roman"/>
                          <a:ea typeface="Times New Roman"/>
                          <a:cs typeface="Times New Roman"/>
                        </a:rPr>
                        <a:t>T2</a:t>
                      </a:r>
                      <a:endParaRPr lang="es-EC" sz="1100" b="1" dirty="0">
                        <a:solidFill>
                          <a:srgbClr val="00B0F0"/>
                        </a:solidFill>
                        <a:effectLst/>
                        <a:latin typeface="Cambria"/>
                        <a:ea typeface="MS Mincho"/>
                        <a:cs typeface="Times New Roman"/>
                      </a:endParaRPr>
                    </a:p>
                  </a:txBody>
                  <a:tcPr marL="40369" marR="40369" marT="0" marB="0" anchor="ctr">
                    <a:lnL>
                      <a:noFill/>
                    </a:lnL>
                    <a:lnR>
                      <a:noFill/>
                    </a:lnR>
                    <a:lnT>
                      <a:noFill/>
                    </a:lnT>
                    <a:lnB>
                      <a:noFill/>
                    </a:lnB>
                    <a:solidFill>
                      <a:srgbClr val="FF0000">
                        <a:alpha val="20000"/>
                      </a:srgbClr>
                    </a:solidFill>
                  </a:tcPr>
                </a:tc>
                <a:tc>
                  <a:txBody>
                    <a:bodyPr/>
                    <a:lstStyle/>
                    <a:p>
                      <a:pPr algn="ctr">
                        <a:lnSpc>
                          <a:spcPct val="150000"/>
                        </a:lnSpc>
                        <a:spcAft>
                          <a:spcPts val="0"/>
                        </a:spcAft>
                      </a:pPr>
                      <a:r>
                        <a:rPr lang="en-US" sz="1100" b="1" dirty="0">
                          <a:solidFill>
                            <a:srgbClr val="00B0F0"/>
                          </a:solidFill>
                          <a:effectLst/>
                          <a:latin typeface="Times New Roman"/>
                          <a:ea typeface="Times New Roman"/>
                          <a:cs typeface="Times New Roman"/>
                        </a:rPr>
                        <a:t>177,76 ± 1,19</a:t>
                      </a:r>
                      <a:endParaRPr lang="es-EC" sz="1100" b="1" dirty="0">
                        <a:solidFill>
                          <a:srgbClr val="00B0F0"/>
                        </a:solidFill>
                        <a:effectLst/>
                        <a:latin typeface="Cambria"/>
                        <a:ea typeface="MS Mincho"/>
                        <a:cs typeface="Times New Roman"/>
                      </a:endParaRPr>
                    </a:p>
                  </a:txBody>
                  <a:tcPr marL="40369" marR="40369" marT="0" marB="0" anchor="ctr">
                    <a:lnL>
                      <a:noFill/>
                    </a:lnL>
                    <a:lnR>
                      <a:noFill/>
                    </a:lnR>
                    <a:lnT>
                      <a:noFill/>
                    </a:lnT>
                    <a:lnB>
                      <a:noFill/>
                    </a:lnB>
                    <a:solidFill>
                      <a:srgbClr val="FF0000">
                        <a:alpha val="20000"/>
                      </a:srgbClr>
                    </a:solidFill>
                  </a:tcPr>
                </a:tc>
                <a:tc>
                  <a:txBody>
                    <a:bodyPr/>
                    <a:lstStyle/>
                    <a:p>
                      <a:pPr algn="ctr">
                        <a:lnSpc>
                          <a:spcPct val="150000"/>
                        </a:lnSpc>
                        <a:spcAft>
                          <a:spcPts val="0"/>
                        </a:spcAft>
                      </a:pPr>
                      <a:r>
                        <a:rPr lang="en-US" sz="1100" b="1" dirty="0">
                          <a:solidFill>
                            <a:srgbClr val="00B0F0"/>
                          </a:solidFill>
                          <a:effectLst/>
                          <a:latin typeface="Times New Roman"/>
                          <a:ea typeface="Times New Roman"/>
                          <a:cs typeface="Times New Roman"/>
                        </a:rPr>
                        <a:t>b</a:t>
                      </a:r>
                      <a:endParaRPr lang="es-EC" sz="1100" b="1" dirty="0">
                        <a:solidFill>
                          <a:srgbClr val="00B0F0"/>
                        </a:solidFill>
                        <a:effectLst/>
                        <a:latin typeface="Cambria"/>
                        <a:ea typeface="MS Mincho"/>
                        <a:cs typeface="Times New Roman"/>
                      </a:endParaRPr>
                    </a:p>
                  </a:txBody>
                  <a:tcPr marL="40369" marR="40369" marT="0" marB="0" anchor="ctr">
                    <a:lnL>
                      <a:noFill/>
                    </a:lnL>
                    <a:lnR>
                      <a:noFill/>
                    </a:lnR>
                    <a:lnT>
                      <a:noFill/>
                    </a:lnT>
                    <a:lnB>
                      <a:noFill/>
                    </a:lnB>
                    <a:solidFill>
                      <a:srgbClr val="FF0000">
                        <a:alpha val="20000"/>
                      </a:srgbClr>
                    </a:solidFill>
                  </a:tcPr>
                </a:tc>
              </a:tr>
              <a:tr h="243503">
                <a:tc vMerge="1">
                  <a:txBody>
                    <a:bodyPr/>
                    <a:lstStyle/>
                    <a:p>
                      <a:endParaRPr lang="es-EC"/>
                    </a:p>
                  </a:txBody>
                  <a:tcPr/>
                </a:tc>
                <a:tc>
                  <a:txBody>
                    <a:bodyPr/>
                    <a:lstStyle/>
                    <a:p>
                      <a:pPr algn="ctr">
                        <a:lnSpc>
                          <a:spcPct val="150000"/>
                        </a:lnSpc>
                        <a:spcAft>
                          <a:spcPts val="0"/>
                        </a:spcAft>
                      </a:pPr>
                      <a:r>
                        <a:rPr lang="en-US" sz="1100">
                          <a:solidFill>
                            <a:srgbClr val="000000"/>
                          </a:solidFill>
                          <a:effectLst/>
                          <a:latin typeface="Times New Roman"/>
                          <a:ea typeface="Times New Roman"/>
                          <a:cs typeface="Times New Roman"/>
                        </a:rPr>
                        <a:t>T0</a:t>
                      </a:r>
                      <a:endParaRPr lang="es-EC" sz="1100">
                        <a:effectLst/>
                        <a:latin typeface="Cambria"/>
                        <a:ea typeface="MS Mincho"/>
                        <a:cs typeface="Times New Roman"/>
                      </a:endParaRPr>
                    </a:p>
                  </a:txBody>
                  <a:tcPr marL="40369" marR="40369" marT="0" marB="0" anchor="ctr">
                    <a:lnL>
                      <a:noFill/>
                    </a:lnL>
                    <a:lnR>
                      <a:noFill/>
                    </a:lnR>
                    <a:lnT>
                      <a:noFill/>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50000"/>
                        </a:lnSpc>
                        <a:spcAft>
                          <a:spcPts val="0"/>
                        </a:spcAft>
                      </a:pPr>
                      <a:r>
                        <a:rPr lang="en-US" sz="1100">
                          <a:solidFill>
                            <a:srgbClr val="000000"/>
                          </a:solidFill>
                          <a:effectLst/>
                          <a:latin typeface="Times New Roman"/>
                          <a:ea typeface="Times New Roman"/>
                          <a:cs typeface="Times New Roman"/>
                        </a:rPr>
                        <a:t>156,6 ± 1,65</a:t>
                      </a:r>
                      <a:endParaRPr lang="es-EC" sz="1100">
                        <a:effectLst/>
                        <a:latin typeface="Cambria"/>
                        <a:ea typeface="MS Mincho"/>
                        <a:cs typeface="Times New Roman"/>
                      </a:endParaRPr>
                    </a:p>
                  </a:txBody>
                  <a:tcPr marL="40369" marR="40369" marT="0" marB="0" anchor="ctr">
                    <a:lnL>
                      <a:noFill/>
                    </a:lnL>
                    <a:lnR>
                      <a:noFill/>
                    </a:lnR>
                    <a:lnT>
                      <a:noFill/>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50000"/>
                        </a:lnSpc>
                        <a:spcAft>
                          <a:spcPts val="0"/>
                        </a:spcAft>
                      </a:pPr>
                      <a:r>
                        <a:rPr lang="en-US" sz="1100" dirty="0">
                          <a:solidFill>
                            <a:srgbClr val="000000"/>
                          </a:solidFill>
                          <a:effectLst/>
                          <a:latin typeface="Times New Roman"/>
                          <a:ea typeface="Times New Roman"/>
                          <a:cs typeface="Times New Roman"/>
                        </a:rPr>
                        <a:t>c</a:t>
                      </a:r>
                      <a:endParaRPr lang="es-EC" sz="1100" dirty="0">
                        <a:effectLst/>
                        <a:latin typeface="Cambria"/>
                        <a:ea typeface="MS Mincho"/>
                        <a:cs typeface="Times New Roman"/>
                      </a:endParaRPr>
                    </a:p>
                  </a:txBody>
                  <a:tcPr marL="40369" marR="40369" marT="0" marB="0" anchor="ctr">
                    <a:lnL>
                      <a:noFill/>
                    </a:lnL>
                    <a:lnR>
                      <a:noFill/>
                    </a:lnR>
                    <a:lnT>
                      <a:noFill/>
                    </a:lnT>
                    <a:lnB w="12700" cap="flat" cmpd="sng" algn="ctr">
                      <a:solidFill>
                        <a:srgbClr val="000000"/>
                      </a:solidFill>
                      <a:prstDash val="dot"/>
                      <a:round/>
                      <a:headEnd type="none" w="med" len="med"/>
                      <a:tailEnd type="none" w="med" len="med"/>
                    </a:lnB>
                    <a:solidFill>
                      <a:schemeClr val="bg1"/>
                    </a:solidFill>
                  </a:tcPr>
                </a:tc>
              </a:tr>
              <a:tr h="243503">
                <a:tc rowSpan="4">
                  <a:txBody>
                    <a:bodyPr/>
                    <a:lstStyle/>
                    <a:p>
                      <a:pPr algn="ctr">
                        <a:lnSpc>
                          <a:spcPct val="150000"/>
                        </a:lnSpc>
                        <a:spcAft>
                          <a:spcPts val="0"/>
                        </a:spcAft>
                      </a:pPr>
                      <a:r>
                        <a:rPr lang="en-US" sz="1100">
                          <a:solidFill>
                            <a:srgbClr val="000000"/>
                          </a:solidFill>
                          <a:effectLst/>
                          <a:latin typeface="Times New Roman"/>
                          <a:ea typeface="Times New Roman"/>
                          <a:cs typeface="Times New Roman"/>
                        </a:rPr>
                        <a:t>105</a:t>
                      </a:r>
                      <a:endParaRPr lang="es-EC" sz="1100">
                        <a:effectLst/>
                        <a:latin typeface="Cambria"/>
                        <a:ea typeface="MS Mincho"/>
                        <a:cs typeface="Times New Roman"/>
                      </a:endParaRPr>
                    </a:p>
                  </a:txBody>
                  <a:tcPr marL="40369" marR="40369"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50000"/>
                        </a:lnSpc>
                        <a:spcAft>
                          <a:spcPts val="0"/>
                        </a:spcAft>
                      </a:pPr>
                      <a:r>
                        <a:rPr lang="en-US" sz="1100" b="1" dirty="0">
                          <a:solidFill>
                            <a:srgbClr val="FF0000"/>
                          </a:solidFill>
                          <a:effectLst/>
                          <a:latin typeface="Times New Roman"/>
                          <a:ea typeface="Times New Roman"/>
                          <a:cs typeface="Times New Roman"/>
                        </a:rPr>
                        <a:t>T3</a:t>
                      </a:r>
                      <a:endParaRPr lang="es-EC" sz="1100" b="1" dirty="0">
                        <a:solidFill>
                          <a:srgbClr val="FF0000"/>
                        </a:solidFill>
                        <a:effectLst/>
                        <a:latin typeface="Cambria"/>
                        <a:ea typeface="MS Mincho"/>
                        <a:cs typeface="Times New Roman"/>
                      </a:endParaRPr>
                    </a:p>
                  </a:txBody>
                  <a:tcPr marL="40369" marR="40369" marT="0" marB="0" anchor="ctr">
                    <a:lnL>
                      <a:noFill/>
                    </a:lnL>
                    <a:lnR>
                      <a:noFill/>
                    </a:lnR>
                    <a:lnT w="12700" cap="flat" cmpd="sng" algn="ctr">
                      <a:solidFill>
                        <a:srgbClr val="000000"/>
                      </a:solidFill>
                      <a:prstDash val="dot"/>
                      <a:round/>
                      <a:headEnd type="none" w="med" len="med"/>
                      <a:tailEnd type="none" w="med" len="med"/>
                    </a:lnT>
                    <a:lnB>
                      <a:noFill/>
                    </a:lnB>
                    <a:solidFill>
                      <a:srgbClr val="FF0000">
                        <a:alpha val="20000"/>
                      </a:srgbClr>
                    </a:solidFill>
                  </a:tcPr>
                </a:tc>
                <a:tc>
                  <a:txBody>
                    <a:bodyPr/>
                    <a:lstStyle/>
                    <a:p>
                      <a:pPr algn="ctr">
                        <a:lnSpc>
                          <a:spcPct val="150000"/>
                        </a:lnSpc>
                        <a:spcAft>
                          <a:spcPts val="0"/>
                        </a:spcAft>
                      </a:pPr>
                      <a:r>
                        <a:rPr lang="en-US" sz="1100" b="1" dirty="0">
                          <a:solidFill>
                            <a:srgbClr val="FF0000"/>
                          </a:solidFill>
                          <a:effectLst/>
                          <a:latin typeface="Times New Roman"/>
                          <a:ea typeface="Times New Roman"/>
                          <a:cs typeface="Times New Roman"/>
                        </a:rPr>
                        <a:t>200,61 ± 2,39</a:t>
                      </a:r>
                      <a:endParaRPr lang="es-EC" sz="1100" b="1" dirty="0">
                        <a:solidFill>
                          <a:srgbClr val="FF0000"/>
                        </a:solidFill>
                        <a:effectLst/>
                        <a:latin typeface="Cambria"/>
                        <a:ea typeface="MS Mincho"/>
                        <a:cs typeface="Times New Roman"/>
                      </a:endParaRPr>
                    </a:p>
                  </a:txBody>
                  <a:tcPr marL="40369" marR="40369" marT="0" marB="0" anchor="ctr">
                    <a:lnL>
                      <a:noFill/>
                    </a:lnL>
                    <a:lnR>
                      <a:noFill/>
                    </a:lnR>
                    <a:lnT w="12700" cap="flat" cmpd="sng" algn="ctr">
                      <a:solidFill>
                        <a:srgbClr val="000000"/>
                      </a:solidFill>
                      <a:prstDash val="dot"/>
                      <a:round/>
                      <a:headEnd type="none" w="med" len="med"/>
                      <a:tailEnd type="none" w="med" len="med"/>
                    </a:lnT>
                    <a:lnB>
                      <a:noFill/>
                    </a:lnB>
                    <a:solidFill>
                      <a:srgbClr val="FF0000">
                        <a:alpha val="20000"/>
                      </a:srgbClr>
                    </a:solidFill>
                  </a:tcPr>
                </a:tc>
                <a:tc>
                  <a:txBody>
                    <a:bodyPr/>
                    <a:lstStyle/>
                    <a:p>
                      <a:pPr algn="ctr">
                        <a:lnSpc>
                          <a:spcPct val="150000"/>
                        </a:lnSpc>
                        <a:spcAft>
                          <a:spcPts val="0"/>
                        </a:spcAft>
                      </a:pPr>
                      <a:r>
                        <a:rPr lang="en-US" sz="1100" b="1" dirty="0">
                          <a:solidFill>
                            <a:srgbClr val="FF0000"/>
                          </a:solidFill>
                          <a:effectLst/>
                          <a:latin typeface="Times New Roman"/>
                          <a:ea typeface="Times New Roman"/>
                          <a:cs typeface="Times New Roman"/>
                        </a:rPr>
                        <a:t>a</a:t>
                      </a:r>
                      <a:endParaRPr lang="es-EC" sz="1100" b="1" dirty="0">
                        <a:solidFill>
                          <a:srgbClr val="FF0000"/>
                        </a:solidFill>
                        <a:effectLst/>
                        <a:latin typeface="Cambria"/>
                        <a:ea typeface="MS Mincho"/>
                        <a:cs typeface="Times New Roman"/>
                      </a:endParaRPr>
                    </a:p>
                  </a:txBody>
                  <a:tcPr marL="40369" marR="40369" marT="0" marB="0" anchor="ctr">
                    <a:lnL>
                      <a:noFill/>
                    </a:lnL>
                    <a:lnR>
                      <a:noFill/>
                    </a:lnR>
                    <a:lnT w="12700" cap="flat" cmpd="sng" algn="ctr">
                      <a:solidFill>
                        <a:srgbClr val="000000"/>
                      </a:solidFill>
                      <a:prstDash val="dot"/>
                      <a:round/>
                      <a:headEnd type="none" w="med" len="med"/>
                      <a:tailEnd type="none" w="med" len="med"/>
                    </a:lnT>
                    <a:lnB>
                      <a:noFill/>
                    </a:lnB>
                    <a:solidFill>
                      <a:srgbClr val="FF0000">
                        <a:alpha val="20000"/>
                      </a:srgbClr>
                    </a:solidFill>
                  </a:tcPr>
                </a:tc>
              </a:tr>
              <a:tr h="243503">
                <a:tc vMerge="1">
                  <a:txBody>
                    <a:bodyPr/>
                    <a:lstStyle/>
                    <a:p>
                      <a:endParaRPr lang="es-EC"/>
                    </a:p>
                  </a:txBody>
                  <a:tcPr/>
                </a:tc>
                <a:tc>
                  <a:txBody>
                    <a:bodyPr/>
                    <a:lstStyle/>
                    <a:p>
                      <a:pPr algn="ctr">
                        <a:lnSpc>
                          <a:spcPct val="150000"/>
                        </a:lnSpc>
                        <a:spcAft>
                          <a:spcPts val="0"/>
                        </a:spcAft>
                      </a:pPr>
                      <a:r>
                        <a:rPr lang="en-US" sz="1100" b="1">
                          <a:solidFill>
                            <a:srgbClr val="FF0000"/>
                          </a:solidFill>
                          <a:effectLst/>
                          <a:latin typeface="Times New Roman"/>
                          <a:ea typeface="Times New Roman"/>
                          <a:cs typeface="Times New Roman"/>
                        </a:rPr>
                        <a:t>T1</a:t>
                      </a:r>
                      <a:endParaRPr lang="es-EC" sz="1100" b="1">
                        <a:solidFill>
                          <a:srgbClr val="FF0000"/>
                        </a:solidFill>
                        <a:effectLst/>
                        <a:latin typeface="Cambria"/>
                        <a:ea typeface="MS Mincho"/>
                        <a:cs typeface="Times New Roman"/>
                      </a:endParaRPr>
                    </a:p>
                  </a:txBody>
                  <a:tcPr marL="40369" marR="40369" marT="0" marB="0" anchor="ctr">
                    <a:lnL>
                      <a:noFill/>
                    </a:lnL>
                    <a:lnR>
                      <a:noFill/>
                    </a:lnR>
                    <a:lnT>
                      <a:noFill/>
                    </a:lnT>
                    <a:lnB>
                      <a:noFill/>
                    </a:lnB>
                    <a:solidFill>
                      <a:srgbClr val="FF0000">
                        <a:alpha val="20000"/>
                      </a:srgbClr>
                    </a:solidFill>
                  </a:tcPr>
                </a:tc>
                <a:tc>
                  <a:txBody>
                    <a:bodyPr/>
                    <a:lstStyle/>
                    <a:p>
                      <a:pPr algn="ctr">
                        <a:lnSpc>
                          <a:spcPct val="150000"/>
                        </a:lnSpc>
                        <a:spcAft>
                          <a:spcPts val="0"/>
                        </a:spcAft>
                      </a:pPr>
                      <a:r>
                        <a:rPr lang="en-US" sz="1100" b="1">
                          <a:solidFill>
                            <a:srgbClr val="FF0000"/>
                          </a:solidFill>
                          <a:effectLst/>
                          <a:latin typeface="Times New Roman"/>
                          <a:ea typeface="Times New Roman"/>
                          <a:cs typeface="Times New Roman"/>
                        </a:rPr>
                        <a:t>200,32 ± 1,62</a:t>
                      </a:r>
                      <a:endParaRPr lang="es-EC" sz="1100" b="1">
                        <a:solidFill>
                          <a:srgbClr val="FF0000"/>
                        </a:solidFill>
                        <a:effectLst/>
                        <a:latin typeface="Cambria"/>
                        <a:ea typeface="MS Mincho"/>
                        <a:cs typeface="Times New Roman"/>
                      </a:endParaRPr>
                    </a:p>
                  </a:txBody>
                  <a:tcPr marL="40369" marR="40369" marT="0" marB="0" anchor="ctr">
                    <a:lnL>
                      <a:noFill/>
                    </a:lnL>
                    <a:lnR>
                      <a:noFill/>
                    </a:lnR>
                    <a:lnT>
                      <a:noFill/>
                    </a:lnT>
                    <a:lnB>
                      <a:noFill/>
                    </a:lnB>
                    <a:solidFill>
                      <a:srgbClr val="FF0000">
                        <a:alpha val="20000"/>
                      </a:srgbClr>
                    </a:solidFill>
                  </a:tcPr>
                </a:tc>
                <a:tc>
                  <a:txBody>
                    <a:bodyPr/>
                    <a:lstStyle/>
                    <a:p>
                      <a:pPr algn="ctr">
                        <a:lnSpc>
                          <a:spcPct val="150000"/>
                        </a:lnSpc>
                        <a:spcAft>
                          <a:spcPts val="0"/>
                        </a:spcAft>
                      </a:pPr>
                      <a:r>
                        <a:rPr lang="en-US" sz="1100" b="1" dirty="0">
                          <a:solidFill>
                            <a:srgbClr val="FF0000"/>
                          </a:solidFill>
                          <a:effectLst/>
                          <a:latin typeface="Times New Roman"/>
                          <a:ea typeface="Times New Roman"/>
                          <a:cs typeface="Times New Roman"/>
                        </a:rPr>
                        <a:t>a</a:t>
                      </a:r>
                      <a:endParaRPr lang="es-EC" sz="1100" b="1" dirty="0">
                        <a:solidFill>
                          <a:srgbClr val="FF0000"/>
                        </a:solidFill>
                        <a:effectLst/>
                        <a:latin typeface="Cambria"/>
                        <a:ea typeface="MS Mincho"/>
                        <a:cs typeface="Times New Roman"/>
                      </a:endParaRPr>
                    </a:p>
                  </a:txBody>
                  <a:tcPr marL="40369" marR="40369" marT="0" marB="0" anchor="ctr">
                    <a:lnL>
                      <a:noFill/>
                    </a:lnL>
                    <a:lnR>
                      <a:noFill/>
                    </a:lnR>
                    <a:lnT>
                      <a:noFill/>
                    </a:lnT>
                    <a:lnB>
                      <a:noFill/>
                    </a:lnB>
                    <a:solidFill>
                      <a:srgbClr val="FF0000">
                        <a:alpha val="20000"/>
                      </a:srgbClr>
                    </a:solidFill>
                  </a:tcPr>
                </a:tc>
              </a:tr>
              <a:tr h="243503">
                <a:tc vMerge="1">
                  <a:txBody>
                    <a:bodyPr/>
                    <a:lstStyle/>
                    <a:p>
                      <a:endParaRPr lang="es-EC"/>
                    </a:p>
                  </a:txBody>
                  <a:tcPr/>
                </a:tc>
                <a:tc>
                  <a:txBody>
                    <a:bodyPr/>
                    <a:lstStyle/>
                    <a:p>
                      <a:pPr algn="ctr">
                        <a:lnSpc>
                          <a:spcPct val="150000"/>
                        </a:lnSpc>
                        <a:spcAft>
                          <a:spcPts val="0"/>
                        </a:spcAft>
                      </a:pPr>
                      <a:r>
                        <a:rPr lang="en-US" sz="1100">
                          <a:solidFill>
                            <a:srgbClr val="000000"/>
                          </a:solidFill>
                          <a:effectLst/>
                          <a:latin typeface="Times New Roman"/>
                          <a:ea typeface="Times New Roman"/>
                          <a:cs typeface="Times New Roman"/>
                        </a:rPr>
                        <a:t>T2</a:t>
                      </a:r>
                      <a:endParaRPr lang="es-EC" sz="1100">
                        <a:effectLst/>
                        <a:latin typeface="Cambria"/>
                        <a:ea typeface="MS Mincho"/>
                        <a:cs typeface="Times New Roman"/>
                      </a:endParaRPr>
                    </a:p>
                  </a:txBody>
                  <a:tcPr marL="40369" marR="40369" marT="0" marB="0" anchor="ctr">
                    <a:lnL>
                      <a:noFill/>
                    </a:lnL>
                    <a:lnR>
                      <a:noFill/>
                    </a:lnR>
                    <a:lnT>
                      <a:noFill/>
                    </a:lnT>
                    <a:lnB>
                      <a:noFill/>
                    </a:lnB>
                    <a:solidFill>
                      <a:schemeClr val="bg1"/>
                    </a:solidFill>
                  </a:tcPr>
                </a:tc>
                <a:tc>
                  <a:txBody>
                    <a:bodyPr/>
                    <a:lstStyle/>
                    <a:p>
                      <a:pPr algn="ctr">
                        <a:lnSpc>
                          <a:spcPct val="150000"/>
                        </a:lnSpc>
                        <a:spcAft>
                          <a:spcPts val="0"/>
                        </a:spcAft>
                      </a:pPr>
                      <a:r>
                        <a:rPr lang="en-US" sz="1100">
                          <a:solidFill>
                            <a:srgbClr val="000000"/>
                          </a:solidFill>
                          <a:effectLst/>
                          <a:latin typeface="Times New Roman"/>
                          <a:ea typeface="Times New Roman"/>
                          <a:cs typeface="Times New Roman"/>
                        </a:rPr>
                        <a:t>190,94 ± 2,28</a:t>
                      </a:r>
                      <a:endParaRPr lang="es-EC" sz="1100">
                        <a:effectLst/>
                        <a:latin typeface="Cambria"/>
                        <a:ea typeface="MS Mincho"/>
                        <a:cs typeface="Times New Roman"/>
                      </a:endParaRPr>
                    </a:p>
                  </a:txBody>
                  <a:tcPr marL="40369" marR="40369" marT="0" marB="0" anchor="ctr">
                    <a:lnL>
                      <a:noFill/>
                    </a:lnL>
                    <a:lnR>
                      <a:noFill/>
                    </a:lnR>
                    <a:lnT>
                      <a:noFill/>
                    </a:lnT>
                    <a:lnB>
                      <a:noFill/>
                    </a:lnB>
                    <a:solidFill>
                      <a:schemeClr val="bg1"/>
                    </a:solidFill>
                  </a:tcPr>
                </a:tc>
                <a:tc>
                  <a:txBody>
                    <a:bodyPr/>
                    <a:lstStyle/>
                    <a:p>
                      <a:pPr algn="ctr">
                        <a:lnSpc>
                          <a:spcPct val="150000"/>
                        </a:lnSpc>
                        <a:spcAft>
                          <a:spcPts val="0"/>
                        </a:spcAft>
                      </a:pPr>
                      <a:r>
                        <a:rPr lang="en-US" sz="1100">
                          <a:solidFill>
                            <a:srgbClr val="000000"/>
                          </a:solidFill>
                          <a:effectLst/>
                          <a:latin typeface="Times New Roman"/>
                          <a:ea typeface="Times New Roman"/>
                          <a:cs typeface="Times New Roman"/>
                        </a:rPr>
                        <a:t>b</a:t>
                      </a:r>
                      <a:endParaRPr lang="es-EC" sz="1100">
                        <a:effectLst/>
                        <a:latin typeface="Cambria"/>
                        <a:ea typeface="MS Mincho"/>
                        <a:cs typeface="Times New Roman"/>
                      </a:endParaRPr>
                    </a:p>
                  </a:txBody>
                  <a:tcPr marL="40369" marR="40369" marT="0" marB="0" anchor="ctr">
                    <a:lnL>
                      <a:noFill/>
                    </a:lnL>
                    <a:lnR>
                      <a:noFill/>
                    </a:lnR>
                    <a:lnT>
                      <a:noFill/>
                    </a:lnT>
                    <a:lnB>
                      <a:noFill/>
                    </a:lnB>
                    <a:solidFill>
                      <a:schemeClr val="bg1"/>
                    </a:solidFill>
                  </a:tcPr>
                </a:tc>
              </a:tr>
              <a:tr h="243503">
                <a:tc vMerge="1">
                  <a:txBody>
                    <a:bodyPr/>
                    <a:lstStyle/>
                    <a:p>
                      <a:endParaRPr lang="es-EC"/>
                    </a:p>
                  </a:txBody>
                  <a:tcPr/>
                </a:tc>
                <a:tc>
                  <a:txBody>
                    <a:bodyPr/>
                    <a:lstStyle/>
                    <a:p>
                      <a:pPr algn="ctr">
                        <a:lnSpc>
                          <a:spcPct val="150000"/>
                        </a:lnSpc>
                        <a:spcAft>
                          <a:spcPts val="0"/>
                        </a:spcAft>
                      </a:pPr>
                      <a:r>
                        <a:rPr lang="en-US" sz="1100">
                          <a:solidFill>
                            <a:srgbClr val="000000"/>
                          </a:solidFill>
                          <a:effectLst/>
                          <a:latin typeface="Times New Roman"/>
                          <a:ea typeface="Times New Roman"/>
                          <a:cs typeface="Times New Roman"/>
                        </a:rPr>
                        <a:t>T0</a:t>
                      </a:r>
                      <a:endParaRPr lang="es-EC" sz="1100">
                        <a:effectLst/>
                        <a:latin typeface="Cambria"/>
                        <a:ea typeface="MS Mincho"/>
                        <a:cs typeface="Times New Roman"/>
                      </a:endParaRPr>
                    </a:p>
                  </a:txBody>
                  <a:tcPr marL="40369" marR="40369" marT="0" marB="0" anchor="ctr">
                    <a:lnL>
                      <a:noFill/>
                    </a:lnL>
                    <a:lnR>
                      <a:noFill/>
                    </a:lnR>
                    <a:lnT>
                      <a:noFill/>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50000"/>
                        </a:lnSpc>
                        <a:spcAft>
                          <a:spcPts val="0"/>
                        </a:spcAft>
                      </a:pPr>
                      <a:r>
                        <a:rPr lang="en-US" sz="1100">
                          <a:solidFill>
                            <a:srgbClr val="000000"/>
                          </a:solidFill>
                          <a:effectLst/>
                          <a:latin typeface="Times New Roman"/>
                          <a:ea typeface="Times New Roman"/>
                          <a:cs typeface="Times New Roman"/>
                        </a:rPr>
                        <a:t>167,32 ± 2,08</a:t>
                      </a:r>
                      <a:endParaRPr lang="es-EC" sz="1100">
                        <a:effectLst/>
                        <a:latin typeface="Cambria"/>
                        <a:ea typeface="MS Mincho"/>
                        <a:cs typeface="Times New Roman"/>
                      </a:endParaRPr>
                    </a:p>
                  </a:txBody>
                  <a:tcPr marL="40369" marR="40369" marT="0" marB="0" anchor="ctr">
                    <a:lnL>
                      <a:noFill/>
                    </a:lnL>
                    <a:lnR>
                      <a:noFill/>
                    </a:lnR>
                    <a:lnT>
                      <a:noFill/>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50000"/>
                        </a:lnSpc>
                        <a:spcAft>
                          <a:spcPts val="0"/>
                        </a:spcAft>
                      </a:pPr>
                      <a:r>
                        <a:rPr lang="en-US" sz="1100">
                          <a:solidFill>
                            <a:srgbClr val="000000"/>
                          </a:solidFill>
                          <a:effectLst/>
                          <a:latin typeface="Times New Roman"/>
                          <a:ea typeface="Times New Roman"/>
                          <a:cs typeface="Times New Roman"/>
                        </a:rPr>
                        <a:t>c</a:t>
                      </a:r>
                      <a:endParaRPr lang="es-EC" sz="1100">
                        <a:effectLst/>
                        <a:latin typeface="Cambria"/>
                        <a:ea typeface="MS Mincho"/>
                        <a:cs typeface="Times New Roman"/>
                      </a:endParaRPr>
                    </a:p>
                  </a:txBody>
                  <a:tcPr marL="40369" marR="40369" marT="0" marB="0" anchor="ctr">
                    <a:lnL>
                      <a:noFill/>
                    </a:lnL>
                    <a:lnR>
                      <a:noFill/>
                    </a:lnR>
                    <a:lnT>
                      <a:noFill/>
                    </a:lnT>
                    <a:lnB w="12700" cap="flat" cmpd="sng" algn="ctr">
                      <a:solidFill>
                        <a:srgbClr val="000000"/>
                      </a:solidFill>
                      <a:prstDash val="dot"/>
                      <a:round/>
                      <a:headEnd type="none" w="med" len="med"/>
                      <a:tailEnd type="none" w="med" len="med"/>
                    </a:lnB>
                    <a:solidFill>
                      <a:schemeClr val="bg1"/>
                    </a:solidFill>
                  </a:tcPr>
                </a:tc>
              </a:tr>
              <a:tr h="442297">
                <a:tc gridSpan="4">
                  <a:txBody>
                    <a:bodyPr/>
                    <a:lstStyle/>
                    <a:p>
                      <a:pPr algn="ctr">
                        <a:lnSpc>
                          <a:spcPct val="150000"/>
                        </a:lnSpc>
                        <a:spcAft>
                          <a:spcPts val="0"/>
                        </a:spcAft>
                      </a:pPr>
                      <a:r>
                        <a:rPr lang="en-US" sz="900" b="1" i="1" dirty="0">
                          <a:solidFill>
                            <a:srgbClr val="000000"/>
                          </a:solidFill>
                          <a:effectLst/>
                          <a:latin typeface="Times New Roman"/>
                          <a:ea typeface="Times New Roman"/>
                          <a:cs typeface="Times New Roman"/>
                        </a:rPr>
                        <a:t>T0:</a:t>
                      </a:r>
                      <a:r>
                        <a:rPr lang="en-US" sz="900" i="1" dirty="0">
                          <a:solidFill>
                            <a:srgbClr val="000000"/>
                          </a:solidFill>
                          <a:effectLst/>
                          <a:latin typeface="Times New Roman"/>
                          <a:ea typeface="Times New Roman"/>
                          <a:cs typeface="Times New Roman"/>
                        </a:rPr>
                        <a:t> sin DRIS; </a:t>
                      </a:r>
                      <a:r>
                        <a:rPr lang="en-US" sz="900" b="1" i="1" dirty="0">
                          <a:solidFill>
                            <a:srgbClr val="000000"/>
                          </a:solidFill>
                          <a:effectLst/>
                          <a:latin typeface="Times New Roman"/>
                          <a:ea typeface="Times New Roman"/>
                          <a:cs typeface="Times New Roman"/>
                        </a:rPr>
                        <a:t>T1: </a:t>
                      </a:r>
                      <a:r>
                        <a:rPr lang="en-US" sz="900" i="1" dirty="0">
                          <a:solidFill>
                            <a:srgbClr val="000000"/>
                          </a:solidFill>
                          <a:effectLst/>
                          <a:latin typeface="Times New Roman"/>
                          <a:ea typeface="Times New Roman"/>
                          <a:cs typeface="Times New Roman"/>
                        </a:rPr>
                        <a:t>DRIS 45 </a:t>
                      </a:r>
                      <a:r>
                        <a:rPr lang="en-US" sz="900" i="1" dirty="0" err="1">
                          <a:solidFill>
                            <a:srgbClr val="000000"/>
                          </a:solidFill>
                          <a:effectLst/>
                          <a:latin typeface="Times New Roman"/>
                          <a:ea typeface="Times New Roman"/>
                          <a:cs typeface="Times New Roman"/>
                        </a:rPr>
                        <a:t>días</a:t>
                      </a:r>
                      <a:r>
                        <a:rPr lang="en-US" sz="900" i="1" dirty="0">
                          <a:solidFill>
                            <a:srgbClr val="000000"/>
                          </a:solidFill>
                          <a:effectLst/>
                          <a:latin typeface="Times New Roman"/>
                          <a:ea typeface="Times New Roman"/>
                          <a:cs typeface="Times New Roman"/>
                        </a:rPr>
                        <a:t>; </a:t>
                      </a:r>
                      <a:r>
                        <a:rPr lang="en-US" sz="900" b="1" i="1" dirty="0">
                          <a:solidFill>
                            <a:srgbClr val="000000"/>
                          </a:solidFill>
                          <a:effectLst/>
                          <a:latin typeface="Times New Roman"/>
                          <a:ea typeface="Times New Roman"/>
                          <a:cs typeface="Times New Roman"/>
                        </a:rPr>
                        <a:t>T2:</a:t>
                      </a:r>
                      <a:r>
                        <a:rPr lang="en-US" sz="900" i="1" dirty="0">
                          <a:solidFill>
                            <a:srgbClr val="000000"/>
                          </a:solidFill>
                          <a:effectLst/>
                          <a:latin typeface="Times New Roman"/>
                          <a:ea typeface="Times New Roman"/>
                          <a:cs typeface="Times New Roman"/>
                        </a:rPr>
                        <a:t> DRIS 60 </a:t>
                      </a:r>
                      <a:r>
                        <a:rPr lang="en-US" sz="900" i="1" dirty="0" err="1">
                          <a:solidFill>
                            <a:srgbClr val="000000"/>
                          </a:solidFill>
                          <a:effectLst/>
                          <a:latin typeface="Times New Roman"/>
                          <a:ea typeface="Times New Roman"/>
                          <a:cs typeface="Times New Roman"/>
                        </a:rPr>
                        <a:t>días</a:t>
                      </a:r>
                      <a:r>
                        <a:rPr lang="en-US" sz="900" i="1" dirty="0">
                          <a:solidFill>
                            <a:srgbClr val="000000"/>
                          </a:solidFill>
                          <a:effectLst/>
                          <a:latin typeface="Times New Roman"/>
                          <a:ea typeface="Times New Roman"/>
                          <a:cs typeface="Times New Roman"/>
                        </a:rPr>
                        <a:t>; </a:t>
                      </a:r>
                      <a:r>
                        <a:rPr lang="en-US" sz="900" b="1" i="1" dirty="0">
                          <a:solidFill>
                            <a:srgbClr val="000000"/>
                          </a:solidFill>
                          <a:effectLst/>
                          <a:latin typeface="Times New Roman"/>
                          <a:ea typeface="Times New Roman"/>
                          <a:cs typeface="Times New Roman"/>
                        </a:rPr>
                        <a:t>T3:</a:t>
                      </a:r>
                      <a:r>
                        <a:rPr lang="en-US" sz="900" i="1" dirty="0">
                          <a:solidFill>
                            <a:srgbClr val="000000"/>
                          </a:solidFill>
                          <a:effectLst/>
                          <a:latin typeface="Times New Roman"/>
                          <a:ea typeface="Times New Roman"/>
                          <a:cs typeface="Times New Roman"/>
                        </a:rPr>
                        <a:t> DRIS 75 </a:t>
                      </a:r>
                      <a:r>
                        <a:rPr lang="en-US" sz="900" i="1" dirty="0" err="1">
                          <a:solidFill>
                            <a:srgbClr val="000000"/>
                          </a:solidFill>
                          <a:effectLst/>
                          <a:latin typeface="Times New Roman"/>
                          <a:ea typeface="Times New Roman"/>
                          <a:cs typeface="Times New Roman"/>
                        </a:rPr>
                        <a:t>días</a:t>
                      </a:r>
                      <a:r>
                        <a:rPr lang="en-US" sz="1100" dirty="0">
                          <a:solidFill>
                            <a:srgbClr val="000000"/>
                          </a:solidFill>
                          <a:effectLst/>
                          <a:latin typeface="Times New Roman"/>
                          <a:ea typeface="Times New Roman"/>
                          <a:cs typeface="Times New Roman"/>
                        </a:rPr>
                        <a:t> </a:t>
                      </a:r>
                      <a:r>
                        <a:rPr lang="es-EC" sz="900" dirty="0" err="1" smtClean="0">
                          <a:solidFill>
                            <a:srgbClr val="000000"/>
                          </a:solidFill>
                          <a:effectLst/>
                          <a:latin typeface="Times New Roman"/>
                          <a:ea typeface="Times New Roman"/>
                          <a:cs typeface="Times New Roman"/>
                        </a:rPr>
                        <a:t>Tukey</a:t>
                      </a:r>
                      <a:r>
                        <a:rPr lang="es-EC" sz="900" dirty="0" smtClean="0">
                          <a:solidFill>
                            <a:srgbClr val="000000"/>
                          </a:solidFill>
                          <a:effectLst/>
                          <a:latin typeface="Times New Roman"/>
                          <a:ea typeface="Times New Roman"/>
                          <a:cs typeface="Times New Roman"/>
                        </a:rPr>
                        <a:t> </a:t>
                      </a:r>
                      <a:r>
                        <a:rPr lang="es-EC" sz="900" dirty="0">
                          <a:solidFill>
                            <a:srgbClr val="000000"/>
                          </a:solidFill>
                          <a:effectLst/>
                          <a:latin typeface="Times New Roman"/>
                          <a:ea typeface="Times New Roman"/>
                          <a:cs typeface="Times New Roman"/>
                        </a:rPr>
                        <a:t>α=0,05</a:t>
                      </a:r>
                      <a:endParaRPr lang="es-EC" sz="1100" dirty="0">
                        <a:effectLst/>
                        <a:latin typeface="Cambria"/>
                        <a:ea typeface="MS Mincho"/>
                        <a:cs typeface="Times New Roman"/>
                      </a:endParaRPr>
                    </a:p>
                  </a:txBody>
                  <a:tcPr marL="40369" marR="40369"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6" name="17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6022070"/>
            <a:ext cx="2498180" cy="64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80467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25 Grupo"/>
          <p:cNvGrpSpPr/>
          <p:nvPr/>
        </p:nvGrpSpPr>
        <p:grpSpPr>
          <a:xfrm>
            <a:off x="828336" y="188640"/>
            <a:ext cx="7416072" cy="5856346"/>
            <a:chOff x="760548" y="596990"/>
            <a:chExt cx="7416072" cy="5856346"/>
          </a:xfrm>
        </p:grpSpPr>
        <p:grpSp>
          <p:nvGrpSpPr>
            <p:cNvPr id="4" name="45 Grupo"/>
            <p:cNvGrpSpPr/>
            <p:nvPr/>
          </p:nvGrpSpPr>
          <p:grpSpPr>
            <a:xfrm>
              <a:off x="760548" y="596990"/>
              <a:ext cx="7416072" cy="5856346"/>
              <a:chOff x="-5903437" y="-203433"/>
              <a:chExt cx="8311831" cy="6125035"/>
            </a:xfrm>
          </p:grpSpPr>
          <p:grpSp>
            <p:nvGrpSpPr>
              <p:cNvPr id="5" name="42 Grupo"/>
              <p:cNvGrpSpPr/>
              <p:nvPr/>
            </p:nvGrpSpPr>
            <p:grpSpPr>
              <a:xfrm>
                <a:off x="-5903437" y="-203433"/>
                <a:ext cx="8311831" cy="5436008"/>
                <a:chOff x="-5903436" y="-203435"/>
                <a:chExt cx="8311828" cy="5436020"/>
              </a:xfrm>
            </p:grpSpPr>
            <p:grpSp>
              <p:nvGrpSpPr>
                <p:cNvPr id="7" name="38 Grupo"/>
                <p:cNvGrpSpPr/>
                <p:nvPr/>
              </p:nvGrpSpPr>
              <p:grpSpPr>
                <a:xfrm>
                  <a:off x="-5903436" y="-203435"/>
                  <a:ext cx="8311828" cy="5436020"/>
                  <a:chOff x="-5903438" y="-203434"/>
                  <a:chExt cx="8311832" cy="5436014"/>
                </a:xfrm>
              </p:grpSpPr>
              <p:grpSp>
                <p:nvGrpSpPr>
                  <p:cNvPr id="11" name="34 Grupo"/>
                  <p:cNvGrpSpPr/>
                  <p:nvPr/>
                </p:nvGrpSpPr>
                <p:grpSpPr>
                  <a:xfrm>
                    <a:off x="-5903438" y="-203434"/>
                    <a:ext cx="8311832" cy="5436014"/>
                    <a:chOff x="-5903438" y="-203434"/>
                    <a:chExt cx="8311832" cy="5436014"/>
                  </a:xfrm>
                </p:grpSpPr>
                <p:grpSp>
                  <p:nvGrpSpPr>
                    <p:cNvPr id="19" name="7 Grupo"/>
                    <p:cNvGrpSpPr/>
                    <p:nvPr/>
                  </p:nvGrpSpPr>
                  <p:grpSpPr>
                    <a:xfrm>
                      <a:off x="-5903438" y="-203434"/>
                      <a:ext cx="8311832" cy="5436014"/>
                      <a:chOff x="-6573585" y="-194824"/>
                      <a:chExt cx="8313683" cy="5436497"/>
                    </a:xfrm>
                  </p:grpSpPr>
                  <p:pic>
                    <p:nvPicPr>
                      <p:cNvPr id="21" name="20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73585" y="2541430"/>
                        <a:ext cx="4135060" cy="2700243"/>
                      </a:xfrm>
                      <a:prstGeom prst="rect">
                        <a:avLst/>
                      </a:prstGeom>
                      <a:noFill/>
                      <a:ln>
                        <a:solidFill>
                          <a:schemeClr val="tx1"/>
                        </a:solidFill>
                      </a:ln>
                    </p:spPr>
                  </p:pic>
                  <p:pic>
                    <p:nvPicPr>
                      <p:cNvPr id="22" name="21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94959" y="-194824"/>
                        <a:ext cx="4135057" cy="2700242"/>
                      </a:xfrm>
                      <a:prstGeom prst="rect">
                        <a:avLst/>
                      </a:prstGeom>
                      <a:noFill/>
                      <a:ln>
                        <a:solidFill>
                          <a:schemeClr val="tx1"/>
                        </a:solidFill>
                      </a:ln>
                    </p:spPr>
                  </p:pic>
                  <p:pic>
                    <p:nvPicPr>
                      <p:cNvPr id="23" name="22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94959" y="2541430"/>
                        <a:ext cx="4135057" cy="2700243"/>
                      </a:xfrm>
                      <a:prstGeom prst="rect">
                        <a:avLst/>
                      </a:prstGeom>
                      <a:noFill/>
                      <a:ln>
                        <a:solidFill>
                          <a:schemeClr val="tx1"/>
                        </a:solidFill>
                      </a:ln>
                    </p:spPr>
                  </p:pic>
                </p:grpSp>
                <p:sp>
                  <p:nvSpPr>
                    <p:cNvPr id="16" name="Cuadro de texto 2"/>
                    <p:cNvSpPr txBox="1">
                      <a:spLocks noChangeArrowheads="1"/>
                    </p:cNvSpPr>
                    <p:nvPr/>
                  </p:nvSpPr>
                  <p:spPr bwMode="auto">
                    <a:xfrm>
                      <a:off x="-5381820" y="3210123"/>
                      <a:ext cx="1307464" cy="89281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50000"/>
                        </a:lnSpc>
                        <a:spcAft>
                          <a:spcPts val="0"/>
                        </a:spcAft>
                      </a:pPr>
                      <a:r>
                        <a:rPr lang="en-US" sz="1050" b="1" i="1" dirty="0">
                          <a:effectLst/>
                          <a:latin typeface="Times New Roman"/>
                          <a:ea typeface="MS Mincho"/>
                          <a:cs typeface="Times New Roman"/>
                        </a:rPr>
                        <a:t>T0</a:t>
                      </a:r>
                      <a:r>
                        <a:rPr lang="en-US" sz="1050" i="1" dirty="0">
                          <a:effectLst/>
                          <a:latin typeface="Times New Roman"/>
                          <a:ea typeface="MS Mincho"/>
                          <a:cs typeface="Times New Roman"/>
                        </a:rPr>
                        <a:t>: SIN DRIS</a:t>
                      </a:r>
                      <a:endParaRPr lang="es-EC" sz="1050" dirty="0">
                        <a:effectLst/>
                        <a:latin typeface="Cambria"/>
                        <a:ea typeface="MS Mincho"/>
                        <a:cs typeface="Times New Roman"/>
                      </a:endParaRPr>
                    </a:p>
                    <a:p>
                      <a:pPr algn="ctr">
                        <a:lnSpc>
                          <a:spcPct val="150000"/>
                        </a:lnSpc>
                        <a:spcAft>
                          <a:spcPts val="0"/>
                        </a:spcAft>
                      </a:pPr>
                      <a:r>
                        <a:rPr lang="en-US" sz="1050" i="1" dirty="0">
                          <a:effectLst/>
                          <a:latin typeface="Times New Roman"/>
                          <a:ea typeface="MS Mincho"/>
                          <a:cs typeface="Times New Roman"/>
                        </a:rPr>
                        <a:t>vs.</a:t>
                      </a:r>
                      <a:endParaRPr lang="es-EC" sz="1050" dirty="0">
                        <a:effectLst/>
                        <a:latin typeface="Cambria"/>
                        <a:ea typeface="MS Mincho"/>
                        <a:cs typeface="Times New Roman"/>
                      </a:endParaRPr>
                    </a:p>
                    <a:p>
                      <a:pPr algn="ctr">
                        <a:lnSpc>
                          <a:spcPct val="150000"/>
                        </a:lnSpc>
                        <a:spcAft>
                          <a:spcPts val="0"/>
                        </a:spcAft>
                      </a:pPr>
                      <a:r>
                        <a:rPr lang="en-US" sz="1050" b="1" i="1" dirty="0">
                          <a:effectLst/>
                          <a:latin typeface="Times New Roman"/>
                          <a:ea typeface="MS Mincho"/>
                          <a:cs typeface="Times New Roman"/>
                        </a:rPr>
                        <a:t>T1</a:t>
                      </a:r>
                      <a:r>
                        <a:rPr lang="en-US" sz="1050" i="1" dirty="0">
                          <a:effectLst/>
                          <a:latin typeface="Times New Roman"/>
                          <a:ea typeface="MS Mincho"/>
                          <a:cs typeface="Times New Roman"/>
                        </a:rPr>
                        <a:t>: DRIS 45 </a:t>
                      </a:r>
                      <a:r>
                        <a:rPr lang="en-US" sz="1050" i="1" dirty="0" err="1">
                          <a:effectLst/>
                          <a:latin typeface="Times New Roman"/>
                          <a:ea typeface="MS Mincho"/>
                          <a:cs typeface="Times New Roman"/>
                        </a:rPr>
                        <a:t>días</a:t>
                      </a:r>
                      <a:endParaRPr lang="es-EC" sz="1050" dirty="0">
                        <a:effectLst/>
                        <a:latin typeface="Cambria"/>
                        <a:ea typeface="MS Mincho"/>
                        <a:cs typeface="Times New Roman"/>
                      </a:endParaRPr>
                    </a:p>
                  </p:txBody>
                </p:sp>
                <p:sp>
                  <p:nvSpPr>
                    <p:cNvPr id="17" name="Cuadro de texto 2"/>
                    <p:cNvSpPr txBox="1">
                      <a:spLocks noChangeArrowheads="1"/>
                    </p:cNvSpPr>
                    <p:nvPr/>
                  </p:nvSpPr>
                  <p:spPr bwMode="auto">
                    <a:xfrm>
                      <a:off x="-1079613" y="196061"/>
                      <a:ext cx="1306829" cy="88963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50000"/>
                        </a:lnSpc>
                        <a:spcAft>
                          <a:spcPts val="0"/>
                        </a:spcAft>
                      </a:pPr>
                      <a:r>
                        <a:rPr lang="en-US" sz="1050" b="1" i="1" dirty="0">
                          <a:effectLst/>
                          <a:latin typeface="Times New Roman"/>
                          <a:ea typeface="MS Mincho"/>
                          <a:cs typeface="Times New Roman"/>
                        </a:rPr>
                        <a:t>T0</a:t>
                      </a:r>
                      <a:r>
                        <a:rPr lang="en-US" sz="1050" i="1" dirty="0">
                          <a:effectLst/>
                          <a:latin typeface="Times New Roman"/>
                          <a:ea typeface="MS Mincho"/>
                          <a:cs typeface="Times New Roman"/>
                        </a:rPr>
                        <a:t>: SIN DRIS</a:t>
                      </a:r>
                      <a:endParaRPr lang="es-EC" sz="1050" dirty="0">
                        <a:effectLst/>
                        <a:latin typeface="Cambria"/>
                        <a:ea typeface="MS Mincho"/>
                        <a:cs typeface="Times New Roman"/>
                      </a:endParaRPr>
                    </a:p>
                    <a:p>
                      <a:pPr algn="ctr">
                        <a:lnSpc>
                          <a:spcPct val="150000"/>
                        </a:lnSpc>
                        <a:spcAft>
                          <a:spcPts val="0"/>
                        </a:spcAft>
                      </a:pPr>
                      <a:r>
                        <a:rPr lang="en-US" sz="1050" i="1" dirty="0">
                          <a:effectLst/>
                          <a:latin typeface="Times New Roman"/>
                          <a:ea typeface="MS Mincho"/>
                          <a:cs typeface="Times New Roman"/>
                        </a:rPr>
                        <a:t>vs.</a:t>
                      </a:r>
                      <a:endParaRPr lang="es-EC" sz="1050" dirty="0">
                        <a:effectLst/>
                        <a:latin typeface="Cambria"/>
                        <a:ea typeface="MS Mincho"/>
                        <a:cs typeface="Times New Roman"/>
                      </a:endParaRPr>
                    </a:p>
                    <a:p>
                      <a:pPr algn="ctr">
                        <a:lnSpc>
                          <a:spcPct val="150000"/>
                        </a:lnSpc>
                        <a:spcAft>
                          <a:spcPts val="0"/>
                        </a:spcAft>
                      </a:pPr>
                      <a:r>
                        <a:rPr lang="en-US" sz="1050" b="1" i="1" dirty="0">
                          <a:effectLst/>
                          <a:latin typeface="Times New Roman"/>
                          <a:ea typeface="MS Mincho"/>
                          <a:cs typeface="Times New Roman"/>
                        </a:rPr>
                        <a:t>T2</a:t>
                      </a:r>
                      <a:r>
                        <a:rPr lang="en-US" sz="1050" i="1" dirty="0">
                          <a:effectLst/>
                          <a:latin typeface="Times New Roman"/>
                          <a:ea typeface="MS Mincho"/>
                          <a:cs typeface="Times New Roman"/>
                        </a:rPr>
                        <a:t>: DRIS 60 </a:t>
                      </a:r>
                      <a:r>
                        <a:rPr lang="en-US" sz="1050" i="1" dirty="0" err="1">
                          <a:effectLst/>
                          <a:latin typeface="Times New Roman"/>
                          <a:ea typeface="MS Mincho"/>
                          <a:cs typeface="Times New Roman"/>
                        </a:rPr>
                        <a:t>días</a:t>
                      </a:r>
                      <a:endParaRPr lang="es-EC" sz="1050" dirty="0">
                        <a:effectLst/>
                        <a:latin typeface="Cambria"/>
                        <a:ea typeface="MS Mincho"/>
                        <a:cs typeface="Times New Roman"/>
                      </a:endParaRPr>
                    </a:p>
                  </p:txBody>
                </p:sp>
                <p:sp>
                  <p:nvSpPr>
                    <p:cNvPr id="18" name="Cuadro de texto 2"/>
                    <p:cNvSpPr txBox="1">
                      <a:spLocks noChangeArrowheads="1"/>
                    </p:cNvSpPr>
                    <p:nvPr/>
                  </p:nvSpPr>
                  <p:spPr bwMode="auto">
                    <a:xfrm>
                      <a:off x="-987135" y="2701174"/>
                      <a:ext cx="1306829" cy="95434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50000"/>
                        </a:lnSpc>
                        <a:spcAft>
                          <a:spcPts val="0"/>
                        </a:spcAft>
                      </a:pPr>
                      <a:r>
                        <a:rPr lang="en-US" sz="1050" b="1" i="1" dirty="0">
                          <a:effectLst/>
                          <a:latin typeface="Times New Roman"/>
                          <a:ea typeface="MS Mincho"/>
                          <a:cs typeface="Times New Roman"/>
                        </a:rPr>
                        <a:t>T0</a:t>
                      </a:r>
                      <a:r>
                        <a:rPr lang="en-US" sz="1050" i="1" dirty="0">
                          <a:effectLst/>
                          <a:latin typeface="Times New Roman"/>
                          <a:ea typeface="MS Mincho"/>
                          <a:cs typeface="Times New Roman"/>
                        </a:rPr>
                        <a:t>: SIN DRIS</a:t>
                      </a:r>
                      <a:endParaRPr lang="es-EC" sz="1050" dirty="0">
                        <a:effectLst/>
                        <a:latin typeface="Cambria"/>
                        <a:ea typeface="MS Mincho"/>
                        <a:cs typeface="Times New Roman"/>
                      </a:endParaRPr>
                    </a:p>
                    <a:p>
                      <a:pPr algn="ctr">
                        <a:lnSpc>
                          <a:spcPct val="150000"/>
                        </a:lnSpc>
                        <a:spcAft>
                          <a:spcPts val="0"/>
                        </a:spcAft>
                      </a:pPr>
                      <a:r>
                        <a:rPr lang="en-US" sz="1050" i="1" dirty="0">
                          <a:effectLst/>
                          <a:latin typeface="Times New Roman"/>
                          <a:ea typeface="MS Mincho"/>
                          <a:cs typeface="Times New Roman"/>
                        </a:rPr>
                        <a:t>vs.</a:t>
                      </a:r>
                      <a:endParaRPr lang="es-EC" sz="1050" dirty="0">
                        <a:effectLst/>
                        <a:latin typeface="Cambria"/>
                        <a:ea typeface="MS Mincho"/>
                        <a:cs typeface="Times New Roman"/>
                      </a:endParaRPr>
                    </a:p>
                    <a:p>
                      <a:pPr algn="ctr">
                        <a:lnSpc>
                          <a:spcPct val="150000"/>
                        </a:lnSpc>
                        <a:spcAft>
                          <a:spcPts val="0"/>
                        </a:spcAft>
                      </a:pPr>
                      <a:r>
                        <a:rPr lang="en-US" sz="1050" b="1" i="1" dirty="0">
                          <a:effectLst/>
                          <a:latin typeface="Times New Roman"/>
                          <a:ea typeface="MS Mincho"/>
                          <a:cs typeface="Times New Roman"/>
                        </a:rPr>
                        <a:t>T3</a:t>
                      </a:r>
                      <a:r>
                        <a:rPr lang="en-US" sz="1050" i="1" dirty="0">
                          <a:effectLst/>
                          <a:latin typeface="Times New Roman"/>
                          <a:ea typeface="MS Mincho"/>
                          <a:cs typeface="Times New Roman"/>
                        </a:rPr>
                        <a:t>: DRIS 75 </a:t>
                      </a:r>
                      <a:r>
                        <a:rPr lang="en-US" sz="1050" i="1" dirty="0" err="1">
                          <a:effectLst/>
                          <a:latin typeface="Times New Roman"/>
                          <a:ea typeface="MS Mincho"/>
                          <a:cs typeface="Times New Roman"/>
                        </a:rPr>
                        <a:t>días</a:t>
                      </a:r>
                      <a:endParaRPr lang="es-EC" sz="1050" dirty="0">
                        <a:effectLst/>
                        <a:latin typeface="Cambria"/>
                        <a:ea typeface="MS Mincho"/>
                        <a:cs typeface="Times New Roman"/>
                      </a:endParaRPr>
                    </a:p>
                  </p:txBody>
                </p:sp>
              </p:grpSp>
              <p:cxnSp>
                <p:nvCxnSpPr>
                  <p:cNvPr id="12" name="35 Conector recto"/>
                  <p:cNvCxnSpPr/>
                  <p:nvPr/>
                </p:nvCxnSpPr>
                <p:spPr>
                  <a:xfrm>
                    <a:off x="-4042369" y="2532577"/>
                    <a:ext cx="0" cy="2247899"/>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36 Conector recto"/>
                  <p:cNvCxnSpPr/>
                  <p:nvPr/>
                </p:nvCxnSpPr>
                <p:spPr>
                  <a:xfrm>
                    <a:off x="748929" y="-201968"/>
                    <a:ext cx="0" cy="2247900"/>
                  </a:xfrm>
                  <a:prstGeom prst="line">
                    <a:avLst/>
                  </a:prstGeom>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37 Conector recto"/>
                  <p:cNvCxnSpPr/>
                  <p:nvPr/>
                </p:nvCxnSpPr>
                <p:spPr>
                  <a:xfrm>
                    <a:off x="1162541" y="2531568"/>
                    <a:ext cx="0" cy="2247900"/>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grpSp>
            <p:sp>
              <p:nvSpPr>
                <p:cNvPr id="8" name="Cuadro de texto 2"/>
                <p:cNvSpPr txBox="1">
                  <a:spLocks noChangeArrowheads="1"/>
                </p:cNvSpPr>
                <p:nvPr/>
              </p:nvSpPr>
              <p:spPr bwMode="auto">
                <a:xfrm>
                  <a:off x="-4640741" y="2635931"/>
                  <a:ext cx="1132768" cy="293370"/>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noAutofit/>
                </a:bodyPr>
                <a:lstStyle/>
                <a:p>
                  <a:pPr algn="ctr">
                    <a:spcAft>
                      <a:spcPts val="0"/>
                    </a:spcAft>
                  </a:pPr>
                  <a:r>
                    <a:rPr lang="es-ES_tradnl" sz="1200">
                      <a:effectLst/>
                      <a:latin typeface="Times New Roman"/>
                      <a:ea typeface="MS Mincho"/>
                      <a:cs typeface="Times New Roman"/>
                    </a:rPr>
                    <a:t>Corrección</a:t>
                  </a:r>
                  <a:endParaRPr lang="es-EC" sz="1200">
                    <a:effectLst/>
                    <a:latin typeface="Cambria"/>
                    <a:ea typeface="MS Mincho"/>
                    <a:cs typeface="Times New Roman"/>
                  </a:endParaRPr>
                </a:p>
              </p:txBody>
            </p:sp>
            <p:sp>
              <p:nvSpPr>
                <p:cNvPr id="9" name="Cuadro de texto 2"/>
                <p:cNvSpPr txBox="1">
                  <a:spLocks noChangeArrowheads="1"/>
                </p:cNvSpPr>
                <p:nvPr/>
              </p:nvSpPr>
              <p:spPr bwMode="auto">
                <a:xfrm>
                  <a:off x="219962" y="-97307"/>
                  <a:ext cx="1088155" cy="293370"/>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noAutofit/>
                </a:bodyPr>
                <a:lstStyle/>
                <a:p>
                  <a:pPr algn="ctr">
                    <a:spcAft>
                      <a:spcPts val="0"/>
                    </a:spcAft>
                  </a:pPr>
                  <a:r>
                    <a:rPr lang="es-ES_tradnl" sz="1200">
                      <a:effectLst/>
                      <a:latin typeface="Times New Roman"/>
                      <a:ea typeface="MS Mincho"/>
                      <a:cs typeface="Times New Roman"/>
                    </a:rPr>
                    <a:t>Corrección</a:t>
                  </a:r>
                  <a:endParaRPr lang="es-EC" sz="1200">
                    <a:effectLst/>
                    <a:latin typeface="Cambria"/>
                    <a:ea typeface="MS Mincho"/>
                    <a:cs typeface="Times New Roman"/>
                  </a:endParaRPr>
                </a:p>
              </p:txBody>
            </p:sp>
            <p:sp>
              <p:nvSpPr>
                <p:cNvPr id="10" name="Cuadro de texto 2"/>
                <p:cNvSpPr txBox="1">
                  <a:spLocks noChangeArrowheads="1"/>
                </p:cNvSpPr>
                <p:nvPr/>
              </p:nvSpPr>
              <p:spPr bwMode="auto">
                <a:xfrm>
                  <a:off x="569951" y="2634869"/>
                  <a:ext cx="1110424" cy="293370"/>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noAutofit/>
                </a:bodyPr>
                <a:lstStyle/>
                <a:p>
                  <a:pPr algn="ctr">
                    <a:spcAft>
                      <a:spcPts val="0"/>
                    </a:spcAft>
                  </a:pPr>
                  <a:r>
                    <a:rPr lang="es-ES_tradnl" sz="1200">
                      <a:effectLst/>
                      <a:latin typeface="Times New Roman"/>
                      <a:ea typeface="MS Mincho"/>
                      <a:cs typeface="Times New Roman"/>
                    </a:rPr>
                    <a:t>Corrección</a:t>
                  </a:r>
                  <a:endParaRPr lang="es-EC" sz="1200">
                    <a:effectLst/>
                    <a:latin typeface="Cambria"/>
                    <a:ea typeface="MS Mincho"/>
                    <a:cs typeface="Times New Roman"/>
                  </a:endParaRPr>
                </a:p>
              </p:txBody>
            </p:sp>
          </p:grpSp>
          <p:sp>
            <p:nvSpPr>
              <p:cNvPr id="6" name="Cuadro de texto 2"/>
              <p:cNvSpPr txBox="1">
                <a:spLocks noChangeArrowheads="1"/>
              </p:cNvSpPr>
              <p:nvPr/>
            </p:nvSpPr>
            <p:spPr bwMode="auto">
              <a:xfrm>
                <a:off x="-4141598" y="5496153"/>
                <a:ext cx="4831713" cy="425449"/>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noAutofit/>
              </a:bodyPr>
              <a:lstStyle/>
              <a:p>
                <a:pPr algn="ctr">
                  <a:spcAft>
                    <a:spcPts val="0"/>
                  </a:spcAft>
                </a:pPr>
                <a:r>
                  <a:rPr lang="es-EC" sz="1000" b="1" dirty="0">
                    <a:effectLst/>
                    <a:latin typeface="Times New Roman"/>
                    <a:ea typeface="MS Mincho"/>
                    <a:cs typeface="Times New Roman"/>
                  </a:rPr>
                  <a:t>T0:</a:t>
                </a:r>
                <a:r>
                  <a:rPr lang="es-EC" sz="1000" dirty="0">
                    <a:effectLst/>
                    <a:latin typeface="Times New Roman"/>
                    <a:ea typeface="MS Mincho"/>
                    <a:cs typeface="Times New Roman"/>
                  </a:rPr>
                  <a:t> SIN DRIS; </a:t>
                </a:r>
                <a:r>
                  <a:rPr lang="es-EC" sz="1000" b="1" dirty="0">
                    <a:effectLst/>
                    <a:latin typeface="Times New Roman"/>
                    <a:ea typeface="MS Mincho"/>
                    <a:cs typeface="Times New Roman"/>
                  </a:rPr>
                  <a:t>T1: </a:t>
                </a:r>
                <a:r>
                  <a:rPr lang="es-EC" sz="1000" dirty="0">
                    <a:effectLst/>
                    <a:latin typeface="Times New Roman"/>
                    <a:ea typeface="MS Mincho"/>
                    <a:cs typeface="Times New Roman"/>
                  </a:rPr>
                  <a:t>DRIS 45 días; </a:t>
                </a:r>
                <a:r>
                  <a:rPr lang="es-EC" sz="1000" b="1" dirty="0">
                    <a:effectLst/>
                    <a:latin typeface="Times New Roman"/>
                    <a:ea typeface="MS Mincho"/>
                    <a:cs typeface="Times New Roman"/>
                  </a:rPr>
                  <a:t>T2:</a:t>
                </a:r>
                <a:r>
                  <a:rPr lang="es-EC" sz="1000" dirty="0">
                    <a:effectLst/>
                    <a:latin typeface="Times New Roman"/>
                    <a:ea typeface="MS Mincho"/>
                    <a:cs typeface="Times New Roman"/>
                  </a:rPr>
                  <a:t> DRIS 60 días; </a:t>
                </a:r>
                <a:r>
                  <a:rPr lang="es-EC" sz="1000" b="1" dirty="0">
                    <a:effectLst/>
                    <a:latin typeface="Times New Roman"/>
                    <a:ea typeface="MS Mincho"/>
                    <a:cs typeface="Times New Roman"/>
                  </a:rPr>
                  <a:t>T3:</a:t>
                </a:r>
                <a:r>
                  <a:rPr lang="es-EC" sz="1000" dirty="0">
                    <a:effectLst/>
                    <a:latin typeface="Times New Roman"/>
                    <a:ea typeface="MS Mincho"/>
                    <a:cs typeface="Times New Roman"/>
                  </a:rPr>
                  <a:t> DRIS 75 días</a:t>
                </a:r>
                <a:endParaRPr lang="es-EC" sz="1200" dirty="0">
                  <a:effectLst/>
                  <a:latin typeface="Cambria"/>
                  <a:ea typeface="MS Mincho"/>
                  <a:cs typeface="Times New Roman"/>
                </a:endParaRPr>
              </a:p>
              <a:p>
                <a:pPr>
                  <a:spcAft>
                    <a:spcPts val="0"/>
                  </a:spcAft>
                </a:pPr>
                <a:r>
                  <a:rPr lang="es-ES_tradnl" sz="1200" dirty="0">
                    <a:effectLst/>
                    <a:latin typeface="Cambria"/>
                    <a:ea typeface="MS Mincho"/>
                    <a:cs typeface="Times New Roman"/>
                  </a:rPr>
                  <a:t> </a:t>
                </a:r>
                <a:endParaRPr lang="es-EC" sz="1200" dirty="0">
                  <a:effectLst/>
                  <a:latin typeface="Cambria"/>
                  <a:ea typeface="MS Mincho"/>
                  <a:cs typeface="Times New Roman"/>
                </a:endParaRPr>
              </a:p>
            </p:txBody>
          </p:sp>
        </p:grpSp>
        <p:pic>
          <p:nvPicPr>
            <p:cNvPr id="24" name="23 Imagen"/>
            <p:cNvPicPr/>
            <p:nvPr/>
          </p:nvPicPr>
          <p:blipFill>
            <a:blip r:embed="rId5">
              <a:extLst>
                <a:ext uri="{28A0092B-C50C-407E-A947-70E740481C1C}">
                  <a14:useLocalDpi xmlns:a14="http://schemas.microsoft.com/office/drawing/2010/main" val="0"/>
                </a:ext>
              </a:extLst>
            </a:blip>
            <a:srcRect/>
            <a:stretch>
              <a:fillRect/>
            </a:stretch>
          </p:blipFill>
          <p:spPr bwMode="auto">
            <a:xfrm>
              <a:off x="760548" y="598392"/>
              <a:ext cx="3688606" cy="2580155"/>
            </a:xfrm>
            <a:prstGeom prst="rect">
              <a:avLst/>
            </a:prstGeom>
            <a:noFill/>
            <a:ln>
              <a:solidFill>
                <a:schemeClr val="tx1"/>
              </a:solidFill>
            </a:ln>
          </p:spPr>
        </p:pic>
      </p:grpSp>
      <p:pic>
        <p:nvPicPr>
          <p:cNvPr id="25" name="17 Imag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7266" y="5950605"/>
            <a:ext cx="2324886" cy="6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5617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99592" y="743331"/>
            <a:ext cx="7920880" cy="461665"/>
          </a:xfrm>
          <a:prstGeom prst="rect">
            <a:avLst/>
          </a:prstGeom>
        </p:spPr>
        <p:txBody>
          <a:bodyPr wrap="square">
            <a:spAutoFit/>
          </a:bodyPr>
          <a:lstStyle/>
          <a:p>
            <a:pPr lvl="0"/>
            <a:r>
              <a:rPr lang="es-ES_tradnl" sz="2400" dirty="0"/>
              <a:t>L</a:t>
            </a:r>
            <a:r>
              <a:rPr lang="es-EC" sz="2400" dirty="0"/>
              <a:t>a metodología DRIS ha </a:t>
            </a:r>
            <a:r>
              <a:rPr lang="es-EC" sz="2400" dirty="0" smtClean="0"/>
              <a:t>permitido (</a:t>
            </a:r>
            <a:r>
              <a:rPr lang="es-EC" sz="2400" dirty="0" err="1"/>
              <a:t>Nayak</a:t>
            </a:r>
            <a:r>
              <a:rPr lang="es-EC" sz="2400" dirty="0"/>
              <a:t>, et al., 2011</a:t>
            </a:r>
            <a:r>
              <a:rPr lang="es-EC" sz="2400" dirty="0" smtClean="0"/>
              <a:t>)</a:t>
            </a:r>
            <a:endParaRPr lang="es-EC" sz="2400" dirty="0"/>
          </a:p>
        </p:txBody>
      </p:sp>
      <p:graphicFrame>
        <p:nvGraphicFramePr>
          <p:cNvPr id="5" name="4 Diagrama"/>
          <p:cNvGraphicFramePr/>
          <p:nvPr>
            <p:extLst>
              <p:ext uri="{D42A27DB-BD31-4B8C-83A1-F6EECF244321}">
                <p14:modId xmlns:p14="http://schemas.microsoft.com/office/powerpoint/2010/main" val="1813719697"/>
              </p:ext>
            </p:extLst>
          </p:nvPr>
        </p:nvGraphicFramePr>
        <p:xfrm>
          <a:off x="0" y="1268760"/>
          <a:ext cx="8856984"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17 Imag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2200" y="5966098"/>
            <a:ext cx="2714204"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89812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914400" y="0"/>
            <a:ext cx="8229600" cy="620713"/>
          </a:xfrm>
          <a:prstGeom prst="rect">
            <a:avLst/>
          </a:prstGeom>
        </p:spPr>
        <p:txBody>
          <a:bodyPr/>
          <a:lstStyle/>
          <a:p>
            <a:r>
              <a:rPr lang="es-EC" dirty="0" smtClean="0">
                <a:solidFill>
                  <a:schemeClr val="tx1"/>
                </a:solidFill>
              </a:rPr>
              <a:t>RENDIMIENTO</a:t>
            </a:r>
            <a:endParaRPr lang="es-EC" dirty="0">
              <a:solidFill>
                <a:schemeClr val="tx1"/>
              </a:solidFill>
            </a:endParaRPr>
          </a:p>
        </p:txBody>
      </p:sp>
      <p:grpSp>
        <p:nvGrpSpPr>
          <p:cNvPr id="4" name="47 Grupo"/>
          <p:cNvGrpSpPr/>
          <p:nvPr/>
        </p:nvGrpSpPr>
        <p:grpSpPr>
          <a:xfrm>
            <a:off x="107504" y="116632"/>
            <a:ext cx="6264696" cy="6741368"/>
            <a:chOff x="126124" y="0"/>
            <a:chExt cx="5537468" cy="5982002"/>
          </a:xfrm>
        </p:grpSpPr>
        <p:grpSp>
          <p:nvGrpSpPr>
            <p:cNvPr id="5" name="30 Grupo"/>
            <p:cNvGrpSpPr/>
            <p:nvPr/>
          </p:nvGrpSpPr>
          <p:grpSpPr>
            <a:xfrm>
              <a:off x="126124" y="0"/>
              <a:ext cx="5122427" cy="5406822"/>
              <a:chOff x="126124" y="0"/>
              <a:chExt cx="5122427" cy="5406822"/>
            </a:xfrm>
          </p:grpSpPr>
          <p:grpSp>
            <p:nvGrpSpPr>
              <p:cNvPr id="10" name="17 Grupo"/>
              <p:cNvGrpSpPr/>
              <p:nvPr/>
            </p:nvGrpSpPr>
            <p:grpSpPr>
              <a:xfrm>
                <a:off x="1759790" y="0"/>
                <a:ext cx="3488761" cy="5406822"/>
                <a:chOff x="388209" y="-1091908"/>
                <a:chExt cx="3488936" cy="5409049"/>
              </a:xfrm>
            </p:grpSpPr>
            <p:pic>
              <p:nvPicPr>
                <p:cNvPr id="12" name="11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209" y="-1091908"/>
                  <a:ext cx="3488935" cy="2701111"/>
                </a:xfrm>
                <a:prstGeom prst="rect">
                  <a:avLst/>
                </a:prstGeom>
                <a:noFill/>
                <a:ln>
                  <a:solidFill>
                    <a:schemeClr val="tx1"/>
                  </a:solidFill>
                </a:ln>
              </p:spPr>
            </p:pic>
            <p:pic>
              <p:nvPicPr>
                <p:cNvPr id="13" name="12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209" y="1616030"/>
                  <a:ext cx="3488936" cy="2701111"/>
                </a:xfrm>
                <a:prstGeom prst="rect">
                  <a:avLst/>
                </a:prstGeom>
                <a:noFill/>
                <a:ln>
                  <a:solidFill>
                    <a:schemeClr val="tx1"/>
                  </a:solidFill>
                </a:ln>
              </p:spPr>
            </p:pic>
          </p:grpSp>
          <p:sp>
            <p:nvSpPr>
              <p:cNvPr id="8" name="Cuadro de texto 2"/>
              <p:cNvSpPr txBox="1">
                <a:spLocks noChangeArrowheads="1"/>
              </p:cNvSpPr>
              <p:nvPr/>
            </p:nvSpPr>
            <p:spPr bwMode="auto">
              <a:xfrm>
                <a:off x="126124" y="999580"/>
                <a:ext cx="1449705" cy="5086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spcAft>
                    <a:spcPts val="0"/>
                  </a:spcAft>
                </a:pPr>
                <a:r>
                  <a:rPr lang="es-ES_tradnl" sz="1200" b="1">
                    <a:effectLst/>
                    <a:latin typeface="Times New Roman"/>
                    <a:ea typeface="MS Mincho"/>
                    <a:cs typeface="Times New Roman"/>
                  </a:rPr>
                  <a:t>Rendimiento total de tratamientos</a:t>
                </a:r>
                <a:endParaRPr lang="es-EC" sz="1200">
                  <a:effectLst/>
                  <a:latin typeface="Cambria"/>
                  <a:ea typeface="MS Mincho"/>
                  <a:cs typeface="Times New Roman"/>
                </a:endParaRPr>
              </a:p>
            </p:txBody>
          </p:sp>
          <p:sp>
            <p:nvSpPr>
              <p:cNvPr id="9" name="Cuadro de texto 2"/>
              <p:cNvSpPr txBox="1">
                <a:spLocks noChangeArrowheads="1"/>
              </p:cNvSpPr>
              <p:nvPr/>
            </p:nvSpPr>
            <p:spPr bwMode="auto">
              <a:xfrm>
                <a:off x="126124" y="3480650"/>
                <a:ext cx="1449705" cy="6553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spcAft>
                    <a:spcPts val="0"/>
                  </a:spcAft>
                </a:pPr>
                <a:r>
                  <a:rPr lang="es-ES_tradnl" sz="1200" b="1">
                    <a:effectLst/>
                    <a:latin typeface="Times New Roman"/>
                    <a:ea typeface="MS Mincho"/>
                    <a:cs typeface="Times New Roman"/>
                  </a:rPr>
                  <a:t>Rendimiento tratamientos por categorías</a:t>
                </a:r>
                <a:endParaRPr lang="es-EC" sz="1200">
                  <a:effectLst/>
                  <a:latin typeface="Cambria"/>
                  <a:ea typeface="MS Mincho"/>
                  <a:cs typeface="Times New Roman"/>
                </a:endParaRPr>
              </a:p>
            </p:txBody>
          </p:sp>
        </p:grpSp>
        <p:sp>
          <p:nvSpPr>
            <p:cNvPr id="6" name="Cuadro de texto 2"/>
            <p:cNvSpPr txBox="1">
              <a:spLocks noChangeArrowheads="1"/>
            </p:cNvSpPr>
            <p:nvPr/>
          </p:nvSpPr>
          <p:spPr bwMode="auto">
            <a:xfrm>
              <a:off x="832513" y="5527343"/>
              <a:ext cx="4831079" cy="454659"/>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noAutofit/>
            </a:bodyPr>
            <a:lstStyle/>
            <a:p>
              <a:pPr algn="ctr">
                <a:spcAft>
                  <a:spcPts val="0"/>
                </a:spcAft>
              </a:pPr>
              <a:r>
                <a:rPr lang="es-EC" sz="1200" b="1" dirty="0">
                  <a:effectLst/>
                  <a:latin typeface="Times New Roman"/>
                  <a:ea typeface="MS Mincho"/>
                  <a:cs typeface="Times New Roman"/>
                </a:rPr>
                <a:t>T0:</a:t>
              </a:r>
              <a:r>
                <a:rPr lang="es-EC" sz="1200" dirty="0">
                  <a:effectLst/>
                  <a:latin typeface="Times New Roman"/>
                  <a:ea typeface="MS Mincho"/>
                  <a:cs typeface="Times New Roman"/>
                </a:rPr>
                <a:t> SIN DRIS; </a:t>
              </a:r>
              <a:r>
                <a:rPr lang="es-EC" sz="1200" b="1" dirty="0">
                  <a:effectLst/>
                  <a:latin typeface="Times New Roman"/>
                  <a:ea typeface="MS Mincho"/>
                  <a:cs typeface="Times New Roman"/>
                </a:rPr>
                <a:t>T1: </a:t>
              </a:r>
              <a:r>
                <a:rPr lang="es-EC" sz="1200" dirty="0">
                  <a:effectLst/>
                  <a:latin typeface="Times New Roman"/>
                  <a:ea typeface="MS Mincho"/>
                  <a:cs typeface="Times New Roman"/>
                </a:rPr>
                <a:t>DRIS 45 días; </a:t>
              </a:r>
              <a:r>
                <a:rPr lang="es-EC" sz="1200" b="1" dirty="0">
                  <a:effectLst/>
                  <a:latin typeface="Times New Roman"/>
                  <a:ea typeface="MS Mincho"/>
                  <a:cs typeface="Times New Roman"/>
                </a:rPr>
                <a:t>T2:</a:t>
              </a:r>
              <a:r>
                <a:rPr lang="es-EC" sz="1200" dirty="0">
                  <a:effectLst/>
                  <a:latin typeface="Times New Roman"/>
                  <a:ea typeface="MS Mincho"/>
                  <a:cs typeface="Times New Roman"/>
                </a:rPr>
                <a:t> DRIS 60 días; </a:t>
              </a:r>
              <a:r>
                <a:rPr lang="es-EC" sz="1200" b="1" dirty="0">
                  <a:effectLst/>
                  <a:latin typeface="Times New Roman"/>
                  <a:ea typeface="MS Mincho"/>
                  <a:cs typeface="Times New Roman"/>
                </a:rPr>
                <a:t>T3:</a:t>
              </a:r>
              <a:r>
                <a:rPr lang="es-EC" sz="1200" dirty="0">
                  <a:effectLst/>
                  <a:latin typeface="Times New Roman"/>
                  <a:ea typeface="MS Mincho"/>
                  <a:cs typeface="Times New Roman"/>
                </a:rPr>
                <a:t> DRIS 75 días</a:t>
              </a:r>
              <a:endParaRPr lang="es-EC" sz="1200" dirty="0">
                <a:effectLst/>
                <a:latin typeface="Cambria"/>
                <a:ea typeface="MS Mincho"/>
                <a:cs typeface="Times New Roman"/>
              </a:endParaRPr>
            </a:p>
            <a:p>
              <a:pPr>
                <a:spcAft>
                  <a:spcPts val="0"/>
                </a:spcAft>
              </a:pPr>
              <a:r>
                <a:rPr lang="es-ES_tradnl" sz="1200" dirty="0">
                  <a:effectLst/>
                  <a:latin typeface="Cambria"/>
                  <a:ea typeface="MS Mincho"/>
                  <a:cs typeface="Times New Roman"/>
                </a:rPr>
                <a:t> </a:t>
              </a:r>
              <a:endParaRPr lang="es-EC" sz="1200" dirty="0">
                <a:effectLst/>
                <a:latin typeface="Cambria"/>
                <a:ea typeface="MS Mincho"/>
                <a:cs typeface="Times New Roman"/>
              </a:endParaRPr>
            </a:p>
          </p:txBody>
        </p:sp>
      </p:grpSp>
      <p:pic>
        <p:nvPicPr>
          <p:cNvPr id="11" name="17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5966098"/>
            <a:ext cx="2570188" cy="665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13003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49 Grupo"/>
          <p:cNvGrpSpPr/>
          <p:nvPr/>
        </p:nvGrpSpPr>
        <p:grpSpPr>
          <a:xfrm>
            <a:off x="921625" y="116632"/>
            <a:ext cx="5521338" cy="6562952"/>
            <a:chOff x="0" y="0"/>
            <a:chExt cx="5238644" cy="8589556"/>
          </a:xfrm>
        </p:grpSpPr>
        <p:grpSp>
          <p:nvGrpSpPr>
            <p:cNvPr id="3" name="Group 25"/>
            <p:cNvGrpSpPr/>
            <p:nvPr/>
          </p:nvGrpSpPr>
          <p:grpSpPr>
            <a:xfrm>
              <a:off x="0" y="0"/>
              <a:ext cx="5096706" cy="8012339"/>
              <a:chOff x="0" y="834736"/>
              <a:chExt cx="5097194" cy="8018328"/>
            </a:xfrm>
          </p:grpSpPr>
          <p:grpSp>
            <p:nvGrpSpPr>
              <p:cNvPr id="9" name="16 Grupo"/>
              <p:cNvGrpSpPr/>
              <p:nvPr/>
            </p:nvGrpSpPr>
            <p:grpSpPr>
              <a:xfrm>
                <a:off x="1658719" y="834736"/>
                <a:ext cx="3438475" cy="8018328"/>
                <a:chOff x="287146" y="312936"/>
                <a:chExt cx="3438802" cy="8019851"/>
              </a:xfrm>
            </p:grpSpPr>
            <p:pic>
              <p:nvPicPr>
                <p:cNvPr id="11" name="10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7146" y="2987870"/>
                  <a:ext cx="3438801" cy="2665581"/>
                </a:xfrm>
                <a:prstGeom prst="rect">
                  <a:avLst/>
                </a:prstGeom>
                <a:noFill/>
                <a:ln>
                  <a:solidFill>
                    <a:schemeClr val="tx1"/>
                  </a:solidFill>
                </a:ln>
              </p:spPr>
            </p:pic>
            <p:pic>
              <p:nvPicPr>
                <p:cNvPr id="12" name="11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146" y="5667206"/>
                  <a:ext cx="3438802" cy="2665581"/>
                </a:xfrm>
                <a:prstGeom prst="rect">
                  <a:avLst/>
                </a:prstGeom>
                <a:noFill/>
                <a:ln>
                  <a:solidFill>
                    <a:schemeClr val="tx1"/>
                  </a:solidFill>
                </a:ln>
              </p:spPr>
            </p:pic>
            <p:pic>
              <p:nvPicPr>
                <p:cNvPr id="13" name="12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7146" y="312936"/>
                  <a:ext cx="3438801" cy="2665581"/>
                </a:xfrm>
                <a:prstGeom prst="rect">
                  <a:avLst/>
                </a:prstGeom>
                <a:noFill/>
                <a:ln>
                  <a:solidFill>
                    <a:schemeClr val="tx1"/>
                  </a:solidFill>
                </a:ln>
              </p:spPr>
            </p:pic>
          </p:grpSp>
          <p:sp>
            <p:nvSpPr>
              <p:cNvPr id="6" name="Text Box 22"/>
              <p:cNvSpPr txBox="1"/>
              <p:nvPr/>
            </p:nvSpPr>
            <p:spPr>
              <a:xfrm>
                <a:off x="0" y="1668652"/>
                <a:ext cx="914400" cy="800100"/>
              </a:xfrm>
              <a:prstGeom prst="rect">
                <a:avLst/>
              </a:prstGeom>
              <a:noFill/>
              <a:ln>
                <a:no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spcAft>
                    <a:spcPts val="0"/>
                  </a:spcAft>
                </a:pPr>
                <a:r>
                  <a:rPr lang="es-ES_tradnl" sz="1200" b="1">
                    <a:effectLst/>
                    <a:latin typeface="Times New Roman"/>
                    <a:ea typeface="MS Mincho"/>
                    <a:cs typeface="Times New Roman"/>
                  </a:rPr>
                  <a:t>Primera categoría</a:t>
                </a:r>
                <a:endParaRPr lang="es-EC" sz="1200">
                  <a:effectLst/>
                  <a:ea typeface="MS Mincho"/>
                  <a:cs typeface="Times New Roman"/>
                </a:endParaRPr>
              </a:p>
              <a:p>
                <a:pPr algn="ctr">
                  <a:lnSpc>
                    <a:spcPct val="150000"/>
                  </a:lnSpc>
                  <a:spcAft>
                    <a:spcPts val="0"/>
                  </a:spcAft>
                </a:pPr>
                <a:r>
                  <a:rPr lang="es-ES_tradnl" sz="1200">
                    <a:effectLst/>
                    <a:latin typeface="Times New Roman"/>
                    <a:ea typeface="MS Mincho"/>
                    <a:cs typeface="Times New Roman"/>
                  </a:rPr>
                  <a:t>&gt;70mm</a:t>
                </a:r>
                <a:endParaRPr lang="es-EC" sz="1200">
                  <a:effectLst/>
                  <a:ea typeface="MS Mincho"/>
                  <a:cs typeface="Times New Roman"/>
                </a:endParaRPr>
              </a:p>
            </p:txBody>
          </p:sp>
          <p:sp>
            <p:nvSpPr>
              <p:cNvPr id="7" name="Text Box 23"/>
              <p:cNvSpPr txBox="1"/>
              <p:nvPr/>
            </p:nvSpPr>
            <p:spPr>
              <a:xfrm>
                <a:off x="0" y="4318832"/>
                <a:ext cx="914400" cy="800100"/>
              </a:xfrm>
              <a:prstGeom prst="rect">
                <a:avLst/>
              </a:prstGeom>
              <a:noFill/>
              <a:ln>
                <a:no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spcAft>
                    <a:spcPts val="0"/>
                  </a:spcAft>
                </a:pPr>
                <a:r>
                  <a:rPr lang="es-ES_tradnl" sz="1200" b="1">
                    <a:effectLst/>
                    <a:latin typeface="Times New Roman"/>
                    <a:ea typeface="MS Mincho"/>
                    <a:cs typeface="Times New Roman"/>
                  </a:rPr>
                  <a:t>Segunda categoría</a:t>
                </a:r>
                <a:endParaRPr lang="es-EC" sz="1200">
                  <a:effectLst/>
                  <a:ea typeface="MS Mincho"/>
                  <a:cs typeface="Times New Roman"/>
                </a:endParaRPr>
              </a:p>
              <a:p>
                <a:pPr algn="ctr">
                  <a:lnSpc>
                    <a:spcPct val="150000"/>
                  </a:lnSpc>
                  <a:spcAft>
                    <a:spcPts val="0"/>
                  </a:spcAft>
                </a:pPr>
                <a:r>
                  <a:rPr lang="es-ES_tradnl" sz="1200">
                    <a:effectLst/>
                    <a:latin typeface="Times New Roman"/>
                    <a:ea typeface="MS Mincho"/>
                    <a:cs typeface="Times New Roman"/>
                  </a:rPr>
                  <a:t>56-70mm</a:t>
                </a:r>
                <a:endParaRPr lang="es-EC" sz="1200">
                  <a:effectLst/>
                  <a:ea typeface="MS Mincho"/>
                  <a:cs typeface="Times New Roman"/>
                </a:endParaRPr>
              </a:p>
            </p:txBody>
          </p:sp>
          <p:sp>
            <p:nvSpPr>
              <p:cNvPr id="8" name="Text Box 24"/>
              <p:cNvSpPr txBox="1"/>
              <p:nvPr/>
            </p:nvSpPr>
            <p:spPr>
              <a:xfrm>
                <a:off x="0" y="6955635"/>
                <a:ext cx="914400" cy="914400"/>
              </a:xfrm>
              <a:prstGeom prst="rect">
                <a:avLst/>
              </a:prstGeom>
              <a:noFill/>
              <a:ln>
                <a:no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spcAft>
                    <a:spcPts val="0"/>
                  </a:spcAft>
                </a:pPr>
                <a:r>
                  <a:rPr lang="es-ES_tradnl" sz="1200" b="1">
                    <a:effectLst/>
                    <a:latin typeface="Times New Roman"/>
                    <a:ea typeface="MS Mincho"/>
                    <a:cs typeface="Times New Roman"/>
                  </a:rPr>
                  <a:t>Tercera categoría</a:t>
                </a:r>
                <a:endParaRPr lang="es-EC" sz="1200">
                  <a:effectLst/>
                  <a:ea typeface="MS Mincho"/>
                  <a:cs typeface="Times New Roman"/>
                </a:endParaRPr>
              </a:p>
              <a:p>
                <a:pPr algn="ctr">
                  <a:lnSpc>
                    <a:spcPct val="150000"/>
                  </a:lnSpc>
                  <a:spcAft>
                    <a:spcPts val="0"/>
                  </a:spcAft>
                </a:pPr>
                <a:r>
                  <a:rPr lang="es-ES_tradnl" sz="1200">
                    <a:effectLst/>
                    <a:latin typeface="Times New Roman"/>
                    <a:ea typeface="MS Mincho"/>
                    <a:cs typeface="Times New Roman"/>
                  </a:rPr>
                  <a:t>40-56mm</a:t>
                </a:r>
                <a:endParaRPr lang="es-EC" sz="1200">
                  <a:effectLst/>
                  <a:ea typeface="MS Mincho"/>
                  <a:cs typeface="Times New Roman"/>
                </a:endParaRPr>
              </a:p>
            </p:txBody>
          </p:sp>
        </p:grpSp>
        <p:sp>
          <p:nvSpPr>
            <p:cNvPr id="4" name="Cuadro de texto 2"/>
            <p:cNvSpPr txBox="1">
              <a:spLocks noChangeArrowheads="1"/>
            </p:cNvSpPr>
            <p:nvPr/>
          </p:nvSpPr>
          <p:spPr bwMode="auto">
            <a:xfrm>
              <a:off x="407565" y="8134897"/>
              <a:ext cx="4831079" cy="454659"/>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noAutofit/>
            </a:bodyPr>
            <a:lstStyle/>
            <a:p>
              <a:pPr algn="ctr">
                <a:spcAft>
                  <a:spcPts val="0"/>
                </a:spcAft>
              </a:pPr>
              <a:r>
                <a:rPr lang="es-EC" sz="1200" b="1" dirty="0">
                  <a:effectLst/>
                  <a:latin typeface="Times New Roman"/>
                  <a:ea typeface="MS Mincho"/>
                  <a:cs typeface="Times New Roman"/>
                </a:rPr>
                <a:t>T0:</a:t>
              </a:r>
              <a:r>
                <a:rPr lang="es-EC" sz="1200" dirty="0">
                  <a:effectLst/>
                  <a:latin typeface="Times New Roman"/>
                  <a:ea typeface="MS Mincho"/>
                  <a:cs typeface="Times New Roman"/>
                </a:rPr>
                <a:t> SIN DRIS; </a:t>
              </a:r>
              <a:r>
                <a:rPr lang="es-EC" sz="1200" b="1" dirty="0">
                  <a:effectLst/>
                  <a:latin typeface="Times New Roman"/>
                  <a:ea typeface="MS Mincho"/>
                  <a:cs typeface="Times New Roman"/>
                </a:rPr>
                <a:t>T1: </a:t>
              </a:r>
              <a:r>
                <a:rPr lang="es-EC" sz="1200" dirty="0">
                  <a:effectLst/>
                  <a:latin typeface="Times New Roman"/>
                  <a:ea typeface="MS Mincho"/>
                  <a:cs typeface="Times New Roman"/>
                </a:rPr>
                <a:t>DRIS 45 días; </a:t>
              </a:r>
              <a:r>
                <a:rPr lang="es-EC" sz="1200" b="1" dirty="0">
                  <a:effectLst/>
                  <a:latin typeface="Times New Roman"/>
                  <a:ea typeface="MS Mincho"/>
                  <a:cs typeface="Times New Roman"/>
                </a:rPr>
                <a:t>T2:</a:t>
              </a:r>
              <a:r>
                <a:rPr lang="es-EC" sz="1200" dirty="0">
                  <a:effectLst/>
                  <a:latin typeface="Times New Roman"/>
                  <a:ea typeface="MS Mincho"/>
                  <a:cs typeface="Times New Roman"/>
                </a:rPr>
                <a:t> DRIS 60 días; </a:t>
              </a:r>
              <a:r>
                <a:rPr lang="es-EC" sz="1200" b="1" dirty="0">
                  <a:effectLst/>
                  <a:latin typeface="Times New Roman"/>
                  <a:ea typeface="MS Mincho"/>
                  <a:cs typeface="Times New Roman"/>
                </a:rPr>
                <a:t>T3:</a:t>
              </a:r>
              <a:r>
                <a:rPr lang="es-EC" sz="1200" dirty="0">
                  <a:effectLst/>
                  <a:latin typeface="Times New Roman"/>
                  <a:ea typeface="MS Mincho"/>
                  <a:cs typeface="Times New Roman"/>
                </a:rPr>
                <a:t> DRIS 75 días</a:t>
              </a:r>
              <a:endParaRPr lang="es-EC" sz="1200" dirty="0">
                <a:effectLst/>
                <a:latin typeface="Cambria"/>
                <a:ea typeface="MS Mincho"/>
                <a:cs typeface="Times New Roman"/>
              </a:endParaRPr>
            </a:p>
            <a:p>
              <a:pPr>
                <a:spcAft>
                  <a:spcPts val="0"/>
                </a:spcAft>
              </a:pPr>
              <a:r>
                <a:rPr lang="es-ES_tradnl" sz="1200" dirty="0">
                  <a:effectLst/>
                  <a:latin typeface="Cambria"/>
                  <a:ea typeface="MS Mincho"/>
                  <a:cs typeface="Times New Roman"/>
                </a:rPr>
                <a:t> </a:t>
              </a:r>
              <a:endParaRPr lang="es-EC" sz="1200" dirty="0">
                <a:effectLst/>
                <a:latin typeface="Cambria"/>
                <a:ea typeface="MS Mincho"/>
                <a:cs typeface="Times New Roman"/>
              </a:endParaRPr>
            </a:p>
          </p:txBody>
        </p:sp>
      </p:grpSp>
      <p:pic>
        <p:nvPicPr>
          <p:cNvPr id="14" name="17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216" y="5966098"/>
            <a:ext cx="2570188" cy="665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3906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4032448" cy="782960"/>
          </a:xfrm>
        </p:spPr>
        <p:txBody>
          <a:bodyPr/>
          <a:lstStyle/>
          <a:p>
            <a:pPr algn="l"/>
            <a:r>
              <a:rPr lang="es-EC" sz="2800" dirty="0" smtClean="0">
                <a:solidFill>
                  <a:sysClr val="windowText" lastClr="000000"/>
                </a:solidFill>
              </a:rPr>
              <a:t>Primera categoría comercial</a:t>
            </a:r>
            <a:endParaRPr lang="es-EC" sz="2800" dirty="0">
              <a:solidFill>
                <a:sysClr val="windowText" lastClr="000000"/>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4179435663"/>
              </p:ext>
            </p:extLst>
          </p:nvPr>
        </p:nvGraphicFramePr>
        <p:xfrm>
          <a:off x="179512" y="2924944"/>
          <a:ext cx="6696744" cy="2376265"/>
        </p:xfrm>
        <a:graphic>
          <a:graphicData uri="http://schemas.openxmlformats.org/drawingml/2006/table">
            <a:tbl>
              <a:tblPr firstRow="1" firstCol="1" bandRow="1"/>
              <a:tblGrid>
                <a:gridCol w="1779728"/>
                <a:gridCol w="396201"/>
                <a:gridCol w="744857"/>
                <a:gridCol w="919184"/>
                <a:gridCol w="1102227"/>
                <a:gridCol w="903335"/>
                <a:gridCol w="851212"/>
              </a:tblGrid>
              <a:tr h="470020">
                <a:tc gridSpan="7">
                  <a:txBody>
                    <a:bodyPr/>
                    <a:lstStyle/>
                    <a:p>
                      <a:pPr algn="just">
                        <a:spcAft>
                          <a:spcPts val="0"/>
                        </a:spcAft>
                      </a:pPr>
                      <a:r>
                        <a:rPr lang="es-EC" sz="1200" dirty="0" smtClean="0">
                          <a:solidFill>
                            <a:srgbClr val="000000"/>
                          </a:solidFill>
                          <a:effectLst/>
                          <a:latin typeface="Times New Roman"/>
                          <a:ea typeface="Times New Roman"/>
                          <a:cs typeface="Times New Roman"/>
                        </a:rPr>
                        <a:t>Análisis </a:t>
                      </a:r>
                      <a:r>
                        <a:rPr lang="es-EC" sz="1200" dirty="0">
                          <a:solidFill>
                            <a:srgbClr val="000000"/>
                          </a:solidFill>
                          <a:effectLst/>
                          <a:latin typeface="Times New Roman"/>
                          <a:ea typeface="Times New Roman"/>
                          <a:cs typeface="Times New Roman"/>
                        </a:rPr>
                        <a:t>de varianza del rendimiento de tomate (</a:t>
                      </a:r>
                      <a:r>
                        <a:rPr lang="es-EC" sz="1200" i="1" dirty="0" err="1">
                          <a:solidFill>
                            <a:srgbClr val="000000"/>
                          </a:solidFill>
                          <a:effectLst/>
                          <a:latin typeface="Times New Roman"/>
                          <a:ea typeface="Times New Roman"/>
                          <a:cs typeface="Times New Roman"/>
                        </a:rPr>
                        <a:t>Solanum</a:t>
                      </a:r>
                      <a:r>
                        <a:rPr lang="es-EC" sz="1200" i="1" dirty="0">
                          <a:solidFill>
                            <a:srgbClr val="000000"/>
                          </a:solidFill>
                          <a:effectLst/>
                          <a:latin typeface="Times New Roman"/>
                          <a:ea typeface="Times New Roman"/>
                          <a:cs typeface="Times New Roman"/>
                        </a:rPr>
                        <a:t> </a:t>
                      </a:r>
                      <a:r>
                        <a:rPr lang="es-EC" sz="1200" i="1" dirty="0" err="1">
                          <a:solidFill>
                            <a:srgbClr val="000000"/>
                          </a:solidFill>
                          <a:effectLst/>
                          <a:latin typeface="Times New Roman"/>
                          <a:ea typeface="Times New Roman"/>
                          <a:cs typeface="Times New Roman"/>
                        </a:rPr>
                        <a:t>lycopersicum</a:t>
                      </a:r>
                      <a:r>
                        <a:rPr lang="es-EC" sz="1200" dirty="0">
                          <a:solidFill>
                            <a:srgbClr val="000000"/>
                          </a:solidFill>
                          <a:effectLst/>
                          <a:latin typeface="Times New Roman"/>
                          <a:ea typeface="Times New Roman"/>
                          <a:cs typeface="Times New Roman"/>
                        </a:rPr>
                        <a:t>) de primera categoría comercial, bajo 4 tratamientos de diagnóstico y 6 cosechas.</a:t>
                      </a:r>
                      <a:endParaRPr lang="es-EC" sz="1200" dirty="0">
                        <a:effectLst/>
                        <a:latin typeface="Cambria"/>
                        <a:ea typeface="MS Mincho"/>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34474">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Fuente de Variación</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gl</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CM</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F</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dirty="0">
                          <a:solidFill>
                            <a:srgbClr val="000000"/>
                          </a:solidFill>
                          <a:effectLst/>
                          <a:latin typeface="Times New Roman"/>
                          <a:ea typeface="Times New Roman"/>
                          <a:cs typeface="Times New Roman"/>
                        </a:rPr>
                        <a:t>p-valor</a:t>
                      </a:r>
                      <a:endParaRPr lang="es-EC" sz="1200" dirty="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Criterio</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Valor</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474">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Tratamiento</a:t>
                      </a:r>
                      <a:endParaRPr lang="es-EC" sz="1200">
                        <a:effectLst/>
                        <a:latin typeface="Cambria"/>
                        <a:ea typeface="MS Mincho"/>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3</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0,75</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200" dirty="0">
                          <a:solidFill>
                            <a:srgbClr val="000000"/>
                          </a:solidFill>
                          <a:effectLst/>
                          <a:latin typeface="Times New Roman"/>
                          <a:ea typeface="Times New Roman"/>
                          <a:cs typeface="Times New Roman"/>
                        </a:rPr>
                        <a:t>259,55***</a:t>
                      </a:r>
                      <a:endParaRPr lang="es-EC" sz="1200" dirty="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&lt;0,0001</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200" dirty="0">
                          <a:solidFill>
                            <a:srgbClr val="000000"/>
                          </a:solidFill>
                          <a:effectLst/>
                          <a:latin typeface="Times New Roman"/>
                          <a:ea typeface="Times New Roman"/>
                          <a:cs typeface="Times New Roman"/>
                        </a:rPr>
                        <a:t>R</a:t>
                      </a:r>
                      <a:r>
                        <a:rPr lang="es-EC" sz="1200" baseline="30000" dirty="0">
                          <a:solidFill>
                            <a:srgbClr val="000000"/>
                          </a:solidFill>
                          <a:effectLst/>
                          <a:latin typeface="Times New Roman"/>
                          <a:ea typeface="Times New Roman"/>
                          <a:cs typeface="Times New Roman"/>
                        </a:rPr>
                        <a:t>2</a:t>
                      </a:r>
                      <a:endParaRPr lang="es-EC" sz="1200" dirty="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200" dirty="0">
                          <a:solidFill>
                            <a:srgbClr val="000000"/>
                          </a:solidFill>
                          <a:effectLst/>
                          <a:latin typeface="Times New Roman"/>
                          <a:ea typeface="Times New Roman"/>
                          <a:cs typeface="Times New Roman"/>
                        </a:rPr>
                        <a:t>0,99</a:t>
                      </a:r>
                      <a:endParaRPr lang="es-EC" sz="1200" dirty="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334474">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Cosecha</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5</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2,17</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866,48***</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&lt;0,0001</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C.V. (%)</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9,63</a:t>
                      </a:r>
                      <a:endParaRPr lang="es-EC" sz="1200">
                        <a:effectLst/>
                        <a:latin typeface="Cambria"/>
                        <a:ea typeface="MS Mincho"/>
                        <a:cs typeface="Times New Roman"/>
                      </a:endParaRPr>
                    </a:p>
                  </a:txBody>
                  <a:tcPr marL="44450" marR="44450" marT="0" marB="0" anchor="b">
                    <a:lnL>
                      <a:noFill/>
                    </a:lnL>
                    <a:lnR>
                      <a:noFill/>
                    </a:lnR>
                    <a:lnT>
                      <a:noFill/>
                    </a:lnT>
                    <a:lnB>
                      <a:noFill/>
                    </a:lnB>
                  </a:tcPr>
                </a:tc>
              </a:tr>
              <a:tr h="334474">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Tratamiento*Cosecha</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15</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0,16</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65,05***</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&lt;0,0001</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 </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endParaRPr lang="es-EC" sz="1200">
                        <a:effectLst/>
                        <a:latin typeface="Cambria"/>
                      </a:endParaRPr>
                    </a:p>
                  </a:txBody>
                  <a:tcPr marL="44450" marR="44450" marT="0" marB="0" anchor="b">
                    <a:lnL>
                      <a:noFill/>
                    </a:lnL>
                    <a:lnR>
                      <a:noFill/>
                    </a:lnR>
                    <a:lnT>
                      <a:noFill/>
                    </a:lnT>
                    <a:lnB>
                      <a:noFill/>
                    </a:lnB>
                  </a:tcPr>
                </a:tc>
              </a:tr>
              <a:tr h="310001">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Error</a:t>
                      </a:r>
                      <a:endParaRPr lang="es-EC" sz="1200">
                        <a:effectLst/>
                        <a:latin typeface="Cambria"/>
                        <a:ea typeface="MS Mincho"/>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60</a:t>
                      </a:r>
                      <a:endParaRPr lang="es-EC" sz="1200">
                        <a:effectLst/>
                        <a:latin typeface="Cambria"/>
                        <a:ea typeface="MS Mincho"/>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0,0025</a:t>
                      </a:r>
                      <a:endParaRPr lang="es-EC" sz="1200">
                        <a:effectLst/>
                        <a:latin typeface="Cambria"/>
                        <a:ea typeface="MS Mincho"/>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200">
                        <a:effectLst/>
                        <a:latin typeface="Cambria"/>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200">
                        <a:effectLst/>
                        <a:latin typeface="Cambria"/>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a:solidFill>
                            <a:srgbClr val="000000"/>
                          </a:solidFill>
                          <a:effectLst/>
                          <a:latin typeface="Times New Roman"/>
                          <a:ea typeface="Times New Roman"/>
                          <a:cs typeface="Times New Roman"/>
                        </a:rPr>
                        <a:t> </a:t>
                      </a:r>
                      <a:endParaRPr lang="es-EC" sz="1200">
                        <a:effectLst/>
                        <a:latin typeface="Cambria"/>
                        <a:ea typeface="MS Mincho"/>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a:solidFill>
                            <a:srgbClr val="000000"/>
                          </a:solidFill>
                          <a:effectLst/>
                          <a:latin typeface="Times New Roman"/>
                          <a:ea typeface="Times New Roman"/>
                          <a:cs typeface="Times New Roman"/>
                        </a:rPr>
                        <a:t> </a:t>
                      </a:r>
                      <a:endParaRPr lang="es-EC" sz="1200">
                        <a:effectLst/>
                        <a:latin typeface="Cambria"/>
                        <a:ea typeface="MS Mincho"/>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258348">
                <a:tc gridSpan="7">
                  <a:txBody>
                    <a:bodyPr/>
                    <a:lstStyle/>
                    <a:p>
                      <a:pPr algn="ctr">
                        <a:lnSpc>
                          <a:spcPct val="150000"/>
                        </a:lnSpc>
                        <a:spcAft>
                          <a:spcPts val="0"/>
                        </a:spcAft>
                      </a:pPr>
                      <a:r>
                        <a:rPr lang="es-EC" sz="1000" i="1" baseline="30000" dirty="0">
                          <a:solidFill>
                            <a:srgbClr val="000000"/>
                          </a:solidFill>
                          <a:effectLst/>
                          <a:latin typeface="Times New Roman"/>
                          <a:ea typeface="Times New Roman"/>
                          <a:cs typeface="Times New Roman"/>
                        </a:rPr>
                        <a:t>NS</a:t>
                      </a:r>
                      <a:r>
                        <a:rPr lang="es-EC" sz="1000" dirty="0">
                          <a:solidFill>
                            <a:srgbClr val="000000"/>
                          </a:solidFill>
                          <a:effectLst/>
                          <a:latin typeface="Times New Roman"/>
                          <a:ea typeface="Times New Roman"/>
                          <a:cs typeface="Times New Roman"/>
                        </a:rPr>
                        <a:t> No significativo*significativo a 0,05; ** significativo a 0,01; ***significativo a 0,001; N=96</a:t>
                      </a:r>
                      <a:endParaRPr lang="es-EC" sz="1200" dirty="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
        <p:nvSpPr>
          <p:cNvPr id="7" name="6 CuadroTexto"/>
          <p:cNvSpPr txBox="1"/>
          <p:nvPr/>
        </p:nvSpPr>
        <p:spPr>
          <a:xfrm>
            <a:off x="4139952" y="1268760"/>
            <a:ext cx="3744416" cy="1208901"/>
          </a:xfrm>
          <a:prstGeom prst="star12">
            <a:avLst/>
          </a:prstGeom>
          <a:solidFill>
            <a:schemeClr val="accent6">
              <a:lumMod val="40000"/>
              <a:lumOff val="60000"/>
            </a:schemeClr>
          </a:solidFill>
          <a:ln>
            <a:solidFill>
              <a:schemeClr val="tx1"/>
            </a:solidFill>
          </a:ln>
        </p:spPr>
        <p:txBody>
          <a:bodyPr wrap="square" rtlCol="0">
            <a:spAutoFit/>
          </a:bodyPr>
          <a:lstStyle/>
          <a:p>
            <a:pPr algn="ctr"/>
            <a:r>
              <a:rPr lang="es-EC" dirty="0" smtClean="0"/>
              <a:t>INTERACCIÓN DISORDINAL</a:t>
            </a:r>
            <a:endParaRPr lang="es-EC" dirty="0"/>
          </a:p>
        </p:txBody>
      </p:sp>
      <p:pic>
        <p:nvPicPr>
          <p:cNvPr id="5" name="17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5966098"/>
            <a:ext cx="2714204"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32711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86324436"/>
              </p:ext>
            </p:extLst>
          </p:nvPr>
        </p:nvGraphicFramePr>
        <p:xfrm>
          <a:off x="13772" y="7459"/>
          <a:ext cx="4990276" cy="6855443"/>
        </p:xfrm>
        <a:graphic>
          <a:graphicData uri="http://schemas.openxmlformats.org/drawingml/2006/table">
            <a:tbl>
              <a:tblPr firstRow="1" firstCol="1" bandRow="1"/>
              <a:tblGrid>
                <a:gridCol w="885820"/>
                <a:gridCol w="1319625"/>
                <a:gridCol w="1606537"/>
                <a:gridCol w="1178294"/>
              </a:tblGrid>
              <a:tr h="335182">
                <a:tc gridSpan="4">
                  <a:txBody>
                    <a:bodyPr/>
                    <a:lstStyle/>
                    <a:p>
                      <a:pPr algn="just">
                        <a:spcAft>
                          <a:spcPts val="1000"/>
                        </a:spcAft>
                      </a:pPr>
                      <a:r>
                        <a:rPr lang="es-ES_tradnl" sz="1050" b="0" dirty="0" smtClean="0">
                          <a:solidFill>
                            <a:schemeClr val="tx1"/>
                          </a:solidFill>
                          <a:effectLst/>
                          <a:latin typeface="Times New Roman"/>
                          <a:ea typeface="MS Mincho"/>
                          <a:cs typeface="Times New Roman"/>
                        </a:rPr>
                        <a:t>Promedio </a:t>
                      </a:r>
                      <a:r>
                        <a:rPr lang="es-ES_tradnl" sz="1050" b="0" dirty="0">
                          <a:solidFill>
                            <a:schemeClr val="tx1"/>
                          </a:solidFill>
                          <a:effectLst/>
                          <a:latin typeface="Times New Roman"/>
                          <a:ea typeface="MS Mincho"/>
                          <a:cs typeface="Times New Roman"/>
                        </a:rPr>
                        <a:t>± E.E. del rendimiento de tomates de primera categoría comercial bajo 4 tratamientos de diagnóstico y 6 cosechas.</a:t>
                      </a:r>
                      <a:endParaRPr lang="es-EC" sz="900" b="1" dirty="0">
                        <a:solidFill>
                          <a:schemeClr val="tx1"/>
                        </a:solidFill>
                        <a:effectLst/>
                        <a:latin typeface="Cambria"/>
                        <a:ea typeface="MS Mincho"/>
                        <a:cs typeface="Times New Roman"/>
                      </a:endParaRPr>
                    </a:p>
                  </a:txBody>
                  <a:tcPr marL="24207" marR="24207"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259675">
                <a:tc>
                  <a:txBody>
                    <a:bodyPr/>
                    <a:lstStyle/>
                    <a:p>
                      <a:pPr algn="ctr">
                        <a:lnSpc>
                          <a:spcPct val="150000"/>
                        </a:lnSpc>
                        <a:spcAft>
                          <a:spcPts val="0"/>
                        </a:spcAft>
                      </a:pPr>
                      <a:r>
                        <a:rPr lang="es-EC" sz="1050" dirty="0">
                          <a:solidFill>
                            <a:schemeClr val="tx1"/>
                          </a:solidFill>
                          <a:effectLst/>
                          <a:latin typeface="Times New Roman"/>
                          <a:ea typeface="Times New Roman"/>
                          <a:cs typeface="Times New Roman"/>
                        </a:rPr>
                        <a:t>Tratamiento</a:t>
                      </a:r>
                      <a:endParaRPr lang="es-EC" sz="1050" dirty="0">
                        <a:solidFill>
                          <a:schemeClr val="tx1"/>
                        </a:solidFill>
                        <a:effectLst/>
                        <a:latin typeface="Cambria"/>
                        <a:ea typeface="MS Mincho"/>
                        <a:cs typeface="Times New Roman"/>
                      </a:endParaRPr>
                    </a:p>
                  </a:txBody>
                  <a:tcPr marL="24207" marR="2420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C" sz="1050" dirty="0">
                          <a:solidFill>
                            <a:schemeClr val="tx1"/>
                          </a:solidFill>
                          <a:effectLst/>
                          <a:latin typeface="Times New Roman"/>
                          <a:ea typeface="Times New Roman"/>
                          <a:cs typeface="Times New Roman"/>
                        </a:rPr>
                        <a:t>Cosecha</a:t>
                      </a:r>
                      <a:endParaRPr lang="es-EC" sz="1050" dirty="0">
                        <a:solidFill>
                          <a:schemeClr val="tx1"/>
                        </a:solidFill>
                        <a:effectLst/>
                        <a:latin typeface="Cambria"/>
                        <a:ea typeface="MS Mincho"/>
                        <a:cs typeface="Times New Roman"/>
                      </a:endParaRPr>
                    </a:p>
                  </a:txBody>
                  <a:tcPr marL="24207" marR="2420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ct val="150000"/>
                        </a:lnSpc>
                        <a:spcAft>
                          <a:spcPts val="0"/>
                        </a:spcAft>
                      </a:pPr>
                      <a:r>
                        <a:rPr lang="es-EC" sz="1050" dirty="0">
                          <a:solidFill>
                            <a:schemeClr val="tx1"/>
                          </a:solidFill>
                          <a:effectLst/>
                          <a:latin typeface="Times New Roman"/>
                          <a:ea typeface="Times New Roman"/>
                          <a:cs typeface="Times New Roman"/>
                        </a:rPr>
                        <a:t>Promedio ± E.E. (Tm*ha</a:t>
                      </a:r>
                      <a:r>
                        <a:rPr lang="es-EC" sz="1050" baseline="30000" dirty="0">
                          <a:solidFill>
                            <a:schemeClr val="tx1"/>
                          </a:solidFill>
                          <a:effectLst/>
                          <a:latin typeface="Times New Roman"/>
                          <a:ea typeface="Times New Roman"/>
                          <a:cs typeface="Times New Roman"/>
                        </a:rPr>
                        <a:t>-1</a:t>
                      </a:r>
                      <a:r>
                        <a:rPr lang="es-EC" sz="1050" dirty="0">
                          <a:solidFill>
                            <a:schemeClr val="tx1"/>
                          </a:solidFill>
                          <a:effectLst/>
                          <a:latin typeface="Times New Roman"/>
                          <a:ea typeface="Times New Roman"/>
                          <a:cs typeface="Times New Roman"/>
                        </a:rPr>
                        <a:t>)</a:t>
                      </a:r>
                      <a:endParaRPr lang="es-EC" sz="1050" dirty="0">
                        <a:solidFill>
                          <a:schemeClr val="tx1"/>
                        </a:solidFill>
                        <a:effectLst/>
                        <a:latin typeface="Cambria"/>
                        <a:ea typeface="MS Mincho"/>
                        <a:cs typeface="Times New Roman"/>
                      </a:endParaRPr>
                    </a:p>
                  </a:txBody>
                  <a:tcPr marL="24207" marR="2420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EC"/>
                    </a:p>
                  </a:txBody>
                  <a:tcPr/>
                </a:tc>
              </a:tr>
              <a:tr h="242284">
                <a:tc>
                  <a:txBody>
                    <a:bodyPr/>
                    <a:lstStyle/>
                    <a:p>
                      <a:pPr algn="ctr">
                        <a:lnSpc>
                          <a:spcPct val="150000"/>
                        </a:lnSpc>
                        <a:spcAft>
                          <a:spcPts val="0"/>
                        </a:spcAft>
                      </a:pPr>
                      <a:r>
                        <a:rPr lang="es-EC" sz="1050" b="1" dirty="0">
                          <a:solidFill>
                            <a:srgbClr val="FF0000"/>
                          </a:solidFill>
                          <a:effectLst/>
                          <a:latin typeface="Times New Roman"/>
                          <a:ea typeface="Times New Roman"/>
                          <a:cs typeface="Times New Roman"/>
                        </a:rPr>
                        <a:t>T3         </a:t>
                      </a:r>
                      <a:endParaRPr lang="es-EC" sz="1050" b="1" dirty="0">
                        <a:solidFill>
                          <a:srgbClr val="FF0000"/>
                        </a:solidFill>
                        <a:effectLst/>
                        <a:latin typeface="Cambria"/>
                        <a:ea typeface="MS Mincho"/>
                        <a:cs typeface="Times New Roman"/>
                      </a:endParaRPr>
                    </a:p>
                  </a:txBody>
                  <a:tcPr marL="24207" marR="24207" marT="0" marB="0" anchor="b">
                    <a:lnL>
                      <a:noFill/>
                    </a:lnL>
                    <a:lnR>
                      <a:noFill/>
                    </a:lnR>
                    <a:lnT w="12700" cap="flat" cmpd="sng" algn="ctr">
                      <a:solidFill>
                        <a:srgbClr val="000000"/>
                      </a:solidFill>
                      <a:prstDash val="solid"/>
                      <a:round/>
                      <a:headEnd type="none" w="med" len="med"/>
                      <a:tailEnd type="none" w="med" len="med"/>
                    </a:lnT>
                    <a:lnB>
                      <a:noFill/>
                    </a:lnB>
                    <a:solidFill>
                      <a:srgbClr val="FF0000">
                        <a:alpha val="20000"/>
                      </a:srgbClr>
                    </a:solidFill>
                  </a:tcPr>
                </a:tc>
                <a:tc>
                  <a:txBody>
                    <a:bodyPr/>
                    <a:lstStyle/>
                    <a:p>
                      <a:pPr algn="ctr">
                        <a:lnSpc>
                          <a:spcPct val="150000"/>
                        </a:lnSpc>
                        <a:spcAft>
                          <a:spcPts val="0"/>
                        </a:spcAft>
                      </a:pPr>
                      <a:r>
                        <a:rPr lang="es-EC" sz="1050" b="1" dirty="0">
                          <a:solidFill>
                            <a:srgbClr val="FF0000"/>
                          </a:solidFill>
                          <a:effectLst/>
                          <a:latin typeface="Times New Roman"/>
                          <a:ea typeface="Times New Roman"/>
                          <a:cs typeface="Times New Roman"/>
                        </a:rPr>
                        <a:t>4</a:t>
                      </a:r>
                      <a:endParaRPr lang="es-EC" sz="1050" b="1" dirty="0">
                        <a:solidFill>
                          <a:srgbClr val="FF0000"/>
                        </a:solidFill>
                        <a:effectLst/>
                        <a:latin typeface="Cambria"/>
                        <a:ea typeface="MS Mincho"/>
                        <a:cs typeface="Times New Roman"/>
                      </a:endParaRPr>
                    </a:p>
                  </a:txBody>
                  <a:tcPr marL="24207" marR="24207" marT="0" marB="0" anchor="b">
                    <a:lnL>
                      <a:noFill/>
                    </a:lnL>
                    <a:lnR>
                      <a:noFill/>
                    </a:lnR>
                    <a:lnT w="12700" cap="flat" cmpd="sng" algn="ctr">
                      <a:solidFill>
                        <a:srgbClr val="000000"/>
                      </a:solidFill>
                      <a:prstDash val="solid"/>
                      <a:round/>
                      <a:headEnd type="none" w="med" len="med"/>
                      <a:tailEnd type="none" w="med" len="med"/>
                    </a:lnT>
                    <a:lnB>
                      <a:noFill/>
                    </a:lnB>
                    <a:solidFill>
                      <a:srgbClr val="FF0000">
                        <a:alpha val="20000"/>
                      </a:srgbClr>
                    </a:solidFill>
                  </a:tcPr>
                </a:tc>
                <a:tc>
                  <a:txBody>
                    <a:bodyPr/>
                    <a:lstStyle/>
                    <a:p>
                      <a:pPr algn="ctr">
                        <a:lnSpc>
                          <a:spcPct val="150000"/>
                        </a:lnSpc>
                        <a:spcAft>
                          <a:spcPts val="0"/>
                        </a:spcAft>
                      </a:pPr>
                      <a:r>
                        <a:rPr lang="es-EC" sz="1050" b="1" dirty="0">
                          <a:solidFill>
                            <a:srgbClr val="FF0000"/>
                          </a:solidFill>
                          <a:effectLst/>
                          <a:latin typeface="Times New Roman"/>
                          <a:ea typeface="Times New Roman"/>
                          <a:cs typeface="Times New Roman"/>
                        </a:rPr>
                        <a:t>1,6 ± 0,05</a:t>
                      </a:r>
                      <a:endParaRPr lang="es-EC" sz="1050" b="1" dirty="0">
                        <a:solidFill>
                          <a:srgbClr val="FF0000"/>
                        </a:solidFill>
                        <a:effectLst/>
                        <a:latin typeface="Cambria"/>
                        <a:ea typeface="MS Mincho"/>
                        <a:cs typeface="Times New Roman"/>
                      </a:endParaRPr>
                    </a:p>
                  </a:txBody>
                  <a:tcPr marL="24207" marR="24207" marT="0" marB="0" anchor="b">
                    <a:lnL>
                      <a:noFill/>
                    </a:lnL>
                    <a:lnR>
                      <a:noFill/>
                    </a:lnR>
                    <a:lnT w="12700" cap="flat" cmpd="sng" algn="ctr">
                      <a:solidFill>
                        <a:srgbClr val="000000"/>
                      </a:solidFill>
                      <a:prstDash val="solid"/>
                      <a:round/>
                      <a:headEnd type="none" w="med" len="med"/>
                      <a:tailEnd type="none" w="med" len="med"/>
                    </a:lnT>
                    <a:lnB>
                      <a:noFill/>
                    </a:lnB>
                    <a:solidFill>
                      <a:srgbClr val="FF0000">
                        <a:alpha val="20000"/>
                      </a:srgbClr>
                    </a:solidFill>
                  </a:tcPr>
                </a:tc>
                <a:tc>
                  <a:txBody>
                    <a:bodyPr/>
                    <a:lstStyle/>
                    <a:p>
                      <a:pPr algn="ctr">
                        <a:lnSpc>
                          <a:spcPct val="150000"/>
                        </a:lnSpc>
                        <a:spcAft>
                          <a:spcPts val="0"/>
                        </a:spcAft>
                      </a:pPr>
                      <a:r>
                        <a:rPr lang="es-EC" sz="1050" b="1" dirty="0">
                          <a:solidFill>
                            <a:srgbClr val="FF0000"/>
                          </a:solidFill>
                          <a:effectLst/>
                          <a:latin typeface="Times New Roman"/>
                          <a:ea typeface="Times New Roman"/>
                          <a:cs typeface="Times New Roman"/>
                        </a:rPr>
                        <a:t>a</a:t>
                      </a:r>
                      <a:endParaRPr lang="es-EC" sz="1050" b="1" dirty="0">
                        <a:solidFill>
                          <a:srgbClr val="FF0000"/>
                        </a:solidFill>
                        <a:effectLst/>
                        <a:latin typeface="Cambria"/>
                        <a:ea typeface="MS Mincho"/>
                        <a:cs typeface="Times New Roman"/>
                      </a:endParaRPr>
                    </a:p>
                  </a:txBody>
                  <a:tcPr marL="24207" marR="24207" marT="0" marB="0" anchor="b">
                    <a:lnL>
                      <a:noFill/>
                    </a:lnL>
                    <a:lnR>
                      <a:noFill/>
                    </a:lnR>
                    <a:lnT w="12700" cap="flat" cmpd="sng" algn="ctr">
                      <a:solidFill>
                        <a:srgbClr val="000000"/>
                      </a:solidFill>
                      <a:prstDash val="solid"/>
                      <a:round/>
                      <a:headEnd type="none" w="med" len="med"/>
                      <a:tailEnd type="none" w="med" len="med"/>
                    </a:lnT>
                    <a:lnB>
                      <a:noFill/>
                    </a:lnB>
                    <a:solidFill>
                      <a:srgbClr val="FF0000">
                        <a:alpha val="20000"/>
                      </a:srgbClr>
                    </a:solidFill>
                  </a:tcPr>
                </a:tc>
              </a:tr>
              <a:tr h="242284">
                <a:tc>
                  <a:txBody>
                    <a:bodyPr/>
                    <a:lstStyle/>
                    <a:p>
                      <a:pPr algn="ctr">
                        <a:lnSpc>
                          <a:spcPct val="150000"/>
                        </a:lnSpc>
                        <a:spcAft>
                          <a:spcPts val="0"/>
                        </a:spcAft>
                      </a:pPr>
                      <a:r>
                        <a:rPr lang="es-EC" sz="1050" b="1" dirty="0">
                          <a:solidFill>
                            <a:srgbClr val="7030A0"/>
                          </a:solidFill>
                          <a:effectLst/>
                          <a:latin typeface="Times New Roman"/>
                          <a:ea typeface="Times New Roman"/>
                          <a:cs typeface="Times New Roman"/>
                        </a:rPr>
                        <a:t>T2         </a:t>
                      </a:r>
                      <a:endParaRPr lang="es-EC" sz="1050" b="1" dirty="0">
                        <a:solidFill>
                          <a:srgbClr val="7030A0"/>
                        </a:solidFill>
                        <a:effectLst/>
                        <a:latin typeface="Cambria"/>
                        <a:ea typeface="MS Mincho"/>
                        <a:cs typeface="Times New Roman"/>
                      </a:endParaRPr>
                    </a:p>
                  </a:txBody>
                  <a:tcPr marL="24207" marR="24207" marT="0" marB="0" anchor="b">
                    <a:lnL>
                      <a:noFill/>
                    </a:lnL>
                    <a:lnR>
                      <a:noFill/>
                    </a:lnR>
                    <a:lnT>
                      <a:noFill/>
                    </a:lnT>
                    <a:lnB>
                      <a:noFill/>
                    </a:lnB>
                    <a:solidFill>
                      <a:srgbClr val="FF0000">
                        <a:alpha val="20000"/>
                      </a:srgbClr>
                    </a:solidFill>
                  </a:tcPr>
                </a:tc>
                <a:tc>
                  <a:txBody>
                    <a:bodyPr/>
                    <a:lstStyle/>
                    <a:p>
                      <a:pPr algn="ctr">
                        <a:lnSpc>
                          <a:spcPct val="150000"/>
                        </a:lnSpc>
                        <a:spcAft>
                          <a:spcPts val="0"/>
                        </a:spcAft>
                      </a:pPr>
                      <a:r>
                        <a:rPr lang="es-EC" sz="1050" b="1" dirty="0">
                          <a:solidFill>
                            <a:srgbClr val="7030A0"/>
                          </a:solidFill>
                          <a:effectLst/>
                          <a:latin typeface="Times New Roman"/>
                          <a:ea typeface="Times New Roman"/>
                          <a:cs typeface="Times New Roman"/>
                        </a:rPr>
                        <a:t>4</a:t>
                      </a:r>
                      <a:endParaRPr lang="es-EC" sz="1050" b="1" dirty="0">
                        <a:solidFill>
                          <a:srgbClr val="7030A0"/>
                        </a:solidFill>
                        <a:effectLst/>
                        <a:latin typeface="Cambria"/>
                        <a:ea typeface="MS Mincho"/>
                        <a:cs typeface="Times New Roman"/>
                      </a:endParaRPr>
                    </a:p>
                  </a:txBody>
                  <a:tcPr marL="24207" marR="24207" marT="0" marB="0" anchor="b">
                    <a:lnL>
                      <a:noFill/>
                    </a:lnL>
                    <a:lnR>
                      <a:noFill/>
                    </a:lnR>
                    <a:lnT>
                      <a:noFill/>
                    </a:lnT>
                    <a:lnB>
                      <a:noFill/>
                    </a:lnB>
                    <a:solidFill>
                      <a:srgbClr val="FF0000">
                        <a:alpha val="20000"/>
                      </a:srgbClr>
                    </a:solidFill>
                  </a:tcPr>
                </a:tc>
                <a:tc>
                  <a:txBody>
                    <a:bodyPr/>
                    <a:lstStyle/>
                    <a:p>
                      <a:pPr algn="ctr">
                        <a:lnSpc>
                          <a:spcPct val="150000"/>
                        </a:lnSpc>
                        <a:spcAft>
                          <a:spcPts val="0"/>
                        </a:spcAft>
                      </a:pPr>
                      <a:r>
                        <a:rPr lang="es-EC" sz="1050" b="1" dirty="0">
                          <a:solidFill>
                            <a:srgbClr val="7030A0"/>
                          </a:solidFill>
                          <a:effectLst/>
                          <a:latin typeface="Times New Roman"/>
                          <a:ea typeface="Times New Roman"/>
                          <a:cs typeface="Times New Roman"/>
                        </a:rPr>
                        <a:t>1,25 ± 0,04</a:t>
                      </a:r>
                      <a:endParaRPr lang="es-EC" sz="1050" b="1" dirty="0">
                        <a:solidFill>
                          <a:srgbClr val="7030A0"/>
                        </a:solidFill>
                        <a:effectLst/>
                        <a:latin typeface="Cambria"/>
                        <a:ea typeface="MS Mincho"/>
                        <a:cs typeface="Times New Roman"/>
                      </a:endParaRPr>
                    </a:p>
                  </a:txBody>
                  <a:tcPr marL="24207" marR="24207" marT="0" marB="0" anchor="b">
                    <a:lnL>
                      <a:noFill/>
                    </a:lnL>
                    <a:lnR>
                      <a:noFill/>
                    </a:lnR>
                    <a:lnT>
                      <a:noFill/>
                    </a:lnT>
                    <a:lnB>
                      <a:noFill/>
                    </a:lnB>
                    <a:solidFill>
                      <a:srgbClr val="FF0000">
                        <a:alpha val="20000"/>
                      </a:srgbClr>
                    </a:solidFill>
                  </a:tcPr>
                </a:tc>
                <a:tc>
                  <a:txBody>
                    <a:bodyPr/>
                    <a:lstStyle/>
                    <a:p>
                      <a:pPr algn="ctr">
                        <a:lnSpc>
                          <a:spcPct val="150000"/>
                        </a:lnSpc>
                        <a:spcAft>
                          <a:spcPts val="0"/>
                        </a:spcAft>
                      </a:pPr>
                      <a:r>
                        <a:rPr lang="es-EC" sz="1050" b="1" dirty="0">
                          <a:solidFill>
                            <a:srgbClr val="7030A0"/>
                          </a:solidFill>
                          <a:effectLst/>
                          <a:latin typeface="Times New Roman"/>
                          <a:ea typeface="Times New Roman"/>
                          <a:cs typeface="Times New Roman"/>
                        </a:rPr>
                        <a:t>b</a:t>
                      </a:r>
                      <a:endParaRPr lang="es-EC" sz="1050" b="1" dirty="0">
                        <a:solidFill>
                          <a:srgbClr val="7030A0"/>
                        </a:solidFill>
                        <a:effectLst/>
                        <a:latin typeface="Cambria"/>
                        <a:ea typeface="MS Mincho"/>
                        <a:cs typeface="Times New Roman"/>
                      </a:endParaRPr>
                    </a:p>
                  </a:txBody>
                  <a:tcPr marL="24207" marR="24207" marT="0" marB="0" anchor="b">
                    <a:lnL>
                      <a:noFill/>
                    </a:lnL>
                    <a:lnR>
                      <a:noFill/>
                    </a:lnR>
                    <a:lnT>
                      <a:noFill/>
                    </a:lnT>
                    <a:lnB>
                      <a:noFill/>
                    </a:lnB>
                    <a:solidFill>
                      <a:srgbClr val="FF0000">
                        <a:alpha val="20000"/>
                      </a:srgbClr>
                    </a:solidFill>
                  </a:tcPr>
                </a:tc>
              </a:tr>
              <a:tr h="242284">
                <a:tc>
                  <a:txBody>
                    <a:bodyPr/>
                    <a:lstStyle/>
                    <a:p>
                      <a:pPr algn="ctr">
                        <a:lnSpc>
                          <a:spcPct val="150000"/>
                        </a:lnSpc>
                        <a:spcAft>
                          <a:spcPts val="0"/>
                        </a:spcAft>
                      </a:pPr>
                      <a:r>
                        <a:rPr lang="es-EC" sz="1050" b="0" dirty="0">
                          <a:solidFill>
                            <a:schemeClr val="tx1"/>
                          </a:solidFill>
                          <a:effectLst/>
                          <a:latin typeface="Times New Roman"/>
                          <a:ea typeface="Times New Roman"/>
                          <a:cs typeface="Times New Roman"/>
                        </a:rPr>
                        <a:t>T2         </a:t>
                      </a:r>
                      <a:endParaRPr lang="es-EC" sz="1050" b="0" dirty="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alpha val="20000"/>
                      </a:schemeClr>
                    </a:solidFill>
                  </a:tcPr>
                </a:tc>
                <a:tc>
                  <a:txBody>
                    <a:bodyPr/>
                    <a:lstStyle/>
                    <a:p>
                      <a:pPr algn="ctr">
                        <a:lnSpc>
                          <a:spcPct val="150000"/>
                        </a:lnSpc>
                        <a:spcAft>
                          <a:spcPts val="0"/>
                        </a:spcAft>
                      </a:pPr>
                      <a:r>
                        <a:rPr lang="es-EC" sz="1050" b="0" dirty="0">
                          <a:solidFill>
                            <a:schemeClr val="tx1"/>
                          </a:solidFill>
                          <a:effectLst/>
                          <a:latin typeface="Times New Roman"/>
                          <a:ea typeface="Times New Roman"/>
                          <a:cs typeface="Times New Roman"/>
                        </a:rPr>
                        <a:t>6</a:t>
                      </a:r>
                      <a:endParaRPr lang="es-EC" sz="1050" b="0" dirty="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alpha val="20000"/>
                      </a:schemeClr>
                    </a:solidFill>
                  </a:tcPr>
                </a:tc>
                <a:tc>
                  <a:txBody>
                    <a:bodyPr/>
                    <a:lstStyle/>
                    <a:p>
                      <a:pPr algn="ctr">
                        <a:lnSpc>
                          <a:spcPct val="150000"/>
                        </a:lnSpc>
                        <a:spcAft>
                          <a:spcPts val="0"/>
                        </a:spcAft>
                      </a:pPr>
                      <a:r>
                        <a:rPr lang="es-EC" sz="1050" b="0" dirty="0">
                          <a:solidFill>
                            <a:schemeClr val="tx1"/>
                          </a:solidFill>
                          <a:effectLst/>
                          <a:latin typeface="Times New Roman"/>
                          <a:ea typeface="Times New Roman"/>
                          <a:cs typeface="Times New Roman"/>
                        </a:rPr>
                        <a:t>0,98 ± 0,03</a:t>
                      </a:r>
                      <a:endParaRPr lang="es-EC" sz="1050" b="0" dirty="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alpha val="20000"/>
                      </a:schemeClr>
                    </a:solidFill>
                  </a:tcPr>
                </a:tc>
                <a:tc>
                  <a:txBody>
                    <a:bodyPr/>
                    <a:lstStyle/>
                    <a:p>
                      <a:pPr algn="ctr">
                        <a:lnSpc>
                          <a:spcPct val="150000"/>
                        </a:lnSpc>
                        <a:spcAft>
                          <a:spcPts val="0"/>
                        </a:spcAft>
                      </a:pPr>
                      <a:r>
                        <a:rPr lang="es-EC" sz="1050" b="0" dirty="0">
                          <a:solidFill>
                            <a:schemeClr val="tx1"/>
                          </a:solidFill>
                          <a:effectLst/>
                          <a:latin typeface="Times New Roman"/>
                          <a:ea typeface="Times New Roman"/>
                          <a:cs typeface="Times New Roman"/>
                        </a:rPr>
                        <a:t>c</a:t>
                      </a:r>
                      <a:endParaRPr lang="es-EC" sz="1050" b="0" dirty="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alpha val="20000"/>
                      </a:schemeClr>
                    </a:solidFill>
                  </a:tcPr>
                </a:tc>
              </a:tr>
              <a:tr h="242284">
                <a:tc>
                  <a:txBody>
                    <a:bodyPr/>
                    <a:lstStyle/>
                    <a:p>
                      <a:pPr algn="ctr">
                        <a:lnSpc>
                          <a:spcPct val="150000"/>
                        </a:lnSpc>
                        <a:spcAft>
                          <a:spcPts val="0"/>
                        </a:spcAft>
                      </a:pPr>
                      <a:r>
                        <a:rPr lang="es-EC" sz="1050" b="0">
                          <a:solidFill>
                            <a:schemeClr val="tx1"/>
                          </a:solidFill>
                          <a:effectLst/>
                          <a:latin typeface="Times New Roman"/>
                          <a:ea typeface="Times New Roman"/>
                          <a:cs typeface="Times New Roman"/>
                        </a:rPr>
                        <a:t>T3         </a:t>
                      </a:r>
                      <a:endParaRPr lang="es-EC" sz="1050" b="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alpha val="20000"/>
                      </a:schemeClr>
                    </a:solidFill>
                  </a:tcPr>
                </a:tc>
                <a:tc>
                  <a:txBody>
                    <a:bodyPr/>
                    <a:lstStyle/>
                    <a:p>
                      <a:pPr algn="ctr">
                        <a:lnSpc>
                          <a:spcPct val="150000"/>
                        </a:lnSpc>
                        <a:spcAft>
                          <a:spcPts val="0"/>
                        </a:spcAft>
                      </a:pPr>
                      <a:r>
                        <a:rPr lang="es-EC" sz="1050" b="0" dirty="0">
                          <a:solidFill>
                            <a:schemeClr val="tx1"/>
                          </a:solidFill>
                          <a:effectLst/>
                          <a:latin typeface="Times New Roman"/>
                          <a:ea typeface="Times New Roman"/>
                          <a:cs typeface="Times New Roman"/>
                        </a:rPr>
                        <a:t>6</a:t>
                      </a:r>
                      <a:endParaRPr lang="es-EC" sz="1050" b="0" dirty="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alpha val="20000"/>
                      </a:schemeClr>
                    </a:solidFill>
                  </a:tcPr>
                </a:tc>
                <a:tc>
                  <a:txBody>
                    <a:bodyPr/>
                    <a:lstStyle/>
                    <a:p>
                      <a:pPr algn="ctr">
                        <a:lnSpc>
                          <a:spcPct val="150000"/>
                        </a:lnSpc>
                        <a:spcAft>
                          <a:spcPts val="0"/>
                        </a:spcAft>
                      </a:pPr>
                      <a:r>
                        <a:rPr lang="es-EC" sz="1050" b="0" dirty="0">
                          <a:solidFill>
                            <a:schemeClr val="tx1"/>
                          </a:solidFill>
                          <a:effectLst/>
                          <a:latin typeface="Times New Roman"/>
                          <a:ea typeface="Times New Roman"/>
                          <a:cs typeface="Times New Roman"/>
                        </a:rPr>
                        <a:t>0,94 ± 0,01</a:t>
                      </a:r>
                      <a:endParaRPr lang="es-EC" sz="1050" b="0" dirty="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alpha val="20000"/>
                      </a:schemeClr>
                    </a:solidFill>
                  </a:tcPr>
                </a:tc>
                <a:tc>
                  <a:txBody>
                    <a:bodyPr/>
                    <a:lstStyle/>
                    <a:p>
                      <a:pPr algn="ctr">
                        <a:lnSpc>
                          <a:spcPct val="150000"/>
                        </a:lnSpc>
                        <a:spcAft>
                          <a:spcPts val="0"/>
                        </a:spcAft>
                      </a:pPr>
                      <a:r>
                        <a:rPr lang="es-EC" sz="1050" b="0">
                          <a:solidFill>
                            <a:schemeClr val="tx1"/>
                          </a:solidFill>
                          <a:effectLst/>
                          <a:latin typeface="Times New Roman"/>
                          <a:ea typeface="Times New Roman"/>
                          <a:cs typeface="Times New Roman"/>
                        </a:rPr>
                        <a:t>c</a:t>
                      </a:r>
                      <a:endParaRPr lang="es-EC" sz="1050" b="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alpha val="20000"/>
                      </a:schemeClr>
                    </a:solidFill>
                  </a:tcPr>
                </a:tc>
              </a:tr>
              <a:tr h="242284">
                <a:tc>
                  <a:txBody>
                    <a:bodyPr/>
                    <a:lstStyle/>
                    <a:p>
                      <a:pPr algn="ctr">
                        <a:lnSpc>
                          <a:spcPct val="150000"/>
                        </a:lnSpc>
                        <a:spcAft>
                          <a:spcPts val="0"/>
                        </a:spcAft>
                      </a:pPr>
                      <a:r>
                        <a:rPr lang="es-EC" sz="1050" b="0">
                          <a:solidFill>
                            <a:schemeClr val="tx1"/>
                          </a:solidFill>
                          <a:effectLst/>
                          <a:latin typeface="Times New Roman"/>
                          <a:ea typeface="Times New Roman"/>
                          <a:cs typeface="Times New Roman"/>
                        </a:rPr>
                        <a:t>T3         </a:t>
                      </a:r>
                      <a:endParaRPr lang="es-EC" sz="1050" b="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alpha val="20000"/>
                      </a:schemeClr>
                    </a:solidFill>
                  </a:tcPr>
                </a:tc>
                <a:tc>
                  <a:txBody>
                    <a:bodyPr/>
                    <a:lstStyle/>
                    <a:p>
                      <a:pPr algn="ctr">
                        <a:lnSpc>
                          <a:spcPct val="150000"/>
                        </a:lnSpc>
                        <a:spcAft>
                          <a:spcPts val="0"/>
                        </a:spcAft>
                      </a:pPr>
                      <a:r>
                        <a:rPr lang="es-EC" sz="1050" b="0">
                          <a:solidFill>
                            <a:schemeClr val="tx1"/>
                          </a:solidFill>
                          <a:effectLst/>
                          <a:latin typeface="Times New Roman"/>
                          <a:ea typeface="Times New Roman"/>
                          <a:cs typeface="Times New Roman"/>
                        </a:rPr>
                        <a:t>5</a:t>
                      </a:r>
                      <a:endParaRPr lang="es-EC" sz="1050" b="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alpha val="20000"/>
                      </a:schemeClr>
                    </a:solidFill>
                  </a:tcPr>
                </a:tc>
                <a:tc>
                  <a:txBody>
                    <a:bodyPr/>
                    <a:lstStyle/>
                    <a:p>
                      <a:pPr algn="ctr">
                        <a:lnSpc>
                          <a:spcPct val="150000"/>
                        </a:lnSpc>
                        <a:spcAft>
                          <a:spcPts val="0"/>
                        </a:spcAft>
                      </a:pPr>
                      <a:r>
                        <a:rPr lang="es-EC" sz="1050" b="0" dirty="0">
                          <a:solidFill>
                            <a:schemeClr val="tx1"/>
                          </a:solidFill>
                          <a:effectLst/>
                          <a:latin typeface="Times New Roman"/>
                          <a:ea typeface="Times New Roman"/>
                          <a:cs typeface="Times New Roman"/>
                        </a:rPr>
                        <a:t>0,9 ± 0,01</a:t>
                      </a:r>
                      <a:endParaRPr lang="es-EC" sz="1050" b="0" dirty="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alpha val="20000"/>
                      </a:schemeClr>
                    </a:solidFill>
                  </a:tcPr>
                </a:tc>
                <a:tc>
                  <a:txBody>
                    <a:bodyPr/>
                    <a:lstStyle/>
                    <a:p>
                      <a:pPr algn="ctr">
                        <a:lnSpc>
                          <a:spcPct val="150000"/>
                        </a:lnSpc>
                        <a:spcAft>
                          <a:spcPts val="0"/>
                        </a:spcAft>
                      </a:pPr>
                      <a:r>
                        <a:rPr lang="es-EC" sz="1050" b="0">
                          <a:solidFill>
                            <a:schemeClr val="tx1"/>
                          </a:solidFill>
                          <a:effectLst/>
                          <a:latin typeface="Times New Roman"/>
                          <a:ea typeface="Times New Roman"/>
                          <a:cs typeface="Times New Roman"/>
                        </a:rPr>
                        <a:t>c</a:t>
                      </a:r>
                      <a:endParaRPr lang="es-EC" sz="1050" b="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alpha val="20000"/>
                      </a:schemeClr>
                    </a:solidFill>
                  </a:tcPr>
                </a:tc>
              </a:tr>
              <a:tr h="242284">
                <a:tc>
                  <a:txBody>
                    <a:bodyPr/>
                    <a:lstStyle/>
                    <a:p>
                      <a:pPr algn="ctr">
                        <a:lnSpc>
                          <a:spcPct val="150000"/>
                        </a:lnSpc>
                        <a:spcAft>
                          <a:spcPts val="0"/>
                        </a:spcAft>
                      </a:pPr>
                      <a:r>
                        <a:rPr lang="es-EC" sz="1050" b="0">
                          <a:solidFill>
                            <a:schemeClr val="tx1"/>
                          </a:solidFill>
                          <a:effectLst/>
                          <a:latin typeface="Times New Roman"/>
                          <a:ea typeface="Times New Roman"/>
                          <a:cs typeface="Times New Roman"/>
                        </a:rPr>
                        <a:t>T2         </a:t>
                      </a:r>
                      <a:endParaRPr lang="es-EC" sz="1050" b="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alpha val="20000"/>
                      </a:schemeClr>
                    </a:solidFill>
                  </a:tcPr>
                </a:tc>
                <a:tc>
                  <a:txBody>
                    <a:bodyPr/>
                    <a:lstStyle/>
                    <a:p>
                      <a:pPr algn="ctr">
                        <a:lnSpc>
                          <a:spcPct val="150000"/>
                        </a:lnSpc>
                        <a:spcAft>
                          <a:spcPts val="0"/>
                        </a:spcAft>
                      </a:pPr>
                      <a:r>
                        <a:rPr lang="es-EC" sz="1050" b="0">
                          <a:solidFill>
                            <a:schemeClr val="tx1"/>
                          </a:solidFill>
                          <a:effectLst/>
                          <a:latin typeface="Times New Roman"/>
                          <a:ea typeface="Times New Roman"/>
                          <a:cs typeface="Times New Roman"/>
                        </a:rPr>
                        <a:t>5</a:t>
                      </a:r>
                      <a:endParaRPr lang="es-EC" sz="1050" b="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alpha val="20000"/>
                      </a:schemeClr>
                    </a:solidFill>
                  </a:tcPr>
                </a:tc>
                <a:tc>
                  <a:txBody>
                    <a:bodyPr/>
                    <a:lstStyle/>
                    <a:p>
                      <a:pPr algn="ctr">
                        <a:lnSpc>
                          <a:spcPct val="150000"/>
                        </a:lnSpc>
                        <a:spcAft>
                          <a:spcPts val="0"/>
                        </a:spcAft>
                      </a:pPr>
                      <a:r>
                        <a:rPr lang="es-EC" sz="1050" b="0" dirty="0">
                          <a:solidFill>
                            <a:schemeClr val="tx1"/>
                          </a:solidFill>
                          <a:effectLst/>
                          <a:latin typeface="Times New Roman"/>
                          <a:ea typeface="Times New Roman"/>
                          <a:cs typeface="Times New Roman"/>
                        </a:rPr>
                        <a:t>0,89 ± 0,02</a:t>
                      </a:r>
                      <a:endParaRPr lang="es-EC" sz="1050" b="0" dirty="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alpha val="20000"/>
                      </a:schemeClr>
                    </a:solidFill>
                  </a:tcPr>
                </a:tc>
                <a:tc>
                  <a:txBody>
                    <a:bodyPr/>
                    <a:lstStyle/>
                    <a:p>
                      <a:pPr algn="ctr">
                        <a:lnSpc>
                          <a:spcPct val="150000"/>
                        </a:lnSpc>
                        <a:spcAft>
                          <a:spcPts val="0"/>
                        </a:spcAft>
                      </a:pPr>
                      <a:r>
                        <a:rPr lang="es-EC" sz="1050" b="0" dirty="0">
                          <a:solidFill>
                            <a:schemeClr val="tx1"/>
                          </a:solidFill>
                          <a:effectLst/>
                          <a:latin typeface="Times New Roman"/>
                          <a:ea typeface="Times New Roman"/>
                          <a:cs typeface="Times New Roman"/>
                        </a:rPr>
                        <a:t>c</a:t>
                      </a:r>
                      <a:endParaRPr lang="es-EC" sz="1050" b="0" dirty="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alpha val="20000"/>
                      </a:schemeClr>
                    </a:solidFill>
                  </a:tcPr>
                </a:tc>
              </a:tr>
              <a:tr h="242284">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T0         </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c>
                  <a:txBody>
                    <a:bodyPr/>
                    <a:lstStyle/>
                    <a:p>
                      <a:pPr algn="ctr">
                        <a:lnSpc>
                          <a:spcPct val="150000"/>
                        </a:lnSpc>
                        <a:spcAft>
                          <a:spcPts val="0"/>
                        </a:spcAft>
                      </a:pPr>
                      <a:r>
                        <a:rPr lang="es-EC" sz="1050" dirty="0">
                          <a:solidFill>
                            <a:schemeClr val="tx1"/>
                          </a:solidFill>
                          <a:effectLst/>
                          <a:latin typeface="Times New Roman"/>
                          <a:ea typeface="Times New Roman"/>
                          <a:cs typeface="Times New Roman"/>
                        </a:rPr>
                        <a:t>5</a:t>
                      </a:r>
                      <a:endParaRPr lang="es-EC" sz="1050" dirty="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0,68 ± 0,02</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d</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r>
              <a:tr h="242284">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T1         </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4</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0,65 ± 0,02</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c>
                  <a:txBody>
                    <a:bodyPr/>
                    <a:lstStyle/>
                    <a:p>
                      <a:pPr algn="ctr">
                        <a:lnSpc>
                          <a:spcPct val="150000"/>
                        </a:lnSpc>
                        <a:spcAft>
                          <a:spcPts val="0"/>
                        </a:spcAft>
                      </a:pPr>
                      <a:r>
                        <a:rPr lang="es-EC" sz="1050" dirty="0">
                          <a:solidFill>
                            <a:schemeClr val="tx1"/>
                          </a:solidFill>
                          <a:effectLst/>
                          <a:latin typeface="Times New Roman"/>
                          <a:ea typeface="Times New Roman"/>
                          <a:cs typeface="Times New Roman"/>
                        </a:rPr>
                        <a:t>de</a:t>
                      </a:r>
                      <a:endParaRPr lang="es-EC" sz="1050" dirty="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r>
              <a:tr h="242284">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T1         </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5</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0,63 ± 0,02</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de</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r>
              <a:tr h="242284">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T0         </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4</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0,6 ± 0,06</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de</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r>
              <a:tr h="242284">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T1         </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6</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0,58 ± 0,01</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de</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r>
              <a:tr h="242284">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T2         </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3</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c>
                  <a:txBody>
                    <a:bodyPr/>
                    <a:lstStyle/>
                    <a:p>
                      <a:pPr algn="ctr">
                        <a:lnSpc>
                          <a:spcPct val="150000"/>
                        </a:lnSpc>
                        <a:spcAft>
                          <a:spcPts val="0"/>
                        </a:spcAft>
                      </a:pPr>
                      <a:r>
                        <a:rPr lang="es-EC" sz="1050" dirty="0">
                          <a:solidFill>
                            <a:schemeClr val="tx1"/>
                          </a:solidFill>
                          <a:effectLst/>
                          <a:latin typeface="Times New Roman"/>
                          <a:ea typeface="Times New Roman"/>
                          <a:cs typeface="Times New Roman"/>
                        </a:rPr>
                        <a:t>0,52 ± 0,03</a:t>
                      </a:r>
                      <a:endParaRPr lang="es-EC" sz="1050" dirty="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e</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r>
              <a:tr h="242284">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T3         </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3</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0,36 ± 0,04</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f</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r>
              <a:tr h="242284">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T1         </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2</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0,31 ± 0,03</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fg</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r>
              <a:tr h="242284">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T0         </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6</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0,31 ± 0,01</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fg</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r>
              <a:tr h="242284">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T1         </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3</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c>
                  <a:txBody>
                    <a:bodyPr/>
                    <a:lstStyle/>
                    <a:p>
                      <a:pPr algn="ctr">
                        <a:lnSpc>
                          <a:spcPct val="150000"/>
                        </a:lnSpc>
                        <a:spcAft>
                          <a:spcPts val="0"/>
                        </a:spcAft>
                      </a:pPr>
                      <a:r>
                        <a:rPr lang="es-EC" sz="1050" dirty="0">
                          <a:solidFill>
                            <a:schemeClr val="tx1"/>
                          </a:solidFill>
                          <a:effectLst/>
                          <a:latin typeface="Times New Roman"/>
                          <a:ea typeface="Times New Roman"/>
                          <a:cs typeface="Times New Roman"/>
                        </a:rPr>
                        <a:t>0,26 ± 0,02</a:t>
                      </a:r>
                      <a:endParaRPr lang="es-EC" sz="1050" dirty="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fgh</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r>
              <a:tr h="242284">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T2         </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2</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0,21 ± 0,02</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c>
                  <a:txBody>
                    <a:bodyPr/>
                    <a:lstStyle/>
                    <a:p>
                      <a:pPr algn="ctr">
                        <a:lnSpc>
                          <a:spcPct val="150000"/>
                        </a:lnSpc>
                        <a:spcAft>
                          <a:spcPts val="0"/>
                        </a:spcAft>
                      </a:pPr>
                      <a:r>
                        <a:rPr lang="es-EC" sz="1050" dirty="0" err="1">
                          <a:solidFill>
                            <a:schemeClr val="tx1"/>
                          </a:solidFill>
                          <a:effectLst/>
                          <a:latin typeface="Times New Roman"/>
                          <a:ea typeface="Times New Roman"/>
                          <a:cs typeface="Times New Roman"/>
                        </a:rPr>
                        <a:t>ghi</a:t>
                      </a:r>
                      <a:endParaRPr lang="es-EC" sz="1050" dirty="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r>
              <a:tr h="242284">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T2         </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1</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0,17 ± 0,01</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hij</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r>
              <a:tr h="242284">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T3         </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2</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0,15 ± 0,02</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c>
                  <a:txBody>
                    <a:bodyPr/>
                    <a:lstStyle/>
                    <a:p>
                      <a:pPr algn="ctr">
                        <a:lnSpc>
                          <a:spcPct val="150000"/>
                        </a:lnSpc>
                        <a:spcAft>
                          <a:spcPts val="0"/>
                        </a:spcAft>
                      </a:pPr>
                      <a:r>
                        <a:rPr lang="es-EC" sz="1050" dirty="0" err="1">
                          <a:solidFill>
                            <a:schemeClr val="tx1"/>
                          </a:solidFill>
                          <a:effectLst/>
                          <a:latin typeface="Times New Roman"/>
                          <a:ea typeface="Times New Roman"/>
                          <a:cs typeface="Times New Roman"/>
                        </a:rPr>
                        <a:t>hij</a:t>
                      </a:r>
                      <a:endParaRPr lang="es-EC" sz="1050" dirty="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r>
              <a:tr h="242284">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T0         </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3</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0,14 ± 0,02</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hij</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r>
              <a:tr h="242284">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T0         </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1</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0,11 ± 0,01</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ij</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r>
              <a:tr h="242284">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T0         </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2</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0,1 ± 0,0039</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ij</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r>
              <a:tr h="242284">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T1         </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1</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0,08 ± 0,02</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ij</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a:noFill/>
                    </a:lnB>
                    <a:solidFill>
                      <a:schemeClr val="bg1"/>
                    </a:solidFill>
                  </a:tcPr>
                </a:tc>
              </a:tr>
              <a:tr h="242284">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T3         </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1</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0,06 ± 0,0023</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j</a:t>
                      </a:r>
                      <a:endParaRPr lang="es-EC" sz="1050">
                        <a:solidFill>
                          <a:schemeClr val="tx1"/>
                        </a:solidFill>
                        <a:effectLst/>
                        <a:latin typeface="Cambria"/>
                        <a:ea typeface="MS Mincho"/>
                        <a:cs typeface="Times New Roman"/>
                      </a:endParaRPr>
                    </a:p>
                  </a:txBody>
                  <a:tcPr marL="24207" marR="24207"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r>
              <a:tr h="440859">
                <a:tc gridSpan="4">
                  <a:txBody>
                    <a:bodyPr/>
                    <a:lstStyle/>
                    <a:p>
                      <a:pPr algn="ctr">
                        <a:lnSpc>
                          <a:spcPct val="150000"/>
                        </a:lnSpc>
                        <a:spcAft>
                          <a:spcPts val="0"/>
                        </a:spcAft>
                      </a:pPr>
                      <a:r>
                        <a:rPr lang="en-US" sz="900" b="1" i="1" dirty="0">
                          <a:solidFill>
                            <a:schemeClr val="tx1"/>
                          </a:solidFill>
                          <a:effectLst/>
                          <a:latin typeface="Times New Roman"/>
                          <a:ea typeface="Times New Roman"/>
                          <a:cs typeface="Times New Roman"/>
                        </a:rPr>
                        <a:t>T0:</a:t>
                      </a:r>
                      <a:r>
                        <a:rPr lang="en-US" sz="900" i="1" dirty="0">
                          <a:solidFill>
                            <a:schemeClr val="tx1"/>
                          </a:solidFill>
                          <a:effectLst/>
                          <a:latin typeface="Times New Roman"/>
                          <a:ea typeface="Times New Roman"/>
                          <a:cs typeface="Times New Roman"/>
                        </a:rPr>
                        <a:t> sin DRIS; </a:t>
                      </a:r>
                      <a:r>
                        <a:rPr lang="en-US" sz="900" b="1" i="1" dirty="0">
                          <a:solidFill>
                            <a:schemeClr val="tx1"/>
                          </a:solidFill>
                          <a:effectLst/>
                          <a:latin typeface="Times New Roman"/>
                          <a:ea typeface="Times New Roman"/>
                          <a:cs typeface="Times New Roman"/>
                        </a:rPr>
                        <a:t>T1: </a:t>
                      </a:r>
                      <a:r>
                        <a:rPr lang="en-US" sz="900" i="1" dirty="0">
                          <a:solidFill>
                            <a:schemeClr val="tx1"/>
                          </a:solidFill>
                          <a:effectLst/>
                          <a:latin typeface="Times New Roman"/>
                          <a:ea typeface="Times New Roman"/>
                          <a:cs typeface="Times New Roman"/>
                        </a:rPr>
                        <a:t>DRIS 45 </a:t>
                      </a:r>
                      <a:r>
                        <a:rPr lang="en-US" sz="900" i="1" dirty="0" err="1">
                          <a:solidFill>
                            <a:schemeClr val="tx1"/>
                          </a:solidFill>
                          <a:effectLst/>
                          <a:latin typeface="Times New Roman"/>
                          <a:ea typeface="Times New Roman"/>
                          <a:cs typeface="Times New Roman"/>
                        </a:rPr>
                        <a:t>días</a:t>
                      </a:r>
                      <a:r>
                        <a:rPr lang="en-US" sz="900" i="1" dirty="0">
                          <a:solidFill>
                            <a:schemeClr val="tx1"/>
                          </a:solidFill>
                          <a:effectLst/>
                          <a:latin typeface="Times New Roman"/>
                          <a:ea typeface="Times New Roman"/>
                          <a:cs typeface="Times New Roman"/>
                        </a:rPr>
                        <a:t>; </a:t>
                      </a:r>
                      <a:r>
                        <a:rPr lang="en-US" sz="900" b="1" i="1" dirty="0">
                          <a:solidFill>
                            <a:schemeClr val="tx1"/>
                          </a:solidFill>
                          <a:effectLst/>
                          <a:latin typeface="Times New Roman"/>
                          <a:ea typeface="Times New Roman"/>
                          <a:cs typeface="Times New Roman"/>
                        </a:rPr>
                        <a:t>T2:</a:t>
                      </a:r>
                      <a:r>
                        <a:rPr lang="en-US" sz="900" i="1" dirty="0">
                          <a:solidFill>
                            <a:schemeClr val="tx1"/>
                          </a:solidFill>
                          <a:effectLst/>
                          <a:latin typeface="Times New Roman"/>
                          <a:ea typeface="Times New Roman"/>
                          <a:cs typeface="Times New Roman"/>
                        </a:rPr>
                        <a:t> DRIS 60 </a:t>
                      </a:r>
                      <a:r>
                        <a:rPr lang="en-US" sz="900" i="1" dirty="0" err="1">
                          <a:solidFill>
                            <a:schemeClr val="tx1"/>
                          </a:solidFill>
                          <a:effectLst/>
                          <a:latin typeface="Times New Roman"/>
                          <a:ea typeface="Times New Roman"/>
                          <a:cs typeface="Times New Roman"/>
                        </a:rPr>
                        <a:t>días</a:t>
                      </a:r>
                      <a:r>
                        <a:rPr lang="en-US" sz="900" i="1" dirty="0">
                          <a:solidFill>
                            <a:schemeClr val="tx1"/>
                          </a:solidFill>
                          <a:effectLst/>
                          <a:latin typeface="Times New Roman"/>
                          <a:ea typeface="Times New Roman"/>
                          <a:cs typeface="Times New Roman"/>
                        </a:rPr>
                        <a:t>; </a:t>
                      </a:r>
                      <a:r>
                        <a:rPr lang="en-US" sz="900" b="1" i="1" dirty="0">
                          <a:solidFill>
                            <a:schemeClr val="tx1"/>
                          </a:solidFill>
                          <a:effectLst/>
                          <a:latin typeface="Times New Roman"/>
                          <a:ea typeface="Times New Roman"/>
                          <a:cs typeface="Times New Roman"/>
                        </a:rPr>
                        <a:t>T3:</a:t>
                      </a:r>
                      <a:r>
                        <a:rPr lang="en-US" sz="900" i="1" dirty="0">
                          <a:solidFill>
                            <a:schemeClr val="tx1"/>
                          </a:solidFill>
                          <a:effectLst/>
                          <a:latin typeface="Times New Roman"/>
                          <a:ea typeface="Times New Roman"/>
                          <a:cs typeface="Times New Roman"/>
                        </a:rPr>
                        <a:t> DRIS 75 </a:t>
                      </a:r>
                      <a:r>
                        <a:rPr lang="en-US" sz="900" i="1" dirty="0" err="1">
                          <a:solidFill>
                            <a:schemeClr val="tx1"/>
                          </a:solidFill>
                          <a:effectLst/>
                          <a:latin typeface="Times New Roman"/>
                          <a:ea typeface="Times New Roman"/>
                          <a:cs typeface="Times New Roman"/>
                        </a:rPr>
                        <a:t>días</a:t>
                      </a:r>
                      <a:r>
                        <a:rPr lang="en-US" sz="1050" dirty="0">
                          <a:solidFill>
                            <a:schemeClr val="tx1"/>
                          </a:solidFill>
                          <a:effectLst/>
                          <a:latin typeface="Times New Roman"/>
                          <a:ea typeface="Times New Roman"/>
                          <a:cs typeface="Times New Roman"/>
                        </a:rPr>
                        <a:t> </a:t>
                      </a:r>
                      <a:endParaRPr lang="es-EC" sz="1050" dirty="0">
                        <a:solidFill>
                          <a:schemeClr val="tx1"/>
                        </a:solidFill>
                        <a:effectLst/>
                        <a:latin typeface="Cambria"/>
                        <a:ea typeface="MS Mincho"/>
                        <a:cs typeface="Times New Roman"/>
                      </a:endParaRPr>
                    </a:p>
                    <a:p>
                      <a:pPr algn="ctr">
                        <a:lnSpc>
                          <a:spcPct val="150000"/>
                        </a:lnSpc>
                        <a:spcAft>
                          <a:spcPts val="0"/>
                        </a:spcAft>
                      </a:pPr>
                      <a:r>
                        <a:rPr lang="es-EC" sz="900" dirty="0" err="1">
                          <a:solidFill>
                            <a:schemeClr val="tx1"/>
                          </a:solidFill>
                          <a:effectLst/>
                          <a:latin typeface="Times New Roman"/>
                          <a:ea typeface="Times New Roman"/>
                          <a:cs typeface="Times New Roman"/>
                        </a:rPr>
                        <a:t>Tukey</a:t>
                      </a:r>
                      <a:r>
                        <a:rPr lang="es-EC" sz="900" dirty="0">
                          <a:solidFill>
                            <a:schemeClr val="tx1"/>
                          </a:solidFill>
                          <a:effectLst/>
                          <a:latin typeface="Times New Roman"/>
                          <a:ea typeface="Times New Roman"/>
                          <a:cs typeface="Times New Roman"/>
                        </a:rPr>
                        <a:t> α=0,05</a:t>
                      </a:r>
                      <a:endParaRPr lang="es-EC" sz="1050" dirty="0">
                        <a:solidFill>
                          <a:schemeClr val="tx1"/>
                        </a:solidFill>
                        <a:effectLst/>
                        <a:latin typeface="Cambria"/>
                        <a:ea typeface="MS Mincho"/>
                        <a:cs typeface="Times New Roman"/>
                      </a:endParaRPr>
                    </a:p>
                  </a:txBody>
                  <a:tcPr marL="24207" marR="2420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
        <p:nvSpPr>
          <p:cNvPr id="5" name="4 Rectángulo"/>
          <p:cNvSpPr/>
          <p:nvPr/>
        </p:nvSpPr>
        <p:spPr>
          <a:xfrm>
            <a:off x="5466892" y="1700808"/>
            <a:ext cx="3712316" cy="3139321"/>
          </a:xfrm>
          <a:prstGeom prst="rect">
            <a:avLst/>
          </a:prstGeom>
        </p:spPr>
        <p:txBody>
          <a:bodyPr wrap="square">
            <a:spAutoFit/>
          </a:bodyPr>
          <a:lstStyle/>
          <a:p>
            <a:pPr marL="285750" indent="-285750">
              <a:buFont typeface="Arial" pitchFamily="34" charset="0"/>
              <a:buChar char="•"/>
            </a:pPr>
            <a:r>
              <a:rPr lang="es-ES_tradnl" dirty="0"/>
              <a:t>T3 y T2 en la 4ta cosecha presentaron el mayor </a:t>
            </a:r>
            <a:r>
              <a:rPr lang="es-ES_tradnl" dirty="0" smtClean="0"/>
              <a:t>rendimiento, sin </a:t>
            </a:r>
            <a:r>
              <a:rPr lang="es-ES_tradnl" dirty="0"/>
              <a:t>embargo T3 fue superior a T2 en la 4ta </a:t>
            </a:r>
            <a:r>
              <a:rPr lang="es-ES_tradnl" dirty="0" smtClean="0"/>
              <a:t>cosecha</a:t>
            </a:r>
          </a:p>
          <a:p>
            <a:pPr marL="285750" indent="-285750">
              <a:buFont typeface="Arial" pitchFamily="34" charset="0"/>
              <a:buChar char="•"/>
            </a:pPr>
            <a:endParaRPr lang="es-EC" dirty="0"/>
          </a:p>
          <a:p>
            <a:pPr marL="285750" indent="-285750">
              <a:buFont typeface="Arial" pitchFamily="34" charset="0"/>
              <a:buChar char="•"/>
            </a:pPr>
            <a:r>
              <a:rPr lang="es-ES_tradnl" dirty="0"/>
              <a:t>Los menores rendimientos reportados fueron T2 en 1ra cosecha; T3 en 1ra y 2da cosecha; T1 en 1ra cosecha y T0 en 1ra, 2da y 3ra cosecha </a:t>
            </a:r>
            <a:endParaRPr lang="es-EC" dirty="0"/>
          </a:p>
        </p:txBody>
      </p:sp>
      <p:pic>
        <p:nvPicPr>
          <p:cNvPr id="4" name="17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5966098"/>
            <a:ext cx="2714204"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48199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3491880" cy="1268760"/>
          </a:xfrm>
        </p:spPr>
        <p:txBody>
          <a:bodyPr/>
          <a:lstStyle/>
          <a:p>
            <a:pPr algn="l"/>
            <a:r>
              <a:rPr lang="es-EC" sz="2800" dirty="0" smtClean="0">
                <a:solidFill>
                  <a:sysClr val="windowText" lastClr="000000"/>
                </a:solidFill>
              </a:rPr>
              <a:t>Segunda categoría comercial</a:t>
            </a:r>
            <a:endParaRPr lang="es-EC" sz="2800" dirty="0">
              <a:solidFill>
                <a:sysClr val="windowText" lastClr="000000"/>
              </a:solidFill>
            </a:endParaRPr>
          </a:p>
        </p:txBody>
      </p:sp>
      <p:graphicFrame>
        <p:nvGraphicFramePr>
          <p:cNvPr id="3" name="2 Tabla"/>
          <p:cNvGraphicFramePr>
            <a:graphicFrameLocks noGrp="1"/>
          </p:cNvGraphicFramePr>
          <p:nvPr>
            <p:extLst>
              <p:ext uri="{D42A27DB-BD31-4B8C-83A1-F6EECF244321}">
                <p14:modId xmlns:p14="http://schemas.microsoft.com/office/powerpoint/2010/main" val="1555793057"/>
              </p:ext>
            </p:extLst>
          </p:nvPr>
        </p:nvGraphicFramePr>
        <p:xfrm>
          <a:off x="179512" y="3068960"/>
          <a:ext cx="6264696" cy="2266950"/>
        </p:xfrm>
        <a:graphic>
          <a:graphicData uri="http://schemas.openxmlformats.org/drawingml/2006/table">
            <a:tbl>
              <a:tblPr firstRow="1" firstCol="1" bandRow="1"/>
              <a:tblGrid>
                <a:gridCol w="1718885"/>
                <a:gridCol w="394602"/>
                <a:gridCol w="683450"/>
                <a:gridCol w="915476"/>
                <a:gridCol w="986504"/>
                <a:gridCol w="1006234"/>
                <a:gridCol w="559545"/>
              </a:tblGrid>
              <a:tr h="200025">
                <a:tc gridSpan="7">
                  <a:txBody>
                    <a:bodyPr/>
                    <a:lstStyle/>
                    <a:p>
                      <a:pPr algn="just">
                        <a:spcAft>
                          <a:spcPts val="0"/>
                        </a:spcAft>
                      </a:pPr>
                      <a:r>
                        <a:rPr lang="es-ES_tradnl" sz="1400" dirty="0" smtClean="0">
                          <a:effectLst/>
                          <a:latin typeface="Times New Roman"/>
                          <a:ea typeface="MS Mincho"/>
                          <a:cs typeface="Times New Roman"/>
                        </a:rPr>
                        <a:t>Análisis </a:t>
                      </a:r>
                      <a:r>
                        <a:rPr lang="es-ES_tradnl" sz="1400" dirty="0">
                          <a:effectLst/>
                          <a:latin typeface="Times New Roman"/>
                          <a:ea typeface="MS Mincho"/>
                          <a:cs typeface="Times New Roman"/>
                        </a:rPr>
                        <a:t>de varianza del rendimiento de tomate (</a:t>
                      </a:r>
                      <a:r>
                        <a:rPr lang="es-ES_tradnl" sz="1400" i="1" dirty="0" err="1">
                          <a:effectLst/>
                          <a:latin typeface="Times New Roman"/>
                          <a:ea typeface="MS Mincho"/>
                          <a:cs typeface="Times New Roman"/>
                        </a:rPr>
                        <a:t>Solanum</a:t>
                      </a:r>
                      <a:r>
                        <a:rPr lang="es-ES_tradnl" sz="1400" i="1" dirty="0">
                          <a:effectLst/>
                          <a:latin typeface="Times New Roman"/>
                          <a:ea typeface="MS Mincho"/>
                          <a:cs typeface="Times New Roman"/>
                        </a:rPr>
                        <a:t> </a:t>
                      </a:r>
                      <a:r>
                        <a:rPr lang="es-ES_tradnl" sz="1400" i="1" dirty="0" err="1">
                          <a:effectLst/>
                          <a:latin typeface="Times New Roman"/>
                          <a:ea typeface="MS Mincho"/>
                          <a:cs typeface="Times New Roman"/>
                        </a:rPr>
                        <a:t>lycopersicum</a:t>
                      </a:r>
                      <a:r>
                        <a:rPr lang="es-ES_tradnl" sz="1400" dirty="0">
                          <a:effectLst/>
                          <a:latin typeface="Times New Roman"/>
                          <a:ea typeface="MS Mincho"/>
                          <a:cs typeface="Times New Roman"/>
                        </a:rPr>
                        <a:t>) de segunda categoría comercial, bajo 4 tratamientos de diagnóstico y 6 cosechas.</a:t>
                      </a:r>
                      <a:endParaRPr lang="es-EC" sz="1400" dirty="0">
                        <a:effectLst/>
                        <a:latin typeface="Cambria"/>
                        <a:ea typeface="MS Mincho"/>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0025">
                <a:tc>
                  <a:txBody>
                    <a:bodyPr/>
                    <a:lstStyle/>
                    <a:p>
                      <a:pPr algn="ctr">
                        <a:lnSpc>
                          <a:spcPct val="150000"/>
                        </a:lnSpc>
                        <a:spcAft>
                          <a:spcPts val="0"/>
                        </a:spcAft>
                      </a:pPr>
                      <a:r>
                        <a:rPr lang="es-EC" sz="1400">
                          <a:solidFill>
                            <a:srgbClr val="000000"/>
                          </a:solidFill>
                          <a:effectLst/>
                          <a:latin typeface="Times New Roman"/>
                          <a:ea typeface="Times New Roman"/>
                          <a:cs typeface="Times New Roman"/>
                        </a:rPr>
                        <a:t>Fuente de Variación</a:t>
                      </a:r>
                      <a:endParaRPr lang="es-EC" sz="14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solidFill>
                            <a:srgbClr val="000000"/>
                          </a:solidFill>
                          <a:effectLst/>
                          <a:latin typeface="Times New Roman"/>
                          <a:ea typeface="Times New Roman"/>
                          <a:cs typeface="Times New Roman"/>
                        </a:rPr>
                        <a:t>gl</a:t>
                      </a:r>
                      <a:endParaRPr lang="es-EC" sz="14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solidFill>
                            <a:srgbClr val="000000"/>
                          </a:solidFill>
                          <a:effectLst/>
                          <a:latin typeface="Times New Roman"/>
                          <a:ea typeface="Times New Roman"/>
                          <a:cs typeface="Times New Roman"/>
                        </a:rPr>
                        <a:t>CM</a:t>
                      </a:r>
                      <a:endParaRPr lang="es-EC" sz="14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solidFill>
                            <a:srgbClr val="000000"/>
                          </a:solidFill>
                          <a:effectLst/>
                          <a:latin typeface="Times New Roman"/>
                          <a:ea typeface="Times New Roman"/>
                          <a:cs typeface="Times New Roman"/>
                        </a:rPr>
                        <a:t>F</a:t>
                      </a:r>
                      <a:endParaRPr lang="es-EC" sz="14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solidFill>
                            <a:srgbClr val="000000"/>
                          </a:solidFill>
                          <a:effectLst/>
                          <a:latin typeface="Times New Roman"/>
                          <a:ea typeface="Times New Roman"/>
                          <a:cs typeface="Times New Roman"/>
                        </a:rPr>
                        <a:t>p-valor</a:t>
                      </a:r>
                      <a:endParaRPr lang="es-EC" sz="14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solidFill>
                            <a:srgbClr val="000000"/>
                          </a:solidFill>
                          <a:effectLst/>
                          <a:latin typeface="Times New Roman"/>
                          <a:ea typeface="Times New Roman"/>
                          <a:cs typeface="Times New Roman"/>
                        </a:rPr>
                        <a:t>Criterio</a:t>
                      </a:r>
                      <a:endParaRPr lang="es-EC" sz="14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solidFill>
                            <a:srgbClr val="000000"/>
                          </a:solidFill>
                          <a:effectLst/>
                          <a:latin typeface="Times New Roman"/>
                          <a:ea typeface="Times New Roman"/>
                          <a:cs typeface="Times New Roman"/>
                        </a:rPr>
                        <a:t>Valor</a:t>
                      </a:r>
                      <a:endParaRPr lang="es-EC" sz="14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ctr">
                        <a:lnSpc>
                          <a:spcPct val="150000"/>
                        </a:lnSpc>
                        <a:spcAft>
                          <a:spcPts val="0"/>
                        </a:spcAft>
                      </a:pPr>
                      <a:r>
                        <a:rPr lang="es-EC" sz="1400">
                          <a:solidFill>
                            <a:srgbClr val="000000"/>
                          </a:solidFill>
                          <a:effectLst/>
                          <a:latin typeface="Times New Roman"/>
                          <a:ea typeface="Times New Roman"/>
                          <a:cs typeface="Times New Roman"/>
                        </a:rPr>
                        <a:t>Tratamiento</a:t>
                      </a:r>
                      <a:endParaRPr lang="es-EC" sz="1400">
                        <a:effectLst/>
                        <a:latin typeface="Cambria"/>
                        <a:ea typeface="MS Mincho"/>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400">
                          <a:solidFill>
                            <a:srgbClr val="000000"/>
                          </a:solidFill>
                          <a:effectLst/>
                          <a:latin typeface="Times New Roman"/>
                          <a:ea typeface="Times New Roman"/>
                          <a:cs typeface="Times New Roman"/>
                        </a:rPr>
                        <a:t>3</a:t>
                      </a:r>
                      <a:endParaRPr lang="es-EC" sz="14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400">
                          <a:solidFill>
                            <a:srgbClr val="000000"/>
                          </a:solidFill>
                          <a:effectLst/>
                          <a:latin typeface="Times New Roman"/>
                          <a:ea typeface="Times New Roman"/>
                          <a:cs typeface="Times New Roman"/>
                        </a:rPr>
                        <a:t>0,38</a:t>
                      </a:r>
                      <a:endParaRPr lang="es-EC" sz="14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400">
                          <a:solidFill>
                            <a:srgbClr val="000000"/>
                          </a:solidFill>
                          <a:effectLst/>
                          <a:latin typeface="Times New Roman"/>
                          <a:ea typeface="Times New Roman"/>
                          <a:cs typeface="Times New Roman"/>
                        </a:rPr>
                        <a:t>149,68***</a:t>
                      </a:r>
                      <a:endParaRPr lang="es-EC" sz="14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400">
                          <a:solidFill>
                            <a:srgbClr val="000000"/>
                          </a:solidFill>
                          <a:effectLst/>
                          <a:latin typeface="Times New Roman"/>
                          <a:ea typeface="Times New Roman"/>
                          <a:cs typeface="Times New Roman"/>
                        </a:rPr>
                        <a:t>&lt;0,0001</a:t>
                      </a:r>
                      <a:endParaRPr lang="es-EC" sz="14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400">
                          <a:solidFill>
                            <a:srgbClr val="000000"/>
                          </a:solidFill>
                          <a:effectLst/>
                          <a:latin typeface="Times New Roman"/>
                          <a:ea typeface="Times New Roman"/>
                          <a:cs typeface="Times New Roman"/>
                        </a:rPr>
                        <a:t>R</a:t>
                      </a:r>
                      <a:r>
                        <a:rPr lang="es-EC" sz="1400" baseline="30000">
                          <a:solidFill>
                            <a:srgbClr val="000000"/>
                          </a:solidFill>
                          <a:effectLst/>
                          <a:latin typeface="Times New Roman"/>
                          <a:ea typeface="Times New Roman"/>
                          <a:cs typeface="Times New Roman"/>
                        </a:rPr>
                        <a:t>2</a:t>
                      </a:r>
                      <a:endParaRPr lang="es-EC" sz="14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400">
                          <a:solidFill>
                            <a:srgbClr val="000000"/>
                          </a:solidFill>
                          <a:effectLst/>
                          <a:latin typeface="Times New Roman"/>
                          <a:ea typeface="Times New Roman"/>
                          <a:cs typeface="Times New Roman"/>
                        </a:rPr>
                        <a:t>0,98</a:t>
                      </a:r>
                      <a:endParaRPr lang="es-EC" sz="14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00025">
                <a:tc>
                  <a:txBody>
                    <a:bodyPr/>
                    <a:lstStyle/>
                    <a:p>
                      <a:pPr algn="ctr">
                        <a:lnSpc>
                          <a:spcPct val="150000"/>
                        </a:lnSpc>
                        <a:spcAft>
                          <a:spcPts val="0"/>
                        </a:spcAft>
                      </a:pPr>
                      <a:r>
                        <a:rPr lang="es-EC" sz="1400">
                          <a:solidFill>
                            <a:srgbClr val="000000"/>
                          </a:solidFill>
                          <a:effectLst/>
                          <a:latin typeface="Times New Roman"/>
                          <a:ea typeface="Times New Roman"/>
                          <a:cs typeface="Times New Roman"/>
                        </a:rPr>
                        <a:t>Cosecha</a:t>
                      </a:r>
                      <a:endParaRPr lang="es-EC" sz="14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a:ea typeface="Times New Roman"/>
                          <a:cs typeface="Times New Roman"/>
                        </a:rPr>
                        <a:t>5</a:t>
                      </a:r>
                      <a:endParaRPr lang="es-EC" sz="14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a:ea typeface="Times New Roman"/>
                          <a:cs typeface="Times New Roman"/>
                        </a:rPr>
                        <a:t>0,91</a:t>
                      </a:r>
                      <a:endParaRPr lang="es-EC" sz="14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a:ea typeface="Times New Roman"/>
                          <a:cs typeface="Times New Roman"/>
                        </a:rPr>
                        <a:t>338,22***</a:t>
                      </a:r>
                      <a:endParaRPr lang="es-EC" sz="14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a:ea typeface="Times New Roman"/>
                          <a:cs typeface="Times New Roman"/>
                        </a:rPr>
                        <a:t>&lt;0,0001</a:t>
                      </a:r>
                      <a:endParaRPr lang="es-EC" sz="14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a:ea typeface="Times New Roman"/>
                          <a:cs typeface="Times New Roman"/>
                        </a:rPr>
                        <a:t>C.V. (%)</a:t>
                      </a:r>
                      <a:endParaRPr lang="es-EC" sz="14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a:ea typeface="Times New Roman"/>
                          <a:cs typeface="Times New Roman"/>
                        </a:rPr>
                        <a:t>11,06</a:t>
                      </a:r>
                      <a:endParaRPr lang="es-EC" sz="1400">
                        <a:effectLst/>
                        <a:latin typeface="Cambria"/>
                        <a:ea typeface="MS Mincho"/>
                        <a:cs typeface="Times New Roman"/>
                      </a:endParaRPr>
                    </a:p>
                  </a:txBody>
                  <a:tcPr marL="44450" marR="44450" marT="0" marB="0" anchor="b">
                    <a:lnL>
                      <a:noFill/>
                    </a:lnL>
                    <a:lnR>
                      <a:noFill/>
                    </a:lnR>
                    <a:lnT>
                      <a:noFill/>
                    </a:lnT>
                    <a:lnB>
                      <a:noFill/>
                    </a:lnB>
                  </a:tcPr>
                </a:tc>
              </a:tr>
              <a:tr h="200025">
                <a:tc>
                  <a:txBody>
                    <a:bodyPr/>
                    <a:lstStyle/>
                    <a:p>
                      <a:pPr algn="ctr">
                        <a:lnSpc>
                          <a:spcPct val="150000"/>
                        </a:lnSpc>
                        <a:spcAft>
                          <a:spcPts val="0"/>
                        </a:spcAft>
                      </a:pPr>
                      <a:r>
                        <a:rPr lang="es-EC" sz="1400">
                          <a:solidFill>
                            <a:srgbClr val="000000"/>
                          </a:solidFill>
                          <a:effectLst/>
                          <a:latin typeface="Times New Roman"/>
                          <a:ea typeface="Times New Roman"/>
                          <a:cs typeface="Times New Roman"/>
                        </a:rPr>
                        <a:t>Tratamiento*Cosecha</a:t>
                      </a:r>
                      <a:endParaRPr lang="es-EC" sz="14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a:ea typeface="Times New Roman"/>
                          <a:cs typeface="Times New Roman"/>
                        </a:rPr>
                        <a:t>15</a:t>
                      </a:r>
                      <a:endParaRPr lang="es-EC" sz="14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a:ea typeface="Times New Roman"/>
                          <a:cs typeface="Times New Roman"/>
                        </a:rPr>
                        <a:t>0,07</a:t>
                      </a:r>
                      <a:endParaRPr lang="es-EC" sz="14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a:ea typeface="Times New Roman"/>
                          <a:cs typeface="Times New Roman"/>
                        </a:rPr>
                        <a:t>27,58***</a:t>
                      </a:r>
                      <a:endParaRPr lang="es-EC" sz="14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a:ea typeface="Times New Roman"/>
                          <a:cs typeface="Times New Roman"/>
                        </a:rPr>
                        <a:t>&lt;0,0001</a:t>
                      </a:r>
                      <a:endParaRPr lang="es-EC" sz="14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a:ea typeface="Times New Roman"/>
                          <a:cs typeface="Times New Roman"/>
                        </a:rPr>
                        <a:t> </a:t>
                      </a:r>
                      <a:endParaRPr lang="es-EC" sz="14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a:ea typeface="Times New Roman"/>
                          <a:cs typeface="Times New Roman"/>
                        </a:rPr>
                        <a:t> </a:t>
                      </a:r>
                      <a:endParaRPr lang="es-EC" sz="1400">
                        <a:effectLst/>
                        <a:latin typeface="Cambria"/>
                        <a:ea typeface="MS Mincho"/>
                        <a:cs typeface="Times New Roman"/>
                      </a:endParaRPr>
                    </a:p>
                  </a:txBody>
                  <a:tcPr marL="44450" marR="44450" marT="0" marB="0" anchor="b">
                    <a:lnL>
                      <a:noFill/>
                    </a:lnL>
                    <a:lnR>
                      <a:noFill/>
                    </a:lnR>
                    <a:lnT>
                      <a:noFill/>
                    </a:lnT>
                    <a:lnB>
                      <a:noFill/>
                    </a:lnB>
                  </a:tcPr>
                </a:tc>
              </a:tr>
              <a:tr h="200025">
                <a:tc>
                  <a:txBody>
                    <a:bodyPr/>
                    <a:lstStyle/>
                    <a:p>
                      <a:pPr algn="ctr">
                        <a:lnSpc>
                          <a:spcPct val="150000"/>
                        </a:lnSpc>
                        <a:spcAft>
                          <a:spcPts val="0"/>
                        </a:spcAft>
                      </a:pPr>
                      <a:r>
                        <a:rPr lang="es-EC" sz="1400">
                          <a:solidFill>
                            <a:srgbClr val="000000"/>
                          </a:solidFill>
                          <a:effectLst/>
                          <a:latin typeface="Times New Roman"/>
                          <a:ea typeface="Times New Roman"/>
                          <a:cs typeface="Times New Roman"/>
                        </a:rPr>
                        <a:t>Error</a:t>
                      </a:r>
                      <a:endParaRPr lang="es-EC" sz="1400">
                        <a:effectLst/>
                        <a:latin typeface="Cambria"/>
                        <a:ea typeface="MS Mincho"/>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solidFill>
                            <a:srgbClr val="000000"/>
                          </a:solidFill>
                          <a:effectLst/>
                          <a:latin typeface="Times New Roman"/>
                          <a:ea typeface="Times New Roman"/>
                          <a:cs typeface="Times New Roman"/>
                        </a:rPr>
                        <a:t>60</a:t>
                      </a:r>
                      <a:endParaRPr lang="es-EC" sz="1400">
                        <a:effectLst/>
                        <a:latin typeface="Cambria"/>
                        <a:ea typeface="MS Mincho"/>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solidFill>
                            <a:srgbClr val="000000"/>
                          </a:solidFill>
                          <a:effectLst/>
                          <a:latin typeface="Times New Roman"/>
                          <a:ea typeface="Times New Roman"/>
                          <a:cs typeface="Times New Roman"/>
                        </a:rPr>
                        <a:t>0,0027</a:t>
                      </a:r>
                      <a:endParaRPr lang="es-EC" sz="1400">
                        <a:effectLst/>
                        <a:latin typeface="Cambria"/>
                        <a:ea typeface="MS Mincho"/>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400">
                        <a:effectLst/>
                        <a:latin typeface="Cambria"/>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400">
                        <a:effectLst/>
                        <a:latin typeface="Cambria"/>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400">
                          <a:solidFill>
                            <a:srgbClr val="000000"/>
                          </a:solidFill>
                          <a:effectLst/>
                          <a:latin typeface="Times New Roman"/>
                          <a:ea typeface="Times New Roman"/>
                          <a:cs typeface="Times New Roman"/>
                        </a:rPr>
                        <a:t> </a:t>
                      </a:r>
                      <a:endParaRPr lang="es-EC" sz="1400">
                        <a:effectLst/>
                        <a:latin typeface="Cambria"/>
                        <a:ea typeface="MS Mincho"/>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400">
                          <a:solidFill>
                            <a:srgbClr val="000000"/>
                          </a:solidFill>
                          <a:effectLst/>
                          <a:latin typeface="Times New Roman"/>
                          <a:ea typeface="Times New Roman"/>
                          <a:cs typeface="Times New Roman"/>
                        </a:rPr>
                        <a:t> </a:t>
                      </a:r>
                      <a:endParaRPr lang="es-EC" sz="1400">
                        <a:effectLst/>
                        <a:latin typeface="Cambria"/>
                        <a:ea typeface="MS Mincho"/>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200025">
                <a:tc gridSpan="7">
                  <a:txBody>
                    <a:bodyPr/>
                    <a:lstStyle/>
                    <a:p>
                      <a:pPr algn="ctr">
                        <a:lnSpc>
                          <a:spcPct val="150000"/>
                        </a:lnSpc>
                        <a:spcAft>
                          <a:spcPts val="0"/>
                        </a:spcAft>
                      </a:pPr>
                      <a:r>
                        <a:rPr lang="es-EC" sz="1050" i="1" baseline="30000" dirty="0">
                          <a:solidFill>
                            <a:srgbClr val="000000"/>
                          </a:solidFill>
                          <a:effectLst/>
                          <a:latin typeface="Times New Roman"/>
                          <a:ea typeface="Times New Roman"/>
                          <a:cs typeface="Times New Roman"/>
                        </a:rPr>
                        <a:t>NS</a:t>
                      </a:r>
                      <a:r>
                        <a:rPr lang="es-EC" sz="1050" dirty="0">
                          <a:solidFill>
                            <a:srgbClr val="000000"/>
                          </a:solidFill>
                          <a:effectLst/>
                          <a:latin typeface="Times New Roman"/>
                          <a:ea typeface="Times New Roman"/>
                          <a:cs typeface="Times New Roman"/>
                        </a:rPr>
                        <a:t> No significativo*significativo a 0,05; ** significativo a 0,01; ***significativo a 0,001; N=96</a:t>
                      </a:r>
                      <a:endParaRPr lang="es-EC" sz="1400" dirty="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
        <p:nvSpPr>
          <p:cNvPr id="4" name="3 CuadroTexto"/>
          <p:cNvSpPr txBox="1"/>
          <p:nvPr/>
        </p:nvSpPr>
        <p:spPr>
          <a:xfrm>
            <a:off x="4139952" y="1268760"/>
            <a:ext cx="3744416" cy="1208901"/>
          </a:xfrm>
          <a:prstGeom prst="star12">
            <a:avLst/>
          </a:prstGeom>
          <a:solidFill>
            <a:schemeClr val="accent6">
              <a:lumMod val="40000"/>
              <a:lumOff val="60000"/>
            </a:schemeClr>
          </a:solidFill>
          <a:ln>
            <a:solidFill>
              <a:schemeClr val="tx1"/>
            </a:solidFill>
          </a:ln>
        </p:spPr>
        <p:txBody>
          <a:bodyPr wrap="square" rtlCol="0">
            <a:spAutoFit/>
          </a:bodyPr>
          <a:lstStyle/>
          <a:p>
            <a:pPr algn="ctr"/>
            <a:r>
              <a:rPr lang="es-EC" dirty="0" smtClean="0"/>
              <a:t>INTERACCIÓN DISORDINAL</a:t>
            </a:r>
            <a:endParaRPr lang="es-EC" dirty="0"/>
          </a:p>
        </p:txBody>
      </p:sp>
      <p:pic>
        <p:nvPicPr>
          <p:cNvPr id="5" name="17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5966098"/>
            <a:ext cx="2714204"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14536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090232529"/>
              </p:ext>
            </p:extLst>
          </p:nvPr>
        </p:nvGraphicFramePr>
        <p:xfrm>
          <a:off x="0" y="1"/>
          <a:ext cx="5220072" cy="6949034"/>
        </p:xfrm>
        <a:graphic>
          <a:graphicData uri="http://schemas.openxmlformats.org/drawingml/2006/table">
            <a:tbl>
              <a:tblPr firstRow="1" firstCol="1" bandRow="1"/>
              <a:tblGrid>
                <a:gridCol w="953528"/>
                <a:gridCol w="1802496"/>
                <a:gridCol w="1215912"/>
                <a:gridCol w="1248136"/>
              </a:tblGrid>
              <a:tr h="479654">
                <a:tc gridSpan="4">
                  <a:txBody>
                    <a:bodyPr/>
                    <a:lstStyle/>
                    <a:p>
                      <a:pPr algn="just">
                        <a:spcAft>
                          <a:spcPts val="1000"/>
                        </a:spcAft>
                      </a:pPr>
                      <a:r>
                        <a:rPr lang="es-ES_tradnl" sz="1050" b="0" dirty="0" smtClean="0">
                          <a:solidFill>
                            <a:schemeClr val="tx1"/>
                          </a:solidFill>
                          <a:effectLst/>
                          <a:latin typeface="Times New Roman"/>
                          <a:ea typeface="MS Mincho"/>
                          <a:cs typeface="Times New Roman"/>
                        </a:rPr>
                        <a:t>Promedio </a:t>
                      </a:r>
                      <a:r>
                        <a:rPr lang="es-ES_tradnl" sz="1050" b="0" dirty="0">
                          <a:solidFill>
                            <a:schemeClr val="tx1"/>
                          </a:solidFill>
                          <a:effectLst/>
                          <a:latin typeface="Times New Roman"/>
                          <a:ea typeface="MS Mincho"/>
                          <a:cs typeface="Times New Roman"/>
                        </a:rPr>
                        <a:t>± E.E. del rendimiento de tomates de segunda categoría comercial bajo 4 tratamientos de diagnóstico y 6 cosechas.</a:t>
                      </a:r>
                      <a:endParaRPr lang="es-EC" sz="900" b="1" dirty="0">
                        <a:solidFill>
                          <a:schemeClr val="tx1"/>
                        </a:solidFill>
                        <a:effectLst/>
                        <a:latin typeface="Cambria"/>
                        <a:ea typeface="MS Mincho"/>
                        <a:cs typeface="Times New Roman"/>
                      </a:endParaRPr>
                    </a:p>
                  </a:txBody>
                  <a:tcPr marL="25033" marR="25033"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237052">
                <a:tc>
                  <a:txBody>
                    <a:bodyPr/>
                    <a:lstStyle/>
                    <a:p>
                      <a:pPr algn="ctr">
                        <a:lnSpc>
                          <a:spcPct val="150000"/>
                        </a:lnSpc>
                        <a:spcAft>
                          <a:spcPts val="0"/>
                        </a:spcAft>
                      </a:pPr>
                      <a:r>
                        <a:rPr lang="es-EC" sz="1050">
                          <a:solidFill>
                            <a:schemeClr val="tx1"/>
                          </a:solidFill>
                          <a:effectLst/>
                          <a:latin typeface="Times New Roman"/>
                          <a:ea typeface="Times New Roman"/>
                          <a:cs typeface="Times New Roman"/>
                        </a:rPr>
                        <a:t>Tratamiento</a:t>
                      </a:r>
                      <a:endParaRPr lang="es-EC" sz="1050">
                        <a:solidFill>
                          <a:schemeClr val="tx1"/>
                        </a:solidFill>
                        <a:effectLst/>
                        <a:latin typeface="Cambria"/>
                        <a:ea typeface="MS Mincho"/>
                        <a:cs typeface="Times New Roman"/>
                      </a:endParaRPr>
                    </a:p>
                  </a:txBody>
                  <a:tcPr marL="25033" marR="2503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C" sz="1050" dirty="0">
                          <a:solidFill>
                            <a:schemeClr val="tx1"/>
                          </a:solidFill>
                          <a:effectLst/>
                          <a:latin typeface="Times New Roman"/>
                          <a:ea typeface="Times New Roman"/>
                          <a:cs typeface="Times New Roman"/>
                        </a:rPr>
                        <a:t>Cosecha</a:t>
                      </a:r>
                      <a:endParaRPr lang="es-EC" sz="1050" dirty="0">
                        <a:solidFill>
                          <a:schemeClr val="tx1"/>
                        </a:solidFill>
                        <a:effectLst/>
                        <a:latin typeface="Cambria"/>
                        <a:ea typeface="MS Mincho"/>
                        <a:cs typeface="Times New Roman"/>
                      </a:endParaRPr>
                    </a:p>
                  </a:txBody>
                  <a:tcPr marL="25033" marR="2503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ct val="150000"/>
                        </a:lnSpc>
                        <a:spcAft>
                          <a:spcPts val="0"/>
                        </a:spcAft>
                      </a:pPr>
                      <a:r>
                        <a:rPr lang="es-EC" sz="1050">
                          <a:solidFill>
                            <a:srgbClr val="000000"/>
                          </a:solidFill>
                          <a:effectLst/>
                          <a:latin typeface="Times New Roman"/>
                          <a:ea typeface="Times New Roman"/>
                          <a:cs typeface="Times New Roman"/>
                        </a:rPr>
                        <a:t>Promedio ± E.E. (Tm*ha</a:t>
                      </a:r>
                      <a:r>
                        <a:rPr lang="es-EC" sz="1050" baseline="30000">
                          <a:solidFill>
                            <a:srgbClr val="000000"/>
                          </a:solidFill>
                          <a:effectLst/>
                          <a:latin typeface="Times New Roman"/>
                          <a:ea typeface="Times New Roman"/>
                          <a:cs typeface="Times New Roman"/>
                        </a:rPr>
                        <a:t>-1</a:t>
                      </a:r>
                      <a:r>
                        <a:rPr lang="es-EC" sz="1050">
                          <a:solidFill>
                            <a:srgbClr val="000000"/>
                          </a:solidFill>
                          <a:effectLst/>
                          <a:latin typeface="Times New Roman"/>
                          <a:ea typeface="Times New Roman"/>
                          <a:cs typeface="Times New Roman"/>
                        </a:rPr>
                        <a:t>)</a:t>
                      </a:r>
                      <a:endParaRPr lang="es-EC" sz="1050">
                        <a:effectLst/>
                        <a:latin typeface="Cambria"/>
                        <a:ea typeface="MS Mincho"/>
                        <a:cs typeface="Times New Roman"/>
                      </a:endParaRPr>
                    </a:p>
                  </a:txBody>
                  <a:tcPr marL="25033" marR="2503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EC"/>
                    </a:p>
                  </a:txBody>
                  <a:tcPr/>
                </a:tc>
              </a:tr>
              <a:tr h="192013">
                <a:tc>
                  <a:txBody>
                    <a:bodyPr/>
                    <a:lstStyle/>
                    <a:p>
                      <a:pPr algn="ctr">
                        <a:lnSpc>
                          <a:spcPct val="150000"/>
                        </a:lnSpc>
                        <a:spcAft>
                          <a:spcPts val="0"/>
                        </a:spcAft>
                      </a:pPr>
                      <a:r>
                        <a:rPr lang="es-EC" sz="1050" b="1" dirty="0">
                          <a:solidFill>
                            <a:srgbClr val="FF0000"/>
                          </a:solidFill>
                          <a:effectLst/>
                          <a:latin typeface="Times New Roman"/>
                          <a:ea typeface="Times New Roman"/>
                          <a:cs typeface="Times New Roman"/>
                        </a:rPr>
                        <a:t>T2        </a:t>
                      </a:r>
                      <a:endParaRPr lang="es-EC" sz="1050" b="1" dirty="0">
                        <a:solidFill>
                          <a:srgbClr val="FF0000"/>
                        </a:solidFill>
                        <a:effectLst/>
                        <a:latin typeface="Cambria"/>
                        <a:ea typeface="MS Mincho"/>
                        <a:cs typeface="Times New Roman"/>
                      </a:endParaRPr>
                    </a:p>
                  </a:txBody>
                  <a:tcPr marL="25033" marR="25033" marT="0" marB="0" anchor="b">
                    <a:lnL>
                      <a:noFill/>
                    </a:lnL>
                    <a:lnR>
                      <a:noFill/>
                    </a:lnR>
                    <a:lnT w="12700" cap="flat" cmpd="sng" algn="ctr">
                      <a:solidFill>
                        <a:srgbClr val="000000"/>
                      </a:solidFill>
                      <a:prstDash val="solid"/>
                      <a:round/>
                      <a:headEnd type="none" w="med" len="med"/>
                      <a:tailEnd type="none" w="med" len="med"/>
                    </a:lnT>
                    <a:lnB>
                      <a:noFill/>
                    </a:lnB>
                    <a:solidFill>
                      <a:srgbClr val="FF0000">
                        <a:alpha val="20000"/>
                      </a:srgbClr>
                    </a:solidFill>
                  </a:tcPr>
                </a:tc>
                <a:tc>
                  <a:txBody>
                    <a:bodyPr/>
                    <a:lstStyle/>
                    <a:p>
                      <a:pPr algn="ctr">
                        <a:lnSpc>
                          <a:spcPct val="150000"/>
                        </a:lnSpc>
                        <a:spcAft>
                          <a:spcPts val="0"/>
                        </a:spcAft>
                      </a:pPr>
                      <a:r>
                        <a:rPr lang="es-EC" sz="1050" b="1" dirty="0">
                          <a:solidFill>
                            <a:srgbClr val="FF0000"/>
                          </a:solidFill>
                          <a:effectLst/>
                          <a:latin typeface="Times New Roman"/>
                          <a:ea typeface="Times New Roman"/>
                          <a:cs typeface="Times New Roman"/>
                        </a:rPr>
                        <a:t>4</a:t>
                      </a:r>
                      <a:endParaRPr lang="es-EC" sz="1050" b="1" dirty="0">
                        <a:solidFill>
                          <a:srgbClr val="FF0000"/>
                        </a:solidFill>
                        <a:effectLst/>
                        <a:latin typeface="Cambria"/>
                        <a:ea typeface="MS Mincho"/>
                        <a:cs typeface="Times New Roman"/>
                      </a:endParaRPr>
                    </a:p>
                  </a:txBody>
                  <a:tcPr marL="25033" marR="25033" marT="0" marB="0" anchor="b">
                    <a:lnL>
                      <a:noFill/>
                    </a:lnL>
                    <a:lnR>
                      <a:noFill/>
                    </a:lnR>
                    <a:lnT w="12700" cap="flat" cmpd="sng" algn="ctr">
                      <a:solidFill>
                        <a:srgbClr val="000000"/>
                      </a:solidFill>
                      <a:prstDash val="solid"/>
                      <a:round/>
                      <a:headEnd type="none" w="med" len="med"/>
                      <a:tailEnd type="none" w="med" len="med"/>
                    </a:lnT>
                    <a:lnB>
                      <a:noFill/>
                    </a:lnB>
                    <a:solidFill>
                      <a:srgbClr val="FF0000">
                        <a:alpha val="20000"/>
                      </a:srgbClr>
                    </a:solidFill>
                  </a:tcPr>
                </a:tc>
                <a:tc>
                  <a:txBody>
                    <a:bodyPr/>
                    <a:lstStyle/>
                    <a:p>
                      <a:pPr algn="ctr">
                        <a:lnSpc>
                          <a:spcPct val="150000"/>
                        </a:lnSpc>
                        <a:spcAft>
                          <a:spcPts val="0"/>
                        </a:spcAft>
                      </a:pPr>
                      <a:r>
                        <a:rPr lang="es-EC" sz="1050" b="1">
                          <a:solidFill>
                            <a:srgbClr val="FF0000"/>
                          </a:solidFill>
                          <a:effectLst/>
                          <a:latin typeface="Times New Roman"/>
                          <a:ea typeface="Times New Roman"/>
                          <a:cs typeface="Times New Roman"/>
                        </a:rPr>
                        <a:t>1,03 ± 0,09</a:t>
                      </a:r>
                      <a:endParaRPr lang="es-EC" sz="1050" b="1">
                        <a:solidFill>
                          <a:srgbClr val="FF0000"/>
                        </a:solidFill>
                        <a:effectLst/>
                        <a:latin typeface="Cambria"/>
                        <a:ea typeface="MS Mincho"/>
                        <a:cs typeface="Times New Roman"/>
                      </a:endParaRPr>
                    </a:p>
                  </a:txBody>
                  <a:tcPr marL="25033" marR="25033" marT="0" marB="0" anchor="b">
                    <a:lnL>
                      <a:noFill/>
                    </a:lnL>
                    <a:lnR>
                      <a:noFill/>
                    </a:lnR>
                    <a:lnT w="12700" cap="flat" cmpd="sng" algn="ctr">
                      <a:solidFill>
                        <a:srgbClr val="000000"/>
                      </a:solidFill>
                      <a:prstDash val="solid"/>
                      <a:round/>
                      <a:headEnd type="none" w="med" len="med"/>
                      <a:tailEnd type="none" w="med" len="med"/>
                    </a:lnT>
                    <a:lnB>
                      <a:noFill/>
                    </a:lnB>
                    <a:solidFill>
                      <a:srgbClr val="FF0000">
                        <a:alpha val="20000"/>
                      </a:srgbClr>
                    </a:solidFill>
                  </a:tcPr>
                </a:tc>
                <a:tc>
                  <a:txBody>
                    <a:bodyPr/>
                    <a:lstStyle/>
                    <a:p>
                      <a:pPr algn="ctr">
                        <a:lnSpc>
                          <a:spcPct val="150000"/>
                        </a:lnSpc>
                        <a:spcAft>
                          <a:spcPts val="0"/>
                        </a:spcAft>
                      </a:pPr>
                      <a:r>
                        <a:rPr lang="es-EC" sz="1050" b="1" dirty="0">
                          <a:solidFill>
                            <a:srgbClr val="FF0000"/>
                          </a:solidFill>
                          <a:effectLst/>
                          <a:latin typeface="Times New Roman"/>
                          <a:ea typeface="Times New Roman"/>
                          <a:cs typeface="Times New Roman"/>
                        </a:rPr>
                        <a:t>a</a:t>
                      </a:r>
                      <a:endParaRPr lang="es-EC" sz="1050" b="1" dirty="0">
                        <a:solidFill>
                          <a:srgbClr val="FF0000"/>
                        </a:solidFill>
                        <a:effectLst/>
                        <a:latin typeface="Cambria"/>
                        <a:ea typeface="MS Mincho"/>
                        <a:cs typeface="Times New Roman"/>
                      </a:endParaRPr>
                    </a:p>
                  </a:txBody>
                  <a:tcPr marL="25033" marR="25033" marT="0" marB="0" anchor="b">
                    <a:lnL>
                      <a:noFill/>
                    </a:lnL>
                    <a:lnR>
                      <a:noFill/>
                    </a:lnR>
                    <a:lnT w="12700" cap="flat" cmpd="sng" algn="ctr">
                      <a:solidFill>
                        <a:srgbClr val="000000"/>
                      </a:solidFill>
                      <a:prstDash val="solid"/>
                      <a:round/>
                      <a:headEnd type="none" w="med" len="med"/>
                      <a:tailEnd type="none" w="med" len="med"/>
                    </a:lnT>
                    <a:lnB>
                      <a:noFill/>
                    </a:lnB>
                    <a:solidFill>
                      <a:srgbClr val="FF0000">
                        <a:alpha val="20000"/>
                      </a:srgbClr>
                    </a:solidFill>
                  </a:tcPr>
                </a:tc>
              </a:tr>
              <a:tr h="237052">
                <a:tc>
                  <a:txBody>
                    <a:bodyPr/>
                    <a:lstStyle/>
                    <a:p>
                      <a:pPr algn="ctr">
                        <a:lnSpc>
                          <a:spcPct val="150000"/>
                        </a:lnSpc>
                        <a:spcAft>
                          <a:spcPts val="0"/>
                        </a:spcAft>
                      </a:pPr>
                      <a:r>
                        <a:rPr lang="es-EC" sz="1050" b="1" dirty="0">
                          <a:solidFill>
                            <a:srgbClr val="7030A0"/>
                          </a:solidFill>
                          <a:effectLst/>
                          <a:latin typeface="Times New Roman"/>
                          <a:ea typeface="Times New Roman"/>
                          <a:cs typeface="Times New Roman"/>
                        </a:rPr>
                        <a:t>T3         </a:t>
                      </a:r>
                      <a:endParaRPr lang="es-EC" sz="1050" b="1" dirty="0">
                        <a:solidFill>
                          <a:srgbClr val="7030A0"/>
                        </a:solidFill>
                        <a:effectLst/>
                        <a:latin typeface="Cambria"/>
                        <a:ea typeface="MS Mincho"/>
                        <a:cs typeface="Times New Roman"/>
                      </a:endParaRPr>
                    </a:p>
                  </a:txBody>
                  <a:tcPr marL="25033" marR="25033" marT="0" marB="0" anchor="b">
                    <a:lnL>
                      <a:noFill/>
                    </a:lnL>
                    <a:lnR>
                      <a:noFill/>
                    </a:lnR>
                    <a:lnT>
                      <a:noFill/>
                    </a:lnT>
                    <a:lnB>
                      <a:noFill/>
                    </a:lnB>
                    <a:solidFill>
                      <a:srgbClr val="FF0000">
                        <a:alpha val="20000"/>
                      </a:srgbClr>
                    </a:solidFill>
                  </a:tcPr>
                </a:tc>
                <a:tc>
                  <a:txBody>
                    <a:bodyPr/>
                    <a:lstStyle/>
                    <a:p>
                      <a:pPr algn="ctr">
                        <a:lnSpc>
                          <a:spcPct val="150000"/>
                        </a:lnSpc>
                        <a:spcAft>
                          <a:spcPts val="0"/>
                        </a:spcAft>
                      </a:pPr>
                      <a:r>
                        <a:rPr lang="es-EC" sz="1050" b="1" dirty="0">
                          <a:solidFill>
                            <a:srgbClr val="7030A0"/>
                          </a:solidFill>
                          <a:effectLst/>
                          <a:latin typeface="Times New Roman"/>
                          <a:ea typeface="Times New Roman"/>
                          <a:cs typeface="Times New Roman"/>
                        </a:rPr>
                        <a:t>4</a:t>
                      </a:r>
                      <a:endParaRPr lang="es-EC" sz="1050" b="1" dirty="0">
                        <a:solidFill>
                          <a:srgbClr val="7030A0"/>
                        </a:solidFill>
                        <a:effectLst/>
                        <a:latin typeface="Cambria"/>
                        <a:ea typeface="MS Mincho"/>
                        <a:cs typeface="Times New Roman"/>
                      </a:endParaRPr>
                    </a:p>
                  </a:txBody>
                  <a:tcPr marL="25033" marR="25033" marT="0" marB="0" anchor="b">
                    <a:lnL>
                      <a:noFill/>
                    </a:lnL>
                    <a:lnR>
                      <a:noFill/>
                    </a:lnR>
                    <a:lnT>
                      <a:noFill/>
                    </a:lnT>
                    <a:lnB>
                      <a:noFill/>
                    </a:lnB>
                    <a:solidFill>
                      <a:srgbClr val="FF0000">
                        <a:alpha val="20000"/>
                      </a:srgbClr>
                    </a:solidFill>
                  </a:tcPr>
                </a:tc>
                <a:tc>
                  <a:txBody>
                    <a:bodyPr/>
                    <a:lstStyle/>
                    <a:p>
                      <a:pPr algn="ctr">
                        <a:lnSpc>
                          <a:spcPct val="150000"/>
                        </a:lnSpc>
                        <a:spcAft>
                          <a:spcPts val="0"/>
                        </a:spcAft>
                      </a:pPr>
                      <a:r>
                        <a:rPr lang="es-EC" sz="1050" b="1" dirty="0">
                          <a:solidFill>
                            <a:srgbClr val="7030A0"/>
                          </a:solidFill>
                          <a:effectLst/>
                          <a:latin typeface="Times New Roman"/>
                          <a:ea typeface="Times New Roman"/>
                          <a:cs typeface="Times New Roman"/>
                        </a:rPr>
                        <a:t>0,86 ± 0,03</a:t>
                      </a:r>
                      <a:endParaRPr lang="es-EC" sz="1050" b="1" dirty="0">
                        <a:solidFill>
                          <a:srgbClr val="7030A0"/>
                        </a:solidFill>
                        <a:effectLst/>
                        <a:latin typeface="Cambria"/>
                        <a:ea typeface="MS Mincho"/>
                        <a:cs typeface="Times New Roman"/>
                      </a:endParaRPr>
                    </a:p>
                  </a:txBody>
                  <a:tcPr marL="25033" marR="25033" marT="0" marB="0" anchor="b">
                    <a:lnL>
                      <a:noFill/>
                    </a:lnL>
                    <a:lnR>
                      <a:noFill/>
                    </a:lnR>
                    <a:lnT>
                      <a:noFill/>
                    </a:lnT>
                    <a:lnB>
                      <a:noFill/>
                    </a:lnB>
                    <a:solidFill>
                      <a:srgbClr val="FF0000">
                        <a:alpha val="20000"/>
                      </a:srgbClr>
                    </a:solidFill>
                  </a:tcPr>
                </a:tc>
                <a:tc>
                  <a:txBody>
                    <a:bodyPr/>
                    <a:lstStyle/>
                    <a:p>
                      <a:pPr algn="ctr">
                        <a:lnSpc>
                          <a:spcPct val="150000"/>
                        </a:lnSpc>
                        <a:spcAft>
                          <a:spcPts val="0"/>
                        </a:spcAft>
                      </a:pPr>
                      <a:r>
                        <a:rPr lang="es-EC" sz="1050" b="1" dirty="0">
                          <a:solidFill>
                            <a:srgbClr val="7030A0"/>
                          </a:solidFill>
                          <a:effectLst/>
                          <a:latin typeface="Times New Roman"/>
                          <a:ea typeface="Times New Roman"/>
                          <a:cs typeface="Times New Roman"/>
                        </a:rPr>
                        <a:t>b</a:t>
                      </a:r>
                      <a:endParaRPr lang="es-EC" sz="1050" b="1" dirty="0">
                        <a:solidFill>
                          <a:srgbClr val="7030A0"/>
                        </a:solidFill>
                        <a:effectLst/>
                        <a:latin typeface="Cambria"/>
                        <a:ea typeface="MS Mincho"/>
                        <a:cs typeface="Times New Roman"/>
                      </a:endParaRPr>
                    </a:p>
                  </a:txBody>
                  <a:tcPr marL="25033" marR="25033" marT="0" marB="0" anchor="b">
                    <a:lnL>
                      <a:noFill/>
                    </a:lnL>
                    <a:lnR>
                      <a:noFill/>
                    </a:lnR>
                    <a:lnT>
                      <a:noFill/>
                    </a:lnT>
                    <a:lnB>
                      <a:noFill/>
                    </a:lnB>
                    <a:solidFill>
                      <a:srgbClr val="FF0000">
                        <a:alpha val="20000"/>
                      </a:srgbClr>
                    </a:solidFill>
                  </a:tcPr>
                </a:tc>
              </a:tr>
              <a:tr h="237052">
                <a:tc>
                  <a:txBody>
                    <a:bodyPr/>
                    <a:lstStyle/>
                    <a:p>
                      <a:pPr algn="ctr">
                        <a:lnSpc>
                          <a:spcPct val="150000"/>
                        </a:lnSpc>
                        <a:spcAft>
                          <a:spcPts val="0"/>
                        </a:spcAft>
                      </a:pPr>
                      <a:r>
                        <a:rPr lang="es-EC" sz="1050" b="1" dirty="0">
                          <a:solidFill>
                            <a:srgbClr val="0070C0"/>
                          </a:solidFill>
                          <a:effectLst/>
                          <a:latin typeface="Times New Roman"/>
                          <a:ea typeface="Times New Roman"/>
                          <a:cs typeface="Times New Roman"/>
                        </a:rPr>
                        <a:t>T2         </a:t>
                      </a:r>
                      <a:endParaRPr lang="es-EC" sz="1050" b="1" dirty="0">
                        <a:solidFill>
                          <a:srgbClr val="0070C0"/>
                        </a:solidFill>
                        <a:effectLst/>
                        <a:latin typeface="Cambria"/>
                        <a:ea typeface="MS Mincho"/>
                        <a:cs typeface="Times New Roman"/>
                      </a:endParaRPr>
                    </a:p>
                  </a:txBody>
                  <a:tcPr marL="25033" marR="25033" marT="0" marB="0" anchor="b">
                    <a:lnL>
                      <a:noFill/>
                    </a:lnL>
                    <a:lnR>
                      <a:noFill/>
                    </a:lnR>
                    <a:lnT>
                      <a:noFill/>
                    </a:lnT>
                    <a:lnB>
                      <a:noFill/>
                    </a:lnB>
                    <a:solidFill>
                      <a:srgbClr val="FF0000">
                        <a:alpha val="20000"/>
                      </a:srgbClr>
                    </a:solidFill>
                  </a:tcPr>
                </a:tc>
                <a:tc>
                  <a:txBody>
                    <a:bodyPr/>
                    <a:lstStyle/>
                    <a:p>
                      <a:pPr algn="ctr">
                        <a:lnSpc>
                          <a:spcPct val="150000"/>
                        </a:lnSpc>
                        <a:spcAft>
                          <a:spcPts val="0"/>
                        </a:spcAft>
                      </a:pPr>
                      <a:r>
                        <a:rPr lang="es-EC" sz="1050" b="1" dirty="0">
                          <a:solidFill>
                            <a:srgbClr val="0070C0"/>
                          </a:solidFill>
                          <a:effectLst/>
                          <a:latin typeface="Times New Roman"/>
                          <a:ea typeface="Times New Roman"/>
                          <a:cs typeface="Times New Roman"/>
                        </a:rPr>
                        <a:t>6</a:t>
                      </a:r>
                      <a:endParaRPr lang="es-EC" sz="1050" b="1" dirty="0">
                        <a:solidFill>
                          <a:srgbClr val="0070C0"/>
                        </a:solidFill>
                        <a:effectLst/>
                        <a:latin typeface="Cambria"/>
                        <a:ea typeface="MS Mincho"/>
                        <a:cs typeface="Times New Roman"/>
                      </a:endParaRPr>
                    </a:p>
                  </a:txBody>
                  <a:tcPr marL="25033" marR="25033" marT="0" marB="0" anchor="b">
                    <a:lnL>
                      <a:noFill/>
                    </a:lnL>
                    <a:lnR>
                      <a:noFill/>
                    </a:lnR>
                    <a:lnT>
                      <a:noFill/>
                    </a:lnT>
                    <a:lnB>
                      <a:noFill/>
                    </a:lnB>
                    <a:solidFill>
                      <a:srgbClr val="FF0000">
                        <a:alpha val="20000"/>
                      </a:srgbClr>
                    </a:solidFill>
                  </a:tcPr>
                </a:tc>
                <a:tc>
                  <a:txBody>
                    <a:bodyPr/>
                    <a:lstStyle/>
                    <a:p>
                      <a:pPr algn="ctr">
                        <a:lnSpc>
                          <a:spcPct val="150000"/>
                        </a:lnSpc>
                        <a:spcAft>
                          <a:spcPts val="0"/>
                        </a:spcAft>
                      </a:pPr>
                      <a:r>
                        <a:rPr lang="es-EC" sz="1050" b="1" dirty="0">
                          <a:solidFill>
                            <a:srgbClr val="0070C0"/>
                          </a:solidFill>
                          <a:effectLst/>
                          <a:latin typeface="Times New Roman"/>
                          <a:ea typeface="Times New Roman"/>
                          <a:cs typeface="Times New Roman"/>
                        </a:rPr>
                        <a:t>0,85 ± 0,01</a:t>
                      </a:r>
                      <a:endParaRPr lang="es-EC" sz="1050" b="1" dirty="0">
                        <a:solidFill>
                          <a:srgbClr val="0070C0"/>
                        </a:solidFill>
                        <a:effectLst/>
                        <a:latin typeface="Cambria"/>
                        <a:ea typeface="MS Mincho"/>
                        <a:cs typeface="Times New Roman"/>
                      </a:endParaRPr>
                    </a:p>
                  </a:txBody>
                  <a:tcPr marL="25033" marR="25033" marT="0" marB="0" anchor="b">
                    <a:lnL>
                      <a:noFill/>
                    </a:lnL>
                    <a:lnR>
                      <a:noFill/>
                    </a:lnR>
                    <a:lnT>
                      <a:noFill/>
                    </a:lnT>
                    <a:lnB>
                      <a:noFill/>
                    </a:lnB>
                    <a:solidFill>
                      <a:srgbClr val="FF0000">
                        <a:alpha val="20000"/>
                      </a:srgbClr>
                    </a:solidFill>
                  </a:tcPr>
                </a:tc>
                <a:tc>
                  <a:txBody>
                    <a:bodyPr/>
                    <a:lstStyle/>
                    <a:p>
                      <a:pPr algn="ctr">
                        <a:lnSpc>
                          <a:spcPct val="150000"/>
                        </a:lnSpc>
                        <a:spcAft>
                          <a:spcPts val="0"/>
                        </a:spcAft>
                      </a:pPr>
                      <a:r>
                        <a:rPr lang="es-EC" sz="1050" b="1">
                          <a:solidFill>
                            <a:srgbClr val="0070C0"/>
                          </a:solidFill>
                          <a:effectLst/>
                          <a:latin typeface="Times New Roman"/>
                          <a:ea typeface="Times New Roman"/>
                          <a:cs typeface="Times New Roman"/>
                        </a:rPr>
                        <a:t>bc</a:t>
                      </a:r>
                      <a:endParaRPr lang="es-EC" sz="1050" b="1">
                        <a:solidFill>
                          <a:srgbClr val="0070C0"/>
                        </a:solidFill>
                        <a:effectLst/>
                        <a:latin typeface="Cambria"/>
                        <a:ea typeface="MS Mincho"/>
                        <a:cs typeface="Times New Roman"/>
                      </a:endParaRPr>
                    </a:p>
                  </a:txBody>
                  <a:tcPr marL="25033" marR="25033" marT="0" marB="0" anchor="b">
                    <a:lnL>
                      <a:noFill/>
                    </a:lnL>
                    <a:lnR>
                      <a:noFill/>
                    </a:lnR>
                    <a:lnT>
                      <a:noFill/>
                    </a:lnT>
                    <a:lnB>
                      <a:noFill/>
                    </a:lnB>
                    <a:solidFill>
                      <a:srgbClr val="FF0000">
                        <a:alpha val="20000"/>
                      </a:srgbClr>
                    </a:solidFill>
                  </a:tcPr>
                </a:tc>
              </a:tr>
              <a:tr h="237052">
                <a:tc>
                  <a:txBody>
                    <a:bodyPr/>
                    <a:lstStyle/>
                    <a:p>
                      <a:pPr algn="ctr">
                        <a:lnSpc>
                          <a:spcPct val="150000"/>
                        </a:lnSpc>
                        <a:spcAft>
                          <a:spcPts val="0"/>
                        </a:spcAft>
                      </a:pPr>
                      <a:r>
                        <a:rPr lang="es-EC" sz="1050" b="1" dirty="0">
                          <a:solidFill>
                            <a:srgbClr val="0070C0"/>
                          </a:solidFill>
                          <a:effectLst/>
                          <a:latin typeface="Times New Roman"/>
                          <a:ea typeface="Times New Roman"/>
                          <a:cs typeface="Times New Roman"/>
                        </a:rPr>
                        <a:t>T3         </a:t>
                      </a:r>
                      <a:endParaRPr lang="es-EC" sz="1050" b="1" dirty="0">
                        <a:solidFill>
                          <a:srgbClr val="0070C0"/>
                        </a:solidFill>
                        <a:effectLst/>
                        <a:latin typeface="Cambria"/>
                        <a:ea typeface="MS Mincho"/>
                        <a:cs typeface="Times New Roman"/>
                      </a:endParaRPr>
                    </a:p>
                  </a:txBody>
                  <a:tcPr marL="25033" marR="25033" marT="0" marB="0" anchor="b">
                    <a:lnL>
                      <a:noFill/>
                    </a:lnL>
                    <a:lnR>
                      <a:noFill/>
                    </a:lnR>
                    <a:lnT>
                      <a:noFill/>
                    </a:lnT>
                    <a:lnB>
                      <a:noFill/>
                    </a:lnB>
                    <a:solidFill>
                      <a:srgbClr val="FF0000">
                        <a:alpha val="20000"/>
                      </a:srgbClr>
                    </a:solidFill>
                  </a:tcPr>
                </a:tc>
                <a:tc>
                  <a:txBody>
                    <a:bodyPr/>
                    <a:lstStyle/>
                    <a:p>
                      <a:pPr algn="ctr">
                        <a:lnSpc>
                          <a:spcPct val="150000"/>
                        </a:lnSpc>
                        <a:spcAft>
                          <a:spcPts val="0"/>
                        </a:spcAft>
                      </a:pPr>
                      <a:r>
                        <a:rPr lang="es-EC" sz="1050" b="1" dirty="0">
                          <a:solidFill>
                            <a:srgbClr val="0070C0"/>
                          </a:solidFill>
                          <a:effectLst/>
                          <a:latin typeface="Times New Roman"/>
                          <a:ea typeface="Times New Roman"/>
                          <a:cs typeface="Times New Roman"/>
                        </a:rPr>
                        <a:t>6</a:t>
                      </a:r>
                      <a:endParaRPr lang="es-EC" sz="1050" b="1" dirty="0">
                        <a:solidFill>
                          <a:srgbClr val="0070C0"/>
                        </a:solidFill>
                        <a:effectLst/>
                        <a:latin typeface="Cambria"/>
                        <a:ea typeface="MS Mincho"/>
                        <a:cs typeface="Times New Roman"/>
                      </a:endParaRPr>
                    </a:p>
                  </a:txBody>
                  <a:tcPr marL="25033" marR="25033" marT="0" marB="0" anchor="b">
                    <a:lnL>
                      <a:noFill/>
                    </a:lnL>
                    <a:lnR>
                      <a:noFill/>
                    </a:lnR>
                    <a:lnT>
                      <a:noFill/>
                    </a:lnT>
                    <a:lnB>
                      <a:noFill/>
                    </a:lnB>
                    <a:solidFill>
                      <a:srgbClr val="FF0000">
                        <a:alpha val="20000"/>
                      </a:srgbClr>
                    </a:solidFill>
                  </a:tcPr>
                </a:tc>
                <a:tc>
                  <a:txBody>
                    <a:bodyPr/>
                    <a:lstStyle/>
                    <a:p>
                      <a:pPr algn="ctr">
                        <a:lnSpc>
                          <a:spcPct val="150000"/>
                        </a:lnSpc>
                        <a:spcAft>
                          <a:spcPts val="0"/>
                        </a:spcAft>
                      </a:pPr>
                      <a:r>
                        <a:rPr lang="es-EC" sz="1050" b="1" dirty="0">
                          <a:solidFill>
                            <a:srgbClr val="0070C0"/>
                          </a:solidFill>
                          <a:effectLst/>
                          <a:latin typeface="Times New Roman"/>
                          <a:ea typeface="Times New Roman"/>
                          <a:cs typeface="Times New Roman"/>
                        </a:rPr>
                        <a:t>0,82 ± 0,01</a:t>
                      </a:r>
                      <a:endParaRPr lang="es-EC" sz="1050" b="1" dirty="0">
                        <a:solidFill>
                          <a:srgbClr val="0070C0"/>
                        </a:solidFill>
                        <a:effectLst/>
                        <a:latin typeface="Cambria"/>
                        <a:ea typeface="MS Mincho"/>
                        <a:cs typeface="Times New Roman"/>
                      </a:endParaRPr>
                    </a:p>
                  </a:txBody>
                  <a:tcPr marL="25033" marR="25033" marT="0" marB="0" anchor="b">
                    <a:lnL>
                      <a:noFill/>
                    </a:lnL>
                    <a:lnR>
                      <a:noFill/>
                    </a:lnR>
                    <a:lnT>
                      <a:noFill/>
                    </a:lnT>
                    <a:lnB>
                      <a:noFill/>
                    </a:lnB>
                    <a:solidFill>
                      <a:srgbClr val="FF0000">
                        <a:alpha val="20000"/>
                      </a:srgbClr>
                    </a:solidFill>
                  </a:tcPr>
                </a:tc>
                <a:tc>
                  <a:txBody>
                    <a:bodyPr/>
                    <a:lstStyle/>
                    <a:p>
                      <a:pPr algn="ctr">
                        <a:lnSpc>
                          <a:spcPct val="150000"/>
                        </a:lnSpc>
                        <a:spcAft>
                          <a:spcPts val="0"/>
                        </a:spcAft>
                      </a:pPr>
                      <a:r>
                        <a:rPr lang="es-EC" sz="1050" b="1" dirty="0" err="1">
                          <a:solidFill>
                            <a:srgbClr val="0070C0"/>
                          </a:solidFill>
                          <a:effectLst/>
                          <a:latin typeface="Times New Roman"/>
                          <a:ea typeface="Times New Roman"/>
                          <a:cs typeface="Times New Roman"/>
                        </a:rPr>
                        <a:t>bc</a:t>
                      </a:r>
                      <a:endParaRPr lang="es-EC" sz="1050" b="1" dirty="0">
                        <a:solidFill>
                          <a:srgbClr val="0070C0"/>
                        </a:solidFill>
                        <a:effectLst/>
                        <a:latin typeface="Cambria"/>
                        <a:ea typeface="MS Mincho"/>
                        <a:cs typeface="Times New Roman"/>
                      </a:endParaRPr>
                    </a:p>
                  </a:txBody>
                  <a:tcPr marL="25033" marR="25033" marT="0" marB="0" anchor="b">
                    <a:lnL>
                      <a:noFill/>
                    </a:lnL>
                    <a:lnR>
                      <a:noFill/>
                    </a:lnR>
                    <a:lnT>
                      <a:noFill/>
                    </a:lnT>
                    <a:lnB>
                      <a:noFill/>
                    </a:lnB>
                    <a:solidFill>
                      <a:srgbClr val="FF0000">
                        <a:alpha val="20000"/>
                      </a:srgbClr>
                    </a:solidFill>
                  </a:tcPr>
                </a:tc>
              </a:tr>
              <a:tr h="237052">
                <a:tc>
                  <a:txBody>
                    <a:bodyPr/>
                    <a:lstStyle/>
                    <a:p>
                      <a:pPr algn="ctr">
                        <a:lnSpc>
                          <a:spcPct val="150000"/>
                        </a:lnSpc>
                        <a:spcAft>
                          <a:spcPts val="0"/>
                        </a:spcAft>
                      </a:pPr>
                      <a:r>
                        <a:rPr lang="es-EC" sz="1050" b="1">
                          <a:solidFill>
                            <a:srgbClr val="0070C0"/>
                          </a:solidFill>
                          <a:effectLst/>
                          <a:latin typeface="Times New Roman"/>
                          <a:ea typeface="Times New Roman"/>
                          <a:cs typeface="Times New Roman"/>
                        </a:rPr>
                        <a:t>T3         </a:t>
                      </a:r>
                      <a:endParaRPr lang="es-EC" sz="1050" b="1">
                        <a:solidFill>
                          <a:srgbClr val="0070C0"/>
                        </a:solidFill>
                        <a:effectLst/>
                        <a:latin typeface="Cambria"/>
                        <a:ea typeface="MS Mincho"/>
                        <a:cs typeface="Times New Roman"/>
                      </a:endParaRPr>
                    </a:p>
                  </a:txBody>
                  <a:tcPr marL="25033" marR="25033" marT="0" marB="0" anchor="b">
                    <a:lnL>
                      <a:noFill/>
                    </a:lnL>
                    <a:lnR>
                      <a:noFill/>
                    </a:lnR>
                    <a:lnT>
                      <a:noFill/>
                    </a:lnT>
                    <a:lnB>
                      <a:noFill/>
                    </a:lnB>
                    <a:solidFill>
                      <a:srgbClr val="FF0000">
                        <a:alpha val="20000"/>
                      </a:srgbClr>
                    </a:solidFill>
                  </a:tcPr>
                </a:tc>
                <a:tc>
                  <a:txBody>
                    <a:bodyPr/>
                    <a:lstStyle/>
                    <a:p>
                      <a:pPr algn="ctr">
                        <a:lnSpc>
                          <a:spcPct val="150000"/>
                        </a:lnSpc>
                        <a:spcAft>
                          <a:spcPts val="0"/>
                        </a:spcAft>
                      </a:pPr>
                      <a:r>
                        <a:rPr lang="es-EC" sz="1050" b="1">
                          <a:solidFill>
                            <a:srgbClr val="0070C0"/>
                          </a:solidFill>
                          <a:effectLst/>
                          <a:latin typeface="Times New Roman"/>
                          <a:ea typeface="Times New Roman"/>
                          <a:cs typeface="Times New Roman"/>
                        </a:rPr>
                        <a:t>5</a:t>
                      </a:r>
                      <a:endParaRPr lang="es-EC" sz="1050" b="1">
                        <a:solidFill>
                          <a:srgbClr val="0070C0"/>
                        </a:solidFill>
                        <a:effectLst/>
                        <a:latin typeface="Cambria"/>
                        <a:ea typeface="MS Mincho"/>
                        <a:cs typeface="Times New Roman"/>
                      </a:endParaRPr>
                    </a:p>
                  </a:txBody>
                  <a:tcPr marL="25033" marR="25033" marT="0" marB="0" anchor="b">
                    <a:lnL>
                      <a:noFill/>
                    </a:lnL>
                    <a:lnR>
                      <a:noFill/>
                    </a:lnR>
                    <a:lnT>
                      <a:noFill/>
                    </a:lnT>
                    <a:lnB>
                      <a:noFill/>
                    </a:lnB>
                    <a:solidFill>
                      <a:srgbClr val="FF0000">
                        <a:alpha val="20000"/>
                      </a:srgbClr>
                    </a:solidFill>
                  </a:tcPr>
                </a:tc>
                <a:tc>
                  <a:txBody>
                    <a:bodyPr/>
                    <a:lstStyle/>
                    <a:p>
                      <a:pPr algn="ctr">
                        <a:lnSpc>
                          <a:spcPct val="150000"/>
                        </a:lnSpc>
                        <a:spcAft>
                          <a:spcPts val="0"/>
                        </a:spcAft>
                      </a:pPr>
                      <a:r>
                        <a:rPr lang="es-EC" sz="1050" b="1" dirty="0">
                          <a:solidFill>
                            <a:srgbClr val="0070C0"/>
                          </a:solidFill>
                          <a:effectLst/>
                          <a:latin typeface="Times New Roman"/>
                          <a:ea typeface="Times New Roman"/>
                          <a:cs typeface="Times New Roman"/>
                        </a:rPr>
                        <a:t>0,77 ± 0,0032</a:t>
                      </a:r>
                      <a:endParaRPr lang="es-EC" sz="1050" b="1" dirty="0">
                        <a:solidFill>
                          <a:srgbClr val="0070C0"/>
                        </a:solidFill>
                        <a:effectLst/>
                        <a:latin typeface="Cambria"/>
                        <a:ea typeface="MS Mincho"/>
                        <a:cs typeface="Times New Roman"/>
                      </a:endParaRPr>
                    </a:p>
                  </a:txBody>
                  <a:tcPr marL="25033" marR="25033" marT="0" marB="0" anchor="b">
                    <a:lnL>
                      <a:noFill/>
                    </a:lnL>
                    <a:lnR>
                      <a:noFill/>
                    </a:lnR>
                    <a:lnT>
                      <a:noFill/>
                    </a:lnT>
                    <a:lnB>
                      <a:noFill/>
                    </a:lnB>
                    <a:solidFill>
                      <a:srgbClr val="FF0000">
                        <a:alpha val="20000"/>
                      </a:srgbClr>
                    </a:solidFill>
                  </a:tcPr>
                </a:tc>
                <a:tc>
                  <a:txBody>
                    <a:bodyPr/>
                    <a:lstStyle/>
                    <a:p>
                      <a:pPr algn="ctr">
                        <a:lnSpc>
                          <a:spcPct val="150000"/>
                        </a:lnSpc>
                        <a:spcAft>
                          <a:spcPts val="0"/>
                        </a:spcAft>
                      </a:pPr>
                      <a:r>
                        <a:rPr lang="es-EC" sz="1050" b="1" dirty="0" err="1">
                          <a:solidFill>
                            <a:srgbClr val="0070C0"/>
                          </a:solidFill>
                          <a:effectLst/>
                          <a:latin typeface="Times New Roman"/>
                          <a:ea typeface="Times New Roman"/>
                          <a:cs typeface="Times New Roman"/>
                        </a:rPr>
                        <a:t>bc</a:t>
                      </a:r>
                      <a:endParaRPr lang="es-EC" sz="1050" b="1" dirty="0">
                        <a:solidFill>
                          <a:srgbClr val="0070C0"/>
                        </a:solidFill>
                        <a:effectLst/>
                        <a:latin typeface="Cambria"/>
                        <a:ea typeface="MS Mincho"/>
                        <a:cs typeface="Times New Roman"/>
                      </a:endParaRPr>
                    </a:p>
                  </a:txBody>
                  <a:tcPr marL="25033" marR="25033" marT="0" marB="0" anchor="b">
                    <a:lnL>
                      <a:noFill/>
                    </a:lnL>
                    <a:lnR>
                      <a:noFill/>
                    </a:lnR>
                    <a:lnT>
                      <a:noFill/>
                    </a:lnT>
                    <a:lnB>
                      <a:noFill/>
                    </a:lnB>
                    <a:solidFill>
                      <a:srgbClr val="FF0000">
                        <a:alpha val="20000"/>
                      </a:srgbClr>
                    </a:solidFill>
                  </a:tcPr>
                </a:tc>
              </a:tr>
              <a:tr h="237052">
                <a:tc>
                  <a:txBody>
                    <a:bodyPr/>
                    <a:lstStyle/>
                    <a:p>
                      <a:pPr algn="ctr">
                        <a:lnSpc>
                          <a:spcPct val="150000"/>
                        </a:lnSpc>
                        <a:spcAft>
                          <a:spcPts val="0"/>
                        </a:spcAft>
                      </a:pPr>
                      <a:r>
                        <a:rPr lang="es-EC" sz="1050" b="1">
                          <a:solidFill>
                            <a:srgbClr val="0070C0"/>
                          </a:solidFill>
                          <a:effectLst/>
                          <a:latin typeface="Times New Roman"/>
                          <a:ea typeface="Times New Roman"/>
                          <a:cs typeface="Times New Roman"/>
                        </a:rPr>
                        <a:t>T2         </a:t>
                      </a:r>
                      <a:endParaRPr lang="es-EC" sz="1050" b="1">
                        <a:solidFill>
                          <a:srgbClr val="0070C0"/>
                        </a:solidFill>
                        <a:effectLst/>
                        <a:latin typeface="Cambria"/>
                        <a:ea typeface="MS Mincho"/>
                        <a:cs typeface="Times New Roman"/>
                      </a:endParaRPr>
                    </a:p>
                  </a:txBody>
                  <a:tcPr marL="25033" marR="25033" marT="0" marB="0" anchor="b">
                    <a:lnL>
                      <a:noFill/>
                    </a:lnL>
                    <a:lnR>
                      <a:noFill/>
                    </a:lnR>
                    <a:lnT>
                      <a:noFill/>
                    </a:lnT>
                    <a:lnB>
                      <a:noFill/>
                    </a:lnB>
                    <a:solidFill>
                      <a:srgbClr val="FF0000">
                        <a:alpha val="20000"/>
                      </a:srgbClr>
                    </a:solidFill>
                  </a:tcPr>
                </a:tc>
                <a:tc>
                  <a:txBody>
                    <a:bodyPr/>
                    <a:lstStyle/>
                    <a:p>
                      <a:pPr algn="ctr">
                        <a:lnSpc>
                          <a:spcPct val="150000"/>
                        </a:lnSpc>
                        <a:spcAft>
                          <a:spcPts val="0"/>
                        </a:spcAft>
                      </a:pPr>
                      <a:r>
                        <a:rPr lang="es-EC" sz="1050" b="1">
                          <a:solidFill>
                            <a:srgbClr val="0070C0"/>
                          </a:solidFill>
                          <a:effectLst/>
                          <a:latin typeface="Times New Roman"/>
                          <a:ea typeface="Times New Roman"/>
                          <a:cs typeface="Times New Roman"/>
                        </a:rPr>
                        <a:t>5</a:t>
                      </a:r>
                      <a:endParaRPr lang="es-EC" sz="1050" b="1">
                        <a:solidFill>
                          <a:srgbClr val="0070C0"/>
                        </a:solidFill>
                        <a:effectLst/>
                        <a:latin typeface="Cambria"/>
                        <a:ea typeface="MS Mincho"/>
                        <a:cs typeface="Times New Roman"/>
                      </a:endParaRPr>
                    </a:p>
                  </a:txBody>
                  <a:tcPr marL="25033" marR="25033" marT="0" marB="0" anchor="b">
                    <a:lnL>
                      <a:noFill/>
                    </a:lnL>
                    <a:lnR>
                      <a:noFill/>
                    </a:lnR>
                    <a:lnT>
                      <a:noFill/>
                    </a:lnT>
                    <a:lnB>
                      <a:noFill/>
                    </a:lnB>
                    <a:solidFill>
                      <a:srgbClr val="FF0000">
                        <a:alpha val="20000"/>
                      </a:srgbClr>
                    </a:solidFill>
                  </a:tcPr>
                </a:tc>
                <a:tc>
                  <a:txBody>
                    <a:bodyPr/>
                    <a:lstStyle/>
                    <a:p>
                      <a:pPr algn="ctr">
                        <a:lnSpc>
                          <a:spcPct val="150000"/>
                        </a:lnSpc>
                        <a:spcAft>
                          <a:spcPts val="0"/>
                        </a:spcAft>
                      </a:pPr>
                      <a:r>
                        <a:rPr lang="es-EC" sz="1050" b="1" dirty="0">
                          <a:solidFill>
                            <a:srgbClr val="0070C0"/>
                          </a:solidFill>
                          <a:effectLst/>
                          <a:latin typeface="Times New Roman"/>
                          <a:ea typeface="Times New Roman"/>
                          <a:cs typeface="Times New Roman"/>
                        </a:rPr>
                        <a:t>0,77 ± 0,01</a:t>
                      </a:r>
                      <a:endParaRPr lang="es-EC" sz="1050" b="1" dirty="0">
                        <a:solidFill>
                          <a:srgbClr val="0070C0"/>
                        </a:solidFill>
                        <a:effectLst/>
                        <a:latin typeface="Cambria"/>
                        <a:ea typeface="MS Mincho"/>
                        <a:cs typeface="Times New Roman"/>
                      </a:endParaRPr>
                    </a:p>
                  </a:txBody>
                  <a:tcPr marL="25033" marR="25033" marT="0" marB="0" anchor="b">
                    <a:lnL>
                      <a:noFill/>
                    </a:lnL>
                    <a:lnR>
                      <a:noFill/>
                    </a:lnR>
                    <a:lnT>
                      <a:noFill/>
                    </a:lnT>
                    <a:lnB>
                      <a:noFill/>
                    </a:lnB>
                    <a:solidFill>
                      <a:srgbClr val="FF0000">
                        <a:alpha val="20000"/>
                      </a:srgbClr>
                    </a:solidFill>
                  </a:tcPr>
                </a:tc>
                <a:tc>
                  <a:txBody>
                    <a:bodyPr/>
                    <a:lstStyle/>
                    <a:p>
                      <a:pPr algn="ctr">
                        <a:lnSpc>
                          <a:spcPct val="150000"/>
                        </a:lnSpc>
                        <a:spcAft>
                          <a:spcPts val="0"/>
                        </a:spcAft>
                      </a:pPr>
                      <a:r>
                        <a:rPr lang="es-EC" sz="1050" b="1" dirty="0" err="1">
                          <a:solidFill>
                            <a:srgbClr val="0070C0"/>
                          </a:solidFill>
                          <a:effectLst/>
                          <a:latin typeface="Times New Roman"/>
                          <a:ea typeface="Times New Roman"/>
                          <a:cs typeface="Times New Roman"/>
                        </a:rPr>
                        <a:t>bc</a:t>
                      </a:r>
                      <a:endParaRPr lang="es-EC" sz="1050" b="1" dirty="0">
                        <a:solidFill>
                          <a:srgbClr val="0070C0"/>
                        </a:solidFill>
                        <a:effectLst/>
                        <a:latin typeface="Cambria"/>
                        <a:ea typeface="MS Mincho"/>
                        <a:cs typeface="Times New Roman"/>
                      </a:endParaRPr>
                    </a:p>
                  </a:txBody>
                  <a:tcPr marL="25033" marR="25033" marT="0" marB="0" anchor="b">
                    <a:lnL>
                      <a:noFill/>
                    </a:lnL>
                    <a:lnR>
                      <a:noFill/>
                    </a:lnR>
                    <a:lnT>
                      <a:noFill/>
                    </a:lnT>
                    <a:lnB>
                      <a:noFill/>
                    </a:lnB>
                    <a:solidFill>
                      <a:srgbClr val="FF0000">
                        <a:alpha val="20000"/>
                      </a:srgbClr>
                    </a:solidFill>
                  </a:tcPr>
                </a:tc>
              </a:tr>
              <a:tr h="237052">
                <a:tc>
                  <a:txBody>
                    <a:bodyPr/>
                    <a:lstStyle/>
                    <a:p>
                      <a:pPr algn="ctr">
                        <a:lnSpc>
                          <a:spcPct val="150000"/>
                        </a:lnSpc>
                        <a:spcAft>
                          <a:spcPts val="0"/>
                        </a:spcAft>
                      </a:pPr>
                      <a:r>
                        <a:rPr lang="es-EC" sz="1050" b="1">
                          <a:solidFill>
                            <a:srgbClr val="00B050"/>
                          </a:solidFill>
                          <a:effectLst/>
                          <a:latin typeface="Times New Roman"/>
                          <a:ea typeface="Times New Roman"/>
                          <a:cs typeface="Times New Roman"/>
                        </a:rPr>
                        <a:t>T1         </a:t>
                      </a:r>
                      <a:endParaRPr lang="es-EC" sz="1050" b="1">
                        <a:solidFill>
                          <a:srgbClr val="00B050"/>
                        </a:solidFill>
                        <a:effectLst/>
                        <a:latin typeface="Cambria"/>
                        <a:ea typeface="MS Mincho"/>
                        <a:cs typeface="Times New Roman"/>
                      </a:endParaRPr>
                    </a:p>
                  </a:txBody>
                  <a:tcPr marL="25033" marR="25033" marT="0" marB="0" anchor="b">
                    <a:lnL>
                      <a:noFill/>
                    </a:lnL>
                    <a:lnR>
                      <a:noFill/>
                    </a:lnR>
                    <a:lnT>
                      <a:noFill/>
                    </a:lnT>
                    <a:lnB>
                      <a:noFill/>
                    </a:lnB>
                    <a:solidFill>
                      <a:srgbClr val="FF0000">
                        <a:alpha val="20000"/>
                      </a:srgbClr>
                    </a:solidFill>
                  </a:tcPr>
                </a:tc>
                <a:tc>
                  <a:txBody>
                    <a:bodyPr/>
                    <a:lstStyle/>
                    <a:p>
                      <a:pPr algn="ctr">
                        <a:lnSpc>
                          <a:spcPct val="150000"/>
                        </a:lnSpc>
                        <a:spcAft>
                          <a:spcPts val="0"/>
                        </a:spcAft>
                      </a:pPr>
                      <a:r>
                        <a:rPr lang="es-EC" sz="1050" b="1">
                          <a:solidFill>
                            <a:srgbClr val="00B050"/>
                          </a:solidFill>
                          <a:effectLst/>
                          <a:latin typeface="Times New Roman"/>
                          <a:ea typeface="Times New Roman"/>
                          <a:cs typeface="Times New Roman"/>
                        </a:rPr>
                        <a:t>5</a:t>
                      </a:r>
                      <a:endParaRPr lang="es-EC" sz="1050" b="1">
                        <a:solidFill>
                          <a:srgbClr val="00B050"/>
                        </a:solidFill>
                        <a:effectLst/>
                        <a:latin typeface="Cambria"/>
                        <a:ea typeface="MS Mincho"/>
                        <a:cs typeface="Times New Roman"/>
                      </a:endParaRPr>
                    </a:p>
                  </a:txBody>
                  <a:tcPr marL="25033" marR="25033" marT="0" marB="0" anchor="b">
                    <a:lnL>
                      <a:noFill/>
                    </a:lnL>
                    <a:lnR>
                      <a:noFill/>
                    </a:lnR>
                    <a:lnT>
                      <a:noFill/>
                    </a:lnT>
                    <a:lnB>
                      <a:noFill/>
                    </a:lnB>
                    <a:solidFill>
                      <a:srgbClr val="FF0000">
                        <a:alpha val="20000"/>
                      </a:srgbClr>
                    </a:solidFill>
                  </a:tcPr>
                </a:tc>
                <a:tc>
                  <a:txBody>
                    <a:bodyPr/>
                    <a:lstStyle/>
                    <a:p>
                      <a:pPr algn="ctr">
                        <a:lnSpc>
                          <a:spcPct val="150000"/>
                        </a:lnSpc>
                        <a:spcAft>
                          <a:spcPts val="0"/>
                        </a:spcAft>
                      </a:pPr>
                      <a:r>
                        <a:rPr lang="es-EC" sz="1050" b="1">
                          <a:solidFill>
                            <a:srgbClr val="00B050"/>
                          </a:solidFill>
                          <a:effectLst/>
                          <a:latin typeface="Times New Roman"/>
                          <a:ea typeface="Times New Roman"/>
                          <a:cs typeface="Times New Roman"/>
                        </a:rPr>
                        <a:t>0,71 ± 0,02</a:t>
                      </a:r>
                      <a:endParaRPr lang="es-EC" sz="1050" b="1">
                        <a:solidFill>
                          <a:srgbClr val="00B050"/>
                        </a:solidFill>
                        <a:effectLst/>
                        <a:latin typeface="Cambria"/>
                        <a:ea typeface="MS Mincho"/>
                        <a:cs typeface="Times New Roman"/>
                      </a:endParaRPr>
                    </a:p>
                  </a:txBody>
                  <a:tcPr marL="25033" marR="25033" marT="0" marB="0" anchor="b">
                    <a:lnL>
                      <a:noFill/>
                    </a:lnL>
                    <a:lnR>
                      <a:noFill/>
                    </a:lnR>
                    <a:lnT>
                      <a:noFill/>
                    </a:lnT>
                    <a:lnB>
                      <a:noFill/>
                    </a:lnB>
                    <a:solidFill>
                      <a:srgbClr val="FF0000">
                        <a:alpha val="20000"/>
                      </a:srgbClr>
                    </a:solidFill>
                  </a:tcPr>
                </a:tc>
                <a:tc>
                  <a:txBody>
                    <a:bodyPr/>
                    <a:lstStyle/>
                    <a:p>
                      <a:pPr algn="ctr">
                        <a:lnSpc>
                          <a:spcPct val="150000"/>
                        </a:lnSpc>
                        <a:spcAft>
                          <a:spcPts val="0"/>
                        </a:spcAft>
                      </a:pPr>
                      <a:r>
                        <a:rPr lang="es-EC" sz="1050" b="1" dirty="0">
                          <a:solidFill>
                            <a:srgbClr val="00B050"/>
                          </a:solidFill>
                          <a:effectLst/>
                          <a:latin typeface="Times New Roman"/>
                          <a:ea typeface="Times New Roman"/>
                          <a:cs typeface="Times New Roman"/>
                        </a:rPr>
                        <a:t>c</a:t>
                      </a:r>
                      <a:endParaRPr lang="es-EC" sz="1050" b="1" dirty="0">
                        <a:solidFill>
                          <a:srgbClr val="00B050"/>
                        </a:solidFill>
                        <a:effectLst/>
                        <a:latin typeface="Cambria"/>
                        <a:ea typeface="MS Mincho"/>
                        <a:cs typeface="Times New Roman"/>
                      </a:endParaRPr>
                    </a:p>
                  </a:txBody>
                  <a:tcPr marL="25033" marR="25033" marT="0" marB="0" anchor="b">
                    <a:lnL>
                      <a:noFill/>
                    </a:lnL>
                    <a:lnR>
                      <a:noFill/>
                    </a:lnR>
                    <a:lnT>
                      <a:noFill/>
                    </a:lnT>
                    <a:lnB>
                      <a:noFill/>
                    </a:lnB>
                    <a:solidFill>
                      <a:srgbClr val="FF0000">
                        <a:alpha val="20000"/>
                      </a:srgbClr>
                    </a:solidFill>
                  </a:tcPr>
                </a:tc>
              </a:tr>
              <a:tr h="237052">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T1         </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6</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0,53 ± 0,02</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d</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r>
              <a:tr h="237052">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T0         </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5</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0,51 ± 0,01</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de</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r>
              <a:tr h="237052">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T0         </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6</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0,5 ± 0,02</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de</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r>
              <a:tr h="237052">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T1         </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3</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0,49 ± 0,03</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de</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r>
              <a:tr h="237052">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T1         </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4</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0,47 ± 0,01</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de</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r>
              <a:tr h="237052">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T2         </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3</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0,47 ± 0,03</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de</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r>
              <a:tr h="237052">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T2         </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2</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0,37 ± 0,03</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ef</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r>
              <a:tr h="237052">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T0         </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4</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0,37 ± 0,01</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ef</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r>
              <a:tr h="237052">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T3         </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2</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0,31 ± 0,02</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fg</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r>
              <a:tr h="237052">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T1         </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1</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0,26 ± 0,03</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fg</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r>
              <a:tr h="237052">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T1         </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2</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0,25 ± 0,01</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fg</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r>
              <a:tr h="237052">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T2         </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1</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0,21 ± 0,02</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gh</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r>
              <a:tr h="237052">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T0         </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3</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0,19 ± 0,01</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gh</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r>
              <a:tr h="237052">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T0         </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2</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0,19 ± 0,03</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gh</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r>
              <a:tr h="237052">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T3         </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3</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0,18 ± 0,02</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gh</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r>
              <a:tr h="237052">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T0         </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1</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0,1 ± 0,02</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h</a:t>
                      </a:r>
                      <a:endParaRPr lang="es-EC" sz="1050">
                        <a:effectLst/>
                        <a:latin typeface="Cambria"/>
                        <a:ea typeface="MS Mincho"/>
                        <a:cs typeface="Times New Roman"/>
                      </a:endParaRPr>
                    </a:p>
                  </a:txBody>
                  <a:tcPr marL="25033" marR="25033" marT="0" marB="0" anchor="b">
                    <a:lnL>
                      <a:noFill/>
                    </a:lnL>
                    <a:lnR>
                      <a:noFill/>
                    </a:lnR>
                    <a:lnT>
                      <a:noFill/>
                    </a:lnT>
                    <a:lnB>
                      <a:noFill/>
                    </a:lnB>
                    <a:solidFill>
                      <a:schemeClr val="bg1"/>
                    </a:solidFill>
                  </a:tcPr>
                </a:tc>
              </a:tr>
              <a:tr h="237052">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T3         </a:t>
                      </a:r>
                      <a:endParaRPr lang="es-EC" sz="1050">
                        <a:effectLst/>
                        <a:latin typeface="Cambria"/>
                        <a:ea typeface="MS Mincho"/>
                        <a:cs typeface="Times New Roman"/>
                      </a:endParaRPr>
                    </a:p>
                  </a:txBody>
                  <a:tcPr marL="25033" marR="25033"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1</a:t>
                      </a:r>
                      <a:endParaRPr lang="es-EC" sz="1050">
                        <a:effectLst/>
                        <a:latin typeface="Cambria"/>
                        <a:ea typeface="MS Mincho"/>
                        <a:cs typeface="Times New Roman"/>
                      </a:endParaRPr>
                    </a:p>
                  </a:txBody>
                  <a:tcPr marL="25033" marR="25033"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0,07 ± 0,01</a:t>
                      </a:r>
                      <a:endParaRPr lang="es-EC" sz="1050">
                        <a:effectLst/>
                        <a:latin typeface="Cambria"/>
                        <a:ea typeface="MS Mincho"/>
                        <a:cs typeface="Times New Roman"/>
                      </a:endParaRPr>
                    </a:p>
                  </a:txBody>
                  <a:tcPr marL="25033" marR="25033"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h</a:t>
                      </a:r>
                      <a:endParaRPr lang="es-EC" sz="1050">
                        <a:effectLst/>
                        <a:latin typeface="Cambria"/>
                        <a:ea typeface="MS Mincho"/>
                        <a:cs typeface="Times New Roman"/>
                      </a:endParaRPr>
                    </a:p>
                  </a:txBody>
                  <a:tcPr marL="25033" marR="25033"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r>
              <a:tr h="452055">
                <a:tc gridSpan="4">
                  <a:txBody>
                    <a:bodyPr/>
                    <a:lstStyle/>
                    <a:p>
                      <a:pPr algn="ctr">
                        <a:lnSpc>
                          <a:spcPct val="150000"/>
                        </a:lnSpc>
                        <a:spcAft>
                          <a:spcPts val="0"/>
                        </a:spcAft>
                      </a:pPr>
                      <a:r>
                        <a:rPr lang="en-US" sz="1000" b="1" i="1" dirty="0">
                          <a:solidFill>
                            <a:srgbClr val="000000"/>
                          </a:solidFill>
                          <a:effectLst/>
                          <a:latin typeface="Times New Roman"/>
                          <a:ea typeface="Times New Roman"/>
                          <a:cs typeface="Times New Roman"/>
                        </a:rPr>
                        <a:t>T0:</a:t>
                      </a:r>
                      <a:r>
                        <a:rPr lang="en-US" sz="1000" i="1" dirty="0">
                          <a:solidFill>
                            <a:srgbClr val="000000"/>
                          </a:solidFill>
                          <a:effectLst/>
                          <a:latin typeface="Times New Roman"/>
                          <a:ea typeface="Times New Roman"/>
                          <a:cs typeface="Times New Roman"/>
                        </a:rPr>
                        <a:t> sin DRIS; </a:t>
                      </a:r>
                      <a:r>
                        <a:rPr lang="en-US" sz="1000" b="1" i="1" dirty="0">
                          <a:solidFill>
                            <a:srgbClr val="000000"/>
                          </a:solidFill>
                          <a:effectLst/>
                          <a:latin typeface="Times New Roman"/>
                          <a:ea typeface="Times New Roman"/>
                          <a:cs typeface="Times New Roman"/>
                        </a:rPr>
                        <a:t>T1: </a:t>
                      </a:r>
                      <a:r>
                        <a:rPr lang="en-US" sz="1000" i="1" dirty="0">
                          <a:solidFill>
                            <a:srgbClr val="000000"/>
                          </a:solidFill>
                          <a:effectLst/>
                          <a:latin typeface="Times New Roman"/>
                          <a:ea typeface="Times New Roman"/>
                          <a:cs typeface="Times New Roman"/>
                        </a:rPr>
                        <a:t>DRIS 45 </a:t>
                      </a:r>
                      <a:r>
                        <a:rPr lang="en-US" sz="1000" i="1" dirty="0" err="1">
                          <a:solidFill>
                            <a:srgbClr val="000000"/>
                          </a:solidFill>
                          <a:effectLst/>
                          <a:latin typeface="Times New Roman"/>
                          <a:ea typeface="Times New Roman"/>
                          <a:cs typeface="Times New Roman"/>
                        </a:rPr>
                        <a:t>días</a:t>
                      </a:r>
                      <a:r>
                        <a:rPr lang="en-US" sz="1000" i="1" dirty="0">
                          <a:solidFill>
                            <a:srgbClr val="000000"/>
                          </a:solidFill>
                          <a:effectLst/>
                          <a:latin typeface="Times New Roman"/>
                          <a:ea typeface="Times New Roman"/>
                          <a:cs typeface="Times New Roman"/>
                        </a:rPr>
                        <a:t>; </a:t>
                      </a:r>
                      <a:r>
                        <a:rPr lang="en-US" sz="1000" b="1" i="1" dirty="0">
                          <a:solidFill>
                            <a:srgbClr val="000000"/>
                          </a:solidFill>
                          <a:effectLst/>
                          <a:latin typeface="Times New Roman"/>
                          <a:ea typeface="Times New Roman"/>
                          <a:cs typeface="Times New Roman"/>
                        </a:rPr>
                        <a:t>T2:</a:t>
                      </a:r>
                      <a:r>
                        <a:rPr lang="en-US" sz="1000" i="1" dirty="0">
                          <a:solidFill>
                            <a:srgbClr val="000000"/>
                          </a:solidFill>
                          <a:effectLst/>
                          <a:latin typeface="Times New Roman"/>
                          <a:ea typeface="Times New Roman"/>
                          <a:cs typeface="Times New Roman"/>
                        </a:rPr>
                        <a:t> DRIS 60 </a:t>
                      </a:r>
                      <a:r>
                        <a:rPr lang="en-US" sz="1000" i="1" dirty="0" err="1">
                          <a:solidFill>
                            <a:srgbClr val="000000"/>
                          </a:solidFill>
                          <a:effectLst/>
                          <a:latin typeface="Times New Roman"/>
                          <a:ea typeface="Times New Roman"/>
                          <a:cs typeface="Times New Roman"/>
                        </a:rPr>
                        <a:t>días</a:t>
                      </a:r>
                      <a:r>
                        <a:rPr lang="en-US" sz="1000" i="1" dirty="0">
                          <a:solidFill>
                            <a:srgbClr val="000000"/>
                          </a:solidFill>
                          <a:effectLst/>
                          <a:latin typeface="Times New Roman"/>
                          <a:ea typeface="Times New Roman"/>
                          <a:cs typeface="Times New Roman"/>
                        </a:rPr>
                        <a:t>; </a:t>
                      </a:r>
                      <a:r>
                        <a:rPr lang="en-US" sz="1000" b="1" i="1" dirty="0">
                          <a:solidFill>
                            <a:srgbClr val="000000"/>
                          </a:solidFill>
                          <a:effectLst/>
                          <a:latin typeface="Times New Roman"/>
                          <a:ea typeface="Times New Roman"/>
                          <a:cs typeface="Times New Roman"/>
                        </a:rPr>
                        <a:t>T3:</a:t>
                      </a:r>
                      <a:r>
                        <a:rPr lang="en-US" sz="1000" i="1" dirty="0">
                          <a:solidFill>
                            <a:srgbClr val="000000"/>
                          </a:solidFill>
                          <a:effectLst/>
                          <a:latin typeface="Times New Roman"/>
                          <a:ea typeface="Times New Roman"/>
                          <a:cs typeface="Times New Roman"/>
                        </a:rPr>
                        <a:t> DRIS 75 </a:t>
                      </a:r>
                      <a:r>
                        <a:rPr lang="en-US" sz="1000" i="1" dirty="0" err="1">
                          <a:solidFill>
                            <a:srgbClr val="000000"/>
                          </a:solidFill>
                          <a:effectLst/>
                          <a:latin typeface="Times New Roman"/>
                          <a:ea typeface="Times New Roman"/>
                          <a:cs typeface="Times New Roman"/>
                        </a:rPr>
                        <a:t>días</a:t>
                      </a:r>
                      <a:r>
                        <a:rPr lang="en-US" sz="1050" dirty="0">
                          <a:solidFill>
                            <a:srgbClr val="000000"/>
                          </a:solidFill>
                          <a:effectLst/>
                          <a:latin typeface="Times New Roman"/>
                          <a:ea typeface="Times New Roman"/>
                          <a:cs typeface="Times New Roman"/>
                        </a:rPr>
                        <a:t> </a:t>
                      </a:r>
                      <a:endParaRPr lang="es-EC" sz="1050" dirty="0">
                        <a:effectLst/>
                        <a:latin typeface="Cambria"/>
                        <a:ea typeface="MS Mincho"/>
                        <a:cs typeface="Times New Roman"/>
                      </a:endParaRPr>
                    </a:p>
                    <a:p>
                      <a:pPr algn="ctr">
                        <a:lnSpc>
                          <a:spcPct val="150000"/>
                        </a:lnSpc>
                        <a:spcAft>
                          <a:spcPts val="0"/>
                        </a:spcAft>
                      </a:pPr>
                      <a:r>
                        <a:rPr lang="es-EC" sz="1000" dirty="0" err="1">
                          <a:solidFill>
                            <a:srgbClr val="000000"/>
                          </a:solidFill>
                          <a:effectLst/>
                          <a:latin typeface="Times New Roman"/>
                          <a:ea typeface="Times New Roman"/>
                          <a:cs typeface="Times New Roman"/>
                        </a:rPr>
                        <a:t>Tukey</a:t>
                      </a:r>
                      <a:r>
                        <a:rPr lang="es-EC" sz="1000" dirty="0">
                          <a:solidFill>
                            <a:srgbClr val="000000"/>
                          </a:solidFill>
                          <a:effectLst/>
                          <a:latin typeface="Times New Roman"/>
                          <a:ea typeface="Times New Roman"/>
                          <a:cs typeface="Times New Roman"/>
                        </a:rPr>
                        <a:t> α=0,05</a:t>
                      </a:r>
                      <a:endParaRPr lang="es-EC" sz="1050" dirty="0">
                        <a:effectLst/>
                        <a:latin typeface="Cambria"/>
                        <a:ea typeface="MS Mincho"/>
                        <a:cs typeface="Times New Roman"/>
                      </a:endParaRPr>
                    </a:p>
                  </a:txBody>
                  <a:tcPr marL="25033" marR="2503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
        <p:nvSpPr>
          <p:cNvPr id="5" name="4 Rectángulo"/>
          <p:cNvSpPr/>
          <p:nvPr/>
        </p:nvSpPr>
        <p:spPr>
          <a:xfrm>
            <a:off x="5367982" y="1340768"/>
            <a:ext cx="3779912" cy="3970318"/>
          </a:xfrm>
          <a:prstGeom prst="rect">
            <a:avLst/>
          </a:prstGeom>
        </p:spPr>
        <p:txBody>
          <a:bodyPr wrap="square">
            <a:spAutoFit/>
          </a:bodyPr>
          <a:lstStyle/>
          <a:p>
            <a:pPr marL="285750" indent="-285750">
              <a:buFont typeface="Arial" pitchFamily="34" charset="0"/>
              <a:buChar char="•"/>
            </a:pPr>
            <a:r>
              <a:rPr lang="es-ES_tradnl" dirty="0"/>
              <a:t>T2 en la 4ta cosecha presentó el mayor </a:t>
            </a:r>
            <a:r>
              <a:rPr lang="es-ES_tradnl" dirty="0" smtClean="0"/>
              <a:t>rendimiento</a:t>
            </a:r>
          </a:p>
          <a:p>
            <a:r>
              <a:rPr lang="es-ES_tradnl" dirty="0" smtClean="0"/>
              <a:t> </a:t>
            </a:r>
            <a:endParaRPr lang="es-EC" dirty="0"/>
          </a:p>
          <a:p>
            <a:pPr marL="285750" indent="-285750">
              <a:buFont typeface="Arial" pitchFamily="34" charset="0"/>
              <a:buChar char="•"/>
            </a:pPr>
            <a:r>
              <a:rPr lang="es-ES_tradnl" dirty="0"/>
              <a:t>T3 en la 4ta cosecha presentó un mayor rendimiento que T1 en la 5ta </a:t>
            </a:r>
            <a:r>
              <a:rPr lang="es-ES_tradnl" dirty="0" smtClean="0"/>
              <a:t>cosecha</a:t>
            </a:r>
          </a:p>
          <a:p>
            <a:pPr marL="285750" indent="-285750">
              <a:buFont typeface="Arial" pitchFamily="34" charset="0"/>
              <a:buChar char="•"/>
            </a:pPr>
            <a:endParaRPr lang="es-ES_tradnl" dirty="0" smtClean="0"/>
          </a:p>
          <a:p>
            <a:pPr marL="742950" lvl="1" indent="-285750">
              <a:buFont typeface="Arial" pitchFamily="34" charset="0"/>
              <a:buChar char="•"/>
            </a:pPr>
            <a:r>
              <a:rPr lang="es-ES_tradnl" dirty="0" smtClean="0"/>
              <a:t>Sin </a:t>
            </a:r>
            <a:r>
              <a:rPr lang="es-ES_tradnl" dirty="0"/>
              <a:t>embargo no se encontraron diferencias significativas entre T3 en la 4ta cosecha en comparación con T2 en 5ta y 6ta cosecha y T3 en 5ta y 6ta cosecha </a:t>
            </a:r>
            <a:endParaRPr lang="es-EC" dirty="0"/>
          </a:p>
        </p:txBody>
      </p:sp>
      <p:pic>
        <p:nvPicPr>
          <p:cNvPr id="6" name="17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5966098"/>
            <a:ext cx="2714204"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13970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3635896" cy="1143000"/>
          </a:xfrm>
        </p:spPr>
        <p:txBody>
          <a:bodyPr/>
          <a:lstStyle/>
          <a:p>
            <a:pPr algn="l"/>
            <a:r>
              <a:rPr lang="es-EC" sz="2800" dirty="0" smtClean="0">
                <a:solidFill>
                  <a:sysClr val="windowText" lastClr="000000"/>
                </a:solidFill>
              </a:rPr>
              <a:t>Tercera categoría comercial</a:t>
            </a:r>
            <a:endParaRPr lang="es-EC" sz="2800" dirty="0">
              <a:solidFill>
                <a:sysClr val="windowText" lastClr="000000"/>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96588764"/>
              </p:ext>
            </p:extLst>
          </p:nvPr>
        </p:nvGraphicFramePr>
        <p:xfrm>
          <a:off x="366294" y="2852936"/>
          <a:ext cx="5616624" cy="2240280"/>
        </p:xfrm>
        <a:graphic>
          <a:graphicData uri="http://schemas.openxmlformats.org/drawingml/2006/table">
            <a:tbl>
              <a:tblPr firstRow="1" firstCol="1" bandRow="1"/>
              <a:tblGrid>
                <a:gridCol w="1635264"/>
                <a:gridCol w="353647"/>
                <a:gridCol w="650711"/>
                <a:gridCol w="820461"/>
                <a:gridCol w="850875"/>
                <a:gridCol w="902508"/>
                <a:gridCol w="403158"/>
              </a:tblGrid>
              <a:tr h="200025">
                <a:tc gridSpan="7">
                  <a:txBody>
                    <a:bodyPr/>
                    <a:lstStyle/>
                    <a:p>
                      <a:pPr algn="just">
                        <a:spcAft>
                          <a:spcPts val="1000"/>
                        </a:spcAft>
                      </a:pPr>
                      <a:r>
                        <a:rPr lang="es-ES_tradnl" sz="1200" b="0" dirty="0" smtClean="0">
                          <a:solidFill>
                            <a:schemeClr val="tx1"/>
                          </a:solidFill>
                          <a:effectLst/>
                          <a:latin typeface="Times New Roman"/>
                          <a:ea typeface="MS Mincho"/>
                          <a:cs typeface="Times New Roman"/>
                        </a:rPr>
                        <a:t>Análisis </a:t>
                      </a:r>
                      <a:r>
                        <a:rPr lang="es-ES_tradnl" sz="1200" b="0" dirty="0">
                          <a:solidFill>
                            <a:schemeClr val="tx1"/>
                          </a:solidFill>
                          <a:effectLst/>
                          <a:latin typeface="Times New Roman"/>
                          <a:ea typeface="MS Mincho"/>
                          <a:cs typeface="Times New Roman"/>
                        </a:rPr>
                        <a:t>de varianza del rendimiento de tomate (</a:t>
                      </a:r>
                      <a:r>
                        <a:rPr lang="es-ES_tradnl" sz="1200" b="0" i="1" dirty="0" err="1">
                          <a:solidFill>
                            <a:schemeClr val="tx1"/>
                          </a:solidFill>
                          <a:effectLst/>
                          <a:latin typeface="Times New Roman"/>
                          <a:ea typeface="MS Mincho"/>
                          <a:cs typeface="Times New Roman"/>
                        </a:rPr>
                        <a:t>Solanum</a:t>
                      </a:r>
                      <a:r>
                        <a:rPr lang="es-ES_tradnl" sz="1200" b="0" i="1" dirty="0">
                          <a:solidFill>
                            <a:schemeClr val="tx1"/>
                          </a:solidFill>
                          <a:effectLst/>
                          <a:latin typeface="Times New Roman"/>
                          <a:ea typeface="MS Mincho"/>
                          <a:cs typeface="Times New Roman"/>
                        </a:rPr>
                        <a:t> </a:t>
                      </a:r>
                      <a:r>
                        <a:rPr lang="es-ES_tradnl" sz="1200" b="0" i="1" dirty="0" err="1">
                          <a:solidFill>
                            <a:schemeClr val="tx1"/>
                          </a:solidFill>
                          <a:effectLst/>
                          <a:latin typeface="Times New Roman"/>
                          <a:ea typeface="MS Mincho"/>
                          <a:cs typeface="Times New Roman"/>
                        </a:rPr>
                        <a:t>lycopersicum</a:t>
                      </a:r>
                      <a:r>
                        <a:rPr lang="es-ES_tradnl" sz="1200" b="0" dirty="0">
                          <a:solidFill>
                            <a:schemeClr val="tx1"/>
                          </a:solidFill>
                          <a:effectLst/>
                          <a:latin typeface="Times New Roman"/>
                          <a:ea typeface="MS Mincho"/>
                          <a:cs typeface="Times New Roman"/>
                        </a:rPr>
                        <a:t>) de tercera categoría comercial, bajo 4 tratamientos de diagnóstico y 6 cosechas.</a:t>
                      </a:r>
                      <a:endParaRPr lang="es-EC" sz="900" b="1" dirty="0">
                        <a:solidFill>
                          <a:schemeClr val="tx1"/>
                        </a:solidFill>
                        <a:effectLst/>
                        <a:latin typeface="Cambria"/>
                        <a:ea typeface="MS Mincho"/>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0025">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Fuente de Variación</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gl</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CM</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F</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p-valor</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Criterio</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Valor</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Tratamiento</a:t>
                      </a:r>
                      <a:endParaRPr lang="es-EC" sz="1200">
                        <a:effectLst/>
                        <a:latin typeface="Cambria"/>
                        <a:ea typeface="MS Mincho"/>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3</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0,04</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35,02***</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&lt;0,0001</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R</a:t>
                      </a:r>
                      <a:r>
                        <a:rPr lang="es-EC" sz="1200" baseline="30000">
                          <a:solidFill>
                            <a:srgbClr val="000000"/>
                          </a:solidFill>
                          <a:effectLst/>
                          <a:latin typeface="Times New Roman"/>
                          <a:ea typeface="Times New Roman"/>
                          <a:cs typeface="Times New Roman"/>
                        </a:rPr>
                        <a:t>2</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0,98</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00025">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Cosecha</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5</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0,98</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631,05***</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&lt;0,0001</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C.V. (%)</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7,91</a:t>
                      </a:r>
                      <a:endParaRPr lang="es-EC" sz="1200">
                        <a:effectLst/>
                        <a:latin typeface="Cambria"/>
                        <a:ea typeface="MS Mincho"/>
                        <a:cs typeface="Times New Roman"/>
                      </a:endParaRPr>
                    </a:p>
                  </a:txBody>
                  <a:tcPr marL="44450" marR="44450" marT="0" marB="0" anchor="b">
                    <a:lnL>
                      <a:noFill/>
                    </a:lnL>
                    <a:lnR>
                      <a:noFill/>
                    </a:lnR>
                    <a:lnT>
                      <a:noFill/>
                    </a:lnT>
                    <a:lnB>
                      <a:noFill/>
                    </a:lnB>
                  </a:tcPr>
                </a:tc>
              </a:tr>
              <a:tr h="200025">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Tratamiento*Cosecha</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15</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0,06</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35,94***</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&lt;0,0001</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 </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endParaRPr lang="es-EC" sz="1200">
                        <a:effectLst/>
                        <a:latin typeface="Cambria"/>
                      </a:endParaRPr>
                    </a:p>
                  </a:txBody>
                  <a:tcPr marL="44450" marR="44450" marT="0" marB="0" anchor="b">
                    <a:lnL>
                      <a:noFill/>
                    </a:lnL>
                    <a:lnR>
                      <a:noFill/>
                    </a:lnR>
                    <a:lnT>
                      <a:noFill/>
                    </a:lnT>
                    <a:lnB>
                      <a:noFill/>
                    </a:lnB>
                  </a:tcPr>
                </a:tc>
              </a:tr>
              <a:tr h="200025">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Error</a:t>
                      </a:r>
                      <a:endParaRPr lang="es-EC" sz="1200">
                        <a:effectLst/>
                        <a:latin typeface="Cambria"/>
                        <a:ea typeface="MS Mincho"/>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60</a:t>
                      </a:r>
                      <a:endParaRPr lang="es-EC" sz="1200">
                        <a:effectLst/>
                        <a:latin typeface="Cambria"/>
                        <a:ea typeface="MS Mincho"/>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0,0016</a:t>
                      </a:r>
                      <a:endParaRPr lang="es-EC" sz="1200">
                        <a:effectLst/>
                        <a:latin typeface="Cambria"/>
                        <a:ea typeface="MS Mincho"/>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200">
                        <a:effectLst/>
                        <a:latin typeface="Cambria"/>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200">
                        <a:effectLst/>
                        <a:latin typeface="Cambria"/>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a:solidFill>
                            <a:srgbClr val="000000"/>
                          </a:solidFill>
                          <a:effectLst/>
                          <a:latin typeface="Times New Roman"/>
                          <a:ea typeface="Times New Roman"/>
                          <a:cs typeface="Times New Roman"/>
                        </a:rPr>
                        <a:t> </a:t>
                      </a:r>
                      <a:endParaRPr lang="es-EC" sz="1200">
                        <a:effectLst/>
                        <a:latin typeface="Cambria"/>
                        <a:ea typeface="MS Mincho"/>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a:solidFill>
                            <a:srgbClr val="000000"/>
                          </a:solidFill>
                          <a:effectLst/>
                          <a:latin typeface="Times New Roman"/>
                          <a:ea typeface="Times New Roman"/>
                          <a:cs typeface="Times New Roman"/>
                        </a:rPr>
                        <a:t> </a:t>
                      </a:r>
                      <a:endParaRPr lang="es-EC" sz="1200">
                        <a:effectLst/>
                        <a:latin typeface="Cambria"/>
                        <a:ea typeface="MS Mincho"/>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200025">
                <a:tc gridSpan="7">
                  <a:txBody>
                    <a:bodyPr/>
                    <a:lstStyle/>
                    <a:p>
                      <a:pPr algn="ctr">
                        <a:lnSpc>
                          <a:spcPct val="150000"/>
                        </a:lnSpc>
                        <a:spcAft>
                          <a:spcPts val="0"/>
                        </a:spcAft>
                      </a:pPr>
                      <a:r>
                        <a:rPr lang="es-EC" sz="1000" i="1" baseline="30000" dirty="0">
                          <a:solidFill>
                            <a:srgbClr val="000000"/>
                          </a:solidFill>
                          <a:effectLst/>
                          <a:latin typeface="Times New Roman"/>
                          <a:ea typeface="Times New Roman"/>
                          <a:cs typeface="Times New Roman"/>
                        </a:rPr>
                        <a:t>NS</a:t>
                      </a:r>
                      <a:r>
                        <a:rPr lang="es-EC" sz="1000" dirty="0">
                          <a:solidFill>
                            <a:srgbClr val="000000"/>
                          </a:solidFill>
                          <a:effectLst/>
                          <a:latin typeface="Times New Roman"/>
                          <a:ea typeface="Times New Roman"/>
                          <a:cs typeface="Times New Roman"/>
                        </a:rPr>
                        <a:t> No significativo*significativo a 0,05; ** significativo a 0,01; ***significativo a 0,001; N=96</a:t>
                      </a:r>
                      <a:endParaRPr lang="es-EC" sz="1200" dirty="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
        <p:nvSpPr>
          <p:cNvPr id="5" name="4 CuadroTexto"/>
          <p:cNvSpPr txBox="1"/>
          <p:nvPr/>
        </p:nvSpPr>
        <p:spPr>
          <a:xfrm>
            <a:off x="4139952" y="1268760"/>
            <a:ext cx="3744416" cy="1208901"/>
          </a:xfrm>
          <a:prstGeom prst="star12">
            <a:avLst/>
          </a:prstGeom>
          <a:solidFill>
            <a:schemeClr val="accent6">
              <a:lumMod val="40000"/>
              <a:lumOff val="60000"/>
            </a:schemeClr>
          </a:solidFill>
          <a:ln>
            <a:solidFill>
              <a:schemeClr val="tx1"/>
            </a:solidFill>
          </a:ln>
        </p:spPr>
        <p:txBody>
          <a:bodyPr wrap="square" rtlCol="0">
            <a:spAutoFit/>
          </a:bodyPr>
          <a:lstStyle/>
          <a:p>
            <a:pPr algn="ctr"/>
            <a:r>
              <a:rPr lang="es-EC" dirty="0" smtClean="0"/>
              <a:t>INTERACCIÓN DISORDINAL</a:t>
            </a:r>
            <a:endParaRPr lang="es-EC" dirty="0"/>
          </a:p>
        </p:txBody>
      </p:sp>
      <p:pic>
        <p:nvPicPr>
          <p:cNvPr id="6" name="17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5966098"/>
            <a:ext cx="2714204"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14536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504658957"/>
              </p:ext>
            </p:extLst>
          </p:nvPr>
        </p:nvGraphicFramePr>
        <p:xfrm>
          <a:off x="0" y="0"/>
          <a:ext cx="5004048" cy="6944140"/>
        </p:xfrm>
        <a:graphic>
          <a:graphicData uri="http://schemas.openxmlformats.org/drawingml/2006/table">
            <a:tbl>
              <a:tblPr firstRow="1" firstCol="1" bandRow="1"/>
              <a:tblGrid>
                <a:gridCol w="830739"/>
                <a:gridCol w="1523548"/>
                <a:gridCol w="1255283"/>
                <a:gridCol w="1394478"/>
              </a:tblGrid>
              <a:tr h="454949">
                <a:tc gridSpan="4">
                  <a:txBody>
                    <a:bodyPr/>
                    <a:lstStyle/>
                    <a:p>
                      <a:pPr algn="just">
                        <a:spcAft>
                          <a:spcPts val="0"/>
                        </a:spcAft>
                      </a:pPr>
                      <a:r>
                        <a:rPr lang="es-EC" sz="1050" dirty="0" smtClean="0">
                          <a:effectLst/>
                          <a:latin typeface="Times New Roman"/>
                          <a:ea typeface="Times New Roman"/>
                          <a:cs typeface="Times New Roman"/>
                        </a:rPr>
                        <a:t>Promedio </a:t>
                      </a:r>
                      <a:r>
                        <a:rPr lang="es-EC" sz="1050" dirty="0">
                          <a:effectLst/>
                          <a:latin typeface="Times New Roman"/>
                          <a:ea typeface="Times New Roman"/>
                          <a:cs typeface="Times New Roman"/>
                        </a:rPr>
                        <a:t>± E.E. del rendimiento de tomates de tercera categoría comercial </a:t>
                      </a:r>
                      <a:r>
                        <a:rPr lang="es-EC" sz="1050" dirty="0">
                          <a:solidFill>
                            <a:srgbClr val="000000"/>
                          </a:solidFill>
                          <a:effectLst/>
                          <a:latin typeface="Times New Roman"/>
                          <a:ea typeface="Times New Roman"/>
                          <a:cs typeface="Times New Roman"/>
                        </a:rPr>
                        <a:t>bajo 4 tratamientos de diagnóstico y 6 cosechas</a:t>
                      </a:r>
                      <a:r>
                        <a:rPr lang="es-EC" sz="1050" dirty="0">
                          <a:effectLst/>
                          <a:latin typeface="Times New Roman"/>
                          <a:ea typeface="Times New Roman"/>
                          <a:cs typeface="Times New Roman"/>
                        </a:rPr>
                        <a:t>.</a:t>
                      </a:r>
                      <a:endParaRPr lang="es-EC" sz="1050" dirty="0">
                        <a:effectLst/>
                        <a:latin typeface="Cambria"/>
                        <a:ea typeface="MS Mincho"/>
                        <a:cs typeface="Times New Roman"/>
                      </a:endParaRPr>
                    </a:p>
                  </a:txBody>
                  <a:tcPr marL="24860" marR="2486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259841">
                <a:tc>
                  <a:txBody>
                    <a:bodyPr/>
                    <a:lstStyle/>
                    <a:p>
                      <a:pPr algn="ctr">
                        <a:lnSpc>
                          <a:spcPct val="150000"/>
                        </a:lnSpc>
                        <a:spcAft>
                          <a:spcPts val="0"/>
                        </a:spcAft>
                      </a:pPr>
                      <a:r>
                        <a:rPr lang="es-EC" sz="1050" dirty="0">
                          <a:solidFill>
                            <a:srgbClr val="000000"/>
                          </a:solidFill>
                          <a:effectLst/>
                          <a:latin typeface="Times New Roman"/>
                          <a:ea typeface="Times New Roman"/>
                          <a:cs typeface="Times New Roman"/>
                        </a:rPr>
                        <a:t>Tratamiento</a:t>
                      </a:r>
                      <a:endParaRPr lang="es-EC" sz="1050" dirty="0">
                        <a:effectLst/>
                        <a:latin typeface="Cambria"/>
                        <a:ea typeface="MS Mincho"/>
                        <a:cs typeface="Times New Roman"/>
                      </a:endParaRPr>
                    </a:p>
                  </a:txBody>
                  <a:tcPr marL="24860" marR="248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C" sz="1050" dirty="0">
                          <a:solidFill>
                            <a:srgbClr val="000000"/>
                          </a:solidFill>
                          <a:effectLst/>
                          <a:latin typeface="Times New Roman"/>
                          <a:ea typeface="Times New Roman"/>
                          <a:cs typeface="Times New Roman"/>
                        </a:rPr>
                        <a:t>Cosecha</a:t>
                      </a:r>
                      <a:endParaRPr lang="es-EC" sz="1050" dirty="0">
                        <a:effectLst/>
                        <a:latin typeface="Cambria"/>
                        <a:ea typeface="MS Mincho"/>
                        <a:cs typeface="Times New Roman"/>
                      </a:endParaRPr>
                    </a:p>
                  </a:txBody>
                  <a:tcPr marL="24860" marR="248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ct val="150000"/>
                        </a:lnSpc>
                        <a:spcAft>
                          <a:spcPts val="0"/>
                        </a:spcAft>
                      </a:pPr>
                      <a:r>
                        <a:rPr lang="es-EC" sz="1050" dirty="0">
                          <a:solidFill>
                            <a:srgbClr val="000000"/>
                          </a:solidFill>
                          <a:effectLst/>
                          <a:latin typeface="Times New Roman"/>
                          <a:ea typeface="Times New Roman"/>
                          <a:cs typeface="Times New Roman"/>
                        </a:rPr>
                        <a:t>Promedio ± E.E. (Tm*ha</a:t>
                      </a:r>
                      <a:r>
                        <a:rPr lang="es-EC" sz="1050" baseline="30000" dirty="0">
                          <a:solidFill>
                            <a:srgbClr val="000000"/>
                          </a:solidFill>
                          <a:effectLst/>
                          <a:latin typeface="Times New Roman"/>
                          <a:ea typeface="Times New Roman"/>
                          <a:cs typeface="Times New Roman"/>
                        </a:rPr>
                        <a:t>-1</a:t>
                      </a:r>
                      <a:r>
                        <a:rPr lang="es-EC" sz="1050" dirty="0">
                          <a:solidFill>
                            <a:srgbClr val="000000"/>
                          </a:solidFill>
                          <a:effectLst/>
                          <a:latin typeface="Times New Roman"/>
                          <a:ea typeface="Times New Roman"/>
                          <a:cs typeface="Times New Roman"/>
                        </a:rPr>
                        <a:t>)</a:t>
                      </a:r>
                      <a:endParaRPr lang="es-EC" sz="1050" dirty="0">
                        <a:effectLst/>
                        <a:latin typeface="Cambria"/>
                        <a:ea typeface="MS Mincho"/>
                        <a:cs typeface="Times New Roman"/>
                      </a:endParaRPr>
                    </a:p>
                  </a:txBody>
                  <a:tcPr marL="24860" marR="248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EC"/>
                    </a:p>
                  </a:txBody>
                  <a:tcPr/>
                </a:tc>
              </a:tr>
              <a:tr h="236613">
                <a:tc>
                  <a:txBody>
                    <a:bodyPr/>
                    <a:lstStyle/>
                    <a:p>
                      <a:pPr algn="ctr">
                        <a:lnSpc>
                          <a:spcPct val="150000"/>
                        </a:lnSpc>
                        <a:spcAft>
                          <a:spcPts val="0"/>
                        </a:spcAft>
                      </a:pPr>
                      <a:r>
                        <a:rPr lang="es-EC" sz="1050" b="1" dirty="0">
                          <a:solidFill>
                            <a:srgbClr val="FF0000"/>
                          </a:solidFill>
                          <a:effectLst/>
                          <a:latin typeface="Times New Roman"/>
                          <a:ea typeface="Times New Roman"/>
                          <a:cs typeface="Times New Roman"/>
                        </a:rPr>
                        <a:t>T0         </a:t>
                      </a:r>
                      <a:endParaRPr lang="es-EC" sz="1050" b="1" dirty="0">
                        <a:solidFill>
                          <a:srgbClr val="FF0000"/>
                        </a:solidFill>
                        <a:effectLst/>
                        <a:latin typeface="Cambria"/>
                        <a:ea typeface="MS Mincho"/>
                        <a:cs typeface="Times New Roman"/>
                      </a:endParaRPr>
                    </a:p>
                  </a:txBody>
                  <a:tcPr marL="24860" marR="24860" marT="0" marB="0" anchor="b">
                    <a:lnL>
                      <a:noFill/>
                    </a:lnL>
                    <a:lnR>
                      <a:noFill/>
                    </a:lnR>
                    <a:lnT w="12700" cap="flat" cmpd="sng" algn="ctr">
                      <a:solidFill>
                        <a:srgbClr val="000000"/>
                      </a:solidFill>
                      <a:prstDash val="solid"/>
                      <a:round/>
                      <a:headEnd type="none" w="med" len="med"/>
                      <a:tailEnd type="none" w="med" len="med"/>
                    </a:lnT>
                    <a:lnB>
                      <a:noFill/>
                    </a:lnB>
                    <a:solidFill>
                      <a:srgbClr val="FF0000">
                        <a:alpha val="20000"/>
                      </a:srgbClr>
                    </a:solidFill>
                  </a:tcPr>
                </a:tc>
                <a:tc>
                  <a:txBody>
                    <a:bodyPr/>
                    <a:lstStyle/>
                    <a:p>
                      <a:pPr algn="ctr">
                        <a:lnSpc>
                          <a:spcPct val="150000"/>
                        </a:lnSpc>
                        <a:spcAft>
                          <a:spcPts val="0"/>
                        </a:spcAft>
                      </a:pPr>
                      <a:r>
                        <a:rPr lang="es-EC" sz="1050" b="1">
                          <a:solidFill>
                            <a:srgbClr val="FF0000"/>
                          </a:solidFill>
                          <a:effectLst/>
                          <a:latin typeface="Times New Roman"/>
                          <a:ea typeface="Times New Roman"/>
                          <a:cs typeface="Times New Roman"/>
                        </a:rPr>
                        <a:t>6</a:t>
                      </a:r>
                      <a:endParaRPr lang="es-EC" sz="1050" b="1">
                        <a:solidFill>
                          <a:srgbClr val="FF0000"/>
                        </a:solidFill>
                        <a:effectLst/>
                        <a:latin typeface="Cambria"/>
                        <a:ea typeface="MS Mincho"/>
                        <a:cs typeface="Times New Roman"/>
                      </a:endParaRPr>
                    </a:p>
                  </a:txBody>
                  <a:tcPr marL="24860" marR="24860" marT="0" marB="0" anchor="b">
                    <a:lnL>
                      <a:noFill/>
                    </a:lnL>
                    <a:lnR>
                      <a:noFill/>
                    </a:lnR>
                    <a:lnT w="12700" cap="flat" cmpd="sng" algn="ctr">
                      <a:solidFill>
                        <a:srgbClr val="000000"/>
                      </a:solidFill>
                      <a:prstDash val="solid"/>
                      <a:round/>
                      <a:headEnd type="none" w="med" len="med"/>
                      <a:tailEnd type="none" w="med" len="med"/>
                    </a:lnT>
                    <a:lnB>
                      <a:noFill/>
                    </a:lnB>
                    <a:solidFill>
                      <a:srgbClr val="FF0000">
                        <a:alpha val="20000"/>
                      </a:srgbClr>
                    </a:solidFill>
                  </a:tcPr>
                </a:tc>
                <a:tc>
                  <a:txBody>
                    <a:bodyPr/>
                    <a:lstStyle/>
                    <a:p>
                      <a:pPr algn="ctr">
                        <a:lnSpc>
                          <a:spcPct val="150000"/>
                        </a:lnSpc>
                        <a:spcAft>
                          <a:spcPts val="0"/>
                        </a:spcAft>
                      </a:pPr>
                      <a:r>
                        <a:rPr lang="es-EC" sz="1050" b="1">
                          <a:solidFill>
                            <a:srgbClr val="FF0000"/>
                          </a:solidFill>
                          <a:effectLst/>
                          <a:latin typeface="Times New Roman"/>
                          <a:ea typeface="Times New Roman"/>
                          <a:cs typeface="Times New Roman"/>
                        </a:rPr>
                        <a:t>1 ± 0,0048</a:t>
                      </a:r>
                      <a:endParaRPr lang="es-EC" sz="1050" b="1">
                        <a:solidFill>
                          <a:srgbClr val="FF0000"/>
                        </a:solidFill>
                        <a:effectLst/>
                        <a:latin typeface="Cambria"/>
                        <a:ea typeface="MS Mincho"/>
                        <a:cs typeface="Times New Roman"/>
                      </a:endParaRPr>
                    </a:p>
                  </a:txBody>
                  <a:tcPr marL="24860" marR="24860" marT="0" marB="0" anchor="b">
                    <a:lnL>
                      <a:noFill/>
                    </a:lnL>
                    <a:lnR>
                      <a:noFill/>
                    </a:lnR>
                    <a:lnT w="12700" cap="flat" cmpd="sng" algn="ctr">
                      <a:solidFill>
                        <a:srgbClr val="000000"/>
                      </a:solidFill>
                      <a:prstDash val="solid"/>
                      <a:round/>
                      <a:headEnd type="none" w="med" len="med"/>
                      <a:tailEnd type="none" w="med" len="med"/>
                    </a:lnT>
                    <a:lnB>
                      <a:noFill/>
                    </a:lnB>
                    <a:solidFill>
                      <a:srgbClr val="FF0000">
                        <a:alpha val="20000"/>
                      </a:srgbClr>
                    </a:solidFill>
                  </a:tcPr>
                </a:tc>
                <a:tc>
                  <a:txBody>
                    <a:bodyPr/>
                    <a:lstStyle/>
                    <a:p>
                      <a:pPr algn="ctr">
                        <a:lnSpc>
                          <a:spcPct val="150000"/>
                        </a:lnSpc>
                        <a:spcAft>
                          <a:spcPts val="0"/>
                        </a:spcAft>
                      </a:pPr>
                      <a:r>
                        <a:rPr lang="es-EC" sz="1050" b="1">
                          <a:solidFill>
                            <a:srgbClr val="FF0000"/>
                          </a:solidFill>
                          <a:effectLst/>
                          <a:latin typeface="Times New Roman"/>
                          <a:ea typeface="Times New Roman"/>
                          <a:cs typeface="Times New Roman"/>
                        </a:rPr>
                        <a:t>a</a:t>
                      </a:r>
                      <a:endParaRPr lang="es-EC" sz="1050" b="1">
                        <a:solidFill>
                          <a:srgbClr val="FF0000"/>
                        </a:solidFill>
                        <a:effectLst/>
                        <a:latin typeface="Cambria"/>
                        <a:ea typeface="MS Mincho"/>
                        <a:cs typeface="Times New Roman"/>
                      </a:endParaRPr>
                    </a:p>
                  </a:txBody>
                  <a:tcPr marL="24860" marR="24860" marT="0" marB="0" anchor="b">
                    <a:lnL>
                      <a:noFill/>
                    </a:lnL>
                    <a:lnR>
                      <a:noFill/>
                    </a:lnR>
                    <a:lnT w="12700" cap="flat" cmpd="sng" algn="ctr">
                      <a:solidFill>
                        <a:srgbClr val="000000"/>
                      </a:solidFill>
                      <a:prstDash val="solid"/>
                      <a:round/>
                      <a:headEnd type="none" w="med" len="med"/>
                      <a:tailEnd type="none" w="med" len="med"/>
                    </a:lnT>
                    <a:lnB>
                      <a:noFill/>
                    </a:lnB>
                    <a:solidFill>
                      <a:srgbClr val="FF0000">
                        <a:alpha val="20000"/>
                      </a:srgbClr>
                    </a:solidFill>
                  </a:tcPr>
                </a:tc>
              </a:tr>
              <a:tr h="236613">
                <a:tc>
                  <a:txBody>
                    <a:bodyPr/>
                    <a:lstStyle/>
                    <a:p>
                      <a:pPr algn="ctr">
                        <a:lnSpc>
                          <a:spcPct val="150000"/>
                        </a:lnSpc>
                        <a:spcAft>
                          <a:spcPts val="0"/>
                        </a:spcAft>
                      </a:pPr>
                      <a:r>
                        <a:rPr lang="es-EC" sz="1050" b="1">
                          <a:solidFill>
                            <a:srgbClr val="FF0000"/>
                          </a:solidFill>
                          <a:effectLst/>
                          <a:latin typeface="Times New Roman"/>
                          <a:ea typeface="Times New Roman"/>
                          <a:cs typeface="Times New Roman"/>
                        </a:rPr>
                        <a:t>T1         </a:t>
                      </a:r>
                      <a:endParaRPr lang="es-EC" sz="1050" b="1">
                        <a:solidFill>
                          <a:srgbClr val="FF0000"/>
                        </a:solidFill>
                        <a:effectLst/>
                        <a:latin typeface="Cambria"/>
                        <a:ea typeface="MS Mincho"/>
                        <a:cs typeface="Times New Roman"/>
                      </a:endParaRPr>
                    </a:p>
                  </a:txBody>
                  <a:tcPr marL="24860" marR="24860" marT="0" marB="0" anchor="b">
                    <a:lnL>
                      <a:noFill/>
                    </a:lnL>
                    <a:lnR>
                      <a:noFill/>
                    </a:lnR>
                    <a:lnT>
                      <a:noFill/>
                    </a:lnT>
                    <a:lnB>
                      <a:noFill/>
                    </a:lnB>
                    <a:solidFill>
                      <a:srgbClr val="FF0000">
                        <a:alpha val="20000"/>
                      </a:srgbClr>
                    </a:solidFill>
                  </a:tcPr>
                </a:tc>
                <a:tc>
                  <a:txBody>
                    <a:bodyPr/>
                    <a:lstStyle/>
                    <a:p>
                      <a:pPr algn="ctr">
                        <a:lnSpc>
                          <a:spcPct val="150000"/>
                        </a:lnSpc>
                        <a:spcAft>
                          <a:spcPts val="0"/>
                        </a:spcAft>
                      </a:pPr>
                      <a:r>
                        <a:rPr lang="es-EC" sz="1050" b="1" dirty="0">
                          <a:solidFill>
                            <a:srgbClr val="FF0000"/>
                          </a:solidFill>
                          <a:effectLst/>
                          <a:latin typeface="Times New Roman"/>
                          <a:ea typeface="Times New Roman"/>
                          <a:cs typeface="Times New Roman"/>
                        </a:rPr>
                        <a:t>5</a:t>
                      </a:r>
                      <a:endParaRPr lang="es-EC" sz="1050" b="1" dirty="0">
                        <a:solidFill>
                          <a:srgbClr val="FF0000"/>
                        </a:solidFill>
                        <a:effectLst/>
                        <a:latin typeface="Cambria"/>
                        <a:ea typeface="MS Mincho"/>
                        <a:cs typeface="Times New Roman"/>
                      </a:endParaRPr>
                    </a:p>
                  </a:txBody>
                  <a:tcPr marL="24860" marR="24860" marT="0" marB="0" anchor="b">
                    <a:lnL>
                      <a:noFill/>
                    </a:lnL>
                    <a:lnR>
                      <a:noFill/>
                    </a:lnR>
                    <a:lnT>
                      <a:noFill/>
                    </a:lnT>
                    <a:lnB>
                      <a:noFill/>
                    </a:lnB>
                    <a:solidFill>
                      <a:srgbClr val="FF0000">
                        <a:alpha val="20000"/>
                      </a:srgbClr>
                    </a:solidFill>
                  </a:tcPr>
                </a:tc>
                <a:tc>
                  <a:txBody>
                    <a:bodyPr/>
                    <a:lstStyle/>
                    <a:p>
                      <a:pPr algn="ctr">
                        <a:lnSpc>
                          <a:spcPct val="150000"/>
                        </a:lnSpc>
                        <a:spcAft>
                          <a:spcPts val="0"/>
                        </a:spcAft>
                      </a:pPr>
                      <a:r>
                        <a:rPr lang="es-EC" sz="1050" b="1">
                          <a:solidFill>
                            <a:srgbClr val="FF0000"/>
                          </a:solidFill>
                          <a:effectLst/>
                          <a:latin typeface="Times New Roman"/>
                          <a:ea typeface="Times New Roman"/>
                          <a:cs typeface="Times New Roman"/>
                        </a:rPr>
                        <a:t>0,98 ± 0,01</a:t>
                      </a:r>
                      <a:endParaRPr lang="es-EC" sz="1050" b="1">
                        <a:solidFill>
                          <a:srgbClr val="FF0000"/>
                        </a:solidFill>
                        <a:effectLst/>
                        <a:latin typeface="Cambria"/>
                        <a:ea typeface="MS Mincho"/>
                        <a:cs typeface="Times New Roman"/>
                      </a:endParaRPr>
                    </a:p>
                  </a:txBody>
                  <a:tcPr marL="24860" marR="24860" marT="0" marB="0" anchor="b">
                    <a:lnL>
                      <a:noFill/>
                    </a:lnL>
                    <a:lnR>
                      <a:noFill/>
                    </a:lnR>
                    <a:lnT>
                      <a:noFill/>
                    </a:lnT>
                    <a:lnB>
                      <a:noFill/>
                    </a:lnB>
                    <a:solidFill>
                      <a:srgbClr val="FF0000">
                        <a:alpha val="20000"/>
                      </a:srgbClr>
                    </a:solidFill>
                  </a:tcPr>
                </a:tc>
                <a:tc>
                  <a:txBody>
                    <a:bodyPr/>
                    <a:lstStyle/>
                    <a:p>
                      <a:pPr algn="ctr">
                        <a:lnSpc>
                          <a:spcPct val="150000"/>
                        </a:lnSpc>
                        <a:spcAft>
                          <a:spcPts val="0"/>
                        </a:spcAft>
                      </a:pPr>
                      <a:r>
                        <a:rPr lang="es-EC" sz="1050" b="1" dirty="0">
                          <a:solidFill>
                            <a:srgbClr val="FF0000"/>
                          </a:solidFill>
                          <a:effectLst/>
                          <a:latin typeface="Times New Roman"/>
                          <a:ea typeface="Times New Roman"/>
                          <a:cs typeface="Times New Roman"/>
                        </a:rPr>
                        <a:t>a</a:t>
                      </a:r>
                      <a:endParaRPr lang="es-EC" sz="1050" b="1" dirty="0">
                        <a:solidFill>
                          <a:srgbClr val="FF0000"/>
                        </a:solidFill>
                        <a:effectLst/>
                        <a:latin typeface="Cambria"/>
                        <a:ea typeface="MS Mincho"/>
                        <a:cs typeface="Times New Roman"/>
                      </a:endParaRPr>
                    </a:p>
                  </a:txBody>
                  <a:tcPr marL="24860" marR="24860" marT="0" marB="0" anchor="b">
                    <a:lnL>
                      <a:noFill/>
                    </a:lnL>
                    <a:lnR>
                      <a:noFill/>
                    </a:lnR>
                    <a:lnT>
                      <a:noFill/>
                    </a:lnT>
                    <a:lnB>
                      <a:noFill/>
                    </a:lnB>
                    <a:solidFill>
                      <a:srgbClr val="FF0000">
                        <a:alpha val="20000"/>
                      </a:srgbClr>
                    </a:solidFill>
                  </a:tcPr>
                </a:tc>
              </a:tr>
              <a:tr h="236613">
                <a:tc>
                  <a:txBody>
                    <a:bodyPr/>
                    <a:lstStyle/>
                    <a:p>
                      <a:pPr algn="ctr">
                        <a:lnSpc>
                          <a:spcPct val="150000"/>
                        </a:lnSpc>
                        <a:spcAft>
                          <a:spcPts val="0"/>
                        </a:spcAft>
                      </a:pPr>
                      <a:r>
                        <a:rPr lang="es-EC" sz="1050" b="1" dirty="0">
                          <a:solidFill>
                            <a:srgbClr val="7030A0"/>
                          </a:solidFill>
                          <a:effectLst/>
                          <a:latin typeface="Times New Roman"/>
                          <a:ea typeface="Times New Roman"/>
                          <a:cs typeface="Times New Roman"/>
                        </a:rPr>
                        <a:t>T2         </a:t>
                      </a:r>
                      <a:endParaRPr lang="es-EC" sz="1050" b="1" dirty="0">
                        <a:solidFill>
                          <a:srgbClr val="7030A0"/>
                        </a:solidFill>
                        <a:effectLst/>
                        <a:latin typeface="Cambria"/>
                        <a:ea typeface="MS Mincho"/>
                        <a:cs typeface="Times New Roman"/>
                      </a:endParaRPr>
                    </a:p>
                  </a:txBody>
                  <a:tcPr marL="24860" marR="24860" marT="0" marB="0" anchor="b">
                    <a:lnL>
                      <a:noFill/>
                    </a:lnL>
                    <a:lnR>
                      <a:noFill/>
                    </a:lnR>
                    <a:lnT>
                      <a:noFill/>
                    </a:lnT>
                    <a:lnB>
                      <a:noFill/>
                    </a:lnB>
                    <a:solidFill>
                      <a:srgbClr val="FF0000">
                        <a:alpha val="20000"/>
                      </a:srgbClr>
                    </a:solidFill>
                  </a:tcPr>
                </a:tc>
                <a:tc>
                  <a:txBody>
                    <a:bodyPr/>
                    <a:lstStyle/>
                    <a:p>
                      <a:pPr algn="ctr">
                        <a:lnSpc>
                          <a:spcPct val="150000"/>
                        </a:lnSpc>
                        <a:spcAft>
                          <a:spcPts val="0"/>
                        </a:spcAft>
                      </a:pPr>
                      <a:r>
                        <a:rPr lang="es-EC" sz="1050" b="1" dirty="0">
                          <a:solidFill>
                            <a:srgbClr val="7030A0"/>
                          </a:solidFill>
                          <a:effectLst/>
                          <a:latin typeface="Times New Roman"/>
                          <a:ea typeface="Times New Roman"/>
                          <a:cs typeface="Times New Roman"/>
                        </a:rPr>
                        <a:t>5</a:t>
                      </a:r>
                      <a:endParaRPr lang="es-EC" sz="1050" b="1" dirty="0">
                        <a:solidFill>
                          <a:srgbClr val="7030A0"/>
                        </a:solidFill>
                        <a:effectLst/>
                        <a:latin typeface="Cambria"/>
                        <a:ea typeface="MS Mincho"/>
                        <a:cs typeface="Times New Roman"/>
                      </a:endParaRPr>
                    </a:p>
                  </a:txBody>
                  <a:tcPr marL="24860" marR="24860" marT="0" marB="0" anchor="b">
                    <a:lnL>
                      <a:noFill/>
                    </a:lnL>
                    <a:lnR>
                      <a:noFill/>
                    </a:lnR>
                    <a:lnT>
                      <a:noFill/>
                    </a:lnT>
                    <a:lnB>
                      <a:noFill/>
                    </a:lnB>
                    <a:solidFill>
                      <a:srgbClr val="FF0000">
                        <a:alpha val="20000"/>
                      </a:srgbClr>
                    </a:solidFill>
                  </a:tcPr>
                </a:tc>
                <a:tc>
                  <a:txBody>
                    <a:bodyPr/>
                    <a:lstStyle/>
                    <a:p>
                      <a:pPr algn="ctr">
                        <a:lnSpc>
                          <a:spcPct val="150000"/>
                        </a:lnSpc>
                        <a:spcAft>
                          <a:spcPts val="0"/>
                        </a:spcAft>
                      </a:pPr>
                      <a:r>
                        <a:rPr lang="es-EC" sz="1050" b="1" dirty="0">
                          <a:solidFill>
                            <a:srgbClr val="7030A0"/>
                          </a:solidFill>
                          <a:effectLst/>
                          <a:latin typeface="Times New Roman"/>
                          <a:ea typeface="Times New Roman"/>
                          <a:cs typeface="Times New Roman"/>
                        </a:rPr>
                        <a:t>0,78 ± 0,01</a:t>
                      </a:r>
                      <a:endParaRPr lang="es-EC" sz="1050" b="1" dirty="0">
                        <a:solidFill>
                          <a:srgbClr val="7030A0"/>
                        </a:solidFill>
                        <a:effectLst/>
                        <a:latin typeface="Cambria"/>
                        <a:ea typeface="MS Mincho"/>
                        <a:cs typeface="Times New Roman"/>
                      </a:endParaRPr>
                    </a:p>
                  </a:txBody>
                  <a:tcPr marL="24860" marR="24860" marT="0" marB="0" anchor="b">
                    <a:lnL>
                      <a:noFill/>
                    </a:lnL>
                    <a:lnR>
                      <a:noFill/>
                    </a:lnR>
                    <a:lnT>
                      <a:noFill/>
                    </a:lnT>
                    <a:lnB>
                      <a:noFill/>
                    </a:lnB>
                    <a:solidFill>
                      <a:srgbClr val="FF0000">
                        <a:alpha val="20000"/>
                      </a:srgbClr>
                    </a:solidFill>
                  </a:tcPr>
                </a:tc>
                <a:tc>
                  <a:txBody>
                    <a:bodyPr/>
                    <a:lstStyle/>
                    <a:p>
                      <a:pPr algn="ctr">
                        <a:lnSpc>
                          <a:spcPct val="150000"/>
                        </a:lnSpc>
                        <a:spcAft>
                          <a:spcPts val="0"/>
                        </a:spcAft>
                      </a:pPr>
                      <a:r>
                        <a:rPr lang="es-EC" sz="1050" b="1" dirty="0">
                          <a:solidFill>
                            <a:srgbClr val="7030A0"/>
                          </a:solidFill>
                          <a:effectLst/>
                          <a:latin typeface="Times New Roman"/>
                          <a:ea typeface="Times New Roman"/>
                          <a:cs typeface="Times New Roman"/>
                        </a:rPr>
                        <a:t>b</a:t>
                      </a:r>
                      <a:endParaRPr lang="es-EC" sz="1050" b="1" dirty="0">
                        <a:solidFill>
                          <a:srgbClr val="7030A0"/>
                        </a:solidFill>
                        <a:effectLst/>
                        <a:latin typeface="Cambria"/>
                        <a:ea typeface="MS Mincho"/>
                        <a:cs typeface="Times New Roman"/>
                      </a:endParaRPr>
                    </a:p>
                  </a:txBody>
                  <a:tcPr marL="24860" marR="24860" marT="0" marB="0" anchor="b">
                    <a:lnL>
                      <a:noFill/>
                    </a:lnL>
                    <a:lnR>
                      <a:noFill/>
                    </a:lnR>
                    <a:lnT>
                      <a:noFill/>
                    </a:lnT>
                    <a:lnB>
                      <a:noFill/>
                    </a:lnB>
                    <a:solidFill>
                      <a:srgbClr val="FF0000">
                        <a:alpha val="20000"/>
                      </a:srgbClr>
                    </a:solidFill>
                  </a:tcPr>
                </a:tc>
              </a:tr>
              <a:tr h="236613">
                <a:tc>
                  <a:txBody>
                    <a:bodyPr/>
                    <a:lstStyle/>
                    <a:p>
                      <a:pPr algn="ctr">
                        <a:lnSpc>
                          <a:spcPct val="150000"/>
                        </a:lnSpc>
                        <a:spcAft>
                          <a:spcPts val="0"/>
                        </a:spcAft>
                      </a:pPr>
                      <a:r>
                        <a:rPr lang="es-EC" sz="1050" b="1" dirty="0">
                          <a:solidFill>
                            <a:srgbClr val="0070C0"/>
                          </a:solidFill>
                          <a:effectLst/>
                          <a:latin typeface="Times New Roman"/>
                          <a:ea typeface="Times New Roman"/>
                          <a:cs typeface="Times New Roman"/>
                        </a:rPr>
                        <a:t>T0         </a:t>
                      </a:r>
                      <a:endParaRPr lang="es-EC" sz="1050" b="1" dirty="0">
                        <a:solidFill>
                          <a:srgbClr val="0070C0"/>
                        </a:solidFill>
                        <a:effectLst/>
                        <a:latin typeface="Cambria"/>
                        <a:ea typeface="MS Mincho"/>
                        <a:cs typeface="Times New Roman"/>
                      </a:endParaRPr>
                    </a:p>
                  </a:txBody>
                  <a:tcPr marL="24860" marR="24860" marT="0" marB="0" anchor="b">
                    <a:lnL>
                      <a:noFill/>
                    </a:lnL>
                    <a:lnR>
                      <a:noFill/>
                    </a:lnR>
                    <a:lnT>
                      <a:noFill/>
                    </a:lnT>
                    <a:lnB>
                      <a:noFill/>
                    </a:lnB>
                    <a:solidFill>
                      <a:srgbClr val="FF0000">
                        <a:alpha val="20000"/>
                      </a:srgbClr>
                    </a:solidFill>
                  </a:tcPr>
                </a:tc>
                <a:tc>
                  <a:txBody>
                    <a:bodyPr/>
                    <a:lstStyle/>
                    <a:p>
                      <a:pPr algn="ctr">
                        <a:lnSpc>
                          <a:spcPct val="150000"/>
                        </a:lnSpc>
                        <a:spcAft>
                          <a:spcPts val="0"/>
                        </a:spcAft>
                      </a:pPr>
                      <a:r>
                        <a:rPr lang="es-EC" sz="1050" b="1" dirty="0">
                          <a:solidFill>
                            <a:srgbClr val="0070C0"/>
                          </a:solidFill>
                          <a:effectLst/>
                          <a:latin typeface="Times New Roman"/>
                          <a:ea typeface="Times New Roman"/>
                          <a:cs typeface="Times New Roman"/>
                        </a:rPr>
                        <a:t>5</a:t>
                      </a:r>
                      <a:endParaRPr lang="es-EC" sz="1050" b="1" dirty="0">
                        <a:solidFill>
                          <a:srgbClr val="0070C0"/>
                        </a:solidFill>
                        <a:effectLst/>
                        <a:latin typeface="Cambria"/>
                        <a:ea typeface="MS Mincho"/>
                        <a:cs typeface="Times New Roman"/>
                      </a:endParaRPr>
                    </a:p>
                  </a:txBody>
                  <a:tcPr marL="24860" marR="24860" marT="0" marB="0" anchor="b">
                    <a:lnL>
                      <a:noFill/>
                    </a:lnL>
                    <a:lnR>
                      <a:noFill/>
                    </a:lnR>
                    <a:lnT>
                      <a:noFill/>
                    </a:lnT>
                    <a:lnB>
                      <a:noFill/>
                    </a:lnB>
                    <a:solidFill>
                      <a:srgbClr val="FF0000">
                        <a:alpha val="20000"/>
                      </a:srgbClr>
                    </a:solidFill>
                  </a:tcPr>
                </a:tc>
                <a:tc>
                  <a:txBody>
                    <a:bodyPr/>
                    <a:lstStyle/>
                    <a:p>
                      <a:pPr algn="ctr">
                        <a:lnSpc>
                          <a:spcPct val="150000"/>
                        </a:lnSpc>
                        <a:spcAft>
                          <a:spcPts val="0"/>
                        </a:spcAft>
                      </a:pPr>
                      <a:r>
                        <a:rPr lang="es-EC" sz="1050" b="1" dirty="0">
                          <a:solidFill>
                            <a:srgbClr val="0070C0"/>
                          </a:solidFill>
                          <a:effectLst/>
                          <a:latin typeface="Times New Roman"/>
                          <a:ea typeface="Times New Roman"/>
                          <a:cs typeface="Times New Roman"/>
                        </a:rPr>
                        <a:t>0,75 ± 0,0043</a:t>
                      </a:r>
                      <a:endParaRPr lang="es-EC" sz="1050" b="1" dirty="0">
                        <a:solidFill>
                          <a:srgbClr val="0070C0"/>
                        </a:solidFill>
                        <a:effectLst/>
                        <a:latin typeface="Cambria"/>
                        <a:ea typeface="MS Mincho"/>
                        <a:cs typeface="Times New Roman"/>
                      </a:endParaRPr>
                    </a:p>
                  </a:txBody>
                  <a:tcPr marL="24860" marR="24860" marT="0" marB="0" anchor="b">
                    <a:lnL>
                      <a:noFill/>
                    </a:lnL>
                    <a:lnR>
                      <a:noFill/>
                    </a:lnR>
                    <a:lnT>
                      <a:noFill/>
                    </a:lnT>
                    <a:lnB>
                      <a:noFill/>
                    </a:lnB>
                    <a:solidFill>
                      <a:srgbClr val="FF0000">
                        <a:alpha val="20000"/>
                      </a:srgbClr>
                    </a:solidFill>
                  </a:tcPr>
                </a:tc>
                <a:tc>
                  <a:txBody>
                    <a:bodyPr/>
                    <a:lstStyle/>
                    <a:p>
                      <a:pPr algn="ctr">
                        <a:lnSpc>
                          <a:spcPct val="150000"/>
                        </a:lnSpc>
                        <a:spcAft>
                          <a:spcPts val="0"/>
                        </a:spcAft>
                      </a:pPr>
                      <a:r>
                        <a:rPr lang="es-EC" sz="1050" b="1" dirty="0" err="1">
                          <a:solidFill>
                            <a:srgbClr val="0070C0"/>
                          </a:solidFill>
                          <a:effectLst/>
                          <a:latin typeface="Times New Roman"/>
                          <a:ea typeface="Times New Roman"/>
                          <a:cs typeface="Times New Roman"/>
                        </a:rPr>
                        <a:t>bc</a:t>
                      </a:r>
                      <a:endParaRPr lang="es-EC" sz="1050" b="1" dirty="0">
                        <a:solidFill>
                          <a:srgbClr val="0070C0"/>
                        </a:solidFill>
                        <a:effectLst/>
                        <a:latin typeface="Cambria"/>
                        <a:ea typeface="MS Mincho"/>
                        <a:cs typeface="Times New Roman"/>
                      </a:endParaRPr>
                    </a:p>
                  </a:txBody>
                  <a:tcPr marL="24860" marR="24860" marT="0" marB="0" anchor="b">
                    <a:lnL>
                      <a:noFill/>
                    </a:lnL>
                    <a:lnR>
                      <a:noFill/>
                    </a:lnR>
                    <a:lnT>
                      <a:noFill/>
                    </a:lnT>
                    <a:lnB>
                      <a:noFill/>
                    </a:lnB>
                    <a:solidFill>
                      <a:srgbClr val="FF0000">
                        <a:alpha val="20000"/>
                      </a:srgbClr>
                    </a:solidFill>
                  </a:tcPr>
                </a:tc>
              </a:tr>
              <a:tr h="236613">
                <a:tc>
                  <a:txBody>
                    <a:bodyPr/>
                    <a:lstStyle/>
                    <a:p>
                      <a:pPr algn="ctr">
                        <a:lnSpc>
                          <a:spcPct val="150000"/>
                        </a:lnSpc>
                        <a:spcAft>
                          <a:spcPts val="0"/>
                        </a:spcAft>
                      </a:pPr>
                      <a:r>
                        <a:rPr lang="es-EC" sz="1050" b="1" dirty="0">
                          <a:solidFill>
                            <a:srgbClr val="00B050"/>
                          </a:solidFill>
                          <a:effectLst/>
                          <a:latin typeface="Times New Roman"/>
                          <a:ea typeface="Times New Roman"/>
                          <a:cs typeface="Times New Roman"/>
                        </a:rPr>
                        <a:t>T3         </a:t>
                      </a:r>
                      <a:endParaRPr lang="es-EC" sz="1050" b="1" dirty="0">
                        <a:solidFill>
                          <a:srgbClr val="00B050"/>
                        </a:solidFill>
                        <a:effectLst/>
                        <a:latin typeface="Cambria"/>
                        <a:ea typeface="MS Mincho"/>
                        <a:cs typeface="Times New Roman"/>
                      </a:endParaRPr>
                    </a:p>
                  </a:txBody>
                  <a:tcPr marL="24860" marR="24860" marT="0" marB="0" anchor="b">
                    <a:lnL>
                      <a:noFill/>
                    </a:lnL>
                    <a:lnR>
                      <a:noFill/>
                    </a:lnR>
                    <a:lnT>
                      <a:noFill/>
                    </a:lnT>
                    <a:lnB>
                      <a:noFill/>
                    </a:lnB>
                    <a:solidFill>
                      <a:srgbClr val="FF0000">
                        <a:alpha val="20000"/>
                      </a:srgbClr>
                    </a:solidFill>
                  </a:tcPr>
                </a:tc>
                <a:tc>
                  <a:txBody>
                    <a:bodyPr/>
                    <a:lstStyle/>
                    <a:p>
                      <a:pPr algn="ctr">
                        <a:lnSpc>
                          <a:spcPct val="150000"/>
                        </a:lnSpc>
                        <a:spcAft>
                          <a:spcPts val="0"/>
                        </a:spcAft>
                      </a:pPr>
                      <a:r>
                        <a:rPr lang="es-EC" sz="1050" b="1" dirty="0">
                          <a:solidFill>
                            <a:srgbClr val="00B050"/>
                          </a:solidFill>
                          <a:effectLst/>
                          <a:latin typeface="Times New Roman"/>
                          <a:ea typeface="Times New Roman"/>
                          <a:cs typeface="Times New Roman"/>
                        </a:rPr>
                        <a:t>5</a:t>
                      </a:r>
                      <a:endParaRPr lang="es-EC" sz="1050" b="1" dirty="0">
                        <a:solidFill>
                          <a:srgbClr val="00B050"/>
                        </a:solidFill>
                        <a:effectLst/>
                        <a:latin typeface="Cambria"/>
                        <a:ea typeface="MS Mincho"/>
                        <a:cs typeface="Times New Roman"/>
                      </a:endParaRPr>
                    </a:p>
                  </a:txBody>
                  <a:tcPr marL="24860" marR="24860" marT="0" marB="0" anchor="b">
                    <a:lnL>
                      <a:noFill/>
                    </a:lnL>
                    <a:lnR>
                      <a:noFill/>
                    </a:lnR>
                    <a:lnT>
                      <a:noFill/>
                    </a:lnT>
                    <a:lnB>
                      <a:noFill/>
                    </a:lnB>
                    <a:solidFill>
                      <a:srgbClr val="FF0000">
                        <a:alpha val="20000"/>
                      </a:srgbClr>
                    </a:solidFill>
                  </a:tcPr>
                </a:tc>
                <a:tc>
                  <a:txBody>
                    <a:bodyPr/>
                    <a:lstStyle/>
                    <a:p>
                      <a:pPr algn="ctr">
                        <a:lnSpc>
                          <a:spcPct val="150000"/>
                        </a:lnSpc>
                        <a:spcAft>
                          <a:spcPts val="0"/>
                        </a:spcAft>
                      </a:pPr>
                      <a:r>
                        <a:rPr lang="es-EC" sz="1050" b="1" dirty="0">
                          <a:solidFill>
                            <a:srgbClr val="00B050"/>
                          </a:solidFill>
                          <a:effectLst/>
                          <a:latin typeface="Times New Roman"/>
                          <a:ea typeface="Times New Roman"/>
                          <a:cs typeface="Times New Roman"/>
                        </a:rPr>
                        <a:t>0,74 ± 0,02</a:t>
                      </a:r>
                      <a:endParaRPr lang="es-EC" sz="1050" b="1" dirty="0">
                        <a:solidFill>
                          <a:srgbClr val="00B050"/>
                        </a:solidFill>
                        <a:effectLst/>
                        <a:latin typeface="Cambria"/>
                        <a:ea typeface="MS Mincho"/>
                        <a:cs typeface="Times New Roman"/>
                      </a:endParaRPr>
                    </a:p>
                  </a:txBody>
                  <a:tcPr marL="24860" marR="24860" marT="0" marB="0" anchor="b">
                    <a:lnL>
                      <a:noFill/>
                    </a:lnL>
                    <a:lnR>
                      <a:noFill/>
                    </a:lnR>
                    <a:lnT>
                      <a:noFill/>
                    </a:lnT>
                    <a:lnB>
                      <a:noFill/>
                    </a:lnB>
                    <a:solidFill>
                      <a:srgbClr val="FF0000">
                        <a:alpha val="20000"/>
                      </a:srgbClr>
                    </a:solidFill>
                  </a:tcPr>
                </a:tc>
                <a:tc>
                  <a:txBody>
                    <a:bodyPr/>
                    <a:lstStyle/>
                    <a:p>
                      <a:pPr algn="ctr">
                        <a:lnSpc>
                          <a:spcPct val="150000"/>
                        </a:lnSpc>
                        <a:spcAft>
                          <a:spcPts val="0"/>
                        </a:spcAft>
                      </a:pPr>
                      <a:r>
                        <a:rPr lang="es-EC" sz="1050" b="1" dirty="0" err="1">
                          <a:solidFill>
                            <a:srgbClr val="00B050"/>
                          </a:solidFill>
                          <a:effectLst/>
                          <a:latin typeface="Times New Roman"/>
                          <a:ea typeface="Times New Roman"/>
                          <a:cs typeface="Times New Roman"/>
                        </a:rPr>
                        <a:t>bcd</a:t>
                      </a:r>
                      <a:endParaRPr lang="es-EC" sz="1050" b="1" dirty="0">
                        <a:solidFill>
                          <a:srgbClr val="00B050"/>
                        </a:solidFill>
                        <a:effectLst/>
                        <a:latin typeface="Cambria"/>
                        <a:ea typeface="MS Mincho"/>
                        <a:cs typeface="Times New Roman"/>
                      </a:endParaRPr>
                    </a:p>
                  </a:txBody>
                  <a:tcPr marL="24860" marR="24860" marT="0" marB="0" anchor="b">
                    <a:lnL>
                      <a:noFill/>
                    </a:lnL>
                    <a:lnR>
                      <a:noFill/>
                    </a:lnR>
                    <a:lnT>
                      <a:noFill/>
                    </a:lnT>
                    <a:lnB>
                      <a:noFill/>
                    </a:lnB>
                    <a:solidFill>
                      <a:srgbClr val="FF0000">
                        <a:alpha val="20000"/>
                      </a:srgbClr>
                    </a:solidFill>
                  </a:tcPr>
                </a:tc>
              </a:tr>
              <a:tr h="236613">
                <a:tc>
                  <a:txBody>
                    <a:bodyPr/>
                    <a:lstStyle/>
                    <a:p>
                      <a:pPr algn="ctr">
                        <a:lnSpc>
                          <a:spcPct val="150000"/>
                        </a:lnSpc>
                        <a:spcAft>
                          <a:spcPts val="0"/>
                        </a:spcAft>
                      </a:pPr>
                      <a:r>
                        <a:rPr lang="es-EC" sz="1050" b="1" dirty="0">
                          <a:solidFill>
                            <a:srgbClr val="00B050"/>
                          </a:solidFill>
                          <a:effectLst/>
                          <a:latin typeface="Times New Roman"/>
                          <a:ea typeface="Times New Roman"/>
                          <a:cs typeface="Times New Roman"/>
                        </a:rPr>
                        <a:t>T1         </a:t>
                      </a:r>
                      <a:endParaRPr lang="es-EC" sz="1050" b="1" dirty="0">
                        <a:solidFill>
                          <a:srgbClr val="00B050"/>
                        </a:solidFill>
                        <a:effectLst/>
                        <a:latin typeface="Cambria"/>
                        <a:ea typeface="MS Mincho"/>
                        <a:cs typeface="Times New Roman"/>
                      </a:endParaRPr>
                    </a:p>
                  </a:txBody>
                  <a:tcPr marL="24860" marR="24860" marT="0" marB="0" anchor="b">
                    <a:lnL>
                      <a:noFill/>
                    </a:lnL>
                    <a:lnR>
                      <a:noFill/>
                    </a:lnR>
                    <a:lnT>
                      <a:noFill/>
                    </a:lnT>
                    <a:lnB>
                      <a:noFill/>
                    </a:lnB>
                    <a:solidFill>
                      <a:srgbClr val="FF0000">
                        <a:alpha val="20000"/>
                      </a:srgbClr>
                    </a:solidFill>
                  </a:tcPr>
                </a:tc>
                <a:tc>
                  <a:txBody>
                    <a:bodyPr/>
                    <a:lstStyle/>
                    <a:p>
                      <a:pPr algn="ctr">
                        <a:lnSpc>
                          <a:spcPct val="150000"/>
                        </a:lnSpc>
                        <a:spcAft>
                          <a:spcPts val="0"/>
                        </a:spcAft>
                      </a:pPr>
                      <a:r>
                        <a:rPr lang="es-EC" sz="1050" b="1" dirty="0">
                          <a:solidFill>
                            <a:srgbClr val="00B050"/>
                          </a:solidFill>
                          <a:effectLst/>
                          <a:latin typeface="Times New Roman"/>
                          <a:ea typeface="Times New Roman"/>
                          <a:cs typeface="Times New Roman"/>
                        </a:rPr>
                        <a:t>4</a:t>
                      </a:r>
                      <a:endParaRPr lang="es-EC" sz="1050" b="1" dirty="0">
                        <a:solidFill>
                          <a:srgbClr val="00B050"/>
                        </a:solidFill>
                        <a:effectLst/>
                        <a:latin typeface="Cambria"/>
                        <a:ea typeface="MS Mincho"/>
                        <a:cs typeface="Times New Roman"/>
                      </a:endParaRPr>
                    </a:p>
                  </a:txBody>
                  <a:tcPr marL="24860" marR="24860" marT="0" marB="0" anchor="b">
                    <a:lnL>
                      <a:noFill/>
                    </a:lnL>
                    <a:lnR>
                      <a:noFill/>
                    </a:lnR>
                    <a:lnT>
                      <a:noFill/>
                    </a:lnT>
                    <a:lnB>
                      <a:noFill/>
                    </a:lnB>
                    <a:solidFill>
                      <a:srgbClr val="FF0000">
                        <a:alpha val="20000"/>
                      </a:srgbClr>
                    </a:solidFill>
                  </a:tcPr>
                </a:tc>
                <a:tc>
                  <a:txBody>
                    <a:bodyPr/>
                    <a:lstStyle/>
                    <a:p>
                      <a:pPr algn="ctr">
                        <a:lnSpc>
                          <a:spcPct val="150000"/>
                        </a:lnSpc>
                        <a:spcAft>
                          <a:spcPts val="0"/>
                        </a:spcAft>
                      </a:pPr>
                      <a:r>
                        <a:rPr lang="es-EC" sz="1050" b="1" dirty="0">
                          <a:solidFill>
                            <a:srgbClr val="00B050"/>
                          </a:solidFill>
                          <a:effectLst/>
                          <a:latin typeface="Times New Roman"/>
                          <a:ea typeface="Times New Roman"/>
                          <a:cs typeface="Times New Roman"/>
                        </a:rPr>
                        <a:t>0,73 ± 0,03</a:t>
                      </a:r>
                      <a:endParaRPr lang="es-EC" sz="1050" b="1" dirty="0">
                        <a:solidFill>
                          <a:srgbClr val="00B050"/>
                        </a:solidFill>
                        <a:effectLst/>
                        <a:latin typeface="Cambria"/>
                        <a:ea typeface="MS Mincho"/>
                        <a:cs typeface="Times New Roman"/>
                      </a:endParaRPr>
                    </a:p>
                  </a:txBody>
                  <a:tcPr marL="24860" marR="24860" marT="0" marB="0" anchor="b">
                    <a:lnL>
                      <a:noFill/>
                    </a:lnL>
                    <a:lnR>
                      <a:noFill/>
                    </a:lnR>
                    <a:lnT>
                      <a:noFill/>
                    </a:lnT>
                    <a:lnB>
                      <a:noFill/>
                    </a:lnB>
                    <a:solidFill>
                      <a:srgbClr val="FF0000">
                        <a:alpha val="20000"/>
                      </a:srgbClr>
                    </a:solidFill>
                  </a:tcPr>
                </a:tc>
                <a:tc>
                  <a:txBody>
                    <a:bodyPr/>
                    <a:lstStyle/>
                    <a:p>
                      <a:pPr algn="ctr">
                        <a:lnSpc>
                          <a:spcPct val="150000"/>
                        </a:lnSpc>
                        <a:spcAft>
                          <a:spcPts val="0"/>
                        </a:spcAft>
                      </a:pPr>
                      <a:r>
                        <a:rPr lang="es-EC" sz="1050" b="1" dirty="0" err="1">
                          <a:solidFill>
                            <a:srgbClr val="00B050"/>
                          </a:solidFill>
                          <a:effectLst/>
                          <a:latin typeface="Times New Roman"/>
                          <a:ea typeface="Times New Roman"/>
                          <a:cs typeface="Times New Roman"/>
                        </a:rPr>
                        <a:t>bcd</a:t>
                      </a:r>
                      <a:endParaRPr lang="es-EC" sz="1050" b="1" dirty="0">
                        <a:solidFill>
                          <a:srgbClr val="00B050"/>
                        </a:solidFill>
                        <a:effectLst/>
                        <a:latin typeface="Cambria"/>
                        <a:ea typeface="MS Mincho"/>
                        <a:cs typeface="Times New Roman"/>
                      </a:endParaRPr>
                    </a:p>
                  </a:txBody>
                  <a:tcPr marL="24860" marR="24860" marT="0" marB="0" anchor="b">
                    <a:lnL>
                      <a:noFill/>
                    </a:lnL>
                    <a:lnR>
                      <a:noFill/>
                    </a:lnR>
                    <a:lnT>
                      <a:noFill/>
                    </a:lnT>
                    <a:lnB>
                      <a:noFill/>
                    </a:lnB>
                    <a:solidFill>
                      <a:srgbClr val="FF0000">
                        <a:alpha val="20000"/>
                      </a:srgbClr>
                    </a:solidFill>
                  </a:tcPr>
                </a:tc>
              </a:tr>
              <a:tr h="236613">
                <a:tc>
                  <a:txBody>
                    <a:bodyPr/>
                    <a:lstStyle/>
                    <a:p>
                      <a:pPr algn="ctr">
                        <a:lnSpc>
                          <a:spcPct val="150000"/>
                        </a:lnSpc>
                        <a:spcAft>
                          <a:spcPts val="0"/>
                        </a:spcAft>
                      </a:pPr>
                      <a:r>
                        <a:rPr lang="es-EC" sz="1050" b="1">
                          <a:solidFill>
                            <a:srgbClr val="00B050"/>
                          </a:solidFill>
                          <a:effectLst/>
                          <a:latin typeface="Times New Roman"/>
                          <a:ea typeface="Times New Roman"/>
                          <a:cs typeface="Times New Roman"/>
                        </a:rPr>
                        <a:t>T1         </a:t>
                      </a:r>
                      <a:endParaRPr lang="es-EC" sz="1050" b="1">
                        <a:solidFill>
                          <a:srgbClr val="00B050"/>
                        </a:solidFill>
                        <a:effectLst/>
                        <a:latin typeface="Cambria"/>
                        <a:ea typeface="MS Mincho"/>
                        <a:cs typeface="Times New Roman"/>
                      </a:endParaRPr>
                    </a:p>
                  </a:txBody>
                  <a:tcPr marL="24860" marR="24860" marT="0" marB="0" anchor="b">
                    <a:lnL>
                      <a:noFill/>
                    </a:lnL>
                    <a:lnR>
                      <a:noFill/>
                    </a:lnR>
                    <a:lnT>
                      <a:noFill/>
                    </a:lnT>
                    <a:lnB>
                      <a:noFill/>
                    </a:lnB>
                    <a:solidFill>
                      <a:srgbClr val="FF0000">
                        <a:alpha val="20000"/>
                      </a:srgbClr>
                    </a:solidFill>
                  </a:tcPr>
                </a:tc>
                <a:tc>
                  <a:txBody>
                    <a:bodyPr/>
                    <a:lstStyle/>
                    <a:p>
                      <a:pPr algn="ctr">
                        <a:lnSpc>
                          <a:spcPct val="150000"/>
                        </a:lnSpc>
                        <a:spcAft>
                          <a:spcPts val="0"/>
                        </a:spcAft>
                      </a:pPr>
                      <a:r>
                        <a:rPr lang="es-EC" sz="1050" b="1">
                          <a:solidFill>
                            <a:srgbClr val="00B050"/>
                          </a:solidFill>
                          <a:effectLst/>
                          <a:latin typeface="Times New Roman"/>
                          <a:ea typeface="Times New Roman"/>
                          <a:cs typeface="Times New Roman"/>
                        </a:rPr>
                        <a:t>6</a:t>
                      </a:r>
                      <a:endParaRPr lang="es-EC" sz="1050" b="1">
                        <a:solidFill>
                          <a:srgbClr val="00B050"/>
                        </a:solidFill>
                        <a:effectLst/>
                        <a:latin typeface="Cambria"/>
                        <a:ea typeface="MS Mincho"/>
                        <a:cs typeface="Times New Roman"/>
                      </a:endParaRPr>
                    </a:p>
                  </a:txBody>
                  <a:tcPr marL="24860" marR="24860" marT="0" marB="0" anchor="b">
                    <a:lnL>
                      <a:noFill/>
                    </a:lnL>
                    <a:lnR>
                      <a:noFill/>
                    </a:lnR>
                    <a:lnT>
                      <a:noFill/>
                    </a:lnT>
                    <a:lnB>
                      <a:noFill/>
                    </a:lnB>
                    <a:solidFill>
                      <a:srgbClr val="FF0000">
                        <a:alpha val="20000"/>
                      </a:srgbClr>
                    </a:solidFill>
                  </a:tcPr>
                </a:tc>
                <a:tc>
                  <a:txBody>
                    <a:bodyPr/>
                    <a:lstStyle/>
                    <a:p>
                      <a:pPr algn="ctr">
                        <a:lnSpc>
                          <a:spcPct val="150000"/>
                        </a:lnSpc>
                        <a:spcAft>
                          <a:spcPts val="0"/>
                        </a:spcAft>
                      </a:pPr>
                      <a:r>
                        <a:rPr lang="es-EC" sz="1050" b="1" dirty="0">
                          <a:solidFill>
                            <a:srgbClr val="00B050"/>
                          </a:solidFill>
                          <a:effectLst/>
                          <a:latin typeface="Times New Roman"/>
                          <a:ea typeface="Times New Roman"/>
                          <a:cs typeface="Times New Roman"/>
                        </a:rPr>
                        <a:t>0,68 ± 0,03</a:t>
                      </a:r>
                      <a:endParaRPr lang="es-EC" sz="1050" b="1" dirty="0">
                        <a:solidFill>
                          <a:srgbClr val="00B050"/>
                        </a:solidFill>
                        <a:effectLst/>
                        <a:latin typeface="Cambria"/>
                        <a:ea typeface="MS Mincho"/>
                        <a:cs typeface="Times New Roman"/>
                      </a:endParaRPr>
                    </a:p>
                  </a:txBody>
                  <a:tcPr marL="24860" marR="24860" marT="0" marB="0" anchor="b">
                    <a:lnL>
                      <a:noFill/>
                    </a:lnL>
                    <a:lnR>
                      <a:noFill/>
                    </a:lnR>
                    <a:lnT>
                      <a:noFill/>
                    </a:lnT>
                    <a:lnB>
                      <a:noFill/>
                    </a:lnB>
                    <a:solidFill>
                      <a:srgbClr val="FF0000">
                        <a:alpha val="20000"/>
                      </a:srgbClr>
                    </a:solidFill>
                  </a:tcPr>
                </a:tc>
                <a:tc>
                  <a:txBody>
                    <a:bodyPr/>
                    <a:lstStyle/>
                    <a:p>
                      <a:pPr algn="ctr">
                        <a:lnSpc>
                          <a:spcPct val="150000"/>
                        </a:lnSpc>
                        <a:spcAft>
                          <a:spcPts val="0"/>
                        </a:spcAft>
                      </a:pPr>
                      <a:r>
                        <a:rPr lang="es-EC" sz="1050" b="1" dirty="0" err="1">
                          <a:solidFill>
                            <a:srgbClr val="00B050"/>
                          </a:solidFill>
                          <a:effectLst/>
                          <a:latin typeface="Times New Roman"/>
                          <a:ea typeface="Times New Roman"/>
                          <a:cs typeface="Times New Roman"/>
                        </a:rPr>
                        <a:t>bcd</a:t>
                      </a:r>
                      <a:endParaRPr lang="es-EC" sz="1050" b="1" dirty="0">
                        <a:solidFill>
                          <a:srgbClr val="00B050"/>
                        </a:solidFill>
                        <a:effectLst/>
                        <a:latin typeface="Cambria"/>
                        <a:ea typeface="MS Mincho"/>
                        <a:cs typeface="Times New Roman"/>
                      </a:endParaRPr>
                    </a:p>
                  </a:txBody>
                  <a:tcPr marL="24860" marR="24860" marT="0" marB="0" anchor="b">
                    <a:lnL>
                      <a:noFill/>
                    </a:lnL>
                    <a:lnR>
                      <a:noFill/>
                    </a:lnR>
                    <a:lnT>
                      <a:noFill/>
                    </a:lnT>
                    <a:lnB>
                      <a:noFill/>
                    </a:lnB>
                    <a:solidFill>
                      <a:srgbClr val="FF0000">
                        <a:alpha val="20000"/>
                      </a:srgbClr>
                    </a:solidFill>
                  </a:tcPr>
                </a:tc>
              </a:tr>
              <a:tr h="236613">
                <a:tc>
                  <a:txBody>
                    <a:bodyPr/>
                    <a:lstStyle/>
                    <a:p>
                      <a:pPr algn="ctr">
                        <a:lnSpc>
                          <a:spcPct val="150000"/>
                        </a:lnSpc>
                        <a:spcAft>
                          <a:spcPts val="0"/>
                        </a:spcAft>
                      </a:pPr>
                      <a:r>
                        <a:rPr lang="es-EC" sz="1050" b="1">
                          <a:solidFill>
                            <a:srgbClr val="00B050"/>
                          </a:solidFill>
                          <a:effectLst/>
                          <a:latin typeface="Times New Roman"/>
                          <a:ea typeface="Times New Roman"/>
                          <a:cs typeface="Times New Roman"/>
                        </a:rPr>
                        <a:t>T2         </a:t>
                      </a:r>
                      <a:endParaRPr lang="es-EC" sz="1050" b="1">
                        <a:solidFill>
                          <a:srgbClr val="00B050"/>
                        </a:solidFill>
                        <a:effectLst/>
                        <a:latin typeface="Cambria"/>
                        <a:ea typeface="MS Mincho"/>
                        <a:cs typeface="Times New Roman"/>
                      </a:endParaRPr>
                    </a:p>
                  </a:txBody>
                  <a:tcPr marL="24860" marR="24860" marT="0" marB="0" anchor="b">
                    <a:lnL>
                      <a:noFill/>
                    </a:lnL>
                    <a:lnR>
                      <a:noFill/>
                    </a:lnR>
                    <a:lnT>
                      <a:noFill/>
                    </a:lnT>
                    <a:lnB>
                      <a:noFill/>
                    </a:lnB>
                    <a:solidFill>
                      <a:srgbClr val="FF0000">
                        <a:alpha val="20000"/>
                      </a:srgbClr>
                    </a:solidFill>
                  </a:tcPr>
                </a:tc>
                <a:tc>
                  <a:txBody>
                    <a:bodyPr/>
                    <a:lstStyle/>
                    <a:p>
                      <a:pPr algn="ctr">
                        <a:lnSpc>
                          <a:spcPct val="150000"/>
                        </a:lnSpc>
                        <a:spcAft>
                          <a:spcPts val="0"/>
                        </a:spcAft>
                      </a:pPr>
                      <a:r>
                        <a:rPr lang="es-EC" sz="1050" b="1">
                          <a:solidFill>
                            <a:srgbClr val="00B050"/>
                          </a:solidFill>
                          <a:effectLst/>
                          <a:latin typeface="Times New Roman"/>
                          <a:ea typeface="Times New Roman"/>
                          <a:cs typeface="Times New Roman"/>
                        </a:rPr>
                        <a:t>6</a:t>
                      </a:r>
                      <a:endParaRPr lang="es-EC" sz="1050" b="1">
                        <a:solidFill>
                          <a:srgbClr val="00B050"/>
                        </a:solidFill>
                        <a:effectLst/>
                        <a:latin typeface="Cambria"/>
                        <a:ea typeface="MS Mincho"/>
                        <a:cs typeface="Times New Roman"/>
                      </a:endParaRPr>
                    </a:p>
                  </a:txBody>
                  <a:tcPr marL="24860" marR="24860" marT="0" marB="0" anchor="b">
                    <a:lnL>
                      <a:noFill/>
                    </a:lnL>
                    <a:lnR>
                      <a:noFill/>
                    </a:lnR>
                    <a:lnT>
                      <a:noFill/>
                    </a:lnT>
                    <a:lnB>
                      <a:noFill/>
                    </a:lnB>
                    <a:solidFill>
                      <a:srgbClr val="FF0000">
                        <a:alpha val="20000"/>
                      </a:srgbClr>
                    </a:solidFill>
                  </a:tcPr>
                </a:tc>
                <a:tc>
                  <a:txBody>
                    <a:bodyPr/>
                    <a:lstStyle/>
                    <a:p>
                      <a:pPr algn="ctr">
                        <a:lnSpc>
                          <a:spcPct val="150000"/>
                        </a:lnSpc>
                        <a:spcAft>
                          <a:spcPts val="0"/>
                        </a:spcAft>
                      </a:pPr>
                      <a:r>
                        <a:rPr lang="es-EC" sz="1050" b="1">
                          <a:solidFill>
                            <a:srgbClr val="00B050"/>
                          </a:solidFill>
                          <a:effectLst/>
                          <a:latin typeface="Times New Roman"/>
                          <a:ea typeface="Times New Roman"/>
                          <a:cs typeface="Times New Roman"/>
                        </a:rPr>
                        <a:t>0,67 ± 0,03</a:t>
                      </a:r>
                      <a:endParaRPr lang="es-EC" sz="1050" b="1">
                        <a:solidFill>
                          <a:srgbClr val="00B050"/>
                        </a:solidFill>
                        <a:effectLst/>
                        <a:latin typeface="Cambria"/>
                        <a:ea typeface="MS Mincho"/>
                        <a:cs typeface="Times New Roman"/>
                      </a:endParaRPr>
                    </a:p>
                  </a:txBody>
                  <a:tcPr marL="24860" marR="24860" marT="0" marB="0" anchor="b">
                    <a:lnL>
                      <a:noFill/>
                    </a:lnL>
                    <a:lnR>
                      <a:noFill/>
                    </a:lnR>
                    <a:lnT>
                      <a:noFill/>
                    </a:lnT>
                    <a:lnB>
                      <a:noFill/>
                    </a:lnB>
                    <a:solidFill>
                      <a:srgbClr val="FF0000">
                        <a:alpha val="20000"/>
                      </a:srgbClr>
                    </a:solidFill>
                  </a:tcPr>
                </a:tc>
                <a:tc>
                  <a:txBody>
                    <a:bodyPr/>
                    <a:lstStyle/>
                    <a:p>
                      <a:pPr algn="ctr">
                        <a:lnSpc>
                          <a:spcPct val="150000"/>
                        </a:lnSpc>
                        <a:spcAft>
                          <a:spcPts val="0"/>
                        </a:spcAft>
                      </a:pPr>
                      <a:r>
                        <a:rPr lang="es-EC" sz="1050" b="1" dirty="0" err="1">
                          <a:solidFill>
                            <a:srgbClr val="00B050"/>
                          </a:solidFill>
                          <a:effectLst/>
                          <a:latin typeface="Times New Roman"/>
                          <a:ea typeface="Times New Roman"/>
                          <a:cs typeface="Times New Roman"/>
                        </a:rPr>
                        <a:t>bcd</a:t>
                      </a:r>
                      <a:endParaRPr lang="es-EC" sz="1050" b="1" dirty="0">
                        <a:solidFill>
                          <a:srgbClr val="00B050"/>
                        </a:solidFill>
                        <a:effectLst/>
                        <a:latin typeface="Cambria"/>
                        <a:ea typeface="MS Mincho"/>
                        <a:cs typeface="Times New Roman"/>
                      </a:endParaRPr>
                    </a:p>
                  </a:txBody>
                  <a:tcPr marL="24860" marR="24860" marT="0" marB="0" anchor="b">
                    <a:lnL>
                      <a:noFill/>
                    </a:lnL>
                    <a:lnR>
                      <a:noFill/>
                    </a:lnR>
                    <a:lnT>
                      <a:noFill/>
                    </a:lnT>
                    <a:lnB>
                      <a:noFill/>
                    </a:lnB>
                    <a:solidFill>
                      <a:srgbClr val="FF0000">
                        <a:alpha val="20000"/>
                      </a:srgbClr>
                    </a:solidFill>
                  </a:tcPr>
                </a:tc>
              </a:tr>
              <a:tr h="236613">
                <a:tc>
                  <a:txBody>
                    <a:bodyPr/>
                    <a:lstStyle/>
                    <a:p>
                      <a:pPr algn="ctr">
                        <a:lnSpc>
                          <a:spcPct val="150000"/>
                        </a:lnSpc>
                        <a:spcAft>
                          <a:spcPts val="0"/>
                        </a:spcAft>
                      </a:pPr>
                      <a:r>
                        <a:rPr lang="es-EC" sz="1050" b="1" dirty="0">
                          <a:solidFill>
                            <a:srgbClr val="0070C0"/>
                          </a:solidFill>
                          <a:effectLst/>
                          <a:latin typeface="Times New Roman"/>
                          <a:ea typeface="Times New Roman"/>
                          <a:cs typeface="Times New Roman"/>
                        </a:rPr>
                        <a:t>T3         </a:t>
                      </a:r>
                      <a:endParaRPr lang="es-EC" sz="1050" b="1" dirty="0">
                        <a:solidFill>
                          <a:srgbClr val="0070C0"/>
                        </a:solidFill>
                        <a:effectLst/>
                        <a:latin typeface="Cambria"/>
                        <a:ea typeface="MS Mincho"/>
                        <a:cs typeface="Times New Roman"/>
                      </a:endParaRPr>
                    </a:p>
                  </a:txBody>
                  <a:tcPr marL="24860" marR="24860" marT="0" marB="0" anchor="b">
                    <a:lnL>
                      <a:noFill/>
                    </a:lnL>
                    <a:lnR>
                      <a:noFill/>
                    </a:lnR>
                    <a:lnT>
                      <a:noFill/>
                    </a:lnT>
                    <a:lnB>
                      <a:noFill/>
                    </a:lnB>
                    <a:solidFill>
                      <a:srgbClr val="FF0000">
                        <a:alpha val="20000"/>
                      </a:srgbClr>
                    </a:solidFill>
                  </a:tcPr>
                </a:tc>
                <a:tc>
                  <a:txBody>
                    <a:bodyPr/>
                    <a:lstStyle/>
                    <a:p>
                      <a:pPr algn="ctr">
                        <a:lnSpc>
                          <a:spcPct val="150000"/>
                        </a:lnSpc>
                        <a:spcAft>
                          <a:spcPts val="0"/>
                        </a:spcAft>
                      </a:pPr>
                      <a:r>
                        <a:rPr lang="es-EC" sz="1050" b="1" dirty="0">
                          <a:solidFill>
                            <a:srgbClr val="0070C0"/>
                          </a:solidFill>
                          <a:effectLst/>
                          <a:latin typeface="Times New Roman"/>
                          <a:ea typeface="Times New Roman"/>
                          <a:cs typeface="Times New Roman"/>
                        </a:rPr>
                        <a:t>6</a:t>
                      </a:r>
                      <a:endParaRPr lang="es-EC" sz="1050" b="1" dirty="0">
                        <a:solidFill>
                          <a:srgbClr val="0070C0"/>
                        </a:solidFill>
                        <a:effectLst/>
                        <a:latin typeface="Cambria"/>
                        <a:ea typeface="MS Mincho"/>
                        <a:cs typeface="Times New Roman"/>
                      </a:endParaRPr>
                    </a:p>
                  </a:txBody>
                  <a:tcPr marL="24860" marR="24860" marT="0" marB="0" anchor="b">
                    <a:lnL>
                      <a:noFill/>
                    </a:lnL>
                    <a:lnR>
                      <a:noFill/>
                    </a:lnR>
                    <a:lnT>
                      <a:noFill/>
                    </a:lnT>
                    <a:lnB>
                      <a:noFill/>
                    </a:lnB>
                    <a:solidFill>
                      <a:srgbClr val="FF0000">
                        <a:alpha val="20000"/>
                      </a:srgbClr>
                    </a:solidFill>
                  </a:tcPr>
                </a:tc>
                <a:tc>
                  <a:txBody>
                    <a:bodyPr/>
                    <a:lstStyle/>
                    <a:p>
                      <a:pPr algn="ctr">
                        <a:lnSpc>
                          <a:spcPct val="150000"/>
                        </a:lnSpc>
                        <a:spcAft>
                          <a:spcPts val="0"/>
                        </a:spcAft>
                      </a:pPr>
                      <a:r>
                        <a:rPr lang="es-EC" sz="1050" b="1" dirty="0">
                          <a:solidFill>
                            <a:srgbClr val="0070C0"/>
                          </a:solidFill>
                          <a:effectLst/>
                          <a:latin typeface="Times New Roman"/>
                          <a:ea typeface="Times New Roman"/>
                          <a:cs typeface="Times New Roman"/>
                        </a:rPr>
                        <a:t>0,65 ± 0,01</a:t>
                      </a:r>
                      <a:endParaRPr lang="es-EC" sz="1050" b="1" dirty="0">
                        <a:solidFill>
                          <a:srgbClr val="0070C0"/>
                        </a:solidFill>
                        <a:effectLst/>
                        <a:latin typeface="Cambria"/>
                        <a:ea typeface="MS Mincho"/>
                        <a:cs typeface="Times New Roman"/>
                      </a:endParaRPr>
                    </a:p>
                  </a:txBody>
                  <a:tcPr marL="24860" marR="24860" marT="0" marB="0" anchor="b">
                    <a:lnL>
                      <a:noFill/>
                    </a:lnL>
                    <a:lnR>
                      <a:noFill/>
                    </a:lnR>
                    <a:lnT>
                      <a:noFill/>
                    </a:lnT>
                    <a:lnB>
                      <a:noFill/>
                    </a:lnB>
                    <a:solidFill>
                      <a:srgbClr val="FF0000">
                        <a:alpha val="20000"/>
                      </a:srgbClr>
                    </a:solidFill>
                  </a:tcPr>
                </a:tc>
                <a:tc>
                  <a:txBody>
                    <a:bodyPr/>
                    <a:lstStyle/>
                    <a:p>
                      <a:pPr algn="ctr">
                        <a:lnSpc>
                          <a:spcPct val="150000"/>
                        </a:lnSpc>
                        <a:spcAft>
                          <a:spcPts val="0"/>
                        </a:spcAft>
                      </a:pPr>
                      <a:r>
                        <a:rPr lang="es-EC" sz="1050" b="1" dirty="0">
                          <a:solidFill>
                            <a:srgbClr val="0070C0"/>
                          </a:solidFill>
                          <a:effectLst/>
                          <a:latin typeface="Times New Roman"/>
                          <a:ea typeface="Times New Roman"/>
                          <a:cs typeface="Times New Roman"/>
                        </a:rPr>
                        <a:t>cd</a:t>
                      </a:r>
                      <a:endParaRPr lang="es-EC" sz="1050" b="1" dirty="0">
                        <a:solidFill>
                          <a:srgbClr val="0070C0"/>
                        </a:solidFill>
                        <a:effectLst/>
                        <a:latin typeface="Cambria"/>
                        <a:ea typeface="MS Mincho"/>
                        <a:cs typeface="Times New Roman"/>
                      </a:endParaRPr>
                    </a:p>
                  </a:txBody>
                  <a:tcPr marL="24860" marR="24860" marT="0" marB="0" anchor="b">
                    <a:lnL>
                      <a:noFill/>
                    </a:lnL>
                    <a:lnR>
                      <a:noFill/>
                    </a:lnR>
                    <a:lnT>
                      <a:noFill/>
                    </a:lnT>
                    <a:lnB>
                      <a:noFill/>
                    </a:lnB>
                    <a:solidFill>
                      <a:srgbClr val="FF0000">
                        <a:alpha val="20000"/>
                      </a:srgbClr>
                    </a:solidFill>
                  </a:tcPr>
                </a:tc>
              </a:tr>
              <a:tr h="236613">
                <a:tc>
                  <a:txBody>
                    <a:bodyPr/>
                    <a:lstStyle/>
                    <a:p>
                      <a:pPr algn="ctr">
                        <a:lnSpc>
                          <a:spcPct val="150000"/>
                        </a:lnSpc>
                        <a:spcAft>
                          <a:spcPts val="0"/>
                        </a:spcAft>
                      </a:pPr>
                      <a:r>
                        <a:rPr lang="es-EC" sz="1050" b="1" dirty="0">
                          <a:solidFill>
                            <a:srgbClr val="00B0F0"/>
                          </a:solidFill>
                          <a:effectLst/>
                          <a:latin typeface="Times New Roman"/>
                          <a:ea typeface="Times New Roman"/>
                          <a:cs typeface="Times New Roman"/>
                        </a:rPr>
                        <a:t>T2         </a:t>
                      </a:r>
                      <a:endParaRPr lang="es-EC" sz="1050" b="1" dirty="0">
                        <a:solidFill>
                          <a:srgbClr val="00B0F0"/>
                        </a:solidFill>
                        <a:effectLst/>
                        <a:latin typeface="Cambria"/>
                        <a:ea typeface="MS Mincho"/>
                        <a:cs typeface="Times New Roman"/>
                      </a:endParaRPr>
                    </a:p>
                  </a:txBody>
                  <a:tcPr marL="24860" marR="24860" marT="0" marB="0" anchor="b">
                    <a:lnL>
                      <a:noFill/>
                    </a:lnL>
                    <a:lnR>
                      <a:noFill/>
                    </a:lnR>
                    <a:lnT>
                      <a:noFill/>
                    </a:lnT>
                    <a:lnB>
                      <a:noFill/>
                    </a:lnB>
                    <a:solidFill>
                      <a:srgbClr val="FF0000">
                        <a:alpha val="20000"/>
                      </a:srgbClr>
                    </a:solidFill>
                  </a:tcPr>
                </a:tc>
                <a:tc>
                  <a:txBody>
                    <a:bodyPr/>
                    <a:lstStyle/>
                    <a:p>
                      <a:pPr algn="ctr">
                        <a:lnSpc>
                          <a:spcPct val="150000"/>
                        </a:lnSpc>
                        <a:spcAft>
                          <a:spcPts val="0"/>
                        </a:spcAft>
                      </a:pPr>
                      <a:r>
                        <a:rPr lang="es-EC" sz="1050" b="1">
                          <a:solidFill>
                            <a:srgbClr val="00B0F0"/>
                          </a:solidFill>
                          <a:effectLst/>
                          <a:latin typeface="Times New Roman"/>
                          <a:ea typeface="Times New Roman"/>
                          <a:cs typeface="Times New Roman"/>
                        </a:rPr>
                        <a:t>4</a:t>
                      </a:r>
                      <a:endParaRPr lang="es-EC" sz="1050" b="1">
                        <a:solidFill>
                          <a:srgbClr val="00B0F0"/>
                        </a:solidFill>
                        <a:effectLst/>
                        <a:latin typeface="Cambria"/>
                        <a:ea typeface="MS Mincho"/>
                        <a:cs typeface="Times New Roman"/>
                      </a:endParaRPr>
                    </a:p>
                  </a:txBody>
                  <a:tcPr marL="24860" marR="24860" marT="0" marB="0" anchor="b">
                    <a:lnL>
                      <a:noFill/>
                    </a:lnL>
                    <a:lnR>
                      <a:noFill/>
                    </a:lnR>
                    <a:lnT>
                      <a:noFill/>
                    </a:lnT>
                    <a:lnB>
                      <a:noFill/>
                    </a:lnB>
                    <a:solidFill>
                      <a:srgbClr val="FF0000">
                        <a:alpha val="20000"/>
                      </a:srgbClr>
                    </a:solidFill>
                  </a:tcPr>
                </a:tc>
                <a:tc>
                  <a:txBody>
                    <a:bodyPr/>
                    <a:lstStyle/>
                    <a:p>
                      <a:pPr algn="ctr">
                        <a:lnSpc>
                          <a:spcPct val="150000"/>
                        </a:lnSpc>
                        <a:spcAft>
                          <a:spcPts val="0"/>
                        </a:spcAft>
                      </a:pPr>
                      <a:r>
                        <a:rPr lang="es-EC" sz="1050" b="1">
                          <a:solidFill>
                            <a:srgbClr val="00B0F0"/>
                          </a:solidFill>
                          <a:effectLst/>
                          <a:latin typeface="Times New Roman"/>
                          <a:ea typeface="Times New Roman"/>
                          <a:cs typeface="Times New Roman"/>
                        </a:rPr>
                        <a:t>0,63 ± 0,05</a:t>
                      </a:r>
                      <a:endParaRPr lang="es-EC" sz="1050" b="1">
                        <a:solidFill>
                          <a:srgbClr val="00B0F0"/>
                        </a:solidFill>
                        <a:effectLst/>
                        <a:latin typeface="Cambria"/>
                        <a:ea typeface="MS Mincho"/>
                        <a:cs typeface="Times New Roman"/>
                      </a:endParaRPr>
                    </a:p>
                  </a:txBody>
                  <a:tcPr marL="24860" marR="24860" marT="0" marB="0" anchor="b">
                    <a:lnL>
                      <a:noFill/>
                    </a:lnL>
                    <a:lnR>
                      <a:noFill/>
                    </a:lnR>
                    <a:lnT>
                      <a:noFill/>
                    </a:lnT>
                    <a:lnB>
                      <a:noFill/>
                    </a:lnB>
                    <a:solidFill>
                      <a:srgbClr val="FF0000">
                        <a:alpha val="20000"/>
                      </a:srgbClr>
                    </a:solidFill>
                  </a:tcPr>
                </a:tc>
                <a:tc>
                  <a:txBody>
                    <a:bodyPr/>
                    <a:lstStyle/>
                    <a:p>
                      <a:pPr algn="ctr">
                        <a:lnSpc>
                          <a:spcPct val="150000"/>
                        </a:lnSpc>
                        <a:spcAft>
                          <a:spcPts val="0"/>
                        </a:spcAft>
                      </a:pPr>
                      <a:r>
                        <a:rPr lang="es-EC" sz="1050" b="1" dirty="0">
                          <a:solidFill>
                            <a:srgbClr val="00B0F0"/>
                          </a:solidFill>
                          <a:effectLst/>
                          <a:latin typeface="Times New Roman"/>
                          <a:ea typeface="Times New Roman"/>
                          <a:cs typeface="Times New Roman"/>
                        </a:rPr>
                        <a:t>d</a:t>
                      </a:r>
                      <a:endParaRPr lang="es-EC" sz="1050" b="1" dirty="0">
                        <a:solidFill>
                          <a:srgbClr val="00B0F0"/>
                        </a:solidFill>
                        <a:effectLst/>
                        <a:latin typeface="Cambria"/>
                        <a:ea typeface="MS Mincho"/>
                        <a:cs typeface="Times New Roman"/>
                      </a:endParaRPr>
                    </a:p>
                  </a:txBody>
                  <a:tcPr marL="24860" marR="24860" marT="0" marB="0" anchor="b">
                    <a:lnL>
                      <a:noFill/>
                    </a:lnL>
                    <a:lnR>
                      <a:noFill/>
                    </a:lnR>
                    <a:lnT>
                      <a:noFill/>
                    </a:lnT>
                    <a:lnB>
                      <a:noFill/>
                    </a:lnB>
                    <a:solidFill>
                      <a:srgbClr val="FF0000">
                        <a:alpha val="20000"/>
                      </a:srgbClr>
                    </a:solidFill>
                  </a:tcPr>
                </a:tc>
              </a:tr>
              <a:tr h="236613">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T2         </a:t>
                      </a:r>
                      <a:endParaRPr lang="es-EC" sz="1050">
                        <a:effectLst/>
                        <a:latin typeface="Cambria"/>
                        <a:ea typeface="MS Mincho"/>
                        <a:cs typeface="Times New Roman"/>
                      </a:endParaRPr>
                    </a:p>
                  </a:txBody>
                  <a:tcPr marL="24860" marR="24860"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2</a:t>
                      </a:r>
                      <a:endParaRPr lang="es-EC" sz="1050">
                        <a:effectLst/>
                        <a:latin typeface="Cambria"/>
                        <a:ea typeface="MS Mincho"/>
                        <a:cs typeface="Times New Roman"/>
                      </a:endParaRPr>
                    </a:p>
                  </a:txBody>
                  <a:tcPr marL="24860" marR="24860"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0,45 ± 0,01</a:t>
                      </a:r>
                      <a:endParaRPr lang="es-EC" sz="1050">
                        <a:effectLst/>
                        <a:latin typeface="Cambria"/>
                        <a:ea typeface="MS Mincho"/>
                        <a:cs typeface="Times New Roman"/>
                      </a:endParaRPr>
                    </a:p>
                  </a:txBody>
                  <a:tcPr marL="24860" marR="24860"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e</a:t>
                      </a:r>
                      <a:endParaRPr lang="es-EC" sz="1050">
                        <a:effectLst/>
                        <a:latin typeface="Cambria"/>
                        <a:ea typeface="MS Mincho"/>
                        <a:cs typeface="Times New Roman"/>
                      </a:endParaRPr>
                    </a:p>
                  </a:txBody>
                  <a:tcPr marL="24860" marR="24860" marT="0" marB="0" anchor="b">
                    <a:lnL>
                      <a:noFill/>
                    </a:lnL>
                    <a:lnR>
                      <a:noFill/>
                    </a:lnR>
                    <a:lnT>
                      <a:noFill/>
                    </a:lnT>
                    <a:lnB>
                      <a:noFill/>
                    </a:lnB>
                    <a:solidFill>
                      <a:schemeClr val="bg1"/>
                    </a:solidFill>
                  </a:tcPr>
                </a:tc>
              </a:tr>
              <a:tr h="236613">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T3         </a:t>
                      </a:r>
                      <a:endParaRPr lang="es-EC" sz="1050">
                        <a:effectLst/>
                        <a:latin typeface="Cambria"/>
                        <a:ea typeface="MS Mincho"/>
                        <a:cs typeface="Times New Roman"/>
                      </a:endParaRPr>
                    </a:p>
                  </a:txBody>
                  <a:tcPr marL="24860" marR="24860"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4</a:t>
                      </a:r>
                      <a:endParaRPr lang="es-EC" sz="1050">
                        <a:effectLst/>
                        <a:latin typeface="Cambria"/>
                        <a:ea typeface="MS Mincho"/>
                        <a:cs typeface="Times New Roman"/>
                      </a:endParaRPr>
                    </a:p>
                  </a:txBody>
                  <a:tcPr marL="24860" marR="24860"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0,43 ± 0,01</a:t>
                      </a:r>
                      <a:endParaRPr lang="es-EC" sz="1050">
                        <a:effectLst/>
                        <a:latin typeface="Cambria"/>
                        <a:ea typeface="MS Mincho"/>
                        <a:cs typeface="Times New Roman"/>
                      </a:endParaRPr>
                    </a:p>
                  </a:txBody>
                  <a:tcPr marL="24860" marR="24860"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e</a:t>
                      </a:r>
                      <a:endParaRPr lang="es-EC" sz="1050">
                        <a:effectLst/>
                        <a:latin typeface="Cambria"/>
                        <a:ea typeface="MS Mincho"/>
                        <a:cs typeface="Times New Roman"/>
                      </a:endParaRPr>
                    </a:p>
                  </a:txBody>
                  <a:tcPr marL="24860" marR="24860" marT="0" marB="0" anchor="b">
                    <a:lnL>
                      <a:noFill/>
                    </a:lnL>
                    <a:lnR>
                      <a:noFill/>
                    </a:lnR>
                    <a:lnT>
                      <a:noFill/>
                    </a:lnT>
                    <a:lnB>
                      <a:noFill/>
                    </a:lnB>
                    <a:solidFill>
                      <a:schemeClr val="bg1"/>
                    </a:solidFill>
                  </a:tcPr>
                </a:tc>
              </a:tr>
              <a:tr h="236613">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T0         </a:t>
                      </a:r>
                      <a:endParaRPr lang="es-EC" sz="1050">
                        <a:effectLst/>
                        <a:latin typeface="Cambria"/>
                        <a:ea typeface="MS Mincho"/>
                        <a:cs typeface="Times New Roman"/>
                      </a:endParaRPr>
                    </a:p>
                  </a:txBody>
                  <a:tcPr marL="24860" marR="24860"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4</a:t>
                      </a:r>
                      <a:endParaRPr lang="es-EC" sz="1050">
                        <a:effectLst/>
                        <a:latin typeface="Cambria"/>
                        <a:ea typeface="MS Mincho"/>
                        <a:cs typeface="Times New Roman"/>
                      </a:endParaRPr>
                    </a:p>
                  </a:txBody>
                  <a:tcPr marL="24860" marR="24860"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0,43 ± 0,02</a:t>
                      </a:r>
                      <a:endParaRPr lang="es-EC" sz="1050">
                        <a:effectLst/>
                        <a:latin typeface="Cambria"/>
                        <a:ea typeface="MS Mincho"/>
                        <a:cs typeface="Times New Roman"/>
                      </a:endParaRPr>
                    </a:p>
                  </a:txBody>
                  <a:tcPr marL="24860" marR="24860"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e</a:t>
                      </a:r>
                      <a:endParaRPr lang="es-EC" sz="1050">
                        <a:effectLst/>
                        <a:latin typeface="Cambria"/>
                        <a:ea typeface="MS Mincho"/>
                        <a:cs typeface="Times New Roman"/>
                      </a:endParaRPr>
                    </a:p>
                  </a:txBody>
                  <a:tcPr marL="24860" marR="24860" marT="0" marB="0" anchor="b">
                    <a:lnL>
                      <a:noFill/>
                    </a:lnL>
                    <a:lnR>
                      <a:noFill/>
                    </a:lnR>
                    <a:lnT>
                      <a:noFill/>
                    </a:lnT>
                    <a:lnB>
                      <a:noFill/>
                    </a:lnB>
                    <a:solidFill>
                      <a:schemeClr val="bg1"/>
                    </a:solidFill>
                  </a:tcPr>
                </a:tc>
              </a:tr>
              <a:tr h="236613">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T0         </a:t>
                      </a:r>
                      <a:endParaRPr lang="es-EC" sz="1050">
                        <a:effectLst/>
                        <a:latin typeface="Cambria"/>
                        <a:ea typeface="MS Mincho"/>
                        <a:cs typeface="Times New Roman"/>
                      </a:endParaRPr>
                    </a:p>
                  </a:txBody>
                  <a:tcPr marL="24860" marR="24860"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2</a:t>
                      </a:r>
                      <a:endParaRPr lang="es-EC" sz="1050">
                        <a:effectLst/>
                        <a:latin typeface="Cambria"/>
                        <a:ea typeface="MS Mincho"/>
                        <a:cs typeface="Times New Roman"/>
                      </a:endParaRPr>
                    </a:p>
                  </a:txBody>
                  <a:tcPr marL="24860" marR="24860"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0,38 ± 0,02</a:t>
                      </a:r>
                      <a:endParaRPr lang="es-EC" sz="1050">
                        <a:effectLst/>
                        <a:latin typeface="Cambria"/>
                        <a:ea typeface="MS Mincho"/>
                        <a:cs typeface="Times New Roman"/>
                      </a:endParaRPr>
                    </a:p>
                  </a:txBody>
                  <a:tcPr marL="24860" marR="24860"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ef</a:t>
                      </a:r>
                      <a:endParaRPr lang="es-EC" sz="1050">
                        <a:effectLst/>
                        <a:latin typeface="Cambria"/>
                        <a:ea typeface="MS Mincho"/>
                        <a:cs typeface="Times New Roman"/>
                      </a:endParaRPr>
                    </a:p>
                  </a:txBody>
                  <a:tcPr marL="24860" marR="24860" marT="0" marB="0" anchor="b">
                    <a:lnL>
                      <a:noFill/>
                    </a:lnL>
                    <a:lnR>
                      <a:noFill/>
                    </a:lnR>
                    <a:lnT>
                      <a:noFill/>
                    </a:lnT>
                    <a:lnB>
                      <a:noFill/>
                    </a:lnB>
                    <a:solidFill>
                      <a:schemeClr val="bg1"/>
                    </a:solidFill>
                  </a:tcPr>
                </a:tc>
              </a:tr>
              <a:tr h="236613">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T2         </a:t>
                      </a:r>
                      <a:endParaRPr lang="es-EC" sz="1050">
                        <a:effectLst/>
                        <a:latin typeface="Cambria"/>
                        <a:ea typeface="MS Mincho"/>
                        <a:cs typeface="Times New Roman"/>
                      </a:endParaRPr>
                    </a:p>
                  </a:txBody>
                  <a:tcPr marL="24860" marR="24860"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1</a:t>
                      </a:r>
                      <a:endParaRPr lang="es-EC" sz="1050">
                        <a:effectLst/>
                        <a:latin typeface="Cambria"/>
                        <a:ea typeface="MS Mincho"/>
                        <a:cs typeface="Times New Roman"/>
                      </a:endParaRPr>
                    </a:p>
                  </a:txBody>
                  <a:tcPr marL="24860" marR="24860"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0,37 ± 0,02</a:t>
                      </a:r>
                      <a:endParaRPr lang="es-EC" sz="1050">
                        <a:effectLst/>
                        <a:latin typeface="Cambria"/>
                        <a:ea typeface="MS Mincho"/>
                        <a:cs typeface="Times New Roman"/>
                      </a:endParaRPr>
                    </a:p>
                  </a:txBody>
                  <a:tcPr marL="24860" marR="24860"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ef</a:t>
                      </a:r>
                      <a:endParaRPr lang="es-EC" sz="1050">
                        <a:effectLst/>
                        <a:latin typeface="Cambria"/>
                        <a:ea typeface="MS Mincho"/>
                        <a:cs typeface="Times New Roman"/>
                      </a:endParaRPr>
                    </a:p>
                  </a:txBody>
                  <a:tcPr marL="24860" marR="24860" marT="0" marB="0" anchor="b">
                    <a:lnL>
                      <a:noFill/>
                    </a:lnL>
                    <a:lnR>
                      <a:noFill/>
                    </a:lnR>
                    <a:lnT>
                      <a:noFill/>
                    </a:lnT>
                    <a:lnB>
                      <a:noFill/>
                    </a:lnB>
                    <a:solidFill>
                      <a:schemeClr val="bg1"/>
                    </a:solidFill>
                  </a:tcPr>
                </a:tc>
              </a:tr>
              <a:tr h="236613">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T1         </a:t>
                      </a:r>
                      <a:endParaRPr lang="es-EC" sz="1050">
                        <a:effectLst/>
                        <a:latin typeface="Cambria"/>
                        <a:ea typeface="MS Mincho"/>
                        <a:cs typeface="Times New Roman"/>
                      </a:endParaRPr>
                    </a:p>
                  </a:txBody>
                  <a:tcPr marL="24860" marR="24860"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2</a:t>
                      </a:r>
                      <a:endParaRPr lang="es-EC" sz="1050">
                        <a:effectLst/>
                        <a:latin typeface="Cambria"/>
                        <a:ea typeface="MS Mincho"/>
                        <a:cs typeface="Times New Roman"/>
                      </a:endParaRPr>
                    </a:p>
                  </a:txBody>
                  <a:tcPr marL="24860" marR="24860"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0,37 ± 0,02</a:t>
                      </a:r>
                      <a:endParaRPr lang="es-EC" sz="1050">
                        <a:effectLst/>
                        <a:latin typeface="Cambria"/>
                        <a:ea typeface="MS Mincho"/>
                        <a:cs typeface="Times New Roman"/>
                      </a:endParaRPr>
                    </a:p>
                  </a:txBody>
                  <a:tcPr marL="24860" marR="24860"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efg</a:t>
                      </a:r>
                      <a:endParaRPr lang="es-EC" sz="1050">
                        <a:effectLst/>
                        <a:latin typeface="Cambria"/>
                        <a:ea typeface="MS Mincho"/>
                        <a:cs typeface="Times New Roman"/>
                      </a:endParaRPr>
                    </a:p>
                  </a:txBody>
                  <a:tcPr marL="24860" marR="24860" marT="0" marB="0" anchor="b">
                    <a:lnL>
                      <a:noFill/>
                    </a:lnL>
                    <a:lnR>
                      <a:noFill/>
                    </a:lnR>
                    <a:lnT>
                      <a:noFill/>
                    </a:lnT>
                    <a:lnB>
                      <a:noFill/>
                    </a:lnB>
                    <a:solidFill>
                      <a:schemeClr val="bg1"/>
                    </a:solidFill>
                  </a:tcPr>
                </a:tc>
              </a:tr>
              <a:tr h="236613">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T3         </a:t>
                      </a:r>
                      <a:endParaRPr lang="es-EC" sz="1050">
                        <a:effectLst/>
                        <a:latin typeface="Cambria"/>
                        <a:ea typeface="MS Mincho"/>
                        <a:cs typeface="Times New Roman"/>
                      </a:endParaRPr>
                    </a:p>
                  </a:txBody>
                  <a:tcPr marL="24860" marR="24860"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3</a:t>
                      </a:r>
                      <a:endParaRPr lang="es-EC" sz="1050">
                        <a:effectLst/>
                        <a:latin typeface="Cambria"/>
                        <a:ea typeface="MS Mincho"/>
                        <a:cs typeface="Times New Roman"/>
                      </a:endParaRPr>
                    </a:p>
                  </a:txBody>
                  <a:tcPr marL="24860" marR="24860"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0,35 ± 0,02</a:t>
                      </a:r>
                      <a:endParaRPr lang="es-EC" sz="1050">
                        <a:effectLst/>
                        <a:latin typeface="Cambria"/>
                        <a:ea typeface="MS Mincho"/>
                        <a:cs typeface="Times New Roman"/>
                      </a:endParaRPr>
                    </a:p>
                  </a:txBody>
                  <a:tcPr marL="24860" marR="24860"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efg</a:t>
                      </a:r>
                      <a:endParaRPr lang="es-EC" sz="1050">
                        <a:effectLst/>
                        <a:latin typeface="Cambria"/>
                        <a:ea typeface="MS Mincho"/>
                        <a:cs typeface="Times New Roman"/>
                      </a:endParaRPr>
                    </a:p>
                  </a:txBody>
                  <a:tcPr marL="24860" marR="24860" marT="0" marB="0" anchor="b">
                    <a:lnL>
                      <a:noFill/>
                    </a:lnL>
                    <a:lnR>
                      <a:noFill/>
                    </a:lnR>
                    <a:lnT>
                      <a:noFill/>
                    </a:lnT>
                    <a:lnB>
                      <a:noFill/>
                    </a:lnB>
                    <a:solidFill>
                      <a:schemeClr val="bg1"/>
                    </a:solidFill>
                  </a:tcPr>
                </a:tc>
              </a:tr>
              <a:tr h="236613">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T3         </a:t>
                      </a:r>
                      <a:endParaRPr lang="es-EC" sz="1050">
                        <a:effectLst/>
                        <a:latin typeface="Cambria"/>
                        <a:ea typeface="MS Mincho"/>
                        <a:cs typeface="Times New Roman"/>
                      </a:endParaRPr>
                    </a:p>
                  </a:txBody>
                  <a:tcPr marL="24860" marR="24860"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2</a:t>
                      </a:r>
                      <a:endParaRPr lang="es-EC" sz="1050">
                        <a:effectLst/>
                        <a:latin typeface="Cambria"/>
                        <a:ea typeface="MS Mincho"/>
                        <a:cs typeface="Times New Roman"/>
                      </a:endParaRPr>
                    </a:p>
                  </a:txBody>
                  <a:tcPr marL="24860" marR="24860"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0,3 ± 0,01</a:t>
                      </a:r>
                      <a:endParaRPr lang="es-EC" sz="1050">
                        <a:effectLst/>
                        <a:latin typeface="Cambria"/>
                        <a:ea typeface="MS Mincho"/>
                        <a:cs typeface="Times New Roman"/>
                      </a:endParaRPr>
                    </a:p>
                  </a:txBody>
                  <a:tcPr marL="24860" marR="24860"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fgh</a:t>
                      </a:r>
                      <a:endParaRPr lang="es-EC" sz="1050">
                        <a:effectLst/>
                        <a:latin typeface="Cambria"/>
                        <a:ea typeface="MS Mincho"/>
                        <a:cs typeface="Times New Roman"/>
                      </a:endParaRPr>
                    </a:p>
                  </a:txBody>
                  <a:tcPr marL="24860" marR="24860" marT="0" marB="0" anchor="b">
                    <a:lnL>
                      <a:noFill/>
                    </a:lnL>
                    <a:lnR>
                      <a:noFill/>
                    </a:lnR>
                    <a:lnT>
                      <a:noFill/>
                    </a:lnT>
                    <a:lnB>
                      <a:noFill/>
                    </a:lnB>
                    <a:solidFill>
                      <a:schemeClr val="bg1"/>
                    </a:solidFill>
                  </a:tcPr>
                </a:tc>
              </a:tr>
              <a:tr h="236613">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T2         </a:t>
                      </a:r>
                      <a:endParaRPr lang="es-EC" sz="1050">
                        <a:effectLst/>
                        <a:latin typeface="Cambria"/>
                        <a:ea typeface="MS Mincho"/>
                        <a:cs typeface="Times New Roman"/>
                      </a:endParaRPr>
                    </a:p>
                  </a:txBody>
                  <a:tcPr marL="24860" marR="24860"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3</a:t>
                      </a:r>
                      <a:endParaRPr lang="es-EC" sz="1050">
                        <a:effectLst/>
                        <a:latin typeface="Cambria"/>
                        <a:ea typeface="MS Mincho"/>
                        <a:cs typeface="Times New Roman"/>
                      </a:endParaRPr>
                    </a:p>
                  </a:txBody>
                  <a:tcPr marL="24860" marR="24860"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0,28 ± 0,01</a:t>
                      </a:r>
                      <a:endParaRPr lang="es-EC" sz="1050">
                        <a:effectLst/>
                        <a:latin typeface="Cambria"/>
                        <a:ea typeface="MS Mincho"/>
                        <a:cs typeface="Times New Roman"/>
                      </a:endParaRPr>
                    </a:p>
                  </a:txBody>
                  <a:tcPr marL="24860" marR="24860"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fghi</a:t>
                      </a:r>
                      <a:endParaRPr lang="es-EC" sz="1050">
                        <a:effectLst/>
                        <a:latin typeface="Cambria"/>
                        <a:ea typeface="MS Mincho"/>
                        <a:cs typeface="Times New Roman"/>
                      </a:endParaRPr>
                    </a:p>
                  </a:txBody>
                  <a:tcPr marL="24860" marR="24860" marT="0" marB="0" anchor="b">
                    <a:lnL>
                      <a:noFill/>
                    </a:lnL>
                    <a:lnR>
                      <a:noFill/>
                    </a:lnR>
                    <a:lnT>
                      <a:noFill/>
                    </a:lnT>
                    <a:lnB>
                      <a:noFill/>
                    </a:lnB>
                    <a:solidFill>
                      <a:schemeClr val="bg1"/>
                    </a:solidFill>
                  </a:tcPr>
                </a:tc>
              </a:tr>
              <a:tr h="236613">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T1         </a:t>
                      </a:r>
                      <a:endParaRPr lang="es-EC" sz="1050">
                        <a:effectLst/>
                        <a:latin typeface="Cambria"/>
                        <a:ea typeface="MS Mincho"/>
                        <a:cs typeface="Times New Roman"/>
                      </a:endParaRPr>
                    </a:p>
                  </a:txBody>
                  <a:tcPr marL="24860" marR="24860"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3</a:t>
                      </a:r>
                      <a:endParaRPr lang="es-EC" sz="1050">
                        <a:effectLst/>
                        <a:latin typeface="Cambria"/>
                        <a:ea typeface="MS Mincho"/>
                        <a:cs typeface="Times New Roman"/>
                      </a:endParaRPr>
                    </a:p>
                  </a:txBody>
                  <a:tcPr marL="24860" marR="24860"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0,26 ± 0,03</a:t>
                      </a:r>
                      <a:endParaRPr lang="es-EC" sz="1050">
                        <a:effectLst/>
                        <a:latin typeface="Cambria"/>
                        <a:ea typeface="MS Mincho"/>
                        <a:cs typeface="Times New Roman"/>
                      </a:endParaRPr>
                    </a:p>
                  </a:txBody>
                  <a:tcPr marL="24860" marR="24860"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ghi</a:t>
                      </a:r>
                      <a:endParaRPr lang="es-EC" sz="1050">
                        <a:effectLst/>
                        <a:latin typeface="Cambria"/>
                        <a:ea typeface="MS Mincho"/>
                        <a:cs typeface="Times New Roman"/>
                      </a:endParaRPr>
                    </a:p>
                  </a:txBody>
                  <a:tcPr marL="24860" marR="24860" marT="0" marB="0" anchor="b">
                    <a:lnL>
                      <a:noFill/>
                    </a:lnL>
                    <a:lnR>
                      <a:noFill/>
                    </a:lnR>
                    <a:lnT>
                      <a:noFill/>
                    </a:lnT>
                    <a:lnB>
                      <a:noFill/>
                    </a:lnB>
                    <a:solidFill>
                      <a:schemeClr val="bg1"/>
                    </a:solidFill>
                  </a:tcPr>
                </a:tc>
              </a:tr>
              <a:tr h="236613">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T0         </a:t>
                      </a:r>
                      <a:endParaRPr lang="es-EC" sz="1050">
                        <a:effectLst/>
                        <a:latin typeface="Cambria"/>
                        <a:ea typeface="MS Mincho"/>
                        <a:cs typeface="Times New Roman"/>
                      </a:endParaRPr>
                    </a:p>
                  </a:txBody>
                  <a:tcPr marL="24860" marR="24860"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3</a:t>
                      </a:r>
                      <a:endParaRPr lang="es-EC" sz="1050">
                        <a:effectLst/>
                        <a:latin typeface="Cambria"/>
                        <a:ea typeface="MS Mincho"/>
                        <a:cs typeface="Times New Roman"/>
                      </a:endParaRPr>
                    </a:p>
                  </a:txBody>
                  <a:tcPr marL="24860" marR="24860"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0,23 ± 0,01</a:t>
                      </a:r>
                      <a:endParaRPr lang="es-EC" sz="1050">
                        <a:effectLst/>
                        <a:latin typeface="Cambria"/>
                        <a:ea typeface="MS Mincho"/>
                        <a:cs typeface="Times New Roman"/>
                      </a:endParaRPr>
                    </a:p>
                  </a:txBody>
                  <a:tcPr marL="24860" marR="24860"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hi</a:t>
                      </a:r>
                      <a:endParaRPr lang="es-EC" sz="1050">
                        <a:effectLst/>
                        <a:latin typeface="Cambria"/>
                        <a:ea typeface="MS Mincho"/>
                        <a:cs typeface="Times New Roman"/>
                      </a:endParaRPr>
                    </a:p>
                  </a:txBody>
                  <a:tcPr marL="24860" marR="24860" marT="0" marB="0" anchor="b">
                    <a:lnL>
                      <a:noFill/>
                    </a:lnL>
                    <a:lnR>
                      <a:noFill/>
                    </a:lnR>
                    <a:lnT>
                      <a:noFill/>
                    </a:lnT>
                    <a:lnB>
                      <a:noFill/>
                    </a:lnB>
                    <a:solidFill>
                      <a:schemeClr val="bg1"/>
                    </a:solidFill>
                  </a:tcPr>
                </a:tc>
              </a:tr>
              <a:tr h="236613">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T3         </a:t>
                      </a:r>
                      <a:endParaRPr lang="es-EC" sz="1050">
                        <a:effectLst/>
                        <a:latin typeface="Cambria"/>
                        <a:ea typeface="MS Mincho"/>
                        <a:cs typeface="Times New Roman"/>
                      </a:endParaRPr>
                    </a:p>
                  </a:txBody>
                  <a:tcPr marL="24860" marR="24860"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1</a:t>
                      </a:r>
                      <a:endParaRPr lang="es-EC" sz="1050">
                        <a:effectLst/>
                        <a:latin typeface="Cambria"/>
                        <a:ea typeface="MS Mincho"/>
                        <a:cs typeface="Times New Roman"/>
                      </a:endParaRPr>
                    </a:p>
                  </a:txBody>
                  <a:tcPr marL="24860" marR="24860"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0,19 ± 0,01</a:t>
                      </a:r>
                      <a:endParaRPr lang="es-EC" sz="1050">
                        <a:effectLst/>
                        <a:latin typeface="Cambria"/>
                        <a:ea typeface="MS Mincho"/>
                        <a:cs typeface="Times New Roman"/>
                      </a:endParaRPr>
                    </a:p>
                  </a:txBody>
                  <a:tcPr marL="24860" marR="24860"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ij</a:t>
                      </a:r>
                      <a:endParaRPr lang="es-EC" sz="1050">
                        <a:effectLst/>
                        <a:latin typeface="Cambria"/>
                        <a:ea typeface="MS Mincho"/>
                        <a:cs typeface="Times New Roman"/>
                      </a:endParaRPr>
                    </a:p>
                  </a:txBody>
                  <a:tcPr marL="24860" marR="24860" marT="0" marB="0" anchor="b">
                    <a:lnL>
                      <a:noFill/>
                    </a:lnL>
                    <a:lnR>
                      <a:noFill/>
                    </a:lnR>
                    <a:lnT>
                      <a:noFill/>
                    </a:lnT>
                    <a:lnB>
                      <a:noFill/>
                    </a:lnB>
                    <a:solidFill>
                      <a:schemeClr val="bg1"/>
                    </a:solidFill>
                  </a:tcPr>
                </a:tc>
              </a:tr>
              <a:tr h="236613">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T1         </a:t>
                      </a:r>
                      <a:endParaRPr lang="es-EC" sz="1050">
                        <a:effectLst/>
                        <a:latin typeface="Cambria"/>
                        <a:ea typeface="MS Mincho"/>
                        <a:cs typeface="Times New Roman"/>
                      </a:endParaRPr>
                    </a:p>
                  </a:txBody>
                  <a:tcPr marL="24860" marR="24860"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1</a:t>
                      </a:r>
                      <a:endParaRPr lang="es-EC" sz="1050">
                        <a:effectLst/>
                        <a:latin typeface="Cambria"/>
                        <a:ea typeface="MS Mincho"/>
                        <a:cs typeface="Times New Roman"/>
                      </a:endParaRPr>
                    </a:p>
                  </a:txBody>
                  <a:tcPr marL="24860" marR="24860"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0,19 ± 0,01</a:t>
                      </a:r>
                      <a:endParaRPr lang="es-EC" sz="1050">
                        <a:effectLst/>
                        <a:latin typeface="Cambria"/>
                        <a:ea typeface="MS Mincho"/>
                        <a:cs typeface="Times New Roman"/>
                      </a:endParaRPr>
                    </a:p>
                  </a:txBody>
                  <a:tcPr marL="24860" marR="24860" marT="0" marB="0" anchor="b">
                    <a:lnL>
                      <a:noFill/>
                    </a:lnL>
                    <a:lnR>
                      <a:noFill/>
                    </a:lnR>
                    <a:lnT>
                      <a:noFill/>
                    </a:lnT>
                    <a:lnB>
                      <a:noFill/>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ij</a:t>
                      </a:r>
                      <a:endParaRPr lang="es-EC" sz="1050">
                        <a:effectLst/>
                        <a:latin typeface="Cambria"/>
                        <a:ea typeface="MS Mincho"/>
                        <a:cs typeface="Times New Roman"/>
                      </a:endParaRPr>
                    </a:p>
                  </a:txBody>
                  <a:tcPr marL="24860" marR="24860" marT="0" marB="0" anchor="b">
                    <a:lnL>
                      <a:noFill/>
                    </a:lnL>
                    <a:lnR>
                      <a:noFill/>
                    </a:lnR>
                    <a:lnT>
                      <a:noFill/>
                    </a:lnT>
                    <a:lnB>
                      <a:noFill/>
                    </a:lnB>
                    <a:solidFill>
                      <a:schemeClr val="bg1"/>
                    </a:solidFill>
                  </a:tcPr>
                </a:tc>
              </a:tr>
              <a:tr h="236613">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T0         </a:t>
                      </a:r>
                      <a:endParaRPr lang="es-EC" sz="1050">
                        <a:effectLst/>
                        <a:latin typeface="Cambria"/>
                        <a:ea typeface="MS Mincho"/>
                        <a:cs typeface="Times New Roman"/>
                      </a:endParaRPr>
                    </a:p>
                  </a:txBody>
                  <a:tcPr marL="24860" marR="2486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1</a:t>
                      </a:r>
                      <a:endParaRPr lang="es-EC" sz="1050">
                        <a:effectLst/>
                        <a:latin typeface="Cambria"/>
                        <a:ea typeface="MS Mincho"/>
                        <a:cs typeface="Times New Roman"/>
                      </a:endParaRPr>
                    </a:p>
                  </a:txBody>
                  <a:tcPr marL="24860" marR="2486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0,12 ± 0,02</a:t>
                      </a:r>
                      <a:endParaRPr lang="es-EC" sz="1050">
                        <a:effectLst/>
                        <a:latin typeface="Cambria"/>
                        <a:ea typeface="MS Mincho"/>
                        <a:cs typeface="Times New Roman"/>
                      </a:endParaRPr>
                    </a:p>
                  </a:txBody>
                  <a:tcPr marL="24860" marR="2486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C" sz="1050">
                          <a:solidFill>
                            <a:srgbClr val="000000"/>
                          </a:solidFill>
                          <a:effectLst/>
                          <a:latin typeface="Times New Roman"/>
                          <a:ea typeface="Times New Roman"/>
                          <a:cs typeface="Times New Roman"/>
                        </a:rPr>
                        <a:t>j</a:t>
                      </a:r>
                      <a:endParaRPr lang="es-EC" sz="1050">
                        <a:effectLst/>
                        <a:latin typeface="Cambria"/>
                        <a:ea typeface="MS Mincho"/>
                        <a:cs typeface="Times New Roman"/>
                      </a:endParaRPr>
                    </a:p>
                  </a:txBody>
                  <a:tcPr marL="24860" marR="2486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r>
              <a:tr h="464502">
                <a:tc gridSpan="4">
                  <a:txBody>
                    <a:bodyPr/>
                    <a:lstStyle/>
                    <a:p>
                      <a:pPr algn="ctr">
                        <a:lnSpc>
                          <a:spcPct val="150000"/>
                        </a:lnSpc>
                        <a:spcAft>
                          <a:spcPts val="0"/>
                        </a:spcAft>
                      </a:pPr>
                      <a:r>
                        <a:rPr lang="en-US" sz="1000" b="1" i="1" dirty="0">
                          <a:solidFill>
                            <a:srgbClr val="000000"/>
                          </a:solidFill>
                          <a:effectLst/>
                          <a:latin typeface="Times New Roman"/>
                          <a:ea typeface="Times New Roman"/>
                          <a:cs typeface="Times New Roman"/>
                        </a:rPr>
                        <a:t>T0:</a:t>
                      </a:r>
                      <a:r>
                        <a:rPr lang="en-US" sz="1000" i="1" dirty="0">
                          <a:solidFill>
                            <a:srgbClr val="000000"/>
                          </a:solidFill>
                          <a:effectLst/>
                          <a:latin typeface="Times New Roman"/>
                          <a:ea typeface="Times New Roman"/>
                          <a:cs typeface="Times New Roman"/>
                        </a:rPr>
                        <a:t> sin DRIS; </a:t>
                      </a:r>
                      <a:r>
                        <a:rPr lang="en-US" sz="1000" b="1" i="1" dirty="0">
                          <a:solidFill>
                            <a:srgbClr val="000000"/>
                          </a:solidFill>
                          <a:effectLst/>
                          <a:latin typeface="Times New Roman"/>
                          <a:ea typeface="Times New Roman"/>
                          <a:cs typeface="Times New Roman"/>
                        </a:rPr>
                        <a:t>T1: </a:t>
                      </a:r>
                      <a:r>
                        <a:rPr lang="en-US" sz="1000" i="1" dirty="0">
                          <a:solidFill>
                            <a:srgbClr val="000000"/>
                          </a:solidFill>
                          <a:effectLst/>
                          <a:latin typeface="Times New Roman"/>
                          <a:ea typeface="Times New Roman"/>
                          <a:cs typeface="Times New Roman"/>
                        </a:rPr>
                        <a:t>DRIS 45 </a:t>
                      </a:r>
                      <a:r>
                        <a:rPr lang="en-US" sz="1000" i="1" dirty="0" err="1">
                          <a:solidFill>
                            <a:srgbClr val="000000"/>
                          </a:solidFill>
                          <a:effectLst/>
                          <a:latin typeface="Times New Roman"/>
                          <a:ea typeface="Times New Roman"/>
                          <a:cs typeface="Times New Roman"/>
                        </a:rPr>
                        <a:t>días</a:t>
                      </a:r>
                      <a:r>
                        <a:rPr lang="en-US" sz="1000" i="1" dirty="0">
                          <a:solidFill>
                            <a:srgbClr val="000000"/>
                          </a:solidFill>
                          <a:effectLst/>
                          <a:latin typeface="Times New Roman"/>
                          <a:ea typeface="Times New Roman"/>
                          <a:cs typeface="Times New Roman"/>
                        </a:rPr>
                        <a:t>; </a:t>
                      </a:r>
                      <a:r>
                        <a:rPr lang="en-US" sz="1000" b="1" i="1" dirty="0">
                          <a:solidFill>
                            <a:srgbClr val="000000"/>
                          </a:solidFill>
                          <a:effectLst/>
                          <a:latin typeface="Times New Roman"/>
                          <a:ea typeface="Times New Roman"/>
                          <a:cs typeface="Times New Roman"/>
                        </a:rPr>
                        <a:t>T2:</a:t>
                      </a:r>
                      <a:r>
                        <a:rPr lang="en-US" sz="1000" i="1" dirty="0">
                          <a:solidFill>
                            <a:srgbClr val="000000"/>
                          </a:solidFill>
                          <a:effectLst/>
                          <a:latin typeface="Times New Roman"/>
                          <a:ea typeface="Times New Roman"/>
                          <a:cs typeface="Times New Roman"/>
                        </a:rPr>
                        <a:t> DRIS 60 </a:t>
                      </a:r>
                      <a:r>
                        <a:rPr lang="en-US" sz="1000" i="1" dirty="0" err="1">
                          <a:solidFill>
                            <a:srgbClr val="000000"/>
                          </a:solidFill>
                          <a:effectLst/>
                          <a:latin typeface="Times New Roman"/>
                          <a:ea typeface="Times New Roman"/>
                          <a:cs typeface="Times New Roman"/>
                        </a:rPr>
                        <a:t>días</a:t>
                      </a:r>
                      <a:r>
                        <a:rPr lang="en-US" sz="1000" i="1" dirty="0">
                          <a:solidFill>
                            <a:srgbClr val="000000"/>
                          </a:solidFill>
                          <a:effectLst/>
                          <a:latin typeface="Times New Roman"/>
                          <a:ea typeface="Times New Roman"/>
                          <a:cs typeface="Times New Roman"/>
                        </a:rPr>
                        <a:t>; </a:t>
                      </a:r>
                      <a:r>
                        <a:rPr lang="en-US" sz="1000" b="1" i="1" dirty="0">
                          <a:solidFill>
                            <a:srgbClr val="000000"/>
                          </a:solidFill>
                          <a:effectLst/>
                          <a:latin typeface="Times New Roman"/>
                          <a:ea typeface="Times New Roman"/>
                          <a:cs typeface="Times New Roman"/>
                        </a:rPr>
                        <a:t>T3:</a:t>
                      </a:r>
                      <a:r>
                        <a:rPr lang="en-US" sz="1000" i="1" dirty="0">
                          <a:solidFill>
                            <a:srgbClr val="000000"/>
                          </a:solidFill>
                          <a:effectLst/>
                          <a:latin typeface="Times New Roman"/>
                          <a:ea typeface="Times New Roman"/>
                          <a:cs typeface="Times New Roman"/>
                        </a:rPr>
                        <a:t> DRIS 75 </a:t>
                      </a:r>
                      <a:r>
                        <a:rPr lang="en-US" sz="1000" i="1" dirty="0" err="1">
                          <a:solidFill>
                            <a:srgbClr val="000000"/>
                          </a:solidFill>
                          <a:effectLst/>
                          <a:latin typeface="Times New Roman"/>
                          <a:ea typeface="Times New Roman"/>
                          <a:cs typeface="Times New Roman"/>
                        </a:rPr>
                        <a:t>días</a:t>
                      </a:r>
                      <a:r>
                        <a:rPr lang="en-US" sz="1050" dirty="0">
                          <a:solidFill>
                            <a:srgbClr val="000000"/>
                          </a:solidFill>
                          <a:effectLst/>
                          <a:latin typeface="Times New Roman"/>
                          <a:ea typeface="Times New Roman"/>
                          <a:cs typeface="Times New Roman"/>
                        </a:rPr>
                        <a:t> </a:t>
                      </a:r>
                      <a:endParaRPr lang="es-EC" sz="1050" dirty="0">
                        <a:effectLst/>
                        <a:latin typeface="Cambria"/>
                        <a:ea typeface="MS Mincho"/>
                        <a:cs typeface="Times New Roman"/>
                      </a:endParaRPr>
                    </a:p>
                    <a:p>
                      <a:pPr algn="ctr">
                        <a:lnSpc>
                          <a:spcPct val="150000"/>
                        </a:lnSpc>
                        <a:spcAft>
                          <a:spcPts val="0"/>
                        </a:spcAft>
                      </a:pPr>
                      <a:r>
                        <a:rPr lang="es-EC" sz="1000" dirty="0" err="1">
                          <a:solidFill>
                            <a:srgbClr val="000000"/>
                          </a:solidFill>
                          <a:effectLst/>
                          <a:latin typeface="Times New Roman"/>
                          <a:ea typeface="Times New Roman"/>
                          <a:cs typeface="Times New Roman"/>
                        </a:rPr>
                        <a:t>Tukey</a:t>
                      </a:r>
                      <a:r>
                        <a:rPr lang="es-EC" sz="1000" dirty="0">
                          <a:solidFill>
                            <a:srgbClr val="000000"/>
                          </a:solidFill>
                          <a:effectLst/>
                          <a:latin typeface="Times New Roman"/>
                          <a:ea typeface="Times New Roman"/>
                          <a:cs typeface="Times New Roman"/>
                        </a:rPr>
                        <a:t> α=0,05</a:t>
                      </a:r>
                      <a:endParaRPr lang="es-EC" sz="1050" dirty="0">
                        <a:effectLst/>
                        <a:latin typeface="Cambria"/>
                        <a:ea typeface="MS Mincho"/>
                        <a:cs typeface="Times New Roman"/>
                      </a:endParaRPr>
                    </a:p>
                  </a:txBody>
                  <a:tcPr marL="24860" marR="2486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
        <p:nvSpPr>
          <p:cNvPr id="5" name="4 Rectángulo"/>
          <p:cNvSpPr/>
          <p:nvPr/>
        </p:nvSpPr>
        <p:spPr>
          <a:xfrm>
            <a:off x="5364088" y="1052736"/>
            <a:ext cx="3779912" cy="4247317"/>
          </a:xfrm>
          <a:prstGeom prst="rect">
            <a:avLst/>
          </a:prstGeom>
        </p:spPr>
        <p:txBody>
          <a:bodyPr wrap="square">
            <a:spAutoFit/>
          </a:bodyPr>
          <a:lstStyle/>
          <a:p>
            <a:pPr marL="285750" indent="-285750">
              <a:buFont typeface="Arial" pitchFamily="34" charset="0"/>
              <a:buChar char="•"/>
            </a:pPr>
            <a:r>
              <a:rPr lang="es-ES_tradnl" dirty="0"/>
              <a:t>T0 y T1 en la 6ta y 5ta cosecha respectivamente presentaron el mayor </a:t>
            </a:r>
            <a:r>
              <a:rPr lang="es-ES_tradnl" dirty="0" smtClean="0"/>
              <a:t>rendimiento</a:t>
            </a:r>
          </a:p>
          <a:p>
            <a:pPr marL="285750" indent="-285750">
              <a:buFont typeface="Arial" pitchFamily="34" charset="0"/>
              <a:buChar char="•"/>
            </a:pPr>
            <a:endParaRPr lang="es-EC" dirty="0"/>
          </a:p>
          <a:p>
            <a:pPr marL="285750" indent="-285750">
              <a:buFont typeface="Arial" pitchFamily="34" charset="0"/>
              <a:buChar char="•"/>
            </a:pPr>
            <a:r>
              <a:rPr lang="es-ES_tradnl" dirty="0"/>
              <a:t>T2 en la 5ta cosecha tuvo un mayor rendimiento que T3 en la 6ta cosecha y T2 en la 4ta </a:t>
            </a:r>
            <a:r>
              <a:rPr lang="es-ES_tradnl" dirty="0" smtClean="0"/>
              <a:t>cosecha</a:t>
            </a:r>
          </a:p>
          <a:p>
            <a:pPr marL="285750" indent="-285750">
              <a:buFont typeface="Arial" pitchFamily="34" charset="0"/>
              <a:buChar char="•"/>
            </a:pPr>
            <a:endParaRPr lang="es-ES_tradnl" dirty="0" smtClean="0"/>
          </a:p>
          <a:p>
            <a:pPr marL="742950" lvl="1" indent="-285750">
              <a:buFont typeface="Arial" pitchFamily="34" charset="0"/>
              <a:buChar char="•"/>
            </a:pPr>
            <a:r>
              <a:rPr lang="es-ES_tradnl" dirty="0" smtClean="0"/>
              <a:t>Sin </a:t>
            </a:r>
            <a:r>
              <a:rPr lang="es-ES_tradnl" dirty="0"/>
              <a:t>embargo no tuvo diferencias significativas con T0 y T3 en la 5ta cosecha, T1 en la 4ta cosecha y T1 y T2 en la 6ta cosecha</a:t>
            </a:r>
            <a:endParaRPr lang="es-EC" dirty="0"/>
          </a:p>
        </p:txBody>
      </p:sp>
      <p:pic>
        <p:nvPicPr>
          <p:cNvPr id="6" name="17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5966098"/>
            <a:ext cx="2714204"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76931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4032448" cy="782960"/>
          </a:xfrm>
        </p:spPr>
        <p:txBody>
          <a:bodyPr/>
          <a:lstStyle/>
          <a:p>
            <a:pPr algn="l"/>
            <a:r>
              <a:rPr lang="es-EC" sz="2800" dirty="0" smtClean="0">
                <a:solidFill>
                  <a:sysClr val="windowText" lastClr="000000"/>
                </a:solidFill>
              </a:rPr>
              <a:t>Primera categoría comercial</a:t>
            </a:r>
            <a:endParaRPr lang="es-EC" sz="2800" dirty="0">
              <a:solidFill>
                <a:sysClr val="windowText" lastClr="000000"/>
              </a:solidFill>
            </a:endParaRPr>
          </a:p>
        </p:txBody>
      </p:sp>
      <p:graphicFrame>
        <p:nvGraphicFramePr>
          <p:cNvPr id="5" name="4 Tabla"/>
          <p:cNvGraphicFramePr>
            <a:graphicFrameLocks noGrp="1"/>
          </p:cNvGraphicFramePr>
          <p:nvPr>
            <p:extLst>
              <p:ext uri="{D42A27DB-BD31-4B8C-83A1-F6EECF244321}">
                <p14:modId xmlns:p14="http://schemas.microsoft.com/office/powerpoint/2010/main" val="2019228562"/>
              </p:ext>
            </p:extLst>
          </p:nvPr>
        </p:nvGraphicFramePr>
        <p:xfrm>
          <a:off x="179512" y="2852936"/>
          <a:ext cx="5056505" cy="1965960"/>
        </p:xfrm>
        <a:graphic>
          <a:graphicData uri="http://schemas.openxmlformats.org/drawingml/2006/table">
            <a:tbl>
              <a:tblPr firstRow="1" firstCol="1" bandRow="1"/>
              <a:tblGrid>
                <a:gridCol w="1588770"/>
                <a:gridCol w="317500"/>
                <a:gridCol w="593090"/>
                <a:gridCol w="540385"/>
                <a:gridCol w="899795"/>
                <a:gridCol w="574675"/>
                <a:gridCol w="542290"/>
              </a:tblGrid>
              <a:tr h="200025">
                <a:tc gridSpan="7">
                  <a:txBody>
                    <a:bodyPr/>
                    <a:lstStyle/>
                    <a:p>
                      <a:pPr algn="just">
                        <a:spcAft>
                          <a:spcPts val="0"/>
                        </a:spcAft>
                      </a:pPr>
                      <a:r>
                        <a:rPr lang="es-EC" sz="1200" dirty="0" smtClean="0">
                          <a:solidFill>
                            <a:srgbClr val="000000"/>
                          </a:solidFill>
                          <a:effectLst/>
                          <a:latin typeface="Times New Roman"/>
                          <a:ea typeface="Times New Roman"/>
                          <a:cs typeface="Times New Roman"/>
                        </a:rPr>
                        <a:t>Análisis </a:t>
                      </a:r>
                      <a:r>
                        <a:rPr lang="es-EC" sz="1200" dirty="0">
                          <a:solidFill>
                            <a:srgbClr val="000000"/>
                          </a:solidFill>
                          <a:effectLst/>
                          <a:latin typeface="Times New Roman"/>
                          <a:ea typeface="Times New Roman"/>
                          <a:cs typeface="Times New Roman"/>
                        </a:rPr>
                        <a:t>de varianza de los grados </a:t>
                      </a:r>
                      <a:r>
                        <a:rPr lang="es-EC" sz="1200" dirty="0" err="1">
                          <a:solidFill>
                            <a:srgbClr val="000000"/>
                          </a:solidFill>
                          <a:effectLst/>
                          <a:latin typeface="Times New Roman"/>
                          <a:ea typeface="Times New Roman"/>
                          <a:cs typeface="Times New Roman"/>
                        </a:rPr>
                        <a:t>Brix</a:t>
                      </a:r>
                      <a:r>
                        <a:rPr lang="es-EC" sz="1200" dirty="0">
                          <a:solidFill>
                            <a:srgbClr val="000000"/>
                          </a:solidFill>
                          <a:effectLst/>
                          <a:latin typeface="Times New Roman"/>
                          <a:ea typeface="Times New Roman"/>
                          <a:cs typeface="Times New Roman"/>
                        </a:rPr>
                        <a:t> de tomate (</a:t>
                      </a:r>
                      <a:r>
                        <a:rPr lang="es-EC" sz="1200" i="1" dirty="0" err="1">
                          <a:solidFill>
                            <a:srgbClr val="000000"/>
                          </a:solidFill>
                          <a:effectLst/>
                          <a:latin typeface="Times New Roman"/>
                          <a:ea typeface="Times New Roman"/>
                          <a:cs typeface="Times New Roman"/>
                        </a:rPr>
                        <a:t>Solanum</a:t>
                      </a:r>
                      <a:r>
                        <a:rPr lang="es-EC" sz="1200" i="1" dirty="0">
                          <a:solidFill>
                            <a:srgbClr val="000000"/>
                          </a:solidFill>
                          <a:effectLst/>
                          <a:latin typeface="Times New Roman"/>
                          <a:ea typeface="Times New Roman"/>
                          <a:cs typeface="Times New Roman"/>
                        </a:rPr>
                        <a:t> </a:t>
                      </a:r>
                      <a:r>
                        <a:rPr lang="es-EC" sz="1200" i="1" dirty="0" err="1">
                          <a:solidFill>
                            <a:srgbClr val="000000"/>
                          </a:solidFill>
                          <a:effectLst/>
                          <a:latin typeface="Times New Roman"/>
                          <a:ea typeface="Times New Roman"/>
                          <a:cs typeface="Times New Roman"/>
                        </a:rPr>
                        <a:t>lycopersicum</a:t>
                      </a:r>
                      <a:r>
                        <a:rPr lang="es-EC" sz="1200" dirty="0">
                          <a:solidFill>
                            <a:srgbClr val="000000"/>
                          </a:solidFill>
                          <a:effectLst/>
                          <a:latin typeface="Times New Roman"/>
                          <a:ea typeface="Times New Roman"/>
                          <a:cs typeface="Times New Roman"/>
                        </a:rPr>
                        <a:t>) de primera categoría comercial, bajo 4 tratamientos de diagnóstico y 3 cosechas.</a:t>
                      </a:r>
                      <a:endParaRPr lang="es-EC" sz="1200" dirty="0">
                        <a:effectLst/>
                        <a:latin typeface="Cambria"/>
                        <a:ea typeface="MS Mincho"/>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0025">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Fuente de Variación</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gl</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CM</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F</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p-valor</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Criterio</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Valor</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Tratamiento</a:t>
                      </a:r>
                      <a:endParaRPr lang="es-EC" sz="1200">
                        <a:effectLst/>
                        <a:latin typeface="Cambria"/>
                        <a:ea typeface="MS Mincho"/>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3</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0,29</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1,72</a:t>
                      </a:r>
                      <a:r>
                        <a:rPr lang="es-EC" sz="1200" i="1" baseline="30000">
                          <a:solidFill>
                            <a:srgbClr val="000000"/>
                          </a:solidFill>
                          <a:effectLst/>
                          <a:latin typeface="Times New Roman"/>
                          <a:ea typeface="Times New Roman"/>
                          <a:cs typeface="Times New Roman"/>
                        </a:rPr>
                        <a:t> NS</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0,2024</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R</a:t>
                      </a:r>
                      <a:r>
                        <a:rPr lang="es-EC" sz="1200" baseline="30000">
                          <a:solidFill>
                            <a:srgbClr val="000000"/>
                          </a:solidFill>
                          <a:effectLst/>
                          <a:latin typeface="Times New Roman"/>
                          <a:ea typeface="Times New Roman"/>
                          <a:cs typeface="Times New Roman"/>
                        </a:rPr>
                        <a:t>2</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0,58</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00025">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Cosecha</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2</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0,15</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0,88</a:t>
                      </a:r>
                      <a:r>
                        <a:rPr lang="es-EC" sz="1200" i="1" baseline="30000">
                          <a:solidFill>
                            <a:srgbClr val="000000"/>
                          </a:solidFill>
                          <a:effectLst/>
                          <a:latin typeface="Times New Roman"/>
                          <a:ea typeface="Times New Roman"/>
                          <a:cs typeface="Times New Roman"/>
                        </a:rPr>
                        <a:t> NS</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0,4339</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C.V.</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11,34</a:t>
                      </a:r>
                      <a:endParaRPr lang="es-EC" sz="1200">
                        <a:effectLst/>
                        <a:latin typeface="Cambria"/>
                        <a:ea typeface="MS Mincho"/>
                        <a:cs typeface="Times New Roman"/>
                      </a:endParaRPr>
                    </a:p>
                  </a:txBody>
                  <a:tcPr marL="44450" marR="44450" marT="0" marB="0" anchor="b">
                    <a:lnL>
                      <a:noFill/>
                    </a:lnL>
                    <a:lnR>
                      <a:noFill/>
                    </a:lnR>
                    <a:lnT>
                      <a:noFill/>
                    </a:lnT>
                    <a:lnB>
                      <a:noFill/>
                    </a:lnB>
                  </a:tcPr>
                </a:tc>
              </a:tr>
              <a:tr h="200025">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Tratamiento*Cosecha</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6</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0,28</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1,68</a:t>
                      </a:r>
                      <a:r>
                        <a:rPr lang="es-EC" sz="1200" i="1" baseline="30000">
                          <a:solidFill>
                            <a:srgbClr val="000000"/>
                          </a:solidFill>
                          <a:effectLst/>
                          <a:latin typeface="Times New Roman"/>
                          <a:ea typeface="Times New Roman"/>
                          <a:cs typeface="Times New Roman"/>
                        </a:rPr>
                        <a:t> NS</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0,1907</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 </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endParaRPr lang="es-EC" sz="1200">
                        <a:effectLst/>
                        <a:latin typeface="Cambria"/>
                      </a:endParaRPr>
                    </a:p>
                  </a:txBody>
                  <a:tcPr marL="44450" marR="44450" marT="0" marB="0" anchor="b">
                    <a:lnL>
                      <a:noFill/>
                    </a:lnL>
                    <a:lnR>
                      <a:noFill/>
                    </a:lnR>
                    <a:lnT>
                      <a:noFill/>
                    </a:lnT>
                    <a:lnB>
                      <a:noFill/>
                    </a:lnB>
                  </a:tcPr>
                </a:tc>
              </a:tr>
              <a:tr h="200025">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Error</a:t>
                      </a:r>
                      <a:endParaRPr lang="es-EC" sz="1200">
                        <a:effectLst/>
                        <a:latin typeface="Cambria"/>
                        <a:ea typeface="MS Mincho"/>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16</a:t>
                      </a:r>
                      <a:endParaRPr lang="es-EC" sz="1200">
                        <a:effectLst/>
                        <a:latin typeface="Cambria"/>
                        <a:ea typeface="MS Mincho"/>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0,17</a:t>
                      </a:r>
                      <a:endParaRPr lang="es-EC" sz="1200">
                        <a:effectLst/>
                        <a:latin typeface="Cambria"/>
                        <a:ea typeface="MS Mincho"/>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200">
                        <a:effectLst/>
                        <a:latin typeface="Cambria"/>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200">
                        <a:effectLst/>
                        <a:latin typeface="Cambria"/>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a:solidFill>
                            <a:srgbClr val="000000"/>
                          </a:solidFill>
                          <a:effectLst/>
                          <a:latin typeface="Times New Roman"/>
                          <a:ea typeface="Times New Roman"/>
                          <a:cs typeface="Times New Roman"/>
                        </a:rPr>
                        <a:t> </a:t>
                      </a:r>
                      <a:endParaRPr lang="es-EC" sz="1200">
                        <a:effectLst/>
                        <a:latin typeface="Cambria"/>
                        <a:ea typeface="MS Mincho"/>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a:solidFill>
                            <a:srgbClr val="000000"/>
                          </a:solidFill>
                          <a:effectLst/>
                          <a:latin typeface="Times New Roman"/>
                          <a:ea typeface="Times New Roman"/>
                          <a:cs typeface="Times New Roman"/>
                        </a:rPr>
                        <a:t> </a:t>
                      </a:r>
                      <a:endParaRPr lang="es-EC" sz="1200">
                        <a:effectLst/>
                        <a:latin typeface="Cambria"/>
                        <a:ea typeface="MS Mincho"/>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200025">
                <a:tc gridSpan="7">
                  <a:txBody>
                    <a:bodyPr/>
                    <a:lstStyle/>
                    <a:p>
                      <a:pPr algn="ctr">
                        <a:lnSpc>
                          <a:spcPct val="150000"/>
                        </a:lnSpc>
                        <a:spcAft>
                          <a:spcPts val="0"/>
                        </a:spcAft>
                      </a:pPr>
                      <a:r>
                        <a:rPr lang="es-EC" sz="1000" i="1" baseline="30000" dirty="0">
                          <a:solidFill>
                            <a:srgbClr val="000000"/>
                          </a:solidFill>
                          <a:effectLst/>
                          <a:latin typeface="Times New Roman"/>
                          <a:ea typeface="Times New Roman"/>
                          <a:cs typeface="Times New Roman"/>
                        </a:rPr>
                        <a:t>NS</a:t>
                      </a:r>
                      <a:r>
                        <a:rPr lang="es-EC" sz="1000" dirty="0">
                          <a:solidFill>
                            <a:srgbClr val="000000"/>
                          </a:solidFill>
                          <a:effectLst/>
                          <a:latin typeface="Times New Roman"/>
                          <a:ea typeface="Times New Roman"/>
                          <a:cs typeface="Times New Roman"/>
                        </a:rPr>
                        <a:t> No significativo*significativo a 0,05; ** significativo a 0,01; ***significativo a 0,001; N=36</a:t>
                      </a:r>
                      <a:endParaRPr lang="es-EC" sz="1200" dirty="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
        <p:nvSpPr>
          <p:cNvPr id="3" name="2 CuadroTexto"/>
          <p:cNvSpPr txBox="1"/>
          <p:nvPr/>
        </p:nvSpPr>
        <p:spPr>
          <a:xfrm>
            <a:off x="5518107" y="2924944"/>
            <a:ext cx="3478108" cy="1815882"/>
          </a:xfrm>
          <a:prstGeom prst="leftArrowCallout">
            <a:avLst/>
          </a:prstGeom>
          <a:solidFill>
            <a:srgbClr val="00B0F0"/>
          </a:solidFill>
          <a:ln>
            <a:solidFill>
              <a:schemeClr val="tx1"/>
            </a:solidFill>
          </a:ln>
        </p:spPr>
        <p:txBody>
          <a:bodyPr wrap="square" rtlCol="0">
            <a:spAutoFit/>
          </a:bodyPr>
          <a:lstStyle/>
          <a:p>
            <a:pPr algn="ctr"/>
            <a:r>
              <a:rPr lang="es-EC" sz="2800" dirty="0" smtClean="0"/>
              <a:t>No se encontraron diferencias significativas</a:t>
            </a:r>
            <a:endParaRPr lang="es-EC" sz="2800" dirty="0"/>
          </a:p>
        </p:txBody>
      </p:sp>
      <p:sp>
        <p:nvSpPr>
          <p:cNvPr id="7" name="6 CuadroTexto"/>
          <p:cNvSpPr txBox="1"/>
          <p:nvPr/>
        </p:nvSpPr>
        <p:spPr>
          <a:xfrm>
            <a:off x="3805903" y="836712"/>
            <a:ext cx="3744416" cy="1727002"/>
          </a:xfrm>
          <a:prstGeom prst="star12">
            <a:avLst/>
          </a:prstGeom>
          <a:solidFill>
            <a:srgbClr val="FF8B8B"/>
          </a:solidFill>
          <a:ln>
            <a:solidFill>
              <a:schemeClr val="tx1"/>
            </a:solidFill>
          </a:ln>
        </p:spPr>
        <p:txBody>
          <a:bodyPr wrap="square" rtlCol="0">
            <a:spAutoFit/>
          </a:bodyPr>
          <a:lstStyle/>
          <a:p>
            <a:pPr algn="ctr"/>
            <a:r>
              <a:rPr lang="es-EC" dirty="0" smtClean="0"/>
              <a:t>NO existen efectos significativos</a:t>
            </a:r>
            <a:endParaRPr lang="es-EC" dirty="0"/>
          </a:p>
        </p:txBody>
      </p:sp>
      <p:sp>
        <p:nvSpPr>
          <p:cNvPr id="8" name="1 Título"/>
          <p:cNvSpPr txBox="1">
            <a:spLocks/>
          </p:cNvSpPr>
          <p:nvPr/>
        </p:nvSpPr>
        <p:spPr>
          <a:xfrm>
            <a:off x="5292080" y="0"/>
            <a:ext cx="3851920" cy="620713"/>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mtClean="0">
                <a:solidFill>
                  <a:schemeClr val="tx1"/>
                </a:solidFill>
              </a:rPr>
              <a:t>GRADOS BRIX</a:t>
            </a:r>
            <a:endParaRPr lang="es-EC" dirty="0">
              <a:solidFill>
                <a:schemeClr val="tx1"/>
              </a:solidFill>
            </a:endParaRPr>
          </a:p>
        </p:txBody>
      </p:sp>
      <p:pic>
        <p:nvPicPr>
          <p:cNvPr id="9" name="17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5966098"/>
            <a:ext cx="2714204"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05960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3491880" cy="1268760"/>
          </a:xfrm>
        </p:spPr>
        <p:txBody>
          <a:bodyPr/>
          <a:lstStyle/>
          <a:p>
            <a:pPr algn="l"/>
            <a:r>
              <a:rPr lang="es-EC" sz="2800" dirty="0" smtClean="0">
                <a:solidFill>
                  <a:sysClr val="windowText" lastClr="000000"/>
                </a:solidFill>
              </a:rPr>
              <a:t>Segunda categoría comercial</a:t>
            </a:r>
            <a:endParaRPr lang="es-EC" sz="2800" dirty="0">
              <a:solidFill>
                <a:sysClr val="windowText" lastClr="000000"/>
              </a:solidFill>
            </a:endParaRPr>
          </a:p>
        </p:txBody>
      </p:sp>
      <p:graphicFrame>
        <p:nvGraphicFramePr>
          <p:cNvPr id="5" name="4 Tabla"/>
          <p:cNvGraphicFramePr>
            <a:graphicFrameLocks noGrp="1"/>
          </p:cNvGraphicFramePr>
          <p:nvPr>
            <p:extLst>
              <p:ext uri="{D42A27DB-BD31-4B8C-83A1-F6EECF244321}">
                <p14:modId xmlns:p14="http://schemas.microsoft.com/office/powerpoint/2010/main" val="714795360"/>
              </p:ext>
            </p:extLst>
          </p:nvPr>
        </p:nvGraphicFramePr>
        <p:xfrm>
          <a:off x="251519" y="2348880"/>
          <a:ext cx="5472609" cy="1965960"/>
        </p:xfrm>
        <a:graphic>
          <a:graphicData uri="http://schemas.openxmlformats.org/drawingml/2006/table">
            <a:tbl>
              <a:tblPr firstRow="1" firstCol="1" bandRow="1"/>
              <a:tblGrid>
                <a:gridCol w="1508157"/>
                <a:gridCol w="365960"/>
                <a:gridCol w="666114"/>
                <a:gridCol w="571434"/>
                <a:gridCol w="833314"/>
                <a:gridCol w="879646"/>
                <a:gridCol w="647984"/>
              </a:tblGrid>
              <a:tr h="200025">
                <a:tc gridSpan="7">
                  <a:txBody>
                    <a:bodyPr/>
                    <a:lstStyle/>
                    <a:p>
                      <a:pPr algn="just">
                        <a:spcAft>
                          <a:spcPts val="1000"/>
                        </a:spcAft>
                      </a:pPr>
                      <a:r>
                        <a:rPr lang="es-ES_tradnl" sz="1200" b="0" dirty="0" smtClean="0">
                          <a:solidFill>
                            <a:schemeClr val="tx1"/>
                          </a:solidFill>
                          <a:effectLst/>
                          <a:latin typeface="Times New Roman"/>
                          <a:ea typeface="MS Mincho"/>
                          <a:cs typeface="Times New Roman"/>
                        </a:rPr>
                        <a:t>Análisis </a:t>
                      </a:r>
                      <a:r>
                        <a:rPr lang="es-ES_tradnl" sz="1200" b="0" dirty="0">
                          <a:solidFill>
                            <a:schemeClr val="tx1"/>
                          </a:solidFill>
                          <a:effectLst/>
                          <a:latin typeface="Times New Roman"/>
                          <a:ea typeface="MS Mincho"/>
                          <a:cs typeface="Times New Roman"/>
                        </a:rPr>
                        <a:t>de varianza de los grados </a:t>
                      </a:r>
                      <a:r>
                        <a:rPr lang="es-ES_tradnl" sz="1200" b="0" dirty="0" err="1">
                          <a:solidFill>
                            <a:schemeClr val="tx1"/>
                          </a:solidFill>
                          <a:effectLst/>
                          <a:latin typeface="Times New Roman"/>
                          <a:ea typeface="MS Mincho"/>
                          <a:cs typeface="Times New Roman"/>
                        </a:rPr>
                        <a:t>Brix</a:t>
                      </a:r>
                      <a:r>
                        <a:rPr lang="es-ES_tradnl" sz="1200" b="0" dirty="0">
                          <a:solidFill>
                            <a:schemeClr val="tx1"/>
                          </a:solidFill>
                          <a:effectLst/>
                          <a:latin typeface="Times New Roman"/>
                          <a:ea typeface="MS Mincho"/>
                          <a:cs typeface="Times New Roman"/>
                        </a:rPr>
                        <a:t> de tomate (</a:t>
                      </a:r>
                      <a:r>
                        <a:rPr lang="es-ES_tradnl" sz="1200" b="0" i="1" dirty="0" err="1">
                          <a:solidFill>
                            <a:schemeClr val="tx1"/>
                          </a:solidFill>
                          <a:effectLst/>
                          <a:latin typeface="Times New Roman"/>
                          <a:ea typeface="MS Mincho"/>
                          <a:cs typeface="Times New Roman"/>
                        </a:rPr>
                        <a:t>Solanum</a:t>
                      </a:r>
                      <a:r>
                        <a:rPr lang="es-ES_tradnl" sz="1200" b="0" i="1" dirty="0">
                          <a:solidFill>
                            <a:schemeClr val="tx1"/>
                          </a:solidFill>
                          <a:effectLst/>
                          <a:latin typeface="Times New Roman"/>
                          <a:ea typeface="MS Mincho"/>
                          <a:cs typeface="Times New Roman"/>
                        </a:rPr>
                        <a:t> </a:t>
                      </a:r>
                      <a:r>
                        <a:rPr lang="es-ES_tradnl" sz="1200" b="0" i="1" dirty="0" err="1">
                          <a:solidFill>
                            <a:schemeClr val="tx1"/>
                          </a:solidFill>
                          <a:effectLst/>
                          <a:latin typeface="Times New Roman"/>
                          <a:ea typeface="MS Mincho"/>
                          <a:cs typeface="Times New Roman"/>
                        </a:rPr>
                        <a:t>lycopersicum</a:t>
                      </a:r>
                      <a:r>
                        <a:rPr lang="es-ES_tradnl" sz="1200" b="0" dirty="0">
                          <a:solidFill>
                            <a:schemeClr val="tx1"/>
                          </a:solidFill>
                          <a:effectLst/>
                          <a:latin typeface="Times New Roman"/>
                          <a:ea typeface="MS Mincho"/>
                          <a:cs typeface="Times New Roman"/>
                        </a:rPr>
                        <a:t>) de segunda categoría comercial, bajo 4 tratamientos de diagnóstico y 3 cosechas.</a:t>
                      </a:r>
                      <a:endParaRPr lang="es-EC" sz="900" b="1" dirty="0">
                        <a:solidFill>
                          <a:schemeClr val="tx1"/>
                        </a:solidFill>
                        <a:effectLst/>
                        <a:latin typeface="Cambria"/>
                        <a:ea typeface="MS Mincho"/>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0025">
                <a:tc>
                  <a:txBody>
                    <a:bodyPr/>
                    <a:lstStyle/>
                    <a:p>
                      <a:pPr algn="ctr">
                        <a:lnSpc>
                          <a:spcPct val="150000"/>
                        </a:lnSpc>
                        <a:spcAft>
                          <a:spcPts val="0"/>
                        </a:spcAft>
                      </a:pPr>
                      <a:r>
                        <a:rPr lang="es-EC" sz="1200" dirty="0">
                          <a:solidFill>
                            <a:schemeClr val="tx1"/>
                          </a:solidFill>
                          <a:effectLst/>
                          <a:latin typeface="Times New Roman"/>
                          <a:ea typeface="Times New Roman"/>
                          <a:cs typeface="Times New Roman"/>
                        </a:rPr>
                        <a:t>Fuente de Variación</a:t>
                      </a:r>
                      <a:endParaRPr lang="es-EC" sz="1200" dirty="0">
                        <a:solidFill>
                          <a:schemeClr val="tx1"/>
                        </a:solidFill>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gl</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CM</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F</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p-valor</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Criterio</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Valor</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Tratamiento</a:t>
                      </a:r>
                      <a:endParaRPr lang="es-EC" sz="1200">
                        <a:effectLst/>
                        <a:latin typeface="Cambria"/>
                        <a:ea typeface="MS Mincho"/>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3</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0,92</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7,91**</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0,0019</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R</a:t>
                      </a:r>
                      <a:r>
                        <a:rPr lang="es-EC" sz="1200" baseline="30000">
                          <a:solidFill>
                            <a:srgbClr val="000000"/>
                          </a:solidFill>
                          <a:effectLst/>
                          <a:latin typeface="Times New Roman"/>
                          <a:ea typeface="Times New Roman"/>
                          <a:cs typeface="Times New Roman"/>
                        </a:rPr>
                        <a:t>2</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0,78</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00025">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Cosecha</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2</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0,55</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4,67*</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0,0253</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C.V. (%)</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9,92</a:t>
                      </a:r>
                      <a:endParaRPr lang="es-EC" sz="1200">
                        <a:effectLst/>
                        <a:latin typeface="Cambria"/>
                        <a:ea typeface="MS Mincho"/>
                        <a:cs typeface="Times New Roman"/>
                      </a:endParaRPr>
                    </a:p>
                  </a:txBody>
                  <a:tcPr marL="44450" marR="44450" marT="0" marB="0" anchor="b">
                    <a:lnL>
                      <a:noFill/>
                    </a:lnL>
                    <a:lnR>
                      <a:noFill/>
                    </a:lnR>
                    <a:lnT>
                      <a:noFill/>
                    </a:lnT>
                    <a:lnB>
                      <a:noFill/>
                    </a:lnB>
                  </a:tcPr>
                </a:tc>
              </a:tr>
              <a:tr h="200025">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Tratamiento*Cosecha</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6</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0,31</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2,66</a:t>
                      </a:r>
                      <a:r>
                        <a:rPr lang="es-EC" sz="1200" i="1" baseline="30000">
                          <a:solidFill>
                            <a:srgbClr val="000000"/>
                          </a:solidFill>
                          <a:effectLst/>
                          <a:latin typeface="Times New Roman"/>
                          <a:ea typeface="Times New Roman"/>
                          <a:cs typeface="Times New Roman"/>
                        </a:rPr>
                        <a:t>NS</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0,0550</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nSpc>
                          <a:spcPct val="150000"/>
                        </a:lnSpc>
                        <a:spcAft>
                          <a:spcPts val="0"/>
                        </a:spcAft>
                      </a:pPr>
                      <a:r>
                        <a:rPr lang="es-EC" sz="1200">
                          <a:solidFill>
                            <a:srgbClr val="000000"/>
                          </a:solidFill>
                          <a:effectLst/>
                          <a:latin typeface="Times New Roman"/>
                          <a:ea typeface="Times New Roman"/>
                          <a:cs typeface="Times New Roman"/>
                        </a:rPr>
                        <a:t> </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endParaRPr lang="es-EC" sz="1200">
                        <a:effectLst/>
                        <a:latin typeface="Cambria"/>
                      </a:endParaRPr>
                    </a:p>
                  </a:txBody>
                  <a:tcPr marL="44450" marR="44450" marT="0" marB="0" anchor="b">
                    <a:lnL>
                      <a:noFill/>
                    </a:lnL>
                    <a:lnR>
                      <a:noFill/>
                    </a:lnR>
                    <a:lnT>
                      <a:noFill/>
                    </a:lnT>
                    <a:lnB>
                      <a:noFill/>
                    </a:lnB>
                  </a:tcPr>
                </a:tc>
              </a:tr>
              <a:tr h="200025">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Error</a:t>
                      </a:r>
                      <a:endParaRPr lang="es-EC" sz="1200">
                        <a:effectLst/>
                        <a:latin typeface="Cambria"/>
                        <a:ea typeface="MS Mincho"/>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16</a:t>
                      </a:r>
                      <a:endParaRPr lang="es-EC" sz="1200">
                        <a:effectLst/>
                        <a:latin typeface="Cambria"/>
                        <a:ea typeface="MS Mincho"/>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0,12</a:t>
                      </a:r>
                      <a:endParaRPr lang="es-EC" sz="1200">
                        <a:effectLst/>
                        <a:latin typeface="Cambria"/>
                        <a:ea typeface="MS Mincho"/>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200">
                        <a:effectLst/>
                        <a:latin typeface="Cambria"/>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200">
                        <a:effectLst/>
                        <a:latin typeface="Cambria"/>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 </a:t>
                      </a:r>
                      <a:endParaRPr lang="es-EC" sz="1200">
                        <a:effectLst/>
                        <a:latin typeface="Cambria"/>
                        <a:ea typeface="MS Mincho"/>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 </a:t>
                      </a:r>
                      <a:endParaRPr lang="es-EC" sz="1200">
                        <a:effectLst/>
                        <a:latin typeface="Cambria"/>
                        <a:ea typeface="MS Mincho"/>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200025">
                <a:tc gridSpan="7">
                  <a:txBody>
                    <a:bodyPr/>
                    <a:lstStyle/>
                    <a:p>
                      <a:pPr algn="ctr">
                        <a:lnSpc>
                          <a:spcPct val="150000"/>
                        </a:lnSpc>
                        <a:spcAft>
                          <a:spcPts val="0"/>
                        </a:spcAft>
                      </a:pPr>
                      <a:r>
                        <a:rPr lang="es-EC" sz="1000" i="1" baseline="30000" dirty="0">
                          <a:solidFill>
                            <a:srgbClr val="000000"/>
                          </a:solidFill>
                          <a:effectLst/>
                          <a:latin typeface="Times New Roman"/>
                          <a:ea typeface="Times New Roman"/>
                          <a:cs typeface="Times New Roman"/>
                        </a:rPr>
                        <a:t>NS</a:t>
                      </a:r>
                      <a:r>
                        <a:rPr lang="es-EC" sz="1000" dirty="0">
                          <a:solidFill>
                            <a:srgbClr val="000000"/>
                          </a:solidFill>
                          <a:effectLst/>
                          <a:latin typeface="Times New Roman"/>
                          <a:ea typeface="Times New Roman"/>
                          <a:cs typeface="Times New Roman"/>
                        </a:rPr>
                        <a:t> No significativo*significativo a 0,05; ** significativo a 0,01; ***significativo a 0,001; N=36</a:t>
                      </a:r>
                      <a:endParaRPr lang="es-EC" sz="1200" dirty="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
        <p:nvSpPr>
          <p:cNvPr id="6" name="5 CuadroTexto"/>
          <p:cNvSpPr txBox="1"/>
          <p:nvPr/>
        </p:nvSpPr>
        <p:spPr>
          <a:xfrm>
            <a:off x="5868144" y="2636912"/>
            <a:ext cx="3096344" cy="1631216"/>
          </a:xfrm>
          <a:prstGeom prst="leftArrowCallout">
            <a:avLst/>
          </a:prstGeom>
          <a:solidFill>
            <a:srgbClr val="FFC000"/>
          </a:solidFill>
          <a:ln>
            <a:solidFill>
              <a:schemeClr val="tx1"/>
            </a:solidFill>
          </a:ln>
        </p:spPr>
        <p:txBody>
          <a:bodyPr wrap="square" rtlCol="0">
            <a:spAutoFit/>
          </a:bodyPr>
          <a:lstStyle/>
          <a:p>
            <a:pPr algn="ctr"/>
            <a:r>
              <a:rPr lang="es-EC" sz="2000" dirty="0" smtClean="0"/>
              <a:t>Interacción, No Significativa</a:t>
            </a:r>
          </a:p>
          <a:p>
            <a:pPr algn="ctr"/>
            <a:r>
              <a:rPr lang="es-EC" sz="2000" dirty="0" smtClean="0"/>
              <a:t>Efectos de factores, Significativos</a:t>
            </a:r>
            <a:endParaRPr lang="es-EC" sz="2000" dirty="0"/>
          </a:p>
        </p:txBody>
      </p:sp>
      <p:sp>
        <p:nvSpPr>
          <p:cNvPr id="7" name="6 CuadroTexto"/>
          <p:cNvSpPr txBox="1"/>
          <p:nvPr/>
        </p:nvSpPr>
        <p:spPr>
          <a:xfrm>
            <a:off x="4211960" y="764703"/>
            <a:ext cx="3744416" cy="1208901"/>
          </a:xfrm>
          <a:prstGeom prst="star12">
            <a:avLst/>
          </a:prstGeom>
          <a:solidFill>
            <a:srgbClr val="92D050"/>
          </a:solidFill>
          <a:ln>
            <a:solidFill>
              <a:schemeClr val="tx1"/>
            </a:solidFill>
          </a:ln>
        </p:spPr>
        <p:txBody>
          <a:bodyPr wrap="square" rtlCol="0">
            <a:spAutoFit/>
          </a:bodyPr>
          <a:lstStyle/>
          <a:p>
            <a:pPr algn="ctr"/>
            <a:r>
              <a:rPr lang="es-EC" dirty="0" smtClean="0"/>
              <a:t>INTERACCIÓN ORDINAL</a:t>
            </a:r>
            <a:endParaRPr lang="es-EC" dirty="0"/>
          </a:p>
        </p:txBody>
      </p:sp>
      <p:pic>
        <p:nvPicPr>
          <p:cNvPr id="8" name="17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5966098"/>
            <a:ext cx="2714204"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192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0850" y="2686885"/>
            <a:ext cx="7560840" cy="3462486"/>
          </a:xfrm>
          <a:prstGeom prst="rect">
            <a:avLst/>
          </a:prstGeom>
        </p:spPr>
        <p:txBody>
          <a:bodyPr wrap="square">
            <a:spAutoFit/>
          </a:bodyPr>
          <a:lstStyle/>
          <a:p>
            <a:pPr marL="285750" indent="-285750">
              <a:lnSpc>
                <a:spcPct val="150000"/>
              </a:lnSpc>
              <a:buFont typeface="Arial" pitchFamily="34" charset="0"/>
              <a:buChar char="•"/>
            </a:pPr>
            <a:r>
              <a:rPr lang="es-ES_tradnl" sz="1200" b="1" dirty="0" smtClean="0"/>
              <a:t>Pino</a:t>
            </a:r>
            <a:r>
              <a:rPr lang="es-ES_tradnl" sz="800" dirty="0" smtClean="0"/>
              <a:t> (</a:t>
            </a:r>
            <a:r>
              <a:rPr lang="es-ES_tradnl" sz="800" dirty="0" err="1" smtClean="0"/>
              <a:t>Svenson</a:t>
            </a:r>
            <a:r>
              <a:rPr lang="es-ES_tradnl" sz="800" dirty="0" smtClean="0"/>
              <a:t> &amp; Kimberley, 1987)</a:t>
            </a:r>
          </a:p>
          <a:p>
            <a:pPr marL="285750" indent="-285750">
              <a:lnSpc>
                <a:spcPct val="150000"/>
              </a:lnSpc>
              <a:buFont typeface="Arial" pitchFamily="34" charset="0"/>
              <a:buChar char="•"/>
            </a:pPr>
            <a:r>
              <a:rPr lang="es-ES_tradnl" sz="1200" b="1" dirty="0" smtClean="0"/>
              <a:t>Caña </a:t>
            </a:r>
            <a:r>
              <a:rPr lang="es-ES_tradnl" sz="1200" b="1" dirty="0"/>
              <a:t>azucarera </a:t>
            </a:r>
            <a:r>
              <a:rPr lang="es-ES_tradnl" sz="800" dirty="0"/>
              <a:t>(Junior, dos </a:t>
            </a:r>
            <a:r>
              <a:rPr lang="es-ES_tradnl" sz="800" dirty="0" err="1"/>
              <a:t>Anjos</a:t>
            </a:r>
            <a:r>
              <a:rPr lang="es-ES_tradnl" sz="800" dirty="0"/>
              <a:t>, &amp; </a:t>
            </a:r>
            <a:r>
              <a:rPr lang="es-ES_tradnl" sz="800" dirty="0" err="1"/>
              <a:t>Monnerat</a:t>
            </a:r>
            <a:r>
              <a:rPr lang="es-ES_tradnl" sz="800" dirty="0"/>
              <a:t>, </a:t>
            </a:r>
            <a:r>
              <a:rPr lang="es-ES_tradnl" sz="800" dirty="0" smtClean="0"/>
              <a:t>2003)</a:t>
            </a:r>
          </a:p>
          <a:p>
            <a:pPr marL="285750" indent="-285750">
              <a:lnSpc>
                <a:spcPct val="150000"/>
              </a:lnSpc>
              <a:buFont typeface="Arial" pitchFamily="34" charset="0"/>
              <a:buChar char="•"/>
            </a:pPr>
            <a:r>
              <a:rPr lang="es-ES_tradnl" sz="1200" b="1" dirty="0"/>
              <a:t>R</a:t>
            </a:r>
            <a:r>
              <a:rPr lang="es-ES_tradnl" sz="1200" b="1" dirty="0" smtClean="0"/>
              <a:t>osas</a:t>
            </a:r>
            <a:r>
              <a:rPr lang="es-ES_tradnl" sz="800" dirty="0" smtClean="0"/>
              <a:t> </a:t>
            </a:r>
            <a:r>
              <a:rPr lang="es-ES_tradnl" sz="800" dirty="0"/>
              <a:t>(Franco </a:t>
            </a:r>
            <a:r>
              <a:rPr lang="es-ES_tradnl" sz="800" dirty="0" err="1"/>
              <a:t>Hermida</a:t>
            </a:r>
            <a:r>
              <a:rPr lang="es-ES_tradnl" sz="800" dirty="0"/>
              <a:t>, Henao Toro, Guzmán, &amp; Cabrera, </a:t>
            </a:r>
            <a:r>
              <a:rPr lang="es-ES_tradnl" sz="800" dirty="0" smtClean="0"/>
              <a:t>2013)</a:t>
            </a:r>
          </a:p>
          <a:p>
            <a:pPr marL="285750" indent="-285750">
              <a:lnSpc>
                <a:spcPct val="150000"/>
              </a:lnSpc>
              <a:buFont typeface="Arial" pitchFamily="34" charset="0"/>
              <a:buChar char="•"/>
            </a:pPr>
            <a:r>
              <a:rPr lang="es-ES_tradnl" sz="1200" b="1" dirty="0"/>
              <a:t>A</a:t>
            </a:r>
            <a:r>
              <a:rPr lang="es-ES_tradnl" sz="1200" b="1" dirty="0" smtClean="0"/>
              <a:t>lgodón</a:t>
            </a:r>
            <a:r>
              <a:rPr lang="es-ES_tradnl" sz="800" dirty="0" smtClean="0"/>
              <a:t> </a:t>
            </a:r>
            <a:r>
              <a:rPr lang="es-ES_tradnl" sz="800" dirty="0"/>
              <a:t>(Serra A. P., et al., </a:t>
            </a:r>
            <a:r>
              <a:rPr lang="es-ES_tradnl" sz="800" dirty="0" smtClean="0"/>
              <a:t>2014)</a:t>
            </a:r>
          </a:p>
          <a:p>
            <a:pPr marL="285750" indent="-285750">
              <a:lnSpc>
                <a:spcPct val="150000"/>
              </a:lnSpc>
              <a:buFont typeface="Arial" pitchFamily="34" charset="0"/>
              <a:buChar char="•"/>
            </a:pPr>
            <a:r>
              <a:rPr lang="es-ES_tradnl" sz="1200" b="1" dirty="0"/>
              <a:t>L</a:t>
            </a:r>
            <a:r>
              <a:rPr lang="es-ES_tradnl" sz="1200" b="1" dirty="0" smtClean="0"/>
              <a:t>echuga </a:t>
            </a:r>
            <a:r>
              <a:rPr lang="es-ES_tradnl" sz="1200" b="1" dirty="0"/>
              <a:t>crespa </a:t>
            </a:r>
            <a:r>
              <a:rPr lang="es-ES_tradnl" sz="800" dirty="0"/>
              <a:t>(</a:t>
            </a:r>
            <a:r>
              <a:rPr lang="es-ES_tradnl" sz="800" dirty="0" err="1"/>
              <a:t>Sanchez</a:t>
            </a:r>
            <a:r>
              <a:rPr lang="es-ES_tradnl" sz="800" dirty="0"/>
              <a:t>, </a:t>
            </a:r>
            <a:r>
              <a:rPr lang="es-ES_tradnl" sz="800" dirty="0" err="1"/>
              <a:t>Snyder</a:t>
            </a:r>
            <a:r>
              <a:rPr lang="es-ES_tradnl" sz="800" dirty="0"/>
              <a:t>, &amp; </a:t>
            </a:r>
            <a:r>
              <a:rPr lang="es-ES_tradnl" sz="800" dirty="0" err="1"/>
              <a:t>Burdine</a:t>
            </a:r>
            <a:r>
              <a:rPr lang="es-ES_tradnl" sz="800" dirty="0"/>
              <a:t>, </a:t>
            </a:r>
            <a:r>
              <a:rPr lang="es-ES_tradnl" sz="800" dirty="0" smtClean="0"/>
              <a:t>1991)</a:t>
            </a:r>
          </a:p>
          <a:p>
            <a:pPr marL="285750" indent="-285750">
              <a:lnSpc>
                <a:spcPct val="150000"/>
              </a:lnSpc>
              <a:buFont typeface="Arial" pitchFamily="34" charset="0"/>
              <a:buChar char="•"/>
            </a:pPr>
            <a:r>
              <a:rPr lang="es-ES_tradnl" sz="1200" b="1" dirty="0"/>
              <a:t>P</a:t>
            </a:r>
            <a:r>
              <a:rPr lang="es-ES_tradnl" sz="1200" b="1" dirty="0" smtClean="0"/>
              <a:t>iña</a:t>
            </a:r>
            <a:r>
              <a:rPr lang="es-ES_tradnl" sz="800" dirty="0" smtClean="0"/>
              <a:t> </a:t>
            </a:r>
            <a:r>
              <a:rPr lang="es-ES_tradnl" sz="800" dirty="0"/>
              <a:t>(</a:t>
            </a:r>
            <a:r>
              <a:rPr lang="es-ES_tradnl" sz="800" dirty="0" err="1"/>
              <a:t>Agbangba</a:t>
            </a:r>
            <a:r>
              <a:rPr lang="es-ES_tradnl" sz="800" dirty="0"/>
              <a:t>, et al., </a:t>
            </a:r>
            <a:r>
              <a:rPr lang="es-ES_tradnl" sz="800" dirty="0" smtClean="0"/>
              <a:t>2011)</a:t>
            </a:r>
          </a:p>
          <a:p>
            <a:pPr marL="285750" indent="-285750">
              <a:lnSpc>
                <a:spcPct val="150000"/>
              </a:lnSpc>
              <a:buFont typeface="Arial" pitchFamily="34" charset="0"/>
              <a:buChar char="•"/>
            </a:pPr>
            <a:r>
              <a:rPr lang="es-ES_tradnl" sz="1200" b="1" dirty="0"/>
              <a:t>N</a:t>
            </a:r>
            <a:r>
              <a:rPr lang="es-ES_tradnl" sz="1200" b="1" dirty="0" smtClean="0"/>
              <a:t>ogal </a:t>
            </a:r>
            <a:r>
              <a:rPr lang="es-ES_tradnl" sz="1200" b="1" dirty="0" err="1"/>
              <a:t>pecanero</a:t>
            </a:r>
            <a:r>
              <a:rPr lang="es-ES_tradnl" sz="1200" b="1" dirty="0"/>
              <a:t> </a:t>
            </a:r>
            <a:r>
              <a:rPr lang="es-ES_tradnl" sz="800" dirty="0"/>
              <a:t>(Medina-Morales, </a:t>
            </a:r>
            <a:r>
              <a:rPr lang="es-ES_tradnl" sz="800" dirty="0" smtClean="0"/>
              <a:t>2004)</a:t>
            </a:r>
          </a:p>
          <a:p>
            <a:pPr marL="285750" indent="-285750">
              <a:lnSpc>
                <a:spcPct val="150000"/>
              </a:lnSpc>
              <a:buFont typeface="Arial" pitchFamily="34" charset="0"/>
              <a:buChar char="•"/>
            </a:pPr>
            <a:r>
              <a:rPr lang="es-ES_tradnl" sz="1200" b="1" dirty="0"/>
              <a:t>G</a:t>
            </a:r>
            <a:r>
              <a:rPr lang="es-ES_tradnl" sz="1200" b="1" dirty="0" smtClean="0"/>
              <a:t>rosella </a:t>
            </a:r>
            <a:r>
              <a:rPr lang="es-ES_tradnl" sz="1200" b="1" dirty="0"/>
              <a:t>de la India </a:t>
            </a:r>
            <a:r>
              <a:rPr lang="es-ES_tradnl" sz="800" dirty="0"/>
              <a:t>(</a:t>
            </a:r>
            <a:r>
              <a:rPr lang="es-ES_tradnl" sz="800" dirty="0" err="1"/>
              <a:t>Nayak</a:t>
            </a:r>
            <a:r>
              <a:rPr lang="es-ES_tradnl" sz="800" dirty="0"/>
              <a:t>, et al., </a:t>
            </a:r>
            <a:r>
              <a:rPr lang="es-ES_tradnl" sz="800" dirty="0" smtClean="0"/>
              <a:t>2011)</a:t>
            </a:r>
          </a:p>
          <a:p>
            <a:pPr marL="285750" indent="-285750">
              <a:lnSpc>
                <a:spcPct val="150000"/>
              </a:lnSpc>
              <a:buFont typeface="Arial" pitchFamily="34" charset="0"/>
              <a:buChar char="•"/>
            </a:pPr>
            <a:r>
              <a:rPr lang="es-ES_tradnl" sz="1200" b="1" dirty="0"/>
              <a:t>M</a:t>
            </a:r>
            <a:r>
              <a:rPr lang="es-ES_tradnl" sz="1200" b="1" dirty="0" smtClean="0"/>
              <a:t>ango</a:t>
            </a:r>
            <a:r>
              <a:rPr lang="es-ES_tradnl" sz="800" dirty="0" smtClean="0"/>
              <a:t> </a:t>
            </a:r>
            <a:r>
              <a:rPr lang="es-ES_tradnl" sz="800" dirty="0"/>
              <a:t>(</a:t>
            </a:r>
            <a:r>
              <a:rPr lang="es-ES_tradnl" sz="800" dirty="0" err="1"/>
              <a:t>Raghupathi</a:t>
            </a:r>
            <a:r>
              <a:rPr lang="es-ES_tradnl" sz="800" dirty="0"/>
              <a:t>, </a:t>
            </a:r>
            <a:r>
              <a:rPr lang="es-ES_tradnl" sz="800" dirty="0" err="1"/>
              <a:t>Reddy</a:t>
            </a:r>
            <a:r>
              <a:rPr lang="es-ES_tradnl" sz="800" dirty="0"/>
              <a:t>, </a:t>
            </a:r>
            <a:r>
              <a:rPr lang="es-ES_tradnl" sz="800" dirty="0" err="1"/>
              <a:t>Kurian</a:t>
            </a:r>
            <a:r>
              <a:rPr lang="es-ES_tradnl" sz="800" dirty="0"/>
              <a:t> </a:t>
            </a:r>
            <a:r>
              <a:rPr lang="es-ES_tradnl" sz="800" dirty="0" err="1"/>
              <a:t>Reju</a:t>
            </a:r>
            <a:r>
              <a:rPr lang="es-ES_tradnl" sz="800" dirty="0"/>
              <a:t>, &amp; </a:t>
            </a:r>
            <a:r>
              <a:rPr lang="es-ES_tradnl" sz="800" dirty="0" err="1"/>
              <a:t>Bhargava</a:t>
            </a:r>
            <a:r>
              <a:rPr lang="es-ES_tradnl" sz="800" dirty="0"/>
              <a:t>, </a:t>
            </a:r>
            <a:r>
              <a:rPr lang="es-ES_tradnl" sz="800" dirty="0" smtClean="0"/>
              <a:t>2004)</a:t>
            </a:r>
          </a:p>
          <a:p>
            <a:pPr marL="285750" indent="-285750">
              <a:lnSpc>
                <a:spcPct val="150000"/>
              </a:lnSpc>
              <a:buFont typeface="Arial" pitchFamily="34" charset="0"/>
              <a:buChar char="•"/>
            </a:pPr>
            <a:r>
              <a:rPr lang="es-ES_tradnl" sz="1200" b="1" dirty="0"/>
              <a:t>U</a:t>
            </a:r>
            <a:r>
              <a:rPr lang="es-ES_tradnl" sz="1200" b="1" dirty="0" smtClean="0"/>
              <a:t>vas </a:t>
            </a:r>
            <a:r>
              <a:rPr lang="es-ES_tradnl" sz="1200" b="1" dirty="0"/>
              <a:t>de viñedo </a:t>
            </a:r>
            <a:r>
              <a:rPr lang="es-ES_tradnl" sz="800" dirty="0"/>
              <a:t>(Carneiro, Pereira, </a:t>
            </a:r>
            <a:r>
              <a:rPr lang="es-ES_tradnl" sz="800" dirty="0" err="1"/>
              <a:t>Cunha</a:t>
            </a:r>
            <a:r>
              <a:rPr lang="es-ES_tradnl" sz="800" dirty="0"/>
              <a:t>, &amp; </a:t>
            </a:r>
            <a:r>
              <a:rPr lang="es-ES_tradnl" sz="800" dirty="0" err="1"/>
              <a:t>Queiroz</a:t>
            </a:r>
            <a:r>
              <a:rPr lang="es-ES_tradnl" sz="800" dirty="0"/>
              <a:t>, </a:t>
            </a:r>
            <a:r>
              <a:rPr lang="es-ES_tradnl" sz="800" dirty="0" smtClean="0"/>
              <a:t>2015)</a:t>
            </a:r>
          </a:p>
          <a:p>
            <a:pPr marL="285750" indent="-285750">
              <a:lnSpc>
                <a:spcPct val="150000"/>
              </a:lnSpc>
              <a:buFont typeface="Arial" pitchFamily="34" charset="0"/>
              <a:buChar char="•"/>
            </a:pPr>
            <a:r>
              <a:rPr lang="es-ES_tradnl" sz="1200" b="1" dirty="0"/>
              <a:t>M</a:t>
            </a:r>
            <a:r>
              <a:rPr lang="es-ES_tradnl" sz="1200" b="1" dirty="0" smtClean="0"/>
              <a:t>anzana</a:t>
            </a:r>
            <a:r>
              <a:rPr lang="es-ES_tradnl" sz="800" dirty="0" smtClean="0"/>
              <a:t> </a:t>
            </a:r>
            <a:r>
              <a:rPr lang="es-ES_tradnl" sz="800" dirty="0"/>
              <a:t>(</a:t>
            </a:r>
            <a:r>
              <a:rPr lang="es-ES_tradnl" sz="800" dirty="0" err="1"/>
              <a:t>Xu</a:t>
            </a:r>
            <a:r>
              <a:rPr lang="es-ES_tradnl" sz="800" dirty="0"/>
              <a:t>, Zhang, </a:t>
            </a:r>
            <a:r>
              <a:rPr lang="es-ES_tradnl" sz="800" dirty="0" err="1"/>
              <a:t>Wu</a:t>
            </a:r>
            <a:r>
              <a:rPr lang="es-ES_tradnl" sz="800" dirty="0"/>
              <a:t>, &amp; Wang, </a:t>
            </a:r>
            <a:r>
              <a:rPr lang="es-ES_tradnl" sz="800" dirty="0" smtClean="0"/>
              <a:t>2015)</a:t>
            </a:r>
          </a:p>
          <a:p>
            <a:pPr marL="285750" indent="-285750">
              <a:lnSpc>
                <a:spcPct val="150000"/>
              </a:lnSpc>
              <a:buFont typeface="Arial" pitchFamily="34" charset="0"/>
              <a:buChar char="•"/>
            </a:pPr>
            <a:r>
              <a:rPr lang="es-ES_tradnl" sz="1200" b="1" dirty="0" smtClean="0"/>
              <a:t>Tomate</a:t>
            </a:r>
            <a:r>
              <a:rPr lang="es-ES_tradnl" sz="800" dirty="0" smtClean="0"/>
              <a:t> </a:t>
            </a:r>
            <a:r>
              <a:rPr lang="es-ES_tradnl" sz="800" dirty="0"/>
              <a:t>(El-</a:t>
            </a:r>
            <a:r>
              <a:rPr lang="es-ES_tradnl" sz="800" dirty="0" err="1"/>
              <a:t>Rheem</a:t>
            </a:r>
            <a:r>
              <a:rPr lang="es-ES_tradnl" sz="800" dirty="0"/>
              <a:t>, </a:t>
            </a:r>
            <a:r>
              <a:rPr lang="es-ES_tradnl" sz="800" dirty="0" err="1"/>
              <a:t>Essa</a:t>
            </a:r>
            <a:r>
              <a:rPr lang="es-ES_tradnl" sz="800" dirty="0"/>
              <a:t>, &amp; </a:t>
            </a:r>
            <a:r>
              <a:rPr lang="es-ES_tradnl" sz="800" dirty="0" err="1"/>
              <a:t>Mahdy</a:t>
            </a:r>
            <a:r>
              <a:rPr lang="es-ES_tradnl" sz="800" dirty="0"/>
              <a:t>, 2015; </a:t>
            </a:r>
            <a:r>
              <a:rPr lang="es-ES_tradnl" sz="800" dirty="0" err="1"/>
              <a:t>Scucuglia</a:t>
            </a:r>
            <a:r>
              <a:rPr lang="es-ES_tradnl" sz="800" dirty="0"/>
              <a:t> &amp; </a:t>
            </a:r>
            <a:r>
              <a:rPr lang="es-ES_tradnl" sz="800" dirty="0" err="1"/>
              <a:t>Creste</a:t>
            </a:r>
            <a:r>
              <a:rPr lang="es-ES_tradnl" sz="800" dirty="0"/>
              <a:t>, 2014; </a:t>
            </a:r>
            <a:r>
              <a:rPr lang="es-ES_tradnl" sz="800" dirty="0" err="1"/>
              <a:t>Hartz</a:t>
            </a:r>
            <a:r>
              <a:rPr lang="es-ES_tradnl" sz="800" dirty="0"/>
              <a:t>, </a:t>
            </a:r>
            <a:r>
              <a:rPr lang="es-ES_tradnl" sz="800" dirty="0" err="1"/>
              <a:t>Miyao</a:t>
            </a:r>
            <a:r>
              <a:rPr lang="es-ES_tradnl" sz="800" dirty="0"/>
              <a:t>, &amp; Valencia, 1998</a:t>
            </a:r>
            <a:r>
              <a:rPr lang="es-ES_tradnl" sz="800" dirty="0" smtClean="0"/>
              <a:t>)</a:t>
            </a:r>
          </a:p>
        </p:txBody>
      </p:sp>
      <p:sp>
        <p:nvSpPr>
          <p:cNvPr id="3" name="2 Llamada rectangular redondeada"/>
          <p:cNvSpPr/>
          <p:nvPr/>
        </p:nvSpPr>
        <p:spPr>
          <a:xfrm rot="1049741">
            <a:off x="4636916" y="3157703"/>
            <a:ext cx="4392488" cy="1328023"/>
          </a:xfrm>
          <a:prstGeom prst="wedgeRoundRectCallout">
            <a:avLst>
              <a:gd name="adj1" fmla="val -56228"/>
              <a:gd name="adj2" fmla="val 108176"/>
              <a:gd name="adj3" fmla="val 16667"/>
            </a:avLst>
          </a:prstGeom>
          <a:ln w="57150">
            <a:solidFill>
              <a:srgbClr val="00B05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_tradnl" dirty="0" smtClean="0"/>
              <a:t>DRIS se </a:t>
            </a:r>
            <a:r>
              <a:rPr lang="es-ES_tradnl" dirty="0"/>
              <a:t>ha convertido en una de las metodologías más eficientes para diagnosticar problemas nutricionales </a:t>
            </a:r>
            <a:r>
              <a:rPr lang="es-EC" dirty="0"/>
              <a:t>(</a:t>
            </a:r>
            <a:r>
              <a:rPr lang="es-EC" dirty="0" err="1"/>
              <a:t>Mourão</a:t>
            </a:r>
            <a:r>
              <a:rPr lang="es-EC" dirty="0"/>
              <a:t> </a:t>
            </a:r>
            <a:r>
              <a:rPr lang="es-EC" dirty="0" err="1"/>
              <a:t>Filho</a:t>
            </a:r>
            <a:r>
              <a:rPr lang="es-EC" dirty="0"/>
              <a:t>, 2004)</a:t>
            </a:r>
            <a:r>
              <a:rPr lang="es-ES_tradnl" dirty="0"/>
              <a:t>.</a:t>
            </a:r>
            <a:endParaRPr lang="es-EC" dirty="0"/>
          </a:p>
        </p:txBody>
      </p:sp>
      <p:sp>
        <p:nvSpPr>
          <p:cNvPr id="4" name="3 Rectángulo"/>
          <p:cNvSpPr/>
          <p:nvPr/>
        </p:nvSpPr>
        <p:spPr>
          <a:xfrm>
            <a:off x="498744" y="1700808"/>
            <a:ext cx="4447719" cy="646331"/>
          </a:xfrm>
          <a:prstGeom prst="rect">
            <a:avLst/>
          </a:prstGeom>
        </p:spPr>
        <p:txBody>
          <a:bodyPr wrap="square">
            <a:spAutoFit/>
          </a:bodyPr>
          <a:lstStyle/>
          <a:p>
            <a:pPr algn="just"/>
            <a:r>
              <a:rPr lang="es-ES_tradnl" dirty="0"/>
              <a:t>Las normas DRIS son una herramienta aplicada en gran variedad de cultivos</a:t>
            </a:r>
          </a:p>
        </p:txBody>
      </p:sp>
      <p:grpSp>
        <p:nvGrpSpPr>
          <p:cNvPr id="5" name="4 Grupo"/>
          <p:cNvGrpSpPr/>
          <p:nvPr/>
        </p:nvGrpSpPr>
        <p:grpSpPr>
          <a:xfrm>
            <a:off x="477166" y="228046"/>
            <a:ext cx="8104877" cy="1159105"/>
            <a:chOff x="477166" y="228046"/>
            <a:chExt cx="8104877" cy="1159105"/>
          </a:xfrm>
        </p:grpSpPr>
        <p:pic>
          <p:nvPicPr>
            <p:cNvPr id="19458" name="Picture 2" descr="Resultado de imagen para ros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8751" y="243270"/>
              <a:ext cx="883292" cy="1143881"/>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Resultado de imagen para manzan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7572" y="232303"/>
              <a:ext cx="1731179" cy="1154848"/>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Resultado de imagen para uvas de vin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166" y="228046"/>
              <a:ext cx="1700251" cy="1133501"/>
            </a:xfrm>
            <a:prstGeom prst="rect">
              <a:avLst/>
            </a:prstGeom>
            <a:noFill/>
            <a:extLst>
              <a:ext uri="{909E8E84-426E-40DD-AFC4-6F175D3DCCD1}">
                <a14:hiddenFill xmlns:a14="http://schemas.microsoft.com/office/drawing/2010/main">
                  <a:solidFill>
                    <a:srgbClr val="FFFFFF"/>
                  </a:solidFill>
                </a14:hiddenFill>
              </a:ext>
            </a:extLst>
          </p:spPr>
        </p:pic>
        <p:pic>
          <p:nvPicPr>
            <p:cNvPr id="19464" name="Picture 8" descr="Resultado de imagen para man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9340" y="228637"/>
              <a:ext cx="2088232" cy="1132912"/>
            </a:xfrm>
            <a:prstGeom prst="rect">
              <a:avLst/>
            </a:prstGeom>
            <a:noFill/>
            <a:extLst>
              <a:ext uri="{909E8E84-426E-40DD-AFC4-6F175D3DCCD1}">
                <a14:hiddenFill xmlns:a14="http://schemas.microsoft.com/office/drawing/2010/main">
                  <a:solidFill>
                    <a:srgbClr val="FFFFFF"/>
                  </a:solidFill>
                </a14:hiddenFill>
              </a:ext>
            </a:extLst>
          </p:spPr>
        </p:pic>
        <p:pic>
          <p:nvPicPr>
            <p:cNvPr id="19466" name="Picture 10" descr="Resultado de imagen para piñ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77417" y="228048"/>
              <a:ext cx="1701923" cy="1133501"/>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17 Imag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2200" y="5966098"/>
            <a:ext cx="2714204"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19866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516916207"/>
              </p:ext>
            </p:extLst>
          </p:nvPr>
        </p:nvGraphicFramePr>
        <p:xfrm>
          <a:off x="395536" y="764704"/>
          <a:ext cx="5175250" cy="2240280"/>
        </p:xfrm>
        <a:graphic>
          <a:graphicData uri="http://schemas.openxmlformats.org/drawingml/2006/table">
            <a:tbl>
              <a:tblPr firstRow="1" firstCol="1" bandRow="1"/>
              <a:tblGrid>
                <a:gridCol w="903605"/>
                <a:gridCol w="2970530"/>
                <a:gridCol w="1301115"/>
              </a:tblGrid>
              <a:tr h="200025">
                <a:tc gridSpan="3">
                  <a:txBody>
                    <a:bodyPr/>
                    <a:lstStyle/>
                    <a:p>
                      <a:pPr algn="just">
                        <a:spcAft>
                          <a:spcPts val="0"/>
                        </a:spcAft>
                      </a:pPr>
                      <a:r>
                        <a:rPr lang="es-EC" sz="1200" dirty="0" smtClean="0">
                          <a:effectLst/>
                          <a:latin typeface="Times New Roman"/>
                          <a:ea typeface="Times New Roman"/>
                          <a:cs typeface="Times New Roman"/>
                        </a:rPr>
                        <a:t>Promedio </a:t>
                      </a:r>
                      <a:r>
                        <a:rPr lang="es-EC" sz="1200" dirty="0">
                          <a:effectLst/>
                          <a:latin typeface="Times New Roman"/>
                          <a:ea typeface="Times New Roman"/>
                          <a:cs typeface="Times New Roman"/>
                        </a:rPr>
                        <a:t>± E.E. de los grados </a:t>
                      </a:r>
                      <a:r>
                        <a:rPr lang="es-EC" sz="1200" dirty="0" err="1">
                          <a:effectLst/>
                          <a:latin typeface="Times New Roman"/>
                          <a:ea typeface="Times New Roman"/>
                          <a:cs typeface="Times New Roman"/>
                        </a:rPr>
                        <a:t>Brix</a:t>
                      </a:r>
                      <a:r>
                        <a:rPr lang="es-EC" sz="1200" dirty="0">
                          <a:effectLst/>
                          <a:latin typeface="Times New Roman"/>
                          <a:ea typeface="Times New Roman"/>
                          <a:cs typeface="Times New Roman"/>
                        </a:rPr>
                        <a:t> de frutos de tomate (</a:t>
                      </a:r>
                      <a:r>
                        <a:rPr lang="es-EC" sz="1200" i="1" dirty="0" err="1">
                          <a:effectLst/>
                          <a:latin typeface="Times New Roman"/>
                          <a:ea typeface="Times New Roman"/>
                          <a:cs typeface="Times New Roman"/>
                        </a:rPr>
                        <a:t>Solanum</a:t>
                      </a:r>
                      <a:r>
                        <a:rPr lang="es-EC" sz="1200" i="1" dirty="0">
                          <a:effectLst/>
                          <a:latin typeface="Times New Roman"/>
                          <a:ea typeface="Times New Roman"/>
                          <a:cs typeface="Times New Roman"/>
                        </a:rPr>
                        <a:t> </a:t>
                      </a:r>
                      <a:r>
                        <a:rPr lang="es-EC" sz="1200" i="1" dirty="0" err="1">
                          <a:effectLst/>
                          <a:latin typeface="Times New Roman"/>
                          <a:ea typeface="Times New Roman"/>
                          <a:cs typeface="Times New Roman"/>
                        </a:rPr>
                        <a:t>lycopersicum</a:t>
                      </a:r>
                      <a:r>
                        <a:rPr lang="es-EC" sz="1200" dirty="0">
                          <a:effectLst/>
                          <a:latin typeface="Times New Roman"/>
                          <a:ea typeface="Times New Roman"/>
                          <a:cs typeface="Times New Roman"/>
                        </a:rPr>
                        <a:t>) de segunda categoría comercial bajo 4 tratamientos de diagnóstico.</a:t>
                      </a:r>
                      <a:endParaRPr lang="es-EC" sz="1200" dirty="0">
                        <a:effectLst/>
                        <a:latin typeface="Cambria"/>
                        <a:ea typeface="MS Mincho"/>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200025">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Tratamiento</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s-EC" sz="1200">
                          <a:solidFill>
                            <a:srgbClr val="000000"/>
                          </a:solidFill>
                          <a:effectLst/>
                          <a:latin typeface="Times New Roman"/>
                          <a:ea typeface="Times New Roman"/>
                          <a:cs typeface="Times New Roman"/>
                        </a:rPr>
                        <a:t>Promedio ± E.E. °Brix</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200025">
                <a:tc>
                  <a:txBody>
                    <a:bodyPr/>
                    <a:lstStyle/>
                    <a:p>
                      <a:pPr algn="ctr">
                        <a:lnSpc>
                          <a:spcPct val="150000"/>
                        </a:lnSpc>
                        <a:spcAft>
                          <a:spcPts val="0"/>
                        </a:spcAft>
                      </a:pPr>
                      <a:r>
                        <a:rPr lang="es-EC" sz="1200" b="1">
                          <a:solidFill>
                            <a:srgbClr val="FF0000"/>
                          </a:solidFill>
                          <a:effectLst/>
                          <a:latin typeface="Times New Roman"/>
                          <a:ea typeface="Times New Roman"/>
                          <a:cs typeface="Times New Roman"/>
                        </a:rPr>
                        <a:t>T1</a:t>
                      </a:r>
                      <a:endParaRPr lang="es-EC" sz="1200" b="1">
                        <a:solidFill>
                          <a:srgbClr val="FF0000"/>
                        </a:solidFill>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200" b="1">
                          <a:solidFill>
                            <a:srgbClr val="FF0000"/>
                          </a:solidFill>
                          <a:effectLst/>
                          <a:latin typeface="Times New Roman"/>
                          <a:ea typeface="Times New Roman"/>
                          <a:cs typeface="Times New Roman"/>
                        </a:rPr>
                        <a:t>3,88 ± 0,1</a:t>
                      </a:r>
                      <a:endParaRPr lang="es-EC" sz="1200" b="1">
                        <a:solidFill>
                          <a:srgbClr val="FF0000"/>
                        </a:solidFill>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200" b="1" dirty="0">
                          <a:solidFill>
                            <a:srgbClr val="FF0000"/>
                          </a:solidFill>
                          <a:effectLst/>
                          <a:latin typeface="Times New Roman"/>
                          <a:ea typeface="Times New Roman"/>
                          <a:cs typeface="Times New Roman"/>
                        </a:rPr>
                        <a:t>a</a:t>
                      </a:r>
                      <a:endParaRPr lang="es-EC" sz="1200" b="1" dirty="0">
                        <a:solidFill>
                          <a:srgbClr val="FF0000"/>
                        </a:solidFill>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00025">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T2</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3,49 ± 0,19</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ab</a:t>
                      </a:r>
                      <a:endParaRPr lang="es-EC" sz="1200">
                        <a:effectLst/>
                        <a:latin typeface="Cambria"/>
                        <a:ea typeface="MS Mincho"/>
                        <a:cs typeface="Times New Roman"/>
                      </a:endParaRPr>
                    </a:p>
                  </a:txBody>
                  <a:tcPr marL="44450" marR="44450" marT="0" marB="0" anchor="b">
                    <a:lnL>
                      <a:noFill/>
                    </a:lnL>
                    <a:lnR>
                      <a:noFill/>
                    </a:lnR>
                    <a:lnT>
                      <a:noFill/>
                    </a:lnT>
                    <a:lnB>
                      <a:noFill/>
                    </a:lnB>
                  </a:tcPr>
                </a:tc>
              </a:tr>
              <a:tr h="200025">
                <a:tc>
                  <a:txBody>
                    <a:bodyPr/>
                    <a:lstStyle/>
                    <a:p>
                      <a:pPr algn="ctr">
                        <a:lnSpc>
                          <a:spcPct val="150000"/>
                        </a:lnSpc>
                        <a:spcAft>
                          <a:spcPts val="0"/>
                        </a:spcAft>
                      </a:pPr>
                      <a:r>
                        <a:rPr lang="es-EC" sz="1200" b="1">
                          <a:solidFill>
                            <a:srgbClr val="00B0F0"/>
                          </a:solidFill>
                          <a:effectLst/>
                          <a:latin typeface="Times New Roman"/>
                          <a:ea typeface="Times New Roman"/>
                          <a:cs typeface="Times New Roman"/>
                        </a:rPr>
                        <a:t>T0</a:t>
                      </a:r>
                      <a:endParaRPr lang="es-EC" sz="1200" b="1">
                        <a:solidFill>
                          <a:srgbClr val="00B0F0"/>
                        </a:solidFill>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b="1">
                          <a:solidFill>
                            <a:srgbClr val="00B0F0"/>
                          </a:solidFill>
                          <a:effectLst/>
                          <a:latin typeface="Times New Roman"/>
                          <a:ea typeface="Times New Roman"/>
                          <a:cs typeface="Times New Roman"/>
                        </a:rPr>
                        <a:t>3,26 ± 0,17</a:t>
                      </a:r>
                      <a:endParaRPr lang="es-EC" sz="1200" b="1">
                        <a:solidFill>
                          <a:srgbClr val="00B0F0"/>
                        </a:solidFill>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b="1">
                          <a:solidFill>
                            <a:srgbClr val="00B0F0"/>
                          </a:solidFill>
                          <a:effectLst/>
                          <a:latin typeface="Times New Roman"/>
                          <a:ea typeface="Times New Roman"/>
                          <a:cs typeface="Times New Roman"/>
                        </a:rPr>
                        <a:t>b</a:t>
                      </a:r>
                      <a:endParaRPr lang="es-EC" sz="1200" b="1">
                        <a:solidFill>
                          <a:srgbClr val="00B0F0"/>
                        </a:solidFill>
                        <a:effectLst/>
                        <a:latin typeface="Cambria"/>
                        <a:ea typeface="MS Mincho"/>
                        <a:cs typeface="Times New Roman"/>
                      </a:endParaRPr>
                    </a:p>
                  </a:txBody>
                  <a:tcPr marL="44450" marR="44450" marT="0" marB="0" anchor="b">
                    <a:lnL>
                      <a:noFill/>
                    </a:lnL>
                    <a:lnR>
                      <a:noFill/>
                    </a:lnR>
                    <a:lnT>
                      <a:noFill/>
                    </a:lnT>
                    <a:lnB>
                      <a:noFill/>
                    </a:lnB>
                  </a:tcPr>
                </a:tc>
              </a:tr>
              <a:tr h="200025">
                <a:tc>
                  <a:txBody>
                    <a:bodyPr/>
                    <a:lstStyle/>
                    <a:p>
                      <a:pPr algn="ctr">
                        <a:lnSpc>
                          <a:spcPct val="150000"/>
                        </a:lnSpc>
                        <a:spcAft>
                          <a:spcPts val="0"/>
                        </a:spcAft>
                      </a:pPr>
                      <a:r>
                        <a:rPr lang="es-EC" sz="1200" b="1">
                          <a:solidFill>
                            <a:srgbClr val="00B0F0"/>
                          </a:solidFill>
                          <a:effectLst/>
                          <a:latin typeface="Times New Roman"/>
                          <a:ea typeface="Times New Roman"/>
                          <a:cs typeface="Times New Roman"/>
                        </a:rPr>
                        <a:t>T3</a:t>
                      </a:r>
                      <a:endParaRPr lang="es-EC" sz="1200" b="1">
                        <a:solidFill>
                          <a:srgbClr val="00B0F0"/>
                        </a:solidFill>
                        <a:effectLst/>
                        <a:latin typeface="Cambria"/>
                        <a:ea typeface="MS Mincho"/>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a:solidFill>
                            <a:srgbClr val="00B0F0"/>
                          </a:solidFill>
                          <a:effectLst/>
                          <a:latin typeface="Times New Roman"/>
                          <a:ea typeface="Times New Roman"/>
                          <a:cs typeface="Times New Roman"/>
                        </a:rPr>
                        <a:t>3,16 ± 0,09</a:t>
                      </a:r>
                      <a:endParaRPr lang="es-EC" sz="1200" b="1">
                        <a:solidFill>
                          <a:srgbClr val="00B0F0"/>
                        </a:solidFill>
                        <a:effectLst/>
                        <a:latin typeface="Cambria"/>
                        <a:ea typeface="MS Mincho"/>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dirty="0">
                          <a:solidFill>
                            <a:srgbClr val="00B0F0"/>
                          </a:solidFill>
                          <a:effectLst/>
                          <a:latin typeface="Times New Roman"/>
                          <a:ea typeface="Times New Roman"/>
                          <a:cs typeface="Times New Roman"/>
                        </a:rPr>
                        <a:t>b</a:t>
                      </a:r>
                      <a:endParaRPr lang="es-EC" sz="1200" b="1" dirty="0">
                        <a:solidFill>
                          <a:srgbClr val="00B0F0"/>
                        </a:solidFill>
                        <a:effectLst/>
                        <a:latin typeface="Cambria"/>
                        <a:ea typeface="MS Mincho"/>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200025">
                <a:tc gridSpan="3">
                  <a:txBody>
                    <a:bodyPr/>
                    <a:lstStyle/>
                    <a:p>
                      <a:pPr algn="ctr">
                        <a:lnSpc>
                          <a:spcPct val="150000"/>
                        </a:lnSpc>
                        <a:spcAft>
                          <a:spcPts val="0"/>
                        </a:spcAft>
                      </a:pPr>
                      <a:r>
                        <a:rPr lang="en-US" sz="1000" b="1" i="1" dirty="0">
                          <a:solidFill>
                            <a:srgbClr val="000000"/>
                          </a:solidFill>
                          <a:effectLst/>
                          <a:latin typeface="Times New Roman"/>
                          <a:ea typeface="Times New Roman"/>
                          <a:cs typeface="Times New Roman"/>
                        </a:rPr>
                        <a:t>T0:</a:t>
                      </a:r>
                      <a:r>
                        <a:rPr lang="en-US" sz="1000" i="1" dirty="0">
                          <a:solidFill>
                            <a:srgbClr val="000000"/>
                          </a:solidFill>
                          <a:effectLst/>
                          <a:latin typeface="Times New Roman"/>
                          <a:ea typeface="Times New Roman"/>
                          <a:cs typeface="Times New Roman"/>
                        </a:rPr>
                        <a:t> sin DRIS; </a:t>
                      </a:r>
                      <a:r>
                        <a:rPr lang="en-US" sz="1000" b="1" i="1" dirty="0">
                          <a:solidFill>
                            <a:srgbClr val="000000"/>
                          </a:solidFill>
                          <a:effectLst/>
                          <a:latin typeface="Times New Roman"/>
                          <a:ea typeface="Times New Roman"/>
                          <a:cs typeface="Times New Roman"/>
                        </a:rPr>
                        <a:t>T1: </a:t>
                      </a:r>
                      <a:r>
                        <a:rPr lang="en-US" sz="1000" i="1" dirty="0">
                          <a:solidFill>
                            <a:srgbClr val="000000"/>
                          </a:solidFill>
                          <a:effectLst/>
                          <a:latin typeface="Times New Roman"/>
                          <a:ea typeface="Times New Roman"/>
                          <a:cs typeface="Times New Roman"/>
                        </a:rPr>
                        <a:t>DRIS 45 </a:t>
                      </a:r>
                      <a:r>
                        <a:rPr lang="en-US" sz="1000" i="1" dirty="0" err="1">
                          <a:solidFill>
                            <a:srgbClr val="000000"/>
                          </a:solidFill>
                          <a:effectLst/>
                          <a:latin typeface="Times New Roman"/>
                          <a:ea typeface="Times New Roman"/>
                          <a:cs typeface="Times New Roman"/>
                        </a:rPr>
                        <a:t>días</a:t>
                      </a:r>
                      <a:r>
                        <a:rPr lang="en-US" sz="1000" i="1" dirty="0">
                          <a:solidFill>
                            <a:srgbClr val="000000"/>
                          </a:solidFill>
                          <a:effectLst/>
                          <a:latin typeface="Times New Roman"/>
                          <a:ea typeface="Times New Roman"/>
                          <a:cs typeface="Times New Roman"/>
                        </a:rPr>
                        <a:t>; </a:t>
                      </a:r>
                      <a:r>
                        <a:rPr lang="en-US" sz="1000" b="1" i="1" dirty="0">
                          <a:solidFill>
                            <a:srgbClr val="000000"/>
                          </a:solidFill>
                          <a:effectLst/>
                          <a:latin typeface="Times New Roman"/>
                          <a:ea typeface="Times New Roman"/>
                          <a:cs typeface="Times New Roman"/>
                        </a:rPr>
                        <a:t>T2:</a:t>
                      </a:r>
                      <a:r>
                        <a:rPr lang="en-US" sz="1000" i="1" dirty="0">
                          <a:solidFill>
                            <a:srgbClr val="000000"/>
                          </a:solidFill>
                          <a:effectLst/>
                          <a:latin typeface="Times New Roman"/>
                          <a:ea typeface="Times New Roman"/>
                          <a:cs typeface="Times New Roman"/>
                        </a:rPr>
                        <a:t> DRIS 60 </a:t>
                      </a:r>
                      <a:r>
                        <a:rPr lang="en-US" sz="1000" i="1" dirty="0" err="1">
                          <a:solidFill>
                            <a:srgbClr val="000000"/>
                          </a:solidFill>
                          <a:effectLst/>
                          <a:latin typeface="Times New Roman"/>
                          <a:ea typeface="Times New Roman"/>
                          <a:cs typeface="Times New Roman"/>
                        </a:rPr>
                        <a:t>días</a:t>
                      </a:r>
                      <a:r>
                        <a:rPr lang="en-US" sz="1000" i="1" dirty="0">
                          <a:solidFill>
                            <a:srgbClr val="000000"/>
                          </a:solidFill>
                          <a:effectLst/>
                          <a:latin typeface="Times New Roman"/>
                          <a:ea typeface="Times New Roman"/>
                          <a:cs typeface="Times New Roman"/>
                        </a:rPr>
                        <a:t>; </a:t>
                      </a:r>
                      <a:r>
                        <a:rPr lang="en-US" sz="1000" b="1" i="1" dirty="0">
                          <a:solidFill>
                            <a:srgbClr val="000000"/>
                          </a:solidFill>
                          <a:effectLst/>
                          <a:latin typeface="Times New Roman"/>
                          <a:ea typeface="Times New Roman"/>
                          <a:cs typeface="Times New Roman"/>
                        </a:rPr>
                        <a:t>T3:</a:t>
                      </a:r>
                      <a:r>
                        <a:rPr lang="en-US" sz="1000" i="1" dirty="0">
                          <a:solidFill>
                            <a:srgbClr val="000000"/>
                          </a:solidFill>
                          <a:effectLst/>
                          <a:latin typeface="Times New Roman"/>
                          <a:ea typeface="Times New Roman"/>
                          <a:cs typeface="Times New Roman"/>
                        </a:rPr>
                        <a:t> DRIS 75 </a:t>
                      </a:r>
                      <a:r>
                        <a:rPr lang="en-US" sz="1000" i="1" dirty="0" err="1">
                          <a:solidFill>
                            <a:srgbClr val="000000"/>
                          </a:solidFill>
                          <a:effectLst/>
                          <a:latin typeface="Times New Roman"/>
                          <a:ea typeface="Times New Roman"/>
                          <a:cs typeface="Times New Roman"/>
                        </a:rPr>
                        <a:t>días</a:t>
                      </a:r>
                      <a:r>
                        <a:rPr lang="en-US" sz="1200" dirty="0">
                          <a:solidFill>
                            <a:srgbClr val="000000"/>
                          </a:solidFill>
                          <a:effectLst/>
                          <a:latin typeface="Times New Roman"/>
                          <a:ea typeface="Times New Roman"/>
                          <a:cs typeface="Times New Roman"/>
                        </a:rPr>
                        <a:t> </a:t>
                      </a:r>
                      <a:endParaRPr lang="es-EC" sz="1200" dirty="0">
                        <a:effectLst/>
                        <a:latin typeface="Cambria"/>
                        <a:ea typeface="MS Mincho"/>
                        <a:cs typeface="Times New Roman"/>
                      </a:endParaRPr>
                    </a:p>
                    <a:p>
                      <a:pPr algn="ctr">
                        <a:lnSpc>
                          <a:spcPct val="150000"/>
                        </a:lnSpc>
                        <a:spcAft>
                          <a:spcPts val="0"/>
                        </a:spcAft>
                      </a:pPr>
                      <a:r>
                        <a:rPr lang="es-EC" sz="1000" dirty="0" err="1">
                          <a:solidFill>
                            <a:srgbClr val="000000"/>
                          </a:solidFill>
                          <a:effectLst/>
                          <a:latin typeface="Times New Roman"/>
                          <a:ea typeface="Times New Roman"/>
                          <a:cs typeface="Times New Roman"/>
                        </a:rPr>
                        <a:t>Tukey</a:t>
                      </a:r>
                      <a:r>
                        <a:rPr lang="es-EC" sz="1000" dirty="0">
                          <a:solidFill>
                            <a:srgbClr val="000000"/>
                          </a:solidFill>
                          <a:effectLst/>
                          <a:latin typeface="Times New Roman"/>
                          <a:ea typeface="Times New Roman"/>
                          <a:cs typeface="Times New Roman"/>
                        </a:rPr>
                        <a:t> α=0,05</a:t>
                      </a:r>
                      <a:endParaRPr lang="es-EC" sz="1200" dirty="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872804152"/>
              </p:ext>
            </p:extLst>
          </p:nvPr>
        </p:nvGraphicFramePr>
        <p:xfrm>
          <a:off x="395536" y="3429000"/>
          <a:ext cx="5210175" cy="1965960"/>
        </p:xfrm>
        <a:graphic>
          <a:graphicData uri="http://schemas.openxmlformats.org/drawingml/2006/table">
            <a:tbl>
              <a:tblPr firstRow="1" firstCol="1" bandRow="1"/>
              <a:tblGrid>
                <a:gridCol w="923330"/>
                <a:gridCol w="2878655"/>
                <a:gridCol w="1408190"/>
              </a:tblGrid>
              <a:tr h="200025">
                <a:tc gridSpan="3">
                  <a:txBody>
                    <a:bodyPr/>
                    <a:lstStyle/>
                    <a:p>
                      <a:pPr algn="just">
                        <a:spcAft>
                          <a:spcPts val="0"/>
                        </a:spcAft>
                      </a:pPr>
                      <a:r>
                        <a:rPr lang="es-EC" sz="1200" dirty="0" smtClean="0">
                          <a:effectLst/>
                          <a:latin typeface="Times New Roman"/>
                          <a:ea typeface="Times New Roman"/>
                          <a:cs typeface="Times New Roman"/>
                        </a:rPr>
                        <a:t>Promedio </a:t>
                      </a:r>
                      <a:r>
                        <a:rPr lang="es-EC" sz="1200" dirty="0">
                          <a:effectLst/>
                          <a:latin typeface="Times New Roman"/>
                          <a:ea typeface="Times New Roman"/>
                          <a:cs typeface="Times New Roman"/>
                        </a:rPr>
                        <a:t>± E.E. de los grados </a:t>
                      </a:r>
                      <a:r>
                        <a:rPr lang="es-EC" sz="1200" dirty="0" err="1">
                          <a:effectLst/>
                          <a:latin typeface="Times New Roman"/>
                          <a:ea typeface="Times New Roman"/>
                          <a:cs typeface="Times New Roman"/>
                        </a:rPr>
                        <a:t>Brix</a:t>
                      </a:r>
                      <a:r>
                        <a:rPr lang="es-EC" sz="1200" dirty="0">
                          <a:effectLst/>
                          <a:latin typeface="Times New Roman"/>
                          <a:ea typeface="Times New Roman"/>
                          <a:cs typeface="Times New Roman"/>
                        </a:rPr>
                        <a:t> de frutos de tomate (</a:t>
                      </a:r>
                      <a:r>
                        <a:rPr lang="es-EC" sz="1200" i="1" dirty="0" err="1">
                          <a:effectLst/>
                          <a:latin typeface="Times New Roman"/>
                          <a:ea typeface="Times New Roman"/>
                          <a:cs typeface="Times New Roman"/>
                        </a:rPr>
                        <a:t>Solanum</a:t>
                      </a:r>
                      <a:r>
                        <a:rPr lang="es-EC" sz="1200" i="1" dirty="0">
                          <a:effectLst/>
                          <a:latin typeface="Times New Roman"/>
                          <a:ea typeface="Times New Roman"/>
                          <a:cs typeface="Times New Roman"/>
                        </a:rPr>
                        <a:t> </a:t>
                      </a:r>
                      <a:r>
                        <a:rPr lang="es-EC" sz="1200" i="1" dirty="0" err="1">
                          <a:effectLst/>
                          <a:latin typeface="Times New Roman"/>
                          <a:ea typeface="Times New Roman"/>
                          <a:cs typeface="Times New Roman"/>
                        </a:rPr>
                        <a:t>lycopersicum</a:t>
                      </a:r>
                      <a:r>
                        <a:rPr lang="es-EC" sz="1200" dirty="0">
                          <a:effectLst/>
                          <a:latin typeface="Times New Roman"/>
                          <a:ea typeface="Times New Roman"/>
                          <a:cs typeface="Times New Roman"/>
                        </a:rPr>
                        <a:t>) de segunda categoría comercial bajo 3 cosechas.</a:t>
                      </a:r>
                      <a:endParaRPr lang="es-EC" sz="1200" dirty="0">
                        <a:effectLst/>
                        <a:latin typeface="Cambria"/>
                        <a:ea typeface="MS Mincho"/>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200025">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Cosecha</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s-EC" sz="1200">
                          <a:solidFill>
                            <a:srgbClr val="000000"/>
                          </a:solidFill>
                          <a:effectLst/>
                          <a:latin typeface="Times New Roman"/>
                          <a:ea typeface="Times New Roman"/>
                          <a:cs typeface="Times New Roman"/>
                        </a:rPr>
                        <a:t>Promedio ± E.E. °Brix</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200025">
                <a:tc>
                  <a:txBody>
                    <a:bodyPr/>
                    <a:lstStyle/>
                    <a:p>
                      <a:pPr algn="ctr">
                        <a:lnSpc>
                          <a:spcPct val="150000"/>
                        </a:lnSpc>
                        <a:spcAft>
                          <a:spcPts val="0"/>
                        </a:spcAft>
                      </a:pPr>
                      <a:r>
                        <a:rPr lang="es-EC" sz="1200" b="1" dirty="0">
                          <a:solidFill>
                            <a:srgbClr val="FF0000"/>
                          </a:solidFill>
                          <a:effectLst/>
                          <a:latin typeface="Times New Roman"/>
                          <a:ea typeface="Times New Roman"/>
                          <a:cs typeface="Times New Roman"/>
                        </a:rPr>
                        <a:t>2</a:t>
                      </a:r>
                      <a:endParaRPr lang="es-EC" sz="1200" b="1" dirty="0">
                        <a:solidFill>
                          <a:srgbClr val="FF0000"/>
                        </a:solidFill>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200" b="1" dirty="0">
                          <a:solidFill>
                            <a:srgbClr val="FF0000"/>
                          </a:solidFill>
                          <a:effectLst/>
                          <a:latin typeface="Times New Roman"/>
                          <a:ea typeface="Times New Roman"/>
                          <a:cs typeface="Times New Roman"/>
                        </a:rPr>
                        <a:t>3,68 ± 0,12</a:t>
                      </a:r>
                      <a:endParaRPr lang="es-EC" sz="1200" b="1" dirty="0">
                        <a:solidFill>
                          <a:srgbClr val="FF0000"/>
                        </a:solidFill>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200" b="1" dirty="0">
                          <a:solidFill>
                            <a:srgbClr val="FF0000"/>
                          </a:solidFill>
                          <a:effectLst/>
                          <a:latin typeface="Times New Roman"/>
                          <a:ea typeface="Times New Roman"/>
                          <a:cs typeface="Times New Roman"/>
                        </a:rPr>
                        <a:t>a</a:t>
                      </a:r>
                      <a:endParaRPr lang="es-EC" sz="1200" b="1" dirty="0">
                        <a:solidFill>
                          <a:srgbClr val="FF0000"/>
                        </a:solidFill>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00025">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3</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3,38 ± 0,13</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ab</a:t>
                      </a:r>
                      <a:endParaRPr lang="es-EC" sz="1200">
                        <a:effectLst/>
                        <a:latin typeface="Cambria"/>
                        <a:ea typeface="MS Mincho"/>
                        <a:cs typeface="Times New Roman"/>
                      </a:endParaRPr>
                    </a:p>
                  </a:txBody>
                  <a:tcPr marL="44450" marR="44450" marT="0" marB="0" anchor="b">
                    <a:lnL>
                      <a:noFill/>
                    </a:lnL>
                    <a:lnR>
                      <a:noFill/>
                    </a:lnR>
                    <a:lnT>
                      <a:noFill/>
                    </a:lnT>
                    <a:lnB>
                      <a:noFill/>
                    </a:lnB>
                  </a:tcPr>
                </a:tc>
              </a:tr>
              <a:tr h="200025">
                <a:tc>
                  <a:txBody>
                    <a:bodyPr/>
                    <a:lstStyle/>
                    <a:p>
                      <a:pPr algn="ctr">
                        <a:lnSpc>
                          <a:spcPct val="150000"/>
                        </a:lnSpc>
                        <a:spcAft>
                          <a:spcPts val="0"/>
                        </a:spcAft>
                      </a:pPr>
                      <a:r>
                        <a:rPr lang="es-EC" sz="1200" b="1" dirty="0">
                          <a:solidFill>
                            <a:srgbClr val="00B0F0"/>
                          </a:solidFill>
                          <a:effectLst/>
                          <a:latin typeface="Times New Roman"/>
                          <a:ea typeface="Times New Roman"/>
                          <a:cs typeface="Times New Roman"/>
                        </a:rPr>
                        <a:t>1</a:t>
                      </a:r>
                      <a:endParaRPr lang="es-EC" sz="1200" b="1" dirty="0">
                        <a:solidFill>
                          <a:srgbClr val="00B0F0"/>
                        </a:solidFill>
                        <a:effectLst/>
                        <a:latin typeface="Cambria"/>
                        <a:ea typeface="MS Mincho"/>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dirty="0">
                          <a:solidFill>
                            <a:srgbClr val="00B0F0"/>
                          </a:solidFill>
                          <a:effectLst/>
                          <a:latin typeface="Times New Roman"/>
                          <a:ea typeface="Times New Roman"/>
                          <a:cs typeface="Times New Roman"/>
                        </a:rPr>
                        <a:t>3,27 ± 0,16</a:t>
                      </a:r>
                      <a:endParaRPr lang="es-EC" sz="1200" b="1" dirty="0">
                        <a:solidFill>
                          <a:srgbClr val="00B0F0"/>
                        </a:solidFill>
                        <a:effectLst/>
                        <a:latin typeface="Cambria"/>
                        <a:ea typeface="MS Mincho"/>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dirty="0">
                          <a:solidFill>
                            <a:srgbClr val="00B0F0"/>
                          </a:solidFill>
                          <a:effectLst/>
                          <a:latin typeface="Times New Roman"/>
                          <a:ea typeface="Times New Roman"/>
                          <a:cs typeface="Times New Roman"/>
                        </a:rPr>
                        <a:t>b</a:t>
                      </a:r>
                      <a:endParaRPr lang="es-EC" sz="1200" b="1" dirty="0">
                        <a:solidFill>
                          <a:srgbClr val="00B0F0"/>
                        </a:solidFill>
                        <a:effectLst/>
                        <a:latin typeface="Cambria"/>
                        <a:ea typeface="MS Mincho"/>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200025">
                <a:tc gridSpan="3">
                  <a:txBody>
                    <a:bodyPr/>
                    <a:lstStyle/>
                    <a:p>
                      <a:pPr algn="ctr">
                        <a:lnSpc>
                          <a:spcPct val="150000"/>
                        </a:lnSpc>
                        <a:spcAft>
                          <a:spcPts val="0"/>
                        </a:spcAft>
                      </a:pPr>
                      <a:r>
                        <a:rPr lang="en-US" sz="1000" b="1" i="1" dirty="0">
                          <a:solidFill>
                            <a:srgbClr val="000000"/>
                          </a:solidFill>
                          <a:effectLst/>
                          <a:latin typeface="Times New Roman"/>
                          <a:ea typeface="Times New Roman"/>
                          <a:cs typeface="Times New Roman"/>
                        </a:rPr>
                        <a:t>T0:</a:t>
                      </a:r>
                      <a:r>
                        <a:rPr lang="en-US" sz="1000" i="1" dirty="0">
                          <a:solidFill>
                            <a:srgbClr val="000000"/>
                          </a:solidFill>
                          <a:effectLst/>
                          <a:latin typeface="Times New Roman"/>
                          <a:ea typeface="Times New Roman"/>
                          <a:cs typeface="Times New Roman"/>
                        </a:rPr>
                        <a:t> sin DRIS; </a:t>
                      </a:r>
                      <a:r>
                        <a:rPr lang="en-US" sz="1000" b="1" i="1" dirty="0">
                          <a:solidFill>
                            <a:srgbClr val="000000"/>
                          </a:solidFill>
                          <a:effectLst/>
                          <a:latin typeface="Times New Roman"/>
                          <a:ea typeface="Times New Roman"/>
                          <a:cs typeface="Times New Roman"/>
                        </a:rPr>
                        <a:t>T1: </a:t>
                      </a:r>
                      <a:r>
                        <a:rPr lang="en-US" sz="1000" i="1" dirty="0">
                          <a:solidFill>
                            <a:srgbClr val="000000"/>
                          </a:solidFill>
                          <a:effectLst/>
                          <a:latin typeface="Times New Roman"/>
                          <a:ea typeface="Times New Roman"/>
                          <a:cs typeface="Times New Roman"/>
                        </a:rPr>
                        <a:t>DRIS 45 </a:t>
                      </a:r>
                      <a:r>
                        <a:rPr lang="en-US" sz="1000" i="1" dirty="0" err="1">
                          <a:solidFill>
                            <a:srgbClr val="000000"/>
                          </a:solidFill>
                          <a:effectLst/>
                          <a:latin typeface="Times New Roman"/>
                          <a:ea typeface="Times New Roman"/>
                          <a:cs typeface="Times New Roman"/>
                        </a:rPr>
                        <a:t>días</a:t>
                      </a:r>
                      <a:r>
                        <a:rPr lang="en-US" sz="1000" i="1" dirty="0">
                          <a:solidFill>
                            <a:srgbClr val="000000"/>
                          </a:solidFill>
                          <a:effectLst/>
                          <a:latin typeface="Times New Roman"/>
                          <a:ea typeface="Times New Roman"/>
                          <a:cs typeface="Times New Roman"/>
                        </a:rPr>
                        <a:t>; </a:t>
                      </a:r>
                      <a:r>
                        <a:rPr lang="en-US" sz="1000" b="1" i="1" dirty="0">
                          <a:solidFill>
                            <a:srgbClr val="000000"/>
                          </a:solidFill>
                          <a:effectLst/>
                          <a:latin typeface="Times New Roman"/>
                          <a:ea typeface="Times New Roman"/>
                          <a:cs typeface="Times New Roman"/>
                        </a:rPr>
                        <a:t>T2:</a:t>
                      </a:r>
                      <a:r>
                        <a:rPr lang="en-US" sz="1000" i="1" dirty="0">
                          <a:solidFill>
                            <a:srgbClr val="000000"/>
                          </a:solidFill>
                          <a:effectLst/>
                          <a:latin typeface="Times New Roman"/>
                          <a:ea typeface="Times New Roman"/>
                          <a:cs typeface="Times New Roman"/>
                        </a:rPr>
                        <a:t> DRIS 60 </a:t>
                      </a:r>
                      <a:r>
                        <a:rPr lang="en-US" sz="1000" i="1" dirty="0" err="1">
                          <a:solidFill>
                            <a:srgbClr val="000000"/>
                          </a:solidFill>
                          <a:effectLst/>
                          <a:latin typeface="Times New Roman"/>
                          <a:ea typeface="Times New Roman"/>
                          <a:cs typeface="Times New Roman"/>
                        </a:rPr>
                        <a:t>días</a:t>
                      </a:r>
                      <a:r>
                        <a:rPr lang="en-US" sz="1000" i="1" dirty="0">
                          <a:solidFill>
                            <a:srgbClr val="000000"/>
                          </a:solidFill>
                          <a:effectLst/>
                          <a:latin typeface="Times New Roman"/>
                          <a:ea typeface="Times New Roman"/>
                          <a:cs typeface="Times New Roman"/>
                        </a:rPr>
                        <a:t>; </a:t>
                      </a:r>
                      <a:r>
                        <a:rPr lang="en-US" sz="1000" b="1" i="1" dirty="0">
                          <a:solidFill>
                            <a:srgbClr val="000000"/>
                          </a:solidFill>
                          <a:effectLst/>
                          <a:latin typeface="Times New Roman"/>
                          <a:ea typeface="Times New Roman"/>
                          <a:cs typeface="Times New Roman"/>
                        </a:rPr>
                        <a:t>T3:</a:t>
                      </a:r>
                      <a:r>
                        <a:rPr lang="en-US" sz="1000" i="1" dirty="0">
                          <a:solidFill>
                            <a:srgbClr val="000000"/>
                          </a:solidFill>
                          <a:effectLst/>
                          <a:latin typeface="Times New Roman"/>
                          <a:ea typeface="Times New Roman"/>
                          <a:cs typeface="Times New Roman"/>
                        </a:rPr>
                        <a:t> DRIS 75 </a:t>
                      </a:r>
                      <a:r>
                        <a:rPr lang="en-US" sz="1000" i="1" dirty="0" err="1">
                          <a:solidFill>
                            <a:srgbClr val="000000"/>
                          </a:solidFill>
                          <a:effectLst/>
                          <a:latin typeface="Times New Roman"/>
                          <a:ea typeface="Times New Roman"/>
                          <a:cs typeface="Times New Roman"/>
                        </a:rPr>
                        <a:t>días</a:t>
                      </a:r>
                      <a:r>
                        <a:rPr lang="en-US" sz="1200" dirty="0">
                          <a:solidFill>
                            <a:srgbClr val="000000"/>
                          </a:solidFill>
                          <a:effectLst/>
                          <a:latin typeface="Times New Roman"/>
                          <a:ea typeface="Times New Roman"/>
                          <a:cs typeface="Times New Roman"/>
                        </a:rPr>
                        <a:t> </a:t>
                      </a:r>
                      <a:endParaRPr lang="es-EC" sz="1200" dirty="0">
                        <a:effectLst/>
                        <a:latin typeface="Cambria"/>
                        <a:ea typeface="MS Mincho"/>
                        <a:cs typeface="Times New Roman"/>
                      </a:endParaRPr>
                    </a:p>
                    <a:p>
                      <a:pPr algn="ctr">
                        <a:lnSpc>
                          <a:spcPct val="150000"/>
                        </a:lnSpc>
                        <a:spcAft>
                          <a:spcPts val="0"/>
                        </a:spcAft>
                      </a:pPr>
                      <a:r>
                        <a:rPr lang="es-EC" sz="1000" dirty="0" err="1">
                          <a:solidFill>
                            <a:srgbClr val="000000"/>
                          </a:solidFill>
                          <a:effectLst/>
                          <a:latin typeface="Times New Roman"/>
                          <a:ea typeface="Times New Roman"/>
                          <a:cs typeface="Times New Roman"/>
                        </a:rPr>
                        <a:t>Tukey</a:t>
                      </a:r>
                      <a:r>
                        <a:rPr lang="es-EC" sz="1000" dirty="0">
                          <a:solidFill>
                            <a:srgbClr val="000000"/>
                          </a:solidFill>
                          <a:effectLst/>
                          <a:latin typeface="Times New Roman"/>
                          <a:ea typeface="Times New Roman"/>
                          <a:cs typeface="Times New Roman"/>
                        </a:rPr>
                        <a:t> α=0,05</a:t>
                      </a:r>
                      <a:endParaRPr lang="es-EC" sz="1200" dirty="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bl>
          </a:graphicData>
        </a:graphic>
      </p:graphicFrame>
      <p:sp>
        <p:nvSpPr>
          <p:cNvPr id="7" name="6 Rectángulo"/>
          <p:cNvSpPr/>
          <p:nvPr/>
        </p:nvSpPr>
        <p:spPr>
          <a:xfrm>
            <a:off x="6156176" y="1700808"/>
            <a:ext cx="2987824" cy="2862322"/>
          </a:xfrm>
          <a:prstGeom prst="rect">
            <a:avLst/>
          </a:prstGeom>
        </p:spPr>
        <p:txBody>
          <a:bodyPr wrap="square">
            <a:spAutoFit/>
          </a:bodyPr>
          <a:lstStyle/>
          <a:p>
            <a:pPr marL="285750" indent="-285750">
              <a:buFont typeface="Arial" pitchFamily="34" charset="0"/>
              <a:buChar char="•"/>
            </a:pPr>
            <a:r>
              <a:rPr lang="es-ES_tradnl" dirty="0"/>
              <a:t>T1 permitió obtener una mayor cantidad de grados </a:t>
            </a:r>
            <a:r>
              <a:rPr lang="es-ES_tradnl" dirty="0" err="1"/>
              <a:t>Brix</a:t>
            </a:r>
            <a:r>
              <a:rPr lang="es-ES_tradnl" dirty="0"/>
              <a:t> que el tratamiento </a:t>
            </a:r>
            <a:r>
              <a:rPr lang="es-ES_tradnl" dirty="0" smtClean="0"/>
              <a:t>T3</a:t>
            </a:r>
          </a:p>
          <a:p>
            <a:pPr marL="285750" indent="-285750">
              <a:buFont typeface="Arial" pitchFamily="34" charset="0"/>
              <a:buChar char="•"/>
            </a:pPr>
            <a:endParaRPr lang="es-EC" dirty="0"/>
          </a:p>
          <a:p>
            <a:pPr marL="285750" indent="-285750">
              <a:buFont typeface="Arial" pitchFamily="34" charset="0"/>
              <a:buChar char="•"/>
            </a:pPr>
            <a:r>
              <a:rPr lang="es-ES_tradnl" dirty="0" smtClean="0"/>
              <a:t>Adicionalmente con la </a:t>
            </a:r>
            <a:r>
              <a:rPr lang="es-ES_tradnl" dirty="0"/>
              <a:t>2da cosecha se obtuvo una cantidad superior de grados </a:t>
            </a:r>
            <a:r>
              <a:rPr lang="es-ES_tradnl" dirty="0" err="1"/>
              <a:t>Brix</a:t>
            </a:r>
            <a:r>
              <a:rPr lang="es-ES_tradnl" dirty="0"/>
              <a:t> que con la 1ra cosecha</a:t>
            </a:r>
            <a:endParaRPr lang="es-EC" dirty="0"/>
          </a:p>
        </p:txBody>
      </p:sp>
      <p:pic>
        <p:nvPicPr>
          <p:cNvPr id="5" name="17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5966098"/>
            <a:ext cx="2714204"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43787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3635896" cy="1143000"/>
          </a:xfrm>
        </p:spPr>
        <p:txBody>
          <a:bodyPr/>
          <a:lstStyle/>
          <a:p>
            <a:pPr algn="l"/>
            <a:r>
              <a:rPr lang="es-EC" sz="2800" dirty="0" smtClean="0">
                <a:solidFill>
                  <a:sysClr val="windowText" lastClr="000000"/>
                </a:solidFill>
              </a:rPr>
              <a:t>Tercera categoría comercial</a:t>
            </a:r>
            <a:endParaRPr lang="es-EC" sz="2800" dirty="0">
              <a:solidFill>
                <a:sysClr val="windowText" lastClr="000000"/>
              </a:solidFill>
            </a:endParaRPr>
          </a:p>
        </p:txBody>
      </p:sp>
      <p:graphicFrame>
        <p:nvGraphicFramePr>
          <p:cNvPr id="5" name="4 Tabla"/>
          <p:cNvGraphicFramePr>
            <a:graphicFrameLocks noGrp="1"/>
          </p:cNvGraphicFramePr>
          <p:nvPr>
            <p:extLst>
              <p:ext uri="{D42A27DB-BD31-4B8C-83A1-F6EECF244321}">
                <p14:modId xmlns:p14="http://schemas.microsoft.com/office/powerpoint/2010/main" val="829727026"/>
              </p:ext>
            </p:extLst>
          </p:nvPr>
        </p:nvGraphicFramePr>
        <p:xfrm>
          <a:off x="107504" y="2636912"/>
          <a:ext cx="5409436" cy="2011680"/>
        </p:xfrm>
        <a:graphic>
          <a:graphicData uri="http://schemas.openxmlformats.org/drawingml/2006/table">
            <a:tbl>
              <a:tblPr firstRow="1" firstCol="1" bandRow="1"/>
              <a:tblGrid>
                <a:gridCol w="1465219"/>
                <a:gridCol w="384245"/>
                <a:gridCol w="647801"/>
                <a:gridCol w="647149"/>
                <a:gridCol w="832422"/>
                <a:gridCol w="831769"/>
                <a:gridCol w="600831"/>
              </a:tblGrid>
              <a:tr h="200025">
                <a:tc gridSpan="7">
                  <a:txBody>
                    <a:bodyPr/>
                    <a:lstStyle/>
                    <a:p>
                      <a:pPr algn="just">
                        <a:spcAft>
                          <a:spcPts val="0"/>
                        </a:spcAft>
                      </a:pPr>
                      <a:r>
                        <a:rPr lang="es-EC" sz="1200" dirty="0" smtClean="0">
                          <a:solidFill>
                            <a:srgbClr val="000000"/>
                          </a:solidFill>
                          <a:effectLst/>
                          <a:latin typeface="Times New Roman"/>
                          <a:ea typeface="Times New Roman"/>
                          <a:cs typeface="Times New Roman"/>
                        </a:rPr>
                        <a:t>Análisis </a:t>
                      </a:r>
                      <a:r>
                        <a:rPr lang="es-EC" sz="1200" dirty="0">
                          <a:solidFill>
                            <a:srgbClr val="000000"/>
                          </a:solidFill>
                          <a:effectLst/>
                          <a:latin typeface="Times New Roman"/>
                          <a:ea typeface="Times New Roman"/>
                          <a:cs typeface="Times New Roman"/>
                        </a:rPr>
                        <a:t>de varianza de los grados </a:t>
                      </a:r>
                      <a:r>
                        <a:rPr lang="es-EC" sz="1200" dirty="0" err="1">
                          <a:solidFill>
                            <a:srgbClr val="000000"/>
                          </a:solidFill>
                          <a:effectLst/>
                          <a:latin typeface="Times New Roman"/>
                          <a:ea typeface="Times New Roman"/>
                          <a:cs typeface="Times New Roman"/>
                        </a:rPr>
                        <a:t>Brix</a:t>
                      </a:r>
                      <a:r>
                        <a:rPr lang="es-EC" sz="1200" dirty="0">
                          <a:solidFill>
                            <a:srgbClr val="000000"/>
                          </a:solidFill>
                          <a:effectLst/>
                          <a:latin typeface="Times New Roman"/>
                          <a:ea typeface="Times New Roman"/>
                          <a:cs typeface="Times New Roman"/>
                        </a:rPr>
                        <a:t> de tomate (</a:t>
                      </a:r>
                      <a:r>
                        <a:rPr lang="es-EC" sz="1200" i="1" dirty="0" err="1">
                          <a:solidFill>
                            <a:srgbClr val="000000"/>
                          </a:solidFill>
                          <a:effectLst/>
                          <a:latin typeface="Times New Roman"/>
                          <a:ea typeface="Times New Roman"/>
                          <a:cs typeface="Times New Roman"/>
                        </a:rPr>
                        <a:t>Solanum</a:t>
                      </a:r>
                      <a:r>
                        <a:rPr lang="es-EC" sz="1200" i="1" dirty="0">
                          <a:solidFill>
                            <a:srgbClr val="000000"/>
                          </a:solidFill>
                          <a:effectLst/>
                          <a:latin typeface="Times New Roman"/>
                          <a:ea typeface="Times New Roman"/>
                          <a:cs typeface="Times New Roman"/>
                        </a:rPr>
                        <a:t> </a:t>
                      </a:r>
                      <a:r>
                        <a:rPr lang="es-EC" sz="1200" i="1" dirty="0" err="1">
                          <a:solidFill>
                            <a:srgbClr val="000000"/>
                          </a:solidFill>
                          <a:effectLst/>
                          <a:latin typeface="Times New Roman"/>
                          <a:ea typeface="Times New Roman"/>
                          <a:cs typeface="Times New Roman"/>
                        </a:rPr>
                        <a:t>lycopersicum</a:t>
                      </a:r>
                      <a:r>
                        <a:rPr lang="es-EC" sz="1200" dirty="0">
                          <a:solidFill>
                            <a:srgbClr val="000000"/>
                          </a:solidFill>
                          <a:effectLst/>
                          <a:latin typeface="Times New Roman"/>
                          <a:ea typeface="Times New Roman"/>
                          <a:cs typeface="Times New Roman"/>
                        </a:rPr>
                        <a:t>) de tercera categoría comercial, bajo 4 tratamientos de diagnóstico y 3 cosechas.</a:t>
                      </a:r>
                      <a:endParaRPr lang="es-EC" sz="1200" dirty="0">
                        <a:effectLst/>
                        <a:latin typeface="Cambria"/>
                        <a:ea typeface="MS Mincho"/>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0025">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Fuente de Variación</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gl</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CM</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F</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p-valor</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Criterio</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Valor</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Tratamiento</a:t>
                      </a:r>
                      <a:endParaRPr lang="es-EC" sz="1200">
                        <a:effectLst/>
                        <a:latin typeface="Cambria"/>
                        <a:ea typeface="MS Mincho"/>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3</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0,3</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1,59</a:t>
                      </a:r>
                      <a:r>
                        <a:rPr lang="es-EC" sz="1200" i="1" baseline="30000">
                          <a:solidFill>
                            <a:srgbClr val="000000"/>
                          </a:solidFill>
                          <a:effectLst/>
                          <a:latin typeface="Times New Roman"/>
                          <a:ea typeface="Times New Roman"/>
                          <a:cs typeface="Times New Roman"/>
                        </a:rPr>
                        <a:t>NS</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0,2301</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R</a:t>
                      </a:r>
                      <a:r>
                        <a:rPr lang="es-EC" sz="1200" baseline="30000">
                          <a:solidFill>
                            <a:srgbClr val="000000"/>
                          </a:solidFill>
                          <a:effectLst/>
                          <a:latin typeface="Times New Roman"/>
                          <a:ea typeface="Times New Roman"/>
                          <a:cs typeface="Times New Roman"/>
                        </a:rPr>
                        <a:t>2</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0,71</a:t>
                      </a:r>
                      <a:endParaRPr lang="es-EC" sz="12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00025">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Cosecha</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2</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1,07</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5,68*</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0,0137</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C.V. (%)</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12,41</a:t>
                      </a:r>
                      <a:endParaRPr lang="es-EC" sz="1200">
                        <a:effectLst/>
                        <a:latin typeface="Cambria"/>
                        <a:ea typeface="MS Mincho"/>
                        <a:cs typeface="Times New Roman"/>
                      </a:endParaRPr>
                    </a:p>
                  </a:txBody>
                  <a:tcPr marL="44450" marR="44450" marT="0" marB="0" anchor="b">
                    <a:lnL>
                      <a:noFill/>
                    </a:lnL>
                    <a:lnR>
                      <a:noFill/>
                    </a:lnR>
                    <a:lnT>
                      <a:noFill/>
                    </a:lnT>
                    <a:lnB>
                      <a:noFill/>
                    </a:lnB>
                  </a:tcPr>
                </a:tc>
              </a:tr>
              <a:tr h="200025">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Tratamiento*Cosecha</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6</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0,49</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2,59</a:t>
                      </a:r>
                      <a:r>
                        <a:rPr lang="es-EC" sz="1200" i="1" baseline="30000">
                          <a:solidFill>
                            <a:srgbClr val="000000"/>
                          </a:solidFill>
                          <a:effectLst/>
                          <a:latin typeface="Times New Roman"/>
                          <a:ea typeface="Times New Roman"/>
                          <a:cs typeface="Times New Roman"/>
                        </a:rPr>
                        <a:t>NS</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dirty="0">
                          <a:solidFill>
                            <a:srgbClr val="000000"/>
                          </a:solidFill>
                          <a:effectLst/>
                          <a:latin typeface="Times New Roman"/>
                          <a:ea typeface="Times New Roman"/>
                          <a:cs typeface="Times New Roman"/>
                        </a:rPr>
                        <a:t>0,0603</a:t>
                      </a:r>
                      <a:endParaRPr lang="es-EC" sz="1200" dirty="0">
                        <a:effectLst/>
                        <a:latin typeface="Cambria"/>
                        <a:ea typeface="MS Mincho"/>
                        <a:cs typeface="Times New Roman"/>
                      </a:endParaRPr>
                    </a:p>
                  </a:txBody>
                  <a:tcPr marL="44450" marR="44450" marT="0" marB="0" anchor="b">
                    <a:lnL>
                      <a:noFill/>
                    </a:lnL>
                    <a:lnR>
                      <a:noFill/>
                    </a:lnR>
                    <a:lnT>
                      <a:noFill/>
                    </a:lnT>
                    <a:lnB>
                      <a:noFill/>
                    </a:lnB>
                  </a:tcPr>
                </a:tc>
                <a:tc>
                  <a:txBody>
                    <a:bodyPr/>
                    <a:lstStyle/>
                    <a:p>
                      <a:pPr>
                        <a:lnSpc>
                          <a:spcPct val="150000"/>
                        </a:lnSpc>
                        <a:spcAft>
                          <a:spcPts val="0"/>
                        </a:spcAft>
                      </a:pPr>
                      <a:r>
                        <a:rPr lang="es-EC" sz="1200">
                          <a:solidFill>
                            <a:srgbClr val="000000"/>
                          </a:solidFill>
                          <a:effectLst/>
                          <a:latin typeface="Times New Roman"/>
                          <a:ea typeface="Times New Roman"/>
                          <a:cs typeface="Times New Roman"/>
                        </a:rPr>
                        <a:t> </a:t>
                      </a:r>
                      <a:endParaRPr lang="es-EC" sz="1200">
                        <a:effectLst/>
                        <a:latin typeface="Cambria"/>
                        <a:ea typeface="MS Mincho"/>
                        <a:cs typeface="Times New Roman"/>
                      </a:endParaRPr>
                    </a:p>
                  </a:txBody>
                  <a:tcPr marL="44450" marR="44450" marT="0" marB="0" anchor="b">
                    <a:lnL>
                      <a:noFill/>
                    </a:lnL>
                    <a:lnR>
                      <a:noFill/>
                    </a:lnR>
                    <a:lnT>
                      <a:noFill/>
                    </a:lnT>
                    <a:lnB>
                      <a:noFill/>
                    </a:lnB>
                  </a:tcPr>
                </a:tc>
                <a:tc>
                  <a:txBody>
                    <a:bodyPr/>
                    <a:lstStyle/>
                    <a:p>
                      <a:endParaRPr lang="es-EC" sz="1200">
                        <a:effectLst/>
                        <a:latin typeface="Cambria"/>
                      </a:endParaRPr>
                    </a:p>
                  </a:txBody>
                  <a:tcPr marL="44450" marR="44450" marT="0" marB="0" anchor="b">
                    <a:lnL>
                      <a:noFill/>
                    </a:lnL>
                    <a:lnR>
                      <a:noFill/>
                    </a:lnR>
                    <a:lnT>
                      <a:noFill/>
                    </a:lnT>
                    <a:lnB>
                      <a:noFill/>
                    </a:lnB>
                  </a:tcPr>
                </a:tc>
              </a:tr>
              <a:tr h="200025">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Error</a:t>
                      </a:r>
                      <a:endParaRPr lang="es-EC" sz="1200">
                        <a:effectLst/>
                        <a:latin typeface="Cambria"/>
                        <a:ea typeface="MS Mincho"/>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16</a:t>
                      </a:r>
                      <a:endParaRPr lang="es-EC" sz="1200">
                        <a:effectLst/>
                        <a:latin typeface="Cambria"/>
                        <a:ea typeface="MS Mincho"/>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0,19</a:t>
                      </a:r>
                      <a:endParaRPr lang="es-EC" sz="1200">
                        <a:effectLst/>
                        <a:latin typeface="Cambria"/>
                        <a:ea typeface="MS Mincho"/>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200">
                        <a:effectLst/>
                        <a:latin typeface="Cambria"/>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200">
                        <a:effectLst/>
                        <a:latin typeface="Cambria"/>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 </a:t>
                      </a:r>
                      <a:endParaRPr lang="es-EC" sz="1200">
                        <a:effectLst/>
                        <a:latin typeface="Cambria"/>
                        <a:ea typeface="MS Mincho"/>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effectLst/>
                          <a:latin typeface="Times New Roman"/>
                          <a:ea typeface="Times New Roman"/>
                          <a:cs typeface="Times New Roman"/>
                        </a:rPr>
                        <a:t> </a:t>
                      </a:r>
                      <a:endParaRPr lang="es-EC" sz="1200">
                        <a:effectLst/>
                        <a:latin typeface="Cambria"/>
                        <a:ea typeface="MS Mincho"/>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200025">
                <a:tc gridSpan="7">
                  <a:txBody>
                    <a:bodyPr/>
                    <a:lstStyle/>
                    <a:p>
                      <a:pPr algn="ctr">
                        <a:lnSpc>
                          <a:spcPct val="150000"/>
                        </a:lnSpc>
                        <a:spcAft>
                          <a:spcPts val="0"/>
                        </a:spcAft>
                      </a:pPr>
                      <a:r>
                        <a:rPr lang="es-EC" sz="1000" i="1" baseline="30000" dirty="0">
                          <a:solidFill>
                            <a:srgbClr val="000000"/>
                          </a:solidFill>
                          <a:effectLst/>
                          <a:latin typeface="Times New Roman"/>
                          <a:ea typeface="Times New Roman"/>
                          <a:cs typeface="Times New Roman"/>
                        </a:rPr>
                        <a:t>NS</a:t>
                      </a:r>
                      <a:r>
                        <a:rPr lang="es-EC" sz="1000" dirty="0">
                          <a:solidFill>
                            <a:srgbClr val="000000"/>
                          </a:solidFill>
                          <a:effectLst/>
                          <a:latin typeface="Times New Roman"/>
                          <a:ea typeface="Times New Roman"/>
                          <a:cs typeface="Times New Roman"/>
                        </a:rPr>
                        <a:t> No significativo*significativo a 0,05; ** significativo a 0,01; ***significativo a 0,001; N=3</a:t>
                      </a:r>
                      <a:r>
                        <a:rPr lang="es-EC" sz="1200" dirty="0">
                          <a:solidFill>
                            <a:srgbClr val="000000"/>
                          </a:solidFill>
                          <a:effectLst/>
                          <a:latin typeface="Times New Roman"/>
                          <a:ea typeface="Times New Roman"/>
                          <a:cs typeface="Times New Roman"/>
                        </a:rPr>
                        <a:t>6</a:t>
                      </a:r>
                      <a:endParaRPr lang="es-EC" sz="1200" dirty="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
        <p:nvSpPr>
          <p:cNvPr id="6" name="5 CuadroTexto"/>
          <p:cNvSpPr txBox="1"/>
          <p:nvPr/>
        </p:nvSpPr>
        <p:spPr>
          <a:xfrm>
            <a:off x="4139952" y="1052736"/>
            <a:ext cx="3744416" cy="1208901"/>
          </a:xfrm>
          <a:prstGeom prst="star12">
            <a:avLst/>
          </a:prstGeom>
          <a:solidFill>
            <a:srgbClr val="92D050"/>
          </a:solidFill>
          <a:ln>
            <a:solidFill>
              <a:schemeClr val="tx1"/>
            </a:solidFill>
          </a:ln>
        </p:spPr>
        <p:txBody>
          <a:bodyPr wrap="square" rtlCol="0">
            <a:spAutoFit/>
          </a:bodyPr>
          <a:lstStyle/>
          <a:p>
            <a:pPr algn="ctr"/>
            <a:r>
              <a:rPr lang="es-EC" dirty="0" smtClean="0"/>
              <a:t>INTERACCIÓN HÍBRIDA</a:t>
            </a:r>
            <a:endParaRPr lang="es-EC" dirty="0"/>
          </a:p>
        </p:txBody>
      </p:sp>
      <p:sp>
        <p:nvSpPr>
          <p:cNvPr id="7" name="6 CuadroTexto"/>
          <p:cNvSpPr txBox="1"/>
          <p:nvPr/>
        </p:nvSpPr>
        <p:spPr>
          <a:xfrm>
            <a:off x="5839151" y="3068960"/>
            <a:ext cx="3096344" cy="1323439"/>
          </a:xfrm>
          <a:prstGeom prst="leftArrowCallout">
            <a:avLst/>
          </a:prstGeom>
          <a:solidFill>
            <a:schemeClr val="accent6">
              <a:lumMod val="40000"/>
              <a:lumOff val="60000"/>
            </a:schemeClr>
          </a:solidFill>
          <a:ln>
            <a:solidFill>
              <a:schemeClr val="tx1"/>
            </a:solidFill>
          </a:ln>
        </p:spPr>
        <p:txBody>
          <a:bodyPr wrap="square" rtlCol="0">
            <a:spAutoFit/>
          </a:bodyPr>
          <a:lstStyle/>
          <a:p>
            <a:pPr algn="ctr"/>
            <a:r>
              <a:rPr lang="es-EC" sz="2000" dirty="0" smtClean="0"/>
              <a:t>Interacción, No Significativa</a:t>
            </a:r>
          </a:p>
          <a:p>
            <a:pPr algn="ctr"/>
            <a:r>
              <a:rPr lang="es-EC" sz="2000" dirty="0" smtClean="0"/>
              <a:t>Sólo un factor Significativo</a:t>
            </a:r>
            <a:endParaRPr lang="es-EC" sz="2000" dirty="0"/>
          </a:p>
        </p:txBody>
      </p:sp>
      <p:pic>
        <p:nvPicPr>
          <p:cNvPr id="8" name="17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5966098"/>
            <a:ext cx="2714204"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04129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68037618"/>
              </p:ext>
            </p:extLst>
          </p:nvPr>
        </p:nvGraphicFramePr>
        <p:xfrm>
          <a:off x="179512" y="2060848"/>
          <a:ext cx="5220970" cy="1946910"/>
        </p:xfrm>
        <a:graphic>
          <a:graphicData uri="http://schemas.openxmlformats.org/drawingml/2006/table">
            <a:tbl>
              <a:tblPr firstRow="1" firstCol="1" bandRow="1"/>
              <a:tblGrid>
                <a:gridCol w="1529234"/>
                <a:gridCol w="2522284"/>
                <a:gridCol w="1169452"/>
              </a:tblGrid>
              <a:tr h="200025">
                <a:tc gridSpan="3">
                  <a:txBody>
                    <a:bodyPr/>
                    <a:lstStyle/>
                    <a:p>
                      <a:pPr algn="just">
                        <a:spcAft>
                          <a:spcPts val="0"/>
                        </a:spcAft>
                      </a:pPr>
                      <a:r>
                        <a:rPr lang="es-EC" sz="1400" dirty="0" smtClean="0">
                          <a:solidFill>
                            <a:srgbClr val="000000"/>
                          </a:solidFill>
                          <a:effectLst/>
                          <a:latin typeface="Times New Roman"/>
                          <a:ea typeface="Times New Roman"/>
                          <a:cs typeface="Times New Roman"/>
                        </a:rPr>
                        <a:t>Promedio </a:t>
                      </a:r>
                      <a:r>
                        <a:rPr lang="es-EC" sz="1400" dirty="0">
                          <a:solidFill>
                            <a:srgbClr val="000000"/>
                          </a:solidFill>
                          <a:effectLst/>
                          <a:latin typeface="Times New Roman"/>
                          <a:ea typeface="Times New Roman"/>
                          <a:cs typeface="Times New Roman"/>
                        </a:rPr>
                        <a:t>± E.E. de los grados </a:t>
                      </a:r>
                      <a:r>
                        <a:rPr lang="es-EC" sz="1400" dirty="0" err="1">
                          <a:solidFill>
                            <a:srgbClr val="000000"/>
                          </a:solidFill>
                          <a:effectLst/>
                          <a:latin typeface="Times New Roman"/>
                          <a:ea typeface="Times New Roman"/>
                          <a:cs typeface="Times New Roman"/>
                        </a:rPr>
                        <a:t>Brix</a:t>
                      </a:r>
                      <a:r>
                        <a:rPr lang="es-EC" sz="1400" dirty="0">
                          <a:solidFill>
                            <a:srgbClr val="000000"/>
                          </a:solidFill>
                          <a:effectLst/>
                          <a:latin typeface="Times New Roman"/>
                          <a:ea typeface="Times New Roman"/>
                          <a:cs typeface="Times New Roman"/>
                        </a:rPr>
                        <a:t> de frutos de tomate (</a:t>
                      </a:r>
                      <a:r>
                        <a:rPr lang="es-EC" sz="1400" i="1" dirty="0" err="1">
                          <a:effectLst/>
                          <a:latin typeface="Times New Roman"/>
                          <a:ea typeface="Times New Roman"/>
                          <a:cs typeface="Times New Roman"/>
                        </a:rPr>
                        <a:t>Solanum</a:t>
                      </a:r>
                      <a:r>
                        <a:rPr lang="es-EC" sz="1400" i="1" dirty="0">
                          <a:effectLst/>
                          <a:latin typeface="Times New Roman"/>
                          <a:ea typeface="Times New Roman"/>
                          <a:cs typeface="Times New Roman"/>
                        </a:rPr>
                        <a:t> </a:t>
                      </a:r>
                      <a:r>
                        <a:rPr lang="es-EC" sz="1400" i="1" dirty="0" err="1">
                          <a:effectLst/>
                          <a:latin typeface="Times New Roman"/>
                          <a:ea typeface="Times New Roman"/>
                          <a:cs typeface="Times New Roman"/>
                        </a:rPr>
                        <a:t>lycopersicum</a:t>
                      </a:r>
                      <a:r>
                        <a:rPr lang="es-EC" sz="1400" dirty="0">
                          <a:effectLst/>
                          <a:latin typeface="Times New Roman"/>
                          <a:ea typeface="Times New Roman"/>
                          <a:cs typeface="Times New Roman"/>
                        </a:rPr>
                        <a:t>) de tercera categoría comercial bajo 3 cosechas.</a:t>
                      </a:r>
                      <a:endParaRPr lang="es-EC" sz="1400" dirty="0">
                        <a:effectLst/>
                        <a:latin typeface="Cambria"/>
                        <a:ea typeface="MS Mincho"/>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200025">
                <a:tc>
                  <a:txBody>
                    <a:bodyPr/>
                    <a:lstStyle/>
                    <a:p>
                      <a:pPr algn="ctr">
                        <a:lnSpc>
                          <a:spcPct val="150000"/>
                        </a:lnSpc>
                        <a:spcAft>
                          <a:spcPts val="0"/>
                        </a:spcAft>
                      </a:pPr>
                      <a:r>
                        <a:rPr lang="es-EC" sz="1400">
                          <a:solidFill>
                            <a:srgbClr val="000000"/>
                          </a:solidFill>
                          <a:effectLst/>
                          <a:latin typeface="Times New Roman"/>
                          <a:ea typeface="Times New Roman"/>
                          <a:cs typeface="Times New Roman"/>
                        </a:rPr>
                        <a:t>Cosecha</a:t>
                      </a:r>
                      <a:endParaRPr lang="es-EC" sz="14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s-EC" sz="1400">
                          <a:solidFill>
                            <a:srgbClr val="000000"/>
                          </a:solidFill>
                          <a:effectLst/>
                          <a:latin typeface="Times New Roman"/>
                          <a:ea typeface="Times New Roman"/>
                          <a:cs typeface="Times New Roman"/>
                        </a:rPr>
                        <a:t>Promedio ± E.E. °Brix</a:t>
                      </a:r>
                      <a:endParaRPr lang="es-EC" sz="140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200025">
                <a:tc>
                  <a:txBody>
                    <a:bodyPr/>
                    <a:lstStyle/>
                    <a:p>
                      <a:pPr algn="ctr">
                        <a:lnSpc>
                          <a:spcPct val="150000"/>
                        </a:lnSpc>
                        <a:spcAft>
                          <a:spcPts val="0"/>
                        </a:spcAft>
                      </a:pPr>
                      <a:r>
                        <a:rPr lang="es-EC" sz="1400" b="1" dirty="0">
                          <a:solidFill>
                            <a:srgbClr val="FF0000"/>
                          </a:solidFill>
                          <a:effectLst/>
                          <a:latin typeface="Times New Roman"/>
                          <a:ea typeface="Times New Roman"/>
                          <a:cs typeface="Times New Roman"/>
                        </a:rPr>
                        <a:t>2</a:t>
                      </a:r>
                      <a:endParaRPr lang="es-EC" sz="1400" b="1" dirty="0">
                        <a:solidFill>
                          <a:srgbClr val="FF0000"/>
                        </a:solidFill>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400" b="1" dirty="0">
                          <a:solidFill>
                            <a:srgbClr val="FF0000"/>
                          </a:solidFill>
                          <a:effectLst/>
                          <a:latin typeface="Times New Roman"/>
                          <a:ea typeface="Times New Roman"/>
                          <a:cs typeface="Times New Roman"/>
                        </a:rPr>
                        <a:t>3,78 ± 0,08</a:t>
                      </a:r>
                      <a:endParaRPr lang="es-EC" sz="1400" b="1" dirty="0">
                        <a:solidFill>
                          <a:srgbClr val="FF0000"/>
                        </a:solidFill>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400" b="1" dirty="0">
                          <a:solidFill>
                            <a:srgbClr val="FF0000"/>
                          </a:solidFill>
                          <a:effectLst/>
                          <a:latin typeface="Times New Roman"/>
                          <a:ea typeface="Times New Roman"/>
                          <a:cs typeface="Times New Roman"/>
                        </a:rPr>
                        <a:t>a</a:t>
                      </a:r>
                      <a:endParaRPr lang="es-EC" sz="1400" b="1" dirty="0">
                        <a:solidFill>
                          <a:srgbClr val="FF0000"/>
                        </a:solidFill>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00025">
                <a:tc>
                  <a:txBody>
                    <a:bodyPr/>
                    <a:lstStyle/>
                    <a:p>
                      <a:pPr algn="ctr">
                        <a:lnSpc>
                          <a:spcPct val="150000"/>
                        </a:lnSpc>
                        <a:spcAft>
                          <a:spcPts val="0"/>
                        </a:spcAft>
                      </a:pPr>
                      <a:r>
                        <a:rPr lang="es-EC" sz="1400">
                          <a:solidFill>
                            <a:srgbClr val="000000"/>
                          </a:solidFill>
                          <a:effectLst/>
                          <a:latin typeface="Times New Roman"/>
                          <a:ea typeface="Times New Roman"/>
                          <a:cs typeface="Times New Roman"/>
                        </a:rPr>
                        <a:t>1</a:t>
                      </a:r>
                      <a:endParaRPr lang="es-EC" sz="140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400" dirty="0">
                          <a:solidFill>
                            <a:srgbClr val="000000"/>
                          </a:solidFill>
                          <a:effectLst/>
                          <a:latin typeface="Times New Roman"/>
                          <a:ea typeface="Times New Roman"/>
                          <a:cs typeface="Times New Roman"/>
                        </a:rPr>
                        <a:t>3,56 ± 0,18</a:t>
                      </a:r>
                      <a:endParaRPr lang="es-EC" sz="1400" dirty="0">
                        <a:effectLst/>
                        <a:latin typeface="Cambria"/>
                        <a:ea typeface="MS Mincho"/>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400" dirty="0">
                          <a:solidFill>
                            <a:srgbClr val="000000"/>
                          </a:solidFill>
                          <a:effectLst/>
                          <a:latin typeface="Times New Roman"/>
                          <a:ea typeface="Times New Roman"/>
                          <a:cs typeface="Times New Roman"/>
                        </a:rPr>
                        <a:t>ab</a:t>
                      </a:r>
                      <a:endParaRPr lang="es-EC" sz="1400" dirty="0">
                        <a:effectLst/>
                        <a:latin typeface="Cambria"/>
                        <a:ea typeface="MS Mincho"/>
                        <a:cs typeface="Times New Roman"/>
                      </a:endParaRPr>
                    </a:p>
                  </a:txBody>
                  <a:tcPr marL="44450" marR="44450" marT="0" marB="0" anchor="b">
                    <a:lnL>
                      <a:noFill/>
                    </a:lnL>
                    <a:lnR>
                      <a:noFill/>
                    </a:lnR>
                    <a:lnT>
                      <a:noFill/>
                    </a:lnT>
                    <a:lnB>
                      <a:noFill/>
                    </a:lnB>
                  </a:tcPr>
                </a:tc>
              </a:tr>
              <a:tr h="200025">
                <a:tc>
                  <a:txBody>
                    <a:bodyPr/>
                    <a:lstStyle/>
                    <a:p>
                      <a:pPr algn="ctr">
                        <a:lnSpc>
                          <a:spcPct val="150000"/>
                        </a:lnSpc>
                        <a:spcAft>
                          <a:spcPts val="0"/>
                        </a:spcAft>
                      </a:pPr>
                      <a:r>
                        <a:rPr lang="es-EC" sz="1400" b="1" dirty="0">
                          <a:solidFill>
                            <a:srgbClr val="00B0F0"/>
                          </a:solidFill>
                          <a:effectLst/>
                          <a:latin typeface="Times New Roman"/>
                          <a:ea typeface="Times New Roman"/>
                          <a:cs typeface="Times New Roman"/>
                        </a:rPr>
                        <a:t>3</a:t>
                      </a:r>
                      <a:endParaRPr lang="es-EC" sz="1400" b="1" dirty="0">
                        <a:solidFill>
                          <a:srgbClr val="00B0F0"/>
                        </a:solidFill>
                        <a:effectLst/>
                        <a:latin typeface="Cambria"/>
                        <a:ea typeface="MS Mincho"/>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b="1" dirty="0">
                          <a:solidFill>
                            <a:srgbClr val="00B0F0"/>
                          </a:solidFill>
                          <a:effectLst/>
                          <a:latin typeface="Times New Roman"/>
                          <a:ea typeface="Times New Roman"/>
                          <a:cs typeface="Times New Roman"/>
                        </a:rPr>
                        <a:t>3,18 ± 0,16</a:t>
                      </a:r>
                      <a:endParaRPr lang="es-EC" sz="1400" b="1" dirty="0">
                        <a:solidFill>
                          <a:srgbClr val="00B0F0"/>
                        </a:solidFill>
                        <a:effectLst/>
                        <a:latin typeface="Cambria"/>
                        <a:ea typeface="MS Mincho"/>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b="1" dirty="0">
                          <a:solidFill>
                            <a:srgbClr val="00B0F0"/>
                          </a:solidFill>
                          <a:effectLst/>
                          <a:latin typeface="Times New Roman"/>
                          <a:ea typeface="Times New Roman"/>
                          <a:cs typeface="Times New Roman"/>
                        </a:rPr>
                        <a:t>b</a:t>
                      </a:r>
                      <a:endParaRPr lang="es-EC" sz="1400" b="1" dirty="0">
                        <a:solidFill>
                          <a:srgbClr val="00B0F0"/>
                        </a:solidFill>
                        <a:effectLst/>
                        <a:latin typeface="Cambria"/>
                        <a:ea typeface="MS Mincho"/>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200025">
                <a:tc gridSpan="3">
                  <a:txBody>
                    <a:bodyPr/>
                    <a:lstStyle/>
                    <a:p>
                      <a:pPr algn="ctr">
                        <a:lnSpc>
                          <a:spcPct val="150000"/>
                        </a:lnSpc>
                        <a:spcAft>
                          <a:spcPts val="0"/>
                        </a:spcAft>
                      </a:pPr>
                      <a:r>
                        <a:rPr lang="es-EC" sz="1050" dirty="0" err="1">
                          <a:solidFill>
                            <a:srgbClr val="000000"/>
                          </a:solidFill>
                          <a:effectLst/>
                          <a:latin typeface="Times New Roman"/>
                          <a:ea typeface="Times New Roman"/>
                          <a:cs typeface="Times New Roman"/>
                        </a:rPr>
                        <a:t>Tukey</a:t>
                      </a:r>
                      <a:r>
                        <a:rPr lang="es-EC" sz="1050" dirty="0">
                          <a:solidFill>
                            <a:srgbClr val="000000"/>
                          </a:solidFill>
                          <a:effectLst/>
                          <a:latin typeface="Times New Roman"/>
                          <a:ea typeface="Times New Roman"/>
                          <a:cs typeface="Times New Roman"/>
                        </a:rPr>
                        <a:t> α=0,05</a:t>
                      </a:r>
                      <a:endParaRPr lang="es-EC" sz="1400" dirty="0">
                        <a:effectLst/>
                        <a:latin typeface="Cambria"/>
                        <a:ea typeface="MS Mincho"/>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bl>
          </a:graphicData>
        </a:graphic>
      </p:graphicFrame>
      <p:sp>
        <p:nvSpPr>
          <p:cNvPr id="5" name="4 Rectángulo"/>
          <p:cNvSpPr/>
          <p:nvPr/>
        </p:nvSpPr>
        <p:spPr>
          <a:xfrm>
            <a:off x="5831632" y="2501899"/>
            <a:ext cx="3312368" cy="1200329"/>
          </a:xfrm>
          <a:prstGeom prst="rect">
            <a:avLst/>
          </a:prstGeom>
        </p:spPr>
        <p:txBody>
          <a:bodyPr wrap="square">
            <a:spAutoFit/>
          </a:bodyPr>
          <a:lstStyle/>
          <a:p>
            <a:pPr marL="285750" indent="-285750">
              <a:buFont typeface="Arial" pitchFamily="34" charset="0"/>
              <a:buChar char="•"/>
            </a:pPr>
            <a:r>
              <a:rPr lang="es-ES_tradnl" dirty="0"/>
              <a:t>La 2da cosecha permitió obtener una mayor cantidad de grados </a:t>
            </a:r>
            <a:r>
              <a:rPr lang="es-ES_tradnl" dirty="0" err="1"/>
              <a:t>Brix</a:t>
            </a:r>
            <a:r>
              <a:rPr lang="es-ES_tradnl" dirty="0"/>
              <a:t> que la 3ra cosecha</a:t>
            </a:r>
            <a:endParaRPr lang="es-EC" dirty="0"/>
          </a:p>
        </p:txBody>
      </p:sp>
      <p:pic>
        <p:nvPicPr>
          <p:cNvPr id="6" name="17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5966098"/>
            <a:ext cx="2714204"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79577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142852"/>
            <a:ext cx="8229600" cy="1143000"/>
          </a:xfrm>
        </p:spPr>
        <p:txBody>
          <a:bodyPr/>
          <a:lstStyle/>
          <a:p>
            <a:r>
              <a:rPr lang="es-EC" dirty="0" smtClean="0">
                <a:solidFill>
                  <a:schemeClr val="tx1"/>
                </a:solidFill>
              </a:rPr>
              <a:t>CONCLUSIONES</a:t>
            </a:r>
            <a:endParaRPr lang="es-ES" dirty="0"/>
          </a:p>
        </p:txBody>
      </p:sp>
      <p:sp>
        <p:nvSpPr>
          <p:cNvPr id="6" name="5 Marcador de contenido"/>
          <p:cNvSpPr>
            <a:spLocks noGrp="1"/>
          </p:cNvSpPr>
          <p:nvPr>
            <p:ph idx="1"/>
          </p:nvPr>
        </p:nvSpPr>
        <p:spPr>
          <a:xfrm>
            <a:off x="428596" y="785795"/>
            <a:ext cx="8229600" cy="3147262"/>
          </a:xfrm>
        </p:spPr>
        <p:txBody>
          <a:bodyPr/>
          <a:lstStyle/>
          <a:p>
            <a:r>
              <a:rPr lang="es-ES_tradnl" sz="2000" dirty="0">
                <a:solidFill>
                  <a:schemeClr val="tx1"/>
                </a:solidFill>
              </a:rPr>
              <a:t>Se establece que la aplicación de las normas DRIS en el cultivo de tomate (</a:t>
            </a:r>
            <a:r>
              <a:rPr lang="es-ES_tradnl" sz="2000" i="1" dirty="0" err="1">
                <a:solidFill>
                  <a:schemeClr val="tx1"/>
                </a:solidFill>
              </a:rPr>
              <a:t>Solanum</a:t>
            </a:r>
            <a:r>
              <a:rPr lang="es-ES_tradnl" sz="2000" i="1" dirty="0">
                <a:solidFill>
                  <a:schemeClr val="tx1"/>
                </a:solidFill>
              </a:rPr>
              <a:t> </a:t>
            </a:r>
            <a:r>
              <a:rPr lang="es-ES_tradnl" sz="2000" i="1" dirty="0" smtClean="0">
                <a:solidFill>
                  <a:schemeClr val="tx1"/>
                </a:solidFill>
              </a:rPr>
              <a:t> </a:t>
            </a:r>
            <a:r>
              <a:rPr lang="es-ES_tradnl" sz="2000" i="1" dirty="0" err="1" smtClean="0">
                <a:solidFill>
                  <a:schemeClr val="tx1"/>
                </a:solidFill>
              </a:rPr>
              <a:t>lycopersicum</a:t>
            </a:r>
            <a:r>
              <a:rPr lang="es-ES_tradnl" sz="2000" dirty="0">
                <a:solidFill>
                  <a:schemeClr val="tx1"/>
                </a:solidFill>
              </a:rPr>
              <a:t>) es el método más eficiente para detectar los desbalances nutricionales, gracias a la representación de problemas nutricionales en una función gaussiana y estableciendo Categorías de Respuesta Potencial a la Aplicación de Nutrientes del análisis foliar</a:t>
            </a:r>
            <a:r>
              <a:rPr lang="es-ES_tradnl" sz="2000" dirty="0" smtClean="0">
                <a:solidFill>
                  <a:schemeClr val="tx1"/>
                </a:solidFill>
              </a:rPr>
              <a:t>.</a:t>
            </a:r>
          </a:p>
          <a:p>
            <a:pPr marL="0" indent="0">
              <a:buNone/>
            </a:pPr>
            <a:endParaRPr lang="es-EC" sz="2000" dirty="0">
              <a:solidFill>
                <a:schemeClr val="tx1"/>
              </a:solidFill>
            </a:endParaRPr>
          </a:p>
          <a:p>
            <a:r>
              <a:rPr lang="es-ES_tradnl" sz="2000" dirty="0">
                <a:solidFill>
                  <a:schemeClr val="tx1"/>
                </a:solidFill>
              </a:rPr>
              <a:t>La aplicación de las normas DRIS en el cultivo de tomate </a:t>
            </a:r>
            <a:r>
              <a:rPr lang="es-ES_tradnl" sz="2000" dirty="0" smtClean="0">
                <a:solidFill>
                  <a:schemeClr val="tx1"/>
                </a:solidFill>
              </a:rPr>
              <a:t>dieron lugar a las siguientes recomendaciones:</a:t>
            </a:r>
          </a:p>
        </p:txBody>
      </p:sp>
      <p:graphicFrame>
        <p:nvGraphicFramePr>
          <p:cNvPr id="3" name="2 Tabla"/>
          <p:cNvGraphicFramePr>
            <a:graphicFrameLocks noGrp="1"/>
          </p:cNvGraphicFramePr>
          <p:nvPr>
            <p:extLst>
              <p:ext uri="{D42A27DB-BD31-4B8C-83A1-F6EECF244321}">
                <p14:modId xmlns:p14="http://schemas.microsoft.com/office/powerpoint/2010/main" val="2394455662"/>
              </p:ext>
            </p:extLst>
          </p:nvPr>
        </p:nvGraphicFramePr>
        <p:xfrm>
          <a:off x="1187624" y="3933056"/>
          <a:ext cx="6957062" cy="1483360"/>
        </p:xfrm>
        <a:graphic>
          <a:graphicData uri="http://schemas.openxmlformats.org/drawingml/2006/table">
            <a:tbl>
              <a:tblPr firstRow="1" bandRow="1">
                <a:tableStyleId>{BDBED569-4797-4DF1-A0F4-6AAB3CD982D8}</a:tableStyleId>
              </a:tblPr>
              <a:tblGrid>
                <a:gridCol w="1016000"/>
                <a:gridCol w="1105218"/>
                <a:gridCol w="1088390"/>
                <a:gridCol w="1270318"/>
                <a:gridCol w="1232218"/>
                <a:gridCol w="1244918"/>
              </a:tblGrid>
              <a:tr h="370840">
                <a:tc>
                  <a:txBody>
                    <a:bodyPr/>
                    <a:lstStyle/>
                    <a:p>
                      <a:pPr algn="ctr"/>
                      <a:r>
                        <a:rPr lang="es-EC" dirty="0" smtClean="0"/>
                        <a:t>DRIS</a:t>
                      </a:r>
                      <a:endParaRPr lang="es-EC"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s-EC" dirty="0" smtClean="0"/>
                        <a:t>N </a:t>
                      </a:r>
                      <a:r>
                        <a:rPr lang="es-ES_tradnl" sz="1800" dirty="0" smtClean="0"/>
                        <a:t>g*kg</a:t>
                      </a:r>
                      <a:r>
                        <a:rPr lang="es-ES_tradnl" sz="1800" baseline="30000" dirty="0" smtClean="0"/>
                        <a:t>-1</a:t>
                      </a:r>
                      <a:endParaRPr lang="es-EC"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s-EC" dirty="0" smtClean="0"/>
                        <a:t>P </a:t>
                      </a:r>
                      <a:r>
                        <a:rPr lang="es-ES_tradnl" sz="1800" dirty="0" smtClean="0"/>
                        <a:t>g*kg</a:t>
                      </a:r>
                      <a:r>
                        <a:rPr lang="es-ES_tradnl" sz="1800" baseline="30000" dirty="0" smtClean="0"/>
                        <a:t>-1</a:t>
                      </a:r>
                      <a:endParaRPr lang="es-EC"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s-EC" dirty="0" smtClean="0"/>
                        <a:t>Mg </a:t>
                      </a:r>
                      <a:r>
                        <a:rPr lang="es-ES_tradnl" sz="1800" dirty="0" smtClean="0"/>
                        <a:t>g*kg</a:t>
                      </a:r>
                      <a:r>
                        <a:rPr lang="es-ES_tradnl" sz="1800" baseline="30000" dirty="0" smtClean="0"/>
                        <a:t>-1</a:t>
                      </a:r>
                      <a:endParaRPr lang="es-EC"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s-EC" dirty="0" smtClean="0"/>
                        <a:t>Ca </a:t>
                      </a:r>
                      <a:r>
                        <a:rPr lang="es-ES_tradnl" sz="1800" dirty="0" smtClean="0"/>
                        <a:t>g*kg</a:t>
                      </a:r>
                      <a:r>
                        <a:rPr lang="es-ES_tradnl" sz="1800" baseline="30000" dirty="0" smtClean="0"/>
                        <a:t>-1</a:t>
                      </a:r>
                      <a:endParaRPr lang="es-EC"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s-EC" dirty="0" smtClean="0"/>
                        <a:t>Cu </a:t>
                      </a:r>
                      <a:r>
                        <a:rPr lang="es-ES_tradnl" sz="1800" dirty="0" smtClean="0"/>
                        <a:t>g*kg</a:t>
                      </a:r>
                      <a:r>
                        <a:rPr lang="es-ES_tradnl" sz="1800" baseline="30000" dirty="0" smtClean="0"/>
                        <a:t>-1</a:t>
                      </a:r>
                      <a:endParaRPr lang="es-EC"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r>
              <a:tr h="370840">
                <a:tc>
                  <a:txBody>
                    <a:bodyPr/>
                    <a:lstStyle/>
                    <a:p>
                      <a:pPr algn="ctr"/>
                      <a:r>
                        <a:rPr lang="es-EC" dirty="0" smtClean="0"/>
                        <a:t>45</a:t>
                      </a:r>
                      <a:endParaRPr lang="es-EC"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C" dirty="0" smtClean="0"/>
                        <a:t>4,925</a:t>
                      </a:r>
                      <a:endParaRPr lang="es-EC"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C" dirty="0" smtClean="0"/>
                        <a:t>2,777</a:t>
                      </a:r>
                      <a:endParaRPr lang="es-EC"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C" dirty="0" smtClean="0"/>
                        <a:t>2,048</a:t>
                      </a:r>
                      <a:endParaRPr lang="es-EC"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C" dirty="0" smtClean="0"/>
                        <a:t>3,031</a:t>
                      </a:r>
                      <a:endParaRPr lang="es-EC"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C" dirty="0" smtClean="0"/>
                        <a:t>-</a:t>
                      </a:r>
                      <a:endParaRPr lang="es-EC"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370840">
                <a:tc>
                  <a:txBody>
                    <a:bodyPr/>
                    <a:lstStyle/>
                    <a:p>
                      <a:pPr algn="ctr"/>
                      <a:r>
                        <a:rPr lang="es-EC" dirty="0" smtClean="0"/>
                        <a:t>60</a:t>
                      </a:r>
                      <a:endParaRPr lang="es-EC"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C" dirty="0" smtClean="0"/>
                        <a:t>12,333</a:t>
                      </a:r>
                      <a:endParaRPr lang="es-EC"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C" dirty="0" smtClean="0"/>
                        <a:t>2,791</a:t>
                      </a:r>
                      <a:endParaRPr lang="es-EC"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C" dirty="0" smtClean="0"/>
                        <a:t>1,509</a:t>
                      </a:r>
                      <a:endParaRPr lang="es-EC"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C" dirty="0" smtClean="0"/>
                        <a:t>1,508</a:t>
                      </a:r>
                      <a:endParaRPr lang="es-EC"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C" dirty="0" smtClean="0"/>
                        <a:t>-</a:t>
                      </a:r>
                      <a:endParaRPr lang="es-EC"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370840">
                <a:tc>
                  <a:txBody>
                    <a:bodyPr/>
                    <a:lstStyle/>
                    <a:p>
                      <a:pPr algn="ctr"/>
                      <a:r>
                        <a:rPr lang="es-EC" dirty="0" smtClean="0"/>
                        <a:t>75</a:t>
                      </a:r>
                      <a:endParaRPr lang="es-EC"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C" dirty="0" smtClean="0"/>
                        <a:t>-</a:t>
                      </a:r>
                      <a:endParaRPr lang="es-EC"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C" dirty="0" smtClean="0"/>
                        <a:t>3,186</a:t>
                      </a:r>
                      <a:endParaRPr lang="es-EC"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C" dirty="0" smtClean="0"/>
                        <a:t>-</a:t>
                      </a:r>
                      <a:endParaRPr lang="es-EC"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C" dirty="0" smtClean="0"/>
                        <a:t>-</a:t>
                      </a:r>
                      <a:endParaRPr lang="es-EC"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C" dirty="0" smtClean="0"/>
                        <a:t>8,789</a:t>
                      </a:r>
                      <a:endParaRPr lang="es-EC"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bl>
          </a:graphicData>
        </a:graphic>
      </p:graphicFrame>
      <p:pic>
        <p:nvPicPr>
          <p:cNvPr id="7" name="17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5966098"/>
            <a:ext cx="2714204"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433467"/>
          </a:xfrm>
        </p:spPr>
        <p:txBody>
          <a:bodyPr/>
          <a:lstStyle/>
          <a:p>
            <a:r>
              <a:rPr lang="es-ES_tradnl" sz="2200" dirty="0">
                <a:solidFill>
                  <a:schemeClr val="tx1"/>
                </a:solidFill>
              </a:rPr>
              <a:t>El análisis foliar de plantas de tomate (</a:t>
            </a:r>
            <a:r>
              <a:rPr lang="es-ES_tradnl" sz="2200" i="1" dirty="0" err="1">
                <a:solidFill>
                  <a:schemeClr val="tx1"/>
                </a:solidFill>
              </a:rPr>
              <a:t>Solanum</a:t>
            </a:r>
            <a:r>
              <a:rPr lang="es-ES_tradnl" sz="2200" i="1" dirty="0">
                <a:solidFill>
                  <a:schemeClr val="tx1"/>
                </a:solidFill>
              </a:rPr>
              <a:t> </a:t>
            </a:r>
            <a:r>
              <a:rPr lang="es-ES_tradnl" sz="2200" i="1" dirty="0" err="1">
                <a:solidFill>
                  <a:schemeClr val="tx1"/>
                </a:solidFill>
              </a:rPr>
              <a:t>lycopersicum</a:t>
            </a:r>
            <a:r>
              <a:rPr lang="es-ES_tradnl" sz="2200" dirty="0">
                <a:solidFill>
                  <a:schemeClr val="tx1"/>
                </a:solidFill>
              </a:rPr>
              <a:t>) para realizar un diagnóstico y corrección de la nutrición puede llevarse a cabo a partir del día 30 después de trasplante en </a:t>
            </a:r>
            <a:r>
              <a:rPr lang="es-ES_tradnl" sz="2200" dirty="0" smtClean="0">
                <a:solidFill>
                  <a:schemeClr val="tx1"/>
                </a:solidFill>
              </a:rPr>
              <a:t>adelante, </a:t>
            </a:r>
            <a:r>
              <a:rPr lang="es-ES_tradnl" sz="2200" dirty="0">
                <a:solidFill>
                  <a:schemeClr val="tx1"/>
                </a:solidFill>
              </a:rPr>
              <a:t>en donde se puede mejorar la ganancia de altura de planta, los grados </a:t>
            </a:r>
            <a:r>
              <a:rPr lang="es-ES_tradnl" sz="2200" dirty="0" err="1" smtClean="0">
                <a:solidFill>
                  <a:schemeClr val="tx1"/>
                </a:solidFill>
              </a:rPr>
              <a:t>Brix</a:t>
            </a:r>
            <a:r>
              <a:rPr lang="es-ES_tradnl" sz="2200" dirty="0" smtClean="0">
                <a:solidFill>
                  <a:schemeClr val="tx1"/>
                </a:solidFill>
              </a:rPr>
              <a:t> </a:t>
            </a:r>
            <a:r>
              <a:rPr lang="es-ES_tradnl" sz="2200" dirty="0">
                <a:solidFill>
                  <a:schemeClr val="tx1"/>
                </a:solidFill>
              </a:rPr>
              <a:t>de frutos y rendimiento del cultivo. Las normas DRIS para el diagnóstico del cultivo de tomate es un método útil para entender y mejorar la dinámica nutricional de los nutrientes</a:t>
            </a:r>
            <a:r>
              <a:rPr lang="es-ES_tradnl" sz="2200" dirty="0" smtClean="0">
                <a:solidFill>
                  <a:schemeClr val="tx1"/>
                </a:solidFill>
              </a:rPr>
              <a:t>.</a:t>
            </a:r>
          </a:p>
          <a:p>
            <a:endParaRPr lang="es-EC" sz="2200" dirty="0">
              <a:solidFill>
                <a:schemeClr val="tx1"/>
              </a:solidFill>
            </a:endParaRPr>
          </a:p>
          <a:p>
            <a:r>
              <a:rPr lang="es-ES_tradnl" sz="2200" dirty="0">
                <a:solidFill>
                  <a:schemeClr val="tx1"/>
                </a:solidFill>
              </a:rPr>
              <a:t>El mejor momento para la aplicación de las normas DRIS  </a:t>
            </a:r>
            <a:r>
              <a:rPr lang="es-ES_tradnl" sz="2200" dirty="0" smtClean="0">
                <a:solidFill>
                  <a:schemeClr val="tx1"/>
                </a:solidFill>
              </a:rPr>
              <a:t>fue:</a:t>
            </a:r>
          </a:p>
          <a:p>
            <a:pPr lvl="1"/>
            <a:r>
              <a:rPr lang="es-ES_tradnl" sz="2200" b="1" i="1" dirty="0" smtClean="0">
                <a:solidFill>
                  <a:schemeClr val="tx1"/>
                </a:solidFill>
              </a:rPr>
              <a:t>45 </a:t>
            </a:r>
            <a:r>
              <a:rPr lang="es-ES_tradnl" sz="2200" b="1" i="1" dirty="0">
                <a:solidFill>
                  <a:schemeClr val="tx1"/>
                </a:solidFill>
              </a:rPr>
              <a:t>días (T1) </a:t>
            </a:r>
            <a:r>
              <a:rPr lang="es-ES_tradnl" sz="2200" dirty="0">
                <a:solidFill>
                  <a:schemeClr val="tx1"/>
                </a:solidFill>
              </a:rPr>
              <a:t>y </a:t>
            </a:r>
            <a:r>
              <a:rPr lang="es-ES_tradnl" sz="2200" b="1" i="1" dirty="0" smtClean="0">
                <a:solidFill>
                  <a:schemeClr val="tx1"/>
                </a:solidFill>
              </a:rPr>
              <a:t>75 </a:t>
            </a:r>
            <a:r>
              <a:rPr lang="es-ES_tradnl" sz="2200" b="1" i="1" dirty="0">
                <a:solidFill>
                  <a:schemeClr val="tx1"/>
                </a:solidFill>
              </a:rPr>
              <a:t>días (T3) </a:t>
            </a:r>
            <a:r>
              <a:rPr lang="es-ES_tradnl" sz="2200" dirty="0">
                <a:solidFill>
                  <a:schemeClr val="tx1"/>
                </a:solidFill>
              </a:rPr>
              <a:t>para </a:t>
            </a:r>
            <a:r>
              <a:rPr lang="es-ES_tradnl" sz="2200" b="1" u="sng" dirty="0" smtClean="0">
                <a:solidFill>
                  <a:schemeClr val="tx1"/>
                </a:solidFill>
              </a:rPr>
              <a:t>mayor </a:t>
            </a:r>
            <a:r>
              <a:rPr lang="es-ES_tradnl" sz="2200" b="1" u="sng" dirty="0">
                <a:solidFill>
                  <a:schemeClr val="tx1"/>
                </a:solidFill>
              </a:rPr>
              <a:t>altura de </a:t>
            </a:r>
            <a:r>
              <a:rPr lang="es-ES_tradnl" sz="2200" b="1" u="sng" dirty="0" smtClean="0">
                <a:solidFill>
                  <a:schemeClr val="tx1"/>
                </a:solidFill>
              </a:rPr>
              <a:t>planta</a:t>
            </a:r>
          </a:p>
          <a:p>
            <a:pPr lvl="1"/>
            <a:r>
              <a:rPr lang="es-ES_tradnl" sz="2200" b="1" i="1" dirty="0" smtClean="0">
                <a:solidFill>
                  <a:schemeClr val="tx1"/>
                </a:solidFill>
              </a:rPr>
              <a:t>60 </a:t>
            </a:r>
            <a:r>
              <a:rPr lang="es-ES_tradnl" sz="2200" b="1" i="1" dirty="0">
                <a:solidFill>
                  <a:schemeClr val="tx1"/>
                </a:solidFill>
              </a:rPr>
              <a:t>días (T2)</a:t>
            </a:r>
            <a:r>
              <a:rPr lang="es-ES_tradnl" sz="2200" dirty="0">
                <a:solidFill>
                  <a:schemeClr val="tx1"/>
                </a:solidFill>
              </a:rPr>
              <a:t> y </a:t>
            </a:r>
            <a:r>
              <a:rPr lang="es-ES_tradnl" sz="2200" b="1" i="1" dirty="0">
                <a:solidFill>
                  <a:schemeClr val="tx1"/>
                </a:solidFill>
              </a:rPr>
              <a:t>75 días (T3)</a:t>
            </a:r>
            <a:r>
              <a:rPr lang="es-ES_tradnl" sz="2200" dirty="0">
                <a:solidFill>
                  <a:schemeClr val="tx1"/>
                </a:solidFill>
              </a:rPr>
              <a:t> para </a:t>
            </a:r>
            <a:r>
              <a:rPr lang="es-ES_tradnl" sz="2200" b="1" u="sng" dirty="0" smtClean="0">
                <a:solidFill>
                  <a:schemeClr val="tx1"/>
                </a:solidFill>
              </a:rPr>
              <a:t>mayor rendimiento</a:t>
            </a:r>
            <a:endParaRPr lang="es-ES_tradnl" sz="2200" dirty="0">
              <a:solidFill>
                <a:schemeClr val="tx1"/>
              </a:solidFill>
            </a:endParaRPr>
          </a:p>
          <a:p>
            <a:pPr lvl="1"/>
            <a:r>
              <a:rPr lang="es-ES_tradnl" sz="2200" dirty="0" smtClean="0">
                <a:solidFill>
                  <a:schemeClr val="tx1"/>
                </a:solidFill>
              </a:rPr>
              <a:t>En cualquier </a:t>
            </a:r>
            <a:r>
              <a:rPr lang="es-ES_tradnl" sz="2200" dirty="0">
                <a:solidFill>
                  <a:schemeClr val="tx1"/>
                </a:solidFill>
              </a:rPr>
              <a:t>momento para </a:t>
            </a:r>
            <a:r>
              <a:rPr lang="es-ES_tradnl" sz="2200" dirty="0" smtClean="0">
                <a:solidFill>
                  <a:schemeClr val="tx1"/>
                </a:solidFill>
              </a:rPr>
              <a:t>mayor </a:t>
            </a:r>
            <a:r>
              <a:rPr lang="es-ES_tradnl" sz="2200" dirty="0">
                <a:solidFill>
                  <a:schemeClr val="tx1"/>
                </a:solidFill>
              </a:rPr>
              <a:t>cantidad de grados </a:t>
            </a:r>
            <a:r>
              <a:rPr lang="es-ES_tradnl" sz="2200" dirty="0" err="1">
                <a:solidFill>
                  <a:schemeClr val="tx1"/>
                </a:solidFill>
              </a:rPr>
              <a:t>Brix</a:t>
            </a:r>
            <a:r>
              <a:rPr lang="es-ES_tradnl" sz="2200" dirty="0">
                <a:solidFill>
                  <a:schemeClr val="tx1"/>
                </a:solidFill>
              </a:rPr>
              <a:t> del fruto.</a:t>
            </a:r>
            <a:endParaRPr lang="es-EC" sz="2200" dirty="0">
              <a:solidFill>
                <a:schemeClr val="tx1"/>
              </a:solidFill>
            </a:endParaRPr>
          </a:p>
          <a:p>
            <a:endParaRPr lang="es-EC" sz="2200" dirty="0"/>
          </a:p>
        </p:txBody>
      </p:sp>
      <p:pic>
        <p:nvPicPr>
          <p:cNvPr id="4" name="17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5966098"/>
            <a:ext cx="2714204"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76312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11960" y="0"/>
            <a:ext cx="4485184" cy="620688"/>
          </a:xfrm>
        </p:spPr>
        <p:txBody>
          <a:bodyPr/>
          <a:lstStyle/>
          <a:p>
            <a:r>
              <a:rPr lang="es-EC" dirty="0" smtClean="0">
                <a:solidFill>
                  <a:schemeClr val="tx1"/>
                </a:solidFill>
              </a:rPr>
              <a:t>RECOMENDACIONES</a:t>
            </a:r>
            <a:endParaRPr lang="es-ES" dirty="0"/>
          </a:p>
        </p:txBody>
      </p:sp>
      <p:sp>
        <p:nvSpPr>
          <p:cNvPr id="5" name="4 Marcador de contenido"/>
          <p:cNvSpPr>
            <a:spLocks noGrp="1"/>
          </p:cNvSpPr>
          <p:nvPr>
            <p:ph idx="1"/>
          </p:nvPr>
        </p:nvSpPr>
        <p:spPr>
          <a:xfrm>
            <a:off x="539552" y="980728"/>
            <a:ext cx="8229600" cy="5166906"/>
          </a:xfrm>
        </p:spPr>
        <p:txBody>
          <a:bodyPr/>
          <a:lstStyle/>
          <a:p>
            <a:r>
              <a:rPr lang="es-ES_tradnl" sz="2000" dirty="0">
                <a:solidFill>
                  <a:schemeClr val="tx1"/>
                </a:solidFill>
              </a:rPr>
              <a:t>En plantas con buenas condiciones nutricionales, la metodología DRIS se  puede utilizar como una herramienta para fortalecer y potenciar los efectos nutricionales; consiguiéndose plantas fortificadas y con un mayor crecimiento</a:t>
            </a:r>
            <a:r>
              <a:rPr lang="es-ES_tradnl" sz="2000" dirty="0" smtClean="0">
                <a:solidFill>
                  <a:schemeClr val="tx1"/>
                </a:solidFill>
              </a:rPr>
              <a:t>.</a:t>
            </a:r>
          </a:p>
          <a:p>
            <a:endParaRPr lang="es-EC" sz="2000" dirty="0">
              <a:solidFill>
                <a:schemeClr val="tx1"/>
              </a:solidFill>
            </a:endParaRPr>
          </a:p>
          <a:p>
            <a:r>
              <a:rPr lang="es-ES_tradnl" sz="2000" dirty="0">
                <a:solidFill>
                  <a:schemeClr val="tx1"/>
                </a:solidFill>
              </a:rPr>
              <a:t>En el cultivo de tomate (</a:t>
            </a:r>
            <a:r>
              <a:rPr lang="es-ES_tradnl" sz="2000" i="1" dirty="0" err="1">
                <a:solidFill>
                  <a:schemeClr val="tx1"/>
                </a:solidFill>
              </a:rPr>
              <a:t>Solanum</a:t>
            </a:r>
            <a:r>
              <a:rPr lang="es-ES_tradnl" sz="2000" i="1" dirty="0">
                <a:solidFill>
                  <a:schemeClr val="tx1"/>
                </a:solidFill>
              </a:rPr>
              <a:t> </a:t>
            </a:r>
            <a:r>
              <a:rPr lang="es-ES_tradnl" sz="2000" i="1" dirty="0" err="1">
                <a:solidFill>
                  <a:schemeClr val="tx1"/>
                </a:solidFill>
              </a:rPr>
              <a:t>lycopersicum</a:t>
            </a:r>
            <a:r>
              <a:rPr lang="es-ES_tradnl" sz="2000" dirty="0">
                <a:solidFill>
                  <a:schemeClr val="tx1"/>
                </a:solidFill>
              </a:rPr>
              <a:t>) se encontró un mayor crecimiento en los tratamientos con una aplicación de correcciones en DRIS 45 días (T1), desde la primera aplicación de la corrección nutricional hasta el inicio de la cosecha. No obstante la aplicación de correcciones en DRIS 75 días (T3) también permitieron a las plantas alcanzar un crecimiento similar al de la corrección en DRIS 45 días, desde pocos días después de su aplicación hasta la cosecha. La aplicación de la corrección en DRIS 60 días (T2)  no demostró un efecto superior al tratamiento sin DRIS en épocas tempranas de crecimiento, sino solamente en épocas tardías</a:t>
            </a:r>
            <a:r>
              <a:rPr lang="es-ES_tradnl" sz="2000" dirty="0" smtClean="0">
                <a:solidFill>
                  <a:schemeClr val="tx1"/>
                </a:solidFill>
              </a:rPr>
              <a:t>.</a:t>
            </a:r>
            <a:endParaRPr lang="es-EC" sz="2000" dirty="0">
              <a:solidFill>
                <a:schemeClr val="tx1"/>
              </a:solidFill>
            </a:endParaRPr>
          </a:p>
        </p:txBody>
      </p:sp>
      <p:pic>
        <p:nvPicPr>
          <p:cNvPr id="6" name="17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5966098"/>
            <a:ext cx="2714204"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10000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S_tradnl" dirty="0">
                <a:solidFill>
                  <a:schemeClr val="tx1"/>
                </a:solidFill>
              </a:rPr>
              <a:t>La corrección nutricional en épocas tardías parece tener un efecto más significativo para cosechas tardías, mientras que la corrección en épocas tempranas parece tener un efecto más significativo en cosechas tempranas</a:t>
            </a:r>
            <a:r>
              <a:rPr lang="es-ES_tradnl" dirty="0" smtClean="0">
                <a:solidFill>
                  <a:schemeClr val="tx1"/>
                </a:solidFill>
              </a:rPr>
              <a:t>.</a:t>
            </a:r>
            <a:endParaRPr lang="es-EC" dirty="0">
              <a:solidFill>
                <a:schemeClr val="tx1"/>
              </a:solidFill>
            </a:endParaRPr>
          </a:p>
        </p:txBody>
      </p:sp>
      <p:pic>
        <p:nvPicPr>
          <p:cNvPr id="4" name="17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5966098"/>
            <a:ext cx="2714204"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19346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572000" y="44624"/>
            <a:ext cx="4176464" cy="576064"/>
          </a:xfrm>
        </p:spPr>
        <p:txBody>
          <a:bodyPr/>
          <a:lstStyle/>
          <a:p>
            <a:r>
              <a:rPr lang="es-EC" dirty="0" smtClean="0">
                <a:solidFill>
                  <a:schemeClr val="tx1"/>
                </a:solidFill>
              </a:rPr>
              <a:t>REFERENCIAS</a:t>
            </a:r>
            <a:endParaRPr lang="es-ES" dirty="0"/>
          </a:p>
        </p:txBody>
      </p:sp>
      <p:pic>
        <p:nvPicPr>
          <p:cNvPr id="6" name="17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5966098"/>
            <a:ext cx="2714204"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179512" y="755422"/>
            <a:ext cx="8784976" cy="5193729"/>
          </a:xfrm>
          <a:prstGeom prst="rect">
            <a:avLst/>
          </a:prstGeom>
        </p:spPr>
        <p:txBody>
          <a:bodyPr wrap="square" numCol="2">
            <a:spAutoFit/>
          </a:bodyPr>
          <a:lstStyle/>
          <a:p>
            <a:r>
              <a:rPr lang="en-US" sz="850" dirty="0"/>
              <a:t>Duryea, M. (2010). Tomato Research Report 2009-2010. </a:t>
            </a:r>
            <a:r>
              <a:rPr lang="en-US" sz="850" i="1" dirty="0"/>
              <a:t>The Florida Tomato Committee</a:t>
            </a:r>
            <a:r>
              <a:rPr lang="en-US" sz="850" dirty="0"/>
              <a:t>, 1-20.</a:t>
            </a:r>
            <a:endParaRPr lang="es-EC" sz="850" dirty="0"/>
          </a:p>
          <a:p>
            <a:r>
              <a:rPr lang="en-US" sz="850" dirty="0" err="1"/>
              <a:t>Agbangba</a:t>
            </a:r>
            <a:r>
              <a:rPr lang="en-US" sz="850" dirty="0"/>
              <a:t>, E., </a:t>
            </a:r>
            <a:r>
              <a:rPr lang="en-US" sz="850" dirty="0" err="1"/>
              <a:t>Olodo</a:t>
            </a:r>
            <a:r>
              <a:rPr lang="en-US" sz="850" dirty="0"/>
              <a:t>, G., </a:t>
            </a:r>
            <a:r>
              <a:rPr lang="en-US" sz="850" dirty="0" err="1"/>
              <a:t>Dagbenonbakin</a:t>
            </a:r>
            <a:r>
              <a:rPr lang="en-US" sz="850" dirty="0"/>
              <a:t>, G., </a:t>
            </a:r>
            <a:r>
              <a:rPr lang="en-US" sz="850" dirty="0" err="1"/>
              <a:t>Kindomihou</a:t>
            </a:r>
            <a:r>
              <a:rPr lang="en-US" sz="850" dirty="0"/>
              <a:t>, V., </a:t>
            </a:r>
            <a:r>
              <a:rPr lang="en-US" sz="850" dirty="0" err="1"/>
              <a:t>Akpo</a:t>
            </a:r>
            <a:r>
              <a:rPr lang="en-US" sz="850" dirty="0"/>
              <a:t>, L., &amp; </a:t>
            </a:r>
            <a:r>
              <a:rPr lang="en-US" sz="850" dirty="0" err="1"/>
              <a:t>Sokpon</a:t>
            </a:r>
            <a:r>
              <a:rPr lang="en-US" sz="850" dirty="0"/>
              <a:t>, N. (2011). Preliminary DRIS model parameterization to access pineapple variety '</a:t>
            </a:r>
            <a:r>
              <a:rPr lang="en-US" sz="850" dirty="0" err="1"/>
              <a:t>Perola</a:t>
            </a:r>
            <a:r>
              <a:rPr lang="en-US" sz="850" dirty="0"/>
              <a:t>' nutrient status in Benin (West Africa). </a:t>
            </a:r>
            <a:r>
              <a:rPr lang="es-EC" sz="850" i="1" dirty="0" err="1"/>
              <a:t>African</a:t>
            </a:r>
            <a:r>
              <a:rPr lang="es-EC" sz="850" i="1" dirty="0"/>
              <a:t> </a:t>
            </a:r>
            <a:r>
              <a:rPr lang="es-EC" sz="850" i="1" dirty="0" err="1"/>
              <a:t>Journal</a:t>
            </a:r>
            <a:r>
              <a:rPr lang="es-EC" sz="850" i="1" dirty="0"/>
              <a:t> of </a:t>
            </a:r>
            <a:r>
              <a:rPr lang="es-EC" sz="850" i="1" dirty="0" err="1"/>
              <a:t>Agricultural</a:t>
            </a:r>
            <a:r>
              <a:rPr lang="es-EC" sz="850" i="1" dirty="0"/>
              <a:t> </a:t>
            </a:r>
            <a:r>
              <a:rPr lang="es-EC" sz="850" i="1" dirty="0" err="1"/>
              <a:t>Research</a:t>
            </a:r>
            <a:r>
              <a:rPr lang="es-EC" sz="850" i="1" dirty="0"/>
              <a:t>, 6</a:t>
            </a:r>
            <a:r>
              <a:rPr lang="es-EC" sz="850" dirty="0"/>
              <a:t>(27), 5841-5847.</a:t>
            </a:r>
          </a:p>
          <a:p>
            <a:r>
              <a:rPr lang="es-EC" sz="850" dirty="0"/>
              <a:t>Asociación de Agrónomos Indígenas de Cañar. (2003, Diciembre). Cultivo de tomate riñón en invernadero (</a:t>
            </a:r>
            <a:r>
              <a:rPr lang="es-EC" sz="850" dirty="0" err="1"/>
              <a:t>Lycopersicon</a:t>
            </a:r>
            <a:r>
              <a:rPr lang="es-EC" sz="850" dirty="0"/>
              <a:t> </a:t>
            </a:r>
            <a:r>
              <a:rPr lang="es-EC" sz="850" dirty="0" err="1"/>
              <a:t>esculentum</a:t>
            </a:r>
            <a:r>
              <a:rPr lang="es-EC" sz="850" dirty="0"/>
              <a:t>).</a:t>
            </a:r>
          </a:p>
          <a:p>
            <a:r>
              <a:rPr lang="es-EC" sz="850" dirty="0"/>
              <a:t>Carneiro, A., Pereira, O., </a:t>
            </a:r>
            <a:r>
              <a:rPr lang="es-EC" sz="850" dirty="0" err="1"/>
              <a:t>Cunha</a:t>
            </a:r>
            <a:r>
              <a:rPr lang="es-EC" sz="850" dirty="0"/>
              <a:t>, M., &amp; </a:t>
            </a:r>
            <a:r>
              <a:rPr lang="es-EC" sz="850" dirty="0" err="1"/>
              <a:t>Queiroz</a:t>
            </a:r>
            <a:r>
              <a:rPr lang="es-EC" sz="850" dirty="0"/>
              <a:t>, J. (2015). </a:t>
            </a:r>
            <a:r>
              <a:rPr lang="en-US" sz="850" dirty="0"/>
              <a:t>The Diagnosis and </a:t>
            </a:r>
            <a:r>
              <a:rPr lang="en-US" sz="850" dirty="0" err="1"/>
              <a:t>Recommendatio</a:t>
            </a:r>
            <a:r>
              <a:rPr lang="en-US" sz="850" dirty="0"/>
              <a:t> Integrated System (DRIS) – First </a:t>
            </a:r>
            <a:r>
              <a:rPr lang="en-US" sz="850" dirty="0" err="1"/>
              <a:t>Aproach</a:t>
            </a:r>
            <a:r>
              <a:rPr lang="en-US" sz="850" dirty="0"/>
              <a:t> for the Establishment of Norms for Vineyards in Portugal. </a:t>
            </a:r>
            <a:r>
              <a:rPr lang="en-US" sz="850" i="1" dirty="0" err="1"/>
              <a:t>Ciência</a:t>
            </a:r>
            <a:r>
              <a:rPr lang="en-US" sz="850" i="1" dirty="0"/>
              <a:t> e </a:t>
            </a:r>
            <a:r>
              <a:rPr lang="en-US" sz="850" i="1" dirty="0" err="1"/>
              <a:t>Técnica</a:t>
            </a:r>
            <a:r>
              <a:rPr lang="en-US" sz="850" i="1" dirty="0"/>
              <a:t> </a:t>
            </a:r>
            <a:r>
              <a:rPr lang="en-US" sz="850" i="1" dirty="0" err="1"/>
              <a:t>Vitivinícola</a:t>
            </a:r>
            <a:r>
              <a:rPr lang="en-US" sz="850" i="1" dirty="0"/>
              <a:t>, 30</a:t>
            </a:r>
            <a:r>
              <a:rPr lang="en-US" sz="850" dirty="0"/>
              <a:t>(2), 53-59.</a:t>
            </a:r>
            <a:endParaRPr lang="es-EC" sz="850" dirty="0"/>
          </a:p>
          <a:p>
            <a:r>
              <a:rPr lang="en-US" sz="850" dirty="0"/>
              <a:t>Caron, J., &amp; Parent, L. E. (1989). Derivation and Assessment of DRIS Norms for Greenhouse Tomatoes. </a:t>
            </a:r>
            <a:r>
              <a:rPr lang="es-EC" sz="850" i="1" dirty="0"/>
              <a:t>Canadian </a:t>
            </a:r>
            <a:r>
              <a:rPr lang="es-EC" sz="850" i="1" dirty="0" err="1"/>
              <a:t>Journal</a:t>
            </a:r>
            <a:r>
              <a:rPr lang="es-EC" sz="850" i="1" dirty="0"/>
              <a:t> of </a:t>
            </a:r>
            <a:r>
              <a:rPr lang="es-EC" sz="850" i="1" dirty="0" err="1"/>
              <a:t>Plant</a:t>
            </a:r>
            <a:r>
              <a:rPr lang="es-EC" sz="850" i="1" dirty="0"/>
              <a:t> </a:t>
            </a:r>
            <a:r>
              <a:rPr lang="es-EC" sz="850" i="1" dirty="0" err="1"/>
              <a:t>Science</a:t>
            </a:r>
            <a:r>
              <a:rPr lang="es-EC" sz="850" i="1" dirty="0"/>
              <a:t>, 69</a:t>
            </a:r>
            <a:r>
              <a:rPr lang="es-EC" sz="850" dirty="0"/>
              <a:t>(3), 1027-1035.</a:t>
            </a:r>
          </a:p>
          <a:p>
            <a:r>
              <a:rPr lang="es-EC" sz="850" dirty="0"/>
              <a:t>Dirección de Gestión Meteorológica. (2013). </a:t>
            </a:r>
            <a:r>
              <a:rPr lang="es-EC" sz="850" i="1" dirty="0"/>
              <a:t>Mapa de </a:t>
            </a:r>
            <a:r>
              <a:rPr lang="es-EC" sz="850" i="1" dirty="0" err="1"/>
              <a:t>Isoyetas</a:t>
            </a:r>
            <a:r>
              <a:rPr lang="es-EC" sz="850" i="1" dirty="0"/>
              <a:t> media anual Serie 81/2010.</a:t>
            </a:r>
            <a:r>
              <a:rPr lang="es-EC" sz="850" dirty="0"/>
              <a:t> </a:t>
            </a:r>
            <a:r>
              <a:rPr lang="es-EC" sz="850" dirty="0" err="1"/>
              <a:t>Retrieved</a:t>
            </a:r>
            <a:r>
              <a:rPr lang="es-EC" sz="850" dirty="0"/>
              <a:t> 2016, </a:t>
            </a:r>
            <a:r>
              <a:rPr lang="es-EC" sz="850" dirty="0" err="1"/>
              <a:t>from</a:t>
            </a:r>
            <a:r>
              <a:rPr lang="es-EC" sz="850" dirty="0"/>
              <a:t> Instituto Nacional de Meteorología e Hidrología: http://www.serviciometeorologico.gob.ec/wp-content/MapasBiblioteca/mapa%20de%20isoyetas%20anual%2081-2010.pdf</a:t>
            </a:r>
          </a:p>
          <a:p>
            <a:r>
              <a:rPr lang="es-EC" sz="850" dirty="0"/>
              <a:t>El-</a:t>
            </a:r>
            <a:r>
              <a:rPr lang="es-EC" sz="850" dirty="0" err="1"/>
              <a:t>Rheem</a:t>
            </a:r>
            <a:r>
              <a:rPr lang="es-EC" sz="850" dirty="0"/>
              <a:t>, A., </a:t>
            </a:r>
            <a:r>
              <a:rPr lang="es-EC" sz="850" dirty="0" err="1"/>
              <a:t>Essa</a:t>
            </a:r>
            <a:r>
              <a:rPr lang="es-EC" sz="850" dirty="0"/>
              <a:t>, E., &amp; </a:t>
            </a:r>
            <a:r>
              <a:rPr lang="es-EC" sz="850" dirty="0" err="1"/>
              <a:t>Mahdy</a:t>
            </a:r>
            <a:r>
              <a:rPr lang="es-EC" sz="850" dirty="0"/>
              <a:t>, H. (2015). </a:t>
            </a:r>
            <a:r>
              <a:rPr lang="en-US" sz="850" dirty="0"/>
              <a:t>Preliminary DRIS Norms for Evaluating the Nutritional Status for Tomato Crop. </a:t>
            </a:r>
            <a:r>
              <a:rPr lang="es-EC" sz="850" i="1" dirty="0" err="1"/>
              <a:t>Advance</a:t>
            </a:r>
            <a:r>
              <a:rPr lang="es-EC" sz="850" i="1" dirty="0"/>
              <a:t> in </a:t>
            </a:r>
            <a:r>
              <a:rPr lang="es-EC" sz="850" i="1" dirty="0" err="1"/>
              <a:t>Agriculture</a:t>
            </a:r>
            <a:r>
              <a:rPr lang="es-EC" sz="850" i="1" dirty="0"/>
              <a:t> and </a:t>
            </a:r>
            <a:r>
              <a:rPr lang="es-EC" sz="850" i="1" dirty="0" err="1"/>
              <a:t>Biology</a:t>
            </a:r>
            <a:r>
              <a:rPr lang="es-EC" sz="850" i="1" dirty="0"/>
              <a:t>, 4</a:t>
            </a:r>
            <a:r>
              <a:rPr lang="es-EC" sz="850" dirty="0"/>
              <a:t>(1), 50-53.</a:t>
            </a:r>
          </a:p>
          <a:p>
            <a:r>
              <a:rPr lang="es-EC" sz="850" dirty="0"/>
              <a:t>Escalona, V., Alvarado, P., </a:t>
            </a:r>
            <a:r>
              <a:rPr lang="es-EC" sz="850" dirty="0" err="1"/>
              <a:t>Monardes</a:t>
            </a:r>
            <a:r>
              <a:rPr lang="es-EC" sz="850" dirty="0"/>
              <a:t>, H., Urbina, C., &amp; Martin, A. (2009). </a:t>
            </a:r>
            <a:r>
              <a:rPr lang="es-EC" sz="850" i="1" dirty="0"/>
              <a:t>Manual de Cultivo de Tomate (</a:t>
            </a:r>
            <a:r>
              <a:rPr lang="es-EC" sz="850" i="1" dirty="0" err="1"/>
              <a:t>Lycopersicon</a:t>
            </a:r>
            <a:r>
              <a:rPr lang="es-EC" sz="850" i="1" dirty="0"/>
              <a:t> </a:t>
            </a:r>
            <a:r>
              <a:rPr lang="es-EC" sz="850" i="1" dirty="0" err="1"/>
              <a:t>esculentum</a:t>
            </a:r>
            <a:r>
              <a:rPr lang="es-EC" sz="850" i="1" dirty="0"/>
              <a:t> </a:t>
            </a:r>
            <a:r>
              <a:rPr lang="es-EC" sz="850" i="1" dirty="0" err="1"/>
              <a:t>Mill</a:t>
            </a:r>
            <a:r>
              <a:rPr lang="es-EC" sz="850" i="1" dirty="0"/>
              <a:t>.).</a:t>
            </a:r>
            <a:r>
              <a:rPr lang="es-EC" sz="850" dirty="0"/>
              <a:t> Chile: Nodo Hortícola VI Región.</a:t>
            </a:r>
          </a:p>
          <a:p>
            <a:r>
              <a:rPr lang="es-EC" sz="850" dirty="0"/>
              <a:t>FAO. (2002). </a:t>
            </a:r>
            <a:r>
              <a:rPr lang="es-EC" sz="850" i="1" dirty="0"/>
              <a:t>El cultivo protegido en clima mediterráneo.</a:t>
            </a:r>
            <a:r>
              <a:rPr lang="es-EC" sz="850" dirty="0"/>
              <a:t> Roma: FAO Dirección de Producción y Protección Vegetal.</a:t>
            </a:r>
          </a:p>
          <a:p>
            <a:r>
              <a:rPr lang="es-EC" sz="850" dirty="0"/>
              <a:t>FAO. (2013). </a:t>
            </a:r>
            <a:r>
              <a:rPr lang="es-EC" sz="850" i="1" dirty="0"/>
              <a:t>El cultivo de tomate con buenas prácticas agrícolas en la agricultura urbana y periurbana.</a:t>
            </a:r>
            <a:r>
              <a:rPr lang="es-EC" sz="850" dirty="0"/>
              <a:t> Agricultura para el desarrollo.</a:t>
            </a:r>
          </a:p>
          <a:p>
            <a:r>
              <a:rPr lang="es-EC" sz="850" dirty="0"/>
              <a:t>Franco </a:t>
            </a:r>
            <a:r>
              <a:rPr lang="es-EC" sz="850" dirty="0" err="1"/>
              <a:t>Hermida</a:t>
            </a:r>
            <a:r>
              <a:rPr lang="es-EC" sz="850" dirty="0"/>
              <a:t>, J. J., Henao Toro, M. C., Guzmán, M., &amp; Cabrera, R. (2013). </a:t>
            </a:r>
            <a:r>
              <a:rPr lang="en-US" sz="850" dirty="0"/>
              <a:t>Determining Nutrient Diagnostic Norms for Greenhouse Roses. </a:t>
            </a:r>
            <a:r>
              <a:rPr lang="en-US" sz="850" i="1" dirty="0" err="1"/>
              <a:t>HortScience</a:t>
            </a:r>
            <a:r>
              <a:rPr lang="en-US" sz="850" i="1" dirty="0"/>
              <a:t>, 48</a:t>
            </a:r>
            <a:r>
              <a:rPr lang="en-US" sz="850" dirty="0"/>
              <a:t>(11), 1403-1410.</a:t>
            </a:r>
            <a:endParaRPr lang="es-EC" sz="850" dirty="0"/>
          </a:p>
          <a:p>
            <a:r>
              <a:rPr lang="en-US" sz="850" dirty="0" err="1"/>
              <a:t>Hartz</a:t>
            </a:r>
            <a:r>
              <a:rPr lang="en-US" sz="850" dirty="0"/>
              <a:t>, T., </a:t>
            </a:r>
            <a:r>
              <a:rPr lang="en-US" sz="850" dirty="0" err="1"/>
              <a:t>Miyao</a:t>
            </a:r>
            <a:r>
              <a:rPr lang="en-US" sz="850" dirty="0"/>
              <a:t>, E., &amp; Valencia, J. (1998). DRIS Evaluation of the Nutritional Status of Processing Tomato. </a:t>
            </a:r>
            <a:r>
              <a:rPr lang="en-US" sz="850" i="1" dirty="0" err="1"/>
              <a:t>HortScience</a:t>
            </a:r>
            <a:r>
              <a:rPr lang="en-US" sz="850" i="1" dirty="0"/>
              <a:t>, 33</a:t>
            </a:r>
            <a:r>
              <a:rPr lang="en-US" sz="850" dirty="0"/>
              <a:t>(5), 830-832.</a:t>
            </a:r>
            <a:endParaRPr lang="es-EC" sz="850" dirty="0"/>
          </a:p>
          <a:p>
            <a:r>
              <a:rPr lang="en-US" sz="850" dirty="0"/>
              <a:t>Hill Laboratories. (2001). </a:t>
            </a:r>
            <a:r>
              <a:rPr lang="en-US" sz="850" i="1" dirty="0"/>
              <a:t>Tomato Crop Guide.</a:t>
            </a:r>
            <a:r>
              <a:rPr lang="en-US" sz="850" dirty="0"/>
              <a:t> Hamilton, Nueva </a:t>
            </a:r>
            <a:r>
              <a:rPr lang="en-US" sz="850" dirty="0" err="1"/>
              <a:t>Zelanda</a:t>
            </a:r>
            <a:r>
              <a:rPr lang="en-US" sz="850" dirty="0"/>
              <a:t>: Hill Laboratories.</a:t>
            </a:r>
            <a:endParaRPr lang="es-EC" sz="850" dirty="0"/>
          </a:p>
          <a:p>
            <a:r>
              <a:rPr lang="es-EC" sz="850" dirty="0"/>
              <a:t>INEN. (1990). NTE INEN 1745: Hortalizas frescas. Tomate riñón. Requisitos. (INEN, Ed.) </a:t>
            </a:r>
            <a:r>
              <a:rPr lang="es-EC" sz="850" i="1" dirty="0"/>
              <a:t>Norma Técnica Ecuatoriana Obligatoria</a:t>
            </a:r>
            <a:r>
              <a:rPr lang="es-EC" sz="850" dirty="0"/>
              <a:t>, 10.</a:t>
            </a:r>
          </a:p>
          <a:p>
            <a:r>
              <a:rPr lang="es-EC" sz="850" dirty="0"/>
              <a:t>Junior, R., dos </a:t>
            </a:r>
            <a:r>
              <a:rPr lang="es-EC" sz="850" dirty="0" err="1"/>
              <a:t>Anjos</a:t>
            </a:r>
            <a:r>
              <a:rPr lang="es-EC" sz="850" dirty="0"/>
              <a:t>, R., &amp; </a:t>
            </a:r>
            <a:r>
              <a:rPr lang="es-EC" sz="850" dirty="0" err="1"/>
              <a:t>Monnerat</a:t>
            </a:r>
            <a:r>
              <a:rPr lang="es-EC" sz="850" dirty="0"/>
              <a:t>, P. H. (2003). </a:t>
            </a:r>
            <a:r>
              <a:rPr lang="en-US" sz="850" dirty="0"/>
              <a:t>Norms establishment of the Diagnosis and Recommendation Integrated System (DRIS) for nutritional diagnosis of sugarcane. </a:t>
            </a:r>
            <a:r>
              <a:rPr lang="es-EC" sz="850" i="1" dirty="0"/>
              <a:t>Pesquisa </a:t>
            </a:r>
            <a:r>
              <a:rPr lang="es-EC" sz="850" i="1" dirty="0" err="1"/>
              <a:t>Agropecuária</a:t>
            </a:r>
            <a:r>
              <a:rPr lang="es-EC" sz="850" i="1" dirty="0"/>
              <a:t> Brasileira, 38</a:t>
            </a:r>
            <a:r>
              <a:rPr lang="es-EC" sz="850" dirty="0"/>
              <a:t>(2), 227-282.</a:t>
            </a:r>
          </a:p>
          <a:p>
            <a:r>
              <a:rPr lang="es-EC" sz="850" dirty="0"/>
              <a:t>Medina-Morales, M. (2004). Normas DRIS Preliminares para Nogal </a:t>
            </a:r>
            <a:r>
              <a:rPr lang="es-EC" sz="850" dirty="0" err="1"/>
              <a:t>Pecanero</a:t>
            </a:r>
            <a:r>
              <a:rPr lang="es-EC" sz="850" dirty="0"/>
              <a:t>. </a:t>
            </a:r>
            <a:r>
              <a:rPr lang="en-US" sz="850" i="1" dirty="0"/>
              <a:t>Terra </a:t>
            </a:r>
            <a:r>
              <a:rPr lang="en-US" sz="850" i="1" dirty="0" err="1"/>
              <a:t>Latinoamericana</a:t>
            </a:r>
            <a:r>
              <a:rPr lang="en-US" sz="850" i="1" dirty="0"/>
              <a:t>, 22</a:t>
            </a:r>
            <a:r>
              <a:rPr lang="en-US" sz="850" dirty="0"/>
              <a:t>(4), 445-450.</a:t>
            </a:r>
            <a:endParaRPr lang="es-EC" sz="850" dirty="0"/>
          </a:p>
          <a:p>
            <a:r>
              <a:rPr lang="en-US" sz="850" dirty="0" err="1"/>
              <a:t>Mourão</a:t>
            </a:r>
            <a:r>
              <a:rPr lang="en-US" sz="850" dirty="0"/>
              <a:t> </a:t>
            </a:r>
            <a:r>
              <a:rPr lang="en-US" sz="850" dirty="0" err="1"/>
              <a:t>Filho</a:t>
            </a:r>
            <a:r>
              <a:rPr lang="en-US" sz="850" dirty="0"/>
              <a:t>, F. d. (2004). DRIS: Concepts and Applications in Fruit Crops. </a:t>
            </a:r>
            <a:r>
              <a:rPr lang="en-US" sz="850" i="1" dirty="0" err="1"/>
              <a:t>Scientia</a:t>
            </a:r>
            <a:r>
              <a:rPr lang="en-US" sz="850" i="1" dirty="0"/>
              <a:t> Agricola, 61</a:t>
            </a:r>
            <a:r>
              <a:rPr lang="en-US" sz="850" dirty="0"/>
              <a:t>(5), 550-560.</a:t>
            </a:r>
            <a:endParaRPr lang="es-EC" sz="850" dirty="0"/>
          </a:p>
          <a:p>
            <a:r>
              <a:rPr lang="en-US" sz="850" dirty="0" err="1"/>
              <a:t>Nayak</a:t>
            </a:r>
            <a:r>
              <a:rPr lang="en-US" sz="850" dirty="0"/>
              <a:t>, A., Sharma, D., Singh, C., Mishra, V., </a:t>
            </a:r>
            <a:r>
              <a:rPr lang="en-US" sz="850" dirty="0" err="1"/>
              <a:t>Gurbachan</a:t>
            </a:r>
            <a:r>
              <a:rPr lang="en-US" sz="850" dirty="0"/>
              <a:t> Singh, &amp; </a:t>
            </a:r>
            <a:r>
              <a:rPr lang="en-US" sz="850" dirty="0" err="1"/>
              <a:t>Anand</a:t>
            </a:r>
            <a:r>
              <a:rPr lang="en-US" sz="850" dirty="0"/>
              <a:t> </a:t>
            </a:r>
            <a:r>
              <a:rPr lang="en-US" sz="850" dirty="0" err="1"/>
              <a:t>Swarup</a:t>
            </a:r>
            <a:r>
              <a:rPr lang="en-US" sz="850" dirty="0"/>
              <a:t>. (2011, </a:t>
            </a:r>
            <a:r>
              <a:rPr lang="en-US" sz="850" dirty="0" err="1"/>
              <a:t>Febrero</a:t>
            </a:r>
            <a:r>
              <a:rPr lang="en-US" sz="850" dirty="0"/>
              <a:t>). Diagnosis and Recommendation Integrated System Approach for Nitrogen, Phosphorus, Potassium and Zinc Foliar Diagnostic Norms for </a:t>
            </a:r>
            <a:r>
              <a:rPr lang="en-US" sz="850" dirty="0" err="1"/>
              <a:t>Aonla</a:t>
            </a:r>
            <a:r>
              <a:rPr lang="en-US" sz="850" dirty="0"/>
              <a:t> in Central Indo-</a:t>
            </a:r>
            <a:r>
              <a:rPr lang="en-US" sz="850" dirty="0" err="1"/>
              <a:t>Gangetic</a:t>
            </a:r>
            <a:r>
              <a:rPr lang="en-US" sz="850" dirty="0"/>
              <a:t> Plains. </a:t>
            </a:r>
            <a:r>
              <a:rPr lang="es-EC" sz="850" i="1" dirty="0" err="1"/>
              <a:t>Journal</a:t>
            </a:r>
            <a:r>
              <a:rPr lang="es-EC" sz="850" i="1" dirty="0"/>
              <a:t> of </a:t>
            </a:r>
            <a:r>
              <a:rPr lang="es-EC" sz="850" i="1" dirty="0" err="1"/>
              <a:t>Plant</a:t>
            </a:r>
            <a:r>
              <a:rPr lang="es-EC" sz="850" i="1" dirty="0"/>
              <a:t> </a:t>
            </a:r>
            <a:r>
              <a:rPr lang="es-EC" sz="850" i="1" dirty="0" err="1"/>
              <a:t>Nutrition</a:t>
            </a:r>
            <a:r>
              <a:rPr lang="es-EC" sz="850" i="1" dirty="0"/>
              <a:t>, 34</a:t>
            </a:r>
            <a:r>
              <a:rPr lang="es-EC" sz="850" dirty="0"/>
              <a:t>(4), 547-556.</a:t>
            </a:r>
          </a:p>
          <a:p>
            <a:r>
              <a:rPr lang="es-EC" sz="850" dirty="0"/>
              <a:t>Núñez Ramírez, F., Grijalva Contreras, R. L., Macías Duarte, R., Robles Contreras, F., &amp; </a:t>
            </a:r>
            <a:r>
              <a:rPr lang="es-EC" sz="850" dirty="0" err="1"/>
              <a:t>Ceceña</a:t>
            </a:r>
            <a:r>
              <a:rPr lang="es-EC" sz="850" dirty="0"/>
              <a:t> Duran, C. (2012). Crecimiento, acumulación y distribución de materia seca en tomate de invernadero. </a:t>
            </a:r>
            <a:r>
              <a:rPr lang="es-EC" sz="850" i="1" dirty="0"/>
              <a:t>Revista de Ciencias Biológicas y de la Salud, 14</a:t>
            </a:r>
            <a:r>
              <a:rPr lang="es-EC" sz="850" dirty="0"/>
              <a:t>(3), 25-31.</a:t>
            </a:r>
          </a:p>
          <a:p>
            <a:r>
              <a:rPr lang="es-EC" sz="850" dirty="0" err="1"/>
              <a:t>Raghupathi</a:t>
            </a:r>
            <a:r>
              <a:rPr lang="es-EC" sz="850" dirty="0"/>
              <a:t>, H., </a:t>
            </a:r>
            <a:r>
              <a:rPr lang="es-EC" sz="850" dirty="0" err="1"/>
              <a:t>Reddy</a:t>
            </a:r>
            <a:r>
              <a:rPr lang="es-EC" sz="850" dirty="0"/>
              <a:t>, Y., </a:t>
            </a:r>
            <a:r>
              <a:rPr lang="es-EC" sz="850" dirty="0" err="1"/>
              <a:t>Kurian</a:t>
            </a:r>
            <a:r>
              <a:rPr lang="es-EC" sz="850" dirty="0"/>
              <a:t> </a:t>
            </a:r>
            <a:r>
              <a:rPr lang="es-EC" sz="850" dirty="0" err="1"/>
              <a:t>Reju</a:t>
            </a:r>
            <a:r>
              <a:rPr lang="es-EC" sz="850" dirty="0"/>
              <a:t>, M., &amp; </a:t>
            </a:r>
            <a:r>
              <a:rPr lang="es-EC" sz="850" dirty="0" err="1"/>
              <a:t>Bhargava</a:t>
            </a:r>
            <a:r>
              <a:rPr lang="es-EC" sz="850" dirty="0"/>
              <a:t>, B. (2004). </a:t>
            </a:r>
            <a:r>
              <a:rPr lang="en-US" sz="850" dirty="0"/>
              <a:t>Diagnosis of Nutrient Imbalance in Mango by DRIS and PCA Approaches. </a:t>
            </a:r>
            <a:r>
              <a:rPr lang="en-US" sz="850" i="1" dirty="0"/>
              <a:t>Journal of Plant Nutrition, 27</a:t>
            </a:r>
            <a:r>
              <a:rPr lang="en-US" sz="850" dirty="0"/>
              <a:t>(4), 1131-1148.</a:t>
            </a:r>
            <a:endParaRPr lang="es-EC" sz="850" dirty="0"/>
          </a:p>
          <a:p>
            <a:r>
              <a:rPr lang="en-US" sz="850" dirty="0" err="1"/>
              <a:t>Sadzawka</a:t>
            </a:r>
            <a:r>
              <a:rPr lang="en-US" sz="850" dirty="0"/>
              <a:t>, A., Carrasco, M. A., </a:t>
            </a:r>
            <a:r>
              <a:rPr lang="en-US" sz="850" dirty="0" err="1"/>
              <a:t>Demanet</a:t>
            </a:r>
            <a:r>
              <a:rPr lang="en-US" sz="850" dirty="0"/>
              <a:t>, R., Flores, H., </a:t>
            </a:r>
            <a:r>
              <a:rPr lang="en-US" sz="850" dirty="0" err="1"/>
              <a:t>Grez</a:t>
            </a:r>
            <a:r>
              <a:rPr lang="en-US" sz="850" dirty="0"/>
              <a:t>, R., Mora, M. D., &amp; </a:t>
            </a:r>
            <a:r>
              <a:rPr lang="en-US" sz="850" dirty="0" err="1"/>
              <a:t>Neaman</a:t>
            </a:r>
            <a:r>
              <a:rPr lang="en-US" sz="850" dirty="0"/>
              <a:t>, A. (2007). </a:t>
            </a:r>
            <a:r>
              <a:rPr lang="es-EC" sz="850" i="1" dirty="0"/>
              <a:t>Métodos de Análisis de Tejidos Vegetales</a:t>
            </a:r>
            <a:r>
              <a:rPr lang="es-EC" sz="850" dirty="0"/>
              <a:t> (2da Edición ed.). (S. A. 40, Ed.) Santiago de Chile: Instituto de Investigaciones Agropecuarias.</a:t>
            </a:r>
          </a:p>
          <a:p>
            <a:r>
              <a:rPr lang="es-EC" sz="850" dirty="0" err="1"/>
              <a:t>Sanchez</a:t>
            </a:r>
            <a:r>
              <a:rPr lang="es-EC" sz="850" dirty="0"/>
              <a:t>, C., </a:t>
            </a:r>
            <a:r>
              <a:rPr lang="es-EC" sz="850" dirty="0" err="1"/>
              <a:t>Snyder</a:t>
            </a:r>
            <a:r>
              <a:rPr lang="es-EC" sz="850" dirty="0"/>
              <a:t>, G., &amp; </a:t>
            </a:r>
            <a:r>
              <a:rPr lang="es-EC" sz="850" dirty="0" err="1"/>
              <a:t>Burdine</a:t>
            </a:r>
            <a:r>
              <a:rPr lang="es-EC" sz="850" dirty="0"/>
              <a:t>, H. (1991, Marzo). </a:t>
            </a:r>
            <a:r>
              <a:rPr lang="en-US" sz="850" dirty="0"/>
              <a:t>DRIS Evaluation of the Nutritional Status of </a:t>
            </a:r>
            <a:r>
              <a:rPr lang="en-US" sz="850" dirty="0" err="1"/>
              <a:t>Crisphead</a:t>
            </a:r>
            <a:r>
              <a:rPr lang="en-US" sz="850" dirty="0"/>
              <a:t> Lettuce. </a:t>
            </a:r>
            <a:r>
              <a:rPr lang="en-US" sz="850" i="1" dirty="0" err="1"/>
              <a:t>HortScience</a:t>
            </a:r>
            <a:r>
              <a:rPr lang="en-US" sz="850" i="1" dirty="0"/>
              <a:t>, 26</a:t>
            </a:r>
            <a:r>
              <a:rPr lang="en-US" sz="850" dirty="0"/>
              <a:t>(3), 274-276.</a:t>
            </a:r>
            <a:endParaRPr lang="es-EC" sz="850" dirty="0"/>
          </a:p>
          <a:p>
            <a:r>
              <a:rPr lang="en-US" sz="850" dirty="0" err="1"/>
              <a:t>Scucuglia</a:t>
            </a:r>
            <a:r>
              <a:rPr lang="en-US" sz="850" dirty="0"/>
              <a:t>, C., &amp; </a:t>
            </a:r>
            <a:r>
              <a:rPr lang="en-US" sz="850" dirty="0" err="1"/>
              <a:t>Creste</a:t>
            </a:r>
            <a:r>
              <a:rPr lang="en-US" sz="850" dirty="0"/>
              <a:t>, J. (2014). Diagnosis and Recommendation Integrated System (DRIS) of tomato in greenhouse. </a:t>
            </a:r>
            <a:r>
              <a:rPr lang="es-EC" sz="850" i="1" dirty="0"/>
              <a:t>Horticultura Brasileira, 32</a:t>
            </a:r>
            <a:r>
              <a:rPr lang="es-EC" sz="850" dirty="0"/>
              <a:t>(2), 200-204.</a:t>
            </a:r>
          </a:p>
          <a:p>
            <a:r>
              <a:rPr lang="es-EC" sz="850" dirty="0"/>
              <a:t>Serra, A. P., </a:t>
            </a:r>
            <a:r>
              <a:rPr lang="es-EC" sz="850" dirty="0" err="1"/>
              <a:t>Marchetti</a:t>
            </a:r>
            <a:r>
              <a:rPr lang="es-EC" sz="850" dirty="0"/>
              <a:t>, M. E., </a:t>
            </a:r>
            <a:r>
              <a:rPr lang="es-EC" sz="850" dirty="0" err="1"/>
              <a:t>Bungenstab</a:t>
            </a:r>
            <a:r>
              <a:rPr lang="es-EC" sz="850" dirty="0"/>
              <a:t>, D., </a:t>
            </a:r>
            <a:r>
              <a:rPr lang="es-EC" sz="850" dirty="0" err="1"/>
              <a:t>Gonçalves</a:t>
            </a:r>
            <a:r>
              <a:rPr lang="es-EC" sz="850" dirty="0"/>
              <a:t> da Silva, M., Serra, R. P., </a:t>
            </a:r>
            <a:r>
              <a:rPr lang="es-EC" sz="850" dirty="0" err="1"/>
              <a:t>Nunes</a:t>
            </a:r>
            <a:r>
              <a:rPr lang="es-EC" sz="850" dirty="0"/>
              <a:t> Guimarães, F. C., . . . </a:t>
            </a:r>
            <a:r>
              <a:rPr lang="en-US" sz="850" dirty="0" err="1"/>
              <a:t>Soares</a:t>
            </a:r>
            <a:r>
              <a:rPr lang="en-US" sz="850" dirty="0"/>
              <a:t> de </a:t>
            </a:r>
            <a:r>
              <a:rPr lang="en-US" sz="850" dirty="0" err="1"/>
              <a:t>Morais</a:t>
            </a:r>
            <a:r>
              <a:rPr lang="en-US" sz="850" dirty="0"/>
              <a:t>, H. (2013). </a:t>
            </a:r>
            <a:r>
              <a:rPr lang="en-US" sz="850" i="1" dirty="0"/>
              <a:t>Diagnosis and Recommendation Integrated System (DRIS) to Assess the Nutritional State of Plants.</a:t>
            </a:r>
            <a:r>
              <a:rPr lang="en-US" sz="850" dirty="0"/>
              <a:t> (D. M. Biomass Now - Sustainable Growth and Use, Ed.) </a:t>
            </a:r>
            <a:r>
              <a:rPr lang="en-US" sz="850" dirty="0" err="1"/>
              <a:t>InTech</a:t>
            </a:r>
            <a:r>
              <a:rPr lang="en-US" sz="850" dirty="0"/>
              <a:t>.</a:t>
            </a:r>
            <a:endParaRPr lang="es-EC" sz="850" dirty="0"/>
          </a:p>
          <a:p>
            <a:r>
              <a:rPr lang="es-EC" sz="850" dirty="0"/>
              <a:t>Serra, A. P., </a:t>
            </a:r>
            <a:r>
              <a:rPr lang="es-EC" sz="850" dirty="0" err="1"/>
              <a:t>Marchetti</a:t>
            </a:r>
            <a:r>
              <a:rPr lang="es-EC" sz="850" dirty="0"/>
              <a:t>, M. E., </a:t>
            </a:r>
            <a:r>
              <a:rPr lang="es-EC" sz="850" dirty="0" err="1"/>
              <a:t>Ensinas</a:t>
            </a:r>
            <a:r>
              <a:rPr lang="es-EC" sz="850" dirty="0"/>
              <a:t>, S. C., de </a:t>
            </a:r>
            <a:r>
              <a:rPr lang="es-EC" sz="850" dirty="0" err="1"/>
              <a:t>Morais</a:t>
            </a:r>
            <a:r>
              <a:rPr lang="es-EC" sz="850" dirty="0"/>
              <a:t>, H. S., do Amaral </a:t>
            </a:r>
            <a:r>
              <a:rPr lang="es-EC" sz="850" dirty="0" err="1"/>
              <a:t>Conrad</a:t>
            </a:r>
            <a:r>
              <a:rPr lang="es-EC" sz="850" dirty="0"/>
              <a:t>, V., Guimarães, F. C., &amp; de Oliveira Barbosa, G. P. (2014). </a:t>
            </a:r>
            <a:r>
              <a:rPr lang="en-US" sz="850" dirty="0"/>
              <a:t>Diagnosis and Recommendation Integrated System (DRIS) to Assess the Nutritional State of Cotton Crop in Brazil. </a:t>
            </a:r>
            <a:r>
              <a:rPr lang="en-US" sz="850" i="1" dirty="0"/>
              <a:t>American Journal of Plant Sciences, 5</a:t>
            </a:r>
            <a:r>
              <a:rPr lang="en-US" sz="850" dirty="0"/>
              <a:t>, 508-516.</a:t>
            </a:r>
            <a:endParaRPr lang="es-EC" sz="850" dirty="0"/>
          </a:p>
          <a:p>
            <a:r>
              <a:rPr lang="en-US" sz="850" dirty="0"/>
              <a:t>Stewardship, N. (2016). Plant Tissue Analysis Tells the Story. </a:t>
            </a:r>
            <a:r>
              <a:rPr lang="en-US" sz="850" dirty="0" err="1"/>
              <a:t>Washingto</a:t>
            </a:r>
            <a:r>
              <a:rPr lang="en-US" sz="850" dirty="0"/>
              <a:t> D.C.: Nutrient Stewardship.</a:t>
            </a:r>
            <a:endParaRPr lang="es-EC" sz="850" dirty="0"/>
          </a:p>
          <a:p>
            <a:r>
              <a:rPr lang="en-US" sz="850" dirty="0" err="1"/>
              <a:t>Svenson</a:t>
            </a:r>
            <a:r>
              <a:rPr lang="en-US" sz="850" dirty="0"/>
              <a:t>, G., &amp; Kimberley, M. (1987). Can DRIS Improve Diagnosis of Nutrient Deficiency in </a:t>
            </a:r>
            <a:r>
              <a:rPr lang="en-US" sz="850" dirty="0" err="1"/>
              <a:t>Pinus</a:t>
            </a:r>
            <a:r>
              <a:rPr lang="en-US" sz="850" dirty="0"/>
              <a:t> </a:t>
            </a:r>
            <a:r>
              <a:rPr lang="en-US" sz="850" dirty="0" err="1"/>
              <a:t>radiata</a:t>
            </a:r>
            <a:r>
              <a:rPr lang="en-US" sz="850" dirty="0"/>
              <a:t>? </a:t>
            </a:r>
            <a:r>
              <a:rPr lang="en-US" sz="850" i="1" dirty="0"/>
              <a:t>New Zealand Journal of Forestry Science, 18</a:t>
            </a:r>
            <a:r>
              <a:rPr lang="en-US" sz="850" dirty="0"/>
              <a:t>(1), 33-42.</a:t>
            </a:r>
            <a:endParaRPr lang="es-EC" sz="850" dirty="0"/>
          </a:p>
          <a:p>
            <a:r>
              <a:rPr lang="en-US" sz="850" dirty="0" err="1"/>
              <a:t>Uvalle</a:t>
            </a:r>
            <a:r>
              <a:rPr lang="en-US" sz="850" dirty="0"/>
              <a:t>, J., &amp; Osorio, R. (s/f). </a:t>
            </a:r>
            <a:r>
              <a:rPr lang="es-EC" sz="850" dirty="0"/>
              <a:t>Diagnóstico y Análisis Vegetal. </a:t>
            </a:r>
            <a:r>
              <a:rPr lang="es-EC" sz="850" i="1" dirty="0"/>
              <a:t>Memoria del curso de análisis de agua, suelo y planta, su interpretación y utilidad agrícola, capítulo Diagnóstico y Análisis Vegetal</a:t>
            </a:r>
            <a:r>
              <a:rPr lang="es-EC" sz="850" dirty="0"/>
              <a:t>. México: Fundación produce Veracruz.</a:t>
            </a:r>
          </a:p>
          <a:p>
            <a:r>
              <a:rPr lang="es-EC" sz="850" dirty="0" err="1"/>
              <a:t>Wener</a:t>
            </a:r>
            <a:r>
              <a:rPr lang="es-EC" sz="850" dirty="0"/>
              <a:t>, Z. (2011). </a:t>
            </a:r>
            <a:r>
              <a:rPr lang="es-EC" sz="850" i="1" dirty="0" err="1"/>
              <a:t>Importance</a:t>
            </a:r>
            <a:r>
              <a:rPr lang="es-EC" sz="850" i="1" dirty="0"/>
              <a:t> of </a:t>
            </a:r>
            <a:r>
              <a:rPr lang="es-EC" sz="850" i="1" dirty="0" err="1"/>
              <a:t>Tomato</a:t>
            </a:r>
            <a:r>
              <a:rPr lang="es-EC" sz="850" i="1" dirty="0"/>
              <a:t>.</a:t>
            </a:r>
            <a:r>
              <a:rPr lang="es-EC" sz="850" dirty="0"/>
              <a:t> </a:t>
            </a:r>
            <a:r>
              <a:rPr lang="es-EC" sz="850" dirty="0" err="1"/>
              <a:t>AgriSupportOnline</a:t>
            </a:r>
            <a:r>
              <a:rPr lang="es-EC" sz="850" dirty="0"/>
              <a:t> Vegetables </a:t>
            </a:r>
            <a:r>
              <a:rPr lang="es-EC" sz="850" dirty="0" err="1"/>
              <a:t>Consultant</a:t>
            </a:r>
            <a:r>
              <a:rPr lang="es-EC" sz="850" dirty="0"/>
              <a:t>.</a:t>
            </a:r>
          </a:p>
          <a:p>
            <a:r>
              <a:rPr lang="en-US" sz="850" dirty="0" err="1"/>
              <a:t>Xu</a:t>
            </a:r>
            <a:r>
              <a:rPr lang="en-US" sz="850" dirty="0"/>
              <a:t>, M., Zhang, J., Wu, F., &amp; Wang, X. (2015). Preliminary the Diagnosis and Recommendation Integrated System (DRIS) Norms for Evaluating the Nutrient Status of Apple. </a:t>
            </a:r>
            <a:r>
              <a:rPr lang="en-US" sz="850" i="1" dirty="0"/>
              <a:t>Advance Journal of Food Science and Technology, 7</a:t>
            </a:r>
            <a:r>
              <a:rPr lang="en-US" sz="850" dirty="0"/>
              <a:t>(2), 74-80.</a:t>
            </a:r>
            <a:endParaRPr lang="es-EC" sz="85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exi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0471"/>
            <a:ext cx="7632848" cy="5719681"/>
          </a:xfrm>
          <a:prstGeom prst="rect">
            <a:avLst/>
          </a:prstGeom>
          <a:noFill/>
          <a:extLst>
            <a:ext uri="{909E8E84-426E-40DD-AFC4-6F175D3DCCD1}">
              <a14:hiddenFill xmlns:a14="http://schemas.microsoft.com/office/drawing/2010/main">
                <a:solidFill>
                  <a:srgbClr val="FFFFFF"/>
                </a:solidFill>
              </a14:hiddenFill>
            </a:ext>
          </a:extLst>
        </p:spPr>
      </p:pic>
      <p:pic>
        <p:nvPicPr>
          <p:cNvPr id="3" name="17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5966098"/>
            <a:ext cx="2714204"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7083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764704"/>
            <a:ext cx="4572000" cy="923330"/>
          </a:xfrm>
          <a:prstGeom prst="rect">
            <a:avLst/>
          </a:prstGeom>
        </p:spPr>
        <p:txBody>
          <a:bodyPr>
            <a:spAutoFit/>
          </a:bodyPr>
          <a:lstStyle/>
          <a:p>
            <a:r>
              <a:rPr lang="es-ES_tradnl" dirty="0" smtClean="0"/>
              <a:t>El tomate </a:t>
            </a:r>
            <a:r>
              <a:rPr lang="es-ES_tradnl" dirty="0"/>
              <a:t>es un cultivo de gran importancia para los agricultores de la localidad de Santa </a:t>
            </a:r>
            <a:r>
              <a:rPr lang="es-ES_tradnl" dirty="0" smtClean="0"/>
              <a:t>Teresa.</a:t>
            </a:r>
          </a:p>
        </p:txBody>
      </p:sp>
      <p:graphicFrame>
        <p:nvGraphicFramePr>
          <p:cNvPr id="3" name="2 Diagrama"/>
          <p:cNvGraphicFramePr/>
          <p:nvPr>
            <p:extLst>
              <p:ext uri="{D42A27DB-BD31-4B8C-83A1-F6EECF244321}">
                <p14:modId xmlns:p14="http://schemas.microsoft.com/office/powerpoint/2010/main" val="3149544613"/>
              </p:ext>
            </p:extLst>
          </p:nvPr>
        </p:nvGraphicFramePr>
        <p:xfrm>
          <a:off x="323528" y="1916832"/>
          <a:ext cx="4752528" cy="2317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3 Diagrama"/>
          <p:cNvGraphicFramePr/>
          <p:nvPr>
            <p:extLst>
              <p:ext uri="{D42A27DB-BD31-4B8C-83A1-F6EECF244321}">
                <p14:modId xmlns:p14="http://schemas.microsoft.com/office/powerpoint/2010/main" val="4203048242"/>
              </p:ext>
            </p:extLst>
          </p:nvPr>
        </p:nvGraphicFramePr>
        <p:xfrm>
          <a:off x="5183560" y="3356992"/>
          <a:ext cx="3744416" cy="30611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0482" name="Picture 2" descr="Resultado de imagen para tomate riño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96134" y="1340768"/>
            <a:ext cx="3076899" cy="216024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Resultado de imagen para tomate riñon var pietr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2046" y="4077072"/>
            <a:ext cx="2592286" cy="1944216"/>
          </a:xfrm>
          <a:prstGeom prst="rect">
            <a:avLst/>
          </a:prstGeom>
          <a:noFill/>
          <a:extLst>
            <a:ext uri="{909E8E84-426E-40DD-AFC4-6F175D3DCCD1}">
              <a14:hiddenFill xmlns:a14="http://schemas.microsoft.com/office/drawing/2010/main">
                <a:solidFill>
                  <a:srgbClr val="FFFFFF"/>
                </a:solidFill>
              </a14:hiddenFill>
            </a:ext>
          </a:extLst>
        </p:spPr>
      </p:pic>
      <p:pic>
        <p:nvPicPr>
          <p:cNvPr id="7" name="17 Image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72200" y="5966098"/>
            <a:ext cx="2714204"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2784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2060848"/>
            <a:ext cx="5400600" cy="3970318"/>
          </a:xfrm>
          <a:prstGeom prst="rect">
            <a:avLst/>
          </a:prstGeom>
        </p:spPr>
        <p:txBody>
          <a:bodyPr wrap="square">
            <a:spAutoFit/>
          </a:bodyPr>
          <a:lstStyle/>
          <a:p>
            <a:r>
              <a:rPr lang="es-ES_tradnl" b="1" dirty="0" smtClean="0"/>
              <a:t>Cómo lo logramos?</a:t>
            </a:r>
          </a:p>
          <a:p>
            <a:pPr marL="285750" indent="-285750">
              <a:buFont typeface="Wingdings" pitchFamily="2" charset="2"/>
              <a:buChar char="ü"/>
            </a:pPr>
            <a:r>
              <a:rPr lang="es-ES_tradnl" dirty="0" smtClean="0"/>
              <a:t>A </a:t>
            </a:r>
            <a:r>
              <a:rPr lang="es-ES_tradnl" dirty="0"/>
              <a:t>través de la implementación de un diagnóstico basado en normas </a:t>
            </a:r>
            <a:r>
              <a:rPr lang="es-ES_tradnl" dirty="0" smtClean="0"/>
              <a:t>DRIS.</a:t>
            </a:r>
          </a:p>
          <a:p>
            <a:pPr marL="285750" indent="-285750">
              <a:buFont typeface="Wingdings" pitchFamily="2" charset="2"/>
              <a:buChar char="ü"/>
            </a:pPr>
            <a:r>
              <a:rPr lang="es-ES_tradnl" dirty="0" smtClean="0"/>
              <a:t>Se </a:t>
            </a:r>
            <a:r>
              <a:rPr lang="es-ES_tradnl" dirty="0"/>
              <a:t>reportarán recomendaciones concernientes al mejoramiento de la </a:t>
            </a:r>
            <a:r>
              <a:rPr lang="es-ES_tradnl" dirty="0" smtClean="0"/>
              <a:t>fertilización</a:t>
            </a:r>
          </a:p>
          <a:p>
            <a:endParaRPr lang="es-ES_tradnl" dirty="0" smtClean="0"/>
          </a:p>
          <a:p>
            <a:r>
              <a:rPr lang="es-ES_tradnl" b="1" dirty="0" smtClean="0"/>
              <a:t>Para qué se hace?</a:t>
            </a:r>
          </a:p>
          <a:p>
            <a:pPr marL="342900" indent="-342900">
              <a:buFont typeface="+mj-lt"/>
              <a:buAutoNum type="arabicPeriod"/>
            </a:pPr>
            <a:r>
              <a:rPr lang="es-ES_tradnl" dirty="0" smtClean="0"/>
              <a:t>Solucionar </a:t>
            </a:r>
            <a:r>
              <a:rPr lang="es-ES_tradnl" dirty="0"/>
              <a:t>problemas nutrimentales </a:t>
            </a:r>
            <a:r>
              <a:rPr lang="es-ES_tradnl" dirty="0" smtClean="0"/>
              <a:t>oportunamente</a:t>
            </a:r>
          </a:p>
          <a:p>
            <a:pPr marL="342900" indent="-342900">
              <a:buFont typeface="+mj-lt"/>
              <a:buAutoNum type="arabicPeriod"/>
            </a:pPr>
            <a:r>
              <a:rPr lang="es-ES_tradnl" dirty="0" smtClean="0"/>
              <a:t>Mejorar </a:t>
            </a:r>
            <a:r>
              <a:rPr lang="es-ES_tradnl" dirty="0"/>
              <a:t>los rendimientos del </a:t>
            </a:r>
            <a:r>
              <a:rPr lang="es-ES_tradnl" dirty="0" smtClean="0"/>
              <a:t>cultivo</a:t>
            </a:r>
            <a:endParaRPr lang="es-ES_tradnl" sz="1600" dirty="0" smtClean="0"/>
          </a:p>
          <a:p>
            <a:pPr marL="342900" indent="-342900">
              <a:buFont typeface="+mj-lt"/>
              <a:buAutoNum type="arabicPeriod"/>
            </a:pPr>
            <a:r>
              <a:rPr lang="es-ES_tradnl" dirty="0" smtClean="0"/>
              <a:t>Encontrar </a:t>
            </a:r>
            <a:r>
              <a:rPr lang="es-ES_tradnl" dirty="0"/>
              <a:t>la mejor época para diagnosticar y corregir desbalances nutricionales en el cultivo de tomate (</a:t>
            </a:r>
            <a:r>
              <a:rPr lang="es-ES_tradnl" i="1" dirty="0" err="1"/>
              <a:t>Solanum</a:t>
            </a:r>
            <a:r>
              <a:rPr lang="es-ES_tradnl" i="1" dirty="0"/>
              <a:t> </a:t>
            </a:r>
            <a:r>
              <a:rPr lang="es-ES_tradnl" i="1" dirty="0" err="1"/>
              <a:t>lycopersicum</a:t>
            </a:r>
            <a:r>
              <a:rPr lang="es-ES_tradnl" dirty="0"/>
              <a:t> </a:t>
            </a:r>
            <a:r>
              <a:rPr lang="es-ES_tradnl" dirty="0" err="1"/>
              <a:t>var</a:t>
            </a:r>
            <a:r>
              <a:rPr lang="es-ES_tradnl" dirty="0"/>
              <a:t>. Pietro) bajo invernadero.</a:t>
            </a:r>
            <a:endParaRPr lang="es-EC" dirty="0"/>
          </a:p>
        </p:txBody>
      </p:sp>
      <p:sp>
        <p:nvSpPr>
          <p:cNvPr id="2" name="1 Rectángulo"/>
          <p:cNvSpPr/>
          <p:nvPr/>
        </p:nvSpPr>
        <p:spPr>
          <a:xfrm>
            <a:off x="323528" y="620688"/>
            <a:ext cx="6912768" cy="1200329"/>
          </a:xfrm>
          <a:prstGeom prst="rect">
            <a:avLst/>
          </a:prstGeom>
        </p:spPr>
        <p:txBody>
          <a:bodyPr wrap="square">
            <a:spAutoFit/>
          </a:bodyPr>
          <a:lstStyle/>
          <a:p>
            <a:pPr algn="just"/>
            <a:r>
              <a:rPr lang="es-ES_tradnl" sz="2400" b="1" dirty="0"/>
              <a:t>Se plantea resolver los problemas en el rendimiento del tomate, en la localidad Santa Teresa de la parroquia </a:t>
            </a:r>
            <a:r>
              <a:rPr lang="es-ES_tradnl" sz="2400" b="1" dirty="0" err="1"/>
              <a:t>Pintag</a:t>
            </a:r>
            <a:endParaRPr lang="es-ES_tradnl" sz="2400" b="1" dirty="0"/>
          </a:p>
        </p:txBody>
      </p:sp>
      <p:pic>
        <p:nvPicPr>
          <p:cNvPr id="5" name="17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5966098"/>
            <a:ext cx="2714204"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8" name="Picture 2" descr="Resultado de imagen para met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4010" y="2918087"/>
            <a:ext cx="3022636" cy="2004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885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4608004" y="-12307"/>
            <a:ext cx="4114800" cy="632995"/>
          </a:xfrm>
          <a:ln>
            <a:miter lim="800000"/>
            <a:headEnd/>
            <a:tailEnd/>
          </a:ln>
        </p:spPr>
        <p:txBody>
          <a:bodyPr vert="horz" wrap="square" lIns="91440" tIns="45720" rIns="91440" bIns="45720" numCol="1" anchor="t" anchorCtr="0" compatLnSpc="1">
            <a:prstTxWarp prst="textNoShape">
              <a:avLst/>
            </a:prstTxWarp>
          </a:bodyPr>
          <a:lstStyle/>
          <a:p>
            <a:pPr lvl="2" eaLnBrk="1" hangingPunct="1">
              <a:defRPr/>
            </a:pPr>
            <a:r>
              <a:rPr lang="es-ES" dirty="0" smtClean="0">
                <a:solidFill>
                  <a:schemeClr val="accent4"/>
                </a:solidFill>
              </a:rPr>
              <a:t>Objetivo General</a:t>
            </a:r>
            <a:endParaRPr lang="es-EC" dirty="0" smtClean="0"/>
          </a:p>
        </p:txBody>
      </p:sp>
      <p:sp>
        <p:nvSpPr>
          <p:cNvPr id="4099" name="AutoShape 8" descr="data:image/jpeg;base64,/9j/4AAQSkZJRgABAQAAAQABAAD/2wCEAAkGBxQTEhUUExQWFhUXGBgYGBgYGBcXGBgYFxcXFxccFxgdHCggGhwlHBQXITEhJSkrLi4uFx8zODMsNygtLisBCgoKDg0OGhAQGywkHyQsLCwsLCwsLCwsLCwsLCwsLCwsLCwsLCwsLCwsLCwsLCwsLCwsLCwsLCwsLCwsLCwsLP/AABEIALEBHAMBIgACEQEDEQH/xAAcAAACAwEBAQEAAAAAAAAAAAADBAACBQEGBwj/xABFEAABAwIDBQQHBQYEBQUAAAABAAIRAyEEEjEFQVFhcYGRodEGEyIyscHwFUJSkuEUFiNDgvEzU2KiB3JzssI0Y4OT0v/EABoBAAMBAQEBAAAAAAAAAAAAAAABAgMEBQb/xAAoEQACAgEEAgIBBAMAAAAAAAAAAQIRAxIhMUETUSJhBBQycZFigaH/2gAMAwEAAhEDEQA/APZY3DhwaCYG4AR4pSnsOo5pc0AjkZleyZsynlDXNB5pio9tOGgQOS6V+Q4qkZPEm9z5pUpkEgiCNVTKvVeklGnMgHMd+6F59+FdeBI4hdmPIpKzknBp0KwpCJlT2z2UyRmGkzOhVylSsmMbdGbCkLcxWAkEsaDPD7vZwWQ+kQYOqUZqQ5QcQMKQiZVyFZBTKpCvCkIAHCkIkLkIApCkK8KQgCkKQrwpCABwpCJCkIAEQuQi5VzKgAUKQiQplQAOFIRIXMqABwpCJC5CABkLhCIQuEIAFCkIkLkIGUIVYRIXCEADLVWEUhVLUFHu8b6Z4an79UZt7WgvI6xp2oGH9McJiHZfWFh/9wZQeh08V8fY1pFnHwhWNB266+f8p6ek/QFKixwGjhuOvcUVmEa2crQvgmB2riMP/h1KlMcGuOXtbMHuXstkf8TqjQG4lmb/AFtADu1uh7IWiyCcT2O0MEyCTTAJ3iNdyzqeFp+6RfiPFPYT0gwuKbDKrCT913suB/5TBPYpQ2SZ9owN4HhC6YZNuTGUd+CrNpUmDKBYcNSsfaTc5zBsT4r09DZlJpnLJiL3HXqmDhWvdLhponHLGLtCeNyVM8zs/YGdpLiWncEriNi1GaxHFe59WN6DXxDNCJCF+TOweCNHz9+GcBJEBCyrZ2zUaXkMs3t16LKyruhJtWzjmknSBZVITOHpAugmAjeoYDd0jxKbkkCjYhlUhNYjJ90IOVNOxNA4UhEyqwAjmnYgMLkImVTKgAeVcLUXKuZUAChSE4ME7Lm9mJiMwmdRImyHUoObqCPh3qVNPspxaF4UyomVTKqJBQuQiwpCAAlq4Wo2VcLUwA5VyEbKqlqBgoXIRcq5lQAKFzKjFqqQkM8RhsM+mYA9njvHHXXoi060mCQexWZtenxI7EUY6kfvN8F85qfaPYpeweJpEt9klpsRqRbdqsarjXCztQdCPmFsYPFseCZgDn5rK2q2k+XMdcfQ+CqD3pomS7Reg4HeQe/uWzgNt4imIp4mo3k5pLewOkBYOzaBc0/xC0ixHBatGgWCXw7nlv3DVEpJPkErPT7M/wCImLowKobWbzaGk9HNAHeCvYbM/wCIOFrENcTRdwf7pPJ4sO2F8tGHEEQI4HRJPawEzbdE2ntTjksTifodzg4aggjcbdhVKGHA7V8O2T6Q18PDWPOT8BJLY/08Oxalb09xJEMc1vNozH/d5LVSVEOz60/ZVIuzlt/DuWNtfBU2hzwPGAOa+Xu9K8WdcRUjmUhidoVKhl73PJ/ESfDQLSOZxfJnKCao94zG0y7KKjS7gCE1TAkTpvXzAkbym8Btisz3HHKNxuO4/KF0R/MT/cjF/jtcM+jYgNn2JhCLV5uj6WiBmp33lrrdgI+a0MP6R0HauLf+YfMSFvDNjeyZlLHPtGnlUyoJ2jR/zaf52+aCdt4cG9Tua490CFo8kVyyFBvoebTJMASVx1MjUELN/fJrHgUgW0xEnKC93G506Jbbvpq6tDGAtYL3yh7jzI06LB/lKzZfjuj0WEwmcm4GW55cOmiOMRRpuyuc3Xc0lzuTXGcp6xY7l4wemD2CKVNjGwLGXEkauLtXO3SbDcFk4/0gfVcXFrQT+EET4lYyzOb34No4lE9HnFWoWM9hrqhcBmgCYgyYJNtF7mtUeAPZa8EQQQ0f7hcL47htrmm4OLGPgzldME8wCJ6LX2j6fYiq2AxrOJpzPYSbKZO6opbcnttq4ekzLByucJyCX9LgSJvrCym1gdzufsm1gb9h10XjsP6T1BvdrJzb+piFq7P9L3MzEgukeyJsCeOluQWsc0ormzN4ovo9Ph6bSDJuOBHio/CwdQvF4r0nxDyCXsB5MZJ6mJPSYQsLt2swkl+ccHXHZw7FSzq92S8O2yPaGiYncqtpEryw9KasRDD2HzQX+k9bg3safmVazxI8LPXPpEKhavJ/vXV/AO4+ajfSatrDehH6qvPFci8Mj1eVcyrzrPSk/epdxj5KzvSxu6me1w8k/ND2LxT9HoRRP1Cq6mVjYT0qb95pHAth3fMIp9JKRuc/cPNT5l7Rfjfo+bFUJXKwymDrZVDuK81HUySqrpCjSmBMx5ojcQ/QOPeVUNV44KW0MK7EvIgudERqjU8xGoeBe8iDA1NvJKNDiYiO1eh2Xs7LMOBJEmCHyOguByWc5KKKSsTw2KDvZA42mB4qUDaBPxidOqJjdjnNLTl5GQOzyWMHEGADZxnqP7JKpcDba5NSpWOa5Gu8EI+HYY1BPAEJGviH6tYSLEHKUq+vUkzNxp3eSpJtC2NOsZMGW9dSqPbHvSGjeN581TZ2Nge0A7f7W7hBHwWo/CUnGQ6ORIc3zCHPS6ZSjYm19lbPw/t1RK2z6g0Ac3lf9SkvWGSCI5ec701T4E9gzTOgRpiwMlCYYHBQC0JNhRY1OagfvKoWiefFVc2bFWpCcTrKrXGJPj9BGLgAYiBqeizalMtNj3KlSsS3LuWrhfBmMOqh2lh4lEo1W6WSBduCjKmXSOqbhaGjUqUxGsc0MVS3U5u6D9cEqysLGd90V9YTa/FZpNbMYf1gNwFQYwmREQqsg62KrUpzrrxj4qlp7JDDEkX+XciMquPIcT5JCHAxu79ETOdO02VOIDJquG+3REY4kTYIFFubf+nPqmadCLmTwWU5qJSTZwO5hdsdAoW3TRolo0k/WqyeV9FqNi1SGi6G2pO5KYh5LyCZPL4IvrosTHZPim7HsEdhWu95sniqfZtM8QlhtY/gHiuv2qbQ0Djfl5rGsnQnQb7DB91xnpPzTB9H2gXfB7LJDD7QqvJDbCQbaajXlErTaagnUnjmDfCCQiUprljWnsVOx2b6h7BA8UP7Mplwa1xJ1kmw7gn3Ydzh70cv1Q24RzfdieR81Kyv2VUQZ2fSabt04kpihTpsIcz2SN4LunFCe9/3mT2eSE2oDpbxVXYUaP7XU3VSeTiCPFK18K15BLYMzI+cW8EIM/1DvhHNF0SnxwwCUKBa0Brs0cdez67UOviMs5gAQCYIvbhdU9cePmihxIiCRwiQs3DsTXoz27bYD7vcExS2rTcYI3wPOdy47ZTD9wN/2+CAdlMBgOjdfKfnr2q0sf2KpI2aQc02JLTu58QQk9u1XEA5CWwQZbIk6GRcQgswrvZhjSBqQJ3QNJ5HVQBwtkE6TAkc47PFUqTsbuhJmLJEi+s67uCL+0OHA9Nbb1oS1xu3t03d/JcrZSB7ZEHfvjnw71epE0Dw7mPBiZGs215LtXI33jB4a+CVzim4k1BrMCOwH+yYZjGFwDQC4kCYgXFzKQWT9mz7jyPJI18G9pAcIHHd+q1cxObUx+E750NuHNBpuzOLQSLXl1o0+auGShNWIHDACxPnz6IdRrRbvPHotk7NzHV3DWO6Vf7Cnj3j9U/1Ee2Gl9Hmcq6XEL0VT0fA1cW8zB+QS9bYYj2aoJ/5fmCqX5EGLxszKDky1679kVRuB6EfNVpYZ+cMiCePJVqi+ydLLSN+i6wSfqFrN2fTYAHnMeG5L1KoafZYI3Df2lZ+W/2l6PZyjAsBdMUqZcb/AF5LPdiaj3fhH13rWw7gBEgfEn6BWM12y0UdTymw7UljMcYsbceKbqu/GIHxWHjsSHaCycI29wk6Qs/Fke7A5xdLF54qxbKdo7KcQDMSum4xMt2IFjuB7vFDYxxIHx07V6l2yz+Mxwt5JapsMnf4N+t65lngytILBuyCzhHZ23TTMbNg4GOYQKmy3AwHN00IaLdISL8EWuiGyb6M3HXVZOMZ72M2BijyTNJxIlYTcKG6tZPST4I9LDPvFMBoHvOkeGqzeOK7HwbRlUc0HUA9Qsz9jqgZpEAEyHvtvNl1tKobg6EgxUdusRfmChJeytQ27BtJkSDBA3i/I/FAOFqNdLXCOF2/BCbTqG7cxOv+LNj1splrafxJ1jNTNj8tVa/lCtEqYyqzNNPN+EgA9pi6YZjswkeyDpOtjFz1S5biDucL6+xpzhUr0awBNQgt3ghrt9oGu9PZ9oLY03EgAumIJEnfHDijF86wZ0ngsevg3mMzXDXRpi5nceKlb1gOjgQBo06C3BDj6YtTNP2dcsdDEK4xxGjieToKxHU6pdmIdx0MTEXV6LqoguEN3yIjtMDVaKK7YKRuMxrT7zO5EY6ifvFp7vGFiVqjw6wtAIJB33Qawqke66QZsN0aynoXseo9FU2bmHsVDHY4ayk27Ne0ODsjpENJFxwg2hZjqlRvuZmugXkDr4o+KqOqMAzXHEPmbb7zolT9haYzSbUYR7OUZQJJduMG/bmVK1MOBcXFzgDBEXIFgW8JHgrYLadVrAHMLnDiHyRf/T0CbG0mH/Epkdk/G6VtMKMVuPe0Ah2+CC3SBvTNLEVqsgFotvJZ3binaj8M62ZzZ1nMe8EFDqU2CMtRt4IlpjSBJHVPUvQqYq/C1mkgTb8JB16FEw1KudXEdf1Q6gykkNHIsMaf6SBdWbUBE+symxIcAbDQcuxNy2EaYY60z3wmqTBqde/xWLXxBZDi6mZIiCJ7SB80J+PcSIcAATp087dqnRZVo9I9jTu+SWfhxqQJ4nXvSDHPcLVPn8CuOwjyZLyQOAPmlSHyPPolotAHKPmlKT8ri5sFx3meO6/VMVKk08kMsCJytz3vLnwTPNJFrWgCzjfrABPkE0KmN4htR9yYHAgEHrJQBhgPuMJvqCBy3FLPqhsE5gIvAdqT4AK7q4AkOcOuvzKe4g9PDQZhoMa6AdAierO95PQBKfaTgcue8x7QGtvNOMx7vwUjzk9fmobkPYVw+0hUMCtE7gwzbmSi08RTIvXPa7L8AFkP2m1zSH0bxYgC3UEXVnYzDXPqpsIzEnuF46rPx/TX9CNQuoA+1GsS8F2nAuCsMdSDQW5RJgCGjfc6aRdZwq4Rwg5mjXU2J1+A8Ew3CYUgfxDFyPaO7Uweihwj3YUagxbJAD2yRIuNIlY2K2g6pTcBoahZI1LYFwOkq9TBYZon1ml9W3ns5oGzsJSqgjMWwTvF7/2ThGC+QUIftrm5myYdxPOPgi4fGEM9Xb2S4zrOaW/M+C1T6OM3PPbf5qh9HOFTw/VaeXExUZmHx5EN3TEDgL69SU/Xx4Dw+RJOUxMBrXa87FL4fY+YuDKodGtiD8NO1H/d534m+PkiUsV8gh2ltNgfUJdIluUctD59qXq7WDiydASXDn92/wBaoH7vOj7s8cx4ndHRVPo+/gO/+yS8V8j3HcXthpywcozAmbyBeOSxMfj5ccrne1709TYRuumauwKm4eIHzQamwqg0Y4jqO3RaQ8S7E7OYjaBNOmzMfZPtb5FoutHaO1qdSnlaTJIkEbgePYs07GrT/hujiCP7rh2e9rgHNcCbNsL7rJ6MbqnwI2W7Vb603GXIABzB3d5VMPtUOlr3BskyReLtgDlEylGei9Y72d58lXEejtVjS4lsN1gnwEKdGKuR7m+cfSdbML2n9UviMQ1oJbVvoBY33C40XlXtP4h4j5Lhbzae3zTWBLsLZ6f9vLQ0DK8kC4MHcBPOT4JQ42swDMDqd8m8jceiwoMbo11Hmuw6d/Z32VrEgtm3S2o8Od7JJM5ZJ43jiPJab8T7n8O5ImQLA6zuBsvIy4Om/fCNTx1b8R7zKmWK+A1M9I0EuIYS0NPugRB6h3PwU/ZXa5Wk8wfJYFHGva7MJk68Dc6p0bWqesncARFwJjW/MKXGa4HZpmg4iDTpnkAPJADBvps7Y+ZV8BtcunOAI8+fKPFN0cc106nsn4LJznHagFGjeKQB4gH5FRzryac/0n4J1zmH7vcIPghVXxoY/wCYfMKfK/QbircRSMZ6WUuMG7xxibjggbRpMJaKb4NzBJtNiZJtu7k8zFtmHWPImCo40zqfgfiE1lafYjmEwbAy77n3iHmCfNLtwQbVd7ZLQwHW8k2g8bHvCK/DUojM2P6fkFUYVp0fHQkb53FNZPsC32dTfcOJNyZeDy0LUelRyiMrTzcAT3h4QW4YjRzT1AJ7yCi5HcWDo1vkn5PspNG4WBDOFYdWt7QPJY49IafE/pxRW7cpl+XNu13dFz6ZrpmmpDz9nUjqxn5R5IdTY9B2tNvYI+C59oMInOPrku4fHseJa4b9bG3JLVL7C16Au9HMOfudzneaF+7FD7udvR3mCn6WKa4SCLTy01XK+NawAuMTprvTWSfFsWwo/wBHKcRmf3jyVR6PXtXqC2XdoNE+cY3MG5hJEwi+sR5JIPiYdH0WewksruE8v1RGbBxDfdrzcG4nT60Wz61d9ah5m+QqJ56psjFB+YVQT3W6dqmJoY3dl/pIHxXohVVvW801l+kGlHlML+1scP4JyySQCIObttCfO0awF8M/Tkb9i2y9cDj9QiU4y5Qafs8njdtV4gUXMjU5T5WUwOIfWrNcQRa8HSL/ABXotqVyym7iRF432WHsCiZzDcDq3iTI118ltBx0NpURJUz0dJxkItXWUtMJh5JaCsIfLG4iA1C3ePCVmfa9Ea03j/41ovbwXA5RGS7NVIQbtTCnUR1pnyUOJwe/1faz9FqCN4CsKbd4HcrU19/2MxyMEf8AJ8Ap+z4LX+D+Yea13Ydh+63u/RVOApHVjPyhPX9sdfRmDD4I/wCT3gfNRuDwZtFL8w80+di0DrSZ3Kjtg4fT1bPFVrXtir6AM2Nhz7oHZUd8nLp2DR3Bw6Pf5q59HKG5g7C4H4ro2DRGgcOlR/mjX/kwr6A/u9StBqW/1uUdsBn46v5/0RjsKlxqjpUd5rrNjAe7Wr/nn4p6vsKXoWd6PsP8yp+YeS5+77d1V/bkP/im27Kdf+PWvxyn/wAVx+y6u7EvH9NM/JGr7DSvQoNhtGrnH8v/AOVen6OscYzFvMkAcr5bI/7BiBpiO+mw/JVODxA/nt/+ofJJNp8oWlHK/odiLGlJG8hwfI5BqUOyarbOc6egH/ktGg7F0zLK7AeIY5s9faTzdu40C78O48XU3T4FXqT5Joyn7ApOvlb2WQn+jdLhB5E2T5nkud6wWSa7NtKMw+jdKIl3eqfuxTmz3N6XWoD1CpiKha3MJMXIg3G+Odp7I3q45Jt0iWorczm+jLhZlcgcx+qriPReo7+dOmoO7tTFbazWwZkEgiN7XNN+wgjuSlLbUgtLsrozTqJIL8vOBDeK0Xk5J+HApiNiVmmc7SQCdb5RrzgKzzig0EglsCDrI1mRyCptXEZiypEP9ppbYg2IkeIniEAbQeadNk6WHYcwnkJb3LXS2laItJlq+KrFwcWHMLaOEeNrHqit23Va4ktJB3Gedgm8RVxAIe2Q4tv0i0g3Bh0zz5AIuza1VjQCMznmGtIs1rQGknh7oHPL3pxVcIDOd6QvBdLSJ0t7vTiit9IYABN4F8u/ndbmMxbAzMGiSWtBgES5wbPMCUPY4perMskl7yJidbCeNln8KvSVp3Mx3pOBo2R3H9bpih6QtcBLSDvhJ7Qx9JzwPVsynRxFxMa8Iv8AQS+OoURBpyCdACT0vz1hV4YPlEWX2vj3VLNmOHFH9HK+UOc7UkDXf9fBY1FpJAJudOB4/XPmtijsXKQczoBkN1A39YV5FGENBN27PQ0qt7hNPes8OO9NUak2K5cc6+IygqQUtiahkEENF5Jv4QnKgQKjZHPgdFk46HuMyNo7fdRcAaQcCPelzZO/iEJvpY0/yXjo8Ef9oWy6k3SxjkYnlmAPaoG8PgtNeOqcd/5HuZA9K2b2PHd5orfSul/qHYPNanq+ncquwzTqB3BLVj9P+xWxJvpVQ4u/KiD0oofiP5XIv7Ez8DfyhVqbOpu1psP9I8k9WP0x6pEHpNQ/H/td5IrfSGgf5jfEfJLHY9E/ymdyn2NR/wApvj5ovH9j1yHxtakf5jPzBdG06e6oz8zfNZ/2RR30m+Pmq/YtD/LHe7zS+HthrZrNx7To5p6FpV24kcR4LCfsOifudxK59g0eB/MU/h7/AOD1s9EMQOKsKwXmHbCpbnPH9XzhcOwhurVB2hHx9j1s9OHhVc0Lz32Qf8+r3gobtkP3Ymp2/wB0VH2Gv6Nf1jpg5T2wiEwCSO5Rzo3oD8SDIBuOn1CxW5VitbFMBmcsWmZaeo3HuQPtcM1Et91xF4kS0xvFtd6Qx2JDszS2TdvD2gBoYPcs7C1QxxlpLYuCZlpIBAsP0IXo4oIwlJsq9823AmOQJldwNMOeXOnK2XPI1DAbxzOg5kJfEENecpls2OkjUdqJTxH8JzBAzOzOJOoaJa2I436xwXUZj+LxHrHw0AWADW7gGwB0ExKBTwz2ODhldBE3lsn6i36qU65d7LCykw6y6CeMm5kxpu8S7VqinTHq2kN/ERZ5+98bDVZttFxQq/ab3PdLrlxJ67zG9GbWLpdJDWxBuAdLT96eGgm+5C2jTaL5Ym/UcQfq6SpONyBMAyIJgcbdeilJPctvo3HbVmnTDgIDmEuufcqNJnhYLj8SwUGMJhzpNpEe1rPf3LLwzw6m4OP3meJAM9iZpVW2MCbNN9xdYxEkCRv3b1OhA2wBw5IknUZpg7y6O05ZUygC5ixMgT2Ra9tUbaeIhzYII4gR1jwWa4ZKgJIIBm4tysevgtIu0Z0P7GaDVLnNJEWgA+C9UwFea2XtynSlvq/Z5ON+w6aLQpektKb0bEahxkHkNFz5sUpuyqNghdY6Dqk8PjGvaHCYM23yDCbw1QbwuPS7piGKjQOnVUkpplQQhuAPbwW2TFa2KoEHAm4E/EIVRp1g777gI00uiPZGl0P1m+NN8adq5062aCwTXuAuPirsqgrtNrdxsgObBNx0FyL77+SHwFjW/qD4EeaBjsW2k3Mb3A7zfwv2LJeX+szNbUJEQHDK3KfegzE2HinNqYc1aYAMGxI1gbxPFaaEmr4FYxs7aDaokSNLdgnxt2Jl9drdXALypJovAmJMEDcONtf78Uljg9xLmyePGDfu5rf9Om7T2BM9wysHCRcKy8lsPaxYMrhbcZjsWmdrgiAYPeFlPFKMqGmbKysVWqDEsaCPV5ZcDAF8wHbICwqW0atN2pIbmtPvE3k947lp4TbhcRItoRwO7qtPE4b8is3MqUo06ge/M4Fv3YbB7SlsFtQy4P4nKd0TYFNjaDPxBYtVsUGDSoRCQxe1MpGUSIM8Qd3Ys1+3XixbfkRCpYW1YGhtGrDTrAjUR3HUHmsuo45DUDr21s6BbT60Wr62dAD2C/eUtUxTS7K8RrAdee1GN0uBMx8NivYdN85cRGpcRAnlNz0CYZQAh73BxIkzbXcSdeKriQaYlmU08x9mJ97nv0hJVsRIi08b25NXYvktiUMbVw12Fvun2RN7g/qs4tg3WlTruLRPtQZk9o333pXH0xmkWB9odquDfDAq+uDAjLfdYdvNXOIgFpL4/DNjw3pVzidenYNFauYMRuHmrpBZ1uJdoHGJ0k3+oRaOIyzwIg6iet7pRihJ1TroLHaLiAYv7TDHEg+PRGa4R7QmCR4zp3rmCcCA2CHREzqdWxEDWOPVPP2VVubOm+t+Y8VjOSTpjF8ZSe7LlBIEEbzI1APSCpg6H7VWcXmGsHjoB2wStrZjYBzSJOhB7NOvgm6GCpsnIGtO+BDp7dR4LLy0mFGJR2JTdUqj2mtDhljm0OPxRMXsRoYcklwvffxC1KbCHOMg5jJtF4AtuFmrpzmRAHMnf2TPgsZZZ6tmKjO2C8miGxEQd0kH2mkHd73eFogDf4oeGweWBMw1rfyAj5plhB4dN6zyS+TaCjtOfKD80YDv+oVGU7FVbN7ERxET0S8sqHbCuB3EDqgPZeSAeG/5Ig6Ls8PJQ5tgxcuGoHgrCpYCLdB42uEVtUA3E/DtIRfWA7gOkkeKa2EkJUsI5jnVBkdmEZdSejALERrG9SoHOaHBsAanML9GmI0TOHLstyM2kiQD4cEJ+Op5/VGARutfSFs5qWzRVClFhLiXNuTrbQadmnii+rYXSQJ+gtCQbkT10PWL/QQ30xEtZcuiA6QBx/S6zdvcZjv2UHPkANA4WvJOnBVxezWhjgJucx4TyHabc1oVZ0Co1kvBJ0m26+8q45JbbhSMOtsxxb7sOBJJuARx08Ei/BQCZNt+4wL3+t69hzKTr0c5O5v3ufAdy1h+Q+0DieeGELmBzTJvbhE687HsUbhHSRnEgTHmVvV8I1jDllsCRvvB89Fl4PBuMuIIuIuBqAZvv9rwW0ckZKxOLQk4PG8GbWMhTJUMESR0WkMFmygNAIsSDE6zI0B0ghXZsZ8CKgHK/wAihzggpj2J0Hb8UtjdGdnwUUXND9xMjNb/ADe34hZtXQKKLqx8CZq7V9xvU/Bqpt7Wj/0aXwUUVQH0Zjtytid3Z8lFFp2IE3euDf1XVFQD+H/xmdG/AL2dP3ndn/c5RRcH5fRaLVde/wCKAde1RRcfYmStr2/NFO/r8lFEPkALtD0RT739PkooqXDGFp7kR6iijoQM6IZ3KKJIGdd5fFDb5KKKxoKPl8l5/a//AKhn9PxCii3w8v8AgJHp8B/gj63BAbr2j4FRRZspA3b+o+aBT949nwUUUrliCU9OxXf7p+t4UUQykL4/3H9D8Crt0b9bgootV+3/AGUCpaM/6aqVxRTMa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EC" altLang="es-ES"/>
          </a:p>
        </p:txBody>
      </p:sp>
      <p:sp>
        <p:nvSpPr>
          <p:cNvPr id="4100" name="AutoShape 10" descr="data:image/jpeg;base64,/9j/4AAQSkZJRgABAQAAAQABAAD/2wCEAAkGBxQTEhUUExQWFhUXGBgYGBgYGBcXGBgYFxcXFxccFxgdHCggGhwlHBQXITEhJSkrLi4uFx8zODMsNygtLisBCgoKDg0OGhAQGywkHyQsLCwsLCwsLCwsLCwsLCwsLCwsLCwsLCwsLCwsLCwsLCwsLCwsLCwsLCwsLCwsLCwsLP/AABEIALEBHAMBIgACEQEDEQH/xAAcAAACAwEBAQEAAAAAAAAAAAADBAACBQEGBwj/xABFEAABAwIDBQQHBQYEBQUAAAABAAIRAyEEEjEFQVFhcYGRodEGEyIyscHwFUJSkuEUFiNDgvEzU2KiB3JzssI0Y4OT0v/EABoBAAMBAQEBAAAAAAAAAAAAAAABAgMEBQb/xAAoEQACAgEEAgIBBAMAAAAAAAAAAQIRAxIhMUETUSJhBBQycZFigaH/2gAMAwEAAhEDEQA/APZY3DhwaCYG4AR4pSnsOo5pc0AjkZleyZsynlDXNB5pio9tOGgQOS6V+Q4qkZPEm9z5pUpkEgiCNVTKvVeklGnMgHMd+6F59+FdeBI4hdmPIpKzknBp0KwpCJlT2z2UyRmGkzOhVylSsmMbdGbCkLcxWAkEsaDPD7vZwWQ+kQYOqUZqQ5QcQMKQiZVyFZBTKpCvCkIAHCkIkLkIApCkK8KQgCkKQrwpCABwpCJCkIAEQuQi5VzKgAUKQiQplQAOFIRIXMqABwpCJC5CABkLhCIQuEIAFCkIkLkIGUIVYRIXCEADLVWEUhVLUFHu8b6Z4an79UZt7WgvI6xp2oGH9McJiHZfWFh/9wZQeh08V8fY1pFnHwhWNB266+f8p6ek/QFKixwGjhuOvcUVmEa2crQvgmB2riMP/h1KlMcGuOXtbMHuXstkf8TqjQG4lmb/AFtADu1uh7IWiyCcT2O0MEyCTTAJ3iNdyzqeFp+6RfiPFPYT0gwuKbDKrCT913suB/5TBPYpQ2SZ9owN4HhC6YZNuTGUd+CrNpUmDKBYcNSsfaTc5zBsT4r09DZlJpnLJiL3HXqmDhWvdLhponHLGLtCeNyVM8zs/YGdpLiWncEriNi1GaxHFe59WN6DXxDNCJCF+TOweCNHz9+GcBJEBCyrZ2zUaXkMs3t16LKyruhJtWzjmknSBZVITOHpAugmAjeoYDd0jxKbkkCjYhlUhNYjJ90IOVNOxNA4UhEyqwAjmnYgMLkImVTKgAeVcLUXKuZUAChSE4ME7Lm9mJiMwmdRImyHUoObqCPh3qVNPspxaF4UyomVTKqJBQuQiwpCAAlq4Wo2VcLUwA5VyEbKqlqBgoXIRcq5lQAKFzKjFqqQkM8RhsM+mYA9njvHHXXoi060mCQexWZtenxI7EUY6kfvN8F85qfaPYpeweJpEt9klpsRqRbdqsarjXCztQdCPmFsYPFseCZgDn5rK2q2k+XMdcfQ+CqD3pomS7Reg4HeQe/uWzgNt4imIp4mo3k5pLewOkBYOzaBc0/xC0ixHBatGgWCXw7nlv3DVEpJPkErPT7M/wCImLowKobWbzaGk9HNAHeCvYbM/wCIOFrENcTRdwf7pPJ4sO2F8tGHEEQI4HRJPawEzbdE2ntTjksTifodzg4aggjcbdhVKGHA7V8O2T6Q18PDWPOT8BJLY/08Oxalb09xJEMc1vNozH/d5LVSVEOz60/ZVIuzlt/DuWNtfBU2hzwPGAOa+Xu9K8WdcRUjmUhidoVKhl73PJ/ESfDQLSOZxfJnKCao94zG0y7KKjS7gCE1TAkTpvXzAkbym8Btisz3HHKNxuO4/KF0R/MT/cjF/jtcM+jYgNn2JhCLV5uj6WiBmp33lrrdgI+a0MP6R0HauLf+YfMSFvDNjeyZlLHPtGnlUyoJ2jR/zaf52+aCdt4cG9Tua490CFo8kVyyFBvoebTJMASVx1MjUELN/fJrHgUgW0xEnKC93G506Jbbvpq6tDGAtYL3yh7jzI06LB/lKzZfjuj0WEwmcm4GW55cOmiOMRRpuyuc3Xc0lzuTXGcp6xY7l4wemD2CKVNjGwLGXEkauLtXO3SbDcFk4/0gfVcXFrQT+EET4lYyzOb34No4lE9HnFWoWM9hrqhcBmgCYgyYJNtF7mtUeAPZa8EQQQ0f7hcL47htrmm4OLGPgzldME8wCJ6LX2j6fYiq2AxrOJpzPYSbKZO6opbcnttq4ekzLByucJyCX9LgSJvrCym1gdzufsm1gb9h10XjsP6T1BvdrJzb+piFq7P9L3MzEgukeyJsCeOluQWsc0ormzN4ovo9Ph6bSDJuOBHio/CwdQvF4r0nxDyCXsB5MZJ6mJPSYQsLt2swkl+ccHXHZw7FSzq92S8O2yPaGiYncqtpEryw9KasRDD2HzQX+k9bg3safmVazxI8LPXPpEKhavJ/vXV/AO4+ajfSatrDehH6qvPFci8Mj1eVcyrzrPSk/epdxj5KzvSxu6me1w8k/ND2LxT9HoRRP1Cq6mVjYT0qb95pHAth3fMIp9JKRuc/cPNT5l7Rfjfo+bFUJXKwymDrZVDuK81HUySqrpCjSmBMx5ojcQ/QOPeVUNV44KW0MK7EvIgudERqjU8xGoeBe8iDA1NvJKNDiYiO1eh2Xs7LMOBJEmCHyOguByWc5KKKSsTw2KDvZA42mB4qUDaBPxidOqJjdjnNLTl5GQOzyWMHEGADZxnqP7JKpcDba5NSpWOa5Gu8EI+HYY1BPAEJGviH6tYSLEHKUq+vUkzNxp3eSpJtC2NOsZMGW9dSqPbHvSGjeN581TZ2Nge0A7f7W7hBHwWo/CUnGQ6ORIc3zCHPS6ZSjYm19lbPw/t1RK2z6g0Ac3lf9SkvWGSCI5ec701T4E9gzTOgRpiwMlCYYHBQC0JNhRY1OagfvKoWiefFVc2bFWpCcTrKrXGJPj9BGLgAYiBqeizalMtNj3KlSsS3LuWrhfBmMOqh2lh4lEo1W6WSBduCjKmXSOqbhaGjUqUxGsc0MVS3U5u6D9cEqysLGd90V9YTa/FZpNbMYf1gNwFQYwmREQqsg62KrUpzrrxj4qlp7JDDEkX+XciMquPIcT5JCHAxu79ETOdO02VOIDJquG+3REY4kTYIFFubf+nPqmadCLmTwWU5qJSTZwO5hdsdAoW3TRolo0k/WqyeV9FqNi1SGi6G2pO5KYh5LyCZPL4IvrosTHZPim7HsEdhWu95sniqfZtM8QlhtY/gHiuv2qbQ0Djfl5rGsnQnQb7DB91xnpPzTB9H2gXfB7LJDD7QqvJDbCQbaajXlErTaagnUnjmDfCCQiUprljWnsVOx2b6h7BA8UP7Mplwa1xJ1kmw7gn3Ydzh70cv1Q24RzfdieR81Kyv2VUQZ2fSabt04kpihTpsIcz2SN4LunFCe9/3mT2eSE2oDpbxVXYUaP7XU3VSeTiCPFK18K15BLYMzI+cW8EIM/1DvhHNF0SnxwwCUKBa0Brs0cdez67UOviMs5gAQCYIvbhdU9cePmihxIiCRwiQs3DsTXoz27bYD7vcExS2rTcYI3wPOdy47ZTD9wN/2+CAdlMBgOjdfKfnr2q0sf2KpI2aQc02JLTu58QQk9u1XEA5CWwQZbIk6GRcQgswrvZhjSBqQJ3QNJ5HVQBwtkE6TAkc47PFUqTsbuhJmLJEi+s67uCL+0OHA9Nbb1oS1xu3t03d/JcrZSB7ZEHfvjnw71epE0Dw7mPBiZGs215LtXI33jB4a+CVzim4k1BrMCOwH+yYZjGFwDQC4kCYgXFzKQWT9mz7jyPJI18G9pAcIHHd+q1cxObUx+E750NuHNBpuzOLQSLXl1o0+auGShNWIHDACxPnz6IdRrRbvPHotk7NzHV3DWO6Vf7Cnj3j9U/1Ee2Gl9Hmcq6XEL0VT0fA1cW8zB+QS9bYYj2aoJ/5fmCqX5EGLxszKDky1679kVRuB6EfNVpYZ+cMiCePJVqi+ydLLSN+i6wSfqFrN2fTYAHnMeG5L1KoafZYI3Df2lZ+W/2l6PZyjAsBdMUqZcb/AF5LPdiaj3fhH13rWw7gBEgfEn6BWM12y0UdTymw7UljMcYsbceKbqu/GIHxWHjsSHaCycI29wk6Qs/Fke7A5xdLF54qxbKdo7KcQDMSum4xMt2IFjuB7vFDYxxIHx07V6l2yz+Mxwt5JapsMnf4N+t65lngytILBuyCzhHZ23TTMbNg4GOYQKmy3AwHN00IaLdISL8EWuiGyb6M3HXVZOMZ72M2BijyTNJxIlYTcKG6tZPST4I9LDPvFMBoHvOkeGqzeOK7HwbRlUc0HUA9Qsz9jqgZpEAEyHvtvNl1tKobg6EgxUdusRfmChJeytQ27BtJkSDBA3i/I/FAOFqNdLXCOF2/BCbTqG7cxOv+LNj1splrafxJ1jNTNj8tVa/lCtEqYyqzNNPN+EgA9pi6YZjswkeyDpOtjFz1S5biDucL6+xpzhUr0awBNQgt3ghrt9oGu9PZ9oLY03EgAumIJEnfHDijF86wZ0ngsevg3mMzXDXRpi5nceKlb1gOjgQBo06C3BDj6YtTNP2dcsdDEK4xxGjieToKxHU6pdmIdx0MTEXV6LqoguEN3yIjtMDVaKK7YKRuMxrT7zO5EY6ifvFp7vGFiVqjw6wtAIJB33Qawqke66QZsN0aynoXseo9FU2bmHsVDHY4ayk27Ne0ODsjpENJFxwg2hZjqlRvuZmugXkDr4o+KqOqMAzXHEPmbb7zolT9haYzSbUYR7OUZQJJduMG/bmVK1MOBcXFzgDBEXIFgW8JHgrYLadVrAHMLnDiHyRf/T0CbG0mH/Epkdk/G6VtMKMVuPe0Ah2+CC3SBvTNLEVqsgFotvJZ3binaj8M62ZzZ1nMe8EFDqU2CMtRt4IlpjSBJHVPUvQqYq/C1mkgTb8JB16FEw1KudXEdf1Q6gykkNHIsMaf6SBdWbUBE+symxIcAbDQcuxNy2EaYY60z3wmqTBqde/xWLXxBZDi6mZIiCJ7SB80J+PcSIcAATp087dqnRZVo9I9jTu+SWfhxqQJ4nXvSDHPcLVPn8CuOwjyZLyQOAPmlSHyPPolotAHKPmlKT8ri5sFx3meO6/VMVKk08kMsCJytz3vLnwTPNJFrWgCzjfrABPkE0KmN4htR9yYHAgEHrJQBhgPuMJvqCBy3FLPqhsE5gIvAdqT4AK7q4AkOcOuvzKe4g9PDQZhoMa6AdAierO95PQBKfaTgcue8x7QGtvNOMx7vwUjzk9fmobkPYVw+0hUMCtE7gwzbmSi08RTIvXPa7L8AFkP2m1zSH0bxYgC3UEXVnYzDXPqpsIzEnuF46rPx/TX9CNQuoA+1GsS8F2nAuCsMdSDQW5RJgCGjfc6aRdZwq4Rwg5mjXU2J1+A8Ew3CYUgfxDFyPaO7Uweihwj3YUagxbJAD2yRIuNIlY2K2g6pTcBoahZI1LYFwOkq9TBYZon1ml9W3ns5oGzsJSqgjMWwTvF7/2ThGC+QUIftrm5myYdxPOPgi4fGEM9Xb2S4zrOaW/M+C1T6OM3PPbf5qh9HOFTw/VaeXExUZmHx5EN3TEDgL69SU/Xx4Dw+RJOUxMBrXa87FL4fY+YuDKodGtiD8NO1H/d534m+PkiUsV8gh2ltNgfUJdIluUctD59qXq7WDiydASXDn92/wBaoH7vOj7s8cx4ndHRVPo+/gO/+yS8V8j3HcXthpywcozAmbyBeOSxMfj5ccrne1709TYRuumauwKm4eIHzQamwqg0Y4jqO3RaQ8S7E7OYjaBNOmzMfZPtb5FoutHaO1qdSnlaTJIkEbgePYs07GrT/hujiCP7rh2e9rgHNcCbNsL7rJ6MbqnwI2W7Vb603GXIABzB3d5VMPtUOlr3BskyReLtgDlEylGei9Y72d58lXEejtVjS4lsN1gnwEKdGKuR7m+cfSdbML2n9UviMQ1oJbVvoBY33C40XlXtP4h4j5Lhbzae3zTWBLsLZ6f9vLQ0DK8kC4MHcBPOT4JQ42swDMDqd8m8jceiwoMbo11Hmuw6d/Z32VrEgtm3S2o8Od7JJM5ZJ43jiPJab8T7n8O5ImQLA6zuBsvIy4Om/fCNTx1b8R7zKmWK+A1M9I0EuIYS0NPugRB6h3PwU/ZXa5Wk8wfJYFHGva7MJk68Dc6p0bWqesncARFwJjW/MKXGa4HZpmg4iDTpnkAPJADBvps7Y+ZV8BtcunOAI8+fKPFN0cc106nsn4LJznHagFGjeKQB4gH5FRzryac/0n4J1zmH7vcIPghVXxoY/wCYfMKfK/QbircRSMZ6WUuMG7xxibjggbRpMJaKb4NzBJtNiZJtu7k8zFtmHWPImCo40zqfgfiE1lafYjmEwbAy77n3iHmCfNLtwQbVd7ZLQwHW8k2g8bHvCK/DUojM2P6fkFUYVp0fHQkb53FNZPsC32dTfcOJNyZeDy0LUelRyiMrTzcAT3h4QW4YjRzT1AJ7yCi5HcWDo1vkn5PspNG4WBDOFYdWt7QPJY49IafE/pxRW7cpl+XNu13dFz6ZrpmmpDz9nUjqxn5R5IdTY9B2tNvYI+C59oMInOPrku4fHseJa4b9bG3JLVL7C16Au9HMOfudzneaF+7FD7udvR3mCn6WKa4SCLTy01XK+NawAuMTprvTWSfFsWwo/wBHKcRmf3jyVR6PXtXqC2XdoNE+cY3MG5hJEwi+sR5JIPiYdH0WewksruE8v1RGbBxDfdrzcG4nT60Wz61d9ah5m+QqJ56psjFB+YVQT3W6dqmJoY3dl/pIHxXohVVvW801l+kGlHlML+1scP4JyySQCIObttCfO0awF8M/Tkb9i2y9cDj9QiU4y5Qafs8njdtV4gUXMjU5T5WUwOIfWrNcQRa8HSL/ABXotqVyym7iRF432WHsCiZzDcDq3iTI118ltBx0NpURJUz0dJxkItXWUtMJh5JaCsIfLG4iA1C3ePCVmfa9Ea03j/41ovbwXA5RGS7NVIQbtTCnUR1pnyUOJwe/1faz9FqCN4CsKbd4HcrU19/2MxyMEf8AJ8Ap+z4LX+D+Yea13Ydh+63u/RVOApHVjPyhPX9sdfRmDD4I/wCT3gfNRuDwZtFL8w80+di0DrSZ3Kjtg4fT1bPFVrXtir6AM2Nhz7oHZUd8nLp2DR3Bw6Pf5q59HKG5g7C4H4ro2DRGgcOlR/mjX/kwr6A/u9StBqW/1uUdsBn46v5/0RjsKlxqjpUd5rrNjAe7Wr/nn4p6vsKXoWd6PsP8yp+YeS5+77d1V/bkP/im27Kdf+PWvxyn/wAVx+y6u7EvH9NM/JGr7DSvQoNhtGrnH8v/AOVen6OscYzFvMkAcr5bI/7BiBpiO+mw/JVODxA/nt/+ofJJNp8oWlHK/odiLGlJG8hwfI5BqUOyarbOc6egH/ktGg7F0zLK7AeIY5s9faTzdu40C78O48XU3T4FXqT5Joyn7ApOvlb2WQn+jdLhB5E2T5nkud6wWSa7NtKMw+jdKIl3eqfuxTmz3N6XWoD1CpiKha3MJMXIg3G+Odp7I3q45Jt0iWorczm+jLhZlcgcx+qriPReo7+dOmoO7tTFbazWwZkEgiN7XNN+wgjuSlLbUgtLsrozTqJIL8vOBDeK0Xk5J+HApiNiVmmc7SQCdb5RrzgKzzig0EglsCDrI1mRyCptXEZiypEP9ppbYg2IkeIniEAbQeadNk6WHYcwnkJb3LXS2laItJlq+KrFwcWHMLaOEeNrHqit23Va4ktJB3Gedgm8RVxAIe2Q4tv0i0g3Bh0zz5AIuza1VjQCMznmGtIs1rQGknh7oHPL3pxVcIDOd6QvBdLSJ0t7vTiit9IYABN4F8u/ndbmMxbAzMGiSWtBgES5wbPMCUPY4perMskl7yJidbCeNln8KvSVp3Mx3pOBo2R3H9bpih6QtcBLSDvhJ7Qx9JzwPVsynRxFxMa8Iv8AQS+OoURBpyCdACT0vz1hV4YPlEWX2vj3VLNmOHFH9HK+UOc7UkDXf9fBY1FpJAJudOB4/XPmtijsXKQczoBkN1A39YV5FGENBN27PQ0qt7hNPes8OO9NUak2K5cc6+IygqQUtiahkEENF5Jv4QnKgQKjZHPgdFk46HuMyNo7fdRcAaQcCPelzZO/iEJvpY0/yXjo8Ef9oWy6k3SxjkYnlmAPaoG8PgtNeOqcd/5HuZA9K2b2PHd5orfSul/qHYPNanq+ncquwzTqB3BLVj9P+xWxJvpVQ4u/KiD0oofiP5XIv7Ez8DfyhVqbOpu1psP9I8k9WP0x6pEHpNQ/H/td5IrfSGgf5jfEfJLHY9E/ymdyn2NR/wApvj5ovH9j1yHxtakf5jPzBdG06e6oz8zfNZ/2RR30m+Pmq/YtD/LHe7zS+HthrZrNx7To5p6FpV24kcR4LCfsOifudxK59g0eB/MU/h7/AOD1s9EMQOKsKwXmHbCpbnPH9XzhcOwhurVB2hHx9j1s9OHhVc0Lz32Qf8+r3gobtkP3Ymp2/wB0VH2Gv6Nf1jpg5T2wiEwCSO5Rzo3oD8SDIBuOn1CxW5VitbFMBmcsWmZaeo3HuQPtcM1Et91xF4kS0xvFtd6Qx2JDszS2TdvD2gBoYPcs7C1QxxlpLYuCZlpIBAsP0IXo4oIwlJsq9823AmOQJldwNMOeXOnK2XPI1DAbxzOg5kJfEENecpls2OkjUdqJTxH8JzBAzOzOJOoaJa2I436xwXUZj+LxHrHw0AWADW7gGwB0ExKBTwz2ODhldBE3lsn6i36qU65d7LCykw6y6CeMm5kxpu8S7VqinTHq2kN/ERZ5+98bDVZttFxQq/ab3PdLrlxJ67zG9GbWLpdJDWxBuAdLT96eGgm+5C2jTaL5Ym/UcQfq6SpONyBMAyIJgcbdeilJPctvo3HbVmnTDgIDmEuufcqNJnhYLj8SwUGMJhzpNpEe1rPf3LLwzw6m4OP3meJAM9iZpVW2MCbNN9xdYxEkCRv3b1OhA2wBw5IknUZpg7y6O05ZUygC5ixMgT2Ra9tUbaeIhzYII4gR1jwWa4ZKgJIIBm4tysevgtIu0Z0P7GaDVLnNJEWgA+C9UwFea2XtynSlvq/Z5ON+w6aLQpektKb0bEahxkHkNFz5sUpuyqNghdY6Dqk8PjGvaHCYM23yDCbw1QbwuPS7piGKjQOnVUkpplQQhuAPbwW2TFa2KoEHAm4E/EIVRp1g777gI00uiPZGl0P1m+NN8adq5062aCwTXuAuPirsqgrtNrdxsgObBNx0FyL77+SHwFjW/qD4EeaBjsW2k3Mb3A7zfwv2LJeX+szNbUJEQHDK3KfegzE2HinNqYc1aYAMGxI1gbxPFaaEmr4FYxs7aDaokSNLdgnxt2Jl9drdXALypJovAmJMEDcONtf78Uljg9xLmyePGDfu5rf9Om7T2BM9wysHCRcKy8lsPaxYMrhbcZjsWmdrgiAYPeFlPFKMqGmbKysVWqDEsaCPV5ZcDAF8wHbICwqW0atN2pIbmtPvE3k947lp4TbhcRItoRwO7qtPE4b8is3MqUo06ge/M4Fv3YbB7SlsFtQy4P4nKd0TYFNjaDPxBYtVsUGDSoRCQxe1MpGUSIM8Qd3Ys1+3XixbfkRCpYW1YGhtGrDTrAjUR3HUHmsuo45DUDr21s6BbT60Wr62dAD2C/eUtUxTS7K8RrAdee1GN0uBMx8NivYdN85cRGpcRAnlNz0CYZQAh73BxIkzbXcSdeKriQaYlmU08x9mJ97nv0hJVsRIi08b25NXYvktiUMbVw12Fvun2RN7g/qs4tg3WlTruLRPtQZk9o333pXH0xmkWB9odquDfDAq+uDAjLfdYdvNXOIgFpL4/DNjw3pVzidenYNFauYMRuHmrpBZ1uJdoHGJ0k3+oRaOIyzwIg6iet7pRihJ1TroLHaLiAYv7TDHEg+PRGa4R7QmCR4zp3rmCcCA2CHREzqdWxEDWOPVPP2VVubOm+t+Y8VjOSTpjF8ZSe7LlBIEEbzI1APSCpg6H7VWcXmGsHjoB2wStrZjYBzSJOhB7NOvgm6GCpsnIGtO+BDp7dR4LLy0mFGJR2JTdUqj2mtDhljm0OPxRMXsRoYcklwvffxC1KbCHOMg5jJtF4AtuFmrpzmRAHMnf2TPgsZZZ6tmKjO2C8miGxEQd0kH2mkHd73eFogDf4oeGweWBMw1rfyAj5plhB4dN6zyS+TaCjtOfKD80YDv+oVGU7FVbN7ERxET0S8sqHbCuB3EDqgPZeSAeG/5Ig6Ls8PJQ5tgxcuGoHgrCpYCLdB42uEVtUA3E/DtIRfWA7gOkkeKa2EkJUsI5jnVBkdmEZdSejALERrG9SoHOaHBsAanML9GmI0TOHLstyM2kiQD4cEJ+Op5/VGARutfSFs5qWzRVClFhLiXNuTrbQadmnii+rYXSQJ+gtCQbkT10PWL/QQ30xEtZcuiA6QBx/S6zdvcZjv2UHPkANA4WvJOnBVxezWhjgJucx4TyHabc1oVZ0Co1kvBJ0m26+8q45JbbhSMOtsxxb7sOBJJuARx08Ei/BQCZNt+4wL3+t69hzKTr0c5O5v3ufAdy1h+Q+0DieeGELmBzTJvbhE687HsUbhHSRnEgTHmVvV8I1jDllsCRvvB89Fl4PBuMuIIuIuBqAZvv9rwW0ckZKxOLQk4PG8GbWMhTJUMESR0WkMFmygNAIsSDE6zI0B0ghXZsZ8CKgHK/wAihzggpj2J0Hb8UtjdGdnwUUXND9xMjNb/ADe34hZtXQKKLqx8CZq7V9xvU/Bqpt7Wj/0aXwUUVQH0Zjtytid3Z8lFFp2IE3euDf1XVFQD+H/xmdG/AL2dP3ndn/c5RRcH5fRaLVde/wCKAde1RRcfYmStr2/NFO/r8lFEPkALtD0RT739PkooqXDGFp7kR6iijoQM6IZ3KKJIGdd5fFDb5KKKxoKPl8l5/a//AKhn9PxCii3w8v8AgJHp8B/gj63BAbr2j4FRRZspA3b+o+aBT949nwUUUrliCU9OxXf7p+t4UUQykL4/3H9D8Crt0b9bgootV+3/AGUCpaM/6aqVxRTMa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EC" altLang="es-ES"/>
          </a:p>
        </p:txBody>
      </p:sp>
      <p:sp>
        <p:nvSpPr>
          <p:cNvPr id="4101" name="AutoShape 12" descr="data:image/jpeg;base64,/9j/4AAQSkZJRgABAQAAAQABAAD/2wCEAAkGBxQTEhUUExQWFhUXGBgYGBgYGBcXGBgYFxcXFxccFxgdHCggGhwlHBQXITEhJSkrLi4uFx8zODMsNygtLisBCgoKDg0OGhAQGywkHyQsLCwsLCwsLCwsLCwsLCwsLCwsLCwsLCwsLCwsLCwsLCwsLCwsLCwsLCwsLCwsLCwsLP/AABEIALEBHAMBIgACEQEDEQH/xAAcAAACAwEBAQEAAAAAAAAAAAADBAACBQEGBwj/xABFEAABAwIDBQQHBQYEBQUAAAABAAIRAyEEEjEFQVFhcYGRodEGEyIyscHwFUJSkuEUFiNDgvEzU2KiB3JzssI0Y4OT0v/EABoBAAMBAQEBAAAAAAAAAAAAAAABAgMEBQb/xAAoEQACAgEEAgIBBAMAAAAAAAAAAQIRAxIhMUETUSJhBBQycZFigaH/2gAMAwEAAhEDEQA/APZY3DhwaCYG4AR4pSnsOo5pc0AjkZleyZsynlDXNB5pio9tOGgQOS6V+Q4qkZPEm9z5pUpkEgiCNVTKvVeklGnMgHMd+6F59+FdeBI4hdmPIpKzknBp0KwpCJlT2z2UyRmGkzOhVylSsmMbdGbCkLcxWAkEsaDPD7vZwWQ+kQYOqUZqQ5QcQMKQiZVyFZBTKpCvCkIAHCkIkLkIApCkK8KQgCkKQrwpCABwpCJCkIAEQuQi5VzKgAUKQiQplQAOFIRIXMqABwpCJC5CABkLhCIQuEIAFCkIkLkIGUIVYRIXCEADLVWEUhVLUFHu8b6Z4an79UZt7WgvI6xp2oGH9McJiHZfWFh/9wZQeh08V8fY1pFnHwhWNB266+f8p6ek/QFKixwGjhuOvcUVmEa2crQvgmB2riMP/h1KlMcGuOXtbMHuXstkf8TqjQG4lmb/AFtADu1uh7IWiyCcT2O0MEyCTTAJ3iNdyzqeFp+6RfiPFPYT0gwuKbDKrCT913suB/5TBPYpQ2SZ9owN4HhC6YZNuTGUd+CrNpUmDKBYcNSsfaTc5zBsT4r09DZlJpnLJiL3HXqmDhWvdLhponHLGLtCeNyVM8zs/YGdpLiWncEriNi1GaxHFe59WN6DXxDNCJCF+TOweCNHz9+GcBJEBCyrZ2zUaXkMs3t16LKyruhJtWzjmknSBZVITOHpAugmAjeoYDd0jxKbkkCjYhlUhNYjJ90IOVNOxNA4UhEyqwAjmnYgMLkImVTKgAeVcLUXKuZUAChSE4ME7Lm9mJiMwmdRImyHUoObqCPh3qVNPspxaF4UyomVTKqJBQuQiwpCAAlq4Wo2VcLUwA5VyEbKqlqBgoXIRcq5lQAKFzKjFqqQkM8RhsM+mYA9njvHHXXoi060mCQexWZtenxI7EUY6kfvN8F85qfaPYpeweJpEt9klpsRqRbdqsarjXCztQdCPmFsYPFseCZgDn5rK2q2k+XMdcfQ+CqD3pomS7Reg4HeQe/uWzgNt4imIp4mo3k5pLewOkBYOzaBc0/xC0ixHBatGgWCXw7nlv3DVEpJPkErPT7M/wCImLowKobWbzaGk9HNAHeCvYbM/wCIOFrENcTRdwf7pPJ4sO2F8tGHEEQI4HRJPawEzbdE2ntTjksTifodzg4aggjcbdhVKGHA7V8O2T6Q18PDWPOT8BJLY/08Oxalb09xJEMc1vNozH/d5LVSVEOz60/ZVIuzlt/DuWNtfBU2hzwPGAOa+Xu9K8WdcRUjmUhidoVKhl73PJ/ESfDQLSOZxfJnKCao94zG0y7KKjS7gCE1TAkTpvXzAkbym8Btisz3HHKNxuO4/KF0R/MT/cjF/jtcM+jYgNn2JhCLV5uj6WiBmp33lrrdgI+a0MP6R0HauLf+YfMSFvDNjeyZlLHPtGnlUyoJ2jR/zaf52+aCdt4cG9Tua490CFo8kVyyFBvoebTJMASVx1MjUELN/fJrHgUgW0xEnKC93G506Jbbvpq6tDGAtYL3yh7jzI06LB/lKzZfjuj0WEwmcm4GW55cOmiOMRRpuyuc3Xc0lzuTXGcp6xY7l4wemD2CKVNjGwLGXEkauLtXO3SbDcFk4/0gfVcXFrQT+EET4lYyzOb34No4lE9HnFWoWM9hrqhcBmgCYgyYJNtF7mtUeAPZa8EQQQ0f7hcL47htrmm4OLGPgzldME8wCJ6LX2j6fYiq2AxrOJpzPYSbKZO6opbcnttq4ekzLByucJyCX9LgSJvrCym1gdzufsm1gb9h10XjsP6T1BvdrJzb+piFq7P9L3MzEgukeyJsCeOluQWsc0ormzN4ovo9Ph6bSDJuOBHio/CwdQvF4r0nxDyCXsB5MZJ6mJPSYQsLt2swkl+ccHXHZw7FSzq92S8O2yPaGiYncqtpEryw9KasRDD2HzQX+k9bg3safmVazxI8LPXPpEKhavJ/vXV/AO4+ajfSatrDehH6qvPFci8Mj1eVcyrzrPSk/epdxj5KzvSxu6me1w8k/ND2LxT9HoRRP1Cq6mVjYT0qb95pHAth3fMIp9JKRuc/cPNT5l7Rfjfo+bFUJXKwymDrZVDuK81HUySqrpCjSmBMx5ojcQ/QOPeVUNV44KW0MK7EvIgudERqjU8xGoeBe8iDA1NvJKNDiYiO1eh2Xs7LMOBJEmCHyOguByWc5KKKSsTw2KDvZA42mB4qUDaBPxidOqJjdjnNLTl5GQOzyWMHEGADZxnqP7JKpcDba5NSpWOa5Gu8EI+HYY1BPAEJGviH6tYSLEHKUq+vUkzNxp3eSpJtC2NOsZMGW9dSqPbHvSGjeN581TZ2Nge0A7f7W7hBHwWo/CUnGQ6ORIc3zCHPS6ZSjYm19lbPw/t1RK2z6g0Ac3lf9SkvWGSCI5ec701T4E9gzTOgRpiwMlCYYHBQC0JNhRY1OagfvKoWiefFVc2bFWpCcTrKrXGJPj9BGLgAYiBqeizalMtNj3KlSsS3LuWrhfBmMOqh2lh4lEo1W6WSBduCjKmXSOqbhaGjUqUxGsc0MVS3U5u6D9cEqysLGd90V9YTa/FZpNbMYf1gNwFQYwmREQqsg62KrUpzrrxj4qlp7JDDEkX+XciMquPIcT5JCHAxu79ETOdO02VOIDJquG+3REY4kTYIFFubf+nPqmadCLmTwWU5qJSTZwO5hdsdAoW3TRolo0k/WqyeV9FqNi1SGi6G2pO5KYh5LyCZPL4IvrosTHZPim7HsEdhWu95sniqfZtM8QlhtY/gHiuv2qbQ0Djfl5rGsnQnQb7DB91xnpPzTB9H2gXfB7LJDD7QqvJDbCQbaajXlErTaagnUnjmDfCCQiUprljWnsVOx2b6h7BA8UP7Mplwa1xJ1kmw7gn3Ydzh70cv1Q24RzfdieR81Kyv2VUQZ2fSabt04kpihTpsIcz2SN4LunFCe9/3mT2eSE2oDpbxVXYUaP7XU3VSeTiCPFK18K15BLYMzI+cW8EIM/1DvhHNF0SnxwwCUKBa0Brs0cdez67UOviMs5gAQCYIvbhdU9cePmihxIiCRwiQs3DsTXoz27bYD7vcExS2rTcYI3wPOdy47ZTD9wN/2+CAdlMBgOjdfKfnr2q0sf2KpI2aQc02JLTu58QQk9u1XEA5CWwQZbIk6GRcQgswrvZhjSBqQJ3QNJ5HVQBwtkE6TAkc47PFUqTsbuhJmLJEi+s67uCL+0OHA9Nbb1oS1xu3t03d/JcrZSB7ZEHfvjnw71epE0Dw7mPBiZGs215LtXI33jB4a+CVzim4k1BrMCOwH+yYZjGFwDQC4kCYgXFzKQWT9mz7jyPJI18G9pAcIHHd+q1cxObUx+E750NuHNBpuzOLQSLXl1o0+auGShNWIHDACxPnz6IdRrRbvPHotk7NzHV3DWO6Vf7Cnj3j9U/1Ee2Gl9Hmcq6XEL0VT0fA1cW8zB+QS9bYYj2aoJ/5fmCqX5EGLxszKDky1679kVRuB6EfNVpYZ+cMiCePJVqi+ydLLSN+i6wSfqFrN2fTYAHnMeG5L1KoafZYI3Df2lZ+W/2l6PZyjAsBdMUqZcb/AF5LPdiaj3fhH13rWw7gBEgfEn6BWM12y0UdTymw7UljMcYsbceKbqu/GIHxWHjsSHaCycI29wk6Qs/Fke7A5xdLF54qxbKdo7KcQDMSum4xMt2IFjuB7vFDYxxIHx07V6l2yz+Mxwt5JapsMnf4N+t65lngytILBuyCzhHZ23TTMbNg4GOYQKmy3AwHN00IaLdISL8EWuiGyb6M3HXVZOMZ72M2BijyTNJxIlYTcKG6tZPST4I9LDPvFMBoHvOkeGqzeOK7HwbRlUc0HUA9Qsz9jqgZpEAEyHvtvNl1tKobg6EgxUdusRfmChJeytQ27BtJkSDBA3i/I/FAOFqNdLXCOF2/BCbTqG7cxOv+LNj1splrafxJ1jNTNj8tVa/lCtEqYyqzNNPN+EgA9pi6YZjswkeyDpOtjFz1S5biDucL6+xpzhUr0awBNQgt3ghrt9oGu9PZ9oLY03EgAumIJEnfHDijF86wZ0ngsevg3mMzXDXRpi5nceKlb1gOjgQBo06C3BDj6YtTNP2dcsdDEK4xxGjieToKxHU6pdmIdx0MTEXV6LqoguEN3yIjtMDVaKK7YKRuMxrT7zO5EY6ifvFp7vGFiVqjw6wtAIJB33Qawqke66QZsN0aynoXseo9FU2bmHsVDHY4ayk27Ne0ODsjpENJFxwg2hZjqlRvuZmugXkDr4o+KqOqMAzXHEPmbb7zolT9haYzSbUYR7OUZQJJduMG/bmVK1MOBcXFzgDBEXIFgW8JHgrYLadVrAHMLnDiHyRf/T0CbG0mH/Epkdk/G6VtMKMVuPe0Ah2+CC3SBvTNLEVqsgFotvJZ3binaj8M62ZzZ1nMe8EFDqU2CMtRt4IlpjSBJHVPUvQqYq/C1mkgTb8JB16FEw1KudXEdf1Q6gykkNHIsMaf6SBdWbUBE+symxIcAbDQcuxNy2EaYY60z3wmqTBqde/xWLXxBZDi6mZIiCJ7SB80J+PcSIcAATp087dqnRZVo9I9jTu+SWfhxqQJ4nXvSDHPcLVPn8CuOwjyZLyQOAPmlSHyPPolotAHKPmlKT8ri5sFx3meO6/VMVKk08kMsCJytz3vLnwTPNJFrWgCzjfrABPkE0KmN4htR9yYHAgEHrJQBhgPuMJvqCBy3FLPqhsE5gIvAdqT4AK7q4AkOcOuvzKe4g9PDQZhoMa6AdAierO95PQBKfaTgcue8x7QGtvNOMx7vwUjzk9fmobkPYVw+0hUMCtE7gwzbmSi08RTIvXPa7L8AFkP2m1zSH0bxYgC3UEXVnYzDXPqpsIzEnuF46rPx/TX9CNQuoA+1GsS8F2nAuCsMdSDQW5RJgCGjfc6aRdZwq4Rwg5mjXU2J1+A8Ew3CYUgfxDFyPaO7Uweihwj3YUagxbJAD2yRIuNIlY2K2g6pTcBoahZI1LYFwOkq9TBYZon1ml9W3ns5oGzsJSqgjMWwTvF7/2ThGC+QUIftrm5myYdxPOPgi4fGEM9Xb2S4zrOaW/M+C1T6OM3PPbf5qh9HOFTw/VaeXExUZmHx5EN3TEDgL69SU/Xx4Dw+RJOUxMBrXa87FL4fY+YuDKodGtiD8NO1H/d534m+PkiUsV8gh2ltNgfUJdIluUctD59qXq7WDiydASXDn92/wBaoH7vOj7s8cx4ndHRVPo+/gO/+yS8V8j3HcXthpywcozAmbyBeOSxMfj5ccrne1709TYRuumauwKm4eIHzQamwqg0Y4jqO3RaQ8S7E7OYjaBNOmzMfZPtb5FoutHaO1qdSnlaTJIkEbgePYs07GrT/hujiCP7rh2e9rgHNcCbNsL7rJ6MbqnwI2W7Vb603GXIABzB3d5VMPtUOlr3BskyReLtgDlEylGei9Y72d58lXEejtVjS4lsN1gnwEKdGKuR7m+cfSdbML2n9UviMQ1oJbVvoBY33C40XlXtP4h4j5Lhbzae3zTWBLsLZ6f9vLQ0DK8kC4MHcBPOT4JQ42swDMDqd8m8jceiwoMbo11Hmuw6d/Z32VrEgtm3S2o8Od7JJM5ZJ43jiPJab8T7n8O5ImQLA6zuBsvIy4Om/fCNTx1b8R7zKmWK+A1M9I0EuIYS0NPugRB6h3PwU/ZXa5Wk8wfJYFHGva7MJk68Dc6p0bWqesncARFwJjW/MKXGa4HZpmg4iDTpnkAPJADBvps7Y+ZV8BtcunOAI8+fKPFN0cc106nsn4LJznHagFGjeKQB4gH5FRzryac/0n4J1zmH7vcIPghVXxoY/wCYfMKfK/QbircRSMZ6WUuMG7xxibjggbRpMJaKb4NzBJtNiZJtu7k8zFtmHWPImCo40zqfgfiE1lafYjmEwbAy77n3iHmCfNLtwQbVd7ZLQwHW8k2g8bHvCK/DUojM2P6fkFUYVp0fHQkb53FNZPsC32dTfcOJNyZeDy0LUelRyiMrTzcAT3h4QW4YjRzT1AJ7yCi5HcWDo1vkn5PspNG4WBDOFYdWt7QPJY49IafE/pxRW7cpl+XNu13dFz6ZrpmmpDz9nUjqxn5R5IdTY9B2tNvYI+C59oMInOPrku4fHseJa4b9bG3JLVL7C16Au9HMOfudzneaF+7FD7udvR3mCn6WKa4SCLTy01XK+NawAuMTprvTWSfFsWwo/wBHKcRmf3jyVR6PXtXqC2XdoNE+cY3MG5hJEwi+sR5JIPiYdH0WewksruE8v1RGbBxDfdrzcG4nT60Wz61d9ah5m+QqJ56psjFB+YVQT3W6dqmJoY3dl/pIHxXohVVvW801l+kGlHlML+1scP4JyySQCIObttCfO0awF8M/Tkb9i2y9cDj9QiU4y5Qafs8njdtV4gUXMjU5T5WUwOIfWrNcQRa8HSL/ABXotqVyym7iRF432WHsCiZzDcDq3iTI118ltBx0NpURJUz0dJxkItXWUtMJh5JaCsIfLG4iA1C3ePCVmfa9Ea03j/41ovbwXA5RGS7NVIQbtTCnUR1pnyUOJwe/1faz9FqCN4CsKbd4HcrU19/2MxyMEf8AJ8Ap+z4LX+D+Yea13Ydh+63u/RVOApHVjPyhPX9sdfRmDD4I/wCT3gfNRuDwZtFL8w80+di0DrSZ3Kjtg4fT1bPFVrXtir6AM2Nhz7oHZUd8nLp2DR3Bw6Pf5q59HKG5g7C4H4ro2DRGgcOlR/mjX/kwr6A/u9StBqW/1uUdsBn46v5/0RjsKlxqjpUd5rrNjAe7Wr/nn4p6vsKXoWd6PsP8yp+YeS5+77d1V/bkP/im27Kdf+PWvxyn/wAVx+y6u7EvH9NM/JGr7DSvQoNhtGrnH8v/AOVen6OscYzFvMkAcr5bI/7BiBpiO+mw/JVODxA/nt/+ofJJNp8oWlHK/odiLGlJG8hwfI5BqUOyarbOc6egH/ktGg7F0zLK7AeIY5s9faTzdu40C78O48XU3T4FXqT5Joyn7ApOvlb2WQn+jdLhB5E2T5nkud6wWSa7NtKMw+jdKIl3eqfuxTmz3N6XWoD1CpiKha3MJMXIg3G+Odp7I3q45Jt0iWorczm+jLhZlcgcx+qriPReo7+dOmoO7tTFbazWwZkEgiN7XNN+wgjuSlLbUgtLsrozTqJIL8vOBDeK0Xk5J+HApiNiVmmc7SQCdb5RrzgKzzig0EglsCDrI1mRyCptXEZiypEP9ppbYg2IkeIniEAbQeadNk6WHYcwnkJb3LXS2laItJlq+KrFwcWHMLaOEeNrHqit23Va4ktJB3Gedgm8RVxAIe2Q4tv0i0g3Bh0zz5AIuza1VjQCMznmGtIs1rQGknh7oHPL3pxVcIDOd6QvBdLSJ0t7vTiit9IYABN4F8u/ndbmMxbAzMGiSWtBgES5wbPMCUPY4perMskl7yJidbCeNln8KvSVp3Mx3pOBo2R3H9bpih6QtcBLSDvhJ7Qx9JzwPVsynRxFxMa8Iv8AQS+OoURBpyCdACT0vz1hV4YPlEWX2vj3VLNmOHFH9HK+UOc7UkDXf9fBY1FpJAJudOB4/XPmtijsXKQczoBkN1A39YV5FGENBN27PQ0qt7hNPes8OO9NUak2K5cc6+IygqQUtiahkEENF5Jv4QnKgQKjZHPgdFk46HuMyNo7fdRcAaQcCPelzZO/iEJvpY0/yXjo8Ef9oWy6k3SxjkYnlmAPaoG8PgtNeOqcd/5HuZA9K2b2PHd5orfSul/qHYPNanq+ncquwzTqB3BLVj9P+xWxJvpVQ4u/KiD0oofiP5XIv7Ez8DfyhVqbOpu1psP9I8k9WP0x6pEHpNQ/H/td5IrfSGgf5jfEfJLHY9E/ymdyn2NR/wApvj5ovH9j1yHxtakf5jPzBdG06e6oz8zfNZ/2RR30m+Pmq/YtD/LHe7zS+HthrZrNx7To5p6FpV24kcR4LCfsOifudxK59g0eB/MU/h7/AOD1s9EMQOKsKwXmHbCpbnPH9XzhcOwhurVB2hHx9j1s9OHhVc0Lz32Qf8+r3gobtkP3Ymp2/wB0VH2Gv6Nf1jpg5T2wiEwCSO5Rzo3oD8SDIBuOn1CxW5VitbFMBmcsWmZaeo3HuQPtcM1Et91xF4kS0xvFtd6Qx2JDszS2TdvD2gBoYPcs7C1QxxlpLYuCZlpIBAsP0IXo4oIwlJsq9823AmOQJldwNMOeXOnK2XPI1DAbxzOg5kJfEENecpls2OkjUdqJTxH8JzBAzOzOJOoaJa2I436xwXUZj+LxHrHw0AWADW7gGwB0ExKBTwz2ODhldBE3lsn6i36qU65d7LCykw6y6CeMm5kxpu8S7VqinTHq2kN/ERZ5+98bDVZttFxQq/ab3PdLrlxJ67zG9GbWLpdJDWxBuAdLT96eGgm+5C2jTaL5Ym/UcQfq6SpONyBMAyIJgcbdeilJPctvo3HbVmnTDgIDmEuufcqNJnhYLj8SwUGMJhzpNpEe1rPf3LLwzw6m4OP3meJAM9iZpVW2MCbNN9xdYxEkCRv3b1OhA2wBw5IknUZpg7y6O05ZUygC5ixMgT2Ra9tUbaeIhzYII4gR1jwWa4ZKgJIIBm4tysevgtIu0Z0P7GaDVLnNJEWgA+C9UwFea2XtynSlvq/Z5ON+w6aLQpektKb0bEahxkHkNFz5sUpuyqNghdY6Dqk8PjGvaHCYM23yDCbw1QbwuPS7piGKjQOnVUkpplQQhuAPbwW2TFa2KoEHAm4E/EIVRp1g777gI00uiPZGl0P1m+NN8adq5062aCwTXuAuPirsqgrtNrdxsgObBNx0FyL77+SHwFjW/qD4EeaBjsW2k3Mb3A7zfwv2LJeX+szNbUJEQHDK3KfegzE2HinNqYc1aYAMGxI1gbxPFaaEmr4FYxs7aDaokSNLdgnxt2Jl9drdXALypJovAmJMEDcONtf78Uljg9xLmyePGDfu5rf9Om7T2BM9wysHCRcKy8lsPaxYMrhbcZjsWmdrgiAYPeFlPFKMqGmbKysVWqDEsaCPV5ZcDAF8wHbICwqW0atN2pIbmtPvE3k947lp4TbhcRItoRwO7qtPE4b8is3MqUo06ge/M4Fv3YbB7SlsFtQy4P4nKd0TYFNjaDPxBYtVsUGDSoRCQxe1MpGUSIM8Qd3Ys1+3XixbfkRCpYW1YGhtGrDTrAjUR3HUHmsuo45DUDr21s6BbT60Wr62dAD2C/eUtUxTS7K8RrAdee1GN0uBMx8NivYdN85cRGpcRAnlNz0CYZQAh73BxIkzbXcSdeKriQaYlmU08x9mJ97nv0hJVsRIi08b25NXYvktiUMbVw12Fvun2RN7g/qs4tg3WlTruLRPtQZk9o333pXH0xmkWB9odquDfDAq+uDAjLfdYdvNXOIgFpL4/DNjw3pVzidenYNFauYMRuHmrpBZ1uJdoHGJ0k3+oRaOIyzwIg6iet7pRihJ1TroLHaLiAYv7TDHEg+PRGa4R7QmCR4zp3rmCcCA2CHREzqdWxEDWOPVPP2VVubOm+t+Y8VjOSTpjF8ZSe7LlBIEEbzI1APSCpg6H7VWcXmGsHjoB2wStrZjYBzSJOhB7NOvgm6GCpsnIGtO+BDp7dR4LLy0mFGJR2JTdUqj2mtDhljm0OPxRMXsRoYcklwvffxC1KbCHOMg5jJtF4AtuFmrpzmRAHMnf2TPgsZZZ6tmKjO2C8miGxEQd0kH2mkHd73eFogDf4oeGweWBMw1rfyAj5plhB4dN6zyS+TaCjtOfKD80YDv+oVGU7FVbN7ERxET0S8sqHbCuB3EDqgPZeSAeG/5Ig6Ls8PJQ5tgxcuGoHgrCpYCLdB42uEVtUA3E/DtIRfWA7gOkkeKa2EkJUsI5jnVBkdmEZdSejALERrG9SoHOaHBsAanML9GmI0TOHLstyM2kiQD4cEJ+Op5/VGARutfSFs5qWzRVClFhLiXNuTrbQadmnii+rYXSQJ+gtCQbkT10PWL/QQ30xEtZcuiA6QBx/S6zdvcZjv2UHPkANA4WvJOnBVxezWhjgJucx4TyHabc1oVZ0Co1kvBJ0m26+8q45JbbhSMOtsxxb7sOBJJuARx08Ei/BQCZNt+4wL3+t69hzKTr0c5O5v3ufAdy1h+Q+0DieeGELmBzTJvbhE687HsUbhHSRnEgTHmVvV8I1jDllsCRvvB89Fl4PBuMuIIuIuBqAZvv9rwW0ckZKxOLQk4PG8GbWMhTJUMESR0WkMFmygNAIsSDE6zI0B0ghXZsZ8CKgHK/wAihzggpj2J0Hb8UtjdGdnwUUXND9xMjNb/ADe34hZtXQKKLqx8CZq7V9xvU/Bqpt7Wj/0aXwUUVQH0Zjtytid3Z8lFFp2IE3euDf1XVFQD+H/xmdG/AL2dP3ndn/c5RRcH5fRaLVde/wCKAde1RRcfYmStr2/NFO/r8lFEPkALtD0RT739PkooqXDGFp7kR6iijoQM6IZ3KKJIGdd5fFDb5KKKxoKPl8l5/a//AKhn9PxCii3w8v8AgJHp8B/gj63BAbr2j4FRRZspA3b+o+aBT949nwUUUrliCU9OxXf7p+t4UUQykL4/3H9D8Crt0b9bgootV+3/AGUCpaM/6aqVxRTMa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EC" altLang="es-ES"/>
          </a:p>
        </p:txBody>
      </p:sp>
      <p:sp>
        <p:nvSpPr>
          <p:cNvPr id="4102" name="AutoShape 24" descr="data:image/jpeg;base64,/9j/4AAQSkZJRgABAQAAAQABAAD/2wCEAAkGBxQTEhQUExMVFhQXGB0bGRcXFx0gGRoeIBoYGBwgHRobHCggGx0lHBwYITEiJykrLi4uHR8zODMsNygtLisBCgoKDg0OGxAQGywkICUsLCwsNC0sLCwsLSwsLCwsLCwsLCwsLCwsLCwsLCwsLCwsLCwsLCwsLCwsLCwsLCwsLP/AABEIALcBEwMBIgACEQEDEQH/xAAcAAACAgMBAQAAAAAAAAAAAAAEBQMGAAIHAQj/xAA/EAABAwIEBAQDBwMDBAEFAAABAgMRACEEEjFBBSJRYQYTcYEykaEHFEJSscHwI9HhM2KSFSRy8RZDU4Kiwv/EABkBAAMBAQEAAAAAAAAAAAAAAAECAwQABf/EACwRAAICAgIBAwMDBAMAAAAAAAABAhEDIRIxQSJRYQQTcTKBobHB4fEjM5H/2gAMAwEAAhEDEQA/AOWoUdKYPNZmHAdQmR7XoJBiw1o/CCRCjrrXmydOzYiHhqpbSe0fK1N1gZU3kkUk4NYKT+VVNgsJH+40My2DGDcSXnbKSKpi0wSKuzaea5tVW4vh8rhjQ1f6aXcRM0fIBWVNh8KtxQShClqOyUkn5CrpwT7MMW9BdysJ/wB5lev5Rp7mtUpxj2yCi30UWrxwBs+QnarVhPspwrd3n3HL6ABCbxrqd9iKeu4LA4dORLaTGkqKttxJjUajbvWP6jNGapGnFjknbKDj2z6HrSwq610lzimCdBSphmJI/wBMSJJ3T2jTveh3/CGFfA8lSmzBBKTImExyEzF1XkaaGs0aXZWSZzpytG9b1aOL+C32JVIW3bmTE3mLEjpSFOHWnVJn09Ntd6sq9xDdIGW1FcNWQw6R1qFleYgKMC+p1sT+1PMIwhMgTE6E2IgnT2pGqCtlYzK96sPBWiGXFn8KCf1ps1g2FAHy0megvrGx60bgsA1BaykNrsqFXjQxNRlkvRRQOdqxIIuTQqiTpXTsV9kqiqWX0Fs6ZwQofKQdqXYn7LsWj4cix/tV36GNq0rRKygFsyKcrK0sk6ACmB8L4htf9RhxISbkpPrbrWeIkjyVelI53JIPGk2c4dXJJO9OvB+HzPg9KRkVc/BLWVtx09DW/M6gZYK5CTxZic+JX0Tak1Eq/qOkkwFKuegJ19qeYTAsBColbyzlbSQYSDYKPVRkEDsaZNRSQVBzYiawTikKcS2soT8Sgk5R6naoUg10nh/C30l3DYbEXQk5mlIBSYSlS7jQyqI3M0j4xhsOrDIWGVYd6JAzZm3U6EpOygdUm4kazSqbvaDLGktFSUqda8BrK9SknSqkhvwfjzjCgRcbpOhotvE4Z7EZ8QClogyEzrtpeNaSw2G7g+ZPtFDTUvtxvktMfm6pjtrFhTqEnN91S4JMc3l5rn1y1v41awicSRgnCtjKDckgKOoBIEjT5mhuFcTShJSpMg0ufUCokaTXRvk1RzSrs1FZUoIrKexvt/I+8xI+EV4yu+tDRJovDsXBNYWkkWR7geV5adiJFOUIGppZikhLzShuIP8APerJwjhxdWlASTPT96SbuNhiqZNw3w2p+AmAo3JOgFW3CfZxg+XzkuOKgDVQEgyfhEx7/rT7heCQwgdYuROomI6e/wCk1796BXCSQRHKAQdLXmJygn0gmx5pxfHyO1yCsJwdlpOVtAbTEhKQB9N/n/eh8fw8qny3E3BTBte41uAdNfyjSh3uLC8zAiREzMazzCDe4FjuTZZiMZOVSYnrBIIkgAFOX0yjXplBVQlNMaMGhR4lefaHO2sTvEpOv4kzIkzBKvTeqg5iSvcSdo6H6abV0jDcVUuUkFQVykEDNvYjQiPYA6gc5Rcf8NJIKmMqZBOTVJsLA6Tp2/WhFoLTKM8SPike/wDOtNuAcYU2EiTl2HT4dBcDTpSXGuqbKkqsQdxBHzHao8Ji09f5ertWhE9nQ8Hxk+UUuDNyghZJBVqTIMq16AVFxXHsLBSsXJ+IzM8u+X9IqlJxhsEmANPrXuIxpMghJJIvF9NbbmkUAtjhvhLee7wiTb4ibEflABqx8ORhIyiSb7wdFDcXiRpa3zpzWMWBZeSZkA6i0CP2orCY9OaA4QVfiBgelrkdq52cqLvwrgjJFisSZ0VF1ExKkgb/AK7UxX4ZbCgS4sDYAi+uhIvSbAY0NgF51GX8ylJSo2i2YqJ9gKa4TxChz/SOZMWWreJHw72m8e81HXlD78FqYfCG4VJgRIkbJOpgdd9qnLvLZXbroOpjvVTVxECJNpi2TmvuZBI5jtTFvi7atFJn1Cb/APkv2iLW71VZCTxssmHxAy3KeuvWT+1LuJ+H8K/OdsTPxIOU67wfpQX34gkBQERYrFtLyJtBNb4XjaYAK0ybgFXrMQmSJ0qiyJ6YjxtbRUuK/YjhXJLDzjaiZ5uYd7W1pTxX7On8Hg3h5jRbSCS4VZYT1IP6fKurL4ikEknKgAmTAEXNyTPrauSeO/EB4o6MPh5LDUqsT/VVYSUwLC4BNviVpFXUlLQkYOyk8E4Gry1lWVLRIU4rU5AMwIMW19SbbUWHShZfS0kJSklCSoAJRGTlCzM3zZYk5lRrR+IwSLMIeLkATsnPABiYJAKQJ0sIBIMEvYdTikYeUhGULOVsEZE5ySZgqVAsJgk9hTXbNMMfUUK/DDi2lYl1bpQtTd1FGbMokuKGwB5Y+dImXkvqw7brp8srKlDZuQlNjGpyg+kbzT3GOEMqjMDLpWgxHxyIVN4KgdyYF4EUNwrgB4i/h8O26lCfIEKP4SlGZYIEEyom/fqIpl7kcvboF8T+DiwnzGVZ24nuKqaVxXSOL/Z9xbDtFKIxDXRlWYgdchhXyBrnDrRSSlQIIMEEQQehB0p4NtbdmaWjUmvKysqgp6K9ArxJqRMTagxoq2ZFZW0VlKWodJXOgqZtUa1GlNSJTWF0OidzDrWEFIzKzpCU+prt3hPgoabEx5mUFR17wCKpP2dcK8wqdKZCbJJNir/GvrFdQbQMoTIEDrcfS1+0Wqd3oZ0DYx1Cc2ZYQAfzKE2nWQPzew7CgcXjmgCk+qhveDFo1tOo0BkU4/6YIEqExrM3+QPXcaChU+FmsxIMzMgkxMQTGot0I95mlcZvwOpRXkpXGccoj+mmYE2mwk/DIAN9dzvfWvqxahBneCCAQD1EbW02iNIrqn/xtIHwgDtoPTW3bSq7x/wOtZJaUADtbl3sIA7/ADpOEl2h+cX0yj/9UWDsJsY/TuNddbTRH/X1JFzCgLXJtO03F9p+cVX/ABFwvF4YnzG1JTNlbH30qvscTWVQlEqJ63q8cDkrJyypaLtxkt4togjK4LhfXcg6Tvrfua50pZSYBuNafuYbFAguIUhrfJBt2gmpMNwVvFGMOkpSNXFkm/QDc/StGJcFT6JTdifD8VIsoT3H9qLGNTEhcD5Gj8R4Icbw7mJLqCEKIygG6QrKTO29qRY8ZuZKDEQSByz7CJpuMJPQOUkthqOJAWzVM1ikHRQrZvwpiWwVFsLtdKTKhv8ADrSNpgqKhEEG4OvyocIPph5SXaLKGwqmDeKUkCCYtbNEelraazVIdQUGxI9DU7XFnU7yO4pXgb6Yfuryi6p4y6lWpn8wVzEdCYuO1EvcaUUSokT/ALUnoSM1j9NapjfG5PMi28G9SvcXSRafSp/YfsP9xe4+xXitwAozqIiBc/uTet8D4scz5iVKJ3zkH/8AW+uwiqK+8VGafeGmkpCluBRVbIREC9yZ3iwqksEVHYsJylKkXXiHGnXGglSykEDkQfjif9Qm+UaZTrqdBUGHxBGdtlxaZjzlAmSpUWEQVruQBMASTOpT4h7Mq6gkSAEJ1I+tzpp60U2p0ISpKvLShQS2EicylJUo3M/gNibnNPp0Y0qLtLsbOhLbfIgKHlElMpzCJUSrcajuZSBzGs4AvyWlurUQ7iAUtpVPI2lUjWSZWEEmLJCr3pArhvmOnDpl7FrKUlWbKlJEqWJUYJmANo7098VMls4RlC1BxpBymEZTCoIEHmJClH0N9SQ48FUXJ9sQccytrSlsK/qqVKMxJy8qRAkwFEH6/lp59nfBEJxedKgUFjNuMoKki8wbgBQ0+KlKeNB1xsgZiwS6tcQXMpShCUkXyxzR1UbVN4CdWcS6UlJSrLzOaAc2Xpc9N70uV+hkF4Or/fUtEFteYHW0AxrBVcjfX3qq/aB4MTxJJxOGSlOLSOdsKs8ItB3XFgTEj2qwOutnKSjzTqRJAnqAq/e8xqNaLw3GIIgQARYCwN+gmfe+oBvWLHlcJWhp41JHzLiMOpClIWkpUkwUmxB6EVFX1uEsYlMONocEaLQFC8Hvf3/auVfad9mKG2zicCiEoH9RkSbfmQTeQJJHS46V6UMykYpY2jjtTMixNRUQiyapLo7EvUbJUKyoYr2hQ3Jj9HYUVhsOpRgCSdB1NaIxrQ3q1+A2kv4jMi4bE++37/I158uXsWVHRPDHD/JabbInKkT3JvIAHUkU/wAPJ023MD5k36/XrQiXUtpClRGsjYwLddJ+RqJrEKWAc0QBOQDLMkcpJJ1BF4saS6Gqxg5BiVbbK/5e2vynavU4cmMijA9IPaDexvt+EV601KQJJkCTKSFCw09r23VWpRkSApWeBGYhMq2zcoABMnoObtT/ACxfhEuIxBSJ1j17xFrz+knpVXxPiJRUSUwAREzrGxBEAH1mSNFJozjGLhMlYTsnUzoPh9YNjNx0g8+8U8YQEE/CUzIEXm1ulra/iI0qTk5OkVjFJWyw47xKypJSsoU0bKBuTMxtY63rkinGQFpSB8aoXEHKCfTVNooA4pTzyStRIEWmw/m5plh+EvOqW+2gBoLJGZUZgOg7/vWyGLgtsi58npB3h9l9KS42lxTUcwgjL/ysfUdaccK4n5qyxh2ykTDjqhAbkmTBi+u1b8FY4jiG0hKEssqFlK0y9QkXPvFNuHYVjCrfAUFJMBazrnAlSp22sKSbpOyyipNV0AN8bw6GFthQKEOHXmJTnkEzrIvQ/Bce/LihhEjCuLhJOVJSkqty2JEk3jet3OAJBOKaSoqObOlYgEXukQIsPeii+vDoQ6tSnsOtIBUACpuLCAB8AsO1Tk147Y8I+/Qx4g8rDErCCrS2pMk8v9qVuYjCuIU87w9wr1Ki0oQB1OUW7ia8xuNfxKgcG427kEqQYSTMwQrr2+tDcLw+Lfg/eMO3lvDry7XuCMqkhU0uLE1Hf9R8uVc9AHE/DysT5a8Nh20o1POAUg6FYuQKQcT8OlDYcS6hY/EEj4feTP0q8svuNueQ28w8t0EqcaMobAIzZgTaJEdT0rTi3hvAsYdZWpSeWc3mkqUewCokntV4TlHTIzhGe0c64TwV7ELLTLZWoXOgAHcmwpzivAONaSVFtJgSQFifYHWr23w7Dow5e4esNvBOYDOTntoqSQfWhcLxLFONtO4oeWwsSXUkFQFiBlHwZupn2Jrnnm9x6Avp4x1J7+Dn7HACtLSwrMVm7aRKgN6d4xIIS222pSACSoDm940SP31qd7iTaWV+U2G/NWYAB5Ui1yTcnUjqaCwqFoLiipSWynRF82hAKthcEn1qluXY0Y8VS7ff4JcEULdbGSVKMWJuAIypA+FJiJvvQ/E8W4lDKsxHmJKwsqBibEQJ7i94iwgCvXFcy8gQohCQMygIKgLpuJINgKWMIK1ALVaQO0f2FHoZLnLjHosXhjBoLbrqlhKwDlUpwAAxJKkkSRE6STNr1pxbGh5nDOKUFpRlS4oT5hXlIyidijLPUjsKmxvB2RhnHQHVBEBF0AKJURcSpYiCdBptMUiwuK/ppIb0ByEgwlUgqV/uUBYWIEzQXuPnkv0hDCXEYZbmUZvMCEggApAV5iramVED2A7U38DuJbnMrKSrYXtcCdBMq96T44ZSy0Z/ppObuVDMSepuRQaeKhJUi4E0s4uUaRmckmi/cb4+EwABY8pN43B6ddI96AwnFXHCbza/KIM6yNI/SfSq03iCsHUxoPX9v8Vefs74UPJWspPOqEyDlKd4BNxr3t6ms0oqKGUm2OeCY/S4t1HNoM1t7BSdCTINoFXjA4sOIvCgRBvb8qr+oNtb1z/FcMUCNACdMsc3xQNxebHarXwPPlGYiZOuo59NrgGxMn90hLYZxtHBPtB8MHAYtTQktrGds/7STb1ER8utInDYeld++1PgIxWCUpSYdYSXEGRMfiB6yB801wB8a16UJ8kZVHi2DzWV5WVYgWfB+D8QvRs11vwJwUYPDwoQtRzKNrQJ9wBm+dXPK2gEwLUmbNsyiqDM6730SRoAa87POXTZpw1LwTpUVm6RfqmZ+cXuvrRJAEZjOt9TYcw0vYdzelRfg8oi+iepkcw35j9LTTJCjBjebAxqFRr7VmTNLQcECAYBJN9OpSTp3P8AyNelWhKE6bEW2N4/3L+fyGaNgSNZtE7JOvrtUq82bRURuE68+2s6dtO9UJld8YcD+8Yf+i5lWLwqb72V+EydYvauD4zEqWotXgG4nfSPavoriSkpCs03kA97wbb9tK+euJpIxC3LZVLNxpdSunpVfp6tgyN0gjhvAPMcITmUltMrykTPQTA6b1aMJgy+GQWFhKVSpSVAEoBAPmIEJk9E3+tKGuJBhpSm/wAZhRmQk9T1G/8A7phwZ510oUhagyg3IVdRgmIGo1k08ubtseHBUl+50N5QyFoqLYy/01tgC0aJEEAwDtVH4Zwh1rEKUw05jMOhRVJKZzSDJEjNvoO8aVZWPN8uUJCuYJbbuDBNiqfhMX7d6nwXBEkjItxlaf8AV8lUJcXruO+sA3j0yY5uOuzZkgp76FfGvEGJCkJ+5PIWshKS4kxJNuYiBeKes8BxGHSjyXUrK1/1UOR5YkEqKIEhIOxkmaA4lh+IecGW8SnyyknOtIKxGxAsqbEG394OG8axjsrcSlt5kwnDE5C4nRSpVtex61Rq1dE16fIwRwpbLjrrrKEpMf6V0qsdbAg6XNVvxjj2VtpQ1hAshYcUENzABlRURpIkd6Yv/aeDyeUJVKSFzb1IERUY4mFAJXihmWOVtqI1j4bD52p03HwTaUvJXuFPcPUy8W0Ft1auXnyluw+EzMSCYPpTHwdxzCYbDK80/wDcScy1EqWoSbCdExEAa064Bw3Cs+aS0FukSpSkjPz2y7gAARG96ZYbwVgniMQ8znU5BgrVlAjQAECe+1MpKTrdCzTgk3VlFVwPGqfLjLJ+6uL8xKStsEixIIzSJO3Q0NxLFOlbreVbGHUoDyCISCCJItGWQTANyDTDxJwYNuIDbxbYUtQStDjpUAmZSCpZQVAiIt1qsYx4EqCXHFoSTlU4eYyTE97qNMqe0d13ZDisaCVQkGQEo2ywdY3tPzoxt1vJ5a15eX4rxmNrgaBIpY0tISVm5BgdPYfzSswTSF5vMIRMqCzMaaRqokwB0knaq0Bydb7f9P8AJ6pOVRUU5hzIBCoIMRMAkgXmN9OtNeCNhpIX8UECMp5Z/FBBBTqN7n0pRhmDdRmIudqN4hxlbqWwJCWklBWBCiCTExMQLVz2XX/EuT7YZhuKLQ4vIoqTIKjklKYCicqFHUSoXkXJvSvE/EFpzFI0UvqZOnczapRjiUBtoFKTAKvxGwkSNjGlTLSQEi0HmPsbCx7ULohfLbJOG4IvO5c4BMytX1Nu50t7UVjvBmHbTfFhSugIknskAz86X4MtF1HmghtQVAzlMkdSPanuJ8LNZm3G1OCVJzJK7IuIIVqo9u1LyrzQlKW6ss/gf7PEttlx9IdXIKAScoEiAQkjmIm19qt2LCgMh5UgnlFrRywEiQRA0ozhLDbLKWhJt+O6jESe1iT7ipH3okgAE6GIuZ31BkVlm+W2wx14A8O0XE8yBcyCTzEdxHSpG0K63MG+n4b3Sfyn5j22aJuNTcix6zrBgg9vpW6YnbT/AO2ZvYHrF02gCx9kQzJoCkFNrpI9oIM7AXr5j47gvJccQdQsjewBPUelfTaYIsd9LmLj8I039YrmH2ycACm04pCYWiA5GikmLxrIMexrVgnUqZKa9Lo49WVlZW8xn0j4h4gWgEg8ytj0Gv8AaoMHNiRP/iozfXXplJ96TcR8WtYxxtTaVtrTINgQZ0t604wKgUiBJ0VFj+WSNYuTXjZf1m/CqgEOPAEnWJNzB/Npvc0ywxkydLetp/uaWeRzyQTEEWFtdx6mjW30oEWHSNfpSLRR7GbSrawB/b5Ul4l4pabJBV2sbb9Db/FKOL8WWoEAK9h2nqOvTaq2ngC3p5ik90kCZ6meh3rnkt6CsaXYbx3xirIuBygW3+WpqicPzOKzrBAF0Jy67zfqd761cWvBLjmZBWII5Vzb/FIXcOttbmEdBSsWEi4Gy09REG2orThS4uuyc3UvgJ4sgnJ93aDiyAVgpTlg2hcQFfrateCoeYV5zgbSyqy0tpOVG2bLHz6E1v4LCmsQtp/IpRTmzpMkZTYE7a1p92edxS2kPkMEFWYc2XNqkjQKnb0p9r0sZU/Ui1YLxVhSVZHLNpnpmWrWOwFvnVVw54p5iywOVwlQBUIOhG9jECLfDQ+N4fh0JS26ylpJ+F9tc5wN7EnS8EX2phgceuUBhxTjecAqKCPKTPxFWk9v80FBR3H+QyyObSl/B5w7xq+y5ldb8zExkgiFJJVcdL8vyN6n4p4oUt4DHtLaCRLa0KPKZ5jaUqOnKQdO9M/F+KbQlbiGWyRBU6QM5gjRUTMW1rThuKbX5QUpKsykQPiCkySCQdLj5jeKFxq6DxlfGxzgeBYPEsJX5SFlxIJXlyqM6WToe1A4dGEfUjAs4YZETmcAIylOuVcT5h6zOtBP8ZxmGfdDTCywtZyuBByCdYP5QZPen6eHB9lojElpLZJBaUkqURIO2tzaDNT9XT/YtcK147Mw/h1DeIU624UJLcLQSpUkfCQVEwddZ/WonsYpSRhMG4qQIcK7lCIPMV2CPqTt1FXf49hWHXVL+8YjT44KJA05QANtQfTrKjG4vEYdTzbCWMKbqAMLWm8lCQL23P1p4wkuyU5xZtxdleDw7jCXUusK/wBMKSc4zQSZ0/NG9c/dBsP4OtOeJBPmAMuuLZKAQFqJIMX1/e+tKxoo26D+fP5VaKoS+VWRrcCQBlskWPVUzf2tUrTbZSStKvMJtzAJSNbiJUff50DkUSAOs0dhcOq5EKWT8J1PcTY+9UekHGnOVvoZYXGtIBSsOQYjIvlUQRYpUMqh66VG9xJak/dylK0CyA0LZiJkwmVEAn60CMWFKSXEgIEiBYGAY0769e1aOcSXZIIATITAggGZPaxPzrkjsuXlLR7hrCQdB9N6JwmHKyG0xmMlRJskakk+4+lBhYSLnX+f5p7wDg6HeZaiZAMZilME9rk0ktKya3SRjmFZKFkrTlbjmiVFQgiOkmJNqd/Zlw115YW7lVh25KTfmXMgEaEanoLda88PpQHFNsgeUHFojWZMC5OpsL10fgPBhhsOhhsACJURKZJMkyJ2n2iovJ3EeUKSkEuYhJsAqw0AtBHa/Q32UKDxeLjQaa8pJtczlCrwDTN/ACQCkWiOWctuu2qhbbTtCjhyZ00Nh+WTNoExIsZtJ6VBpnJoRjiiyoDmPtB7E86Y326aUSOIXO09p7iwUqJ3JSdTTYcPBmAdIvtJ/wB1tyfpsKDxeGBClATa8EgnVVwQUmeZNgTMey8WNyRBhsaVfiCwDEg835QkkGQsc0yEcyo2mkv2hPZsDiLaJ/KLXHee/pHu9w+Gy3VJUBlJHKqLpv15guAIFxY1X/HoH3PECwBTrli+YfIz+3tSD9a/Ikl6WcHryvayvXPPL1wx5IUDcdY3rovCMSVASRMWkbae51rl+BPMKv8A4beypFymRYkyD2ryMy2bsfRZFqj+40NqieStWhSmZ9dTfpUWHfzEwQNjf2ntRDB1JurUAG5GhjciesVCWyy0bYfh03UtXcAQI+mtMCwD1mO1h2nf+9QpxZNwknSY0n10MWNpovDhU8wSk6nud9tv3popAbZ7gGYAJTFpIj2G9a+IvDbWLQkLHMggpUDcgXyk65SdqLZCpue/aikPAWn51eGiUnbOTeJCzhleW2AmJJSBAmwnrS/hPFWsG2tWROdwZiCSRmIvrXTfFHBcPiRnW0lawIkfFHSQRXP2OB4ZjF+c84XAOZKHIhIAvNuYjY2j5U1qt/7Hjbev9HPnONKKlIMFoqkNrEgdhN0+xFWHgWDLwDTL7bLbqocSUKgGLEBSjDkgAQqO9P8ADYTC8QS55jZQ4XFEGCFZT8JB3t+9AI8GuIX5SsU2GhKkkpOc/lEAx1MztVZZE1XQkYNO+w/CpYwf/b4vK+VSQ6oSFgWAhU5YtYT1k1j+H4aD5jLy2VX5QRlk2+E2HtQvEPCbuJbabViEFSSTPMpXoBF7X20OtDN+CE4YhbincQlXL5baVIWDBObUyNdDuKVSjW3spKE70tDn/rz+DYbW8n7wyRKXWyUrANxnSRaRBtI1orB8PbxOXFBK8OozCUqCVH/csC067aG/QVP/AOS4xIUsNleHzeWk5OnKkRsbRprWziMWp7zFN4hpkiVpQElW2ib5Z65Y+dHj+wvK17lidZyBeElBaUrMpVpIVzKJT1mRIgdhpUHF8TinHXEYdOdtASEgFIBASJCQYIvPaifDmEwy0LWApwOynO7/AKgy8sCwywZNgNZpA/wrEYLO7hnHFoQZMzmA3MgQoddxeh5+To/x8Ff4uUlcgZV//USJEERqDcE7jt3oFxQOVN51Ma1csZiMNjsOXJyYpAnNbnA2V17HY1TM2YyLb/t+lUjK/wBjnBr5sIYa1VMbXHSsGJXkIzEtKV8EwFEfpWj2JgBIjoVTJ+VDqcvyn0pkn2NOaSUUeqaka6E+29q0kAE9f0/9155+pJqFolagBvpOlOkzO5JHrQzqiCU7x/farp4cbYQiXXIbEwFHTtIibzrS7w9wdZCsuRYEgpC4WqbGAQBp3q58GdwWGTl8oJWNGyP6ij3J5jUss10hsUHfJhf2aYBh553FNtlDbasqNQCuBKgiYkA9O9r10ZK7xEC3y3ER8Ohmag4e3laAIgxJ1Ak667STfYg1qpQAPTcfPbpciR2rNKVux6JlJkk9otqO0/w1G7Y2N40Hpf2121oVWKVcQR3kTfQ9xtPpQ6Somdd7DTeRfcZbdRvSOSCojVJ/W9j/AA/+68fRI2JF4O52vtKovGx60K28RBO+sb/wgwJNlCiA8CCTb+Eb+hP/ABrk7OaoFxDuXLBN5MExIibewTb/AHbaGhfaisfdFmRqkam/N/B7e1XbFqBk94sNDqSL9h/JrnP2o4iWAkk3WBtBidBGkzeaOP8A7F+QT/Qzk9ZU4ZrK9WzDxY/YXBB71b+D4rk6EA2IsT1HSqU2q9qsTDsZSdFAa7mvPzK0aoOi08MxkD4QdD2F4nuac4RyTJNiZEg5p6k/QjSqhwxcL030BtEVZ23Yvmsdibn/AAdD3rG9M0rY/aVexgdE9tpo9lwAfuf5ekDOKIInWLJn9e9S4/FkIN9taZSpAcbJOO+KEYcSSFHpNc/4j9oji1kJEJ2oXiGCexLwGxPt71a+BeDGQnnRmteetFSVerZ3GuhfwTxO6tC0mVlSSAJ6j5D1pHhWRhXEP4k+eQFAnPmSkyIgRr3vXR8P4bZQD5JLJOpTEfWtR4QUpSVF1tcGeZEE+tzJ0vVISpNI702m3s55xZb7jyFK/wC3SBmC1CSoHUAAzYXgx7U+xeEa8pl0OKW6kwpwmJQcxEJ0Tei/FPhfErcBQ1nTIEhYMC4mDBET3rbHcOS0hGGbQFOr+EqsAoCZJg5R6fWn5elLoNLk3dlcdC0ghlWRajCVA3BveRtf61twrhz+FUHSpLiASVIzysA3Uek2JkGan4vwvENDOUoUlKgV5FD4QZJvBsR2oBxtauYEdZgmZsQaMejp2pEnG8HivMV91j7u6PMRb8WpAH5s1/eo+AccecUhDjSySrywSkgSJsFn0Nj3pPwbxIvDvBpav6batzoBcRfXSre7jUJRhCgyt1RURaxKFKN9RqabJGo01+BcUk5Wn+TTjGJVhirIoElQKkpBMEybEa3BnWhvDfihLoUlRuZlJ9Yke2tOMExCwkwlS8y4nmjQ/LMKA454RL2LSvCkNmJdWRyCN8ouVEE/LvdcTTjsOW4z0J8f4PaW8C275KCBnQkSZObREi0CvcR4NGVQw75WpInI40psnqEqJgntan2Kw7eERnedUt1cIBbTa2ZXwQYMTedtqhRxYtZHXFo8pebIsounKYIJG5MwexsK5zyX8DRWNL5Kz4h8DYjD4fz1FsgAFaUkykHcSADqJpNwbgGJxKSppslCdVqISj0Clan0rozfiBrHr+6NgrQoEuqkwEzcA6kkwPnTFplC1rbQoJw7Ccpy2ExJA2ASCO5ntdlmklTW/wCwv2ot2nr+5yTg+DIxJQ8ytZSYKUpzgH/8dau+P4tw9pIQcKEr6uNZCB6RMVYmeGJcUPKaCEA6nNmVrcpH/wDV6h4qwTCoQ42zICcgJCxobzt8poSyKbtp/wDoY43CLSd/sB+GOANQX20L59AucsTBhKj8iZ2q0cI4U049mJlLSp6gKjQHaAqflVLadxmLeDaXkob0N+bL/tjU23jSur4PhwZZS2mwSm99TrM9Tf5mld3YrkkuKNMXcGFJB0HrcRdUX/Wo3gLXNhFtvltb+RaRTY1KRMyJ67D9PlQz5UYAtH07dtfpUmwJEaU5bhIE777A+ogD/jUrM9BPQzp/PrWLaGWVGEjqbaXma0QZAAkD9ttP80oQgqB1F/rtofQfQUHjXCLz9bRaAR0ske5qVS+3S87H/IPSwpdxDETMmbduh+YJn5iubOSBH8WopJIJKYMAAzuJ69dNjXNPtCdzFsTYTYCBsPfSrjjHTCjJ5Z0SLm0z30Hy6mqB4mWCvXQRVfp167Eyv0leArKmAHWva3mWg5tj/dT1lUIRf4ff+a6VRBm6mrZwhZUwAZkSLmBbT9ajmx0rspB/A6D05SEwdYBsetOsHjwADvBgdPXsap+ExmqT19/5FOMDxATJKekgfWP2rHOBeMi0YV2SZULRJi47HuKm+/JJMmT2/Wk4fGUxFxvQuFfF1KIBTcCdf7Go0UstuDw6EiY5jt07U1CykCLGJV6bmqfg+ILmRcC8n63FGHi0jmBvcwbgDQUFoLLC5ixOUzFtt9vlRgxmiQZnW8Qaq2EfEyVKO5BjU/yKaYYXk3m3ud6ZSYHEco4hE3sNz16e9SpfCgM4BP8AJg/SlItAEgakASJ0E/rRiU7gaWEHfb+9UUmK0iVXC2yZQQIEQR22NVbifhttiXi2vIDmIQbR0y7D0irbhxePn3G/1qdb8A2kHb9qde53N9PZzlnxdhVKCGG8wi6EovH/AIpE0Nh8Iz/Udfwi0IKiptaVnMOpSgkQB6ddRV9RwDDlRcbSGlq+IpEZomx+ZoDxLwt1KCpLfmoEcqbq9AN6L60NBxu29nN8YsKfC/vgieRxUAwbZSNBca2BMUfw7jxZCmVlzMSYCkkLXJtEjSN+1Zxrwo2y8t84d8NWUltpQ5CDJJAkxpAiBescwqeJFCsKtQcQof1F3yCINxrIm1UuLS9hWmm2+xc94jxqHSsYNyIhJ8tUgTM6ROlMsL4gdabL6XQ9nu7hzylskaJJN9pEa6dKtnD+BZBlXjFlUapSkX6jWvX/AAelxCpcDyjqXEgKPQZkgG1K5x8I6KfllZbx6uInPhcrISnK64tNzoQBFyU31tBHtArhLuAbU8XJYzT5dyo5rZyZsJOlzTPEsvYNIQjC8lyfLAyH5ae9Q4jxAMT/AE1oUmyhlBzW72ig5vwtFFCPl7PeD493GNqbw6wALLcVNp0GvMd4kD6VAvgrmBWosvl3PdxpYAmYBIVmgHsemtJ1YM4IA4YLWhQlZUZMjXlGlu1ooxrLiGnH3XypJQpLbaSiQsJsSVKFs0bSZouXt0BRfnsvXgzhvMp9TPllUa/EegA2CelWxa51qteEscVYZvNAVAmDN99P1p0Hx1pU0SnbZ4850vsdPrQzaTJOojSw0296mWoVGVyLew/z1pGFGuKcBsADGsfhPcbiokNgCAbkkmPaYn2j2qEYeCVGyjuJ0PX5Xr112ACqBrc7bfpee+lJfuPVdGuKcsQq5OttSbHe3Qe9Vbi+Py8olROnL73P82oriXEAmSSJG0GI9f796pPEcaVLKswET1jQ3vXRXJgk6DMbxFMCYgbfoL1zzieNUtZJG+lOcJi0OuqbdVkSowlR/CrYnsf7Ul41w9bDqm3BzD5EG4IO4716P0+NRdPsx5pNqyJGLgRArKGrK1cUQth7dPOCvQCLe4pAHKYcMcE/5rNkjaNvJUEYlzIqRmEfOjsBiDE39Ipfj0a2HtQuFfy2qbhyiTUqZbnMRIuPrQ6nRFyOvz0vStrEiLi3rRzSkqItG81mcKLKVjXCkAASRF57e3Wj8M4SQLX5jNyOlLGUndQuZnUx0tRWExGYk2kmPbbWoSRVMseGgR13E/Km7RTF5gVV2XyVTlIi19D0uKctKIQOYEk3A7etKgjNlRTJUrMom4mPSxoxvEXAB0sRbU3+gpJ98sSoTHUa9KmQ6AAL33tN7mipUc1Y+RiANDY6TsB/mtmMTm1M0jccTqARt2gelTMK5dbk9Tp/6plMVxHiHoJJm/a0D/NEs4qAL/zU0lQ/JkHlGhn2Fu9FeZ6/PeqKQjiF4tSHLEWn0pTxDhpSjKxlSNkwI+lEhYm+gvUbmOBBJk2mBp2pW0+xlZy7jWNxLK4WClX0PpfSmPhfxcsLyOaHc1eHmUOJhYBntp77VSuP+GcqipFu/e1JaXgotnRsPiZE9aCd4Vhysr8lAURqBBI7xVM8O+I1I/pr1HWrizjkuJBBAnTv1pudqmLxadoExHAm1Zi0ci4IE3v1jauUL+z7El1wF1lMGTC735hygT866jxzDrLai2pQXYpymNO2/pSnG8LcWG3My0uBAz5R8cbKO9NjzOHR04Ka2zfwO0ploMqXmyEwr10j/NWkvQP5rVe8OYFYBUoETa+p/tTlcAXO21T5N7YWktEvnWipgqxy7j2pS04ZkzajUKsQdflRTsDVGzmIsQfeT/Ld6V4/EZQRftcX/mvyqTieIASYmPSR6enWue8f44QSmYg7jSuUXJ0jm0lZtx/jAMp0AMHmqlYt5S1QDy9P1+lSOuF4iBYGPU/w0wbwUOAEgEqA0Ex8J7Tet2OKx/kzO5gnFcDlyLj4kfh0zAlJEydx9akYbGIZLbhPmM3bO/l3zJJ3CSQodiqrRiMKF4ZMuJkqSBKdJyA7SZVIm+3slw2FLbmYlMfFG5BsR/xmhHPaGlj2KRwUfmrKcFABInQkfIkVlW+5IhxiU+p8K4QoQYvXfh9lOC/KfnRCfsmwMfAfnVW2/BNZY+5w/EKOt79/3pWsFJqz+JuHJw+KdaQZSlXLoTFVvGJ009qnjZRnpxBKaL4fjSBEX67ilc14lZFO8aaoVSosyscr8MgWlR1pnhcesakKG5t+hqsYXiE/HzRpNH4fHDYD3/Ssc8XwXjP5LYxiDlkACTGn9qnaxqsx1kW6ikmFxmYC22g3rdvHKmCo+kWiszgy6kO1Y88sA63MkWFG4TFrnVWWNyDc0kSud0x3/tRmaEzmEneptDWMW+Kq6mxgyjWpm+MKTJseliImkgxV4kE1N972I1/lqVpjWWDAcYChcDuQemlHtOpMTmMb+tVpmBtb+1TpxgExodq6zqLCtVjlcg9zt70IlZVAF8ytR0GlKX3AVG5smB0M0bgWAJV0EC8ULs6hwUFQ3vWi284IPpULLwvMAAaA+1SMYqRcmJNtulFnIqOO4MQcydztTDAOFqMxttPWnvEQAk6e1pqp8aTyxBIjYXmhTug2N3OLyCZ176VGx4jM3NhYWtVXzzoSI0G9Dqck6369adRYtovaeOyANPUxWr+LUtMWP82qrYd0R3tPaaObxEKjqNP80GmFMdtvkAFU9I2rzE8QjQx329xSnG8WSERJBi56VU+K8eASYueop4Y5S0hJzSGnH/EZSCAUz1H861SHG3H1Ska3vUWFzPvJCrz+g1q+YHhaEZQNAJJ+v9q1ya+nSXkhG8u/Ag8PcLUAsLRIzJ3vIzTGxsIjvTtWCKlEyBMAKi3xJUDod4pi0ptQyEkhJklJgZvyzsP81Mt0QnKIAvJ0tYAyba6xH7Zp5pSlZohCKR6hnlSAbZrKSIP4VEGOonYfWvVsgys5VR1TqCUjpeDI+daYNYUrMVeYlIVBHxGRzQbSNL9ZqdgB5ZTcNwCVj4gbco2Bt7VLY7aOT8VxKi87zk86r+hIFZXTHfstw5JIfeg3FkHW+te166+pxpHmvFOztbIrziT+RpaugNZWVZ/pZhXaPmfxG95i1OblR/WkuKBKZ+X8+dZWVmxdI9CQAaxBrKytRIk8rpReGJ9+te1lRk7Q67GbJUbzeiWXhNzB6elZWVlki6DW8VMkXPfavfvRMCQQNyK8rKjSHskadGsTPQxW/nGwg5tubqe9ZWUtDWSodIPxmdewrZvFmw969rKWjrGGExSSoG/xCnKH9+p+Y1rKypPsciQoiTaCelb4XEwlAkpuLD1msrK4JJxnHgoMawapOL4qoykkzWVlWxRT7Em6QlVxJSjEmaIRiSkXAnbtWVlapRSpEU2Df9ZKSYFzqevtW54+YrKyq/Zg/AnOQuxvGlLmSfSlK3Co3rKytMIKK0QlJt7Hnhto+aFbwQn96uWOxBDK7CUpj5j/ADXlZXmfUbyqzZj1jKvgsWALh0TZWUpjsdjPrNN8HgcMqFKLiiNUqAAMQR8O16ysquRewuOQ+wSw+UssjKmLHokWI9J+cX1qyNcJQ0OSUq3KTEnuNDvtWVlYpKnRdMM/6ak3IP8AyP7GsrKyhQLP/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EC" altLang="es-ES"/>
          </a:p>
        </p:txBody>
      </p:sp>
      <p:sp>
        <p:nvSpPr>
          <p:cNvPr id="3" name="2 Rectángulo"/>
          <p:cNvSpPr/>
          <p:nvPr/>
        </p:nvSpPr>
        <p:spPr>
          <a:xfrm>
            <a:off x="755576" y="2537609"/>
            <a:ext cx="7704856" cy="1323439"/>
          </a:xfrm>
          <a:prstGeom prst="rect">
            <a:avLst/>
          </a:prstGeom>
        </p:spPr>
        <p:txBody>
          <a:bodyPr wrap="square">
            <a:spAutoFit/>
          </a:bodyPr>
          <a:lstStyle/>
          <a:p>
            <a:pPr marL="457200" lvl="0" indent="-457200" algn="just">
              <a:buFont typeface="Arial" pitchFamily="34" charset="0"/>
              <a:buChar char="•"/>
            </a:pPr>
            <a:r>
              <a:rPr lang="es-ES_tradnl" sz="2000" dirty="0"/>
              <a:t>Establecer una recomendación nutricional mediante la aplicación de las normas DRIS para el cultivo de tomate (</a:t>
            </a:r>
            <a:r>
              <a:rPr lang="es-ES_tradnl" sz="2000" i="1" dirty="0" err="1"/>
              <a:t>Solanum</a:t>
            </a:r>
            <a:r>
              <a:rPr lang="es-ES_tradnl" sz="2000" i="1" dirty="0"/>
              <a:t> </a:t>
            </a:r>
            <a:r>
              <a:rPr lang="es-ES_tradnl" sz="2000" i="1" dirty="0" err="1"/>
              <a:t>lycopersicum</a:t>
            </a:r>
            <a:r>
              <a:rPr lang="es-ES_tradnl" sz="2000" dirty="0"/>
              <a:t>) bajo invernadero en la parroquia </a:t>
            </a:r>
            <a:r>
              <a:rPr lang="es-ES_tradnl" sz="2000" dirty="0" err="1"/>
              <a:t>Pintag</a:t>
            </a:r>
            <a:r>
              <a:rPr lang="es-ES_tradnl" sz="2000" dirty="0"/>
              <a:t>, Pichincha.</a:t>
            </a:r>
            <a:endParaRPr lang="es-EC" sz="2000" dirty="0"/>
          </a:p>
        </p:txBody>
      </p:sp>
      <p:pic>
        <p:nvPicPr>
          <p:cNvPr id="9" name="17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5966098"/>
            <a:ext cx="2714204"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4211959" y="0"/>
            <a:ext cx="4478015" cy="620688"/>
          </a:xfrm>
          <a:ln>
            <a:miter lim="800000"/>
            <a:headEnd/>
            <a:tailEnd/>
          </a:ln>
        </p:spPr>
        <p:txBody>
          <a:bodyPr vert="horz" wrap="square" lIns="91440" tIns="45720" rIns="91440" bIns="45720" numCol="1" anchor="t" anchorCtr="0" compatLnSpc="1">
            <a:prstTxWarp prst="textNoShape">
              <a:avLst/>
            </a:prstTxWarp>
          </a:bodyPr>
          <a:lstStyle/>
          <a:p>
            <a:pPr lvl="2" eaLnBrk="1" hangingPunct="1">
              <a:defRPr/>
            </a:pPr>
            <a:r>
              <a:rPr lang="es-ES" dirty="0" smtClean="0">
                <a:solidFill>
                  <a:schemeClr val="accent4"/>
                </a:solidFill>
              </a:rPr>
              <a:t>Objetivos Específicos</a:t>
            </a:r>
            <a:endParaRPr lang="es-EC" dirty="0" smtClean="0"/>
          </a:p>
        </p:txBody>
      </p:sp>
      <p:sp>
        <p:nvSpPr>
          <p:cNvPr id="4099" name="AutoShape 8" descr="data:image/jpeg;base64,/9j/4AAQSkZJRgABAQAAAQABAAD/2wCEAAkGBxQTEhUUExQWFhUXGBgYGBgYGBcXGBgYFxcXFxccFxgdHCggGhwlHBQXITEhJSkrLi4uFx8zODMsNygtLisBCgoKDg0OGhAQGywkHyQsLCwsLCwsLCwsLCwsLCwsLCwsLCwsLCwsLCwsLCwsLCwsLCwsLCwsLCwsLCwsLCwsLP/AABEIALEBHAMBIgACEQEDEQH/xAAcAAACAwEBAQEAAAAAAAAAAAADBAACBQEGBwj/xABFEAABAwIDBQQHBQYEBQUAAAABAAIRAyEEEjEFQVFhcYGRodEGEyIyscHwFUJSkuEUFiNDgvEzU2KiB3JzssI0Y4OT0v/EABoBAAMBAQEBAAAAAAAAAAAAAAABAgMEBQb/xAAoEQACAgEEAgIBBAMAAAAAAAAAAQIRAxIhMUETUSJhBBQycZFigaH/2gAMAwEAAhEDEQA/APZY3DhwaCYG4AR4pSnsOo5pc0AjkZleyZsynlDXNB5pio9tOGgQOS6V+Q4qkZPEm9z5pUpkEgiCNVTKvVeklGnMgHMd+6F59+FdeBI4hdmPIpKzknBp0KwpCJlT2z2UyRmGkzOhVylSsmMbdGbCkLcxWAkEsaDPD7vZwWQ+kQYOqUZqQ5QcQMKQiZVyFZBTKpCvCkIAHCkIkLkIApCkK8KQgCkKQrwpCABwpCJCkIAEQuQi5VzKgAUKQiQplQAOFIRIXMqABwpCJC5CABkLhCIQuEIAFCkIkLkIGUIVYRIXCEADLVWEUhVLUFHu8b6Z4an79UZt7WgvI6xp2oGH9McJiHZfWFh/9wZQeh08V8fY1pFnHwhWNB266+f8p6ek/QFKixwGjhuOvcUVmEa2crQvgmB2riMP/h1KlMcGuOXtbMHuXstkf8TqjQG4lmb/AFtADu1uh7IWiyCcT2O0MEyCTTAJ3iNdyzqeFp+6RfiPFPYT0gwuKbDKrCT913suB/5TBPYpQ2SZ9owN4HhC6YZNuTGUd+CrNpUmDKBYcNSsfaTc5zBsT4r09DZlJpnLJiL3HXqmDhWvdLhponHLGLtCeNyVM8zs/YGdpLiWncEriNi1GaxHFe59WN6DXxDNCJCF+TOweCNHz9+GcBJEBCyrZ2zUaXkMs3t16LKyruhJtWzjmknSBZVITOHpAugmAjeoYDd0jxKbkkCjYhlUhNYjJ90IOVNOxNA4UhEyqwAjmnYgMLkImVTKgAeVcLUXKuZUAChSE4ME7Lm9mJiMwmdRImyHUoObqCPh3qVNPspxaF4UyomVTKqJBQuQiwpCAAlq4Wo2VcLUwA5VyEbKqlqBgoXIRcq5lQAKFzKjFqqQkM8RhsM+mYA9njvHHXXoi060mCQexWZtenxI7EUY6kfvN8F85qfaPYpeweJpEt9klpsRqRbdqsarjXCztQdCPmFsYPFseCZgDn5rK2q2k+XMdcfQ+CqD3pomS7Reg4HeQe/uWzgNt4imIp4mo3k5pLewOkBYOzaBc0/xC0ixHBatGgWCXw7nlv3DVEpJPkErPT7M/wCImLowKobWbzaGk9HNAHeCvYbM/wCIOFrENcTRdwf7pPJ4sO2F8tGHEEQI4HRJPawEzbdE2ntTjksTifodzg4aggjcbdhVKGHA7V8O2T6Q18PDWPOT8BJLY/08Oxalb09xJEMc1vNozH/d5LVSVEOz60/ZVIuzlt/DuWNtfBU2hzwPGAOa+Xu9K8WdcRUjmUhidoVKhl73PJ/ESfDQLSOZxfJnKCao94zG0y7KKjS7gCE1TAkTpvXzAkbym8Btisz3HHKNxuO4/KF0R/MT/cjF/jtcM+jYgNn2JhCLV5uj6WiBmp33lrrdgI+a0MP6R0HauLf+YfMSFvDNjeyZlLHPtGnlUyoJ2jR/zaf52+aCdt4cG9Tua490CFo8kVyyFBvoebTJMASVx1MjUELN/fJrHgUgW0xEnKC93G506Jbbvpq6tDGAtYL3yh7jzI06LB/lKzZfjuj0WEwmcm4GW55cOmiOMRRpuyuc3Xc0lzuTXGcp6xY7l4wemD2CKVNjGwLGXEkauLtXO3SbDcFk4/0gfVcXFrQT+EET4lYyzOb34No4lE9HnFWoWM9hrqhcBmgCYgyYJNtF7mtUeAPZa8EQQQ0f7hcL47htrmm4OLGPgzldME8wCJ6LX2j6fYiq2AxrOJpzPYSbKZO6opbcnttq4ekzLByucJyCX9LgSJvrCym1gdzufsm1gb9h10XjsP6T1BvdrJzb+piFq7P9L3MzEgukeyJsCeOluQWsc0ormzN4ovo9Ph6bSDJuOBHio/CwdQvF4r0nxDyCXsB5MZJ6mJPSYQsLt2swkl+ccHXHZw7FSzq92S8O2yPaGiYncqtpEryw9KasRDD2HzQX+k9bg3safmVazxI8LPXPpEKhavJ/vXV/AO4+ajfSatrDehH6qvPFci8Mj1eVcyrzrPSk/epdxj5KzvSxu6me1w8k/ND2LxT9HoRRP1Cq6mVjYT0qb95pHAth3fMIp9JKRuc/cPNT5l7Rfjfo+bFUJXKwymDrZVDuK81HUySqrpCjSmBMx5ojcQ/QOPeVUNV44KW0MK7EvIgudERqjU8xGoeBe8iDA1NvJKNDiYiO1eh2Xs7LMOBJEmCHyOguByWc5KKKSsTw2KDvZA42mB4qUDaBPxidOqJjdjnNLTl5GQOzyWMHEGADZxnqP7JKpcDba5NSpWOa5Gu8EI+HYY1BPAEJGviH6tYSLEHKUq+vUkzNxp3eSpJtC2NOsZMGW9dSqPbHvSGjeN581TZ2Nge0A7f7W7hBHwWo/CUnGQ6ORIc3zCHPS6ZSjYm19lbPw/t1RK2z6g0Ac3lf9SkvWGSCI5ec701T4E9gzTOgRpiwMlCYYHBQC0JNhRY1OagfvKoWiefFVc2bFWpCcTrKrXGJPj9BGLgAYiBqeizalMtNj3KlSsS3LuWrhfBmMOqh2lh4lEo1W6WSBduCjKmXSOqbhaGjUqUxGsc0MVS3U5u6D9cEqysLGd90V9YTa/FZpNbMYf1gNwFQYwmREQqsg62KrUpzrrxj4qlp7JDDEkX+XciMquPIcT5JCHAxu79ETOdO02VOIDJquG+3REY4kTYIFFubf+nPqmadCLmTwWU5qJSTZwO5hdsdAoW3TRolo0k/WqyeV9FqNi1SGi6G2pO5KYh5LyCZPL4IvrosTHZPim7HsEdhWu95sniqfZtM8QlhtY/gHiuv2qbQ0Djfl5rGsnQnQb7DB91xnpPzTB9H2gXfB7LJDD7QqvJDbCQbaajXlErTaagnUnjmDfCCQiUprljWnsVOx2b6h7BA8UP7Mplwa1xJ1kmw7gn3Ydzh70cv1Q24RzfdieR81Kyv2VUQZ2fSabt04kpihTpsIcz2SN4LunFCe9/3mT2eSE2oDpbxVXYUaP7XU3VSeTiCPFK18K15BLYMzI+cW8EIM/1DvhHNF0SnxwwCUKBa0Brs0cdez67UOviMs5gAQCYIvbhdU9cePmihxIiCRwiQs3DsTXoz27bYD7vcExS2rTcYI3wPOdy47ZTD9wN/2+CAdlMBgOjdfKfnr2q0sf2KpI2aQc02JLTu58QQk9u1XEA5CWwQZbIk6GRcQgswrvZhjSBqQJ3QNJ5HVQBwtkE6TAkc47PFUqTsbuhJmLJEi+s67uCL+0OHA9Nbb1oS1xu3t03d/JcrZSB7ZEHfvjnw71epE0Dw7mPBiZGs215LtXI33jB4a+CVzim4k1BrMCOwH+yYZjGFwDQC4kCYgXFzKQWT9mz7jyPJI18G9pAcIHHd+q1cxObUx+E750NuHNBpuzOLQSLXl1o0+auGShNWIHDACxPnz6IdRrRbvPHotk7NzHV3DWO6Vf7Cnj3j9U/1Ee2Gl9Hmcq6XEL0VT0fA1cW8zB+QS9bYYj2aoJ/5fmCqX5EGLxszKDky1679kVRuB6EfNVpYZ+cMiCePJVqi+ydLLSN+i6wSfqFrN2fTYAHnMeG5L1KoafZYI3Df2lZ+W/2l6PZyjAsBdMUqZcb/AF5LPdiaj3fhH13rWw7gBEgfEn6BWM12y0UdTymw7UljMcYsbceKbqu/GIHxWHjsSHaCycI29wk6Qs/Fke7A5xdLF54qxbKdo7KcQDMSum4xMt2IFjuB7vFDYxxIHx07V6l2yz+Mxwt5JapsMnf4N+t65lngytILBuyCzhHZ23TTMbNg4GOYQKmy3AwHN00IaLdISL8EWuiGyb6M3HXVZOMZ72M2BijyTNJxIlYTcKG6tZPST4I9LDPvFMBoHvOkeGqzeOK7HwbRlUc0HUA9Qsz9jqgZpEAEyHvtvNl1tKobg6EgxUdusRfmChJeytQ27BtJkSDBA3i/I/FAOFqNdLXCOF2/BCbTqG7cxOv+LNj1splrafxJ1jNTNj8tVa/lCtEqYyqzNNPN+EgA9pi6YZjswkeyDpOtjFz1S5biDucL6+xpzhUr0awBNQgt3ghrt9oGu9PZ9oLY03EgAumIJEnfHDijF86wZ0ngsevg3mMzXDXRpi5nceKlb1gOjgQBo06C3BDj6YtTNP2dcsdDEK4xxGjieToKxHU6pdmIdx0MTEXV6LqoguEN3yIjtMDVaKK7YKRuMxrT7zO5EY6ifvFp7vGFiVqjw6wtAIJB33Qawqke66QZsN0aynoXseo9FU2bmHsVDHY4ayk27Ne0ODsjpENJFxwg2hZjqlRvuZmugXkDr4o+KqOqMAzXHEPmbb7zolT9haYzSbUYR7OUZQJJduMG/bmVK1MOBcXFzgDBEXIFgW8JHgrYLadVrAHMLnDiHyRf/T0CbG0mH/Epkdk/G6VtMKMVuPe0Ah2+CC3SBvTNLEVqsgFotvJZ3binaj8M62ZzZ1nMe8EFDqU2CMtRt4IlpjSBJHVPUvQqYq/C1mkgTb8JB16FEw1KudXEdf1Q6gykkNHIsMaf6SBdWbUBE+symxIcAbDQcuxNy2EaYY60z3wmqTBqde/xWLXxBZDi6mZIiCJ7SB80J+PcSIcAATp087dqnRZVo9I9jTu+SWfhxqQJ4nXvSDHPcLVPn8CuOwjyZLyQOAPmlSHyPPolotAHKPmlKT8ri5sFx3meO6/VMVKk08kMsCJytz3vLnwTPNJFrWgCzjfrABPkE0KmN4htR9yYHAgEHrJQBhgPuMJvqCBy3FLPqhsE5gIvAdqT4AK7q4AkOcOuvzKe4g9PDQZhoMa6AdAierO95PQBKfaTgcue8x7QGtvNOMx7vwUjzk9fmobkPYVw+0hUMCtE7gwzbmSi08RTIvXPa7L8AFkP2m1zSH0bxYgC3UEXVnYzDXPqpsIzEnuF46rPx/TX9CNQuoA+1GsS8F2nAuCsMdSDQW5RJgCGjfc6aRdZwq4Rwg5mjXU2J1+A8Ew3CYUgfxDFyPaO7Uweihwj3YUagxbJAD2yRIuNIlY2K2g6pTcBoahZI1LYFwOkq9TBYZon1ml9W3ns5oGzsJSqgjMWwTvF7/2ThGC+QUIftrm5myYdxPOPgi4fGEM9Xb2S4zrOaW/M+C1T6OM3PPbf5qh9HOFTw/VaeXExUZmHx5EN3TEDgL69SU/Xx4Dw+RJOUxMBrXa87FL4fY+YuDKodGtiD8NO1H/d534m+PkiUsV8gh2ltNgfUJdIluUctD59qXq7WDiydASXDn92/wBaoH7vOj7s8cx4ndHRVPo+/gO/+yS8V8j3HcXthpywcozAmbyBeOSxMfj5ccrne1709TYRuumauwKm4eIHzQamwqg0Y4jqO3RaQ8S7E7OYjaBNOmzMfZPtb5FoutHaO1qdSnlaTJIkEbgePYs07GrT/hujiCP7rh2e9rgHNcCbNsL7rJ6MbqnwI2W7Vb603GXIABzB3d5VMPtUOlr3BskyReLtgDlEylGei9Y72d58lXEejtVjS4lsN1gnwEKdGKuR7m+cfSdbML2n9UviMQ1oJbVvoBY33C40XlXtP4h4j5Lhbzae3zTWBLsLZ6f9vLQ0DK8kC4MHcBPOT4JQ42swDMDqd8m8jceiwoMbo11Hmuw6d/Z32VrEgtm3S2o8Od7JJM5ZJ43jiPJab8T7n8O5ImQLA6zuBsvIy4Om/fCNTx1b8R7zKmWK+A1M9I0EuIYS0NPugRB6h3PwU/ZXa5Wk8wfJYFHGva7MJk68Dc6p0bWqesncARFwJjW/MKXGa4HZpmg4iDTpnkAPJADBvps7Y+ZV8BtcunOAI8+fKPFN0cc106nsn4LJznHagFGjeKQB4gH5FRzryac/0n4J1zmH7vcIPghVXxoY/wCYfMKfK/QbircRSMZ6WUuMG7xxibjggbRpMJaKb4NzBJtNiZJtu7k8zFtmHWPImCo40zqfgfiE1lafYjmEwbAy77n3iHmCfNLtwQbVd7ZLQwHW8k2g8bHvCK/DUojM2P6fkFUYVp0fHQkb53FNZPsC32dTfcOJNyZeDy0LUelRyiMrTzcAT3h4QW4YjRzT1AJ7yCi5HcWDo1vkn5PspNG4WBDOFYdWt7QPJY49IafE/pxRW7cpl+XNu13dFz6ZrpmmpDz9nUjqxn5R5IdTY9B2tNvYI+C59oMInOPrku4fHseJa4b9bG3JLVL7C16Au9HMOfudzneaF+7FD7udvR3mCn6WKa4SCLTy01XK+NawAuMTprvTWSfFsWwo/wBHKcRmf3jyVR6PXtXqC2XdoNE+cY3MG5hJEwi+sR5JIPiYdH0WewksruE8v1RGbBxDfdrzcG4nT60Wz61d9ah5m+QqJ56psjFB+YVQT3W6dqmJoY3dl/pIHxXohVVvW801l+kGlHlML+1scP4JyySQCIObttCfO0awF8M/Tkb9i2y9cDj9QiU4y5Qafs8njdtV4gUXMjU5T5WUwOIfWrNcQRa8HSL/ABXotqVyym7iRF432WHsCiZzDcDq3iTI118ltBx0NpURJUz0dJxkItXWUtMJh5JaCsIfLG4iA1C3ePCVmfa9Ea03j/41ovbwXA5RGS7NVIQbtTCnUR1pnyUOJwe/1faz9FqCN4CsKbd4HcrU19/2MxyMEf8AJ8Ap+z4LX+D+Yea13Ydh+63u/RVOApHVjPyhPX9sdfRmDD4I/wCT3gfNRuDwZtFL8w80+di0DrSZ3Kjtg4fT1bPFVrXtir6AM2Nhz7oHZUd8nLp2DR3Bw6Pf5q59HKG5g7C4H4ro2DRGgcOlR/mjX/kwr6A/u9StBqW/1uUdsBn46v5/0RjsKlxqjpUd5rrNjAe7Wr/nn4p6vsKXoWd6PsP8yp+YeS5+77d1V/bkP/im27Kdf+PWvxyn/wAVx+y6u7EvH9NM/JGr7DSvQoNhtGrnH8v/AOVen6OscYzFvMkAcr5bI/7BiBpiO+mw/JVODxA/nt/+ofJJNp8oWlHK/odiLGlJG8hwfI5BqUOyarbOc6egH/ktGg7F0zLK7AeIY5s9faTzdu40C78O48XU3T4FXqT5Joyn7ApOvlb2WQn+jdLhB5E2T5nkud6wWSa7NtKMw+jdKIl3eqfuxTmz3N6XWoD1CpiKha3MJMXIg3G+Odp7I3q45Jt0iWorczm+jLhZlcgcx+qriPReo7+dOmoO7tTFbazWwZkEgiN7XNN+wgjuSlLbUgtLsrozTqJIL8vOBDeK0Xk5J+HApiNiVmmc7SQCdb5RrzgKzzig0EglsCDrI1mRyCptXEZiypEP9ppbYg2IkeIniEAbQeadNk6WHYcwnkJb3LXS2laItJlq+KrFwcWHMLaOEeNrHqit23Va4ktJB3Gedgm8RVxAIe2Q4tv0i0g3Bh0zz5AIuza1VjQCMznmGtIs1rQGknh7oHPL3pxVcIDOd6QvBdLSJ0t7vTiit9IYABN4F8u/ndbmMxbAzMGiSWtBgES5wbPMCUPY4perMskl7yJidbCeNln8KvSVp3Mx3pOBo2R3H9bpih6QtcBLSDvhJ7Qx9JzwPVsynRxFxMa8Iv8AQS+OoURBpyCdACT0vz1hV4YPlEWX2vj3VLNmOHFH9HK+UOc7UkDXf9fBY1FpJAJudOB4/XPmtijsXKQczoBkN1A39YV5FGENBN27PQ0qt7hNPes8OO9NUak2K5cc6+IygqQUtiahkEENF5Jv4QnKgQKjZHPgdFk46HuMyNo7fdRcAaQcCPelzZO/iEJvpY0/yXjo8Ef9oWy6k3SxjkYnlmAPaoG8PgtNeOqcd/5HuZA9K2b2PHd5orfSul/qHYPNanq+ncquwzTqB3BLVj9P+xWxJvpVQ4u/KiD0oofiP5XIv7Ez8DfyhVqbOpu1psP9I8k9WP0x6pEHpNQ/H/td5IrfSGgf5jfEfJLHY9E/ymdyn2NR/wApvj5ovH9j1yHxtakf5jPzBdG06e6oz8zfNZ/2RR30m+Pmq/YtD/LHe7zS+HthrZrNx7To5p6FpV24kcR4LCfsOifudxK59g0eB/MU/h7/AOD1s9EMQOKsKwXmHbCpbnPH9XzhcOwhurVB2hHx9j1s9OHhVc0Lz32Qf8+r3gobtkP3Ymp2/wB0VH2Gv6Nf1jpg5T2wiEwCSO5Rzo3oD8SDIBuOn1CxW5VitbFMBmcsWmZaeo3HuQPtcM1Et91xF4kS0xvFtd6Qx2JDszS2TdvD2gBoYPcs7C1QxxlpLYuCZlpIBAsP0IXo4oIwlJsq9823AmOQJldwNMOeXOnK2XPI1DAbxzOg5kJfEENecpls2OkjUdqJTxH8JzBAzOzOJOoaJa2I436xwXUZj+LxHrHw0AWADW7gGwB0ExKBTwz2ODhldBE3lsn6i36qU65d7LCykw6y6CeMm5kxpu8S7VqinTHq2kN/ERZ5+98bDVZttFxQq/ab3PdLrlxJ67zG9GbWLpdJDWxBuAdLT96eGgm+5C2jTaL5Ym/UcQfq6SpONyBMAyIJgcbdeilJPctvo3HbVmnTDgIDmEuufcqNJnhYLj8SwUGMJhzpNpEe1rPf3LLwzw6m4OP3meJAM9iZpVW2MCbNN9xdYxEkCRv3b1OhA2wBw5IknUZpg7y6O05ZUygC5ixMgT2Ra9tUbaeIhzYII4gR1jwWa4ZKgJIIBm4tysevgtIu0Z0P7GaDVLnNJEWgA+C9UwFea2XtynSlvq/Z5ON+w6aLQpektKb0bEahxkHkNFz5sUpuyqNghdY6Dqk8PjGvaHCYM23yDCbw1QbwuPS7piGKjQOnVUkpplQQhuAPbwW2TFa2KoEHAm4E/EIVRp1g777gI00uiPZGl0P1m+NN8adq5062aCwTXuAuPirsqgrtNrdxsgObBNx0FyL77+SHwFjW/qD4EeaBjsW2k3Mb3A7zfwv2LJeX+szNbUJEQHDK3KfegzE2HinNqYc1aYAMGxI1gbxPFaaEmr4FYxs7aDaokSNLdgnxt2Jl9drdXALypJovAmJMEDcONtf78Uljg9xLmyePGDfu5rf9Om7T2BM9wysHCRcKy8lsPaxYMrhbcZjsWmdrgiAYPeFlPFKMqGmbKysVWqDEsaCPV5ZcDAF8wHbICwqW0atN2pIbmtPvE3k947lp4TbhcRItoRwO7qtPE4b8is3MqUo06ge/M4Fv3YbB7SlsFtQy4P4nKd0TYFNjaDPxBYtVsUGDSoRCQxe1MpGUSIM8Qd3Ys1+3XixbfkRCpYW1YGhtGrDTrAjUR3HUHmsuo45DUDr21s6BbT60Wr62dAD2C/eUtUxTS7K8RrAdee1GN0uBMx8NivYdN85cRGpcRAnlNz0CYZQAh73BxIkzbXcSdeKriQaYlmU08x9mJ97nv0hJVsRIi08b25NXYvktiUMbVw12Fvun2RN7g/qs4tg3WlTruLRPtQZk9o333pXH0xmkWB9odquDfDAq+uDAjLfdYdvNXOIgFpL4/DNjw3pVzidenYNFauYMRuHmrpBZ1uJdoHGJ0k3+oRaOIyzwIg6iet7pRihJ1TroLHaLiAYv7TDHEg+PRGa4R7QmCR4zp3rmCcCA2CHREzqdWxEDWOPVPP2VVubOm+t+Y8VjOSTpjF8ZSe7LlBIEEbzI1APSCpg6H7VWcXmGsHjoB2wStrZjYBzSJOhB7NOvgm6GCpsnIGtO+BDp7dR4LLy0mFGJR2JTdUqj2mtDhljm0OPxRMXsRoYcklwvffxC1KbCHOMg5jJtF4AtuFmrpzmRAHMnf2TPgsZZZ6tmKjO2C8miGxEQd0kH2mkHd73eFogDf4oeGweWBMw1rfyAj5plhB4dN6zyS+TaCjtOfKD80YDv+oVGU7FVbN7ERxET0S8sqHbCuB3EDqgPZeSAeG/5Ig6Ls8PJQ5tgxcuGoHgrCpYCLdB42uEVtUA3E/DtIRfWA7gOkkeKa2EkJUsI5jnVBkdmEZdSejALERrG9SoHOaHBsAanML9GmI0TOHLstyM2kiQD4cEJ+Op5/VGARutfSFs5qWzRVClFhLiXNuTrbQadmnii+rYXSQJ+gtCQbkT10PWL/QQ30xEtZcuiA6QBx/S6zdvcZjv2UHPkANA4WvJOnBVxezWhjgJucx4TyHabc1oVZ0Co1kvBJ0m26+8q45JbbhSMOtsxxb7sOBJJuARx08Ei/BQCZNt+4wL3+t69hzKTr0c5O5v3ufAdy1h+Q+0DieeGELmBzTJvbhE687HsUbhHSRnEgTHmVvV8I1jDllsCRvvB89Fl4PBuMuIIuIuBqAZvv9rwW0ckZKxOLQk4PG8GbWMhTJUMESR0WkMFmygNAIsSDE6zI0B0ghXZsZ8CKgHK/wAihzggpj2J0Hb8UtjdGdnwUUXND9xMjNb/ADe34hZtXQKKLqx8CZq7V9xvU/Bqpt7Wj/0aXwUUVQH0Zjtytid3Z8lFFp2IE3euDf1XVFQD+H/xmdG/AL2dP3ndn/c5RRcH5fRaLVde/wCKAde1RRcfYmStr2/NFO/r8lFEPkALtD0RT739PkooqXDGFp7kR6iijoQM6IZ3KKJIGdd5fFDb5KKKxoKPl8l5/a//AKhn9PxCii3w8v8AgJHp8B/gj63BAbr2j4FRRZspA3b+o+aBT949nwUUUrliCU9OxXf7p+t4UUQykL4/3H9D8Crt0b9bgootV+3/AGUCpaM/6aqVxRTMa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EC" altLang="es-ES"/>
          </a:p>
        </p:txBody>
      </p:sp>
      <p:sp>
        <p:nvSpPr>
          <p:cNvPr id="4100" name="AutoShape 10" descr="data:image/jpeg;base64,/9j/4AAQSkZJRgABAQAAAQABAAD/2wCEAAkGBxQTEhUUExQWFhUXGBgYGBgYGBcXGBgYFxcXFxccFxgdHCggGhwlHBQXITEhJSkrLi4uFx8zODMsNygtLisBCgoKDg0OGhAQGywkHyQsLCwsLCwsLCwsLCwsLCwsLCwsLCwsLCwsLCwsLCwsLCwsLCwsLCwsLCwsLCwsLCwsLP/AABEIALEBHAMBIgACEQEDEQH/xAAcAAACAwEBAQEAAAAAAAAAAAADBAACBQEGBwj/xABFEAABAwIDBQQHBQYEBQUAAAABAAIRAyEEEjEFQVFhcYGRodEGEyIyscHwFUJSkuEUFiNDgvEzU2KiB3JzssI0Y4OT0v/EABoBAAMBAQEBAAAAAAAAAAAAAAABAgMEBQb/xAAoEQACAgEEAgIBBAMAAAAAAAAAAQIRAxIhMUETUSJhBBQycZFigaH/2gAMAwEAAhEDEQA/APZY3DhwaCYG4AR4pSnsOo5pc0AjkZleyZsynlDXNB5pio9tOGgQOS6V+Q4qkZPEm9z5pUpkEgiCNVTKvVeklGnMgHMd+6F59+FdeBI4hdmPIpKzknBp0KwpCJlT2z2UyRmGkzOhVylSsmMbdGbCkLcxWAkEsaDPD7vZwWQ+kQYOqUZqQ5QcQMKQiZVyFZBTKpCvCkIAHCkIkLkIApCkK8KQgCkKQrwpCABwpCJCkIAEQuQi5VzKgAUKQiQplQAOFIRIXMqABwpCJC5CABkLhCIQuEIAFCkIkLkIGUIVYRIXCEADLVWEUhVLUFHu8b6Z4an79UZt7WgvI6xp2oGH9McJiHZfWFh/9wZQeh08V8fY1pFnHwhWNB266+f8p6ek/QFKixwGjhuOvcUVmEa2crQvgmB2riMP/h1KlMcGuOXtbMHuXstkf8TqjQG4lmb/AFtADu1uh7IWiyCcT2O0MEyCTTAJ3iNdyzqeFp+6RfiPFPYT0gwuKbDKrCT913suB/5TBPYpQ2SZ9owN4HhC6YZNuTGUd+CrNpUmDKBYcNSsfaTc5zBsT4r09DZlJpnLJiL3HXqmDhWvdLhponHLGLtCeNyVM8zs/YGdpLiWncEriNi1GaxHFe59WN6DXxDNCJCF+TOweCNHz9+GcBJEBCyrZ2zUaXkMs3t16LKyruhJtWzjmknSBZVITOHpAugmAjeoYDd0jxKbkkCjYhlUhNYjJ90IOVNOxNA4UhEyqwAjmnYgMLkImVTKgAeVcLUXKuZUAChSE4ME7Lm9mJiMwmdRImyHUoObqCPh3qVNPspxaF4UyomVTKqJBQuQiwpCAAlq4Wo2VcLUwA5VyEbKqlqBgoXIRcq5lQAKFzKjFqqQkM8RhsM+mYA9njvHHXXoi060mCQexWZtenxI7EUY6kfvN8F85qfaPYpeweJpEt9klpsRqRbdqsarjXCztQdCPmFsYPFseCZgDn5rK2q2k+XMdcfQ+CqD3pomS7Reg4HeQe/uWzgNt4imIp4mo3k5pLewOkBYOzaBc0/xC0ixHBatGgWCXw7nlv3DVEpJPkErPT7M/wCImLowKobWbzaGk9HNAHeCvYbM/wCIOFrENcTRdwf7pPJ4sO2F8tGHEEQI4HRJPawEzbdE2ntTjksTifodzg4aggjcbdhVKGHA7V8O2T6Q18PDWPOT8BJLY/08Oxalb09xJEMc1vNozH/d5LVSVEOz60/ZVIuzlt/DuWNtfBU2hzwPGAOa+Xu9K8WdcRUjmUhidoVKhl73PJ/ESfDQLSOZxfJnKCao94zG0y7KKjS7gCE1TAkTpvXzAkbym8Btisz3HHKNxuO4/KF0R/MT/cjF/jtcM+jYgNn2JhCLV5uj6WiBmp33lrrdgI+a0MP6R0HauLf+YfMSFvDNjeyZlLHPtGnlUyoJ2jR/zaf52+aCdt4cG9Tua490CFo8kVyyFBvoebTJMASVx1MjUELN/fJrHgUgW0xEnKC93G506Jbbvpq6tDGAtYL3yh7jzI06LB/lKzZfjuj0WEwmcm4GW55cOmiOMRRpuyuc3Xc0lzuTXGcp6xY7l4wemD2CKVNjGwLGXEkauLtXO3SbDcFk4/0gfVcXFrQT+EET4lYyzOb34No4lE9HnFWoWM9hrqhcBmgCYgyYJNtF7mtUeAPZa8EQQQ0f7hcL47htrmm4OLGPgzldME8wCJ6LX2j6fYiq2AxrOJpzPYSbKZO6opbcnttq4ekzLByucJyCX9LgSJvrCym1gdzufsm1gb9h10XjsP6T1BvdrJzb+piFq7P9L3MzEgukeyJsCeOluQWsc0ormzN4ovo9Ph6bSDJuOBHio/CwdQvF4r0nxDyCXsB5MZJ6mJPSYQsLt2swkl+ccHXHZw7FSzq92S8O2yPaGiYncqtpEryw9KasRDD2HzQX+k9bg3safmVazxI8LPXPpEKhavJ/vXV/AO4+ajfSatrDehH6qvPFci8Mj1eVcyrzrPSk/epdxj5KzvSxu6me1w8k/ND2LxT9HoRRP1Cq6mVjYT0qb95pHAth3fMIp9JKRuc/cPNT5l7Rfjfo+bFUJXKwymDrZVDuK81HUySqrpCjSmBMx5ojcQ/QOPeVUNV44KW0MK7EvIgudERqjU8xGoeBe8iDA1NvJKNDiYiO1eh2Xs7LMOBJEmCHyOguByWc5KKKSsTw2KDvZA42mB4qUDaBPxidOqJjdjnNLTl5GQOzyWMHEGADZxnqP7JKpcDba5NSpWOa5Gu8EI+HYY1BPAEJGviH6tYSLEHKUq+vUkzNxp3eSpJtC2NOsZMGW9dSqPbHvSGjeN581TZ2Nge0A7f7W7hBHwWo/CUnGQ6ORIc3zCHPS6ZSjYm19lbPw/t1RK2z6g0Ac3lf9SkvWGSCI5ec701T4E9gzTOgRpiwMlCYYHBQC0JNhRY1OagfvKoWiefFVc2bFWpCcTrKrXGJPj9BGLgAYiBqeizalMtNj3KlSsS3LuWrhfBmMOqh2lh4lEo1W6WSBduCjKmXSOqbhaGjUqUxGsc0MVS3U5u6D9cEqysLGd90V9YTa/FZpNbMYf1gNwFQYwmREQqsg62KrUpzrrxj4qlp7JDDEkX+XciMquPIcT5JCHAxu79ETOdO02VOIDJquG+3REY4kTYIFFubf+nPqmadCLmTwWU5qJSTZwO5hdsdAoW3TRolo0k/WqyeV9FqNi1SGi6G2pO5KYh5LyCZPL4IvrosTHZPim7HsEdhWu95sniqfZtM8QlhtY/gHiuv2qbQ0Djfl5rGsnQnQb7DB91xnpPzTB9H2gXfB7LJDD7QqvJDbCQbaajXlErTaagnUnjmDfCCQiUprljWnsVOx2b6h7BA8UP7Mplwa1xJ1kmw7gn3Ydzh70cv1Q24RzfdieR81Kyv2VUQZ2fSabt04kpihTpsIcz2SN4LunFCe9/3mT2eSE2oDpbxVXYUaP7XU3VSeTiCPFK18K15BLYMzI+cW8EIM/1DvhHNF0SnxwwCUKBa0Brs0cdez67UOviMs5gAQCYIvbhdU9cePmihxIiCRwiQs3DsTXoz27bYD7vcExS2rTcYI3wPOdy47ZTD9wN/2+CAdlMBgOjdfKfnr2q0sf2KpI2aQc02JLTu58QQk9u1XEA5CWwQZbIk6GRcQgswrvZhjSBqQJ3QNJ5HVQBwtkE6TAkc47PFUqTsbuhJmLJEi+s67uCL+0OHA9Nbb1oS1xu3t03d/JcrZSB7ZEHfvjnw71epE0Dw7mPBiZGs215LtXI33jB4a+CVzim4k1BrMCOwH+yYZjGFwDQC4kCYgXFzKQWT9mz7jyPJI18G9pAcIHHd+q1cxObUx+E750NuHNBpuzOLQSLXl1o0+auGShNWIHDACxPnz6IdRrRbvPHotk7NzHV3DWO6Vf7Cnj3j9U/1Ee2Gl9Hmcq6XEL0VT0fA1cW8zB+QS9bYYj2aoJ/5fmCqX5EGLxszKDky1679kVRuB6EfNVpYZ+cMiCePJVqi+ydLLSN+i6wSfqFrN2fTYAHnMeG5L1KoafZYI3Df2lZ+W/2l6PZyjAsBdMUqZcb/AF5LPdiaj3fhH13rWw7gBEgfEn6BWM12y0UdTymw7UljMcYsbceKbqu/GIHxWHjsSHaCycI29wk6Qs/Fke7A5xdLF54qxbKdo7KcQDMSum4xMt2IFjuB7vFDYxxIHx07V6l2yz+Mxwt5JapsMnf4N+t65lngytILBuyCzhHZ23TTMbNg4GOYQKmy3AwHN00IaLdISL8EWuiGyb6M3HXVZOMZ72M2BijyTNJxIlYTcKG6tZPST4I9LDPvFMBoHvOkeGqzeOK7HwbRlUc0HUA9Qsz9jqgZpEAEyHvtvNl1tKobg6EgxUdusRfmChJeytQ27BtJkSDBA3i/I/FAOFqNdLXCOF2/BCbTqG7cxOv+LNj1splrafxJ1jNTNj8tVa/lCtEqYyqzNNPN+EgA9pi6YZjswkeyDpOtjFz1S5biDucL6+xpzhUr0awBNQgt3ghrt9oGu9PZ9oLY03EgAumIJEnfHDijF86wZ0ngsevg3mMzXDXRpi5nceKlb1gOjgQBo06C3BDj6YtTNP2dcsdDEK4xxGjieToKxHU6pdmIdx0MTEXV6LqoguEN3yIjtMDVaKK7YKRuMxrT7zO5EY6ifvFp7vGFiVqjw6wtAIJB33Qawqke66QZsN0aynoXseo9FU2bmHsVDHY4ayk27Ne0ODsjpENJFxwg2hZjqlRvuZmugXkDr4o+KqOqMAzXHEPmbb7zolT9haYzSbUYR7OUZQJJduMG/bmVK1MOBcXFzgDBEXIFgW8JHgrYLadVrAHMLnDiHyRf/T0CbG0mH/Epkdk/G6VtMKMVuPe0Ah2+CC3SBvTNLEVqsgFotvJZ3binaj8M62ZzZ1nMe8EFDqU2CMtRt4IlpjSBJHVPUvQqYq/C1mkgTb8JB16FEw1KudXEdf1Q6gykkNHIsMaf6SBdWbUBE+symxIcAbDQcuxNy2EaYY60z3wmqTBqde/xWLXxBZDi6mZIiCJ7SB80J+PcSIcAATp087dqnRZVo9I9jTu+SWfhxqQJ4nXvSDHPcLVPn8CuOwjyZLyQOAPmlSHyPPolotAHKPmlKT8ri5sFx3meO6/VMVKk08kMsCJytz3vLnwTPNJFrWgCzjfrABPkE0KmN4htR9yYHAgEHrJQBhgPuMJvqCBy3FLPqhsE5gIvAdqT4AK7q4AkOcOuvzKe4g9PDQZhoMa6AdAierO95PQBKfaTgcue8x7QGtvNOMx7vwUjzk9fmobkPYVw+0hUMCtE7gwzbmSi08RTIvXPa7L8AFkP2m1zSH0bxYgC3UEXVnYzDXPqpsIzEnuF46rPx/TX9CNQuoA+1GsS8F2nAuCsMdSDQW5RJgCGjfc6aRdZwq4Rwg5mjXU2J1+A8Ew3CYUgfxDFyPaO7Uweihwj3YUagxbJAD2yRIuNIlY2K2g6pTcBoahZI1LYFwOkq9TBYZon1ml9W3ns5oGzsJSqgjMWwTvF7/2ThGC+QUIftrm5myYdxPOPgi4fGEM9Xb2S4zrOaW/M+C1T6OM3PPbf5qh9HOFTw/VaeXExUZmHx5EN3TEDgL69SU/Xx4Dw+RJOUxMBrXa87FL4fY+YuDKodGtiD8NO1H/d534m+PkiUsV8gh2ltNgfUJdIluUctD59qXq7WDiydASXDn92/wBaoH7vOj7s8cx4ndHRVPo+/gO/+yS8V8j3HcXthpywcozAmbyBeOSxMfj5ccrne1709TYRuumauwKm4eIHzQamwqg0Y4jqO3RaQ8S7E7OYjaBNOmzMfZPtb5FoutHaO1qdSnlaTJIkEbgePYs07GrT/hujiCP7rh2e9rgHNcCbNsL7rJ6MbqnwI2W7Vb603GXIABzB3d5VMPtUOlr3BskyReLtgDlEylGei9Y72d58lXEejtVjS4lsN1gnwEKdGKuR7m+cfSdbML2n9UviMQ1oJbVvoBY33C40XlXtP4h4j5Lhbzae3zTWBLsLZ6f9vLQ0DK8kC4MHcBPOT4JQ42swDMDqd8m8jceiwoMbo11Hmuw6d/Z32VrEgtm3S2o8Od7JJM5ZJ43jiPJab8T7n8O5ImQLA6zuBsvIy4Om/fCNTx1b8R7zKmWK+A1M9I0EuIYS0NPugRB6h3PwU/ZXa5Wk8wfJYFHGva7MJk68Dc6p0bWqesncARFwJjW/MKXGa4HZpmg4iDTpnkAPJADBvps7Y+ZV8BtcunOAI8+fKPFN0cc106nsn4LJznHagFGjeKQB4gH5FRzryac/0n4J1zmH7vcIPghVXxoY/wCYfMKfK/QbircRSMZ6WUuMG7xxibjggbRpMJaKb4NzBJtNiZJtu7k8zFtmHWPImCo40zqfgfiE1lafYjmEwbAy77n3iHmCfNLtwQbVd7ZLQwHW8k2g8bHvCK/DUojM2P6fkFUYVp0fHQkb53FNZPsC32dTfcOJNyZeDy0LUelRyiMrTzcAT3h4QW4YjRzT1AJ7yCi5HcWDo1vkn5PspNG4WBDOFYdWt7QPJY49IafE/pxRW7cpl+XNu13dFz6ZrpmmpDz9nUjqxn5R5IdTY9B2tNvYI+C59oMInOPrku4fHseJa4b9bG3JLVL7C16Au9HMOfudzneaF+7FD7udvR3mCn6WKa4SCLTy01XK+NawAuMTprvTWSfFsWwo/wBHKcRmf3jyVR6PXtXqC2XdoNE+cY3MG5hJEwi+sR5JIPiYdH0WewksruE8v1RGbBxDfdrzcG4nT60Wz61d9ah5m+QqJ56psjFB+YVQT3W6dqmJoY3dl/pIHxXohVVvW801l+kGlHlML+1scP4JyySQCIObttCfO0awF8M/Tkb9i2y9cDj9QiU4y5Qafs8njdtV4gUXMjU5T5WUwOIfWrNcQRa8HSL/ABXotqVyym7iRF432WHsCiZzDcDq3iTI118ltBx0NpURJUz0dJxkItXWUtMJh5JaCsIfLG4iA1C3ePCVmfa9Ea03j/41ovbwXA5RGS7NVIQbtTCnUR1pnyUOJwe/1faz9FqCN4CsKbd4HcrU19/2MxyMEf8AJ8Ap+z4LX+D+Yea13Ydh+63u/RVOApHVjPyhPX9sdfRmDD4I/wCT3gfNRuDwZtFL8w80+di0DrSZ3Kjtg4fT1bPFVrXtir6AM2Nhz7oHZUd8nLp2DR3Bw6Pf5q59HKG5g7C4H4ro2DRGgcOlR/mjX/kwr6A/u9StBqW/1uUdsBn46v5/0RjsKlxqjpUd5rrNjAe7Wr/nn4p6vsKXoWd6PsP8yp+YeS5+77d1V/bkP/im27Kdf+PWvxyn/wAVx+y6u7EvH9NM/JGr7DSvQoNhtGrnH8v/AOVen6OscYzFvMkAcr5bI/7BiBpiO+mw/JVODxA/nt/+ofJJNp8oWlHK/odiLGlJG8hwfI5BqUOyarbOc6egH/ktGg7F0zLK7AeIY5s9faTzdu40C78O48XU3T4FXqT5Joyn7ApOvlb2WQn+jdLhB5E2T5nkud6wWSa7NtKMw+jdKIl3eqfuxTmz3N6XWoD1CpiKha3MJMXIg3G+Odp7I3q45Jt0iWorczm+jLhZlcgcx+qriPReo7+dOmoO7tTFbazWwZkEgiN7XNN+wgjuSlLbUgtLsrozTqJIL8vOBDeK0Xk5J+HApiNiVmmc7SQCdb5RrzgKzzig0EglsCDrI1mRyCptXEZiypEP9ppbYg2IkeIniEAbQeadNk6WHYcwnkJb3LXS2laItJlq+KrFwcWHMLaOEeNrHqit23Va4ktJB3Gedgm8RVxAIe2Q4tv0i0g3Bh0zz5AIuza1VjQCMznmGtIs1rQGknh7oHPL3pxVcIDOd6QvBdLSJ0t7vTiit9IYABN4F8u/ndbmMxbAzMGiSWtBgES5wbPMCUPY4perMskl7yJidbCeNln8KvSVp3Mx3pOBo2R3H9bpih6QtcBLSDvhJ7Qx9JzwPVsynRxFxMa8Iv8AQS+OoURBpyCdACT0vz1hV4YPlEWX2vj3VLNmOHFH9HK+UOc7UkDXf9fBY1FpJAJudOB4/XPmtijsXKQczoBkN1A39YV5FGENBN27PQ0qt7hNPes8OO9NUak2K5cc6+IygqQUtiahkEENF5Jv4QnKgQKjZHPgdFk46HuMyNo7fdRcAaQcCPelzZO/iEJvpY0/yXjo8Ef9oWy6k3SxjkYnlmAPaoG8PgtNeOqcd/5HuZA9K2b2PHd5orfSul/qHYPNanq+ncquwzTqB3BLVj9P+xWxJvpVQ4u/KiD0oofiP5XIv7Ez8DfyhVqbOpu1psP9I8k9WP0x6pEHpNQ/H/td5IrfSGgf5jfEfJLHY9E/ymdyn2NR/wApvj5ovH9j1yHxtakf5jPzBdG06e6oz8zfNZ/2RR30m+Pmq/YtD/LHe7zS+HthrZrNx7To5p6FpV24kcR4LCfsOifudxK59g0eB/MU/h7/AOD1s9EMQOKsKwXmHbCpbnPH9XzhcOwhurVB2hHx9j1s9OHhVc0Lz32Qf8+r3gobtkP3Ymp2/wB0VH2Gv6Nf1jpg5T2wiEwCSO5Rzo3oD8SDIBuOn1CxW5VitbFMBmcsWmZaeo3HuQPtcM1Et91xF4kS0xvFtd6Qx2JDszS2TdvD2gBoYPcs7C1QxxlpLYuCZlpIBAsP0IXo4oIwlJsq9823AmOQJldwNMOeXOnK2XPI1DAbxzOg5kJfEENecpls2OkjUdqJTxH8JzBAzOzOJOoaJa2I436xwXUZj+LxHrHw0AWADW7gGwB0ExKBTwz2ODhldBE3lsn6i36qU65d7LCykw6y6CeMm5kxpu8S7VqinTHq2kN/ERZ5+98bDVZttFxQq/ab3PdLrlxJ67zG9GbWLpdJDWxBuAdLT96eGgm+5C2jTaL5Ym/UcQfq6SpONyBMAyIJgcbdeilJPctvo3HbVmnTDgIDmEuufcqNJnhYLj8SwUGMJhzpNpEe1rPf3LLwzw6m4OP3meJAM9iZpVW2MCbNN9xdYxEkCRv3b1OhA2wBw5IknUZpg7y6O05ZUygC5ixMgT2Ra9tUbaeIhzYII4gR1jwWa4ZKgJIIBm4tysevgtIu0Z0P7GaDVLnNJEWgA+C9UwFea2XtynSlvq/Z5ON+w6aLQpektKb0bEahxkHkNFz5sUpuyqNghdY6Dqk8PjGvaHCYM23yDCbw1QbwuPS7piGKjQOnVUkpplQQhuAPbwW2TFa2KoEHAm4E/EIVRp1g777gI00uiPZGl0P1m+NN8adq5062aCwTXuAuPirsqgrtNrdxsgObBNx0FyL77+SHwFjW/qD4EeaBjsW2k3Mb3A7zfwv2LJeX+szNbUJEQHDK3KfegzE2HinNqYc1aYAMGxI1gbxPFaaEmr4FYxs7aDaokSNLdgnxt2Jl9drdXALypJovAmJMEDcONtf78Uljg9xLmyePGDfu5rf9Om7T2BM9wysHCRcKy8lsPaxYMrhbcZjsWmdrgiAYPeFlPFKMqGmbKysVWqDEsaCPV5ZcDAF8wHbICwqW0atN2pIbmtPvE3k947lp4TbhcRItoRwO7qtPE4b8is3MqUo06ge/M4Fv3YbB7SlsFtQy4P4nKd0TYFNjaDPxBYtVsUGDSoRCQxe1MpGUSIM8Qd3Ys1+3XixbfkRCpYW1YGhtGrDTrAjUR3HUHmsuo45DUDr21s6BbT60Wr62dAD2C/eUtUxTS7K8RrAdee1GN0uBMx8NivYdN85cRGpcRAnlNz0CYZQAh73BxIkzbXcSdeKriQaYlmU08x9mJ97nv0hJVsRIi08b25NXYvktiUMbVw12Fvun2RN7g/qs4tg3WlTruLRPtQZk9o333pXH0xmkWB9odquDfDAq+uDAjLfdYdvNXOIgFpL4/DNjw3pVzidenYNFauYMRuHmrpBZ1uJdoHGJ0k3+oRaOIyzwIg6iet7pRihJ1TroLHaLiAYv7TDHEg+PRGa4R7QmCR4zp3rmCcCA2CHREzqdWxEDWOPVPP2VVubOm+t+Y8VjOSTpjF8ZSe7LlBIEEbzI1APSCpg6H7VWcXmGsHjoB2wStrZjYBzSJOhB7NOvgm6GCpsnIGtO+BDp7dR4LLy0mFGJR2JTdUqj2mtDhljm0OPxRMXsRoYcklwvffxC1KbCHOMg5jJtF4AtuFmrpzmRAHMnf2TPgsZZZ6tmKjO2C8miGxEQd0kH2mkHd73eFogDf4oeGweWBMw1rfyAj5plhB4dN6zyS+TaCjtOfKD80YDv+oVGU7FVbN7ERxET0S8sqHbCuB3EDqgPZeSAeG/5Ig6Ls8PJQ5tgxcuGoHgrCpYCLdB42uEVtUA3E/DtIRfWA7gOkkeKa2EkJUsI5jnVBkdmEZdSejALERrG9SoHOaHBsAanML9GmI0TOHLstyM2kiQD4cEJ+Op5/VGARutfSFs5qWzRVClFhLiXNuTrbQadmnii+rYXSQJ+gtCQbkT10PWL/QQ30xEtZcuiA6QBx/S6zdvcZjv2UHPkANA4WvJOnBVxezWhjgJucx4TyHabc1oVZ0Co1kvBJ0m26+8q45JbbhSMOtsxxb7sOBJJuARx08Ei/BQCZNt+4wL3+t69hzKTr0c5O5v3ufAdy1h+Q+0DieeGELmBzTJvbhE687HsUbhHSRnEgTHmVvV8I1jDllsCRvvB89Fl4PBuMuIIuIuBqAZvv9rwW0ckZKxOLQk4PG8GbWMhTJUMESR0WkMFmygNAIsSDE6zI0B0ghXZsZ8CKgHK/wAihzggpj2J0Hb8UtjdGdnwUUXND9xMjNb/ADe34hZtXQKKLqx8CZq7V9xvU/Bqpt7Wj/0aXwUUVQH0Zjtytid3Z8lFFp2IE3euDf1XVFQD+H/xmdG/AL2dP3ndn/c5RRcH5fRaLVde/wCKAde1RRcfYmStr2/NFO/r8lFEPkALtD0RT739PkooqXDGFp7kR6iijoQM6IZ3KKJIGdd5fFDb5KKKxoKPl8l5/a//AKhn9PxCii3w8v8AgJHp8B/gj63BAbr2j4FRRZspA3b+o+aBT949nwUUUrliCU9OxXf7p+t4UUQykL4/3H9D8Crt0b9bgootV+3/AGUCpaM/6aqVxRTMa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EC" altLang="es-ES"/>
          </a:p>
        </p:txBody>
      </p:sp>
      <p:sp>
        <p:nvSpPr>
          <p:cNvPr id="4101" name="AutoShape 12" descr="data:image/jpeg;base64,/9j/4AAQSkZJRgABAQAAAQABAAD/2wCEAAkGBxQTEhUUExQWFhUXGBgYGBgYGBcXGBgYFxcXFxccFxgdHCggGhwlHBQXITEhJSkrLi4uFx8zODMsNygtLisBCgoKDg0OGhAQGywkHyQsLCwsLCwsLCwsLCwsLCwsLCwsLCwsLCwsLCwsLCwsLCwsLCwsLCwsLCwsLCwsLCwsLP/AABEIALEBHAMBIgACEQEDEQH/xAAcAAACAwEBAQEAAAAAAAAAAAADBAACBQEGBwj/xABFEAABAwIDBQQHBQYEBQUAAAABAAIRAyEEEjEFQVFhcYGRodEGEyIyscHwFUJSkuEUFiNDgvEzU2KiB3JzssI0Y4OT0v/EABoBAAMBAQEBAAAAAAAAAAAAAAABAgMEBQb/xAAoEQACAgEEAgIBBAMAAAAAAAAAAQIRAxIhMUETUSJhBBQycZFigaH/2gAMAwEAAhEDEQA/APZY3DhwaCYG4AR4pSnsOo5pc0AjkZleyZsynlDXNB5pio9tOGgQOS6V+Q4qkZPEm9z5pUpkEgiCNVTKvVeklGnMgHMd+6F59+FdeBI4hdmPIpKzknBp0KwpCJlT2z2UyRmGkzOhVylSsmMbdGbCkLcxWAkEsaDPD7vZwWQ+kQYOqUZqQ5QcQMKQiZVyFZBTKpCvCkIAHCkIkLkIApCkK8KQgCkKQrwpCABwpCJCkIAEQuQi5VzKgAUKQiQplQAOFIRIXMqABwpCJC5CABkLhCIQuEIAFCkIkLkIGUIVYRIXCEADLVWEUhVLUFHu8b6Z4an79UZt7WgvI6xp2oGH9McJiHZfWFh/9wZQeh08V8fY1pFnHwhWNB266+f8p6ek/QFKixwGjhuOvcUVmEa2crQvgmB2riMP/h1KlMcGuOXtbMHuXstkf8TqjQG4lmb/AFtADu1uh7IWiyCcT2O0MEyCTTAJ3iNdyzqeFp+6RfiPFPYT0gwuKbDKrCT913suB/5TBPYpQ2SZ9owN4HhC6YZNuTGUd+CrNpUmDKBYcNSsfaTc5zBsT4r09DZlJpnLJiL3HXqmDhWvdLhponHLGLtCeNyVM8zs/YGdpLiWncEriNi1GaxHFe59WN6DXxDNCJCF+TOweCNHz9+GcBJEBCyrZ2zUaXkMs3t16LKyruhJtWzjmknSBZVITOHpAugmAjeoYDd0jxKbkkCjYhlUhNYjJ90IOVNOxNA4UhEyqwAjmnYgMLkImVTKgAeVcLUXKuZUAChSE4ME7Lm9mJiMwmdRImyHUoObqCPh3qVNPspxaF4UyomVTKqJBQuQiwpCAAlq4Wo2VcLUwA5VyEbKqlqBgoXIRcq5lQAKFzKjFqqQkM8RhsM+mYA9njvHHXXoi060mCQexWZtenxI7EUY6kfvN8F85qfaPYpeweJpEt9klpsRqRbdqsarjXCztQdCPmFsYPFseCZgDn5rK2q2k+XMdcfQ+CqD3pomS7Reg4HeQe/uWzgNt4imIp4mo3k5pLewOkBYOzaBc0/xC0ixHBatGgWCXw7nlv3DVEpJPkErPT7M/wCImLowKobWbzaGk9HNAHeCvYbM/wCIOFrENcTRdwf7pPJ4sO2F8tGHEEQI4HRJPawEzbdE2ntTjksTifodzg4aggjcbdhVKGHA7V8O2T6Q18PDWPOT8BJLY/08Oxalb09xJEMc1vNozH/d5LVSVEOz60/ZVIuzlt/DuWNtfBU2hzwPGAOa+Xu9K8WdcRUjmUhidoVKhl73PJ/ESfDQLSOZxfJnKCao94zG0y7KKjS7gCE1TAkTpvXzAkbym8Btisz3HHKNxuO4/KF0R/MT/cjF/jtcM+jYgNn2JhCLV5uj6WiBmp33lrrdgI+a0MP6R0HauLf+YfMSFvDNjeyZlLHPtGnlUyoJ2jR/zaf52+aCdt4cG9Tua490CFo8kVyyFBvoebTJMASVx1MjUELN/fJrHgUgW0xEnKC93G506Jbbvpq6tDGAtYL3yh7jzI06LB/lKzZfjuj0WEwmcm4GW55cOmiOMRRpuyuc3Xc0lzuTXGcp6xY7l4wemD2CKVNjGwLGXEkauLtXO3SbDcFk4/0gfVcXFrQT+EET4lYyzOb34No4lE9HnFWoWM9hrqhcBmgCYgyYJNtF7mtUeAPZa8EQQQ0f7hcL47htrmm4OLGPgzldME8wCJ6LX2j6fYiq2AxrOJpzPYSbKZO6opbcnttq4ekzLByucJyCX9LgSJvrCym1gdzufsm1gb9h10XjsP6T1BvdrJzb+piFq7P9L3MzEgukeyJsCeOluQWsc0ormzN4ovo9Ph6bSDJuOBHio/CwdQvF4r0nxDyCXsB5MZJ6mJPSYQsLt2swkl+ccHXHZw7FSzq92S8O2yPaGiYncqtpEryw9KasRDD2HzQX+k9bg3safmVazxI8LPXPpEKhavJ/vXV/AO4+ajfSatrDehH6qvPFci8Mj1eVcyrzrPSk/epdxj5KzvSxu6me1w8k/ND2LxT9HoRRP1Cq6mVjYT0qb95pHAth3fMIp9JKRuc/cPNT5l7Rfjfo+bFUJXKwymDrZVDuK81HUySqrpCjSmBMx5ojcQ/QOPeVUNV44KW0MK7EvIgudERqjU8xGoeBe8iDA1NvJKNDiYiO1eh2Xs7LMOBJEmCHyOguByWc5KKKSsTw2KDvZA42mB4qUDaBPxidOqJjdjnNLTl5GQOzyWMHEGADZxnqP7JKpcDba5NSpWOa5Gu8EI+HYY1BPAEJGviH6tYSLEHKUq+vUkzNxp3eSpJtC2NOsZMGW9dSqPbHvSGjeN581TZ2Nge0A7f7W7hBHwWo/CUnGQ6ORIc3zCHPS6ZSjYm19lbPw/t1RK2z6g0Ac3lf9SkvWGSCI5ec701T4E9gzTOgRpiwMlCYYHBQC0JNhRY1OagfvKoWiefFVc2bFWpCcTrKrXGJPj9BGLgAYiBqeizalMtNj3KlSsS3LuWrhfBmMOqh2lh4lEo1W6WSBduCjKmXSOqbhaGjUqUxGsc0MVS3U5u6D9cEqysLGd90V9YTa/FZpNbMYf1gNwFQYwmREQqsg62KrUpzrrxj4qlp7JDDEkX+XciMquPIcT5JCHAxu79ETOdO02VOIDJquG+3REY4kTYIFFubf+nPqmadCLmTwWU5qJSTZwO5hdsdAoW3TRolo0k/WqyeV9FqNi1SGi6G2pO5KYh5LyCZPL4IvrosTHZPim7HsEdhWu95sniqfZtM8QlhtY/gHiuv2qbQ0Djfl5rGsnQnQb7DB91xnpPzTB9H2gXfB7LJDD7QqvJDbCQbaajXlErTaagnUnjmDfCCQiUprljWnsVOx2b6h7BA8UP7Mplwa1xJ1kmw7gn3Ydzh70cv1Q24RzfdieR81Kyv2VUQZ2fSabt04kpihTpsIcz2SN4LunFCe9/3mT2eSE2oDpbxVXYUaP7XU3VSeTiCPFK18K15BLYMzI+cW8EIM/1DvhHNF0SnxwwCUKBa0Brs0cdez67UOviMs5gAQCYIvbhdU9cePmihxIiCRwiQs3DsTXoz27bYD7vcExS2rTcYI3wPOdy47ZTD9wN/2+CAdlMBgOjdfKfnr2q0sf2KpI2aQc02JLTu58QQk9u1XEA5CWwQZbIk6GRcQgswrvZhjSBqQJ3QNJ5HVQBwtkE6TAkc47PFUqTsbuhJmLJEi+s67uCL+0OHA9Nbb1oS1xu3t03d/JcrZSB7ZEHfvjnw71epE0Dw7mPBiZGs215LtXI33jB4a+CVzim4k1BrMCOwH+yYZjGFwDQC4kCYgXFzKQWT9mz7jyPJI18G9pAcIHHd+q1cxObUx+E750NuHNBpuzOLQSLXl1o0+auGShNWIHDACxPnz6IdRrRbvPHotk7NzHV3DWO6Vf7Cnj3j9U/1Ee2Gl9Hmcq6XEL0VT0fA1cW8zB+QS9bYYj2aoJ/5fmCqX5EGLxszKDky1679kVRuB6EfNVpYZ+cMiCePJVqi+ydLLSN+i6wSfqFrN2fTYAHnMeG5L1KoafZYI3Df2lZ+W/2l6PZyjAsBdMUqZcb/AF5LPdiaj3fhH13rWw7gBEgfEn6BWM12y0UdTymw7UljMcYsbceKbqu/GIHxWHjsSHaCycI29wk6Qs/Fke7A5xdLF54qxbKdo7KcQDMSum4xMt2IFjuB7vFDYxxIHx07V6l2yz+Mxwt5JapsMnf4N+t65lngytILBuyCzhHZ23TTMbNg4GOYQKmy3AwHN00IaLdISL8EWuiGyb6M3HXVZOMZ72M2BijyTNJxIlYTcKG6tZPST4I9LDPvFMBoHvOkeGqzeOK7HwbRlUc0HUA9Qsz9jqgZpEAEyHvtvNl1tKobg6EgxUdusRfmChJeytQ27BtJkSDBA3i/I/FAOFqNdLXCOF2/BCbTqG7cxOv+LNj1splrafxJ1jNTNj8tVa/lCtEqYyqzNNPN+EgA9pi6YZjswkeyDpOtjFz1S5biDucL6+xpzhUr0awBNQgt3ghrt9oGu9PZ9oLY03EgAumIJEnfHDijF86wZ0ngsevg3mMzXDXRpi5nceKlb1gOjgQBo06C3BDj6YtTNP2dcsdDEK4xxGjieToKxHU6pdmIdx0MTEXV6LqoguEN3yIjtMDVaKK7YKRuMxrT7zO5EY6ifvFp7vGFiVqjw6wtAIJB33Qawqke66QZsN0aynoXseo9FU2bmHsVDHY4ayk27Ne0ODsjpENJFxwg2hZjqlRvuZmugXkDr4o+KqOqMAzXHEPmbb7zolT9haYzSbUYR7OUZQJJduMG/bmVK1MOBcXFzgDBEXIFgW8JHgrYLadVrAHMLnDiHyRf/T0CbG0mH/Epkdk/G6VtMKMVuPe0Ah2+CC3SBvTNLEVqsgFotvJZ3binaj8M62ZzZ1nMe8EFDqU2CMtRt4IlpjSBJHVPUvQqYq/C1mkgTb8JB16FEw1KudXEdf1Q6gykkNHIsMaf6SBdWbUBE+symxIcAbDQcuxNy2EaYY60z3wmqTBqde/xWLXxBZDi6mZIiCJ7SB80J+PcSIcAATp087dqnRZVo9I9jTu+SWfhxqQJ4nXvSDHPcLVPn8CuOwjyZLyQOAPmlSHyPPolotAHKPmlKT8ri5sFx3meO6/VMVKk08kMsCJytz3vLnwTPNJFrWgCzjfrABPkE0KmN4htR9yYHAgEHrJQBhgPuMJvqCBy3FLPqhsE5gIvAdqT4AK7q4AkOcOuvzKe4g9PDQZhoMa6AdAierO95PQBKfaTgcue8x7QGtvNOMx7vwUjzk9fmobkPYVw+0hUMCtE7gwzbmSi08RTIvXPa7L8AFkP2m1zSH0bxYgC3UEXVnYzDXPqpsIzEnuF46rPx/TX9CNQuoA+1GsS8F2nAuCsMdSDQW5RJgCGjfc6aRdZwq4Rwg5mjXU2J1+A8Ew3CYUgfxDFyPaO7Uweihwj3YUagxbJAD2yRIuNIlY2K2g6pTcBoahZI1LYFwOkq9TBYZon1ml9W3ns5oGzsJSqgjMWwTvF7/2ThGC+QUIftrm5myYdxPOPgi4fGEM9Xb2S4zrOaW/M+C1T6OM3PPbf5qh9HOFTw/VaeXExUZmHx5EN3TEDgL69SU/Xx4Dw+RJOUxMBrXa87FL4fY+YuDKodGtiD8NO1H/d534m+PkiUsV8gh2ltNgfUJdIluUctD59qXq7WDiydASXDn92/wBaoH7vOj7s8cx4ndHRVPo+/gO/+yS8V8j3HcXthpywcozAmbyBeOSxMfj5ccrne1709TYRuumauwKm4eIHzQamwqg0Y4jqO3RaQ8S7E7OYjaBNOmzMfZPtb5FoutHaO1qdSnlaTJIkEbgePYs07GrT/hujiCP7rh2e9rgHNcCbNsL7rJ6MbqnwI2W7Vb603GXIABzB3d5VMPtUOlr3BskyReLtgDlEylGei9Y72d58lXEejtVjS4lsN1gnwEKdGKuR7m+cfSdbML2n9UviMQ1oJbVvoBY33C40XlXtP4h4j5Lhbzae3zTWBLsLZ6f9vLQ0DK8kC4MHcBPOT4JQ42swDMDqd8m8jceiwoMbo11Hmuw6d/Z32VrEgtm3S2o8Od7JJM5ZJ43jiPJab8T7n8O5ImQLA6zuBsvIy4Om/fCNTx1b8R7zKmWK+A1M9I0EuIYS0NPugRB6h3PwU/ZXa5Wk8wfJYFHGva7MJk68Dc6p0bWqesncARFwJjW/MKXGa4HZpmg4iDTpnkAPJADBvps7Y+ZV8BtcunOAI8+fKPFN0cc106nsn4LJznHagFGjeKQB4gH5FRzryac/0n4J1zmH7vcIPghVXxoY/wCYfMKfK/QbircRSMZ6WUuMG7xxibjggbRpMJaKb4NzBJtNiZJtu7k8zFtmHWPImCo40zqfgfiE1lafYjmEwbAy77n3iHmCfNLtwQbVd7ZLQwHW8k2g8bHvCK/DUojM2P6fkFUYVp0fHQkb53FNZPsC32dTfcOJNyZeDy0LUelRyiMrTzcAT3h4QW4YjRzT1AJ7yCi5HcWDo1vkn5PspNG4WBDOFYdWt7QPJY49IafE/pxRW7cpl+XNu13dFz6ZrpmmpDz9nUjqxn5R5IdTY9B2tNvYI+C59oMInOPrku4fHseJa4b9bG3JLVL7C16Au9HMOfudzneaF+7FD7udvR3mCn6WKa4SCLTy01XK+NawAuMTprvTWSfFsWwo/wBHKcRmf3jyVR6PXtXqC2XdoNE+cY3MG5hJEwi+sR5JIPiYdH0WewksruE8v1RGbBxDfdrzcG4nT60Wz61d9ah5m+QqJ56psjFB+YVQT3W6dqmJoY3dl/pIHxXohVVvW801l+kGlHlML+1scP4JyySQCIObttCfO0awF8M/Tkb9i2y9cDj9QiU4y5Qafs8njdtV4gUXMjU5T5WUwOIfWrNcQRa8HSL/ABXotqVyym7iRF432WHsCiZzDcDq3iTI118ltBx0NpURJUz0dJxkItXWUtMJh5JaCsIfLG4iA1C3ePCVmfa9Ea03j/41ovbwXA5RGS7NVIQbtTCnUR1pnyUOJwe/1faz9FqCN4CsKbd4HcrU19/2MxyMEf8AJ8Ap+z4LX+D+Yea13Ydh+63u/RVOApHVjPyhPX9sdfRmDD4I/wCT3gfNRuDwZtFL8w80+di0DrSZ3Kjtg4fT1bPFVrXtir6AM2Nhz7oHZUd8nLp2DR3Bw6Pf5q59HKG5g7C4H4ro2DRGgcOlR/mjX/kwr6A/u9StBqW/1uUdsBn46v5/0RjsKlxqjpUd5rrNjAe7Wr/nn4p6vsKXoWd6PsP8yp+YeS5+77d1V/bkP/im27Kdf+PWvxyn/wAVx+y6u7EvH9NM/JGr7DSvQoNhtGrnH8v/AOVen6OscYzFvMkAcr5bI/7BiBpiO+mw/JVODxA/nt/+ofJJNp8oWlHK/odiLGlJG8hwfI5BqUOyarbOc6egH/ktGg7F0zLK7AeIY5s9faTzdu40C78O48XU3T4FXqT5Joyn7ApOvlb2WQn+jdLhB5E2T5nkud6wWSa7NtKMw+jdKIl3eqfuxTmz3N6XWoD1CpiKha3MJMXIg3G+Odp7I3q45Jt0iWorczm+jLhZlcgcx+qriPReo7+dOmoO7tTFbazWwZkEgiN7XNN+wgjuSlLbUgtLsrozTqJIL8vOBDeK0Xk5J+HApiNiVmmc7SQCdb5RrzgKzzig0EglsCDrI1mRyCptXEZiypEP9ppbYg2IkeIniEAbQeadNk6WHYcwnkJb3LXS2laItJlq+KrFwcWHMLaOEeNrHqit23Va4ktJB3Gedgm8RVxAIe2Q4tv0i0g3Bh0zz5AIuza1VjQCMznmGtIs1rQGknh7oHPL3pxVcIDOd6QvBdLSJ0t7vTiit9IYABN4F8u/ndbmMxbAzMGiSWtBgES5wbPMCUPY4perMskl7yJidbCeNln8KvSVp3Mx3pOBo2R3H9bpih6QtcBLSDvhJ7Qx9JzwPVsynRxFxMa8Iv8AQS+OoURBpyCdACT0vz1hV4YPlEWX2vj3VLNmOHFH9HK+UOc7UkDXf9fBY1FpJAJudOB4/XPmtijsXKQczoBkN1A39YV5FGENBN27PQ0qt7hNPes8OO9NUak2K5cc6+IygqQUtiahkEENF5Jv4QnKgQKjZHPgdFk46HuMyNo7fdRcAaQcCPelzZO/iEJvpY0/yXjo8Ef9oWy6k3SxjkYnlmAPaoG8PgtNeOqcd/5HuZA9K2b2PHd5orfSul/qHYPNanq+ncquwzTqB3BLVj9P+xWxJvpVQ4u/KiD0oofiP5XIv7Ez8DfyhVqbOpu1psP9I8k9WP0x6pEHpNQ/H/td5IrfSGgf5jfEfJLHY9E/ymdyn2NR/wApvj5ovH9j1yHxtakf5jPzBdG06e6oz8zfNZ/2RR30m+Pmq/YtD/LHe7zS+HthrZrNx7To5p6FpV24kcR4LCfsOifudxK59g0eB/MU/h7/AOD1s9EMQOKsKwXmHbCpbnPH9XzhcOwhurVB2hHx9j1s9OHhVc0Lz32Qf8+r3gobtkP3Ymp2/wB0VH2Gv6Nf1jpg5T2wiEwCSO5Rzo3oD8SDIBuOn1CxW5VitbFMBmcsWmZaeo3HuQPtcM1Et91xF4kS0xvFtd6Qx2JDszS2TdvD2gBoYPcs7C1QxxlpLYuCZlpIBAsP0IXo4oIwlJsq9823AmOQJldwNMOeXOnK2XPI1DAbxzOg5kJfEENecpls2OkjUdqJTxH8JzBAzOzOJOoaJa2I436xwXUZj+LxHrHw0AWADW7gGwB0ExKBTwz2ODhldBE3lsn6i36qU65d7LCykw6y6CeMm5kxpu8S7VqinTHq2kN/ERZ5+98bDVZttFxQq/ab3PdLrlxJ67zG9GbWLpdJDWxBuAdLT96eGgm+5C2jTaL5Ym/UcQfq6SpONyBMAyIJgcbdeilJPctvo3HbVmnTDgIDmEuufcqNJnhYLj8SwUGMJhzpNpEe1rPf3LLwzw6m4OP3meJAM9iZpVW2MCbNN9xdYxEkCRv3b1OhA2wBw5IknUZpg7y6O05ZUygC5ixMgT2Ra9tUbaeIhzYII4gR1jwWa4ZKgJIIBm4tysevgtIu0Z0P7GaDVLnNJEWgA+C9UwFea2XtynSlvq/Z5ON+w6aLQpektKb0bEahxkHkNFz5sUpuyqNghdY6Dqk8PjGvaHCYM23yDCbw1QbwuPS7piGKjQOnVUkpplQQhuAPbwW2TFa2KoEHAm4E/EIVRp1g777gI00uiPZGl0P1m+NN8adq5062aCwTXuAuPirsqgrtNrdxsgObBNx0FyL77+SHwFjW/qD4EeaBjsW2k3Mb3A7zfwv2LJeX+szNbUJEQHDK3KfegzE2HinNqYc1aYAMGxI1gbxPFaaEmr4FYxs7aDaokSNLdgnxt2Jl9drdXALypJovAmJMEDcONtf78Uljg9xLmyePGDfu5rf9Om7T2BM9wysHCRcKy8lsPaxYMrhbcZjsWmdrgiAYPeFlPFKMqGmbKysVWqDEsaCPV5ZcDAF8wHbICwqW0atN2pIbmtPvE3k947lp4TbhcRItoRwO7qtPE4b8is3MqUo06ge/M4Fv3YbB7SlsFtQy4P4nKd0TYFNjaDPxBYtVsUGDSoRCQxe1MpGUSIM8Qd3Ys1+3XixbfkRCpYW1YGhtGrDTrAjUR3HUHmsuo45DUDr21s6BbT60Wr62dAD2C/eUtUxTS7K8RrAdee1GN0uBMx8NivYdN85cRGpcRAnlNz0CYZQAh73BxIkzbXcSdeKriQaYlmU08x9mJ97nv0hJVsRIi08b25NXYvktiUMbVw12Fvun2RN7g/qs4tg3WlTruLRPtQZk9o333pXH0xmkWB9odquDfDAq+uDAjLfdYdvNXOIgFpL4/DNjw3pVzidenYNFauYMRuHmrpBZ1uJdoHGJ0k3+oRaOIyzwIg6iet7pRihJ1TroLHaLiAYv7TDHEg+PRGa4R7QmCR4zp3rmCcCA2CHREzqdWxEDWOPVPP2VVubOm+t+Y8VjOSTpjF8ZSe7LlBIEEbzI1APSCpg6H7VWcXmGsHjoB2wStrZjYBzSJOhB7NOvgm6GCpsnIGtO+BDp7dR4LLy0mFGJR2JTdUqj2mtDhljm0OPxRMXsRoYcklwvffxC1KbCHOMg5jJtF4AtuFmrpzmRAHMnf2TPgsZZZ6tmKjO2C8miGxEQd0kH2mkHd73eFogDf4oeGweWBMw1rfyAj5plhB4dN6zyS+TaCjtOfKD80YDv+oVGU7FVbN7ERxET0S8sqHbCuB3EDqgPZeSAeG/5Ig6Ls8PJQ5tgxcuGoHgrCpYCLdB42uEVtUA3E/DtIRfWA7gOkkeKa2EkJUsI5jnVBkdmEZdSejALERrG9SoHOaHBsAanML9GmI0TOHLstyM2kiQD4cEJ+Op5/VGARutfSFs5qWzRVClFhLiXNuTrbQadmnii+rYXSQJ+gtCQbkT10PWL/QQ30xEtZcuiA6QBx/S6zdvcZjv2UHPkANA4WvJOnBVxezWhjgJucx4TyHabc1oVZ0Co1kvBJ0m26+8q45JbbhSMOtsxxb7sOBJJuARx08Ei/BQCZNt+4wL3+t69hzKTr0c5O5v3ufAdy1h+Q+0DieeGELmBzTJvbhE687HsUbhHSRnEgTHmVvV8I1jDllsCRvvB89Fl4PBuMuIIuIuBqAZvv9rwW0ckZKxOLQk4PG8GbWMhTJUMESR0WkMFmygNAIsSDE6zI0B0ghXZsZ8CKgHK/wAihzggpj2J0Hb8UtjdGdnwUUXND9xMjNb/ADe34hZtXQKKLqx8CZq7V9xvU/Bqpt7Wj/0aXwUUVQH0Zjtytid3Z8lFFp2IE3euDf1XVFQD+H/xmdG/AL2dP3ndn/c5RRcH5fRaLVde/wCKAde1RRcfYmStr2/NFO/r8lFEPkALtD0RT739PkooqXDGFp7kR6iijoQM6IZ3KKJIGdd5fFDb5KKKxoKPl8l5/a//AKhn9PxCii3w8v8AgJHp8B/gj63BAbr2j4FRRZspA3b+o+aBT949nwUUUrliCU9OxXf7p+t4UUQykL4/3H9D8Crt0b9bgootV+3/AGUCpaM/6aqVxRTMa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EC" altLang="es-ES"/>
          </a:p>
        </p:txBody>
      </p:sp>
      <p:sp>
        <p:nvSpPr>
          <p:cNvPr id="4102" name="AutoShape 24" descr="data:image/jpeg;base64,/9j/4AAQSkZJRgABAQAAAQABAAD/2wCEAAkGBxQTEhQUExMVFhQXGB0bGRcXFx0gGRoeIBoYGBwgHRobHCggGx0lHBwYITEiJykrLi4uHR8zODMsNygtLisBCgoKDg0OGxAQGywkICUsLCwsNC0sLCwsLSwsLCwsLCwsLCwsLCwsLCwsLCwsLCwsLCwsLCwsLCwsLCwsLCwsLP/AABEIALcBEwMBIgACEQEDEQH/xAAcAAACAgMBAQAAAAAAAAAAAAAEBQMGAAIHAQj/xAA/EAABAwIEBAQDBwMDBAEFAAABAgMRACEEEjFBBSJRYQYTcYEykaEHFEJSscHwI9HhM2KSFSRy8RZDU4Kiwv/EABkBAAMBAQEAAAAAAAAAAAAAAAECAwQABf/EACwRAAICAgIBAwMDBAMAAAAAAAABAhEDIRIxQSJRYQQTcTKBobHB4fEjM5H/2gAMAwEAAhEDEQA/AOWoUdKYPNZmHAdQmR7XoJBiw1o/CCRCjrrXmydOzYiHhqpbSe0fK1N1gZU3kkUk4NYKT+VVNgsJH+40My2DGDcSXnbKSKpi0wSKuzaea5tVW4vh8rhjQ1f6aXcRM0fIBWVNh8KtxQShClqOyUkn5CrpwT7MMW9BdysJ/wB5lev5Rp7mtUpxj2yCi30UWrxwBs+QnarVhPspwrd3n3HL6ABCbxrqd9iKeu4LA4dORLaTGkqKttxJjUajbvWP6jNGapGnFjknbKDj2z6HrSwq610lzimCdBSphmJI/wBMSJJ3T2jTveh3/CGFfA8lSmzBBKTImExyEzF1XkaaGs0aXZWSZzpytG9b1aOL+C32JVIW3bmTE3mLEjpSFOHWnVJn09Ntd6sq9xDdIGW1FcNWQw6R1qFleYgKMC+p1sT+1PMIwhMgTE6E2IgnT2pGqCtlYzK96sPBWiGXFn8KCf1ps1g2FAHy0megvrGx60bgsA1BaykNrsqFXjQxNRlkvRRQOdqxIIuTQqiTpXTsV9kqiqWX0Fs6ZwQofKQdqXYn7LsWj4cix/tV36GNq0rRKygFsyKcrK0sk6ACmB8L4htf9RhxISbkpPrbrWeIkjyVelI53JIPGk2c4dXJJO9OvB+HzPg9KRkVc/BLWVtx09DW/M6gZYK5CTxZic+JX0Tak1Eq/qOkkwFKuegJ19qeYTAsBColbyzlbSQYSDYKPVRkEDsaZNRSQVBzYiawTikKcS2soT8Sgk5R6naoUg10nh/C30l3DYbEXQk5mlIBSYSlS7jQyqI3M0j4xhsOrDIWGVYd6JAzZm3U6EpOygdUm4kazSqbvaDLGktFSUqda8BrK9SknSqkhvwfjzjCgRcbpOhotvE4Z7EZ8QClogyEzrtpeNaSw2G7g+ZPtFDTUvtxvktMfm6pjtrFhTqEnN91S4JMc3l5rn1y1v41awicSRgnCtjKDckgKOoBIEjT5mhuFcTShJSpMg0ufUCokaTXRvk1RzSrs1FZUoIrKexvt/I+8xI+EV4yu+tDRJovDsXBNYWkkWR7geV5adiJFOUIGppZikhLzShuIP8APerJwjhxdWlASTPT96SbuNhiqZNw3w2p+AmAo3JOgFW3CfZxg+XzkuOKgDVQEgyfhEx7/rT7heCQwgdYuROomI6e/wCk1796BXCSQRHKAQdLXmJygn0gmx5pxfHyO1yCsJwdlpOVtAbTEhKQB9N/n/eh8fw8qny3E3BTBte41uAdNfyjSh3uLC8zAiREzMazzCDe4FjuTZZiMZOVSYnrBIIkgAFOX0yjXplBVQlNMaMGhR4lefaHO2sTvEpOv4kzIkzBKvTeqg5iSvcSdo6H6abV0jDcVUuUkFQVykEDNvYjQiPYA6gc5Rcf8NJIKmMqZBOTVJsLA6Tp2/WhFoLTKM8SPike/wDOtNuAcYU2EiTl2HT4dBcDTpSXGuqbKkqsQdxBHzHao8Ji09f5ertWhE9nQ8Hxk+UUuDNyghZJBVqTIMq16AVFxXHsLBSsXJ+IzM8u+X9IqlJxhsEmANPrXuIxpMghJJIvF9NbbmkUAtjhvhLee7wiTb4ibEflABqx8ORhIyiSb7wdFDcXiRpa3zpzWMWBZeSZkA6i0CP2orCY9OaA4QVfiBgelrkdq52cqLvwrgjJFisSZ0VF1ExKkgb/AK7UxX4ZbCgS4sDYAi+uhIvSbAY0NgF51GX8ylJSo2i2YqJ9gKa4TxChz/SOZMWWreJHw72m8e81HXlD78FqYfCG4VJgRIkbJOpgdd9qnLvLZXbroOpjvVTVxECJNpi2TmvuZBI5jtTFvi7atFJn1Cb/APkv2iLW71VZCTxssmHxAy3KeuvWT+1LuJ+H8K/OdsTPxIOU67wfpQX34gkBQERYrFtLyJtBNb4XjaYAK0ybgFXrMQmSJ0qiyJ6YjxtbRUuK/YjhXJLDzjaiZ5uYd7W1pTxX7On8Hg3h5jRbSCS4VZYT1IP6fKurL4ikEknKgAmTAEXNyTPrauSeO/EB4o6MPh5LDUqsT/VVYSUwLC4BNviVpFXUlLQkYOyk8E4Gry1lWVLRIU4rU5AMwIMW19SbbUWHShZfS0kJSklCSoAJRGTlCzM3zZYk5lRrR+IwSLMIeLkATsnPABiYJAKQJ0sIBIMEvYdTikYeUhGULOVsEZE5ySZgqVAsJgk9hTXbNMMfUUK/DDi2lYl1bpQtTd1FGbMokuKGwB5Y+dImXkvqw7brp8srKlDZuQlNjGpyg+kbzT3GOEMqjMDLpWgxHxyIVN4KgdyYF4EUNwrgB4i/h8O26lCfIEKP4SlGZYIEEyom/fqIpl7kcvboF8T+DiwnzGVZ24nuKqaVxXSOL/Z9xbDtFKIxDXRlWYgdchhXyBrnDrRSSlQIIMEEQQehB0p4NtbdmaWjUmvKysqgp6K9ArxJqRMTagxoq2ZFZW0VlKWodJXOgqZtUa1GlNSJTWF0OidzDrWEFIzKzpCU+prt3hPgoabEx5mUFR17wCKpP2dcK8wqdKZCbJJNir/GvrFdQbQMoTIEDrcfS1+0Wqd3oZ0DYx1Cc2ZYQAfzKE2nWQPzew7CgcXjmgCk+qhveDFo1tOo0BkU4/6YIEqExrM3+QPXcaChU+FmsxIMzMgkxMQTGot0I95mlcZvwOpRXkpXGccoj+mmYE2mwk/DIAN9dzvfWvqxahBneCCAQD1EbW02iNIrqn/xtIHwgDtoPTW3bSq7x/wOtZJaUADtbl3sIA7/ADpOEl2h+cX0yj/9UWDsJsY/TuNddbTRH/X1JFzCgLXJtO03F9p+cVX/ABFwvF4YnzG1JTNlbH30qvscTWVQlEqJ63q8cDkrJyypaLtxkt4togjK4LhfXcg6Tvrfua50pZSYBuNafuYbFAguIUhrfJBt2gmpMNwVvFGMOkpSNXFkm/QDc/StGJcFT6JTdifD8VIsoT3H9qLGNTEhcD5Gj8R4Icbw7mJLqCEKIygG6QrKTO29qRY8ZuZKDEQSByz7CJpuMJPQOUkthqOJAWzVM1ikHRQrZvwpiWwVFsLtdKTKhv8ADrSNpgqKhEEG4OvyocIPph5SXaLKGwqmDeKUkCCYtbNEelraazVIdQUGxI9DU7XFnU7yO4pXgb6Yfuryi6p4y6lWpn8wVzEdCYuO1EvcaUUSokT/ALUnoSM1j9NapjfG5PMi28G9SvcXSRafSp/YfsP9xe4+xXitwAozqIiBc/uTet8D4scz5iVKJ3zkH/8AW+uwiqK+8VGafeGmkpCluBRVbIREC9yZ3iwqksEVHYsJylKkXXiHGnXGglSykEDkQfjif9Qm+UaZTrqdBUGHxBGdtlxaZjzlAmSpUWEQVruQBMASTOpT4h7Mq6gkSAEJ1I+tzpp60U2p0ISpKvLShQS2EicylJUo3M/gNibnNPp0Y0qLtLsbOhLbfIgKHlElMpzCJUSrcajuZSBzGs4AvyWlurUQ7iAUtpVPI2lUjWSZWEEmLJCr3pArhvmOnDpl7FrKUlWbKlJEqWJUYJmANo7098VMls4RlC1BxpBymEZTCoIEHmJClH0N9SQ48FUXJ9sQccytrSlsK/qqVKMxJy8qRAkwFEH6/lp59nfBEJxedKgUFjNuMoKki8wbgBQ0+KlKeNB1xsgZiwS6tcQXMpShCUkXyxzR1UbVN4CdWcS6UlJSrLzOaAc2Xpc9N70uV+hkF4Or/fUtEFteYHW0AxrBVcjfX3qq/aB4MTxJJxOGSlOLSOdsKs8ItB3XFgTEj2qwOutnKSjzTqRJAnqAq/e8xqNaLw3GIIgQARYCwN+gmfe+oBvWLHlcJWhp41JHzLiMOpClIWkpUkwUmxB6EVFX1uEsYlMONocEaLQFC8Hvf3/auVfad9mKG2zicCiEoH9RkSbfmQTeQJJHS46V6UMykYpY2jjtTMixNRUQiyapLo7EvUbJUKyoYr2hQ3Jj9HYUVhsOpRgCSdB1NaIxrQ3q1+A2kv4jMi4bE++37/I158uXsWVHRPDHD/JabbInKkT3JvIAHUkU/wAPJ023MD5k36/XrQiXUtpClRGsjYwLddJ+RqJrEKWAc0QBOQDLMkcpJJ1BF4saS6Gqxg5BiVbbK/5e2vynavU4cmMijA9IPaDexvt+EV601KQJJkCTKSFCw09r23VWpRkSApWeBGYhMq2zcoABMnoObtT/ACxfhEuIxBSJ1j17xFrz+knpVXxPiJRUSUwAREzrGxBEAH1mSNFJozjGLhMlYTsnUzoPh9YNjNx0g8+8U8YQEE/CUzIEXm1ulra/iI0qTk5OkVjFJWyw47xKypJSsoU0bKBuTMxtY63rkinGQFpSB8aoXEHKCfTVNooA4pTzyStRIEWmw/m5plh+EvOqW+2gBoLJGZUZgOg7/vWyGLgtsi58npB3h9l9KS42lxTUcwgjL/ysfUdaccK4n5qyxh2ykTDjqhAbkmTBi+u1b8FY4jiG0hKEssqFlK0y9QkXPvFNuHYVjCrfAUFJMBazrnAlSp22sKSbpOyyipNV0AN8bw6GFthQKEOHXmJTnkEzrIvQ/Bce/LihhEjCuLhJOVJSkqty2JEk3jet3OAJBOKaSoqObOlYgEXukQIsPeii+vDoQ6tSnsOtIBUACpuLCAB8AsO1Tk147Y8I+/Qx4g8rDErCCrS2pMk8v9qVuYjCuIU87w9wr1Ki0oQB1OUW7ia8xuNfxKgcG427kEqQYSTMwQrr2+tDcLw+Lfg/eMO3lvDry7XuCMqkhU0uLE1Hf9R8uVc9AHE/DysT5a8Nh20o1POAUg6FYuQKQcT8OlDYcS6hY/EEj4feTP0q8svuNueQ28w8t0EqcaMobAIzZgTaJEdT0rTi3hvAsYdZWpSeWc3mkqUewCokntV4TlHTIzhGe0c64TwV7ELLTLZWoXOgAHcmwpzivAONaSVFtJgSQFifYHWr23w7Dow5e4esNvBOYDOTntoqSQfWhcLxLFONtO4oeWwsSXUkFQFiBlHwZupn2Jrnnm9x6Avp4x1J7+Dn7HACtLSwrMVm7aRKgN6d4xIIS222pSACSoDm940SP31qd7iTaWV+U2G/NWYAB5Ui1yTcnUjqaCwqFoLiipSWynRF82hAKthcEn1qluXY0Y8VS7ff4JcEULdbGSVKMWJuAIypA+FJiJvvQ/E8W4lDKsxHmJKwsqBibEQJ7i94iwgCvXFcy8gQohCQMygIKgLpuJINgKWMIK1ALVaQO0f2FHoZLnLjHosXhjBoLbrqlhKwDlUpwAAxJKkkSRE6STNr1pxbGh5nDOKUFpRlS4oT5hXlIyidijLPUjsKmxvB2RhnHQHVBEBF0AKJURcSpYiCdBptMUiwuK/ppIb0ByEgwlUgqV/uUBYWIEzQXuPnkv0hDCXEYZbmUZvMCEggApAV5iramVED2A7U38DuJbnMrKSrYXtcCdBMq96T44ZSy0Z/ppObuVDMSepuRQaeKhJUi4E0s4uUaRmckmi/cb4+EwABY8pN43B6ddI96AwnFXHCbza/KIM6yNI/SfSq03iCsHUxoPX9v8Vefs74UPJWspPOqEyDlKd4BNxr3t6ms0oqKGUm2OeCY/S4t1HNoM1t7BSdCTINoFXjA4sOIvCgRBvb8qr+oNtb1z/FcMUCNACdMsc3xQNxebHarXwPPlGYiZOuo59NrgGxMn90hLYZxtHBPtB8MHAYtTQktrGds/7STb1ER8utInDYeld++1PgIxWCUpSYdYSXEGRMfiB6yB801wB8a16UJ8kZVHi2DzWV5WVYgWfB+D8QvRs11vwJwUYPDwoQtRzKNrQJ9wBm+dXPK2gEwLUmbNsyiqDM6730SRoAa87POXTZpw1LwTpUVm6RfqmZ+cXuvrRJAEZjOt9TYcw0vYdzelRfg8oi+iepkcw35j9LTTJCjBjebAxqFRr7VmTNLQcECAYBJN9OpSTp3P8AyNelWhKE6bEW2N4/3L+fyGaNgSNZtE7JOvrtUq82bRURuE68+2s6dtO9UJld8YcD+8Yf+i5lWLwqb72V+EydYvauD4zEqWotXgG4nfSPavoriSkpCs03kA97wbb9tK+euJpIxC3LZVLNxpdSunpVfp6tgyN0gjhvAPMcITmUltMrykTPQTA6b1aMJgy+GQWFhKVSpSVAEoBAPmIEJk9E3+tKGuJBhpSm/wAZhRmQk9T1G/8A7phwZ510oUhagyg3IVdRgmIGo1k08ubtseHBUl+50N5QyFoqLYy/01tgC0aJEEAwDtVH4Zwh1rEKUw05jMOhRVJKZzSDJEjNvoO8aVZWPN8uUJCuYJbbuDBNiqfhMX7d6nwXBEkjItxlaf8AV8lUJcXruO+sA3j0yY5uOuzZkgp76FfGvEGJCkJ+5PIWshKS4kxJNuYiBeKes8BxGHSjyXUrK1/1UOR5YkEqKIEhIOxkmaA4lh+IecGW8SnyyknOtIKxGxAsqbEG394OG8axjsrcSlt5kwnDE5C4nRSpVtex61Rq1dE16fIwRwpbLjrrrKEpMf6V0qsdbAg6XNVvxjj2VtpQ1hAshYcUENzABlRURpIkd6Yv/aeDyeUJVKSFzb1IERUY4mFAJXihmWOVtqI1j4bD52p03HwTaUvJXuFPcPUy8W0Ft1auXnyluw+EzMSCYPpTHwdxzCYbDK80/wDcScy1EqWoSbCdExEAa064Bw3Cs+aS0FukSpSkjPz2y7gAARG96ZYbwVgniMQ8znU5BgrVlAjQAECe+1MpKTrdCzTgk3VlFVwPGqfLjLJ+6uL8xKStsEixIIzSJO3Q0NxLFOlbreVbGHUoDyCISCCJItGWQTANyDTDxJwYNuIDbxbYUtQStDjpUAmZSCpZQVAiIt1qsYx4EqCXHFoSTlU4eYyTE97qNMqe0d13ZDisaCVQkGQEo2ywdY3tPzoxt1vJ5a15eX4rxmNrgaBIpY0tISVm5BgdPYfzSswTSF5vMIRMqCzMaaRqokwB0knaq0Bydb7f9P8AJ6pOVRUU5hzIBCoIMRMAkgXmN9OtNeCNhpIX8UECMp5Z/FBBBTqN7n0pRhmDdRmIudqN4hxlbqWwJCWklBWBCiCTExMQLVz2XX/EuT7YZhuKLQ4vIoqTIKjklKYCicqFHUSoXkXJvSvE/EFpzFI0UvqZOnczapRjiUBtoFKTAKvxGwkSNjGlTLSQEi0HmPsbCx7ULohfLbJOG4IvO5c4BMytX1Nu50t7UVjvBmHbTfFhSugIknskAz86X4MtF1HmghtQVAzlMkdSPanuJ8LNZm3G1OCVJzJK7IuIIVqo9u1LyrzQlKW6ss/gf7PEttlx9IdXIKAScoEiAQkjmIm19qt2LCgMh5UgnlFrRywEiQRA0ozhLDbLKWhJt+O6jESe1iT7ipH3okgAE6GIuZ31BkVlm+W2wx14A8O0XE8yBcyCTzEdxHSpG0K63MG+n4b3Sfyn5j22aJuNTcix6zrBgg9vpW6YnbT/AO2ZvYHrF02gCx9kQzJoCkFNrpI9oIM7AXr5j47gvJccQdQsjewBPUelfTaYIsd9LmLj8I039YrmH2ycACm04pCYWiA5GikmLxrIMexrVgnUqZKa9Lo49WVlZW8xn0j4h4gWgEg8ytj0Gv8AaoMHNiRP/iozfXXplJ96TcR8WtYxxtTaVtrTINgQZ0t604wKgUiBJ0VFj+WSNYuTXjZf1m/CqgEOPAEnWJNzB/Npvc0ywxkydLetp/uaWeRzyQTEEWFtdx6mjW30oEWHSNfpSLRR7GbSrawB/b5Ul4l4pabJBV2sbb9Db/FKOL8WWoEAK9h2nqOvTaq2ngC3p5ik90kCZ6meh3rnkt6CsaXYbx3xirIuBygW3+WpqicPzOKzrBAF0Jy67zfqd761cWvBLjmZBWII5Vzb/FIXcOttbmEdBSsWEi4Gy09REG2orThS4uuyc3UvgJ4sgnJ93aDiyAVgpTlg2hcQFfrateCoeYV5zgbSyqy0tpOVG2bLHz6E1v4LCmsQtp/IpRTmzpMkZTYE7a1p92edxS2kPkMEFWYc2XNqkjQKnb0p9r0sZU/Ui1YLxVhSVZHLNpnpmWrWOwFvnVVw54p5iywOVwlQBUIOhG9jECLfDQ+N4fh0JS26ylpJ+F9tc5wN7EnS8EX2phgceuUBhxTjecAqKCPKTPxFWk9v80FBR3H+QyyObSl/B5w7xq+y5ldb8zExkgiFJJVcdL8vyN6n4p4oUt4DHtLaCRLa0KPKZ5jaUqOnKQdO9M/F+KbQlbiGWyRBU6QM5gjRUTMW1rThuKbX5QUpKsykQPiCkySCQdLj5jeKFxq6DxlfGxzgeBYPEsJX5SFlxIJXlyqM6WToe1A4dGEfUjAs4YZETmcAIylOuVcT5h6zOtBP8ZxmGfdDTCywtZyuBByCdYP5QZPen6eHB9lojElpLZJBaUkqURIO2tzaDNT9XT/YtcK147Mw/h1DeIU624UJLcLQSpUkfCQVEwddZ/WonsYpSRhMG4qQIcK7lCIPMV2CPqTt1FXf49hWHXVL+8YjT44KJA05QANtQfTrKjG4vEYdTzbCWMKbqAMLWm8lCQL23P1p4wkuyU5xZtxdleDw7jCXUusK/wBMKSc4zQSZ0/NG9c/dBsP4OtOeJBPmAMuuLZKAQFqJIMX1/e+tKxoo26D+fP5VaKoS+VWRrcCQBlskWPVUzf2tUrTbZSStKvMJtzAJSNbiJUff50DkUSAOs0dhcOq5EKWT8J1PcTY+9UekHGnOVvoZYXGtIBSsOQYjIvlUQRYpUMqh66VG9xJak/dylK0CyA0LZiJkwmVEAn60CMWFKSXEgIEiBYGAY0769e1aOcSXZIIATITAggGZPaxPzrkjsuXlLR7hrCQdB9N6JwmHKyG0xmMlRJskakk+4+lBhYSLnX+f5p7wDg6HeZaiZAMZilME9rk0ktKya3SRjmFZKFkrTlbjmiVFQgiOkmJNqd/Zlw115YW7lVh25KTfmXMgEaEanoLda88PpQHFNsgeUHFojWZMC5OpsL10fgPBhhsOhhsACJURKZJMkyJ2n2iovJ3EeUKSkEuYhJsAqw0AtBHa/Q32UKDxeLjQaa8pJtczlCrwDTN/ACQCkWiOWctuu2qhbbTtCjhyZ00Nh+WTNoExIsZtJ6VBpnJoRjiiyoDmPtB7E86Y326aUSOIXO09p7iwUqJ3JSdTTYcPBmAdIvtJ/wB1tyfpsKDxeGBClATa8EgnVVwQUmeZNgTMey8WNyRBhsaVfiCwDEg835QkkGQsc0yEcyo2mkv2hPZsDiLaJ/KLXHee/pHu9w+Gy3VJUBlJHKqLpv15guAIFxY1X/HoH3PECwBTrli+YfIz+3tSD9a/Ikl6WcHryvayvXPPL1wx5IUDcdY3rovCMSVASRMWkbae51rl+BPMKv8A4beypFymRYkyD2ryMy2bsfRZFqj+40NqieStWhSmZ9dTfpUWHfzEwQNjf2ntRDB1JurUAG5GhjciesVCWyy0bYfh03UtXcAQI+mtMCwD1mO1h2nf+9QpxZNwknSY0n10MWNpovDhU8wSk6nud9tv3popAbZ7gGYAJTFpIj2G9a+IvDbWLQkLHMggpUDcgXyk65SdqLZCpue/aikPAWn51eGiUnbOTeJCzhleW2AmJJSBAmwnrS/hPFWsG2tWROdwZiCSRmIvrXTfFHBcPiRnW0lawIkfFHSQRXP2OB4ZjF+c84XAOZKHIhIAvNuYjY2j5U1qt/7Hjbev9HPnONKKlIMFoqkNrEgdhN0+xFWHgWDLwDTL7bLbqocSUKgGLEBSjDkgAQqO9P8ADYTC8QS55jZQ4XFEGCFZT8JB3t+9AI8GuIX5SsU2GhKkkpOc/lEAx1MztVZZE1XQkYNO+w/CpYwf/b4vK+VSQ6oSFgWAhU5YtYT1k1j+H4aD5jLy2VX5QRlk2+E2HtQvEPCbuJbabViEFSSTPMpXoBF7X20OtDN+CE4YhbincQlXL5baVIWDBObUyNdDuKVSjW3spKE70tDn/rz+DYbW8n7wyRKXWyUrANxnSRaRBtI1orB8PbxOXFBK8OozCUqCVH/csC067aG/QVP/AOS4xIUsNleHzeWk5OnKkRsbRprWziMWp7zFN4hpkiVpQElW2ib5Z65Y+dHj+wvK17lidZyBeElBaUrMpVpIVzKJT1mRIgdhpUHF8TinHXEYdOdtASEgFIBASJCQYIvPaifDmEwy0LWApwOynO7/AKgy8sCwywZNgNZpA/wrEYLO7hnHFoQZMzmA3MgQoddxeh5+To/x8Ff4uUlcgZV//USJEERqDcE7jt3oFxQOVN51Ma1csZiMNjsOXJyYpAnNbnA2V17HY1TM2YyLb/t+lUjK/wBjnBr5sIYa1VMbXHSsGJXkIzEtKV8EwFEfpWj2JgBIjoVTJ+VDqcvyn0pkn2NOaSUUeqaka6E+29q0kAE9f0/9155+pJqFolagBvpOlOkzO5JHrQzqiCU7x/farp4cbYQiXXIbEwFHTtIibzrS7w9wdZCsuRYEgpC4WqbGAQBp3q58GdwWGTl8oJWNGyP6ij3J5jUss10hsUHfJhf2aYBh553FNtlDbasqNQCuBKgiYkA9O9r10ZK7xEC3y3ER8Ohmag4e3laAIgxJ1Ak667STfYg1qpQAPTcfPbpciR2rNKVux6JlJkk9otqO0/w1G7Y2N40Hpf2121oVWKVcQR3kTfQ9xtPpQ6Somdd7DTeRfcZbdRvSOSCojVJ/W9j/AA/+68fRI2JF4O52vtKovGx60K28RBO+sb/wgwJNlCiA8CCTb+Eb+hP/ABrk7OaoFxDuXLBN5MExIibewTb/AHbaGhfaisfdFmRqkam/N/B7e1XbFqBk94sNDqSL9h/JrnP2o4iWAkk3WBtBidBGkzeaOP8A7F+QT/Qzk9ZU4ZrK9WzDxY/YXBB71b+D4rk6EA2IsT1HSqU2q9qsTDsZSdFAa7mvPzK0aoOi08MxkD4QdD2F4nuac4RyTJNiZEg5p6k/QjSqhwxcL030BtEVZ23Yvmsdibn/AAdD3rG9M0rY/aVexgdE9tpo9lwAfuf5ekDOKIInWLJn9e9S4/FkIN9taZSpAcbJOO+KEYcSSFHpNc/4j9oji1kJEJ2oXiGCexLwGxPt71a+BeDGQnnRmteetFSVerZ3GuhfwTxO6tC0mVlSSAJ6j5D1pHhWRhXEP4k+eQFAnPmSkyIgRr3vXR8P4bZQD5JLJOpTEfWtR4QUpSVF1tcGeZEE+tzJ0vVISpNI702m3s55xZb7jyFK/wC3SBmC1CSoHUAAzYXgx7U+xeEa8pl0OKW6kwpwmJQcxEJ0Tei/FPhfErcBQ1nTIEhYMC4mDBET3rbHcOS0hGGbQFOr+EqsAoCZJg5R6fWn5elLoNLk3dlcdC0ghlWRajCVA3BveRtf61twrhz+FUHSpLiASVIzysA3Uek2JkGan4vwvENDOUoUlKgV5FD4QZJvBsR2oBxtauYEdZgmZsQaMejp2pEnG8HivMV91j7u6PMRb8WpAH5s1/eo+AccecUhDjSySrywSkgSJsFn0Nj3pPwbxIvDvBpav6batzoBcRfXSre7jUJRhCgyt1RURaxKFKN9RqabJGo01+BcUk5Wn+TTjGJVhirIoElQKkpBMEybEa3BnWhvDfihLoUlRuZlJ9Yke2tOMExCwkwlS8y4nmjQ/LMKA454RL2LSvCkNmJdWRyCN8ouVEE/LvdcTTjsOW4z0J8f4PaW8C275KCBnQkSZObREi0CvcR4NGVQw75WpInI40psnqEqJgntan2Kw7eERnedUt1cIBbTa2ZXwQYMTedtqhRxYtZHXFo8pebIsounKYIJG5MwexsK5zyX8DRWNL5Kz4h8DYjD4fz1FsgAFaUkykHcSADqJpNwbgGJxKSppslCdVqISj0Clan0rozfiBrHr+6NgrQoEuqkwEzcA6kkwPnTFplC1rbQoJw7Ccpy2ExJA2ASCO5ntdlmklTW/wCwv2ot2nr+5yTg+DIxJQ8ytZSYKUpzgH/8dau+P4tw9pIQcKEr6uNZCB6RMVYmeGJcUPKaCEA6nNmVrcpH/wDV6h4qwTCoQ42zICcgJCxobzt8poSyKbtp/wDoY43CLSd/sB+GOANQX20L59AucsTBhKj8iZ2q0cI4U049mJlLSp6gKjQHaAqflVLadxmLeDaXkob0N+bL/tjU23jSur4PhwZZS2mwSm99TrM9Tf5mld3YrkkuKNMXcGFJB0HrcRdUX/Wo3gLXNhFtvltb+RaRTY1KRMyJ67D9PlQz5UYAtH07dtfpUmwJEaU5bhIE777A+ogD/jUrM9BPQzp/PrWLaGWVGEjqbaXma0QZAAkD9ttP80oQgqB1F/rtofQfQUHjXCLz9bRaAR0ske5qVS+3S87H/IPSwpdxDETMmbduh+YJn5iubOSBH8WopJIJKYMAAzuJ69dNjXNPtCdzFsTYTYCBsPfSrjjHTCjJ5Z0SLm0z30Hy6mqB4mWCvXQRVfp167Eyv0leArKmAHWva3mWg5tj/dT1lUIRf4ff+a6VRBm6mrZwhZUwAZkSLmBbT9ajmx0rspB/A6D05SEwdYBsetOsHjwADvBgdPXsap+ExmqT19/5FOMDxATJKekgfWP2rHOBeMi0YV2SZULRJi47HuKm+/JJMmT2/Wk4fGUxFxvQuFfF1KIBTcCdf7Go0UstuDw6EiY5jt07U1CykCLGJV6bmqfg+ILmRcC8n63FGHi0jmBvcwbgDQUFoLLC5ixOUzFtt9vlRgxmiQZnW8Qaq2EfEyVKO5BjU/yKaYYXk3m3ud6ZSYHEco4hE3sNz16e9SpfCgM4BP8AJg/SlItAEgakASJ0E/rRiU7gaWEHfb+9UUmK0iVXC2yZQQIEQR22NVbifhttiXi2vIDmIQbR0y7D0irbhxePn3G/1qdb8A2kHb9qde53N9PZzlnxdhVKCGG8wi6EovH/AIpE0Nh8Iz/Udfwi0IKiptaVnMOpSgkQB6ddRV9RwDDlRcbSGlq+IpEZomx+ZoDxLwt1KCpLfmoEcqbq9AN6L60NBxu29nN8YsKfC/vgieRxUAwbZSNBca2BMUfw7jxZCmVlzMSYCkkLXJtEjSN+1Zxrwo2y8t84d8NWUltpQ5CDJJAkxpAiBescwqeJFCsKtQcQof1F3yCINxrIm1UuLS9hWmm2+xc94jxqHSsYNyIhJ8tUgTM6ROlMsL4gdabL6XQ9nu7hzylskaJJN9pEa6dKtnD+BZBlXjFlUapSkX6jWvX/AAelxCpcDyjqXEgKPQZkgG1K5x8I6KfllZbx6uInPhcrISnK64tNzoQBFyU31tBHtArhLuAbU8XJYzT5dyo5rZyZsJOlzTPEsvYNIQjC8lyfLAyH5ae9Q4jxAMT/AE1oUmyhlBzW72ig5vwtFFCPl7PeD493GNqbw6wALLcVNp0GvMd4kD6VAvgrmBWosvl3PdxpYAmYBIVmgHsemtJ1YM4IA4YLWhQlZUZMjXlGlu1ooxrLiGnH3XypJQpLbaSiQsJsSVKFs0bSZouXt0BRfnsvXgzhvMp9TPllUa/EegA2CelWxa51qteEscVYZvNAVAmDN99P1p0Hx1pU0SnbZ4850vsdPrQzaTJOojSw0296mWoVGVyLew/z1pGFGuKcBsADGsfhPcbiokNgCAbkkmPaYn2j2qEYeCVGyjuJ0PX5Xr112ACqBrc7bfpee+lJfuPVdGuKcsQq5OttSbHe3Qe9Vbi+Py8olROnL73P82oriXEAmSSJG0GI9f796pPEcaVLKswET1jQ3vXRXJgk6DMbxFMCYgbfoL1zzieNUtZJG+lOcJi0OuqbdVkSowlR/CrYnsf7Ul41w9bDqm3BzD5EG4IO4716P0+NRdPsx5pNqyJGLgRArKGrK1cUQth7dPOCvQCLe4pAHKYcMcE/5rNkjaNvJUEYlzIqRmEfOjsBiDE39Ipfj0a2HtQuFfy2qbhyiTUqZbnMRIuPrQ6nRFyOvz0vStrEiLi3rRzSkqItG81mcKLKVjXCkAASRF57e3Wj8M4SQLX5jNyOlLGUndQuZnUx0tRWExGYk2kmPbbWoSRVMseGgR13E/Km7RTF5gVV2XyVTlIi19D0uKctKIQOYEk3A7etKgjNlRTJUrMom4mPSxoxvEXAB0sRbU3+gpJ98sSoTHUa9KmQ6AAL33tN7mipUc1Y+RiANDY6TsB/mtmMTm1M0jccTqARt2gelTMK5dbk9Tp/6plMVxHiHoJJm/a0D/NEs4qAL/zU0lQ/JkHlGhn2Fu9FeZ6/PeqKQjiF4tSHLEWn0pTxDhpSjKxlSNkwI+lEhYm+gvUbmOBBJk2mBp2pW0+xlZy7jWNxLK4WClX0PpfSmPhfxcsLyOaHc1eHmUOJhYBntp77VSuP+GcqipFu/e1JaXgotnRsPiZE9aCd4Vhysr8lAURqBBI7xVM8O+I1I/pr1HWrizjkuJBBAnTv1pudqmLxadoExHAm1Zi0ci4IE3v1jauUL+z7El1wF1lMGTC735hygT866jxzDrLai2pQXYpymNO2/pSnG8LcWG3My0uBAz5R8cbKO9NjzOHR04Ka2zfwO0ploMqXmyEwr10j/NWkvQP5rVe8OYFYBUoETa+p/tTlcAXO21T5N7YWktEvnWipgqxy7j2pS04ZkzajUKsQdflRTsDVGzmIsQfeT/Ld6V4/EZQRftcX/mvyqTieIASYmPSR6enWue8f44QSmYg7jSuUXJ0jm0lZtx/jAMp0AMHmqlYt5S1QDy9P1+lSOuF4iBYGPU/w0wbwUOAEgEqA0Ex8J7Tet2OKx/kzO5gnFcDlyLj4kfh0zAlJEydx9akYbGIZLbhPmM3bO/l3zJJ3CSQodiqrRiMKF4ZMuJkqSBKdJyA7SZVIm+3slw2FLbmYlMfFG5BsR/xmhHPaGlj2KRwUfmrKcFABInQkfIkVlW+5IhxiU+p8K4QoQYvXfh9lOC/KfnRCfsmwMfAfnVW2/BNZY+5w/EKOt79/3pWsFJqz+JuHJw+KdaQZSlXLoTFVvGJ009qnjZRnpxBKaL4fjSBEX67ilc14lZFO8aaoVSosyscr8MgWlR1pnhcesakKG5t+hqsYXiE/HzRpNH4fHDYD3/Ssc8XwXjP5LYxiDlkACTGn9qnaxqsx1kW6ikmFxmYC22g3rdvHKmCo+kWiszgy6kO1Y88sA63MkWFG4TFrnVWWNyDc0kSud0x3/tRmaEzmEneptDWMW+Kq6mxgyjWpm+MKTJseliImkgxV4kE1N972I1/lqVpjWWDAcYChcDuQemlHtOpMTmMb+tVpmBtb+1TpxgExodq6zqLCtVjlcg9zt70IlZVAF8ytR0GlKX3AVG5smB0M0bgWAJV0EC8ULs6hwUFQ3vWi284IPpULLwvMAAaA+1SMYqRcmJNtulFnIqOO4MQcydztTDAOFqMxttPWnvEQAk6e1pqp8aTyxBIjYXmhTug2N3OLyCZ176VGx4jM3NhYWtVXzzoSI0G9Dqck6369adRYtovaeOyANPUxWr+LUtMWP82qrYd0R3tPaaObxEKjqNP80GmFMdtvkAFU9I2rzE8QjQx329xSnG8WSERJBi56VU+K8eASYueop4Y5S0hJzSGnH/EZSCAUz1H861SHG3H1Ska3vUWFzPvJCrz+g1q+YHhaEZQNAJJ+v9q1ya+nSXkhG8u/Ag8PcLUAsLRIzJ3vIzTGxsIjvTtWCKlEyBMAKi3xJUDod4pi0ptQyEkhJklJgZvyzsP81Mt0QnKIAvJ0tYAyba6xH7Zp5pSlZohCKR6hnlSAbZrKSIP4VEGOonYfWvVsgys5VR1TqCUjpeDI+daYNYUrMVeYlIVBHxGRzQbSNL9ZqdgB5ZTcNwCVj4gbco2Bt7VLY7aOT8VxKi87zk86r+hIFZXTHfstw5JIfeg3FkHW+te166+pxpHmvFOztbIrziT+RpaugNZWVZ/pZhXaPmfxG95i1OblR/WkuKBKZ+X8+dZWVmxdI9CQAaxBrKytRIk8rpReGJ9+te1lRk7Q67GbJUbzeiWXhNzB6elZWVlki6DW8VMkXPfavfvRMCQQNyK8rKjSHskadGsTPQxW/nGwg5tubqe9ZWUtDWSodIPxmdewrZvFmw969rKWjrGGExSSoG/xCnKH9+p+Y1rKypPsciQoiTaCelb4XEwlAkpuLD1msrK4JJxnHgoMawapOL4qoykkzWVlWxRT7Em6QlVxJSjEmaIRiSkXAnbtWVlapRSpEU2Df9ZKSYFzqevtW54+YrKyq/Zg/AnOQuxvGlLmSfSlK3Co3rKytMIKK0QlJt7Hnhto+aFbwQn96uWOxBDK7CUpj5j/ADXlZXmfUbyqzZj1jKvgsWALh0TZWUpjsdjPrNN8HgcMqFKLiiNUqAAMQR8O16ysquRewuOQ+wSw+UssjKmLHokWI9J+cX1qyNcJQ0OSUq3KTEnuNDvtWVlYpKnRdMM/6ak3IP8AyP7GsrKyhQLP/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EC" altLang="es-ES"/>
          </a:p>
        </p:txBody>
      </p:sp>
      <p:sp>
        <p:nvSpPr>
          <p:cNvPr id="3" name="2 Rectángulo"/>
          <p:cNvSpPr/>
          <p:nvPr/>
        </p:nvSpPr>
        <p:spPr>
          <a:xfrm>
            <a:off x="769348" y="1916832"/>
            <a:ext cx="7416824" cy="2246769"/>
          </a:xfrm>
          <a:prstGeom prst="rect">
            <a:avLst/>
          </a:prstGeom>
        </p:spPr>
        <p:txBody>
          <a:bodyPr wrap="square">
            <a:spAutoFit/>
          </a:bodyPr>
          <a:lstStyle/>
          <a:p>
            <a:pPr marL="285750" lvl="0" indent="-285750" algn="just">
              <a:buFont typeface="Arial" pitchFamily="34" charset="0"/>
              <a:buChar char="•"/>
            </a:pPr>
            <a:r>
              <a:rPr lang="es-ES_tradnl" sz="2000" dirty="0"/>
              <a:t>Establecer una línea base del manejo de la nutrición del cultivo de tomate (</a:t>
            </a:r>
            <a:r>
              <a:rPr lang="es-ES_tradnl" sz="2000" i="1" dirty="0" err="1"/>
              <a:t>Solanum</a:t>
            </a:r>
            <a:r>
              <a:rPr lang="es-ES_tradnl" sz="2000" i="1" dirty="0"/>
              <a:t> </a:t>
            </a:r>
            <a:r>
              <a:rPr lang="es-ES_tradnl" sz="2000" i="1" dirty="0" err="1"/>
              <a:t>lycopersicum</a:t>
            </a:r>
            <a:r>
              <a:rPr lang="es-ES_tradnl" sz="2000" dirty="0"/>
              <a:t>) mediante la implementación de diagnóstico foliar de DRIS</a:t>
            </a:r>
            <a:r>
              <a:rPr lang="es-ES_tradnl" sz="2000" dirty="0" smtClean="0"/>
              <a:t>.</a:t>
            </a:r>
          </a:p>
          <a:p>
            <a:pPr marL="285750" lvl="0" indent="-285750" algn="just">
              <a:buFont typeface="Arial" pitchFamily="34" charset="0"/>
              <a:buChar char="•"/>
            </a:pPr>
            <a:endParaRPr lang="es-EC" sz="2000" dirty="0" smtClean="0"/>
          </a:p>
          <a:p>
            <a:pPr marL="285750" lvl="0" indent="-285750" algn="just">
              <a:buFont typeface="Arial" pitchFamily="34" charset="0"/>
              <a:buChar char="•"/>
            </a:pPr>
            <a:endParaRPr lang="es-EC" sz="2000" dirty="0"/>
          </a:p>
          <a:p>
            <a:pPr marL="285750" lvl="0" indent="-285750" algn="just">
              <a:buFont typeface="Arial" pitchFamily="34" charset="0"/>
              <a:buChar char="•"/>
            </a:pPr>
            <a:r>
              <a:rPr lang="es-ES_tradnl" sz="2000" dirty="0"/>
              <a:t>Establecer el mejor momento para realizar correcciones nutrimentales mediante DRIS.</a:t>
            </a:r>
            <a:endParaRPr lang="es-EC" sz="2000" dirty="0"/>
          </a:p>
        </p:txBody>
      </p:sp>
      <p:pic>
        <p:nvPicPr>
          <p:cNvPr id="9" name="17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5966098"/>
            <a:ext cx="2714204"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4918</TotalTime>
  <Words>6055</Words>
  <Application>Microsoft Office PowerPoint</Application>
  <PresentationFormat>Presentación en pantalla (4:3)</PresentationFormat>
  <Paragraphs>1696</Paragraphs>
  <Slides>58</Slides>
  <Notes>1</Notes>
  <HiddenSlides>0</HiddenSlides>
  <MMClips>0</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58</vt:i4>
      </vt:variant>
    </vt:vector>
  </HeadingPairs>
  <TitlesOfParts>
    <vt:vector size="61" baseType="lpstr">
      <vt:lpstr>Tema de Office</vt:lpstr>
      <vt:lpstr>Diseño predeterminado</vt:lpstr>
      <vt:lpstr>CorelDRAW</vt:lpstr>
      <vt:lpstr>Presentación de PowerPoint</vt:lpstr>
      <vt:lpstr> INTRODUCCIÓN</vt:lpstr>
      <vt:lpstr>Presentación de PowerPoint</vt:lpstr>
      <vt:lpstr>Presentación de PowerPoint</vt:lpstr>
      <vt:lpstr>Presentación de PowerPoint</vt:lpstr>
      <vt:lpstr>Presentación de PowerPoint</vt:lpstr>
      <vt:lpstr>Presentación de PowerPoint</vt:lpstr>
      <vt:lpstr>Objetivo General</vt:lpstr>
      <vt:lpstr>Objetivos Específicos</vt:lpstr>
      <vt:lpstr>REVISIÓN DE LITERATURA</vt:lpstr>
      <vt:lpstr>Presentación de PowerPoint</vt:lpstr>
      <vt:lpstr>Diagnóstico nutricional vegetal</vt:lpstr>
      <vt:lpstr>Presentación de PowerPoint</vt:lpstr>
      <vt:lpstr>Presentación de PowerPoint</vt:lpstr>
      <vt:lpstr>Puntos clave para DRIS</vt:lpstr>
      <vt:lpstr>Presentación de PowerPoint</vt:lpstr>
      <vt:lpstr>Presentación de PowerPoint</vt:lpstr>
      <vt:lpstr>Presentación de PowerPoint</vt:lpstr>
      <vt:lpstr>Presentación de PowerPoint</vt:lpstr>
      <vt:lpstr>INTERPRETACIÓN DEL BALANCE NUTRICIONAL</vt:lpstr>
      <vt:lpstr>METODOLOGÍA</vt:lpstr>
      <vt:lpstr>Presentación de PowerPoint</vt:lpstr>
      <vt:lpstr>Presentación de PowerPoint</vt:lpstr>
      <vt:lpstr>Materiales y Métodos</vt:lpstr>
      <vt:lpstr>1) MUESTREO</vt:lpstr>
      <vt:lpstr>2) PREPARACIÓN DE MUESTRAS</vt:lpstr>
      <vt:lpstr>3) DETERMINACIÓN CUANTITATIVA</vt:lpstr>
      <vt:lpstr>4) CÁLCULO DEL DRIS</vt:lpstr>
      <vt:lpstr>Presentación de PowerPoint</vt:lpstr>
      <vt:lpstr>Presentación de PowerPoint</vt:lpstr>
      <vt:lpstr>Presentación de PowerPoint</vt:lpstr>
      <vt:lpstr>Presentación de PowerPoint</vt:lpstr>
      <vt:lpstr>RESULTADOS</vt:lpstr>
      <vt:lpstr>DRIS</vt:lpstr>
      <vt:lpstr>Presentación de PowerPoint</vt:lpstr>
      <vt:lpstr>Presentación de PowerPoint</vt:lpstr>
      <vt:lpstr>Presentación de PowerPoint</vt:lpstr>
      <vt:lpstr>ALTURA</vt:lpstr>
      <vt:lpstr>Presentación de PowerPoint</vt:lpstr>
      <vt:lpstr>RENDIMIENTO</vt:lpstr>
      <vt:lpstr>Presentación de PowerPoint</vt:lpstr>
      <vt:lpstr>Primera categoría comercial</vt:lpstr>
      <vt:lpstr>Presentación de PowerPoint</vt:lpstr>
      <vt:lpstr>Segunda categoría comercial</vt:lpstr>
      <vt:lpstr>Presentación de PowerPoint</vt:lpstr>
      <vt:lpstr>Tercera categoría comercial</vt:lpstr>
      <vt:lpstr>Presentación de PowerPoint</vt:lpstr>
      <vt:lpstr>Primera categoría comercial</vt:lpstr>
      <vt:lpstr>Segunda categoría comercial</vt:lpstr>
      <vt:lpstr>Presentación de PowerPoint</vt:lpstr>
      <vt:lpstr>Tercera categoría comercial</vt:lpstr>
      <vt:lpstr>Presentación de PowerPoint</vt:lpstr>
      <vt:lpstr>CONCLUSIONES</vt:lpstr>
      <vt:lpstr>Presentación de PowerPoint</vt:lpstr>
      <vt:lpstr>RECOMENDACIONES</vt:lpstr>
      <vt:lpstr>Presentación de PowerPoint</vt:lpstr>
      <vt:lpstr>REFERENCIAS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INTEL</dc:creator>
  <cp:lastModifiedBy>CASA</cp:lastModifiedBy>
  <cp:revision>304</cp:revision>
  <dcterms:created xsi:type="dcterms:W3CDTF">2015-12-06T15:06:50Z</dcterms:created>
  <dcterms:modified xsi:type="dcterms:W3CDTF">2017-10-12T15:44:13Z</dcterms:modified>
</cp:coreProperties>
</file>