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66" r:id="rId2"/>
    <p:sldId id="260" r:id="rId3"/>
    <p:sldId id="263" r:id="rId4"/>
    <p:sldId id="261" r:id="rId5"/>
    <p:sldId id="262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90" r:id="rId25"/>
    <p:sldId id="291" r:id="rId26"/>
    <p:sldId id="292" r:id="rId27"/>
    <p:sldId id="293" r:id="rId28"/>
    <p:sldId id="297" r:id="rId29"/>
    <p:sldId id="298" r:id="rId30"/>
    <p:sldId id="299" r:id="rId31"/>
    <p:sldId id="300" r:id="rId32"/>
    <p:sldId id="285" r:id="rId33"/>
    <p:sldId id="286" r:id="rId34"/>
    <p:sldId id="287" r:id="rId35"/>
    <p:sldId id="288" r:id="rId36"/>
    <p:sldId id="289" r:id="rId37"/>
    <p:sldId id="294" r:id="rId38"/>
    <p:sldId id="302" r:id="rId39"/>
    <p:sldId id="304" r:id="rId40"/>
    <p:sldId id="303" r:id="rId41"/>
    <p:sldId id="305" r:id="rId42"/>
    <p:sldId id="296" r:id="rId43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9999FF"/>
    <a:srgbClr val="CCFFCC"/>
    <a:srgbClr val="336600"/>
    <a:srgbClr val="FF9966"/>
    <a:srgbClr val="CC6600"/>
    <a:srgbClr val="006666"/>
    <a:srgbClr val="0033CC"/>
    <a:srgbClr val="6699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67-17EC-498E-8AE8-D98509EDC559}" type="datetimeFigureOut">
              <a:rPr lang="es-EC" smtClean="0"/>
              <a:t>28/05/2018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FE43-1769-4994-9AE3-D34E35E6B364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67-17EC-498E-8AE8-D98509EDC559}" type="datetimeFigureOut">
              <a:rPr lang="es-EC" smtClean="0"/>
              <a:t>28/05/2018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FE43-1769-4994-9AE3-D34E35E6B364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67-17EC-498E-8AE8-D98509EDC559}" type="datetimeFigureOut">
              <a:rPr lang="es-EC" smtClean="0"/>
              <a:t>28/05/2018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FE43-1769-4994-9AE3-D34E35E6B364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67-17EC-498E-8AE8-D98509EDC559}" type="datetimeFigureOut">
              <a:rPr lang="es-EC" smtClean="0"/>
              <a:t>28/05/2018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FE43-1769-4994-9AE3-D34E35E6B364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67-17EC-498E-8AE8-D98509EDC559}" type="datetimeFigureOut">
              <a:rPr lang="es-EC" smtClean="0"/>
              <a:t>28/05/2018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FE43-1769-4994-9AE3-D34E35E6B364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67-17EC-498E-8AE8-D98509EDC559}" type="datetimeFigureOut">
              <a:rPr lang="es-EC" smtClean="0"/>
              <a:t>28/05/2018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FE43-1769-4994-9AE3-D34E35E6B364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67-17EC-498E-8AE8-D98509EDC559}" type="datetimeFigureOut">
              <a:rPr lang="es-EC" smtClean="0"/>
              <a:t>28/05/2018</a:t>
            </a:fld>
            <a:endParaRPr lang="es-EC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FE43-1769-4994-9AE3-D34E35E6B364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67-17EC-498E-8AE8-D98509EDC559}" type="datetimeFigureOut">
              <a:rPr lang="es-EC" smtClean="0"/>
              <a:t>28/05/2018</a:t>
            </a:fld>
            <a:endParaRPr lang="es-EC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FE43-1769-4994-9AE3-D34E35E6B364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67-17EC-498E-8AE8-D98509EDC559}" type="datetimeFigureOut">
              <a:rPr lang="es-EC" smtClean="0"/>
              <a:t>28/05/2018</a:t>
            </a:fld>
            <a:endParaRPr lang="es-EC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FE43-1769-4994-9AE3-D34E35E6B364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67-17EC-498E-8AE8-D98509EDC559}" type="datetimeFigureOut">
              <a:rPr lang="es-EC" smtClean="0"/>
              <a:t>28/05/2018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FE43-1769-4994-9AE3-D34E35E6B364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67-17EC-498E-8AE8-D98509EDC559}" type="datetimeFigureOut">
              <a:rPr lang="es-EC" smtClean="0"/>
              <a:t>28/05/2018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FE43-1769-4994-9AE3-D34E35E6B364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272D267-17EC-498E-8AE8-D98509EDC559}" type="datetimeFigureOut">
              <a:rPr lang="es-EC" smtClean="0"/>
              <a:t>28/05/2018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E997FE43-1769-4994-9AE3-D34E35E6B364}" type="slidenum">
              <a:rPr lang="es-EC" smtClean="0"/>
              <a:t>‹Nº›</a:t>
            </a:fld>
            <a:endParaRPr lang="es-EC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microsoft.com/office/2007/relationships/hdphoto" Target="../media/hdphoto9.wdp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95.png"/><Relationship Id="rId7" Type="http://schemas.openxmlformats.org/officeDocument/2006/relationships/image" Target="../media/image98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97.jpeg"/><Relationship Id="rId10" Type="http://schemas.openxmlformats.org/officeDocument/2006/relationships/image" Target="../media/image100.jpeg"/><Relationship Id="rId4" Type="http://schemas.openxmlformats.org/officeDocument/2006/relationships/image" Target="../media/image96.jpeg"/><Relationship Id="rId9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7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1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63" y="548679"/>
            <a:ext cx="3903365" cy="1008113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39552" y="1775132"/>
            <a:ext cx="799288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latin typeface="Britannic Bold" panose="020B0903060703020204" pitchFamily="34" charset="0"/>
              </a:rPr>
              <a:t>INGENIERÍA EN ADMINISTRACIÓN TURÍSTICA Y HOTELERA</a:t>
            </a:r>
          </a:p>
          <a:p>
            <a:pPr algn="ctr"/>
            <a:endParaRPr lang="es-EC" sz="2800" dirty="0" smtClean="0">
              <a:latin typeface="Britannic Bold" panose="020B0903060703020204" pitchFamily="34" charset="0"/>
            </a:endParaRPr>
          </a:p>
          <a:p>
            <a:pPr algn="ctr"/>
            <a:r>
              <a:rPr lang="es-EC" sz="2800" dirty="0" smtClean="0">
                <a:latin typeface="Britannic Bold" panose="020B0903060703020204" pitchFamily="34" charset="0"/>
              </a:rPr>
              <a:t>TEMA: EL ROL DE LA MUJER EN EL DESARROLLO DEL TURISMO COMUNITARIO EN EL ECUADOR. CASO SHIRIPUNO</a:t>
            </a:r>
          </a:p>
          <a:p>
            <a:pPr algn="ctr"/>
            <a:endParaRPr lang="es-EC" sz="2800" dirty="0" smtClean="0">
              <a:latin typeface="Britannic Bold" panose="020B0903060703020204" pitchFamily="34" charset="0"/>
            </a:endParaRPr>
          </a:p>
          <a:p>
            <a:pPr algn="ctr"/>
            <a:r>
              <a:rPr lang="es-EC" sz="2800" dirty="0" smtClean="0">
                <a:latin typeface="Britannic Bold" panose="020B0903060703020204" pitchFamily="34" charset="0"/>
              </a:rPr>
              <a:t>AUTOR: MAGALI ZAPATA</a:t>
            </a:r>
          </a:p>
          <a:p>
            <a:pPr algn="ctr"/>
            <a:endParaRPr lang="es-EC" sz="2800" dirty="0" smtClean="0">
              <a:latin typeface="Britannic Bold" panose="020B0903060703020204" pitchFamily="34" charset="0"/>
            </a:endParaRPr>
          </a:p>
          <a:p>
            <a:pPr algn="ctr"/>
            <a:r>
              <a:rPr lang="es-EC" sz="2800" dirty="0" smtClean="0">
                <a:latin typeface="Britannic Bold" panose="020B0903060703020204" pitchFamily="34" charset="0"/>
              </a:rPr>
              <a:t>DIRECTOR: MsC. LUIS HUARACA</a:t>
            </a:r>
          </a:p>
          <a:p>
            <a:endParaRPr lang="es-EC" sz="1600" dirty="0"/>
          </a:p>
        </p:txBody>
      </p:sp>
      <p:pic>
        <p:nvPicPr>
          <p:cNvPr id="6" name="Picture 2" descr="Resultado de imagen para hoteleria y turismo logo esp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342" y="390808"/>
            <a:ext cx="1460146" cy="138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A5002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404031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755576" y="1202092"/>
                <a:ext cx="7488832" cy="5087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000" i="1">
                          <a:latin typeface="Cambria Math"/>
                        </a:rPr>
                        <m:t>𝑛</m:t>
                      </m:r>
                      <m:r>
                        <a:rPr lang="es-EC" sz="20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s-EC" sz="20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2000" i="1">
                                  <a:latin typeface="Cambria Math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s-EC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2000" i="1">
                              <a:latin typeface="Cambria Math"/>
                            </a:rPr>
                            <m:t>𝑝</m:t>
                          </m:r>
                          <m:r>
                            <a:rPr lang="es-EC" sz="2000" i="1">
                              <a:latin typeface="Cambria Math"/>
                            </a:rPr>
                            <m:t>∗</m:t>
                          </m:r>
                          <m:r>
                            <a:rPr lang="es-EC" sz="2000" i="1">
                              <a:latin typeface="Cambria Math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s-EC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20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EC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sz="2000" dirty="0"/>
              </a:p>
              <a:p>
                <a:r>
                  <a:rPr lang="es-EC" sz="2000" dirty="0"/>
                  <a:t>Dónde:</a:t>
                </a:r>
              </a:p>
              <a:p>
                <a:r>
                  <a:rPr lang="es-EC" sz="2000" dirty="0"/>
                  <a:t>n=  Tamaño de la muestra</a:t>
                </a:r>
              </a:p>
              <a:p>
                <a:r>
                  <a:rPr lang="es-EC" sz="2000" dirty="0"/>
                  <a:t>Z = Nivel de Confiabilidad 90% = 1.65</a:t>
                </a:r>
              </a:p>
              <a:p>
                <a:r>
                  <a:rPr lang="es-EC" sz="2000" dirty="0"/>
                  <a:t>e = Error de estimación aceptado = 7.5% = 0.075</a:t>
                </a:r>
              </a:p>
              <a:p>
                <a:r>
                  <a:rPr lang="es-EC" sz="2000" dirty="0"/>
                  <a:t>p = Porcentaje que tiene el atributo deseado = 50% = 0.5</a:t>
                </a:r>
              </a:p>
              <a:p>
                <a:r>
                  <a:rPr lang="es-EC" sz="2000" dirty="0"/>
                  <a:t>q = Porcentaje que no tiene el atributo deseado = 50% = 0.5</a:t>
                </a:r>
              </a:p>
              <a:p>
                <a:r>
                  <a:rPr lang="es-EC" sz="2000" dirty="0"/>
                  <a:t>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000" i="1">
                          <a:latin typeface="Cambria Math"/>
                        </a:rPr>
                        <m:t>𝑛</m:t>
                      </m:r>
                      <m:r>
                        <a:rPr lang="es-EC" sz="20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s-EC" sz="20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sz="20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s-EC" sz="2000" i="1">
                                      <a:latin typeface="Cambria Math"/>
                                    </a:rPr>
                                    <m:t>1.65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C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2000" i="1">
                              <a:latin typeface="Cambria Math"/>
                            </a:rPr>
                            <m:t>(0.5)(0.5)</m:t>
                          </m:r>
                        </m:num>
                        <m:den>
                          <m:sSup>
                            <m:sSupPr>
                              <m:ctrlPr>
                                <a:rPr lang="es-EC" sz="20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s-EC" sz="2000" i="1">
                                      <a:latin typeface="Cambria Math"/>
                                    </a:rPr>
                                    <m:t>0.075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C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000" i="1">
                          <a:latin typeface="Cambria Math"/>
                        </a:rPr>
                        <m:t>𝑛</m:t>
                      </m:r>
                      <m:r>
                        <a:rPr lang="es-EC" sz="20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s-EC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2000" i="1">
                              <a:latin typeface="Cambria Math"/>
                            </a:rPr>
                            <m:t>(2.72)(0.5)(0.5)</m:t>
                          </m:r>
                        </m:num>
                        <m:den>
                          <m:r>
                            <a:rPr lang="es-EC" sz="2000" i="1">
                              <a:latin typeface="Cambria Math"/>
                            </a:rPr>
                            <m:t>(0.005625)</m:t>
                          </m:r>
                        </m:den>
                      </m:f>
                    </m:oMath>
                  </m:oMathPara>
                </a14:m>
                <a:endParaRPr lang="es-EC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000" i="1">
                          <a:latin typeface="Cambria Math"/>
                        </a:rPr>
                        <m:t>𝑛</m:t>
                      </m:r>
                      <m:r>
                        <a:rPr lang="es-EC" sz="20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s-EC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2000" i="1">
                              <a:latin typeface="Cambria Math"/>
                            </a:rPr>
                            <m:t>0.68</m:t>
                          </m:r>
                        </m:num>
                        <m:den>
                          <m:r>
                            <a:rPr lang="es-EC" sz="2000" i="1">
                              <a:latin typeface="Cambria Math"/>
                            </a:rPr>
                            <m:t>0.005625</m:t>
                          </m:r>
                        </m:den>
                      </m:f>
                    </m:oMath>
                  </m:oMathPara>
                </a14:m>
                <a:endParaRPr lang="es-EC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000" i="1">
                          <a:latin typeface="Cambria Math"/>
                        </a:rPr>
                        <m:t>𝑛</m:t>
                      </m:r>
                      <m:r>
                        <a:rPr lang="es-EC" sz="2000" i="1">
                          <a:latin typeface="Cambria Math"/>
                        </a:rPr>
                        <m:t>= 120.88</m:t>
                      </m:r>
                    </m:oMath>
                  </m:oMathPara>
                </a14:m>
                <a:endParaRPr lang="es-EC" sz="2000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202092"/>
                <a:ext cx="7488832" cy="5087483"/>
              </a:xfrm>
              <a:prstGeom prst="rect">
                <a:avLst/>
              </a:prstGeom>
              <a:blipFill rotWithShape="1">
                <a:blip r:embed="rId2"/>
                <a:stretch>
                  <a:fillRect l="-89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4 Rectángulo"/>
          <p:cNvSpPr/>
          <p:nvPr/>
        </p:nvSpPr>
        <p:spPr>
          <a:xfrm>
            <a:off x="269776" y="620688"/>
            <a:ext cx="4950296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COBERTURA DE LAS UNIDADES DE ANÁLISIS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724128" y="620688"/>
            <a:ext cx="1512168" cy="432048"/>
          </a:xfrm>
          <a:prstGeom prst="rect">
            <a:avLst/>
          </a:prstGeom>
          <a:solidFill>
            <a:srgbClr val="9933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MUESTRA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7" name="6 Cheurón"/>
          <p:cNvSpPr/>
          <p:nvPr/>
        </p:nvSpPr>
        <p:spPr>
          <a:xfrm>
            <a:off x="5292698" y="620688"/>
            <a:ext cx="412834" cy="412533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6327207" y="5517232"/>
            <a:ext cx="2493265" cy="1132383"/>
          </a:xfrm>
          <a:prstGeom prst="ellipse">
            <a:avLst/>
          </a:prstGeom>
          <a:solidFill>
            <a:srgbClr val="99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  <a:cs typeface="Times New Roman" panose="02020603050405020304" pitchFamily="18" charset="0"/>
              </a:rPr>
              <a:t>121 ENCUESTADOS</a:t>
            </a:r>
            <a:endParaRPr lang="es-EC" dirty="0">
              <a:latin typeface="Berlin Sans FB" panose="020E0602020502020306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307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7503" y="323945"/>
            <a:ext cx="8789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DIAGNÓSTICO DE LA ZONA DE ESTUDIO</a:t>
            </a:r>
            <a:endParaRPr lang="es-EC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5 Imagen" descr="mapa ecuador regione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384376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6 Imagen" descr="http://www.napo.gob.ec/website/images/imagenes/divpo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564904"/>
            <a:ext cx="3312368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 descr="tena.jpg (20330 bytes)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972" y="4509120"/>
            <a:ext cx="4381500" cy="2112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Redondear rectángulo de esquina diagonal"/>
          <p:cNvSpPr/>
          <p:nvPr/>
        </p:nvSpPr>
        <p:spPr>
          <a:xfrm>
            <a:off x="3923928" y="1124744"/>
            <a:ext cx="3352633" cy="648072"/>
          </a:xfrm>
          <a:prstGeom prst="round2DiagRect">
            <a:avLst/>
          </a:prstGeom>
          <a:solidFill>
            <a:srgbClr val="00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REPÚBLICA DEL ECUADOR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0" name="9 Redondear rectángulo de esquina diagonal"/>
          <p:cNvSpPr/>
          <p:nvPr/>
        </p:nvSpPr>
        <p:spPr>
          <a:xfrm>
            <a:off x="6088429" y="2852936"/>
            <a:ext cx="2808312" cy="648072"/>
          </a:xfrm>
          <a:prstGeom prst="round2DiagRect">
            <a:avLst/>
          </a:prstGeom>
          <a:solidFill>
            <a:srgbClr val="99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PROVINCIA DE NAPO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1" name="10 Redondear rectángulo de esquina diagonal"/>
          <p:cNvSpPr/>
          <p:nvPr/>
        </p:nvSpPr>
        <p:spPr>
          <a:xfrm>
            <a:off x="1331640" y="5420809"/>
            <a:ext cx="2808312" cy="648072"/>
          </a:xfrm>
          <a:prstGeom prst="round2DiagRect">
            <a:avLst/>
          </a:prstGeom>
          <a:solidFill>
            <a:srgbClr val="8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CANTÓN TENA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2" name="11 Flecha circular"/>
          <p:cNvSpPr/>
          <p:nvPr/>
        </p:nvSpPr>
        <p:spPr>
          <a:xfrm rot="2025579">
            <a:off x="3210997" y="1978576"/>
            <a:ext cx="936104" cy="828092"/>
          </a:xfrm>
          <a:prstGeom prst="circular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3" name="12 Flecha circular"/>
          <p:cNvSpPr/>
          <p:nvPr/>
        </p:nvSpPr>
        <p:spPr>
          <a:xfrm rot="2025579">
            <a:off x="5443245" y="3835308"/>
            <a:ext cx="936104" cy="828092"/>
          </a:xfrm>
          <a:prstGeom prst="circular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4" name="13 Cheurón"/>
          <p:cNvSpPr/>
          <p:nvPr/>
        </p:nvSpPr>
        <p:spPr>
          <a:xfrm>
            <a:off x="3530339" y="1268760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5" name="14 Cheurón"/>
          <p:cNvSpPr/>
          <p:nvPr/>
        </p:nvSpPr>
        <p:spPr>
          <a:xfrm>
            <a:off x="5652120" y="3032956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6" name="15 Cheurón"/>
          <p:cNvSpPr/>
          <p:nvPr/>
        </p:nvSpPr>
        <p:spPr>
          <a:xfrm rot="10800000">
            <a:off x="4106735" y="5561131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748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4 Imagen"/>
          <p:cNvPicPr/>
          <p:nvPr/>
        </p:nvPicPr>
        <p:blipFill rotWithShape="1">
          <a:blip r:embed="rId2"/>
          <a:srcRect l="13418" t="14502" r="13543" b="6042"/>
          <a:stretch/>
        </p:blipFill>
        <p:spPr bwMode="auto">
          <a:xfrm>
            <a:off x="323528" y="692696"/>
            <a:ext cx="5112568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3"/>
          <a:srcRect l="17081" t="27765" r="15722" b="10464"/>
          <a:stretch/>
        </p:blipFill>
        <p:spPr bwMode="auto">
          <a:xfrm>
            <a:off x="3133179" y="3779143"/>
            <a:ext cx="5759301" cy="2818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Redondear rectángulo de esquina diagonal"/>
          <p:cNvSpPr/>
          <p:nvPr/>
        </p:nvSpPr>
        <p:spPr>
          <a:xfrm>
            <a:off x="5940152" y="1556792"/>
            <a:ext cx="2515226" cy="648072"/>
          </a:xfrm>
          <a:prstGeom prst="round2DiagRect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PARROQUIA PUERTO MISAHUALLÍ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8" name="7 Flecha circular"/>
          <p:cNvSpPr/>
          <p:nvPr/>
        </p:nvSpPr>
        <p:spPr>
          <a:xfrm rot="2025579">
            <a:off x="5140915" y="3130704"/>
            <a:ext cx="936104" cy="828092"/>
          </a:xfrm>
          <a:prstGeom prst="circular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9" name="8 Cheurón"/>
          <p:cNvSpPr/>
          <p:nvPr/>
        </p:nvSpPr>
        <p:spPr>
          <a:xfrm>
            <a:off x="5436096" y="1700808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0" name="9 Redondear rectángulo de esquina diagonal"/>
          <p:cNvSpPr/>
          <p:nvPr/>
        </p:nvSpPr>
        <p:spPr>
          <a:xfrm>
            <a:off x="395536" y="5445224"/>
            <a:ext cx="2376264" cy="648072"/>
          </a:xfrm>
          <a:prstGeom prst="round2DiagRect">
            <a:avLst/>
          </a:prstGeom>
          <a:solidFill>
            <a:srgbClr val="9933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COMUNIDAD SHIRIPUNO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1" name="10 Cheurón"/>
          <p:cNvSpPr/>
          <p:nvPr/>
        </p:nvSpPr>
        <p:spPr>
          <a:xfrm rot="10800000">
            <a:off x="2771801" y="5589240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52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9512" y="323945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FACTOR TURÍSTICO</a:t>
            </a:r>
            <a:endParaRPr lang="es-EC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10696" t="27611" r="21341" b="24362"/>
          <a:stretch/>
        </p:blipFill>
        <p:spPr bwMode="auto">
          <a:xfrm>
            <a:off x="1691680" y="2420888"/>
            <a:ext cx="5400600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2447764" y="1705099"/>
            <a:ext cx="2016224" cy="504056"/>
          </a:xfrm>
          <a:prstGeom prst="roundRect">
            <a:avLst/>
          </a:prstGeom>
          <a:solidFill>
            <a:srgbClr val="00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AMUKISHMI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4896036" y="1705099"/>
            <a:ext cx="1332148" cy="504056"/>
          </a:xfrm>
          <a:prstGeom prst="roundRect">
            <a:avLst/>
          </a:prstGeom>
          <a:solidFill>
            <a:srgbClr val="00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2005 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323528" y="5589240"/>
            <a:ext cx="1008112" cy="504056"/>
          </a:xfrm>
          <a:prstGeom prst="roundRect">
            <a:avLst/>
          </a:prstGeom>
          <a:solidFill>
            <a:srgbClr val="00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CTC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1817694" y="5610504"/>
            <a:ext cx="1242138" cy="436339"/>
          </a:xfrm>
          <a:prstGeom prst="roundRect">
            <a:avLst/>
          </a:prstGeom>
          <a:solidFill>
            <a:srgbClr val="00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2006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4716016" y="5517232"/>
            <a:ext cx="2160240" cy="720080"/>
          </a:xfrm>
          <a:prstGeom prst="roundRect">
            <a:avLst/>
          </a:prstGeom>
          <a:solidFill>
            <a:srgbClr val="99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Berlin Sans FB" panose="020E0602020502020306" pitchFamily="34" charset="0"/>
              </a:rPr>
              <a:t>RUTA ANCESTRAL DEL CACAO</a:t>
            </a:r>
            <a:endParaRPr lang="es-EC" sz="1600" dirty="0">
              <a:latin typeface="Berlin Sans FB" panose="020E0602020502020306" pitchFamily="34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7308304" y="5712922"/>
            <a:ext cx="1222086" cy="372635"/>
          </a:xfrm>
          <a:prstGeom prst="roundRect">
            <a:avLst/>
          </a:prstGeom>
          <a:solidFill>
            <a:srgbClr val="99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2017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9" name="18 Cheurón"/>
          <p:cNvSpPr/>
          <p:nvPr/>
        </p:nvSpPr>
        <p:spPr>
          <a:xfrm>
            <a:off x="4499992" y="1772816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0" name="19 Cheurón"/>
          <p:cNvSpPr/>
          <p:nvPr/>
        </p:nvSpPr>
        <p:spPr>
          <a:xfrm>
            <a:off x="1331640" y="5712922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1" name="20 Cheurón"/>
          <p:cNvSpPr/>
          <p:nvPr/>
        </p:nvSpPr>
        <p:spPr>
          <a:xfrm>
            <a:off x="6842707" y="5769943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55576" y="1023119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CENTRO TURÍSTICO COMUNITARIO (CTC) SHIRIPUNO</a:t>
            </a:r>
            <a:endParaRPr lang="es-EC" sz="24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3423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179512" y="323945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SERVICIOS TURÍSTICOS</a:t>
            </a:r>
            <a:endParaRPr lang="es-EC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5 Imagen" descr="C:\Users\ECUADOR\Desktop\ROL DE LA MUJER EN EL TURISMO COMUNITARIO\SHIRIPUNO 2\IMG_098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93512"/>
            <a:ext cx="3816424" cy="233548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7" name="6 Imagen" descr="http://shiripuno.free.fr/wp-content/uploads/caba3-300x22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59782"/>
            <a:ext cx="3547089" cy="2446451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8" name="7 Elipse"/>
          <p:cNvSpPr/>
          <p:nvPr/>
        </p:nvSpPr>
        <p:spPr>
          <a:xfrm>
            <a:off x="3779912" y="1556792"/>
            <a:ext cx="1656184" cy="1224136"/>
          </a:xfrm>
          <a:prstGeom prst="ellipse">
            <a:avLst/>
          </a:prstGeom>
          <a:solidFill>
            <a:srgbClr val="0066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latin typeface="Berlin Sans FB" panose="020E0602020502020306" pitchFamily="34" charset="0"/>
              </a:rPr>
              <a:t>32 PAX</a:t>
            </a:r>
            <a:endParaRPr lang="es-EC" sz="2800" dirty="0">
              <a:latin typeface="Berlin Sans FB" panose="020E0602020502020306" pitchFamily="34" charset="0"/>
            </a:endParaRPr>
          </a:p>
        </p:txBody>
      </p:sp>
      <p:pic>
        <p:nvPicPr>
          <p:cNvPr id="9" name="8 Imagen" descr="No hay texto alternativo automático disponible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33738"/>
            <a:ext cx="3198495" cy="198124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0" name="9 Imagen"/>
          <p:cNvPicPr/>
          <p:nvPr/>
        </p:nvPicPr>
        <p:blipFill rotWithShape="1">
          <a:blip r:embed="rId5"/>
          <a:srcRect l="16517" t="31589" r="11196" b="22535"/>
          <a:stretch/>
        </p:blipFill>
        <p:spPr bwMode="auto">
          <a:xfrm>
            <a:off x="179512" y="4033738"/>
            <a:ext cx="5570855" cy="198755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10 Elipse"/>
          <p:cNvSpPr/>
          <p:nvPr/>
        </p:nvSpPr>
        <p:spPr>
          <a:xfrm>
            <a:off x="7323375" y="5561233"/>
            <a:ext cx="1656184" cy="1224136"/>
          </a:xfrm>
          <a:prstGeom prst="ellipse">
            <a:avLst/>
          </a:prstGeom>
          <a:solidFill>
            <a:srgbClr val="0066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latin typeface="Berlin Sans FB" panose="020E0602020502020306" pitchFamily="34" charset="0"/>
              </a:rPr>
              <a:t>48 PAX</a:t>
            </a:r>
            <a:endParaRPr lang="es-EC" sz="2800" dirty="0">
              <a:latin typeface="Berlin Sans FB" panose="020E0602020502020306" pitchFamily="34" charset="0"/>
            </a:endParaRPr>
          </a:p>
        </p:txBody>
      </p:sp>
      <p:sp>
        <p:nvSpPr>
          <p:cNvPr id="13" name="12 Redondear rectángulo de esquina diagonal"/>
          <p:cNvSpPr/>
          <p:nvPr/>
        </p:nvSpPr>
        <p:spPr>
          <a:xfrm>
            <a:off x="179512" y="908720"/>
            <a:ext cx="2088232" cy="443250"/>
          </a:xfrm>
          <a:prstGeom prst="round2Diag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ALOJAMIENTO</a:t>
            </a:r>
            <a:endParaRPr lang="es-EC" dirty="0"/>
          </a:p>
        </p:txBody>
      </p:sp>
      <p:sp>
        <p:nvSpPr>
          <p:cNvPr id="14" name="13 Redondear rectángulo de esquina diagonal"/>
          <p:cNvSpPr/>
          <p:nvPr/>
        </p:nvSpPr>
        <p:spPr>
          <a:xfrm>
            <a:off x="139355" y="3812113"/>
            <a:ext cx="2088232" cy="443250"/>
          </a:xfrm>
          <a:prstGeom prst="round2Diag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RESTAURANTE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350554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4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6" t="40594" r="18236" b="24670"/>
          <a:stretch/>
        </p:blipFill>
        <p:spPr bwMode="auto">
          <a:xfrm>
            <a:off x="683568" y="1135946"/>
            <a:ext cx="7632848" cy="229305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Redondear rectángulo de esquina diagonal"/>
          <p:cNvSpPr/>
          <p:nvPr/>
        </p:nvSpPr>
        <p:spPr>
          <a:xfrm>
            <a:off x="467544" y="692696"/>
            <a:ext cx="3384376" cy="443250"/>
          </a:xfrm>
          <a:prstGeom prst="round2Diag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DANZA Y MÚSICA KICHWA</a:t>
            </a:r>
            <a:endParaRPr lang="es-EC" dirty="0"/>
          </a:p>
        </p:txBody>
      </p:sp>
      <p:pic>
        <p:nvPicPr>
          <p:cNvPr id="8" name="7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t="33102" r="14770" b="27973"/>
          <a:stretch/>
        </p:blipFill>
        <p:spPr bwMode="auto">
          <a:xfrm>
            <a:off x="683568" y="4293096"/>
            <a:ext cx="7632848" cy="221131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Redondear rectángulo de esquina diagonal"/>
          <p:cNvSpPr/>
          <p:nvPr/>
        </p:nvSpPr>
        <p:spPr>
          <a:xfrm>
            <a:off x="467544" y="3849846"/>
            <a:ext cx="4032448" cy="443250"/>
          </a:xfrm>
          <a:prstGeom prst="round2Diag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ELABORACIÓN DE ARTESANÍAS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792804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24079" t="25949" r="23655" b="10060"/>
          <a:stretch/>
        </p:blipFill>
        <p:spPr bwMode="auto">
          <a:xfrm>
            <a:off x="395536" y="980728"/>
            <a:ext cx="4049398" cy="223224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5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41065" r="55949" b="20138"/>
          <a:stretch/>
        </p:blipFill>
        <p:spPr bwMode="auto">
          <a:xfrm>
            <a:off x="4572000" y="980728"/>
            <a:ext cx="4104456" cy="223224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 descr="C:\Users\ECUADOR\Desktop\ROL DE LA MUJER EN EL TURISMO COMUNITARIO\SHIRIPUNO 2\IMG_096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t="5810" r="2411" b="6565"/>
          <a:stretch/>
        </p:blipFill>
        <p:spPr bwMode="auto">
          <a:xfrm>
            <a:off x="2483768" y="3731230"/>
            <a:ext cx="4392488" cy="293813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7 Redondear rectángulo de esquina diagonal"/>
          <p:cNvSpPr/>
          <p:nvPr/>
        </p:nvSpPr>
        <p:spPr>
          <a:xfrm>
            <a:off x="1763688" y="3423399"/>
            <a:ext cx="3744416" cy="443250"/>
          </a:xfrm>
          <a:prstGeom prst="round2Diag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ATRACTIVOS NATURALES</a:t>
            </a:r>
            <a:endParaRPr lang="es-EC" dirty="0"/>
          </a:p>
        </p:txBody>
      </p:sp>
      <p:sp>
        <p:nvSpPr>
          <p:cNvPr id="9" name="8 Redondear rectángulo de esquina diagonal"/>
          <p:cNvSpPr/>
          <p:nvPr/>
        </p:nvSpPr>
        <p:spPr>
          <a:xfrm>
            <a:off x="43880" y="537478"/>
            <a:ext cx="8920608" cy="443250"/>
          </a:xfrm>
          <a:prstGeom prst="round2Diag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ELABORACIÓN DE CHOCOLATE ARTESANAL Y CHICHA DE YUCA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749095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002906"/>
              </p:ext>
            </p:extLst>
          </p:nvPr>
        </p:nvGraphicFramePr>
        <p:xfrm>
          <a:off x="539552" y="332656"/>
          <a:ext cx="8136904" cy="620329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968083"/>
                <a:gridCol w="4168821"/>
              </a:tblGrid>
              <a:tr h="4399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PRECIOS 2016 CTC SHIRIPUNO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39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Entrada comunidad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2 dólares por pax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Hospedaje con baño privado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15 dólares por pax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Hospedaje con baño compartido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10 dólares por pax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80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 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Fabricación de  chocolate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15 por grupo (menos de 5 pax)</a:t>
                      </a:r>
                      <a:b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</a:b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3 dólares por pax si el grupo es mayor a 5 personas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Caminata por las plantaciones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50 dólares por pax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Desayuno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4 dólares por pax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9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Almuerzo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5 dólares por pax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13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Cena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5 dólares por pax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9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Fabricación de artesanías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0" dirty="0">
                          <a:effectLst/>
                          <a:latin typeface="Berlin Sans FB" panose="020E0602020502020306" pitchFamily="34" charset="0"/>
                        </a:rPr>
                        <a:t>10 dólares por pax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5896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35496" y="303039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RESULTADOS ENCUESTA</a:t>
            </a:r>
            <a:endParaRPr lang="es-EC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6916"/>
            <a:ext cx="4032448" cy="3166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11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765056"/>
            <a:ext cx="3888433" cy="31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12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01360"/>
            <a:ext cx="3846195" cy="31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97573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179512" y="260648"/>
            <a:ext cx="8740098" cy="576064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¿CONSIDERA USTED QUE EXISTEN LAS MISMAS OPORTUNIDADES PARA HOMBRES Y MUJERES EN EL CAMPO LABORAL?</a:t>
            </a:r>
            <a:endParaRPr lang="es-EC" dirty="0">
              <a:latin typeface="Berlin Sans FB" panose="020E0602020502020306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709740"/>
              </p:ext>
            </p:extLst>
          </p:nvPr>
        </p:nvGraphicFramePr>
        <p:xfrm>
          <a:off x="1907704" y="980728"/>
          <a:ext cx="5184576" cy="1261872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890695"/>
                <a:gridCol w="1570767"/>
                <a:gridCol w="172311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  <a:latin typeface="Berlin Sans FB" panose="020E0602020502020306" pitchFamily="34" charset="0"/>
                        </a:rPr>
                        <a:t> </a:t>
                      </a:r>
                      <a:endParaRPr lang="es-EC" sz="24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  <a:latin typeface="Berlin Sans FB" panose="020E0602020502020306" pitchFamily="34" charset="0"/>
                        </a:rPr>
                        <a:t>RESPUESTAS</a:t>
                      </a:r>
                      <a:endParaRPr lang="es-EC" sz="24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  <a:latin typeface="Berlin Sans FB" panose="020E0602020502020306" pitchFamily="34" charset="0"/>
                        </a:rPr>
                        <a:t>PORCENTAJE</a:t>
                      </a:r>
                      <a:endParaRPr lang="es-EC" sz="24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  <a:latin typeface="Berlin Sans FB" panose="020E0602020502020306" pitchFamily="34" charset="0"/>
                        </a:rPr>
                        <a:t>Sí</a:t>
                      </a:r>
                      <a:endParaRPr lang="es-EC" sz="24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  <a:latin typeface="Berlin Sans FB" panose="020E0602020502020306" pitchFamily="34" charset="0"/>
                        </a:rPr>
                        <a:t>No</a:t>
                      </a:r>
                      <a:endParaRPr lang="es-EC" sz="24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  <a:latin typeface="Berlin Sans FB" panose="020E0602020502020306" pitchFamily="34" charset="0"/>
                        </a:rPr>
                        <a:t>Total</a:t>
                      </a:r>
                      <a:endParaRPr lang="es-EC" sz="24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  <a:latin typeface="Berlin Sans FB" panose="020E0602020502020306" pitchFamily="34" charset="0"/>
                        </a:rPr>
                        <a:t>24</a:t>
                      </a:r>
                      <a:endParaRPr lang="es-EC" sz="24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  <a:latin typeface="Berlin Sans FB" panose="020E0602020502020306" pitchFamily="34" charset="0"/>
                        </a:rPr>
                        <a:t>97</a:t>
                      </a:r>
                      <a:endParaRPr lang="es-EC" sz="24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  <a:latin typeface="Berlin Sans FB" panose="020E0602020502020306" pitchFamily="34" charset="0"/>
                        </a:rPr>
                        <a:t>121</a:t>
                      </a:r>
                      <a:endParaRPr lang="es-EC" sz="24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  <a:latin typeface="Berlin Sans FB" panose="020E0602020502020306" pitchFamily="34" charset="0"/>
                        </a:rPr>
                        <a:t>19,8%</a:t>
                      </a:r>
                      <a:endParaRPr lang="es-EC" sz="24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  <a:latin typeface="Berlin Sans FB" panose="020E0602020502020306" pitchFamily="34" charset="0"/>
                        </a:rPr>
                        <a:t>80,2%</a:t>
                      </a:r>
                      <a:endParaRPr lang="es-EC" sz="24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  <a:latin typeface="Berlin Sans FB" panose="020E0602020502020306" pitchFamily="34" charset="0"/>
                        </a:rPr>
                        <a:t>100%</a:t>
                      </a:r>
                      <a:endParaRPr lang="es-EC" sz="24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7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2896"/>
            <a:ext cx="5328592" cy="4176464"/>
          </a:xfrm>
          <a:prstGeom prst="rect">
            <a:avLst/>
          </a:prstGeom>
          <a:noFill/>
          <a:ln w="317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03083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Flecha a la derecha con bandas"/>
          <p:cNvSpPr/>
          <p:nvPr/>
        </p:nvSpPr>
        <p:spPr>
          <a:xfrm>
            <a:off x="539552" y="332656"/>
            <a:ext cx="8064896" cy="6336704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251520" y="323945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Vijaya" panose="020B0604020202020204" pitchFamily="34" charset="0"/>
              </a:rPr>
              <a:t>OBJETIVO GENERAL </a:t>
            </a:r>
            <a:endParaRPr lang="es-EC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Vijaya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39552" y="1052736"/>
            <a:ext cx="1800200" cy="504056"/>
          </a:xfrm>
          <a:prstGeom prst="rect">
            <a:avLst/>
          </a:prstGeom>
          <a:solidFill>
            <a:srgbClr val="9933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ANALIZAR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275856" y="1052736"/>
            <a:ext cx="1800200" cy="504056"/>
          </a:xfrm>
          <a:prstGeom prst="rect">
            <a:avLst/>
          </a:prstGeom>
          <a:solidFill>
            <a:srgbClr val="9933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DESARROLLO</a:t>
            </a:r>
            <a:endParaRPr lang="es-EC" dirty="0">
              <a:latin typeface="Berlin Sans FB" panose="020E0602020502020306" pitchFamily="34" charset="0"/>
            </a:endParaRPr>
          </a:p>
        </p:txBody>
      </p:sp>
      <p:pic>
        <p:nvPicPr>
          <p:cNvPr id="2052" name="Picture 4" descr="KENOX S630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69782"/>
            <a:ext cx="2404312" cy="18032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6156176" y="1002044"/>
            <a:ext cx="1800200" cy="504056"/>
          </a:xfrm>
          <a:prstGeom prst="rect">
            <a:avLst/>
          </a:prstGeom>
          <a:solidFill>
            <a:srgbClr val="9933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MEDIANTE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39552" y="4005064"/>
            <a:ext cx="1800200" cy="504056"/>
          </a:xfrm>
          <a:prstGeom prst="rect">
            <a:avLst/>
          </a:prstGeom>
          <a:solidFill>
            <a:srgbClr val="9933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DEMOSTRAR</a:t>
            </a:r>
            <a:endParaRPr lang="es-EC" dirty="0">
              <a:latin typeface="Berlin Sans FB" panose="020E0602020502020306" pitchFamily="34" charset="0"/>
            </a:endParaRPr>
          </a:p>
        </p:txBody>
      </p:sp>
      <p:pic>
        <p:nvPicPr>
          <p:cNvPr id="2058" name="Picture 10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9736"/>
            <a:ext cx="2369305" cy="1363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3275856" y="3933056"/>
            <a:ext cx="1800200" cy="504056"/>
          </a:xfrm>
          <a:prstGeom prst="rect">
            <a:avLst/>
          </a:prstGeom>
          <a:solidFill>
            <a:srgbClr val="9933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GENERANDO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156176" y="3933056"/>
            <a:ext cx="1800200" cy="519564"/>
          </a:xfrm>
          <a:prstGeom prst="rect">
            <a:avLst/>
          </a:prstGeom>
          <a:solidFill>
            <a:srgbClr val="9933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MAYOR PARTICIPACIÓN</a:t>
            </a:r>
            <a:endParaRPr lang="es-EC" dirty="0">
              <a:latin typeface="Berlin Sans FB" panose="020E0602020502020306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3" t="36209" r="4762" b="28663"/>
          <a:stretch/>
        </p:blipFill>
        <p:spPr bwMode="auto">
          <a:xfrm>
            <a:off x="5868144" y="1728766"/>
            <a:ext cx="2443738" cy="18442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 t="29526" r="23543" b="36853"/>
          <a:stretch/>
        </p:blipFill>
        <p:spPr bwMode="auto">
          <a:xfrm>
            <a:off x="5694300" y="4637386"/>
            <a:ext cx="2910148" cy="1815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8 Flecha abajo"/>
          <p:cNvSpPr/>
          <p:nvPr/>
        </p:nvSpPr>
        <p:spPr>
          <a:xfrm>
            <a:off x="1259632" y="1556792"/>
            <a:ext cx="360040" cy="212990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7" name="26 Flecha abajo"/>
          <p:cNvSpPr/>
          <p:nvPr/>
        </p:nvSpPr>
        <p:spPr>
          <a:xfrm>
            <a:off x="3973822" y="4452620"/>
            <a:ext cx="360040" cy="212990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8" name="27 Flecha abajo"/>
          <p:cNvSpPr/>
          <p:nvPr/>
        </p:nvSpPr>
        <p:spPr>
          <a:xfrm>
            <a:off x="1204392" y="4509120"/>
            <a:ext cx="360040" cy="212990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9" name="28 Flecha abajo"/>
          <p:cNvSpPr/>
          <p:nvPr/>
        </p:nvSpPr>
        <p:spPr>
          <a:xfrm>
            <a:off x="6876256" y="1484784"/>
            <a:ext cx="360040" cy="212990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0" name="29 Flecha abajo"/>
          <p:cNvSpPr/>
          <p:nvPr/>
        </p:nvSpPr>
        <p:spPr>
          <a:xfrm>
            <a:off x="3995936" y="1602697"/>
            <a:ext cx="360040" cy="212990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1" name="30 Flecha abajo"/>
          <p:cNvSpPr/>
          <p:nvPr/>
        </p:nvSpPr>
        <p:spPr>
          <a:xfrm>
            <a:off x="7020272" y="4490980"/>
            <a:ext cx="360040" cy="212990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4" name="3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7927" r="19827" b="8839"/>
          <a:stretch/>
        </p:blipFill>
        <p:spPr bwMode="auto">
          <a:xfrm>
            <a:off x="484806" y="1835051"/>
            <a:ext cx="2003616" cy="18819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reconocimien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25144"/>
            <a:ext cx="1840185" cy="18320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7107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581079"/>
              </p:ext>
            </p:extLst>
          </p:nvPr>
        </p:nvGraphicFramePr>
        <p:xfrm>
          <a:off x="1475656" y="1155832"/>
          <a:ext cx="6336704" cy="1697104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3053187"/>
                <a:gridCol w="1780162"/>
                <a:gridCol w="1503355"/>
              </a:tblGrid>
              <a:tr h="475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Berlin Sans FB" panose="020E0602020502020306" pitchFamily="34" charset="0"/>
                        </a:rPr>
                        <a:t> 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Berlin Sans FB" panose="020E0602020502020306" pitchFamily="34" charset="0"/>
                        </a:rPr>
                        <a:t>RESPUESTAS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Berlin Sans FB" panose="020E0602020502020306" pitchFamily="34" charset="0"/>
                        </a:rPr>
                        <a:t>PORCENTAJE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21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Berlin Sans FB" panose="020E0602020502020306" pitchFamily="34" charset="0"/>
                        </a:rPr>
                        <a:t>Muy importante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Berlin Sans FB" panose="020E0602020502020306" pitchFamily="34" charset="0"/>
                        </a:rPr>
                        <a:t>Medianamente importante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Berlin Sans FB" panose="020E0602020502020306" pitchFamily="34" charset="0"/>
                        </a:rPr>
                        <a:t>Nada importante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Berlin Sans FB" panose="020E0602020502020306" pitchFamily="34" charset="0"/>
                        </a:rPr>
                        <a:t>Total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Berlin Sans FB" panose="020E0602020502020306" pitchFamily="34" charset="0"/>
                        </a:rPr>
                        <a:t>92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Berlin Sans FB" panose="020E0602020502020306" pitchFamily="34" charset="0"/>
                        </a:rPr>
                        <a:t>26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Berlin Sans FB" panose="020E0602020502020306" pitchFamily="34" charset="0"/>
                        </a:rPr>
                        <a:t>3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Berlin Sans FB" panose="020E0602020502020306" pitchFamily="34" charset="0"/>
                        </a:rPr>
                        <a:t>121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Berlin Sans FB" panose="020E0602020502020306" pitchFamily="34" charset="0"/>
                        </a:rPr>
                        <a:t>76%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Berlin Sans FB" panose="020E0602020502020306" pitchFamily="34" charset="0"/>
                        </a:rPr>
                        <a:t>21,5%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Berlin Sans FB" panose="020E0602020502020306" pitchFamily="34" charset="0"/>
                        </a:rPr>
                        <a:t>2,5%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  <a:latin typeface="Berlin Sans FB" panose="020E0602020502020306" pitchFamily="34" charset="0"/>
                        </a:rPr>
                        <a:t>100%</a:t>
                      </a:r>
                      <a:endParaRPr lang="es-EC" sz="20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179512" y="188640"/>
            <a:ext cx="8740098" cy="792088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Berlin Sans FB" panose="020E0602020502020306" pitchFamily="34" charset="0"/>
              </a:rPr>
              <a:t>¿CUÁL ES LA IMPORTANCIA QUE USTED DA AL HECHO DE QUE EL CENTRO TURÍSTICO COMUNITARIO SHIRIPUNO, UBICADO EN PUERTO MISAHUALLÍ, CANTÓN TENA, SEA LIDERADO POR MUJERES?</a:t>
            </a:r>
            <a:endParaRPr lang="es-EC" sz="1600" dirty="0">
              <a:latin typeface="Berlin Sans FB" panose="020E0602020502020306" pitchFamily="34" charset="0"/>
            </a:endParaRPr>
          </a:p>
        </p:txBody>
      </p:sp>
      <p:pic>
        <p:nvPicPr>
          <p:cNvPr id="7" name="6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4"/>
          <a:stretch>
            <a:fillRect/>
          </a:stretch>
        </p:blipFill>
        <p:spPr bwMode="auto">
          <a:xfrm>
            <a:off x="1979712" y="3212976"/>
            <a:ext cx="5256584" cy="3491478"/>
          </a:xfrm>
          <a:prstGeom prst="rect">
            <a:avLst/>
          </a:prstGeom>
          <a:noFill/>
          <a:ln w="317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168655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092124"/>
              </p:ext>
            </p:extLst>
          </p:nvPr>
        </p:nvGraphicFramePr>
        <p:xfrm>
          <a:off x="2051719" y="1052736"/>
          <a:ext cx="4968553" cy="175260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220489"/>
                <a:gridCol w="1759019"/>
                <a:gridCol w="1989045"/>
              </a:tblGrid>
              <a:tr h="331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Berlin Sans FB" panose="020E0602020502020306" pitchFamily="34" charset="0"/>
                        </a:rPr>
                        <a:t> </a:t>
                      </a:r>
                      <a:endParaRPr lang="es-EC" sz="28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Berlin Sans FB" panose="020E0602020502020306" pitchFamily="34" charset="0"/>
                        </a:rPr>
                        <a:t>RESPUESTAS</a:t>
                      </a:r>
                      <a:endParaRPr lang="es-EC" sz="28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Berlin Sans FB" panose="020E0602020502020306" pitchFamily="34" charset="0"/>
                        </a:rPr>
                        <a:t>PORCENTAJE</a:t>
                      </a:r>
                      <a:endParaRPr lang="es-EC" sz="28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96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Berlin Sans FB" panose="020E0602020502020306" pitchFamily="34" charset="0"/>
                        </a:rPr>
                        <a:t>Alto</a:t>
                      </a:r>
                      <a:endParaRPr lang="es-EC" sz="2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Berlin Sans FB" panose="020E0602020502020306" pitchFamily="34" charset="0"/>
                        </a:rPr>
                        <a:t>Medio</a:t>
                      </a:r>
                      <a:endParaRPr lang="es-EC" sz="2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Berlin Sans FB" panose="020E0602020502020306" pitchFamily="34" charset="0"/>
                        </a:rPr>
                        <a:t>Bajo</a:t>
                      </a:r>
                      <a:endParaRPr lang="es-EC" sz="2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Berlin Sans FB" panose="020E0602020502020306" pitchFamily="34" charset="0"/>
                        </a:rPr>
                        <a:t>Total</a:t>
                      </a:r>
                      <a:endParaRPr lang="es-EC" sz="28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Berlin Sans FB" panose="020E0602020502020306" pitchFamily="34" charset="0"/>
                        </a:rPr>
                        <a:t>57</a:t>
                      </a:r>
                      <a:endParaRPr lang="es-EC" sz="2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Berlin Sans FB" panose="020E0602020502020306" pitchFamily="34" charset="0"/>
                        </a:rPr>
                        <a:t>59</a:t>
                      </a:r>
                      <a:endParaRPr lang="es-EC" sz="2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Berlin Sans FB" panose="020E0602020502020306" pitchFamily="34" charset="0"/>
                        </a:rPr>
                        <a:t>5</a:t>
                      </a:r>
                      <a:endParaRPr lang="es-EC" sz="2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Berlin Sans FB" panose="020E0602020502020306" pitchFamily="34" charset="0"/>
                        </a:rPr>
                        <a:t>121</a:t>
                      </a:r>
                      <a:endParaRPr lang="es-EC" sz="28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Berlin Sans FB" panose="020E0602020502020306" pitchFamily="34" charset="0"/>
                        </a:rPr>
                        <a:t>47,1%</a:t>
                      </a:r>
                      <a:endParaRPr lang="es-EC" sz="2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Berlin Sans FB" panose="020E0602020502020306" pitchFamily="34" charset="0"/>
                        </a:rPr>
                        <a:t>48,8%</a:t>
                      </a:r>
                      <a:endParaRPr lang="es-EC" sz="2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Berlin Sans FB" panose="020E0602020502020306" pitchFamily="34" charset="0"/>
                        </a:rPr>
                        <a:t>4,1%</a:t>
                      </a:r>
                      <a:endParaRPr lang="es-EC" sz="2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Berlin Sans FB" panose="020E0602020502020306" pitchFamily="34" charset="0"/>
                        </a:rPr>
                        <a:t>100%</a:t>
                      </a:r>
                      <a:endParaRPr lang="es-EC" sz="28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179512" y="188640"/>
            <a:ext cx="8740098" cy="648072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¿QUÉ NIVEL DE DESARROLLO HA TENIDO LA COMUNIDAD DE SHIRIPUNO LIDERADA POR MUJERES, MEDIANTE EL TURISMO COMUNITARIO?</a:t>
            </a:r>
            <a:endParaRPr lang="es-EC" dirty="0">
              <a:latin typeface="Berlin Sans FB" panose="020E0602020502020306" pitchFamily="34" charset="0"/>
            </a:endParaRPr>
          </a:p>
        </p:txBody>
      </p:sp>
      <p:pic>
        <p:nvPicPr>
          <p:cNvPr id="7" name="6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6"/>
          <a:stretch>
            <a:fillRect/>
          </a:stretch>
        </p:blipFill>
        <p:spPr bwMode="auto">
          <a:xfrm>
            <a:off x="1835696" y="2924944"/>
            <a:ext cx="5544616" cy="3672408"/>
          </a:xfrm>
          <a:prstGeom prst="rect">
            <a:avLst/>
          </a:prstGeom>
          <a:noFill/>
          <a:ln w="317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926174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9512" y="188640"/>
            <a:ext cx="8740098" cy="576064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latin typeface="Berlin Sans FB" panose="020E0602020502020306" pitchFamily="34" charset="0"/>
              </a:rPr>
              <a:t>¿QUÉ ENTIDADES DEBERÍAN BRINDAR APOYO A NUEVOS EMPRENDIMIENTOS DENTRO DEL TURISMO COMUNITARIO LIDERADO POR MUJERES? ESCOJA 2 </a:t>
            </a:r>
            <a:r>
              <a:rPr lang="es-EC" sz="1400" dirty="0" smtClean="0">
                <a:latin typeface="Berlin Sans FB" panose="020E0602020502020306" pitchFamily="34" charset="0"/>
              </a:rPr>
              <a:t>RESPUESTAS.</a:t>
            </a:r>
            <a:endParaRPr lang="es-EC" sz="1400" dirty="0">
              <a:latin typeface="Berlin Sans FB" panose="020E0602020502020306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572018"/>
              </p:ext>
            </p:extLst>
          </p:nvPr>
        </p:nvGraphicFramePr>
        <p:xfrm>
          <a:off x="539551" y="908720"/>
          <a:ext cx="8136904" cy="196291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5219900"/>
                <a:gridCol w="1476845"/>
                <a:gridCol w="144015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 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RESPUESTAS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PORCENTAJE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GADs Parroquiales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GADs Cantonales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MINTUR (Ministerio de Turismo)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MIPRO (Ministerio de Industrias y Productividad)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Entidades Financieras Estatales (Corporación Financiera Nacional, Ban Ecuador B. P</a:t>
                      </a:r>
                      <a:r>
                        <a:rPr lang="es-EC" sz="1400" b="0" dirty="0" smtClean="0">
                          <a:effectLst/>
                          <a:latin typeface="Berlin Sans FB" panose="020E0602020502020306" pitchFamily="34" charset="0"/>
                        </a:rPr>
                        <a:t>.)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  <a:latin typeface="Berlin Sans FB" panose="020E0602020502020306" pitchFamily="34" charset="0"/>
                          <a:ea typeface="Calibri"/>
                          <a:cs typeface="Times New Roman"/>
                        </a:rPr>
                        <a:t>TOTAL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61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37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113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21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10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b="0" dirty="0" smtClean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  <a:latin typeface="Berlin Sans FB" panose="020E0602020502020306" pitchFamily="34" charset="0"/>
                        </a:rPr>
                        <a:t>242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25,2%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15,3%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46,7%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8,7%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4,1%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b="0" dirty="0" smtClean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  <a:latin typeface="Berlin Sans FB" panose="020E0602020502020306" pitchFamily="34" charset="0"/>
                        </a:rPr>
                        <a:t>100</a:t>
                      </a:r>
                      <a:r>
                        <a:rPr lang="es-EC" sz="1400" b="0" dirty="0">
                          <a:effectLst/>
                          <a:latin typeface="Berlin Sans FB" panose="020E0602020502020306" pitchFamily="34" charset="0"/>
                        </a:rPr>
                        <a:t>%</a:t>
                      </a:r>
                      <a:endParaRPr lang="es-EC" sz="1800" b="0" dirty="0">
                        <a:effectLst/>
                        <a:latin typeface="Berlin Sans FB" panose="020E0602020502020306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7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t="19702" r="25076" b="9154"/>
          <a:stretch>
            <a:fillRect/>
          </a:stretch>
        </p:blipFill>
        <p:spPr bwMode="auto">
          <a:xfrm>
            <a:off x="1957272" y="2924944"/>
            <a:ext cx="5495048" cy="3816424"/>
          </a:xfrm>
          <a:prstGeom prst="rect">
            <a:avLst/>
          </a:prstGeom>
          <a:noFill/>
          <a:ln w="317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500728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35496" y="332656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ENTREVISTA</a:t>
            </a:r>
            <a:endParaRPr lang="es-EC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pic>
        <p:nvPicPr>
          <p:cNvPr id="24578" name="Picture 2" descr="La imagen puede contener: una persona, sombrero y exteri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836" r="7935"/>
          <a:stretch/>
        </p:blipFill>
        <p:spPr bwMode="auto">
          <a:xfrm>
            <a:off x="5076056" y="1484784"/>
            <a:ext cx="2746207" cy="2237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6 Imagen"/>
          <p:cNvPicPr/>
          <p:nvPr/>
        </p:nvPicPr>
        <p:blipFill rotWithShape="1">
          <a:blip r:embed="rId3"/>
          <a:srcRect l="10696" t="27611" r="52264" b="24362"/>
          <a:stretch/>
        </p:blipFill>
        <p:spPr bwMode="auto">
          <a:xfrm>
            <a:off x="1187624" y="1489981"/>
            <a:ext cx="2943382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1187624" y="4221088"/>
            <a:ext cx="2943382" cy="1656184"/>
          </a:xfrm>
          <a:prstGeom prst="roundRect">
            <a:avLst/>
          </a:prstGeom>
          <a:solidFill>
            <a:srgbClr val="66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SRA. YAJAIRA RIVADENEYRA</a:t>
            </a:r>
          </a:p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LÍDER ACTUAL DEL CTC SHIRIPUNO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072244" y="4221088"/>
            <a:ext cx="2943382" cy="1656184"/>
          </a:xfrm>
          <a:prstGeom prst="roundRect">
            <a:avLst/>
          </a:prstGeom>
          <a:solidFill>
            <a:srgbClr val="CC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SR. GALINDO PARRA</a:t>
            </a:r>
          </a:p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PRESIDENTE DE LA FEPTCE 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0" name="9 Cheurón"/>
          <p:cNvSpPr/>
          <p:nvPr/>
        </p:nvSpPr>
        <p:spPr>
          <a:xfrm rot="5400000">
            <a:off x="2394986" y="3844273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1" name="10 Cheurón"/>
          <p:cNvSpPr/>
          <p:nvPr/>
        </p:nvSpPr>
        <p:spPr>
          <a:xfrm rot="5400000">
            <a:off x="6355425" y="3805815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189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251520" y="332656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PARTICIPACIÓN DE LAS MUJERES EN EL CTC SHIRIPUNO</a:t>
            </a:r>
            <a:endParaRPr lang="es-EC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257243"/>
              </p:ext>
            </p:extLst>
          </p:nvPr>
        </p:nvGraphicFramePr>
        <p:xfrm>
          <a:off x="251520" y="980728"/>
          <a:ext cx="8568952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0"/>
                <a:gridCol w="3528392"/>
              </a:tblGrid>
              <a:tr h="405045">
                <a:tc>
                  <a:txBody>
                    <a:bodyPr/>
                    <a:lstStyle/>
                    <a:p>
                      <a:pPr algn="ctr"/>
                      <a:r>
                        <a:rPr lang="es-EC" b="0" dirty="0" smtClean="0">
                          <a:latin typeface="Berlin Sans FB" panose="020E0602020502020306" pitchFamily="34" charset="0"/>
                        </a:rPr>
                        <a:t>ANTES</a:t>
                      </a:r>
                      <a:r>
                        <a:rPr lang="es-EC" b="0" baseline="0" dirty="0" smtClean="0">
                          <a:latin typeface="Berlin Sans FB" panose="020E0602020502020306" pitchFamily="34" charset="0"/>
                        </a:rPr>
                        <a:t> DEL AÑO 2004 </a:t>
                      </a:r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0" dirty="0" smtClean="0">
                          <a:latin typeface="Berlin Sans FB" panose="020E0602020502020306" pitchFamily="34" charset="0"/>
                        </a:rPr>
                        <a:t>A </a:t>
                      </a:r>
                      <a:r>
                        <a:rPr lang="es-EC" b="0" dirty="0" smtClean="0">
                          <a:latin typeface="Berlin Sans FB" panose="020E0602020502020306" pitchFamily="34" charset="0"/>
                        </a:rPr>
                        <a:t>PARTIR </a:t>
                      </a:r>
                      <a:r>
                        <a:rPr lang="es-EC" b="0" dirty="0" smtClean="0">
                          <a:latin typeface="Berlin Sans FB" panose="020E0602020502020306" pitchFamily="34" charset="0"/>
                        </a:rPr>
                        <a:t>DEL AÑO 2005</a:t>
                      </a:r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2430270">
                <a:tc>
                  <a:txBody>
                    <a:bodyPr/>
                    <a:lstStyle/>
                    <a:p>
                      <a:pPr algn="ctr"/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2565285">
                <a:tc>
                  <a:txBody>
                    <a:bodyPr/>
                    <a:lstStyle/>
                    <a:p>
                      <a:pPr algn="ctr"/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7 Imagen"/>
          <p:cNvPicPr/>
          <p:nvPr/>
        </p:nvPicPr>
        <p:blipFill rotWithShape="1">
          <a:blip r:embed="rId2"/>
          <a:srcRect l="48927" t="27611" r="21341" b="33572"/>
          <a:stretch/>
        </p:blipFill>
        <p:spPr bwMode="auto">
          <a:xfrm>
            <a:off x="5508104" y="1490874"/>
            <a:ext cx="3168352" cy="1938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35980" r="53592" b="18750"/>
          <a:stretch/>
        </p:blipFill>
        <p:spPr bwMode="auto">
          <a:xfrm>
            <a:off x="2915816" y="1484784"/>
            <a:ext cx="2049809" cy="2142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Resultado de imagen para CASA KICHW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9" b="2817"/>
          <a:stretch/>
        </p:blipFill>
        <p:spPr bwMode="auto">
          <a:xfrm>
            <a:off x="467544" y="1484784"/>
            <a:ext cx="2450394" cy="2135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7" descr="Resultado de imagen para PAREJA KICHWA DEL ORIENTE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0" name="AutoShape 9" descr="Resultado de imagen para PAREJA KICHWA DEL ORIENTE"/>
          <p:cNvSpPr>
            <a:spLocks noChangeAspect="1" noChangeArrowheads="1"/>
          </p:cNvSpPr>
          <p:nvPr/>
        </p:nvSpPr>
        <p:spPr bwMode="auto">
          <a:xfrm>
            <a:off x="307975" y="-6778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1" name="AutoShape 11" descr="Resultado de imagen para PAREJA KICHWA DEL ORIENTE"/>
          <p:cNvSpPr>
            <a:spLocks noChangeAspect="1" noChangeArrowheads="1"/>
          </p:cNvSpPr>
          <p:nvPr/>
        </p:nvSpPr>
        <p:spPr bwMode="auto">
          <a:xfrm>
            <a:off x="460375" y="-5254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726"/>
          <a:stretch/>
        </p:blipFill>
        <p:spPr bwMode="auto">
          <a:xfrm>
            <a:off x="393526" y="4365104"/>
            <a:ext cx="2448272" cy="1784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dondear rectángulo de esquina diagonal"/>
          <p:cNvSpPr/>
          <p:nvPr/>
        </p:nvSpPr>
        <p:spPr>
          <a:xfrm>
            <a:off x="4139952" y="1412776"/>
            <a:ext cx="2369890" cy="360040"/>
          </a:xfrm>
          <a:prstGeom prst="round2DiagRect">
            <a:avLst/>
          </a:prstGeom>
          <a:solidFill>
            <a:srgbClr val="0099CC"/>
          </a:solidFill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ADMINISTRACIÓN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3" name="AutoShape 14" descr="Resultado de imagen para PAREJA KICHWA DEL ORIENTE"/>
          <p:cNvSpPr>
            <a:spLocks noChangeAspect="1" noChangeArrowheads="1"/>
          </p:cNvSpPr>
          <p:nvPr/>
        </p:nvSpPr>
        <p:spPr bwMode="auto">
          <a:xfrm>
            <a:off x="612775" y="-3730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/>
          <a:stretch/>
        </p:blipFill>
        <p:spPr bwMode="auto">
          <a:xfrm>
            <a:off x="2771800" y="4365104"/>
            <a:ext cx="2282609" cy="1784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Redondear rectángulo de esquina diagonal"/>
          <p:cNvSpPr/>
          <p:nvPr/>
        </p:nvSpPr>
        <p:spPr>
          <a:xfrm>
            <a:off x="3978510" y="3861048"/>
            <a:ext cx="2369890" cy="360040"/>
          </a:xfrm>
          <a:prstGeom prst="round2DiagRect">
            <a:avLst/>
          </a:prstGeom>
          <a:solidFill>
            <a:srgbClr val="0099CC"/>
          </a:solidFill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CAMPO LABORAL</a:t>
            </a:r>
            <a:endParaRPr lang="es-EC" dirty="0">
              <a:latin typeface="Berlin Sans FB" panose="020E0602020502020306" pitchFamily="34" charset="0"/>
            </a:endParaRPr>
          </a:p>
        </p:txBody>
      </p:sp>
      <p:pic>
        <p:nvPicPr>
          <p:cNvPr id="1042" name="Picture 18" descr="Resultado de imagen para AMUKISHM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40757"/>
            <a:ext cx="3128806" cy="1968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" name="20 Imagen"/>
          <p:cNvPicPr/>
          <p:nvPr/>
        </p:nvPicPr>
        <p:blipFill rotWithShape="1">
          <a:blip r:embed="rId2"/>
          <a:srcRect l="48927" t="64900" r="21341" b="25627"/>
          <a:stretch/>
        </p:blipFill>
        <p:spPr bwMode="auto">
          <a:xfrm>
            <a:off x="5436096" y="4293096"/>
            <a:ext cx="3168352" cy="472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5554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168498"/>
              </p:ext>
            </p:extLst>
          </p:nvPr>
        </p:nvGraphicFramePr>
        <p:xfrm>
          <a:off x="251520" y="548679"/>
          <a:ext cx="8640960" cy="6048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464496"/>
              </a:tblGrid>
              <a:tr h="453651">
                <a:tc>
                  <a:txBody>
                    <a:bodyPr/>
                    <a:lstStyle/>
                    <a:p>
                      <a:pPr algn="ctr"/>
                      <a:r>
                        <a:rPr lang="es-EC" b="0" dirty="0" smtClean="0">
                          <a:latin typeface="Berlin Sans FB" panose="020E0602020502020306" pitchFamily="34" charset="0"/>
                        </a:rPr>
                        <a:t>ANTES</a:t>
                      </a:r>
                      <a:r>
                        <a:rPr lang="es-EC" b="0" baseline="0" dirty="0" smtClean="0">
                          <a:latin typeface="Berlin Sans FB" panose="020E0602020502020306" pitchFamily="34" charset="0"/>
                        </a:rPr>
                        <a:t> DEL AÑO 2004 </a:t>
                      </a:r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0" dirty="0" smtClean="0">
                          <a:latin typeface="Berlin Sans FB" panose="020E0602020502020306" pitchFamily="34" charset="0"/>
                        </a:rPr>
                        <a:t>A </a:t>
                      </a:r>
                      <a:r>
                        <a:rPr lang="es-EC" b="0" dirty="0" smtClean="0">
                          <a:latin typeface="Berlin Sans FB" panose="020E0602020502020306" pitchFamily="34" charset="0"/>
                        </a:rPr>
                        <a:t>PARTIR </a:t>
                      </a:r>
                      <a:r>
                        <a:rPr lang="es-EC" b="0" dirty="0" smtClean="0">
                          <a:latin typeface="Berlin Sans FB" panose="020E0602020502020306" pitchFamily="34" charset="0"/>
                        </a:rPr>
                        <a:t>DEL AÑO 2005</a:t>
                      </a:r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2721903">
                <a:tc>
                  <a:txBody>
                    <a:bodyPr/>
                    <a:lstStyle/>
                    <a:p>
                      <a:pPr algn="ctr"/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2873119">
                <a:tc>
                  <a:txBody>
                    <a:bodyPr/>
                    <a:lstStyle/>
                    <a:p>
                      <a:pPr algn="ctr"/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6" descr="C:\Users\ECUADOR\Desktop\ROL DE LA MUJER EN EL TURISMO COMUNITARIO\SHIRIPUNO 2\IMG_09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486240" cy="1958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Resultado de imagen para AMUKISHM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8"/>
          <a:stretch/>
        </p:blipFill>
        <p:spPr bwMode="auto">
          <a:xfrm>
            <a:off x="1187624" y="1122278"/>
            <a:ext cx="2232248" cy="230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dondear rectángulo de esquina diagonal"/>
          <p:cNvSpPr/>
          <p:nvPr/>
        </p:nvSpPr>
        <p:spPr>
          <a:xfrm>
            <a:off x="3059832" y="1052736"/>
            <a:ext cx="2369890" cy="360040"/>
          </a:xfrm>
          <a:prstGeom prst="round2DiagRect">
            <a:avLst/>
          </a:prstGeom>
          <a:solidFill>
            <a:srgbClr val="0099CC"/>
          </a:solidFill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ARTESANÍAS</a:t>
            </a:r>
            <a:endParaRPr lang="es-EC" dirty="0">
              <a:latin typeface="Berlin Sans FB" panose="020E0602020502020306" pitchFamily="34" charset="0"/>
            </a:endParaRPr>
          </a:p>
        </p:txBody>
      </p:sp>
      <p:pic>
        <p:nvPicPr>
          <p:cNvPr id="10" name="Picture 4" descr="IMGP224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7" b="14289"/>
          <a:stretch/>
        </p:blipFill>
        <p:spPr bwMode="auto">
          <a:xfrm>
            <a:off x="5580112" y="3717032"/>
            <a:ext cx="2542022" cy="2706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IMGP224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86" b="21342"/>
          <a:stretch/>
        </p:blipFill>
        <p:spPr bwMode="auto">
          <a:xfrm>
            <a:off x="854652" y="3907782"/>
            <a:ext cx="2925260" cy="240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dondear rectángulo de esquina diagonal"/>
          <p:cNvSpPr/>
          <p:nvPr/>
        </p:nvSpPr>
        <p:spPr>
          <a:xfrm>
            <a:off x="3212232" y="3638785"/>
            <a:ext cx="2369890" cy="360040"/>
          </a:xfrm>
          <a:prstGeom prst="round2DiagRect">
            <a:avLst/>
          </a:prstGeom>
          <a:solidFill>
            <a:srgbClr val="0099CC"/>
          </a:solidFill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EDUCACIÓN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176164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35496" y="416858"/>
            <a:ext cx="9028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EL ROL DE LA MUJER EN EL ÁMBITO TURÍSTICO  DEL CTC SHIRIPUNO</a:t>
            </a:r>
            <a:endParaRPr lang="es-EC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323528" y="1916832"/>
            <a:ext cx="2808312" cy="1008112"/>
          </a:xfrm>
          <a:prstGeom prst="ellipse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ADMINISTRACIÓN</a:t>
            </a:r>
            <a:endParaRPr lang="es-EC" dirty="0">
              <a:latin typeface="Berlin Sans FB" panose="020E0602020502020306" pitchFamily="34" charset="0"/>
            </a:endParaRPr>
          </a:p>
        </p:txBody>
      </p:sp>
      <p:pic>
        <p:nvPicPr>
          <p:cNvPr id="7" name="6 Imagen"/>
          <p:cNvPicPr/>
          <p:nvPr/>
        </p:nvPicPr>
        <p:blipFill rotWithShape="1">
          <a:blip r:embed="rId2"/>
          <a:srcRect l="10696" t="27611" r="52264" b="24362"/>
          <a:stretch/>
        </p:blipFill>
        <p:spPr bwMode="auto">
          <a:xfrm>
            <a:off x="3635896" y="1340768"/>
            <a:ext cx="2943382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7 Cheurón"/>
          <p:cNvSpPr/>
          <p:nvPr/>
        </p:nvSpPr>
        <p:spPr>
          <a:xfrm>
            <a:off x="3131840" y="2276872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092280" y="2060848"/>
            <a:ext cx="1656184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Berlin Sans FB" panose="020E0602020502020306" pitchFamily="34" charset="0"/>
              </a:rPr>
              <a:t>ROTACIÓN DE 2 DÍAS</a:t>
            </a:r>
            <a:endParaRPr lang="es-EC" sz="1600" dirty="0">
              <a:latin typeface="Berlin Sans FB" panose="020E0602020502020306" pitchFamily="34" charset="0"/>
            </a:endParaRPr>
          </a:p>
        </p:txBody>
      </p:sp>
      <p:sp>
        <p:nvSpPr>
          <p:cNvPr id="10" name="9 Cheurón"/>
          <p:cNvSpPr/>
          <p:nvPr/>
        </p:nvSpPr>
        <p:spPr>
          <a:xfrm>
            <a:off x="6588224" y="2285256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391669" y="4797152"/>
            <a:ext cx="2808312" cy="1008112"/>
          </a:xfrm>
          <a:prstGeom prst="ellipse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ALOJAMIENTO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2" name="11 Cheurón"/>
          <p:cNvSpPr/>
          <p:nvPr/>
        </p:nvSpPr>
        <p:spPr>
          <a:xfrm>
            <a:off x="3238440" y="5157192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3074" name="Picture 2" descr="Resultado de imagen para AMUKISH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037" y="4268451"/>
            <a:ext cx="2817169" cy="2112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7092280" y="4928845"/>
            <a:ext cx="1656184" cy="7920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Berlin Sans FB" panose="020E0602020502020306" pitchFamily="34" charset="0"/>
              </a:rPr>
              <a:t>* MINUCIOSAS</a:t>
            </a:r>
          </a:p>
          <a:p>
            <a:pPr algn="ctr"/>
            <a:r>
              <a:rPr lang="es-EC" sz="1600" dirty="0" smtClean="0">
                <a:latin typeface="Berlin Sans FB" panose="020E0602020502020306" pitchFamily="34" charset="0"/>
              </a:rPr>
              <a:t>* VELOCES</a:t>
            </a:r>
            <a:endParaRPr lang="es-EC" sz="1600" dirty="0">
              <a:latin typeface="Berlin Sans FB" panose="020E0602020502020306" pitchFamily="34" charset="0"/>
            </a:endParaRPr>
          </a:p>
        </p:txBody>
      </p:sp>
      <p:sp>
        <p:nvSpPr>
          <p:cNvPr id="15" name="14 Cheurón"/>
          <p:cNvSpPr/>
          <p:nvPr/>
        </p:nvSpPr>
        <p:spPr>
          <a:xfrm>
            <a:off x="6588224" y="5153253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610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Elipse"/>
          <p:cNvSpPr/>
          <p:nvPr/>
        </p:nvSpPr>
        <p:spPr>
          <a:xfrm>
            <a:off x="391669" y="1643320"/>
            <a:ext cx="2380131" cy="1008112"/>
          </a:xfrm>
          <a:prstGeom prst="ellipse">
            <a:avLst/>
          </a:prstGeom>
          <a:solidFill>
            <a:srgbClr val="CC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A Y B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6" name="5 Cheurón"/>
          <p:cNvSpPr/>
          <p:nvPr/>
        </p:nvSpPr>
        <p:spPr>
          <a:xfrm>
            <a:off x="2771800" y="2003360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660232" y="1775013"/>
            <a:ext cx="1656184" cy="792088"/>
          </a:xfrm>
          <a:prstGeom prst="rect">
            <a:avLst/>
          </a:prstGeom>
          <a:solidFill>
            <a:srgbClr val="FF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APORTE NUTRICIONAL </a:t>
            </a:r>
            <a:endParaRPr lang="es-EC" sz="16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7 Cheurón"/>
          <p:cNvSpPr/>
          <p:nvPr/>
        </p:nvSpPr>
        <p:spPr>
          <a:xfrm>
            <a:off x="6194635" y="1999421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://shiripuno.free.fr/wp-content/uploads/DSCF405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912" y="1052736"/>
            <a:ext cx="2899680" cy="2174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Elipse"/>
          <p:cNvSpPr/>
          <p:nvPr/>
        </p:nvSpPr>
        <p:spPr>
          <a:xfrm>
            <a:off x="535685" y="4607971"/>
            <a:ext cx="2380131" cy="1008112"/>
          </a:xfrm>
          <a:prstGeom prst="ellipse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DANZA Y MÚSICA KICHWA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1" name="10 Cheurón"/>
          <p:cNvSpPr/>
          <p:nvPr/>
        </p:nvSpPr>
        <p:spPr>
          <a:xfrm>
            <a:off x="2915816" y="4968011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804248" y="4739664"/>
            <a:ext cx="1656184" cy="792088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*VERSATILIDAD</a:t>
            </a:r>
            <a:br>
              <a:rPr lang="es-EC" sz="1600" dirty="0" smtClean="0">
                <a:solidFill>
                  <a:schemeClr val="tx1"/>
                </a:solidFill>
                <a:latin typeface="Berlin Sans FB" panose="020E0602020502020306" pitchFamily="34" charset="0"/>
              </a:rPr>
            </a:br>
            <a:r>
              <a:rPr lang="es-EC" sz="16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*CAPACIDAD</a:t>
            </a:r>
            <a:endParaRPr lang="es-EC" sz="16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3" name="12 Cheurón"/>
          <p:cNvSpPr/>
          <p:nvPr/>
        </p:nvSpPr>
        <p:spPr>
          <a:xfrm>
            <a:off x="6338651" y="4964072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100" name="Picture 4" descr="Resultado de imagen para SHIRIPUNO COMI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73447"/>
            <a:ext cx="2976101" cy="2278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7446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35496" y="416858"/>
            <a:ext cx="9028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EL ROL DE LA MUJER EN OTROS ÁMBITOS DENTRO DEL TURISMO COMUNITARIO EN EL ECUADOR</a:t>
            </a:r>
            <a:endParaRPr lang="es-EC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46679"/>
              </p:ext>
            </p:extLst>
          </p:nvPr>
        </p:nvGraphicFramePr>
        <p:xfrm>
          <a:off x="971600" y="1397000"/>
          <a:ext cx="7416824" cy="52048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28192"/>
                <a:gridCol w="56886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b="0" dirty="0" smtClean="0">
                          <a:latin typeface="Berlin Sans FB" panose="020E0602020502020306" pitchFamily="34" charset="0"/>
                        </a:rPr>
                        <a:t>ÁMBITO</a:t>
                      </a:r>
                      <a:endParaRPr lang="es-EC" sz="20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0" dirty="0" smtClean="0">
                          <a:latin typeface="Berlin Sans FB" panose="020E0602020502020306" pitchFamily="34" charset="0"/>
                        </a:rPr>
                        <a:t>DESCRIPCIÓN</a:t>
                      </a:r>
                      <a:endParaRPr lang="es-EC" sz="20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2309232">
                <a:tc>
                  <a:txBody>
                    <a:bodyPr/>
                    <a:lstStyle/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r>
                        <a:rPr lang="es-EC" sz="1600" dirty="0" smtClean="0">
                          <a:latin typeface="Berlin Sans FB" panose="020E0602020502020306" pitchFamily="34" charset="0"/>
                        </a:rPr>
                        <a:t>DESARROLLO SOCIAL</a:t>
                      </a:r>
                      <a:endParaRPr lang="es-EC" sz="16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r>
                        <a:rPr lang="es-EC" sz="1600" dirty="0" smtClean="0">
                          <a:latin typeface="Berlin Sans FB" panose="020E0602020502020306" pitchFamily="34" charset="0"/>
                        </a:rPr>
                        <a:t>DESARROLLO AMBIENTAL</a:t>
                      </a: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 descr="Resultado de imagen para mujeres shiripun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6832"/>
            <a:ext cx="259228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shiripu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782" y="1951826"/>
            <a:ext cx="2545626" cy="1909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heurón"/>
          <p:cNvSpPr/>
          <p:nvPr/>
        </p:nvSpPr>
        <p:spPr>
          <a:xfrm>
            <a:off x="5330539" y="2708920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7380312" y="3429000"/>
            <a:ext cx="1008112" cy="5760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182%</a:t>
            </a:r>
            <a:endParaRPr lang="es-EC" dirty="0">
              <a:latin typeface="Berlin Sans FB" panose="020E0602020502020306" pitchFamily="34" charset="0"/>
            </a:endParaRPr>
          </a:p>
        </p:txBody>
      </p:sp>
      <p:pic>
        <p:nvPicPr>
          <p:cNvPr id="12" name="11 Imagen" descr="G:\FOTOS GIRA AMAZONIA 2012\IMG_308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15" y="4365104"/>
            <a:ext cx="2638181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12 Imagen" descr="G:\FOTOS GIRA AMAZONIA 2012\P100058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65104"/>
            <a:ext cx="2664296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13 Cheurón"/>
          <p:cNvSpPr/>
          <p:nvPr/>
        </p:nvSpPr>
        <p:spPr>
          <a:xfrm>
            <a:off x="5259625" y="5157192"/>
            <a:ext cx="46559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7389011" y="5949280"/>
            <a:ext cx="1008112" cy="5760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2012</a:t>
            </a:r>
            <a:endParaRPr lang="es-EC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4494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947349"/>
              </p:ext>
            </p:extLst>
          </p:nvPr>
        </p:nvGraphicFramePr>
        <p:xfrm>
          <a:off x="1043608" y="692696"/>
          <a:ext cx="7416824" cy="548485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2542"/>
                <a:gridCol w="5414282"/>
              </a:tblGrid>
              <a:tr h="422514">
                <a:tc>
                  <a:txBody>
                    <a:bodyPr/>
                    <a:lstStyle/>
                    <a:p>
                      <a:pPr algn="ctr"/>
                      <a:r>
                        <a:rPr lang="es-EC" sz="2000" b="0" dirty="0" smtClean="0">
                          <a:latin typeface="Berlin Sans FB" panose="020E0602020502020306" pitchFamily="34" charset="0"/>
                        </a:rPr>
                        <a:t>ÁMBITO</a:t>
                      </a:r>
                      <a:endParaRPr lang="es-EC" sz="20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0" dirty="0" smtClean="0">
                          <a:latin typeface="Berlin Sans FB" panose="020E0602020502020306" pitchFamily="34" charset="0"/>
                        </a:rPr>
                        <a:t>DESCRIPCIÓN</a:t>
                      </a:r>
                      <a:endParaRPr lang="es-EC" sz="20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2457806">
                <a:tc>
                  <a:txBody>
                    <a:bodyPr/>
                    <a:lstStyle/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r>
                        <a:rPr lang="es-EC" dirty="0" smtClean="0">
                          <a:latin typeface="Berlin Sans FB" panose="020E0602020502020306" pitchFamily="34" charset="0"/>
                        </a:rPr>
                        <a:t>DESARROLLO ECONÓMICO</a:t>
                      </a:r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2604535">
                <a:tc>
                  <a:txBody>
                    <a:bodyPr/>
                    <a:lstStyle/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r>
                        <a:rPr lang="es-EC" dirty="0" smtClean="0">
                          <a:latin typeface="Berlin Sans FB" panose="020E0602020502020306" pitchFamily="34" charset="0"/>
                        </a:rPr>
                        <a:t>DESARROLLO HUMANO</a:t>
                      </a:r>
                    </a:p>
                    <a:p>
                      <a:pPr algn="ctr"/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 descr="http://shiripuno.free.fr/wp-content/uploads/eco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1" b="6514"/>
          <a:stretch/>
        </p:blipFill>
        <p:spPr bwMode="auto">
          <a:xfrm>
            <a:off x="3226084" y="3789040"/>
            <a:ext cx="2114478" cy="2270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n relacionad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26"/>
          <a:stretch/>
        </p:blipFill>
        <p:spPr bwMode="auto">
          <a:xfrm>
            <a:off x="5580112" y="3789041"/>
            <a:ext cx="2664296" cy="2232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heurón"/>
          <p:cNvSpPr/>
          <p:nvPr/>
        </p:nvSpPr>
        <p:spPr>
          <a:xfrm>
            <a:off x="5275305" y="4797153"/>
            <a:ext cx="30480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6744718" y="5517233"/>
            <a:ext cx="1500543" cy="5760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 smtClean="0">
                <a:latin typeface="Berlin Sans FB" panose="020E0602020502020306" pitchFamily="34" charset="0"/>
              </a:rPr>
              <a:t>EDUCACIÓN Y SALUD</a:t>
            </a:r>
            <a:endParaRPr lang="es-EC" sz="1200" dirty="0">
              <a:latin typeface="Berlin Sans FB" panose="020E0602020502020306" pitchFamily="34" charset="0"/>
            </a:endParaRPr>
          </a:p>
        </p:txBody>
      </p:sp>
      <p:pic>
        <p:nvPicPr>
          <p:cNvPr id="6151" name="Picture 7" descr="photo2 TARIF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62" y="1268761"/>
            <a:ext cx="2424746" cy="1818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heurón"/>
          <p:cNvSpPr/>
          <p:nvPr/>
        </p:nvSpPr>
        <p:spPr>
          <a:xfrm>
            <a:off x="5562622" y="2132856"/>
            <a:ext cx="30480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7032035" y="2852936"/>
            <a:ext cx="1500543" cy="5760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900" dirty="0" smtClean="0">
                <a:latin typeface="Berlin Sans FB" panose="020E0602020502020306" pitchFamily="34" charset="0"/>
              </a:rPr>
              <a:t>DIVERSIFICACIÓN PRODUCTIVA</a:t>
            </a:r>
            <a:endParaRPr lang="es-EC" sz="900" dirty="0">
              <a:latin typeface="Berlin Sans FB" panose="020E0602020502020306" pitchFamily="34" charset="0"/>
            </a:endParaRPr>
          </a:p>
        </p:txBody>
      </p:sp>
      <p:pic>
        <p:nvPicPr>
          <p:cNvPr id="6153" name="Picture 9" descr="Imagen relacionad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8"/>
          <a:stretch/>
        </p:blipFill>
        <p:spPr bwMode="auto">
          <a:xfrm>
            <a:off x="3203848" y="1322407"/>
            <a:ext cx="2358774" cy="1818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8138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51520" y="323945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OBJETIVOS ESPECÍFICOS</a:t>
            </a:r>
            <a:endParaRPr lang="es-EC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A5002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146" name="Picture 2" descr="http://shiripuno.free.fr/wp-content/uploads/DSCF40591-3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6"/>
            <a:ext cx="2496277" cy="1872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7" name="6 Rectángulo redondeado"/>
          <p:cNvSpPr/>
          <p:nvPr/>
        </p:nvSpPr>
        <p:spPr>
          <a:xfrm>
            <a:off x="179512" y="2016287"/>
            <a:ext cx="1728192" cy="548617"/>
          </a:xfrm>
          <a:prstGeom prst="roundRect">
            <a:avLst/>
          </a:prstGeom>
          <a:solidFill>
            <a:srgbClr val="33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Berlin Sans FB" panose="020E0602020502020306" pitchFamily="34" charset="0"/>
              </a:rPr>
              <a:t>SUSTENTAR</a:t>
            </a:r>
            <a:endParaRPr lang="es-EC" sz="2000" dirty="0">
              <a:latin typeface="Berlin Sans FB" panose="020E0602020502020306" pitchFamily="34" charset="0"/>
            </a:endParaRPr>
          </a:p>
        </p:txBody>
      </p:sp>
      <p:sp>
        <p:nvSpPr>
          <p:cNvPr id="8" name="7 Cheurón"/>
          <p:cNvSpPr/>
          <p:nvPr/>
        </p:nvSpPr>
        <p:spPr>
          <a:xfrm>
            <a:off x="1979712" y="2060848"/>
            <a:ext cx="504056" cy="576064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9" name="AutoShape 4" descr="Resultado de imagen para TEORÍAS"/>
          <p:cNvSpPr>
            <a:spLocks noChangeAspect="1" noChangeArrowheads="1"/>
          </p:cNvSpPr>
          <p:nvPr/>
        </p:nvSpPr>
        <p:spPr bwMode="auto">
          <a:xfrm>
            <a:off x="155575" y="-1684338"/>
            <a:ext cx="62484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0" name="AutoShape 6" descr="Resultado de imagen para TEORÍAS"/>
          <p:cNvSpPr>
            <a:spLocks noChangeAspect="1" noChangeArrowheads="1"/>
          </p:cNvSpPr>
          <p:nvPr/>
        </p:nvSpPr>
        <p:spPr bwMode="auto">
          <a:xfrm>
            <a:off x="307975" y="-1531938"/>
            <a:ext cx="62484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6152" name="Picture 8" descr="Resultado de imagen para TEORÍA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t="7181" r="17189" b="18508"/>
          <a:stretch/>
        </p:blipFill>
        <p:spPr bwMode="auto">
          <a:xfrm>
            <a:off x="5724128" y="1340768"/>
            <a:ext cx="3096344" cy="19291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3" name="12 Cheurón"/>
          <p:cNvSpPr/>
          <p:nvPr/>
        </p:nvSpPr>
        <p:spPr>
          <a:xfrm>
            <a:off x="5148064" y="2060848"/>
            <a:ext cx="504056" cy="576064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272300" y="4725144"/>
            <a:ext cx="1728192" cy="548617"/>
          </a:xfrm>
          <a:prstGeom prst="roundRect">
            <a:avLst/>
          </a:prstGeom>
          <a:solidFill>
            <a:srgbClr val="33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Berlin Sans FB" panose="020E0602020502020306" pitchFamily="34" charset="0"/>
              </a:rPr>
              <a:t>ESTABLECER</a:t>
            </a:r>
            <a:endParaRPr lang="es-EC" sz="2000" dirty="0">
              <a:latin typeface="Berlin Sans FB" panose="020E0602020502020306" pitchFamily="34" charset="0"/>
            </a:endParaRPr>
          </a:p>
        </p:txBody>
      </p:sp>
      <p:pic>
        <p:nvPicPr>
          <p:cNvPr id="6154" name="Picture 10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53"/>
          <a:stretch/>
        </p:blipFill>
        <p:spPr bwMode="auto">
          <a:xfrm>
            <a:off x="3844680" y="4214227"/>
            <a:ext cx="2815552" cy="15704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156" name="Picture 12" descr="Resultado de imagen para shiripuno artesani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1" y="4077072"/>
            <a:ext cx="2710829" cy="1803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7" name="16 Cheurón"/>
          <p:cNvSpPr/>
          <p:nvPr/>
        </p:nvSpPr>
        <p:spPr>
          <a:xfrm rot="10800000">
            <a:off x="6732241" y="4691007"/>
            <a:ext cx="504056" cy="576064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8" name="17 Cheurón"/>
          <p:cNvSpPr/>
          <p:nvPr/>
        </p:nvSpPr>
        <p:spPr>
          <a:xfrm rot="10800000">
            <a:off x="3180147" y="4691007"/>
            <a:ext cx="504056" cy="576064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614801" y="1340768"/>
            <a:ext cx="569581" cy="48962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1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851605" y="4077072"/>
            <a:ext cx="569581" cy="48962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2</a:t>
            </a:r>
            <a:endParaRPr lang="es-EC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294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21132" t="17866" r="22514" b="13457"/>
          <a:stretch/>
        </p:blipFill>
        <p:spPr bwMode="auto">
          <a:xfrm>
            <a:off x="1289501" y="908720"/>
            <a:ext cx="6810891" cy="5112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251520" y="33265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MODELO DEL DESARROLLO LOCAL</a:t>
            </a:r>
            <a:endParaRPr lang="es-EC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932040" y="602128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000" dirty="0" smtClean="0">
                <a:latin typeface="Berlin Sans FB" panose="020E0602020502020306" pitchFamily="34" charset="0"/>
              </a:rPr>
              <a:t>(Díaz, 2017)</a:t>
            </a:r>
            <a:endParaRPr lang="es-EC" sz="20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9479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722386"/>
              </p:ext>
            </p:extLst>
          </p:nvPr>
        </p:nvGraphicFramePr>
        <p:xfrm>
          <a:off x="899592" y="1124744"/>
          <a:ext cx="7416824" cy="4680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56184"/>
                <a:gridCol w="5760640"/>
              </a:tblGrid>
              <a:tr h="541486">
                <a:tc>
                  <a:txBody>
                    <a:bodyPr/>
                    <a:lstStyle/>
                    <a:p>
                      <a:pPr algn="ctr"/>
                      <a:r>
                        <a:rPr lang="es-EC" sz="2000" b="0" dirty="0" smtClean="0">
                          <a:latin typeface="Berlin Sans FB" panose="020E0602020502020306" pitchFamily="34" charset="0"/>
                        </a:rPr>
                        <a:t>ÁMBITO</a:t>
                      </a:r>
                      <a:endParaRPr lang="es-EC" sz="20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0" dirty="0" smtClean="0">
                          <a:latin typeface="Berlin Sans FB" panose="020E0602020502020306" pitchFamily="34" charset="0"/>
                        </a:rPr>
                        <a:t>DESCRIPCIÓN</a:t>
                      </a:r>
                      <a:endParaRPr lang="es-EC" sz="20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4139034">
                <a:tc>
                  <a:txBody>
                    <a:bodyPr/>
                    <a:lstStyle/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r>
                        <a:rPr lang="es-EC" dirty="0" smtClean="0">
                          <a:latin typeface="Berlin Sans FB" panose="020E0602020502020306" pitchFamily="34" charset="0"/>
                        </a:rPr>
                        <a:t>EN</a:t>
                      </a:r>
                      <a:r>
                        <a:rPr lang="es-EC" baseline="0" dirty="0" smtClean="0">
                          <a:latin typeface="Berlin Sans FB" panose="020E0602020502020306" pitchFamily="34" charset="0"/>
                        </a:rPr>
                        <a:t> CONTRA DEL MACHISMO</a:t>
                      </a:r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dirty="0" smtClean="0">
                        <a:latin typeface="Berlin Sans FB" panose="020E0602020502020306" pitchFamily="34" charset="0"/>
                      </a:endParaRPr>
                    </a:p>
                    <a:p>
                      <a:pPr algn="ctr"/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 descr="Resultado de imagen para amukishm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14534" r="2928" b="12045"/>
          <a:stretch/>
        </p:blipFill>
        <p:spPr bwMode="auto">
          <a:xfrm>
            <a:off x="2627784" y="1746882"/>
            <a:ext cx="3024336" cy="1754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n para amukishm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3573016"/>
            <a:ext cx="2880319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7 Elipse"/>
          <p:cNvSpPr/>
          <p:nvPr/>
        </p:nvSpPr>
        <p:spPr>
          <a:xfrm>
            <a:off x="6948264" y="5373216"/>
            <a:ext cx="1500543" cy="5760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latin typeface="Berlin Sans FB" panose="020E0602020502020306" pitchFamily="34" charset="0"/>
              </a:rPr>
              <a:t>06/03/2005</a:t>
            </a:r>
            <a:endParaRPr lang="es-EC" sz="1400" dirty="0">
              <a:latin typeface="Berlin Sans FB" panose="020E0602020502020306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563888" y="4346615"/>
            <a:ext cx="1368153" cy="5945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AMUKISHMI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0" name="9 Cheurón"/>
          <p:cNvSpPr/>
          <p:nvPr/>
        </p:nvSpPr>
        <p:spPr>
          <a:xfrm>
            <a:off x="4932041" y="4496153"/>
            <a:ext cx="30480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1" name="10 Cheurón"/>
          <p:cNvSpPr/>
          <p:nvPr/>
        </p:nvSpPr>
        <p:spPr>
          <a:xfrm rot="16200000">
            <a:off x="4063750" y="3937251"/>
            <a:ext cx="346233" cy="337844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221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782365"/>
              </p:ext>
            </p:extLst>
          </p:nvPr>
        </p:nvGraphicFramePr>
        <p:xfrm>
          <a:off x="323528" y="1397001"/>
          <a:ext cx="8496944" cy="48332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48472"/>
                <a:gridCol w="4248472"/>
              </a:tblGrid>
              <a:tr h="447823">
                <a:tc>
                  <a:txBody>
                    <a:bodyPr/>
                    <a:lstStyle/>
                    <a:p>
                      <a:pPr algn="ctr"/>
                      <a:r>
                        <a:rPr lang="es-EC" sz="2000" b="0" dirty="0" smtClean="0">
                          <a:latin typeface="Berlin Sans FB" panose="020E0602020502020306" pitchFamily="34" charset="0"/>
                        </a:rPr>
                        <a:t>AÑO 2012</a:t>
                      </a:r>
                      <a:endParaRPr lang="es-EC" sz="20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0" dirty="0" smtClean="0">
                          <a:latin typeface="Berlin Sans FB" panose="020E0602020502020306" pitchFamily="34" charset="0"/>
                        </a:rPr>
                        <a:t>AÑO 2018</a:t>
                      </a:r>
                      <a:endParaRPr lang="es-EC" sz="20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472071">
                <a:tc gridSpan="2"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Berlin Sans FB" panose="020E0602020502020306" pitchFamily="34" charset="0"/>
                        </a:rPr>
                        <a:t>ÁREA DE ALIMENTOS Y BEBIDAS </a:t>
                      </a:r>
                      <a:endParaRPr lang="es-EC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13338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179512" y="332656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PROGRESO DE LA INFRAESTRUCTURA TURÍSTICO DEL CTC SHIRIPUNO</a:t>
            </a:r>
            <a:endParaRPr lang="es-EC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pic>
        <p:nvPicPr>
          <p:cNvPr id="8" name="7 Imagen" descr="F:\FOTOS GIRA AMAZONIA 2012\IMG_311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r="13778" b="8500"/>
          <a:stretch/>
        </p:blipFill>
        <p:spPr bwMode="auto">
          <a:xfrm>
            <a:off x="467544" y="2708920"/>
            <a:ext cx="4032448" cy="3168352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 descr="C:\Users\ECUADOR\Desktop\ROL DE LA MUJER EN EL TURISMO COMUNITARIO\SHIRIPUNO 2\IMG_1007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9" r="1" b="16661"/>
          <a:stretch/>
        </p:blipFill>
        <p:spPr bwMode="auto">
          <a:xfrm>
            <a:off x="4716016" y="2708920"/>
            <a:ext cx="3960440" cy="324036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88058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955788"/>
              </p:ext>
            </p:extLst>
          </p:nvPr>
        </p:nvGraphicFramePr>
        <p:xfrm>
          <a:off x="179512" y="909063"/>
          <a:ext cx="8712968" cy="52562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28492"/>
                <a:gridCol w="4284476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s-EC" b="0" dirty="0" smtClean="0">
                          <a:latin typeface="Berlin Sans FB" panose="020E0602020502020306" pitchFamily="34" charset="0"/>
                        </a:rPr>
                        <a:t>AÑO 2012</a:t>
                      </a:r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0" dirty="0" smtClean="0">
                          <a:latin typeface="Berlin Sans FB" panose="020E0602020502020306" pitchFamily="34" charset="0"/>
                        </a:rPr>
                        <a:t>AÑO 2018</a:t>
                      </a:r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Berlin Sans FB" panose="020E0602020502020306" pitchFamily="34" charset="0"/>
                        </a:rPr>
                        <a:t>ÁREA DE ALOJAMIENTO</a:t>
                      </a:r>
                      <a:endParaRPr lang="es-EC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58433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5 Imagen" descr="http://shiripuno.free.fr/wp-content/uploads/caba1-300x22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3960440" cy="309634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7" name="6 Imagen" descr="C:\Users\ECUADOR\Desktop\ROL DE LA MUJER EN EL TURISMO COMUNITARIO\SHIRIPUNO 2\IMG_0981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3960440" cy="316835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8924061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723679"/>
              </p:ext>
            </p:extLst>
          </p:nvPr>
        </p:nvGraphicFramePr>
        <p:xfrm>
          <a:off x="179512" y="1053079"/>
          <a:ext cx="8712968" cy="52562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28492"/>
                <a:gridCol w="4284476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s-EC" b="0" dirty="0" smtClean="0">
                          <a:latin typeface="Berlin Sans FB" panose="020E0602020502020306" pitchFamily="34" charset="0"/>
                        </a:rPr>
                        <a:t>AÑO 2012</a:t>
                      </a:r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0" dirty="0" smtClean="0">
                          <a:latin typeface="Berlin Sans FB" panose="020E0602020502020306" pitchFamily="34" charset="0"/>
                        </a:rPr>
                        <a:t>AÑO 2018</a:t>
                      </a:r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/>
                      <a:r>
                        <a:rPr lang="es-EC" b="0" dirty="0" smtClean="0">
                          <a:latin typeface="Berlin Sans FB" panose="020E0602020502020306" pitchFamily="34" charset="0"/>
                        </a:rPr>
                        <a:t>SERVICIOS HIGIÉNICOS </a:t>
                      </a:r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58433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4 Imagen" descr="No hay texto alternativo automático disponible.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3" t="20889" r="16944" b="5345"/>
          <a:stretch/>
        </p:blipFill>
        <p:spPr bwMode="auto">
          <a:xfrm>
            <a:off x="323528" y="2276872"/>
            <a:ext cx="4176464" cy="324036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 descr="La imagen puede contener: planta, exterior y naturaleza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8" r="4823" b="11712"/>
          <a:stretch/>
        </p:blipFill>
        <p:spPr bwMode="auto">
          <a:xfrm>
            <a:off x="4716016" y="2276872"/>
            <a:ext cx="4032448" cy="324036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313885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866265"/>
              </p:ext>
            </p:extLst>
          </p:nvPr>
        </p:nvGraphicFramePr>
        <p:xfrm>
          <a:off x="179512" y="1125087"/>
          <a:ext cx="8712968" cy="52562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28492"/>
                <a:gridCol w="4284476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s-EC" sz="2000" b="0" dirty="0" smtClean="0">
                          <a:latin typeface="Berlin Sans FB" panose="020E0602020502020306" pitchFamily="34" charset="0"/>
                        </a:rPr>
                        <a:t>AÑO 2012</a:t>
                      </a:r>
                      <a:endParaRPr lang="es-EC" sz="20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0" dirty="0" smtClean="0">
                          <a:latin typeface="Berlin Sans FB" panose="020E0602020502020306" pitchFamily="34" charset="0"/>
                        </a:rPr>
                        <a:t>AÑO 2018</a:t>
                      </a:r>
                      <a:endParaRPr lang="es-EC" sz="20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/>
                      <a:r>
                        <a:rPr lang="es-EC" b="0" dirty="0" smtClean="0">
                          <a:latin typeface="Berlin Sans FB" panose="020E0602020502020306" pitchFamily="34" charset="0"/>
                        </a:rPr>
                        <a:t>TIENDA</a:t>
                      </a:r>
                      <a:r>
                        <a:rPr lang="es-EC" b="0" baseline="0" dirty="0" smtClean="0">
                          <a:latin typeface="Berlin Sans FB" panose="020E0602020502020306" pitchFamily="34" charset="0"/>
                        </a:rPr>
                        <a:t> DE ARTESANÍAS </a:t>
                      </a:r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58433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5 Imagen" descr="C:\Users\ECUADOR\Desktop\ROL DE LA MUJER EN EL TURISMO COMUNITARIO\FOTOS GIRA AMAZONIA 2012\IMG_17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41231"/>
            <a:ext cx="4176464" cy="3348009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7" name="6 Imagen" descr="C:\Users\ECUADOR\Desktop\ROL DE LA MUJER EN EL TURISMO COMUNITARIO\FOTOS SHIRIPUNO\IMG_06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8" b="24077"/>
          <a:stretch/>
        </p:blipFill>
        <p:spPr bwMode="auto">
          <a:xfrm>
            <a:off x="4788024" y="2241232"/>
            <a:ext cx="3960440" cy="334800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37168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29798"/>
              </p:ext>
            </p:extLst>
          </p:nvPr>
        </p:nvGraphicFramePr>
        <p:xfrm>
          <a:off x="179512" y="548681"/>
          <a:ext cx="8712968" cy="57494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28492"/>
                <a:gridCol w="4284476"/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es-EC" sz="2000" b="0" dirty="0" smtClean="0">
                          <a:latin typeface="Berlin Sans FB" panose="020E0602020502020306" pitchFamily="34" charset="0"/>
                        </a:rPr>
                        <a:t>AÑO 2012</a:t>
                      </a:r>
                      <a:endParaRPr lang="es-EC" sz="20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0" dirty="0" smtClean="0">
                          <a:latin typeface="Berlin Sans FB" panose="020E0602020502020306" pitchFamily="34" charset="0"/>
                        </a:rPr>
                        <a:t>AÑO 2018</a:t>
                      </a:r>
                      <a:endParaRPr lang="es-EC" sz="20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405870">
                <a:tc gridSpan="2">
                  <a:txBody>
                    <a:bodyPr/>
                    <a:lstStyle/>
                    <a:p>
                      <a:pPr algn="ctr"/>
                      <a:r>
                        <a:rPr lang="es-EC" b="0" dirty="0" smtClean="0">
                          <a:latin typeface="Berlin Sans FB" panose="020E0602020502020306" pitchFamily="34" charset="0"/>
                        </a:rPr>
                        <a:t>SEÑALÉTICA</a:t>
                      </a:r>
                      <a:r>
                        <a:rPr lang="es-EC" b="0" baseline="0" dirty="0" smtClean="0">
                          <a:latin typeface="Berlin Sans FB" panose="020E0602020502020306" pitchFamily="34" charset="0"/>
                        </a:rPr>
                        <a:t> TURÍSTICA </a:t>
                      </a:r>
                      <a:endParaRPr lang="es-EC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947351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5 Imagen" descr="C:\Users\ECUADOR\Desktop\ROL DE LA MUJER EN EL TURISMO COMUNITARIO\SHIRIPUNO 2\IMG_101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t="10986" r="5957" b="10600"/>
          <a:stretch/>
        </p:blipFill>
        <p:spPr bwMode="auto">
          <a:xfrm>
            <a:off x="395536" y="1412776"/>
            <a:ext cx="4104456" cy="193692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 descr="C:\Users\ECUADOR\Desktop\ROL DE LA MUJER EN EL TURISMO COMUNITARIO\SHIRIPUNO 2\IMG_101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13034" r="6595" b="21053"/>
          <a:stretch/>
        </p:blipFill>
        <p:spPr bwMode="auto">
          <a:xfrm>
            <a:off x="4788024" y="1361814"/>
            <a:ext cx="3960440" cy="198789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 descr="C:\Users\ECUADOR\Desktop\ROL DE LA MUJER EN EL TURISMO COMUNITARIO\FOTOS GIRA AMAZONIA 2012\IMG_1735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925"/>
                    </a14:imgEffect>
                    <a14:imgEffect>
                      <a14:brightnessContrast bright="49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104456" cy="266429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9" name="8 Imagen" descr="C:\Users\ECUADOR\Desktop\ROL DE LA MUJER EN EL TURISMO COMUNITARIO\SHIRIPUNO 2\IMG_100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r="11489"/>
          <a:stretch/>
        </p:blipFill>
        <p:spPr bwMode="auto">
          <a:xfrm>
            <a:off x="4788024" y="3493721"/>
            <a:ext cx="3934924" cy="259957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22536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35496" y="436602"/>
            <a:ext cx="9028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CONCLUSIONES</a:t>
            </a:r>
            <a:endParaRPr lang="es-EC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pic>
        <p:nvPicPr>
          <p:cNvPr id="819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012241" cy="2032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1 Rectángulo"/>
          <p:cNvSpPr/>
          <p:nvPr/>
        </p:nvSpPr>
        <p:spPr>
          <a:xfrm>
            <a:off x="323528" y="1052736"/>
            <a:ext cx="3012241" cy="360040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TURISMO COMUNITARIO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3" name="AutoShape 4" descr="Resultado de imagen para ECUADOR"/>
          <p:cNvSpPr>
            <a:spLocks noChangeAspect="1" noChangeArrowheads="1"/>
          </p:cNvSpPr>
          <p:nvPr/>
        </p:nvSpPr>
        <p:spPr bwMode="auto">
          <a:xfrm>
            <a:off x="155575" y="-1684338"/>
            <a:ext cx="31908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" name="AutoShape 6" descr="Resultado de imagen para ECUADOR"/>
          <p:cNvSpPr>
            <a:spLocks noChangeAspect="1" noChangeArrowheads="1"/>
          </p:cNvSpPr>
          <p:nvPr/>
        </p:nvSpPr>
        <p:spPr bwMode="auto">
          <a:xfrm>
            <a:off x="307975" y="-1531938"/>
            <a:ext cx="31908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8" descr="Resultado de imagen para ECUADOR"/>
          <p:cNvSpPr>
            <a:spLocks noChangeAspect="1" noChangeArrowheads="1"/>
          </p:cNvSpPr>
          <p:nvPr/>
        </p:nvSpPr>
        <p:spPr bwMode="auto">
          <a:xfrm>
            <a:off x="460375" y="-1379538"/>
            <a:ext cx="31908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8202" name="Picture 10" descr="Resultado de imagen para ECUAD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07" y="1556792"/>
            <a:ext cx="1765073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04" name="Picture 12" descr="Resultado de imagen para internacio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3297146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06" name="Picture 14" descr="Resultado de imagen para comunidad kichw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 r="10823"/>
          <a:stretch/>
        </p:blipFill>
        <p:spPr bwMode="auto">
          <a:xfrm>
            <a:off x="371213" y="4181744"/>
            <a:ext cx="3696731" cy="1861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08" name="Picture 16" descr="http://shiripuno.free.fr/wp-content/uploads/enfant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4173185"/>
            <a:ext cx="1332148" cy="1848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10" name="Picture 18" descr="https://pbs.twimg.com/media/CjVATxjWYAAVR6V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89" y="4173287"/>
            <a:ext cx="2870823" cy="184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9 Rectángulo"/>
          <p:cNvSpPr/>
          <p:nvPr/>
        </p:nvSpPr>
        <p:spPr>
          <a:xfrm>
            <a:off x="4549561" y="3068960"/>
            <a:ext cx="742519" cy="3600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 smtClean="0">
                <a:latin typeface="Berlin Sans FB" panose="020E0602020502020306" pitchFamily="34" charset="0"/>
              </a:rPr>
              <a:t>30 años</a:t>
            </a:r>
            <a:endParaRPr lang="es-EC" sz="1200" dirty="0">
              <a:latin typeface="Berlin Sans FB" panose="020E0602020502020306" pitchFamily="34" charset="0"/>
            </a:endParaRPr>
          </a:p>
        </p:txBody>
      </p:sp>
      <p:sp>
        <p:nvSpPr>
          <p:cNvPr id="17" name="16 Cheurón"/>
          <p:cNvSpPr/>
          <p:nvPr/>
        </p:nvSpPr>
        <p:spPr>
          <a:xfrm>
            <a:off x="3335769" y="2546188"/>
            <a:ext cx="30480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8" name="17 Cheurón"/>
          <p:cNvSpPr/>
          <p:nvPr/>
        </p:nvSpPr>
        <p:spPr>
          <a:xfrm>
            <a:off x="5315917" y="2519572"/>
            <a:ext cx="30480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9" name="18 Cheurón"/>
          <p:cNvSpPr/>
          <p:nvPr/>
        </p:nvSpPr>
        <p:spPr>
          <a:xfrm>
            <a:off x="4067944" y="4968534"/>
            <a:ext cx="30480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0" name="19 Cheurón"/>
          <p:cNvSpPr/>
          <p:nvPr/>
        </p:nvSpPr>
        <p:spPr>
          <a:xfrm>
            <a:off x="5580112" y="4968534"/>
            <a:ext cx="30480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473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323529" y="548680"/>
            <a:ext cx="2754138" cy="360040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EL ROL DE LA MUJER</a:t>
            </a:r>
            <a:endParaRPr lang="es-EC" dirty="0">
              <a:latin typeface="Berlin Sans FB" panose="020E0602020502020306" pitchFamily="34" charset="0"/>
            </a:endParaRPr>
          </a:p>
        </p:txBody>
      </p:sp>
      <p:pic>
        <p:nvPicPr>
          <p:cNvPr id="9218" name="Picture 2" descr="P10405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8" y="1124744"/>
            <a:ext cx="2779218" cy="20844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9220" name="Picture 4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2"/>
            <a:ext cx="2952328" cy="19699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9221" name="Picture 5" descr="C:\Users\ECUADOR\Desktop\ROL DE LA MUJER EN EL TURISMO COMUNITARIO\SHIRIPUNO 2\li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43551"/>
            <a:ext cx="2414587" cy="167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9" name="8 Cheurón"/>
          <p:cNvSpPr/>
          <p:nvPr/>
        </p:nvSpPr>
        <p:spPr>
          <a:xfrm>
            <a:off x="2998012" y="2037735"/>
            <a:ext cx="30480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0" name="9 Cheurón"/>
          <p:cNvSpPr/>
          <p:nvPr/>
        </p:nvSpPr>
        <p:spPr>
          <a:xfrm>
            <a:off x="6211409" y="2132856"/>
            <a:ext cx="30480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9223" name="Picture 7" descr="http://shiripuno.free.fr/wp-content/uploads/danza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8"/>
          <a:stretch/>
        </p:blipFill>
        <p:spPr bwMode="auto">
          <a:xfrm>
            <a:off x="434140" y="3861048"/>
            <a:ext cx="2563872" cy="21668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8" name="7 Rectángulo"/>
          <p:cNvSpPr/>
          <p:nvPr/>
        </p:nvSpPr>
        <p:spPr>
          <a:xfrm>
            <a:off x="107504" y="3573016"/>
            <a:ext cx="8856984" cy="72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Rectángulo"/>
          <p:cNvSpPr/>
          <p:nvPr/>
        </p:nvSpPr>
        <p:spPr>
          <a:xfrm>
            <a:off x="1597379" y="6093296"/>
            <a:ext cx="1400633" cy="3600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 smtClean="0">
                <a:latin typeface="Berlin Sans FB" panose="020E0602020502020306" pitchFamily="34" charset="0"/>
              </a:rPr>
              <a:t>Más mujeres</a:t>
            </a:r>
            <a:endParaRPr lang="es-EC" sz="1200" dirty="0">
              <a:latin typeface="Berlin Sans FB" panose="020E0602020502020306" pitchFamily="34" charset="0"/>
            </a:endParaRPr>
          </a:p>
        </p:txBody>
      </p:sp>
      <p:pic>
        <p:nvPicPr>
          <p:cNvPr id="9225" name="Picture 9" descr="http://shiripuno.free.fr/wp-content/uploads/resto2-300x22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01068"/>
            <a:ext cx="2515741" cy="18868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7" name="16 Cheurón"/>
          <p:cNvSpPr/>
          <p:nvPr/>
        </p:nvSpPr>
        <p:spPr>
          <a:xfrm>
            <a:off x="3043057" y="4869160"/>
            <a:ext cx="30480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9227" name="Picture 11" descr="Imagen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57" y="3789040"/>
            <a:ext cx="2720438" cy="15113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9229" name="Picture 13" descr="Resultado de imagen para SHIRIPUNO ESCUEL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4"/>
          <a:stretch/>
        </p:blipFill>
        <p:spPr bwMode="auto">
          <a:xfrm>
            <a:off x="6516216" y="5301208"/>
            <a:ext cx="2088232" cy="14320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20" name="19 Cheurón"/>
          <p:cNvSpPr/>
          <p:nvPr/>
        </p:nvSpPr>
        <p:spPr>
          <a:xfrm>
            <a:off x="5851369" y="4941168"/>
            <a:ext cx="304807" cy="28803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789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323529" y="548680"/>
            <a:ext cx="2754138" cy="360040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CTC SHIRIPUNO</a:t>
            </a:r>
            <a:endParaRPr lang="es-EC" dirty="0">
              <a:latin typeface="Berlin Sans FB" panose="020E0602020502020306" pitchFamily="34" charset="0"/>
            </a:endParaRPr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48762" t="27611" r="21341" b="24362"/>
          <a:stretch/>
        </p:blipFill>
        <p:spPr bwMode="auto">
          <a:xfrm>
            <a:off x="749024" y="1279317"/>
            <a:ext cx="3318920" cy="2437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2" name="Picture 2" descr="Resultado de imagen para sinchi warm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4" r="10898" b="14334"/>
          <a:stretch/>
        </p:blipFill>
        <p:spPr bwMode="auto">
          <a:xfrm>
            <a:off x="4788024" y="1124745"/>
            <a:ext cx="3636465" cy="2701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http://shiripuno.free.fr/wp-content/uploads/danza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44499"/>
            <a:ext cx="3441125" cy="2580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8 Cheurón"/>
          <p:cNvSpPr/>
          <p:nvPr/>
        </p:nvSpPr>
        <p:spPr>
          <a:xfrm>
            <a:off x="4195185" y="2348880"/>
            <a:ext cx="448823" cy="432048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0" name="9 Cheurón"/>
          <p:cNvSpPr/>
          <p:nvPr/>
        </p:nvSpPr>
        <p:spPr>
          <a:xfrm rot="8454190">
            <a:off x="6734896" y="4064193"/>
            <a:ext cx="448823" cy="432048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171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8 Rectángulo redondeado"/>
          <p:cNvSpPr/>
          <p:nvPr/>
        </p:nvSpPr>
        <p:spPr>
          <a:xfrm>
            <a:off x="179512" y="1512231"/>
            <a:ext cx="2016224" cy="548617"/>
          </a:xfrm>
          <a:prstGeom prst="roundRect">
            <a:avLst/>
          </a:prstGeom>
          <a:solidFill>
            <a:srgbClr val="33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Berlin Sans FB" panose="020E0602020502020306" pitchFamily="34" charset="0"/>
              </a:rPr>
              <a:t>SELECCIONAR</a:t>
            </a:r>
            <a:endParaRPr lang="es-EC" sz="2000" dirty="0">
              <a:latin typeface="Berlin Sans FB" panose="020E0602020502020306" pitchFamily="34" charset="0"/>
            </a:endParaRPr>
          </a:p>
        </p:txBody>
      </p:sp>
      <p:sp>
        <p:nvSpPr>
          <p:cNvPr id="10" name="9 Cheurón"/>
          <p:cNvSpPr/>
          <p:nvPr/>
        </p:nvSpPr>
        <p:spPr>
          <a:xfrm>
            <a:off x="2195736" y="1484784"/>
            <a:ext cx="504056" cy="576064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1" name="10 Cheurón"/>
          <p:cNvSpPr/>
          <p:nvPr/>
        </p:nvSpPr>
        <p:spPr>
          <a:xfrm>
            <a:off x="5364088" y="1512231"/>
            <a:ext cx="504056" cy="576064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755576" y="836712"/>
            <a:ext cx="569581" cy="48962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3</a:t>
            </a:r>
            <a:endParaRPr lang="es-EC" dirty="0">
              <a:latin typeface="Berlin Sans FB" panose="020E0602020502020306" pitchFamily="34" charset="0"/>
            </a:endParaRPr>
          </a:p>
        </p:txBody>
      </p:sp>
      <p:pic>
        <p:nvPicPr>
          <p:cNvPr id="3080" name="Picture 8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764704"/>
            <a:ext cx="2652340" cy="1989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082" name="Picture 10" descr="Resultado de imagen para shiripuno artesania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r="10816"/>
          <a:stretch/>
        </p:blipFill>
        <p:spPr bwMode="auto">
          <a:xfrm>
            <a:off x="5868144" y="764468"/>
            <a:ext cx="2952328" cy="20884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5" name="14 Rectángulo redondeado"/>
          <p:cNvSpPr/>
          <p:nvPr/>
        </p:nvSpPr>
        <p:spPr>
          <a:xfrm>
            <a:off x="6876256" y="4869160"/>
            <a:ext cx="2016224" cy="548617"/>
          </a:xfrm>
          <a:prstGeom prst="roundRect">
            <a:avLst/>
          </a:prstGeom>
          <a:solidFill>
            <a:srgbClr val="33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Berlin Sans FB" panose="020E0602020502020306" pitchFamily="34" charset="0"/>
              </a:rPr>
              <a:t>IDENTIFICAR</a:t>
            </a:r>
            <a:endParaRPr lang="es-EC" sz="2000" dirty="0">
              <a:latin typeface="Berlin Sans FB" panose="020E0602020502020306" pitchFamily="34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7530811" y="4193641"/>
            <a:ext cx="569581" cy="48962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4</a:t>
            </a:r>
            <a:endParaRPr lang="es-EC" dirty="0">
              <a:latin typeface="Berlin Sans FB" panose="020E0602020502020306" pitchFamily="34" charset="0"/>
            </a:endParaRPr>
          </a:p>
        </p:txBody>
      </p:sp>
      <p:pic>
        <p:nvPicPr>
          <p:cNvPr id="3084" name="Picture 12" descr="Resultado de imagen para shiripuno artesania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0" b="16401"/>
          <a:stretch/>
        </p:blipFill>
        <p:spPr bwMode="auto">
          <a:xfrm>
            <a:off x="3275856" y="4268334"/>
            <a:ext cx="3096344" cy="16809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8" name="17 Cheurón"/>
          <p:cNvSpPr/>
          <p:nvPr/>
        </p:nvSpPr>
        <p:spPr>
          <a:xfrm rot="10589112">
            <a:off x="6389385" y="4854250"/>
            <a:ext cx="504056" cy="576064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AutoShape 14" descr="Resultado de imagen para ecuador"/>
          <p:cNvSpPr>
            <a:spLocks noChangeAspect="1" noChangeArrowheads="1"/>
          </p:cNvSpPr>
          <p:nvPr/>
        </p:nvSpPr>
        <p:spPr bwMode="auto">
          <a:xfrm>
            <a:off x="155575" y="-1684338"/>
            <a:ext cx="52768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6" name="AutoShape 16" descr="Resultado de imagen para ecuador"/>
          <p:cNvSpPr>
            <a:spLocks noChangeAspect="1" noChangeArrowheads="1"/>
          </p:cNvSpPr>
          <p:nvPr/>
        </p:nvSpPr>
        <p:spPr bwMode="auto">
          <a:xfrm>
            <a:off x="307975" y="-1531938"/>
            <a:ext cx="52768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7" name="AutoShape 18" descr="Resultado de imagen para ecuador"/>
          <p:cNvSpPr>
            <a:spLocks noChangeAspect="1" noChangeArrowheads="1"/>
          </p:cNvSpPr>
          <p:nvPr/>
        </p:nvSpPr>
        <p:spPr bwMode="auto">
          <a:xfrm>
            <a:off x="460375" y="-1379538"/>
            <a:ext cx="52768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3092" name="Picture 20" descr="Imagen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5" r="15863"/>
          <a:stretch/>
        </p:blipFill>
        <p:spPr bwMode="auto">
          <a:xfrm>
            <a:off x="179512" y="4191618"/>
            <a:ext cx="2530843" cy="19016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23" name="22 Cheurón"/>
          <p:cNvSpPr/>
          <p:nvPr/>
        </p:nvSpPr>
        <p:spPr>
          <a:xfrm rot="10589112">
            <a:off x="2694372" y="4884068"/>
            <a:ext cx="504056" cy="576064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428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35496" y="436602"/>
            <a:ext cx="9028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RECOMENDACIONES</a:t>
            </a:r>
            <a:endParaRPr lang="es-EC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05694" y="908720"/>
            <a:ext cx="2754138" cy="360040"/>
          </a:xfrm>
          <a:prstGeom prst="rect">
            <a:avLst/>
          </a:prstGeom>
          <a:solidFill>
            <a:srgbClr val="00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EL ROL DE LA MUJER</a:t>
            </a:r>
            <a:endParaRPr lang="es-EC" dirty="0">
              <a:latin typeface="Berlin Sans FB" panose="020E0602020502020306" pitchFamily="34" charset="0"/>
            </a:endParaRPr>
          </a:p>
        </p:txBody>
      </p:sp>
      <p:pic>
        <p:nvPicPr>
          <p:cNvPr id="7" name="Picture 4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68916"/>
            <a:ext cx="2736304" cy="1825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educación superi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/>
          <a:stretch/>
        </p:blipFill>
        <p:spPr bwMode="auto">
          <a:xfrm>
            <a:off x="3203848" y="1396908"/>
            <a:ext cx="2957920" cy="1960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n para es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21" y="1412776"/>
            <a:ext cx="2587359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heurón"/>
          <p:cNvSpPr/>
          <p:nvPr/>
        </p:nvSpPr>
        <p:spPr>
          <a:xfrm>
            <a:off x="2899041" y="2132856"/>
            <a:ext cx="448823" cy="432048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1" name="10 Cheurón"/>
          <p:cNvSpPr/>
          <p:nvPr/>
        </p:nvSpPr>
        <p:spPr>
          <a:xfrm>
            <a:off x="5937356" y="2204864"/>
            <a:ext cx="448823" cy="432048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07504" y="3573016"/>
            <a:ext cx="8856984" cy="72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270" name="Picture 6" descr="Resultado de imagen para mintu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0" t="14381" r="12706" b="13578"/>
          <a:stretch/>
        </p:blipFill>
        <p:spPr bwMode="auto">
          <a:xfrm>
            <a:off x="251520" y="4098227"/>
            <a:ext cx="2160239" cy="2068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ECUADOR\Desktop\ROL DE LA MUJER EN EL TURISMO COMUNITARIO\SHIRIPUNO 2\lid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4165129"/>
            <a:ext cx="2702619" cy="187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esultado de imagen para diner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05064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heurón"/>
          <p:cNvSpPr/>
          <p:nvPr/>
        </p:nvSpPr>
        <p:spPr>
          <a:xfrm>
            <a:off x="2483767" y="4797152"/>
            <a:ext cx="448823" cy="432048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7" name="16 Cheurón"/>
          <p:cNvSpPr/>
          <p:nvPr/>
        </p:nvSpPr>
        <p:spPr>
          <a:xfrm>
            <a:off x="5622541" y="4869160"/>
            <a:ext cx="448823" cy="432048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573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305694" y="476672"/>
            <a:ext cx="1602010" cy="360040"/>
          </a:xfrm>
          <a:prstGeom prst="rect">
            <a:avLst/>
          </a:prstGeom>
          <a:solidFill>
            <a:srgbClr val="00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FEPTCE</a:t>
            </a:r>
            <a:endParaRPr lang="es-EC" dirty="0">
              <a:latin typeface="Berlin Sans FB" panose="020E0602020502020306" pitchFamily="34" charset="0"/>
            </a:endParaRPr>
          </a:p>
        </p:txBody>
      </p:sp>
      <p:pic>
        <p:nvPicPr>
          <p:cNvPr id="12290" name="Picture 2" descr="Resultado de imagen para fept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9"/>
            <a:ext cx="2831143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sultado de imagen para base de dat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2"/>
          <a:stretch/>
        </p:blipFill>
        <p:spPr bwMode="auto">
          <a:xfrm>
            <a:off x="4211960" y="1124744"/>
            <a:ext cx="4416415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esultado de imagen para turismo comunitario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85735"/>
            <a:ext cx="3960440" cy="278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heurón"/>
          <p:cNvSpPr/>
          <p:nvPr/>
        </p:nvSpPr>
        <p:spPr>
          <a:xfrm>
            <a:off x="3475105" y="2168860"/>
            <a:ext cx="448823" cy="432048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0" name="9 Cheurón"/>
          <p:cNvSpPr/>
          <p:nvPr/>
        </p:nvSpPr>
        <p:spPr>
          <a:xfrm rot="7683784">
            <a:off x="6876256" y="3933056"/>
            <a:ext cx="448823" cy="432048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371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1934104" y="1966188"/>
            <a:ext cx="527580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erlin Sans FB" panose="020E0602020502020306" pitchFamily="34" charset="0"/>
              </a:rPr>
              <a:t>MUCHAS </a:t>
            </a:r>
            <a:br>
              <a:rPr lang="es-ES" sz="96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erlin Sans FB" panose="020E0602020502020306" pitchFamily="34" charset="0"/>
              </a:rPr>
            </a:br>
            <a:r>
              <a:rPr lang="es-ES" sz="96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erlin Sans FB" panose="020E0602020502020306" pitchFamily="34" charset="0"/>
              </a:rPr>
              <a:t>GRACIAS</a:t>
            </a:r>
            <a:endParaRPr lang="es-ES" sz="96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7781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107504" y="323945"/>
            <a:ext cx="895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MARCO TEÓRICO</a:t>
            </a:r>
            <a:endParaRPr lang="es-EC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75154" y="3429000"/>
            <a:ext cx="1820582" cy="864096"/>
          </a:xfrm>
          <a:prstGeom prst="round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TEORÍAS DE SOPORTE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2483768" y="1858083"/>
            <a:ext cx="2016224" cy="922845"/>
          </a:xfrm>
          <a:prstGeom prst="round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TEORÍA DEL DESARROLLO LOCAL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2699792" y="4903379"/>
            <a:ext cx="1800200" cy="829877"/>
          </a:xfrm>
          <a:prstGeom prst="round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TEORÍA DEL FEMINISMO</a:t>
            </a:r>
            <a:endParaRPr lang="es-EC" dirty="0">
              <a:latin typeface="Berlin Sans FB" panose="020E0602020502020306" pitchFamily="34" charset="0"/>
            </a:endParaRPr>
          </a:p>
        </p:txBody>
      </p:sp>
      <p:pic>
        <p:nvPicPr>
          <p:cNvPr id="4100" name="Picture 4" descr="Resultado de imagen para DESARROLLO LO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635302" cy="19267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Flecha derecha"/>
          <p:cNvSpPr/>
          <p:nvPr/>
        </p:nvSpPr>
        <p:spPr>
          <a:xfrm rot="18984937">
            <a:off x="2129968" y="2998129"/>
            <a:ext cx="608501" cy="339977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19 Flecha derecha"/>
          <p:cNvSpPr/>
          <p:nvPr/>
        </p:nvSpPr>
        <p:spPr>
          <a:xfrm rot="1905383">
            <a:off x="2129970" y="4455997"/>
            <a:ext cx="608501" cy="339977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1" name="20 Cheurón"/>
          <p:cNvSpPr/>
          <p:nvPr/>
        </p:nvSpPr>
        <p:spPr>
          <a:xfrm>
            <a:off x="4499992" y="2029135"/>
            <a:ext cx="504056" cy="576064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2" name="21 Cheurón"/>
          <p:cNvSpPr/>
          <p:nvPr/>
        </p:nvSpPr>
        <p:spPr>
          <a:xfrm>
            <a:off x="4487158" y="5013176"/>
            <a:ext cx="504056" cy="576064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050" name="Picture 2" descr="Resultado de imagen para inclusion de la muj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60" y="4293096"/>
            <a:ext cx="3614797" cy="20502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4933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7504" y="323945"/>
            <a:ext cx="885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MARCO REFERENCIAL</a:t>
            </a:r>
            <a:endParaRPr lang="es-EC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" name="6 Rectángulo redondeado"/>
          <p:cNvSpPr/>
          <p:nvPr/>
        </p:nvSpPr>
        <p:spPr>
          <a:xfrm>
            <a:off x="683568" y="1484784"/>
            <a:ext cx="2376264" cy="576064"/>
          </a:xfrm>
          <a:prstGeom prst="round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IGUALDAD DE GÉNERO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467544" y="3573016"/>
            <a:ext cx="2376265" cy="576064"/>
          </a:xfrm>
          <a:prstGeom prst="roundRect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ROL DE LA MUJER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1115616" y="5661248"/>
            <a:ext cx="1364704" cy="432048"/>
          </a:xfrm>
          <a:prstGeom prst="roundRect">
            <a:avLst/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TURISMO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419872" y="3068960"/>
            <a:ext cx="2808312" cy="432048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En el campo laboral</a:t>
            </a:r>
            <a:endParaRPr lang="es-EC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3423244" y="3669173"/>
            <a:ext cx="2808312" cy="432048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En el turismo</a:t>
            </a:r>
            <a:endParaRPr lang="es-EC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440695" y="4311549"/>
            <a:ext cx="2808312" cy="432048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En la comunidad</a:t>
            </a:r>
            <a:endParaRPr lang="es-EC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159042" y="5301208"/>
            <a:ext cx="2808312" cy="432048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Turismo comunitario </a:t>
            </a:r>
            <a:endParaRPr lang="es-EC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131840" y="6018160"/>
            <a:ext cx="2808312" cy="432048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FEPTCE</a:t>
            </a:r>
            <a:endParaRPr lang="es-EC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7174" name="Picture 6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19" y="3040178"/>
            <a:ext cx="2403811" cy="1621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n para mujeres shiripu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43" y="4994302"/>
            <a:ext cx="2627389" cy="1477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Flecha derecha"/>
          <p:cNvSpPr/>
          <p:nvPr/>
        </p:nvSpPr>
        <p:spPr>
          <a:xfrm rot="18984937">
            <a:off x="2854791" y="3114995"/>
            <a:ext cx="608501" cy="339977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2" name="21 Flecha derecha"/>
          <p:cNvSpPr/>
          <p:nvPr/>
        </p:nvSpPr>
        <p:spPr>
          <a:xfrm rot="21427845">
            <a:off x="3116187" y="1563953"/>
            <a:ext cx="294990" cy="354762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3" name="22 Flecha derecha"/>
          <p:cNvSpPr/>
          <p:nvPr/>
        </p:nvSpPr>
        <p:spPr>
          <a:xfrm rot="21427845">
            <a:off x="3011546" y="3683666"/>
            <a:ext cx="294990" cy="354762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5" name="24 Flecha derecha"/>
          <p:cNvSpPr/>
          <p:nvPr/>
        </p:nvSpPr>
        <p:spPr>
          <a:xfrm rot="20125374">
            <a:off x="2552210" y="5391222"/>
            <a:ext cx="608501" cy="339977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6" name="25 Flecha derecha"/>
          <p:cNvSpPr/>
          <p:nvPr/>
        </p:nvSpPr>
        <p:spPr>
          <a:xfrm rot="748260">
            <a:off x="2534091" y="5959999"/>
            <a:ext cx="608501" cy="339977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8" name="27 Flecha derecha"/>
          <p:cNvSpPr/>
          <p:nvPr/>
        </p:nvSpPr>
        <p:spPr>
          <a:xfrm rot="748260">
            <a:off x="2827589" y="4162911"/>
            <a:ext cx="608501" cy="339977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3314" name="Picture 2" descr="Resultado de imagen para igualdad de gén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344" y="1121013"/>
            <a:ext cx="2847975" cy="1609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9326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esultado de imagen para mujeres shiripu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41857"/>
            <a:ext cx="3312368" cy="18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7504" y="323945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MARCO CONCEPTUAL</a:t>
            </a:r>
            <a:endParaRPr lang="es-EC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Elipse"/>
          <p:cNvSpPr/>
          <p:nvPr/>
        </p:nvSpPr>
        <p:spPr>
          <a:xfrm>
            <a:off x="755576" y="1196752"/>
            <a:ext cx="2232248" cy="756084"/>
          </a:xfrm>
          <a:prstGeom prst="ellipse">
            <a:avLst/>
          </a:prstGeom>
          <a:solidFill>
            <a:srgbClr val="FF996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ROL DE GÉNERO</a:t>
            </a:r>
            <a:endParaRPr lang="es-EC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5724128" y="1124744"/>
            <a:ext cx="2592288" cy="756000"/>
          </a:xfrm>
          <a:prstGeom prst="ellipse">
            <a:avLst/>
          </a:prstGeom>
          <a:solidFill>
            <a:srgbClr val="99FF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TURISMO COMUNITARIO</a:t>
            </a:r>
            <a:endParaRPr lang="es-EC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2" name="11 Cheurón"/>
          <p:cNvSpPr/>
          <p:nvPr/>
        </p:nvSpPr>
        <p:spPr>
          <a:xfrm rot="5220910">
            <a:off x="1696491" y="1874989"/>
            <a:ext cx="396958" cy="581649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3" name="12 Cheurón"/>
          <p:cNvSpPr/>
          <p:nvPr/>
        </p:nvSpPr>
        <p:spPr>
          <a:xfrm rot="5220910">
            <a:off x="6821792" y="1767353"/>
            <a:ext cx="396958" cy="581649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3" y="2389790"/>
            <a:ext cx="3230547" cy="1615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Elipse"/>
          <p:cNvSpPr/>
          <p:nvPr/>
        </p:nvSpPr>
        <p:spPr>
          <a:xfrm>
            <a:off x="3275855" y="3645024"/>
            <a:ext cx="2592289" cy="720080"/>
          </a:xfrm>
          <a:prstGeom prst="ellipse">
            <a:avLst/>
          </a:prstGeom>
          <a:solidFill>
            <a:srgbClr val="6699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DESARROLLO</a:t>
            </a:r>
            <a:endParaRPr lang="es-EC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3076" name="Picture 4" descr="Resultado de imagen para desarrol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81128"/>
            <a:ext cx="2376264" cy="2104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heurón"/>
          <p:cNvSpPr/>
          <p:nvPr/>
        </p:nvSpPr>
        <p:spPr>
          <a:xfrm rot="5220910">
            <a:off x="4373521" y="4253793"/>
            <a:ext cx="396958" cy="581649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802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8092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7504" y="323945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NORMATIVA QUE RIGE EL TURISMO COMUNITARIO EN EL ECUADOR</a:t>
            </a:r>
            <a:endParaRPr lang="es-EC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165479"/>
              </p:ext>
            </p:extLst>
          </p:nvPr>
        </p:nvGraphicFramePr>
        <p:xfrm>
          <a:off x="1331640" y="1916833"/>
          <a:ext cx="6696744" cy="374441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851351"/>
                <a:gridCol w="1845393"/>
              </a:tblGrid>
              <a:tr h="473731">
                <a:tc>
                  <a:txBody>
                    <a:bodyPr/>
                    <a:lstStyle/>
                    <a:p>
                      <a:pPr algn="ctr"/>
                      <a:r>
                        <a:rPr lang="es-EC" sz="2000" b="0" dirty="0" smtClean="0">
                          <a:latin typeface="Berlin Sans FB" panose="020E0602020502020306" pitchFamily="34" charset="0"/>
                        </a:rPr>
                        <a:t>CONSTITUCIÓN DEL</a:t>
                      </a:r>
                      <a:r>
                        <a:rPr lang="es-EC" sz="2000" b="0" baseline="0" dirty="0" smtClean="0">
                          <a:latin typeface="Berlin Sans FB" panose="020E0602020502020306" pitchFamily="34" charset="0"/>
                        </a:rPr>
                        <a:t> ECUADOR</a:t>
                      </a:r>
                      <a:endParaRPr lang="es-EC" sz="20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0" dirty="0" smtClean="0">
                          <a:latin typeface="Berlin Sans FB" panose="020E0602020502020306" pitchFamily="34" charset="0"/>
                        </a:rPr>
                        <a:t>2008</a:t>
                      </a:r>
                      <a:endParaRPr lang="es-EC" sz="20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817671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Berlin Sans FB" panose="020E0602020502020306" pitchFamily="34" charset="0"/>
                        </a:rPr>
                        <a:t>LEY</a:t>
                      </a:r>
                      <a:r>
                        <a:rPr lang="es-EC" baseline="0" dirty="0" smtClean="0">
                          <a:latin typeface="Berlin Sans FB" panose="020E0602020502020306" pitchFamily="34" charset="0"/>
                        </a:rPr>
                        <a:t> DE TURISMO DEL ECUADOR</a:t>
                      </a:r>
                      <a:endParaRPr lang="es-EC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Berlin Sans FB" panose="020E0602020502020306" pitchFamily="34" charset="0"/>
                        </a:rPr>
                        <a:t>2002 – </a:t>
                      </a:r>
                      <a:r>
                        <a:rPr lang="es-EC" dirty="0" smtClean="0">
                          <a:latin typeface="Berlin Sans FB" panose="020E0602020502020306" pitchFamily="34" charset="0"/>
                        </a:rPr>
                        <a:t>2014</a:t>
                      </a:r>
                    </a:p>
                    <a:p>
                      <a:pPr algn="ctr"/>
                      <a:r>
                        <a:rPr lang="es-EC" dirty="0" smtClean="0">
                          <a:latin typeface="Berlin Sans FB" panose="020E0602020502020306" pitchFamily="34" charset="0"/>
                        </a:rPr>
                        <a:t> </a:t>
                      </a:r>
                      <a:r>
                        <a:rPr lang="es-EC" dirty="0" smtClean="0">
                          <a:latin typeface="Berlin Sans FB" panose="020E0602020502020306" pitchFamily="34" charset="0"/>
                        </a:rPr>
                        <a:t>(U. M.)</a:t>
                      </a:r>
                      <a:endParaRPr lang="es-EC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817671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Berlin Sans FB" panose="020E0602020502020306" pitchFamily="34" charset="0"/>
                        </a:rPr>
                        <a:t>REGLAMENTO PARA LOS CENTROS TURÍSTICOS </a:t>
                      </a:r>
                      <a:endParaRPr lang="es-EC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Berlin Sans FB" panose="020E0602020502020306" pitchFamily="34" charset="0"/>
                        </a:rPr>
                        <a:t>2010 </a:t>
                      </a:r>
                      <a:endParaRPr lang="es-EC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817671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Berlin Sans FB" panose="020E0602020502020306" pitchFamily="34" charset="0"/>
                        </a:rPr>
                        <a:t>REGLAMENTO</a:t>
                      </a:r>
                      <a:r>
                        <a:rPr lang="es-EC" baseline="0" dirty="0" smtClean="0">
                          <a:latin typeface="Berlin Sans FB" panose="020E0602020502020306" pitchFamily="34" charset="0"/>
                        </a:rPr>
                        <a:t> DE ACTIVIDADES TURÍSTICAS DEL ECUADOR</a:t>
                      </a:r>
                      <a:endParaRPr lang="es-EC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Berlin Sans FB" panose="020E0602020502020306" pitchFamily="34" charset="0"/>
                        </a:rPr>
                        <a:t>2011 (U.M.)</a:t>
                      </a:r>
                      <a:endParaRPr lang="es-EC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817671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Berlin Sans FB" panose="020E0602020502020306" pitchFamily="34" charset="0"/>
                        </a:rPr>
                        <a:t>REGLAMENTO DE ALOJAMIENTO</a:t>
                      </a:r>
                      <a:r>
                        <a:rPr lang="es-EC" baseline="0" dirty="0" smtClean="0">
                          <a:latin typeface="Berlin Sans FB" panose="020E0602020502020306" pitchFamily="34" charset="0"/>
                        </a:rPr>
                        <a:t> TURÍSTICO</a:t>
                      </a:r>
                      <a:endParaRPr lang="es-EC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Berlin Sans FB" panose="020E0602020502020306" pitchFamily="34" charset="0"/>
                        </a:rPr>
                        <a:t>2016</a:t>
                      </a:r>
                      <a:endParaRPr lang="es-EC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5870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7504" y="323945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DESARROLLO METODOLÓGICO</a:t>
            </a:r>
            <a:endParaRPr lang="es-EC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9063626" y="0"/>
            <a:ext cx="116886" cy="685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39552" y="1124744"/>
            <a:ext cx="2016224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ENFOQUE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781818" y="1808771"/>
            <a:ext cx="2090138" cy="684478"/>
          </a:xfrm>
          <a:prstGeom prst="rect">
            <a:avLst/>
          </a:prstGeom>
          <a:solidFill>
            <a:srgbClr val="00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Por la unidad de </a:t>
            </a:r>
          </a:p>
          <a:p>
            <a:pPr algn="ctr"/>
            <a:r>
              <a:rPr lang="es-EC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análisis: INSITU</a:t>
            </a:r>
            <a:endParaRPr lang="es-EC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569269" y="1628800"/>
            <a:ext cx="2342166" cy="900502"/>
          </a:xfrm>
          <a:prstGeom prst="rect">
            <a:avLst/>
          </a:prstGeom>
          <a:solidFill>
            <a:srgbClr val="00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Por el control de </a:t>
            </a:r>
          </a:p>
          <a:p>
            <a:pPr algn="ctr"/>
            <a:r>
              <a:rPr lang="es-EC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variables: NO EXPERIMENTAL</a:t>
            </a:r>
            <a:endParaRPr lang="es-EC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99923" y="4725144"/>
            <a:ext cx="1296144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TÉCNICAS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472100" y="908720"/>
            <a:ext cx="1512168" cy="432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erlin Sans FB" panose="020E0602020502020306" pitchFamily="34" charset="0"/>
              </a:rPr>
              <a:t>TIPOLOGÍA</a:t>
            </a:r>
            <a:endParaRPr lang="es-EC" dirty="0">
              <a:latin typeface="Berlin Sans FB" panose="020E0602020502020306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496067" y="5373216"/>
            <a:ext cx="1440160" cy="432048"/>
          </a:xfrm>
          <a:prstGeom prst="rect">
            <a:avLst/>
          </a:prstGeom>
          <a:solidFill>
            <a:srgbClr val="FF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ENCUESTA</a:t>
            </a:r>
            <a:endParaRPr lang="es-EC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496067" y="6021288"/>
            <a:ext cx="1440160" cy="432048"/>
          </a:xfrm>
          <a:prstGeom prst="rect">
            <a:avLst/>
          </a:prstGeom>
          <a:solidFill>
            <a:srgbClr val="FF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ENTREVISTA</a:t>
            </a:r>
            <a:endParaRPr lang="es-EC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825678" y="1952434"/>
            <a:ext cx="1370058" cy="432048"/>
          </a:xfrm>
          <a:prstGeom prst="rect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MIXTO</a:t>
            </a:r>
            <a:endParaRPr lang="es-EC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4" name="13 Cheurón"/>
          <p:cNvSpPr/>
          <p:nvPr/>
        </p:nvSpPr>
        <p:spPr>
          <a:xfrm rot="5220910">
            <a:off x="1367267" y="1515375"/>
            <a:ext cx="335326" cy="44065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5" name="14 Flecha derecha"/>
          <p:cNvSpPr/>
          <p:nvPr/>
        </p:nvSpPr>
        <p:spPr>
          <a:xfrm rot="7354059">
            <a:off x="5722436" y="1479312"/>
            <a:ext cx="512280" cy="334931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6" name="15 Flecha derecha"/>
          <p:cNvSpPr/>
          <p:nvPr/>
        </p:nvSpPr>
        <p:spPr>
          <a:xfrm rot="3259818">
            <a:off x="6262702" y="1479393"/>
            <a:ext cx="512280" cy="334931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266" name="Picture 2" descr="Resultado de imagen para enfoque mix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4690"/>
            <a:ext cx="2124162" cy="15931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n para mujeres shiripu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03604"/>
            <a:ext cx="2687265" cy="17335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sultado de imagen para experiment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r="27692"/>
          <a:stretch/>
        </p:blipFill>
        <p:spPr bwMode="auto">
          <a:xfrm>
            <a:off x="6683258" y="2691234"/>
            <a:ext cx="2209222" cy="18178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ultiplicar"/>
          <p:cNvSpPr/>
          <p:nvPr/>
        </p:nvSpPr>
        <p:spPr>
          <a:xfrm>
            <a:off x="8014236" y="3501008"/>
            <a:ext cx="1166276" cy="1008112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4" name="23 Cheurón"/>
          <p:cNvSpPr/>
          <p:nvPr/>
        </p:nvSpPr>
        <p:spPr>
          <a:xfrm rot="5220910">
            <a:off x="1367267" y="2307463"/>
            <a:ext cx="335326" cy="44065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5" name="24 Cheurón"/>
          <p:cNvSpPr/>
          <p:nvPr/>
        </p:nvSpPr>
        <p:spPr>
          <a:xfrm rot="5220910">
            <a:off x="4659224" y="2453701"/>
            <a:ext cx="335326" cy="44065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6" name="25 Cheurón"/>
          <p:cNvSpPr/>
          <p:nvPr/>
        </p:nvSpPr>
        <p:spPr>
          <a:xfrm rot="5220910">
            <a:off x="7662259" y="2451479"/>
            <a:ext cx="335326" cy="440652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102" name="Picture 6" descr="Resultado de imagen para entrevis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258" y="5161273"/>
            <a:ext cx="2157419" cy="14421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28 Cheurón"/>
          <p:cNvSpPr/>
          <p:nvPr/>
        </p:nvSpPr>
        <p:spPr>
          <a:xfrm>
            <a:off x="2936227" y="5805264"/>
            <a:ext cx="167663" cy="296636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cxnSp>
        <p:nvCxnSpPr>
          <p:cNvPr id="21" name="20 Conector recto"/>
          <p:cNvCxnSpPr/>
          <p:nvPr/>
        </p:nvCxnSpPr>
        <p:spPr>
          <a:xfrm>
            <a:off x="847995" y="5157192"/>
            <a:ext cx="0" cy="10801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>
            <a:off x="847995" y="5589240"/>
            <a:ext cx="648072" cy="3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>
            <a:endCxn id="12" idx="1"/>
          </p:cNvCxnSpPr>
          <p:nvPr/>
        </p:nvCxnSpPr>
        <p:spPr>
          <a:xfrm>
            <a:off x="847995" y="6223366"/>
            <a:ext cx="648072" cy="13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36 Rectángulo"/>
          <p:cNvSpPr/>
          <p:nvPr/>
        </p:nvSpPr>
        <p:spPr>
          <a:xfrm>
            <a:off x="3127537" y="5733256"/>
            <a:ext cx="1584176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INSTRUMENTO</a:t>
            </a:r>
            <a:endParaRPr lang="es-EC" sz="1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9" name="38 Cheurón"/>
          <p:cNvSpPr/>
          <p:nvPr/>
        </p:nvSpPr>
        <p:spPr>
          <a:xfrm>
            <a:off x="4764377" y="5809346"/>
            <a:ext cx="167663" cy="296636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4932040" y="5733256"/>
            <a:ext cx="1584176" cy="432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CUESTIONARIO</a:t>
            </a:r>
            <a:endParaRPr lang="es-EC" sz="16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9308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dad">
  <a:themeElements>
    <a:clrScheme name="Claridad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da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744</TotalTime>
  <Words>721</Words>
  <Application>Microsoft Office PowerPoint</Application>
  <PresentationFormat>Presentación en pantalla (4:3)</PresentationFormat>
  <Paragraphs>310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Claridad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ECUADOR</dc:creator>
  <cp:lastModifiedBy>ECUADOR</cp:lastModifiedBy>
  <cp:revision>158</cp:revision>
  <dcterms:created xsi:type="dcterms:W3CDTF">2018-05-24T00:35:03Z</dcterms:created>
  <dcterms:modified xsi:type="dcterms:W3CDTF">2018-05-29T02:21:29Z</dcterms:modified>
</cp:coreProperties>
</file>