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9" r:id="rId4"/>
    <p:sldId id="260" r:id="rId5"/>
    <p:sldId id="261" r:id="rId6"/>
    <p:sldId id="267" r:id="rId7"/>
    <p:sldId id="286" r:id="rId8"/>
    <p:sldId id="287" r:id="rId9"/>
    <p:sldId id="288" r:id="rId10"/>
    <p:sldId id="273" r:id="rId11"/>
    <p:sldId id="274" r:id="rId12"/>
    <p:sldId id="275" r:id="rId13"/>
    <p:sldId id="289" r:id="rId14"/>
    <p:sldId id="276" r:id="rId15"/>
    <p:sldId id="277" r:id="rId16"/>
    <p:sldId id="278" r:id="rId17"/>
    <p:sldId id="279" r:id="rId18"/>
    <p:sldId id="280" r:id="rId19"/>
    <p:sldId id="281" r:id="rId20"/>
    <p:sldId id="290" r:id="rId21"/>
    <p:sldId id="263" r:id="rId22"/>
    <p:sldId id="291" r:id="rId23"/>
    <p:sldId id="292" r:id="rId24"/>
    <p:sldId id="293" r:id="rId25"/>
    <p:sldId id="294" r:id="rId26"/>
    <p:sldId id="295" r:id="rId27"/>
    <p:sldId id="296" r:id="rId28"/>
    <p:sldId id="297" r:id="rId29"/>
    <p:sldId id="298" r:id="rId30"/>
    <p:sldId id="299" r:id="rId31"/>
    <p:sldId id="300" r:id="rId32"/>
    <p:sldId id="304" r:id="rId33"/>
    <p:sldId id="303" r:id="rId34"/>
    <p:sldId id="302" r:id="rId35"/>
    <p:sldId id="301" r:id="rId36"/>
    <p:sldId id="305" r:id="rId37"/>
    <p:sldId id="264" r:id="rId38"/>
    <p:sldId id="282" r:id="rId39"/>
    <p:sldId id="265" r:id="rId40"/>
    <p:sldId id="26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8" d="100"/>
          <a:sy n="78" d="100"/>
        </p:scale>
        <p:origin x="-408"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BAFFC-2B92-4121-A6B8-C14F1490F2CF}"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EC"/>
        </a:p>
      </dgm:t>
    </dgm:pt>
    <dgm:pt modelId="{E2FDD795-ECC7-48E8-A9B5-03EA0FBEC1C6}">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solidFill>
                <a:schemeClr val="tx1"/>
              </a:solidFill>
            </a:rPr>
            <a:t>Pase a ras de suelo</a:t>
          </a:r>
          <a:endParaRPr lang="es-EC" dirty="0">
            <a:solidFill>
              <a:schemeClr val="tx1"/>
            </a:solidFill>
          </a:endParaRPr>
        </a:p>
      </dgm:t>
    </dgm:pt>
    <dgm:pt modelId="{BB061C25-24C6-4A36-AE5D-5A50286188B6}" type="parTrans" cxnId="{BA61E716-9B95-48A6-BC70-33151BA33663}">
      <dgm:prSet/>
      <dgm:spPr/>
      <dgm:t>
        <a:bodyPr/>
        <a:lstStyle/>
        <a:p>
          <a:endParaRPr lang="es-EC"/>
        </a:p>
      </dgm:t>
    </dgm:pt>
    <dgm:pt modelId="{F307C602-731E-412A-BFB6-ADE406FD9BBD}" type="sibTrans" cxnId="{BA61E716-9B95-48A6-BC70-33151BA33663}">
      <dgm:prSet/>
      <dgm:spPr/>
      <dgm:t>
        <a:bodyPr/>
        <a:lstStyle/>
        <a:p>
          <a:endParaRPr lang="es-EC"/>
        </a:p>
      </dgm:t>
    </dgm:pt>
    <dgm:pt modelId="{15185AB7-6C8A-49C8-BCA2-2AE47DF9F5F7}">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solidFill>
                <a:schemeClr val="tx1"/>
              </a:solidFill>
            </a:rPr>
            <a:t>Pase con bote </a:t>
          </a:r>
          <a:endParaRPr lang="es-EC" dirty="0">
            <a:solidFill>
              <a:schemeClr val="tx1"/>
            </a:solidFill>
          </a:endParaRPr>
        </a:p>
      </dgm:t>
    </dgm:pt>
    <dgm:pt modelId="{B38B201C-A4C0-4A7A-8208-4E98D0321B13}" type="parTrans" cxnId="{B59A4B8D-75B2-4BF5-8096-29F6A2287830}">
      <dgm:prSet/>
      <dgm:spPr/>
      <dgm:t>
        <a:bodyPr/>
        <a:lstStyle/>
        <a:p>
          <a:endParaRPr lang="es-EC"/>
        </a:p>
      </dgm:t>
    </dgm:pt>
    <dgm:pt modelId="{79F29299-C4F4-4C59-BA06-0E0C9B38F650}" type="sibTrans" cxnId="{B59A4B8D-75B2-4BF5-8096-29F6A2287830}">
      <dgm:prSet/>
      <dgm:spPr/>
      <dgm:t>
        <a:bodyPr/>
        <a:lstStyle/>
        <a:p>
          <a:endParaRPr lang="es-EC"/>
        </a:p>
      </dgm:t>
    </dgm:pt>
    <dgm:pt modelId="{E511134F-48CD-486D-97AD-BFC543FBFA38}">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EC" dirty="0" smtClean="0">
              <a:solidFill>
                <a:schemeClr val="tx1"/>
              </a:solidFill>
            </a:rPr>
            <a:t>Pase aéreo</a:t>
          </a:r>
          <a:endParaRPr lang="es-EC" dirty="0">
            <a:solidFill>
              <a:schemeClr val="tx1"/>
            </a:solidFill>
          </a:endParaRPr>
        </a:p>
      </dgm:t>
    </dgm:pt>
    <dgm:pt modelId="{AA159C98-3536-4FE2-B3BC-74F292B7EAA7}" type="parTrans" cxnId="{58C1A8ED-077C-48F2-B522-39849C515DB5}">
      <dgm:prSet/>
      <dgm:spPr/>
      <dgm:t>
        <a:bodyPr/>
        <a:lstStyle/>
        <a:p>
          <a:endParaRPr lang="es-EC"/>
        </a:p>
      </dgm:t>
    </dgm:pt>
    <dgm:pt modelId="{E08FAB9C-EAAF-4503-B081-BC478305B96C}" type="sibTrans" cxnId="{58C1A8ED-077C-48F2-B522-39849C515DB5}">
      <dgm:prSet/>
      <dgm:spPr/>
      <dgm:t>
        <a:bodyPr/>
        <a:lstStyle/>
        <a:p>
          <a:endParaRPr lang="es-EC"/>
        </a:p>
      </dgm:t>
    </dgm:pt>
    <dgm:pt modelId="{E7F33423-C9F3-4222-BE0C-45DCF3D119D8}" type="pres">
      <dgm:prSet presAssocID="{409BAFFC-2B92-4121-A6B8-C14F1490F2CF}" presName="diagram" presStyleCnt="0">
        <dgm:presLayoutVars>
          <dgm:dir/>
          <dgm:resizeHandles val="exact"/>
        </dgm:presLayoutVars>
      </dgm:prSet>
      <dgm:spPr/>
      <dgm:t>
        <a:bodyPr/>
        <a:lstStyle/>
        <a:p>
          <a:endParaRPr lang="es-EC"/>
        </a:p>
      </dgm:t>
    </dgm:pt>
    <dgm:pt modelId="{D103608A-1AA0-4066-B478-A20A4D1A35AF}" type="pres">
      <dgm:prSet presAssocID="{E2FDD795-ECC7-48E8-A9B5-03EA0FBEC1C6}" presName="node" presStyleLbl="node1" presStyleIdx="0" presStyleCnt="3">
        <dgm:presLayoutVars>
          <dgm:bulletEnabled val="1"/>
        </dgm:presLayoutVars>
      </dgm:prSet>
      <dgm:spPr/>
      <dgm:t>
        <a:bodyPr/>
        <a:lstStyle/>
        <a:p>
          <a:endParaRPr lang="es-EC"/>
        </a:p>
      </dgm:t>
    </dgm:pt>
    <dgm:pt modelId="{C202EC74-0C3D-4CED-AF3E-6F94A8E72C9A}" type="pres">
      <dgm:prSet presAssocID="{F307C602-731E-412A-BFB6-ADE406FD9BBD}"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6A58532-A0A4-4579-9835-F52C9C1249F5}" type="pres">
      <dgm:prSet presAssocID="{15185AB7-6C8A-49C8-BCA2-2AE47DF9F5F7}" presName="node" presStyleLbl="node1" presStyleIdx="1" presStyleCnt="3" custLinFactNeighborX="-2423">
        <dgm:presLayoutVars>
          <dgm:bulletEnabled val="1"/>
        </dgm:presLayoutVars>
      </dgm:prSet>
      <dgm:spPr/>
      <dgm:t>
        <a:bodyPr/>
        <a:lstStyle/>
        <a:p>
          <a:endParaRPr lang="es-EC"/>
        </a:p>
      </dgm:t>
    </dgm:pt>
    <dgm:pt modelId="{7E529F56-54DB-4001-9F16-8F43B28DFCCD}" type="pres">
      <dgm:prSet presAssocID="{79F29299-C4F4-4C59-BA06-0E0C9B38F650}"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CEDFA89-0C9A-49B8-A2F1-960349344185}" type="pres">
      <dgm:prSet presAssocID="{E511134F-48CD-486D-97AD-BFC543FBFA38}" presName="node" presStyleLbl="node1" presStyleIdx="2" presStyleCnt="3">
        <dgm:presLayoutVars>
          <dgm:bulletEnabled val="1"/>
        </dgm:presLayoutVars>
      </dgm:prSet>
      <dgm:spPr/>
      <dgm:t>
        <a:bodyPr/>
        <a:lstStyle/>
        <a:p>
          <a:endParaRPr lang="es-EC"/>
        </a:p>
      </dgm:t>
    </dgm:pt>
  </dgm:ptLst>
  <dgm:cxnLst>
    <dgm:cxn modelId="{58C1A8ED-077C-48F2-B522-39849C515DB5}" srcId="{409BAFFC-2B92-4121-A6B8-C14F1490F2CF}" destId="{E511134F-48CD-486D-97AD-BFC543FBFA38}" srcOrd="2" destOrd="0" parTransId="{AA159C98-3536-4FE2-B3BC-74F292B7EAA7}" sibTransId="{E08FAB9C-EAAF-4503-B081-BC478305B96C}"/>
    <dgm:cxn modelId="{434F245C-6297-4E66-87B3-C4D3876611FB}" type="presOf" srcId="{409BAFFC-2B92-4121-A6B8-C14F1490F2CF}" destId="{E7F33423-C9F3-4222-BE0C-45DCF3D119D8}" srcOrd="0" destOrd="0" presId="urn:microsoft.com/office/officeart/2005/8/layout/default"/>
    <dgm:cxn modelId="{B59A4B8D-75B2-4BF5-8096-29F6A2287830}" srcId="{409BAFFC-2B92-4121-A6B8-C14F1490F2CF}" destId="{15185AB7-6C8A-49C8-BCA2-2AE47DF9F5F7}" srcOrd="1" destOrd="0" parTransId="{B38B201C-A4C0-4A7A-8208-4E98D0321B13}" sibTransId="{79F29299-C4F4-4C59-BA06-0E0C9B38F650}"/>
    <dgm:cxn modelId="{644D9197-BC50-4755-86DD-E909E90AC1BD}" type="presOf" srcId="{E2FDD795-ECC7-48E8-A9B5-03EA0FBEC1C6}" destId="{D103608A-1AA0-4066-B478-A20A4D1A35AF}" srcOrd="0" destOrd="0" presId="urn:microsoft.com/office/officeart/2005/8/layout/default"/>
    <dgm:cxn modelId="{352B5654-EBCC-440F-AFCC-99E4BF573096}" type="presOf" srcId="{E511134F-48CD-486D-97AD-BFC543FBFA38}" destId="{9CEDFA89-0C9A-49B8-A2F1-960349344185}" srcOrd="0" destOrd="0" presId="urn:microsoft.com/office/officeart/2005/8/layout/default"/>
    <dgm:cxn modelId="{BA61E716-9B95-48A6-BC70-33151BA33663}" srcId="{409BAFFC-2B92-4121-A6B8-C14F1490F2CF}" destId="{E2FDD795-ECC7-48E8-A9B5-03EA0FBEC1C6}" srcOrd="0" destOrd="0" parTransId="{BB061C25-24C6-4A36-AE5D-5A50286188B6}" sibTransId="{F307C602-731E-412A-BFB6-ADE406FD9BBD}"/>
    <dgm:cxn modelId="{91FAAB55-0BCB-41DA-A901-03D3FD822A14}" type="presOf" srcId="{15185AB7-6C8A-49C8-BCA2-2AE47DF9F5F7}" destId="{36A58532-A0A4-4579-9835-F52C9C1249F5}" srcOrd="0" destOrd="0" presId="urn:microsoft.com/office/officeart/2005/8/layout/default"/>
    <dgm:cxn modelId="{0296BE3F-6199-42B2-9AF0-7B53665EA5DF}" type="presParOf" srcId="{E7F33423-C9F3-4222-BE0C-45DCF3D119D8}" destId="{D103608A-1AA0-4066-B478-A20A4D1A35AF}" srcOrd="0" destOrd="0" presId="urn:microsoft.com/office/officeart/2005/8/layout/default"/>
    <dgm:cxn modelId="{FE04C03C-1ADD-431E-9384-F85D2FDDEDD3}" type="presParOf" srcId="{E7F33423-C9F3-4222-BE0C-45DCF3D119D8}" destId="{C202EC74-0C3D-4CED-AF3E-6F94A8E72C9A}" srcOrd="1" destOrd="0" presId="urn:microsoft.com/office/officeart/2005/8/layout/default"/>
    <dgm:cxn modelId="{C49002AA-9496-4D47-A0B3-48A29E555DE8}" type="presParOf" srcId="{E7F33423-C9F3-4222-BE0C-45DCF3D119D8}" destId="{36A58532-A0A4-4579-9835-F52C9C1249F5}" srcOrd="2" destOrd="0" presId="urn:microsoft.com/office/officeart/2005/8/layout/default"/>
    <dgm:cxn modelId="{8F006119-A382-4F77-8228-0CD9D1665C28}" type="presParOf" srcId="{E7F33423-C9F3-4222-BE0C-45DCF3D119D8}" destId="{7E529F56-54DB-4001-9F16-8F43B28DFCCD}" srcOrd="3" destOrd="0" presId="urn:microsoft.com/office/officeart/2005/8/layout/default"/>
    <dgm:cxn modelId="{306D1CAC-04E5-4229-832E-0ABC6A3D07B4}" type="presParOf" srcId="{E7F33423-C9F3-4222-BE0C-45DCF3D119D8}" destId="{9CEDFA89-0C9A-49B8-A2F1-96034934418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85000">
              <a:schemeClr val="accent1">
                <a:lumMod val="5000"/>
                <a:lumOff val="95000"/>
                <a:alpha val="58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9465973" y="-127812"/>
            <a:ext cx="2726027" cy="1120463"/>
          </a:xfrm>
          <a:prstGeom prst="rect">
            <a:avLst/>
          </a:prstGeom>
          <a:ln>
            <a:noFill/>
          </a:ln>
          <a:effectLst>
            <a:outerShdw blurRad="203200" dist="177800" dir="2340000" sx="98000" sy="98000" algn="tl" rotWithShape="0">
              <a:srgbClr val="333333">
                <a:alpha val="26000"/>
              </a:srgbClr>
            </a:outerShdw>
          </a:effectLst>
        </p:spPr>
      </p:pic>
      <p:sp>
        <p:nvSpPr>
          <p:cNvPr id="12" name="Rectángulo 11"/>
          <p:cNvSpPr/>
          <p:nvPr/>
        </p:nvSpPr>
        <p:spPr>
          <a:xfrm>
            <a:off x="272955" y="341193"/>
            <a:ext cx="9403308" cy="3016210"/>
          </a:xfrm>
          <a:prstGeom prst="rect">
            <a:avLst/>
          </a:prstGeom>
        </p:spPr>
        <p:txBody>
          <a:bodyPr wrap="square">
            <a:spAutoFit/>
          </a:bodyPr>
          <a:lstStyle/>
          <a:p>
            <a:pPr algn="ctr"/>
            <a:r>
              <a:rPr lang="es-ES_trad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VICERRECTORADO DE INVESTIGACIÓN, INNOVACIÓN Y TRANSFERENCIA TECNOLÓGICA CENTRO DE POSGRADO</a:t>
            </a:r>
            <a:endPar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_trad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_trad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CIENCIAS HUMANAS Y SOCIALES MAESTRÍA EN ENTRENAMIENTO DEPORTIVO</a:t>
            </a:r>
            <a:endPar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_tradnl"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C"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TRABAJO DE TITULACIÓN PREVIO A LA OBTENCIÓN DEL TÍTULO DE MAGÍSTER  EN ENTRENAMIENTO DEPORTIVO</a:t>
            </a:r>
          </a:p>
          <a:p>
            <a:pPr indent="144145" algn="ctr">
              <a:lnSpc>
                <a:spcPct val="150000"/>
              </a:lnSpc>
            </a:pPr>
            <a:endParaRPr lang="es-EC"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341579" y="2764572"/>
            <a:ext cx="9580729" cy="4247317"/>
          </a:xfrm>
          <a:prstGeom prst="rect">
            <a:avLst/>
          </a:prstGeom>
        </p:spPr>
        <p:txBody>
          <a:bodyPr wrap="square">
            <a:spAutoFit/>
          </a:bodyPr>
          <a:lstStyle/>
          <a:p>
            <a:pPr indent="144145" algn="ctr">
              <a:lnSpc>
                <a:spcPct val="200000"/>
              </a:lnSpc>
            </a:pPr>
            <a:r>
              <a:rPr lang="es-EC" sz="20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TEMA:</a:t>
            </a:r>
            <a:endParaRPr lang="es-EC"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144145" algn="ctr">
              <a:lnSpc>
                <a:spcPct val="200000"/>
              </a:lnSpc>
            </a:pPr>
            <a:r>
              <a:rPr lang="es-EC" sz="2000" b="1" i="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lang="es-EC"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ACCIONES ESTRATÉGICAS PARA PERFECCIONAR EL PASE CON LA MANO EN PORTEROS DE FÚTBOL DEL CLUB  LIGA DEPORTIVA UNIVERSITARIA DE QUITO</a:t>
            </a:r>
            <a:r>
              <a:rPr lang="es-EC" sz="2000" b="1" i="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p>
          <a:p>
            <a:pPr indent="144145" algn="ctr">
              <a:lnSpc>
                <a:spcPct val="200000"/>
              </a:lnSpc>
            </a:pPr>
            <a:endParaRPr lang="es-EC"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ctr"/>
            <a:r>
              <a:rPr lang="es-ES_tradnl"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s-ES_tradnl"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 FLORES PUSDA, LEONARDO.</a:t>
            </a:r>
            <a:endParaRPr lang="es-EC"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_tradnl"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DIRECTOR: MSc. CARRASCO, ORLANDO.</a:t>
            </a:r>
            <a:endParaRPr lang="es-EC"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indent="144145" algn="just">
              <a:lnSpc>
                <a:spcPct val="150000"/>
              </a:lnSpc>
            </a:pPr>
            <a:endParaRPr lang="es-EC"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0503931"/>
      </p:ext>
    </p:extLst>
  </p:cSld>
  <p:clrMapOvr>
    <a:masterClrMapping/>
  </p:clrMapOvr>
  <mc:AlternateContent xmlns:mc="http://schemas.openxmlformats.org/markup-compatibility/2006" xmlns:p14="http://schemas.microsoft.com/office/powerpoint/2010/main">
    <mc:Choice Requires="p14">
      <p:transition spd="slow" p14:dur="4000" advTm="19343">
        <p14:vortex dir="r"/>
      </p:transition>
    </mc:Choice>
    <mc:Fallback xmlns="">
      <p:transition spd="slow" advTm="193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Definición de estrategia</a:t>
            </a:r>
            <a:endParaRPr lang="es-EC" dirty="0"/>
          </a:p>
        </p:txBody>
      </p:sp>
      <p:sp>
        <p:nvSpPr>
          <p:cNvPr id="3" name="Marcador de contenido 2"/>
          <p:cNvSpPr>
            <a:spLocks noGrp="1"/>
          </p:cNvSpPr>
          <p:nvPr>
            <p:ph idx="1"/>
          </p:nvPr>
        </p:nvSpPr>
        <p:spPr>
          <a:xfrm>
            <a:off x="677334" y="1532586"/>
            <a:ext cx="8943184" cy="4752303"/>
          </a:xfrm>
        </p:spPr>
        <p:txBody>
          <a:bodyPr>
            <a:noAutofit/>
          </a:bodyPr>
          <a:lstStyle/>
          <a:p>
            <a:pPr algn="just">
              <a:lnSpc>
                <a:spcPct val="150000"/>
              </a:lnSpc>
            </a:pPr>
            <a:r>
              <a:rPr lang="es-EC" sz="2800" dirty="0">
                <a:solidFill>
                  <a:schemeClr val="tx1"/>
                </a:solidFill>
                <a:effectLst>
                  <a:outerShdw blurRad="38100" dist="38100" dir="2700000" algn="tl">
                    <a:srgbClr val="000000">
                      <a:alpha val="43137"/>
                    </a:srgbClr>
                  </a:outerShdw>
                </a:effectLst>
              </a:rPr>
              <a:t>Es una serie de acciones muy meditadas, encaminadas hacia un fin determinado (RAL, 2000), conceptualizando esta definición al mundo del futbol seria todas los medios y recursos planificados para mejorar un determinado objetivo deportivo en un determinado lapso de tiempo en este caso durante el tiempo que se ejecute la investigación.</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503517" y="176087"/>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26320781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Definición de pase </a:t>
            </a:r>
            <a:endParaRPr lang="es-EC" dirty="0"/>
          </a:p>
        </p:txBody>
      </p:sp>
      <p:sp>
        <p:nvSpPr>
          <p:cNvPr id="3" name="Marcador de contenido 2"/>
          <p:cNvSpPr>
            <a:spLocks noGrp="1"/>
          </p:cNvSpPr>
          <p:nvPr>
            <p:ph idx="1"/>
          </p:nvPr>
        </p:nvSpPr>
        <p:spPr>
          <a:xfrm>
            <a:off x="677334" y="2160589"/>
            <a:ext cx="9149246" cy="3880773"/>
          </a:xfrm>
        </p:spPr>
        <p:txBody>
          <a:bodyPr>
            <a:normAutofit/>
          </a:bodyPr>
          <a:lstStyle/>
          <a:p>
            <a:pPr algn="just"/>
            <a:r>
              <a:rPr lang="es-EC" sz="3200" dirty="0">
                <a:solidFill>
                  <a:schemeClr val="tx1"/>
                </a:solidFill>
                <a:effectLst>
                  <a:outerShdw blurRad="38100" dist="38100" dir="2700000" algn="tl">
                    <a:srgbClr val="000000">
                      <a:alpha val="43137"/>
                    </a:srgbClr>
                  </a:outerShdw>
                </a:effectLst>
              </a:rPr>
              <a:t>El pase es la acción técnica que permite relacionarse a dos o más jugadores de un mismo equipo mediante la transmisión del balón por medio de un golpeo (Carrasco, 2011</a:t>
            </a:r>
            <a:r>
              <a:rPr lang="es-EC" sz="3200" dirty="0" smtClean="0">
                <a:solidFill>
                  <a:schemeClr val="tx1"/>
                </a:solidFill>
                <a:effectLst>
                  <a:outerShdw blurRad="38100" dist="38100" dir="2700000" algn="tl">
                    <a:srgbClr val="000000">
                      <a:alpha val="43137"/>
                    </a:srgbClr>
                  </a:outerShdw>
                </a:effectLst>
              </a:rPr>
              <a:t>).</a:t>
            </a:r>
            <a:endParaRPr lang="es-EC" sz="3200" dirty="0">
              <a:solidFill>
                <a:schemeClr val="tx1"/>
              </a:solidFill>
              <a:effectLst>
                <a:outerShdw blurRad="38100" dist="38100" dir="2700000" algn="tl">
                  <a:srgbClr val="000000">
                    <a:alpha val="43137"/>
                  </a:srgb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503517" y="176087"/>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12522716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Tipos de pase con la mano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56443001"/>
              </p:ext>
            </p:extLst>
          </p:nvPr>
        </p:nvGraphicFramePr>
        <p:xfrm>
          <a:off x="304375" y="1825737"/>
          <a:ext cx="10204785"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extLst>
              <a:ext uri="{28A0092B-C50C-407E-A947-70E740481C1C}">
                <a14:useLocalDpi xmlns:a14="http://schemas.microsoft.com/office/drawing/2010/main" val="0"/>
              </a:ext>
            </a:extLst>
          </a:blip>
          <a:srcRect/>
          <a:stretch>
            <a:fillRect/>
          </a:stretch>
        </p:blipFill>
        <p:spPr bwMode="auto">
          <a:xfrm>
            <a:off x="8503517" y="253360"/>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5420720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695460" y="721217"/>
            <a:ext cx="4481848" cy="2047741"/>
          </a:xfrm>
          <a:prstGeom prst="rect">
            <a:avLst/>
          </a:prstGeom>
          <a:ln>
            <a:solidFill>
              <a:srgbClr val="00B0F0"/>
            </a:solidFill>
          </a:ln>
        </p:spPr>
      </p:pic>
      <p:sp>
        <p:nvSpPr>
          <p:cNvPr id="5" name="CuadroTexto 4"/>
          <p:cNvSpPr txBox="1"/>
          <p:nvPr/>
        </p:nvSpPr>
        <p:spPr>
          <a:xfrm>
            <a:off x="2060621" y="2768958"/>
            <a:ext cx="2137508" cy="369332"/>
          </a:xfrm>
          <a:prstGeom prst="rect">
            <a:avLst/>
          </a:prstGeom>
          <a:noFill/>
        </p:spPr>
        <p:txBody>
          <a:bodyPr wrap="none" rtlCol="0">
            <a:spAutoFit/>
          </a:bodyPr>
          <a:lstStyle/>
          <a:p>
            <a:r>
              <a:rPr lang="es-EC" dirty="0" smtClean="0"/>
              <a:t>Pase a ras de suelo</a:t>
            </a:r>
            <a:endParaRPr lang="es-EC" dirty="0"/>
          </a:p>
        </p:txBody>
      </p:sp>
      <p:pic>
        <p:nvPicPr>
          <p:cNvPr id="6" name="Imagen 5"/>
          <p:cNvPicPr/>
          <p:nvPr/>
        </p:nvPicPr>
        <p:blipFill>
          <a:blip r:embed="rId3"/>
          <a:stretch>
            <a:fillRect/>
          </a:stretch>
        </p:blipFill>
        <p:spPr>
          <a:xfrm>
            <a:off x="5384375" y="721216"/>
            <a:ext cx="4892966" cy="2047741"/>
          </a:xfrm>
          <a:prstGeom prst="rect">
            <a:avLst/>
          </a:prstGeom>
          <a:ln>
            <a:solidFill>
              <a:srgbClr val="00B0F0"/>
            </a:solidFill>
          </a:ln>
        </p:spPr>
      </p:pic>
      <p:sp>
        <p:nvSpPr>
          <p:cNvPr id="7" name="CuadroTexto 6"/>
          <p:cNvSpPr txBox="1"/>
          <p:nvPr/>
        </p:nvSpPr>
        <p:spPr>
          <a:xfrm>
            <a:off x="7122017" y="2768958"/>
            <a:ext cx="1614929" cy="369332"/>
          </a:xfrm>
          <a:prstGeom prst="rect">
            <a:avLst/>
          </a:prstGeom>
          <a:noFill/>
        </p:spPr>
        <p:txBody>
          <a:bodyPr wrap="none" rtlCol="0">
            <a:spAutoFit/>
          </a:bodyPr>
          <a:lstStyle/>
          <a:p>
            <a:r>
              <a:rPr lang="es-EC" dirty="0" smtClean="0"/>
              <a:t>Pase con bote</a:t>
            </a:r>
            <a:endParaRPr lang="es-EC" dirty="0"/>
          </a:p>
        </p:txBody>
      </p:sp>
      <p:pic>
        <p:nvPicPr>
          <p:cNvPr id="8" name="Imagen 7"/>
          <p:cNvPicPr/>
          <p:nvPr/>
        </p:nvPicPr>
        <p:blipFill>
          <a:blip r:embed="rId4"/>
          <a:stretch>
            <a:fillRect/>
          </a:stretch>
        </p:blipFill>
        <p:spPr>
          <a:xfrm>
            <a:off x="3090930" y="3490175"/>
            <a:ext cx="5112911" cy="2137893"/>
          </a:xfrm>
          <a:prstGeom prst="rect">
            <a:avLst/>
          </a:prstGeom>
          <a:ln>
            <a:solidFill>
              <a:srgbClr val="00B0F0"/>
            </a:solidFill>
          </a:ln>
        </p:spPr>
      </p:pic>
      <p:sp>
        <p:nvSpPr>
          <p:cNvPr id="9" name="CuadroTexto 8"/>
          <p:cNvSpPr txBox="1"/>
          <p:nvPr/>
        </p:nvSpPr>
        <p:spPr>
          <a:xfrm>
            <a:off x="4997014" y="5628068"/>
            <a:ext cx="1300741" cy="369332"/>
          </a:xfrm>
          <a:prstGeom prst="rect">
            <a:avLst/>
          </a:prstGeom>
          <a:noFill/>
        </p:spPr>
        <p:txBody>
          <a:bodyPr wrap="none" rtlCol="0">
            <a:spAutoFit/>
          </a:bodyPr>
          <a:lstStyle/>
          <a:p>
            <a:r>
              <a:rPr lang="es-EC" dirty="0" smtClean="0"/>
              <a:t>Pase aéreo</a:t>
            </a:r>
            <a:endParaRPr lang="es-EC" dirty="0"/>
          </a:p>
        </p:txBody>
      </p:sp>
    </p:spTree>
    <p:extLst>
      <p:ext uri="{BB962C8B-B14F-4D97-AF65-F5344CB8AC3E}">
        <p14:creationId xmlns:p14="http://schemas.microsoft.com/office/powerpoint/2010/main" val="31824394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Evaluaciones Test Pasivo </a:t>
            </a:r>
            <a:endParaRPr lang="es-EC" dirty="0"/>
          </a:p>
        </p:txBody>
      </p:sp>
      <p:sp>
        <p:nvSpPr>
          <p:cNvPr id="3" name="Marcador de contenido 2"/>
          <p:cNvSpPr>
            <a:spLocks noGrp="1"/>
          </p:cNvSpPr>
          <p:nvPr>
            <p:ph idx="1"/>
          </p:nvPr>
        </p:nvSpPr>
        <p:spPr>
          <a:xfrm>
            <a:off x="677333" y="1593918"/>
            <a:ext cx="9303793" cy="4536426"/>
          </a:xfrm>
        </p:spPr>
        <p:txBody>
          <a:bodyPr>
            <a:normAutofit/>
          </a:bodyPr>
          <a:lstStyle/>
          <a:p>
            <a:pPr marL="0" indent="0">
              <a:buNone/>
            </a:pPr>
            <a:r>
              <a:rPr lang="es-EC" sz="2400" dirty="0" smtClean="0">
                <a:effectLst>
                  <a:outerShdw blurRad="38100" dist="38100" dir="2700000" algn="tl">
                    <a:srgbClr val="000000">
                      <a:alpha val="43137"/>
                    </a:srgbClr>
                  </a:outerShdw>
                </a:effectLst>
              </a:rPr>
              <a:t> </a:t>
            </a:r>
            <a:endParaRPr lang="es-EC" sz="2400" dirty="0">
              <a:effectLst>
                <a:outerShdw blurRad="38100" dist="38100" dir="2700000" algn="tl">
                  <a:srgbClr val="000000">
                    <a:alpha val="43137"/>
                  </a:srgbClr>
                </a:outerShdw>
              </a:effectLst>
            </a:endParaRPr>
          </a:p>
          <a:p>
            <a:pPr algn="just"/>
            <a:r>
              <a:rPr lang="es-EC" sz="2400" dirty="0" smtClean="0">
                <a:solidFill>
                  <a:schemeClr val="tx1"/>
                </a:solidFill>
                <a:effectLst>
                  <a:outerShdw blurRad="38100" dist="38100" dir="2700000" algn="tl">
                    <a:srgbClr val="000000">
                      <a:alpha val="43137"/>
                    </a:srgbClr>
                  </a:outerShdw>
                </a:effectLst>
              </a:rPr>
              <a:t>Situamos </a:t>
            </a:r>
            <a:r>
              <a:rPr lang="es-EC" sz="2400" dirty="0">
                <a:solidFill>
                  <a:schemeClr val="tx1"/>
                </a:solidFill>
                <a:effectLst>
                  <a:outerShdw blurRad="38100" dist="38100" dir="2700000" algn="tl">
                    <a:srgbClr val="000000">
                      <a:alpha val="43137"/>
                    </a:srgbClr>
                  </a:outerShdw>
                </a:effectLst>
              </a:rPr>
              <a:t>6 balones número 4 sobre la línea del área de meta paralela a la línea de gol, cuatro conos colocados como referencia a 15 metros de la línea de gol y separados 2 metros entre sí. El portero se colocará en el punto de penalti y a la voz de “listos ¡ya!” irá cogiendo uno a uno los balones y realizando 3 saques en largo a cada lado, todo en menos de 60” y sin salir del área, cada evaluado tendrá 2 intentos en el cual se contabilizarán todos los puntos conseguidos en los 2 intentos, considerando que cada vez que logre ingresar el balón por en medio de las estacas será un punto.</a:t>
            </a:r>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490638" y="176086"/>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11451425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677334" y="442175"/>
            <a:ext cx="8070881" cy="6035899"/>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748215" y="60177"/>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2133953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528033" y="574299"/>
            <a:ext cx="8596668" cy="2600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p:nvPr/>
        </p:nvPicPr>
        <p:blipFill>
          <a:blip r:embed="rId3"/>
          <a:stretch>
            <a:fillRect/>
          </a:stretch>
        </p:blipFill>
        <p:spPr>
          <a:xfrm>
            <a:off x="677334" y="3753245"/>
            <a:ext cx="8596668" cy="2660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ángulo 5"/>
          <p:cNvSpPr/>
          <p:nvPr/>
        </p:nvSpPr>
        <p:spPr>
          <a:xfrm>
            <a:off x="909153" y="410810"/>
            <a:ext cx="6007863" cy="369332"/>
          </a:xfrm>
          <a:prstGeom prst="rect">
            <a:avLst/>
          </a:prstGeom>
        </p:spPr>
        <p:txBody>
          <a:bodyPr wrap="none">
            <a:spAutoFit/>
          </a:bodyPr>
          <a:lstStyle/>
          <a:p>
            <a:r>
              <a:rPr lang="es-EC" dirty="0"/>
              <a:t>Variación de las distancias del test en relación a la edad</a:t>
            </a:r>
          </a:p>
        </p:txBody>
      </p:sp>
      <p:sp>
        <p:nvSpPr>
          <p:cNvPr id="8" name="Rectángulo 7"/>
          <p:cNvSpPr/>
          <p:nvPr/>
        </p:nvSpPr>
        <p:spPr>
          <a:xfrm>
            <a:off x="528033" y="3001089"/>
            <a:ext cx="2946640" cy="463075"/>
          </a:xfrm>
          <a:prstGeom prst="rect">
            <a:avLst/>
          </a:prstGeom>
        </p:spPr>
        <p:txBody>
          <a:bodyPr wrap="none">
            <a:spAutoFit/>
          </a:bodyPr>
          <a:lstStyle/>
          <a:p>
            <a:pPr lvl="0">
              <a:lnSpc>
                <a:spcPct val="150000"/>
              </a:lnSpc>
              <a:spcAft>
                <a:spcPts val="800"/>
              </a:spcAft>
            </a:pPr>
            <a:r>
              <a:rPr lang="es-EC" sz="1400" dirty="0">
                <a:latin typeface="Arial" panose="020B0604020202020204" pitchFamily="34" charset="0"/>
                <a:ea typeface="Calibri" panose="020F0502020204030204" pitchFamily="34" charset="0"/>
                <a:cs typeface="Times New Roman" panose="02020603050405020304" pitchFamily="18" charset="0"/>
              </a:rPr>
              <a:t>Fuente: </a:t>
            </a:r>
            <a:r>
              <a:rPr lang="es-EC" sz="1400" dirty="0" smtClean="0">
                <a:latin typeface="Arial" panose="020B0604020202020204" pitchFamily="34" charset="0"/>
                <a:ea typeface="Calibri" panose="020F0502020204030204" pitchFamily="34" charset="0"/>
                <a:cs typeface="Times New Roman" panose="02020603050405020304" pitchFamily="18" charset="0"/>
              </a:rPr>
              <a:t>(García </a:t>
            </a:r>
            <a:r>
              <a:rPr lang="es-EC" sz="1400" dirty="0">
                <a:latin typeface="Arial" panose="020B0604020202020204" pitchFamily="34" charset="0"/>
                <a:ea typeface="Calibri" panose="020F0502020204030204" pitchFamily="34" charset="0"/>
                <a:cs typeface="Times New Roman" panose="02020603050405020304" pitchFamily="18" charset="0"/>
              </a:rPr>
              <a:t>Castiñeiras, 2014</a:t>
            </a:r>
            <a:r>
              <a:rPr lang="es-EC" dirty="0">
                <a:latin typeface="Arial" panose="020B0604020202020204" pitchFamily="34" charset="0"/>
                <a:ea typeface="Calibri" panose="020F0502020204030204" pitchFamily="34" charset="0"/>
                <a:cs typeface="Times New Roman" panose="02020603050405020304" pitchFamily="18" charset="0"/>
              </a:rPr>
              <a:t>)</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04596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TEST DINÁMICOS</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stretch>
            <a:fillRect/>
          </a:stretch>
        </p:blipFill>
        <p:spPr>
          <a:xfrm>
            <a:off x="484151" y="1390919"/>
            <a:ext cx="9677280" cy="5492839"/>
          </a:xfrm>
          <a:prstGeom prst="rect">
            <a:avLst/>
          </a:prstGeom>
        </p:spPr>
      </p:pic>
    </p:spTree>
    <p:extLst>
      <p:ext uri="{BB962C8B-B14F-4D97-AF65-F5344CB8AC3E}">
        <p14:creationId xmlns:p14="http://schemas.microsoft.com/office/powerpoint/2010/main" val="32894225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stretch>
            <a:fillRect/>
          </a:stretch>
        </p:blipFill>
        <p:spPr>
          <a:xfrm>
            <a:off x="632268" y="609599"/>
            <a:ext cx="8833704" cy="5778321"/>
          </a:xfrm>
          <a:prstGeom prst="rect">
            <a:avLst/>
          </a:prstGeom>
        </p:spPr>
      </p:pic>
    </p:spTree>
    <p:extLst>
      <p:ext uri="{BB962C8B-B14F-4D97-AF65-F5344CB8AC3E}">
        <p14:creationId xmlns:p14="http://schemas.microsoft.com/office/powerpoint/2010/main" val="4140723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26536502"/>
              </p:ext>
            </p:extLst>
          </p:nvPr>
        </p:nvGraphicFramePr>
        <p:xfrm>
          <a:off x="1214789" y="1423124"/>
          <a:ext cx="8089130" cy="1912503"/>
        </p:xfrm>
        <a:graphic>
          <a:graphicData uri="http://schemas.openxmlformats.org/drawingml/2006/table">
            <a:tbl>
              <a:tblPr firstRow="1" firstCol="1" bandRow="1"/>
              <a:tblGrid>
                <a:gridCol w="2624114"/>
                <a:gridCol w="2624114"/>
                <a:gridCol w="1894474"/>
                <a:gridCol w="946428"/>
              </a:tblGrid>
              <a:tr h="239997">
                <a:tc rowSpan="2">
                  <a:txBody>
                    <a:bodyPr/>
                    <a:lstStyle/>
                    <a:p>
                      <a:pPr algn="ctr">
                        <a:lnSpc>
                          <a:spcPct val="107000"/>
                        </a:lnSpc>
                        <a:spcAft>
                          <a:spcPts val="0"/>
                        </a:spcAft>
                      </a:pPr>
                      <a:r>
                        <a:rPr lang="es-EC" sz="1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3">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DISTANCIA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s-EC"/>
                    </a:p>
                  </a:txBody>
                  <a:tcPr/>
                </a:tc>
                <a:tc hMerge="1">
                  <a:txBody>
                    <a:bodyPr/>
                    <a:lstStyle/>
                    <a:p>
                      <a:endParaRPr lang="es-EC"/>
                    </a:p>
                  </a:txBody>
                  <a:tcPr/>
                </a:tc>
              </a:tr>
              <a:tr h="479995">
                <a:tc vMerge="1">
                  <a:txBody>
                    <a:bodyPr/>
                    <a:lstStyle/>
                    <a:p>
                      <a:endParaRPr lang="es-EC"/>
                    </a:p>
                  </a:txBody>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ras del suelo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media altura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Alto o aéreo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39997">
                <a:tc>
                  <a:txBody>
                    <a:bodyPr/>
                    <a:lstStyle/>
                    <a:p>
                      <a:pPr algn="ctr">
                        <a:lnSpc>
                          <a:spcPct val="107000"/>
                        </a:lnSpc>
                        <a:spcAft>
                          <a:spcPts val="0"/>
                        </a:spcAft>
                      </a:pPr>
                      <a:r>
                        <a:rPr lang="es-EC" sz="12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s-EC" sz="1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a 5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a 7m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a 12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239997">
                <a:tc>
                  <a:txBody>
                    <a:bodyPr/>
                    <a:lstStyle/>
                    <a:p>
                      <a:pPr algn="ctr">
                        <a:lnSpc>
                          <a:spcPct val="107000"/>
                        </a:lnSpc>
                        <a:spcAft>
                          <a:spcPts val="0"/>
                        </a:spcAft>
                      </a:pPr>
                      <a:r>
                        <a:rPr lang="es-EC" sz="12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9- 10 </a:t>
                      </a:r>
                      <a:r>
                        <a:rPr lang="es-EC" sz="1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años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a 8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a 12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2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  a 18m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233612">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13 - 15años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200" b="1"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 a 13 m</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200" b="1"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15 a 18 m</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200" b="1"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  a 25m</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233612">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16 - 18 años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14 a 17m</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  a 24m</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32 a 38 m</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45293">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Mayores</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 m</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26 a 30 m</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ctr">
                        <a:lnSpc>
                          <a:spcPct val="107000"/>
                        </a:lnSpc>
                        <a:spcAft>
                          <a:spcPts val="0"/>
                        </a:spcAft>
                      </a:pPr>
                      <a:r>
                        <a:rPr lang="es-EC" sz="12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44 a 50 m</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r>
            </a:tbl>
          </a:graphicData>
        </a:graphic>
      </p:graphicFrame>
      <p:sp>
        <p:nvSpPr>
          <p:cNvPr id="11" name="CuadroTexto 10"/>
          <p:cNvSpPr txBox="1"/>
          <p:nvPr/>
        </p:nvSpPr>
        <p:spPr>
          <a:xfrm>
            <a:off x="1403797" y="1081825"/>
            <a:ext cx="6007863" cy="369332"/>
          </a:xfrm>
          <a:prstGeom prst="rect">
            <a:avLst/>
          </a:prstGeom>
          <a:noFill/>
        </p:spPr>
        <p:txBody>
          <a:bodyPr wrap="none" rtlCol="0">
            <a:spAutoFit/>
          </a:bodyPr>
          <a:lstStyle/>
          <a:p>
            <a:r>
              <a:rPr lang="es-EC" dirty="0" smtClean="0"/>
              <a:t>Variación de las distancias del test en relación a la edad</a:t>
            </a:r>
            <a:endParaRPr lang="es-EC" dirty="0"/>
          </a:p>
        </p:txBody>
      </p:sp>
      <p:sp>
        <p:nvSpPr>
          <p:cNvPr id="12" name="Rectángulo 11"/>
          <p:cNvSpPr/>
          <p:nvPr/>
        </p:nvSpPr>
        <p:spPr>
          <a:xfrm>
            <a:off x="1214789" y="3322747"/>
            <a:ext cx="2481447" cy="323165"/>
          </a:xfrm>
          <a:prstGeom prst="rect">
            <a:avLst/>
          </a:prstGeom>
        </p:spPr>
        <p:txBody>
          <a:bodyPr wrap="square">
            <a:spAutoFit/>
          </a:bodyPr>
          <a:lstStyle/>
          <a:p>
            <a:pPr>
              <a:lnSpc>
                <a:spcPct val="150000"/>
              </a:lnSpc>
              <a:spcAft>
                <a:spcPts val="800"/>
              </a:spcAft>
            </a:pPr>
            <a:r>
              <a:rPr lang="es-EC" sz="1000" dirty="0">
                <a:latin typeface="Arial" panose="020B0604020202020204" pitchFamily="34" charset="0"/>
                <a:ea typeface="Calibri" panose="020F0502020204030204" pitchFamily="34" charset="0"/>
                <a:cs typeface="Times New Roman" panose="02020603050405020304" pitchFamily="18" charset="0"/>
              </a:rPr>
              <a:t>Fuente: (Garcia Castiñeiras, 2014)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1214789" y="5924280"/>
            <a:ext cx="2481447" cy="323165"/>
          </a:xfrm>
          <a:prstGeom prst="rect">
            <a:avLst/>
          </a:prstGeom>
        </p:spPr>
        <p:txBody>
          <a:bodyPr wrap="square">
            <a:spAutoFit/>
          </a:bodyPr>
          <a:lstStyle/>
          <a:p>
            <a:pPr lvl="0">
              <a:lnSpc>
                <a:spcPct val="150000"/>
              </a:lnSpc>
              <a:spcAft>
                <a:spcPts val="800"/>
              </a:spcAft>
            </a:pPr>
            <a:r>
              <a:rPr lang="es-EC"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Fuente: (Garcia Castiñeiras, 2014)</a:t>
            </a:r>
            <a:endParaRPr lang="es-EC"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3994937818"/>
              </p:ext>
            </p:extLst>
          </p:nvPr>
        </p:nvGraphicFramePr>
        <p:xfrm>
          <a:off x="1214789" y="3893786"/>
          <a:ext cx="8089130" cy="2030494"/>
        </p:xfrm>
        <a:graphic>
          <a:graphicData uri="http://schemas.openxmlformats.org/drawingml/2006/table">
            <a:tbl>
              <a:tblPr firstRow="1" firstCol="1" bandRow="1"/>
              <a:tblGrid>
                <a:gridCol w="1648471"/>
                <a:gridCol w="1671718"/>
                <a:gridCol w="2072212"/>
                <a:gridCol w="2696729"/>
              </a:tblGrid>
              <a:tr h="349511">
                <a:tc gridSpan="2">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Eficacia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s-EC"/>
                    </a:p>
                  </a:txBody>
                  <a:tcPr/>
                </a:tc>
                <a:tc gridSpan="2">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Tiempo (segundos)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s-EC"/>
                    </a:p>
                  </a:txBody>
                  <a:tcPr/>
                </a:tc>
              </a:tr>
              <a:tr h="349511">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332868">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Muy Bueno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Muy Bueno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332868">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Bueno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Bueno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332868">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332868">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Pésimo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Pésimo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bl>
          </a:graphicData>
        </a:graphic>
      </p:graphicFrame>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8490637" y="89364"/>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3911402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70969" y="50163"/>
            <a:ext cx="7766936" cy="826814"/>
          </a:xfrm>
        </p:spPr>
        <p:txBody>
          <a:bodyPr>
            <a:scene3d>
              <a:camera prst="orthographicFront"/>
              <a:lightRig rig="threePt" dir="t"/>
            </a:scene3d>
            <a:sp3d extrusionH="57150">
              <a:bevelT w="69850" h="69850" prst="divot"/>
            </a:sp3d>
          </a:bodyPr>
          <a:lstStyle/>
          <a:p>
            <a:pPr algn="l"/>
            <a:r>
              <a:rPr lang="es-EC" b="1" dirty="0" smtClean="0">
                <a:effectLst>
                  <a:outerShdw blurRad="38100" dist="38100" dir="2700000" algn="tl">
                    <a:srgbClr val="000000">
                      <a:alpha val="43137"/>
                    </a:srgbClr>
                  </a:outerShdw>
                  <a:reflection blurRad="6350" stA="50000" endA="300" endPos="50000" dist="29997" dir="5400000" sy="-100000" algn="bl" rotWithShape="0"/>
                </a:effectLst>
              </a:rPr>
              <a:t>Problemática</a:t>
            </a:r>
            <a:r>
              <a:rPr lang="es-EC" dirty="0" smtClean="0"/>
              <a:t> </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500056" y="-1"/>
            <a:ext cx="3691943" cy="1310185"/>
          </a:xfrm>
          <a:prstGeom prst="rect">
            <a:avLst/>
          </a:prstGeom>
          <a:ln>
            <a:noFill/>
          </a:ln>
          <a:effectLst>
            <a:outerShdw blurRad="203200" dist="177800" dir="2340000" sx="98000" sy="98000" algn="tl" rotWithShape="0">
              <a:srgbClr val="333333">
                <a:alpha val="26000"/>
              </a:srgbClr>
            </a:outerShdw>
          </a:effectLst>
        </p:spPr>
      </p:pic>
      <p:sp>
        <p:nvSpPr>
          <p:cNvPr id="3" name="Rectángulo 2"/>
          <p:cNvSpPr/>
          <p:nvPr/>
        </p:nvSpPr>
        <p:spPr>
          <a:xfrm>
            <a:off x="850006" y="1360348"/>
            <a:ext cx="8500056" cy="4247317"/>
          </a:xfrm>
          <a:prstGeom prst="rect">
            <a:avLst/>
          </a:prstGeom>
        </p:spPr>
        <p:txBody>
          <a:bodyPr wrap="square">
            <a:spAutoFit/>
          </a:bodyPr>
          <a:lstStyle/>
          <a:p>
            <a:pPr algn="just">
              <a:lnSpc>
                <a:spcPct val="150000"/>
              </a:lnSpc>
              <a:spcAft>
                <a:spcPts val="0"/>
              </a:spcAft>
            </a:pPr>
            <a:r>
              <a:rPr lang="es-EC"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S</a:t>
            </a:r>
            <a:r>
              <a:rPr lang="es-EC"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 </a:t>
            </a:r>
            <a:r>
              <a:rPr lang="es-EC"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bien cuenta con una cantera formativa, con buenas instalaciones y con recursos económicos asignados para su funcionamiento, en los últimos años ha tenido un déficit en cuanto al ascenso de jugadores de la cantera al equipo de primera, especialmente el cuanto a los arqueros es tanto así que para el equipo de primera son jugadores contratados provenientes de otros Clubes, en las canteras los preparadores de arqueros utilizan una metodología tradicionalista en el proceso de enseñanza aprendizaje de los elementos técnicos de la </a:t>
            </a:r>
            <a:r>
              <a:rPr lang="es-EC" sz="2000" b="1" dirty="0" smtClean="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posición.</a:t>
            </a:r>
            <a:endParaRPr lang="es-EC"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7309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PROPUESTA Y SUS CARACTERISTICAS</a:t>
            </a:r>
            <a:endParaRPr lang="es-EC" dirty="0"/>
          </a:p>
        </p:txBody>
      </p:sp>
      <p:sp>
        <p:nvSpPr>
          <p:cNvPr id="3" name="Marcador de contenido 2"/>
          <p:cNvSpPr>
            <a:spLocks noGrp="1"/>
          </p:cNvSpPr>
          <p:nvPr>
            <p:ph idx="1"/>
          </p:nvPr>
        </p:nvSpPr>
        <p:spPr/>
        <p:txBody>
          <a:bodyPr/>
          <a:lstStyle/>
          <a:p>
            <a:pPr lvl="0" algn="just" defTabSz="914400" fontAlgn="base">
              <a:spcBef>
                <a:spcPct val="0"/>
              </a:spcBef>
              <a:spcAft>
                <a:spcPct val="0"/>
              </a:spcAft>
              <a:buSzTx/>
              <a:buFont typeface="Wingdings" panose="05000000000000000000" pitchFamily="2" charset="2"/>
              <a:buChar char="Ø"/>
              <a:defRPr/>
            </a:pPr>
            <a:r>
              <a:rPr lang="es-CO" sz="2400" dirty="0">
                <a:solidFill>
                  <a:prstClr val="black"/>
                </a:solidFill>
                <a:latin typeface="Arial" charset="0"/>
                <a:cs typeface="Arial" charset="0"/>
              </a:rPr>
              <a:t>Recoge un total de </a:t>
            </a:r>
            <a:r>
              <a:rPr lang="es-CO" sz="2400" dirty="0" smtClean="0">
                <a:solidFill>
                  <a:prstClr val="black"/>
                </a:solidFill>
                <a:latin typeface="Arial" charset="0"/>
                <a:cs typeface="Arial" charset="0"/>
              </a:rPr>
              <a:t>10 ejercicios.</a:t>
            </a:r>
          </a:p>
          <a:p>
            <a:pPr marL="0" lvl="0" indent="0" algn="just" defTabSz="914400" fontAlgn="base">
              <a:spcBef>
                <a:spcPct val="0"/>
              </a:spcBef>
              <a:spcAft>
                <a:spcPct val="0"/>
              </a:spcAft>
              <a:buClrTx/>
              <a:buSzTx/>
              <a:buNone/>
              <a:defRPr/>
            </a:pPr>
            <a:endParaRPr lang="es-CO" sz="2400" dirty="0">
              <a:solidFill>
                <a:prstClr val="black"/>
              </a:solidFill>
              <a:latin typeface="Arial" charset="0"/>
              <a:cs typeface="Arial" charset="0"/>
            </a:endParaRPr>
          </a:p>
          <a:p>
            <a:pPr lvl="0" algn="just" defTabSz="914400" fontAlgn="base">
              <a:spcBef>
                <a:spcPct val="0"/>
              </a:spcBef>
              <a:spcAft>
                <a:spcPct val="0"/>
              </a:spcAft>
              <a:buSzTx/>
              <a:buFont typeface="Wingdings" panose="05000000000000000000" pitchFamily="2" charset="2"/>
              <a:buChar char="Ø"/>
              <a:defRPr/>
            </a:pPr>
            <a:r>
              <a:rPr lang="es-CO" sz="2400" dirty="0">
                <a:solidFill>
                  <a:prstClr val="black"/>
                </a:solidFill>
                <a:latin typeface="Arial" charset="0"/>
                <a:cs typeface="Arial" charset="0"/>
              </a:rPr>
              <a:t>Los porteros se encontraran en distintas situaciones de </a:t>
            </a:r>
            <a:r>
              <a:rPr lang="es-CO" sz="2400" dirty="0" smtClean="0">
                <a:solidFill>
                  <a:prstClr val="black"/>
                </a:solidFill>
                <a:latin typeface="Arial" charset="0"/>
                <a:cs typeface="Arial" charset="0"/>
              </a:rPr>
              <a:t>juego.</a:t>
            </a:r>
          </a:p>
          <a:p>
            <a:pPr marL="0" lvl="0" indent="0" algn="just" defTabSz="914400" fontAlgn="base">
              <a:spcBef>
                <a:spcPct val="0"/>
              </a:spcBef>
              <a:spcAft>
                <a:spcPct val="0"/>
              </a:spcAft>
              <a:buClrTx/>
              <a:buSzTx/>
              <a:buNone/>
              <a:defRPr/>
            </a:pPr>
            <a:endParaRPr lang="es-CO" sz="2400" dirty="0">
              <a:solidFill>
                <a:prstClr val="black"/>
              </a:solidFill>
              <a:latin typeface="Arial" charset="0"/>
              <a:cs typeface="Arial" charset="0"/>
            </a:endParaRPr>
          </a:p>
          <a:p>
            <a:pPr lvl="0" algn="just" defTabSz="914400" fontAlgn="base">
              <a:spcBef>
                <a:spcPct val="0"/>
              </a:spcBef>
              <a:spcAft>
                <a:spcPct val="0"/>
              </a:spcAft>
              <a:buSzTx/>
              <a:buFont typeface="Wingdings" panose="05000000000000000000" pitchFamily="2" charset="2"/>
              <a:buChar char="Ø"/>
              <a:defRPr/>
            </a:pPr>
            <a:r>
              <a:rPr lang="es-CO" sz="2400" dirty="0">
                <a:solidFill>
                  <a:prstClr val="black"/>
                </a:solidFill>
                <a:latin typeface="Arial" charset="0"/>
                <a:cs typeface="Arial" charset="0"/>
              </a:rPr>
              <a:t>Está dirigida trabajar en el mejoramiento de las </a:t>
            </a:r>
            <a:r>
              <a:rPr lang="es-CO" sz="2400" dirty="0" smtClean="0">
                <a:solidFill>
                  <a:prstClr val="black"/>
                </a:solidFill>
                <a:latin typeface="Arial" charset="0"/>
                <a:cs typeface="Arial" charset="0"/>
              </a:rPr>
              <a:t>acciones ya señaladas.</a:t>
            </a:r>
            <a:endParaRPr lang="es-CO" sz="2400" dirty="0">
              <a:solidFill>
                <a:prstClr val="black"/>
              </a:solidFill>
              <a:latin typeface="Arial" charset="0"/>
              <a:cs typeface="Arial" charset="0"/>
            </a:endParaRPr>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645183" y="60177"/>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1487233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546" y="173900"/>
            <a:ext cx="8596668" cy="1035922"/>
          </a:xfrm>
        </p:spPr>
        <p:txBody>
          <a:bodyPr>
            <a:normAutofit/>
            <a:scene3d>
              <a:camera prst="orthographicFront"/>
              <a:lightRig rig="threePt" dir="t"/>
            </a:scene3d>
            <a:sp3d extrusionH="57150">
              <a:bevelT h="25400" prst="softRound"/>
            </a:sp3d>
          </a:bodyPr>
          <a:lstStyle/>
          <a:p>
            <a:pPr algn="ctr"/>
            <a:r>
              <a:rPr lang="es-EC" sz="4400" b="1" dirty="0" smtClean="0">
                <a:effectLst>
                  <a:outerShdw blurRad="38100" dist="38100" dir="2700000" algn="tl">
                    <a:srgbClr val="000000">
                      <a:alpha val="43137"/>
                    </a:srgbClr>
                  </a:outerShdw>
                  <a:reflection blurRad="6350" stA="50000" endA="300" endPos="50000" dist="29997" dir="5400000" sy="-100000" algn="bl" rotWithShape="0"/>
                </a:effectLst>
              </a:rPr>
              <a:t>PROPUESTA METODOLÓGICA</a:t>
            </a:r>
            <a:endParaRPr lang="es-EC" sz="4400" b="1" dirty="0">
              <a:effectLst>
                <a:outerShdw blurRad="38100" dist="38100" dir="2700000" algn="tl">
                  <a:srgbClr val="000000">
                    <a:alpha val="43137"/>
                  </a:srgbClr>
                </a:outerShdw>
                <a:reflection blurRad="6350" stA="50000" endA="300" endPos="50000" dist="29997" dir="5400000" sy="-100000" algn="bl" rotWithShape="0"/>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209823"/>
          </a:xfrm>
          <a:prstGeom prst="rect">
            <a:avLst/>
          </a:prstGeom>
          <a:ln>
            <a:noFill/>
          </a:ln>
          <a:effectLst>
            <a:outerShdw blurRad="203200" dist="177800" dir="2340000" sx="98000" sy="98000" algn="tl" rotWithShape="0">
              <a:srgbClr val="333333">
                <a:alpha val="26000"/>
              </a:srgbClr>
            </a:outerShdw>
          </a:effectLst>
        </p:spPr>
      </p:pic>
      <p:pic>
        <p:nvPicPr>
          <p:cNvPr id="1025" name="Imagen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741" y="4006723"/>
            <a:ext cx="6156101" cy="25067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a:stretch>
            <a:fillRect/>
          </a:stretch>
        </p:blipFill>
        <p:spPr>
          <a:xfrm>
            <a:off x="2047741" y="1012580"/>
            <a:ext cx="6156101" cy="2625316"/>
          </a:xfrm>
          <a:prstGeom prst="rect">
            <a:avLst/>
          </a:prstGeom>
        </p:spPr>
      </p:pic>
      <p:sp>
        <p:nvSpPr>
          <p:cNvPr id="3" name="CuadroTexto 2"/>
          <p:cNvSpPr txBox="1"/>
          <p:nvPr/>
        </p:nvSpPr>
        <p:spPr>
          <a:xfrm>
            <a:off x="4958367" y="3678912"/>
            <a:ext cx="941412" cy="369332"/>
          </a:xfrm>
          <a:prstGeom prst="rect">
            <a:avLst/>
          </a:prstGeom>
          <a:noFill/>
        </p:spPr>
        <p:txBody>
          <a:bodyPr wrap="none" rtlCol="0">
            <a:spAutoFit/>
          </a:bodyPr>
          <a:lstStyle/>
          <a:p>
            <a:r>
              <a:rPr lang="es-EC" dirty="0" smtClean="0"/>
              <a:t>Tarea 1</a:t>
            </a:r>
            <a:endParaRPr lang="es-EC" dirty="0"/>
          </a:p>
        </p:txBody>
      </p:sp>
      <p:sp>
        <p:nvSpPr>
          <p:cNvPr id="8" name="CuadroTexto 7"/>
          <p:cNvSpPr txBox="1"/>
          <p:nvPr/>
        </p:nvSpPr>
        <p:spPr>
          <a:xfrm>
            <a:off x="4958367" y="6471950"/>
            <a:ext cx="941412" cy="369332"/>
          </a:xfrm>
          <a:prstGeom prst="rect">
            <a:avLst/>
          </a:prstGeom>
          <a:noFill/>
        </p:spPr>
        <p:txBody>
          <a:bodyPr wrap="none" rtlCol="0">
            <a:spAutoFit/>
          </a:bodyPr>
          <a:lstStyle/>
          <a:p>
            <a:r>
              <a:rPr lang="es-EC" dirty="0" smtClean="0"/>
              <a:t>Tarea 2</a:t>
            </a:r>
            <a:endParaRPr lang="es-EC" dirty="0"/>
          </a:p>
        </p:txBody>
      </p:sp>
    </p:spTree>
    <p:extLst>
      <p:ext uri="{BB962C8B-B14F-4D97-AF65-F5344CB8AC3E}">
        <p14:creationId xmlns:p14="http://schemas.microsoft.com/office/powerpoint/2010/main" val="39101641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437882" y="303629"/>
            <a:ext cx="5422005" cy="2774422"/>
          </a:xfrm>
          <a:prstGeom prst="rect">
            <a:avLst/>
          </a:prstGeom>
        </p:spPr>
      </p:pic>
      <p:sp>
        <p:nvSpPr>
          <p:cNvPr id="5" name="CuadroTexto 4"/>
          <p:cNvSpPr txBox="1"/>
          <p:nvPr/>
        </p:nvSpPr>
        <p:spPr>
          <a:xfrm>
            <a:off x="2871988" y="3078051"/>
            <a:ext cx="1081825" cy="369332"/>
          </a:xfrm>
          <a:prstGeom prst="rect">
            <a:avLst/>
          </a:prstGeom>
          <a:noFill/>
        </p:spPr>
        <p:txBody>
          <a:bodyPr wrap="square" rtlCol="0">
            <a:spAutoFit/>
          </a:bodyPr>
          <a:lstStyle/>
          <a:p>
            <a:r>
              <a:rPr lang="es-EC" dirty="0" smtClean="0"/>
              <a:t>Tarea 3</a:t>
            </a:r>
            <a:endParaRPr lang="es-EC" dirty="0"/>
          </a:p>
        </p:txBody>
      </p:sp>
      <p:pic>
        <p:nvPicPr>
          <p:cNvPr id="6" name="Imagen 5"/>
          <p:cNvPicPr/>
          <p:nvPr/>
        </p:nvPicPr>
        <p:blipFill>
          <a:blip r:embed="rId3"/>
          <a:stretch>
            <a:fillRect/>
          </a:stretch>
        </p:blipFill>
        <p:spPr>
          <a:xfrm>
            <a:off x="6113441" y="303629"/>
            <a:ext cx="4923753" cy="2774421"/>
          </a:xfrm>
          <a:prstGeom prst="rect">
            <a:avLst/>
          </a:prstGeom>
        </p:spPr>
      </p:pic>
      <p:sp>
        <p:nvSpPr>
          <p:cNvPr id="7" name="Rectángulo 6"/>
          <p:cNvSpPr/>
          <p:nvPr/>
        </p:nvSpPr>
        <p:spPr>
          <a:xfrm>
            <a:off x="8104611" y="3078051"/>
            <a:ext cx="941412" cy="369332"/>
          </a:xfrm>
          <a:prstGeom prst="rect">
            <a:avLst/>
          </a:prstGeom>
        </p:spPr>
        <p:txBody>
          <a:bodyPr wrap="none">
            <a:spAutoFit/>
          </a:bodyPr>
          <a:lstStyle/>
          <a:p>
            <a:pPr lvl="0"/>
            <a:r>
              <a:rPr lang="es-EC" dirty="0">
                <a:solidFill>
                  <a:prstClr val="black"/>
                </a:solidFill>
              </a:rPr>
              <a:t>Tarea </a:t>
            </a:r>
            <a:r>
              <a:rPr lang="es-EC" dirty="0" smtClean="0">
                <a:solidFill>
                  <a:prstClr val="black"/>
                </a:solidFill>
              </a:rPr>
              <a:t>4</a:t>
            </a:r>
            <a:endParaRPr lang="es-EC" dirty="0">
              <a:solidFill>
                <a:prstClr val="black"/>
              </a:solidFill>
            </a:endParaRPr>
          </a:p>
        </p:txBody>
      </p:sp>
      <p:pic>
        <p:nvPicPr>
          <p:cNvPr id="8" name="Imagen 7"/>
          <p:cNvPicPr/>
          <p:nvPr/>
        </p:nvPicPr>
        <p:blipFill>
          <a:blip r:embed="rId4"/>
          <a:stretch>
            <a:fillRect/>
          </a:stretch>
        </p:blipFill>
        <p:spPr>
          <a:xfrm>
            <a:off x="3135378" y="3447383"/>
            <a:ext cx="5787668" cy="2774422"/>
          </a:xfrm>
          <a:prstGeom prst="rect">
            <a:avLst/>
          </a:prstGeom>
        </p:spPr>
      </p:pic>
      <p:sp>
        <p:nvSpPr>
          <p:cNvPr id="10" name="CuadroTexto 9"/>
          <p:cNvSpPr txBox="1"/>
          <p:nvPr/>
        </p:nvSpPr>
        <p:spPr>
          <a:xfrm>
            <a:off x="5371756" y="6221805"/>
            <a:ext cx="1314912" cy="369332"/>
          </a:xfrm>
          <a:prstGeom prst="rect">
            <a:avLst/>
          </a:prstGeom>
          <a:noFill/>
        </p:spPr>
        <p:txBody>
          <a:bodyPr wrap="none" rtlCol="0">
            <a:spAutoFit/>
          </a:bodyPr>
          <a:lstStyle/>
          <a:p>
            <a:r>
              <a:rPr lang="es-EC" dirty="0" smtClean="0"/>
              <a:t>Tarea 5 y 6</a:t>
            </a:r>
            <a:endParaRPr lang="es-EC" dirty="0"/>
          </a:p>
        </p:txBody>
      </p:sp>
    </p:spTree>
    <p:extLst>
      <p:ext uri="{BB962C8B-B14F-4D97-AF65-F5344CB8AC3E}">
        <p14:creationId xmlns:p14="http://schemas.microsoft.com/office/powerpoint/2010/main" val="32274736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408099" y="287561"/>
            <a:ext cx="5413152" cy="2687459"/>
          </a:xfrm>
          <a:prstGeom prst="rect">
            <a:avLst/>
          </a:prstGeom>
        </p:spPr>
      </p:pic>
      <p:sp>
        <p:nvSpPr>
          <p:cNvPr id="3" name="CuadroTexto 2"/>
          <p:cNvSpPr txBox="1"/>
          <p:nvPr/>
        </p:nvSpPr>
        <p:spPr>
          <a:xfrm>
            <a:off x="2643969" y="2975020"/>
            <a:ext cx="941412" cy="369332"/>
          </a:xfrm>
          <a:prstGeom prst="rect">
            <a:avLst/>
          </a:prstGeom>
          <a:noFill/>
        </p:spPr>
        <p:txBody>
          <a:bodyPr wrap="none" rtlCol="0">
            <a:spAutoFit/>
          </a:bodyPr>
          <a:lstStyle/>
          <a:p>
            <a:r>
              <a:rPr lang="es-EC" dirty="0" smtClean="0"/>
              <a:t>Tarea 7</a:t>
            </a:r>
            <a:endParaRPr lang="es-EC" dirty="0"/>
          </a:p>
        </p:txBody>
      </p:sp>
      <p:pic>
        <p:nvPicPr>
          <p:cNvPr id="4" name="Imagen 3"/>
          <p:cNvPicPr/>
          <p:nvPr/>
        </p:nvPicPr>
        <p:blipFill>
          <a:blip r:embed="rId3"/>
          <a:stretch>
            <a:fillRect/>
          </a:stretch>
        </p:blipFill>
        <p:spPr>
          <a:xfrm>
            <a:off x="6246251" y="339077"/>
            <a:ext cx="5563675" cy="2687459"/>
          </a:xfrm>
          <a:prstGeom prst="rect">
            <a:avLst/>
          </a:prstGeom>
        </p:spPr>
      </p:pic>
      <p:sp>
        <p:nvSpPr>
          <p:cNvPr id="5" name="Rectángulo 4"/>
          <p:cNvSpPr/>
          <p:nvPr/>
        </p:nvSpPr>
        <p:spPr>
          <a:xfrm>
            <a:off x="8711928" y="2975020"/>
            <a:ext cx="941412" cy="369332"/>
          </a:xfrm>
          <a:prstGeom prst="rect">
            <a:avLst/>
          </a:prstGeom>
        </p:spPr>
        <p:txBody>
          <a:bodyPr wrap="none">
            <a:spAutoFit/>
          </a:bodyPr>
          <a:lstStyle/>
          <a:p>
            <a:pPr lvl="0"/>
            <a:r>
              <a:rPr lang="es-EC" dirty="0">
                <a:solidFill>
                  <a:prstClr val="black"/>
                </a:solidFill>
              </a:rPr>
              <a:t>Tarea </a:t>
            </a:r>
            <a:r>
              <a:rPr lang="es-EC" dirty="0" smtClean="0">
                <a:solidFill>
                  <a:prstClr val="black"/>
                </a:solidFill>
              </a:rPr>
              <a:t>8</a:t>
            </a:r>
            <a:endParaRPr lang="es-EC" dirty="0">
              <a:solidFill>
                <a:prstClr val="black"/>
              </a:solidFill>
            </a:endParaRPr>
          </a:p>
        </p:txBody>
      </p:sp>
      <p:pic>
        <p:nvPicPr>
          <p:cNvPr id="6" name="Imagen 5"/>
          <p:cNvPicPr/>
          <p:nvPr/>
        </p:nvPicPr>
        <p:blipFill>
          <a:blip r:embed="rId4"/>
          <a:stretch>
            <a:fillRect/>
          </a:stretch>
        </p:blipFill>
        <p:spPr>
          <a:xfrm>
            <a:off x="382075" y="3429000"/>
            <a:ext cx="5413152" cy="2914650"/>
          </a:xfrm>
          <a:prstGeom prst="rect">
            <a:avLst/>
          </a:prstGeom>
        </p:spPr>
      </p:pic>
      <p:sp>
        <p:nvSpPr>
          <p:cNvPr id="7" name="CuadroTexto 6"/>
          <p:cNvSpPr txBox="1"/>
          <p:nvPr/>
        </p:nvSpPr>
        <p:spPr>
          <a:xfrm>
            <a:off x="2643969" y="6259002"/>
            <a:ext cx="941412" cy="369332"/>
          </a:xfrm>
          <a:prstGeom prst="rect">
            <a:avLst/>
          </a:prstGeom>
          <a:noFill/>
        </p:spPr>
        <p:txBody>
          <a:bodyPr wrap="none" rtlCol="0">
            <a:spAutoFit/>
          </a:bodyPr>
          <a:lstStyle/>
          <a:p>
            <a:r>
              <a:rPr lang="es-EC" dirty="0" smtClean="0"/>
              <a:t>Tarea 9</a:t>
            </a:r>
            <a:endParaRPr lang="es-EC" dirty="0"/>
          </a:p>
        </p:txBody>
      </p:sp>
      <p:pic>
        <p:nvPicPr>
          <p:cNvPr id="8" name="Imagen 7"/>
          <p:cNvPicPr/>
          <p:nvPr/>
        </p:nvPicPr>
        <p:blipFill>
          <a:blip r:embed="rId5"/>
          <a:stretch>
            <a:fillRect/>
          </a:stretch>
        </p:blipFill>
        <p:spPr>
          <a:xfrm>
            <a:off x="6246251" y="3429000"/>
            <a:ext cx="5563675" cy="2914650"/>
          </a:xfrm>
          <a:prstGeom prst="rect">
            <a:avLst/>
          </a:prstGeom>
        </p:spPr>
      </p:pic>
      <p:sp>
        <p:nvSpPr>
          <p:cNvPr id="9" name="Rectángulo 8"/>
          <p:cNvSpPr/>
          <p:nvPr/>
        </p:nvSpPr>
        <p:spPr>
          <a:xfrm>
            <a:off x="8896529" y="6306232"/>
            <a:ext cx="1063240" cy="369332"/>
          </a:xfrm>
          <a:prstGeom prst="rect">
            <a:avLst/>
          </a:prstGeom>
        </p:spPr>
        <p:txBody>
          <a:bodyPr wrap="none">
            <a:spAutoFit/>
          </a:bodyPr>
          <a:lstStyle/>
          <a:p>
            <a:pPr lvl="0"/>
            <a:r>
              <a:rPr lang="es-EC" dirty="0">
                <a:solidFill>
                  <a:prstClr val="black"/>
                </a:solidFill>
              </a:rPr>
              <a:t>Tarea </a:t>
            </a:r>
            <a:r>
              <a:rPr lang="es-EC" dirty="0" smtClean="0">
                <a:solidFill>
                  <a:prstClr val="black"/>
                </a:solidFill>
              </a:rPr>
              <a:t>10</a:t>
            </a:r>
            <a:endParaRPr lang="es-EC" dirty="0">
              <a:solidFill>
                <a:prstClr val="black"/>
              </a:solidFill>
            </a:endParaRPr>
          </a:p>
        </p:txBody>
      </p:sp>
    </p:spTree>
    <p:extLst>
      <p:ext uri="{BB962C8B-B14F-4D97-AF65-F5344CB8AC3E}">
        <p14:creationId xmlns:p14="http://schemas.microsoft.com/office/powerpoint/2010/main" val="42115745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1318" y="450761"/>
            <a:ext cx="9388699" cy="1287888"/>
          </a:xfrm>
        </p:spPr>
        <p:txBody>
          <a:bodyPr>
            <a:normAutofit/>
          </a:bodyPr>
          <a:lstStyle/>
          <a:p>
            <a:pPr algn="ctr"/>
            <a:r>
              <a:rPr lang="es-EC" sz="3200" dirty="0" smtClean="0"/>
              <a:t>INDICACIONES METODOLÓGICAS DE LA PROPUESTA</a:t>
            </a:r>
            <a:endParaRPr lang="es-EC" sz="3200" dirty="0"/>
          </a:p>
        </p:txBody>
      </p:sp>
      <p:sp>
        <p:nvSpPr>
          <p:cNvPr id="3" name="Marcador de contenido 2"/>
          <p:cNvSpPr>
            <a:spLocks noGrp="1"/>
          </p:cNvSpPr>
          <p:nvPr>
            <p:ph idx="1"/>
          </p:nvPr>
        </p:nvSpPr>
        <p:spPr>
          <a:xfrm>
            <a:off x="677333" y="1481070"/>
            <a:ext cx="8596668" cy="4803820"/>
          </a:xfrm>
        </p:spPr>
        <p:txBody>
          <a:bodyPr>
            <a:normAutofit/>
          </a:bodyPr>
          <a:lstStyle/>
          <a:p>
            <a:pPr lvl="0" algn="just" defTabSz="914400" fontAlgn="base">
              <a:spcBef>
                <a:spcPct val="0"/>
              </a:spcBef>
              <a:spcAft>
                <a:spcPct val="0"/>
              </a:spcAft>
              <a:buSzTx/>
              <a:buFont typeface="Wingdings" panose="05000000000000000000" pitchFamily="2" charset="2"/>
              <a:buChar char="Ø"/>
              <a:defRPr/>
            </a:pPr>
            <a:r>
              <a:rPr lang="es-CO" sz="2000" dirty="0" smtClean="0">
                <a:solidFill>
                  <a:prstClr val="black"/>
                </a:solidFill>
                <a:latin typeface="Arial" charset="0"/>
                <a:cs typeface="Arial" charset="0"/>
              </a:rPr>
              <a:t>Los </a:t>
            </a:r>
            <a:r>
              <a:rPr lang="es-CO" sz="2000" dirty="0">
                <a:solidFill>
                  <a:prstClr val="black"/>
                </a:solidFill>
                <a:latin typeface="Arial" charset="0"/>
                <a:cs typeface="Arial" charset="0"/>
              </a:rPr>
              <a:t>ejercicios serán ejecutados en la parte principal de la </a:t>
            </a:r>
            <a:r>
              <a:rPr lang="es-CO" sz="2000" dirty="0" smtClean="0">
                <a:solidFill>
                  <a:prstClr val="black"/>
                </a:solidFill>
                <a:latin typeface="Arial" charset="0"/>
                <a:cs typeface="Arial" charset="0"/>
              </a:rPr>
              <a:t>clase.</a:t>
            </a:r>
          </a:p>
          <a:p>
            <a:pPr marL="0" lvl="0" indent="0" algn="just" defTabSz="914400" fontAlgn="base">
              <a:spcBef>
                <a:spcPct val="0"/>
              </a:spcBef>
              <a:spcAft>
                <a:spcPct val="0"/>
              </a:spcAft>
              <a:buClrTx/>
              <a:buSzTx/>
              <a:buNone/>
              <a:defRPr/>
            </a:pPr>
            <a:endParaRPr lang="es-CO" sz="2000" dirty="0">
              <a:solidFill>
                <a:prstClr val="black"/>
              </a:solidFill>
              <a:latin typeface="Arial" charset="0"/>
              <a:cs typeface="Arial" charset="0"/>
            </a:endParaRPr>
          </a:p>
          <a:p>
            <a:pPr lvl="0" algn="just" defTabSz="914400" fontAlgn="base">
              <a:spcBef>
                <a:spcPct val="0"/>
              </a:spcBef>
              <a:spcAft>
                <a:spcPct val="0"/>
              </a:spcAft>
              <a:buClr>
                <a:schemeClr val="accent2"/>
              </a:buClr>
              <a:buSzTx/>
              <a:buFont typeface="Wingdings" panose="05000000000000000000" pitchFamily="2" charset="2"/>
              <a:buChar char="Ø"/>
              <a:defRPr/>
            </a:pPr>
            <a:r>
              <a:rPr lang="es-CO" sz="2000" dirty="0" smtClean="0">
                <a:solidFill>
                  <a:prstClr val="black"/>
                </a:solidFill>
                <a:latin typeface="Arial" charset="0"/>
                <a:cs typeface="Arial" charset="0"/>
              </a:rPr>
              <a:t>La </a:t>
            </a:r>
            <a:r>
              <a:rPr lang="es-CO" sz="2000" dirty="0">
                <a:solidFill>
                  <a:prstClr val="black"/>
                </a:solidFill>
                <a:latin typeface="Arial" charset="0"/>
                <a:cs typeface="Arial" charset="0"/>
              </a:rPr>
              <a:t>explicación y demostración de cada ejercicio debe ser realizada por el profesor</a:t>
            </a:r>
            <a:r>
              <a:rPr lang="es-CO" sz="2000" dirty="0" smtClean="0">
                <a:solidFill>
                  <a:prstClr val="black"/>
                </a:solidFill>
                <a:latin typeface="Arial" charset="0"/>
                <a:cs typeface="Arial" charset="0"/>
              </a:rPr>
              <a:t>.</a:t>
            </a:r>
          </a:p>
          <a:p>
            <a:pPr marL="0" lvl="0" indent="0" algn="just" defTabSz="914400" fontAlgn="base">
              <a:spcBef>
                <a:spcPct val="0"/>
              </a:spcBef>
              <a:spcAft>
                <a:spcPct val="0"/>
              </a:spcAft>
              <a:buClrTx/>
              <a:buSzTx/>
              <a:buNone/>
              <a:defRPr/>
            </a:pPr>
            <a:endParaRPr lang="es-CO" sz="2000" dirty="0">
              <a:solidFill>
                <a:prstClr val="black"/>
              </a:solidFill>
              <a:latin typeface="Arial" charset="0"/>
              <a:cs typeface="Arial" charset="0"/>
            </a:endParaRPr>
          </a:p>
          <a:p>
            <a:pPr lvl="0" algn="just" defTabSz="914400" fontAlgn="base">
              <a:spcBef>
                <a:spcPct val="0"/>
              </a:spcBef>
              <a:spcAft>
                <a:spcPct val="0"/>
              </a:spcAft>
              <a:buClr>
                <a:schemeClr val="accent2"/>
              </a:buClr>
              <a:buSzTx/>
              <a:buFont typeface="Wingdings" panose="05000000000000000000" pitchFamily="2" charset="2"/>
              <a:buChar char="Ø"/>
              <a:defRPr/>
            </a:pPr>
            <a:r>
              <a:rPr lang="es-CO" sz="2000" dirty="0" smtClean="0">
                <a:solidFill>
                  <a:prstClr val="black"/>
                </a:solidFill>
                <a:latin typeface="Arial" charset="0"/>
                <a:cs typeface="Arial" charset="0"/>
              </a:rPr>
              <a:t>Ejecutar </a:t>
            </a:r>
            <a:r>
              <a:rPr lang="es-CO" sz="2000" dirty="0">
                <a:solidFill>
                  <a:prstClr val="black"/>
                </a:solidFill>
                <a:latin typeface="Arial" charset="0"/>
                <a:cs typeface="Arial" charset="0"/>
              </a:rPr>
              <a:t>los ejercicios comenzando por la imitación de estos sin balón. Iniciar la ejecución de los ejercicios por los más sencillos</a:t>
            </a:r>
            <a:r>
              <a:rPr lang="es-CO" sz="2000" dirty="0" smtClean="0">
                <a:solidFill>
                  <a:prstClr val="black"/>
                </a:solidFill>
                <a:latin typeface="Arial" charset="0"/>
                <a:cs typeface="Arial" charset="0"/>
              </a:rPr>
              <a:t>.</a:t>
            </a:r>
          </a:p>
          <a:p>
            <a:pPr marL="0" lvl="0" indent="0" algn="just" defTabSz="914400" fontAlgn="base">
              <a:spcBef>
                <a:spcPct val="0"/>
              </a:spcBef>
              <a:spcAft>
                <a:spcPct val="0"/>
              </a:spcAft>
              <a:buClrTx/>
              <a:buSzTx/>
              <a:buNone/>
              <a:defRPr/>
            </a:pPr>
            <a:endParaRPr lang="es-CO" sz="2000" dirty="0">
              <a:solidFill>
                <a:prstClr val="black"/>
              </a:solidFill>
              <a:latin typeface="Arial" charset="0"/>
              <a:cs typeface="Arial" charset="0"/>
            </a:endParaRPr>
          </a:p>
          <a:p>
            <a:pPr lvl="0" algn="just" defTabSz="914400" fontAlgn="base">
              <a:spcBef>
                <a:spcPct val="0"/>
              </a:spcBef>
              <a:spcAft>
                <a:spcPct val="0"/>
              </a:spcAft>
              <a:buClr>
                <a:schemeClr val="accent2"/>
              </a:buClr>
              <a:buSzTx/>
              <a:buFont typeface="Wingdings" panose="05000000000000000000" pitchFamily="2" charset="2"/>
              <a:buChar char="Ø"/>
              <a:defRPr/>
            </a:pPr>
            <a:r>
              <a:rPr lang="es-CO" sz="2000" dirty="0" smtClean="0">
                <a:solidFill>
                  <a:prstClr val="black"/>
                </a:solidFill>
                <a:latin typeface="Arial" charset="0"/>
                <a:cs typeface="Arial" charset="0"/>
              </a:rPr>
              <a:t>No </a:t>
            </a:r>
            <a:r>
              <a:rPr lang="es-CO" sz="2000" dirty="0">
                <a:solidFill>
                  <a:prstClr val="black"/>
                </a:solidFill>
                <a:latin typeface="Arial" charset="0"/>
                <a:cs typeface="Arial" charset="0"/>
              </a:rPr>
              <a:t>incluir variantes nuevas hasta que no se haya logrado ejecutar los ejercicios simples</a:t>
            </a:r>
            <a:r>
              <a:rPr lang="es-CO" sz="2000" dirty="0" smtClean="0">
                <a:solidFill>
                  <a:prstClr val="black"/>
                </a:solidFill>
                <a:latin typeface="Arial" charset="0"/>
                <a:cs typeface="Arial" charset="0"/>
              </a:rPr>
              <a:t>.</a:t>
            </a:r>
          </a:p>
          <a:p>
            <a:pPr marL="0" lvl="0" indent="0" algn="just" defTabSz="914400" fontAlgn="base">
              <a:spcBef>
                <a:spcPct val="0"/>
              </a:spcBef>
              <a:spcAft>
                <a:spcPct val="0"/>
              </a:spcAft>
              <a:buClrTx/>
              <a:buSzTx/>
              <a:buNone/>
              <a:defRPr/>
            </a:pPr>
            <a:endParaRPr lang="es-CO" sz="2000" dirty="0">
              <a:solidFill>
                <a:prstClr val="black"/>
              </a:solidFill>
              <a:latin typeface="Arial" charset="0"/>
              <a:cs typeface="Arial" charset="0"/>
            </a:endParaRPr>
          </a:p>
          <a:p>
            <a:pPr lvl="0" algn="just" defTabSz="914400" fontAlgn="base">
              <a:spcBef>
                <a:spcPct val="0"/>
              </a:spcBef>
              <a:spcAft>
                <a:spcPct val="0"/>
              </a:spcAft>
              <a:buClr>
                <a:schemeClr val="accent2"/>
              </a:buClr>
              <a:buSzTx/>
              <a:buFont typeface="Wingdings" panose="05000000000000000000" pitchFamily="2" charset="2"/>
              <a:buChar char="Ø"/>
              <a:defRPr/>
            </a:pPr>
            <a:r>
              <a:rPr lang="es-CO" sz="2000" dirty="0" smtClean="0">
                <a:solidFill>
                  <a:prstClr val="black"/>
                </a:solidFill>
                <a:latin typeface="Arial" charset="0"/>
                <a:cs typeface="Arial" charset="0"/>
              </a:rPr>
              <a:t>Tener </a:t>
            </a:r>
            <a:r>
              <a:rPr lang="es-CO" sz="2000" dirty="0">
                <a:solidFill>
                  <a:prstClr val="black"/>
                </a:solidFill>
                <a:latin typeface="Arial" charset="0"/>
                <a:cs typeface="Arial" charset="0"/>
              </a:rPr>
              <a:t>en cuenta las repeticiones de cada ejercicio</a:t>
            </a:r>
            <a:r>
              <a:rPr lang="es-CO" sz="2000" dirty="0" smtClean="0">
                <a:solidFill>
                  <a:prstClr val="black"/>
                </a:solidFill>
                <a:latin typeface="Arial" charset="0"/>
                <a:cs typeface="Arial" charset="0"/>
              </a:rPr>
              <a:t>.</a:t>
            </a:r>
          </a:p>
          <a:p>
            <a:pPr marL="0" lvl="0" indent="0" algn="just" defTabSz="914400" fontAlgn="base">
              <a:spcBef>
                <a:spcPct val="0"/>
              </a:spcBef>
              <a:spcAft>
                <a:spcPct val="0"/>
              </a:spcAft>
              <a:buClrTx/>
              <a:buSzTx/>
              <a:buNone/>
              <a:defRPr/>
            </a:pPr>
            <a:endParaRPr lang="es-CO" sz="2000" dirty="0">
              <a:solidFill>
                <a:prstClr val="black"/>
              </a:solidFill>
              <a:latin typeface="Arial" charset="0"/>
              <a:cs typeface="Arial" charset="0"/>
            </a:endParaRPr>
          </a:p>
          <a:p>
            <a:pPr lvl="0" algn="just" defTabSz="914400" fontAlgn="base">
              <a:spcBef>
                <a:spcPct val="0"/>
              </a:spcBef>
              <a:spcAft>
                <a:spcPct val="0"/>
              </a:spcAft>
              <a:buClr>
                <a:schemeClr val="accent2"/>
              </a:buClr>
              <a:buSzTx/>
              <a:buFont typeface="Wingdings" panose="05000000000000000000" pitchFamily="2" charset="2"/>
              <a:buChar char="Ø"/>
              <a:defRPr/>
            </a:pPr>
            <a:r>
              <a:rPr lang="es-CO" sz="2000" dirty="0" smtClean="0">
                <a:solidFill>
                  <a:prstClr val="black"/>
                </a:solidFill>
                <a:latin typeface="Arial" charset="0"/>
                <a:cs typeface="Arial" charset="0"/>
              </a:rPr>
              <a:t>Exigir </a:t>
            </a:r>
            <a:r>
              <a:rPr lang="es-CO" sz="2000" dirty="0">
                <a:solidFill>
                  <a:prstClr val="black"/>
                </a:solidFill>
                <a:latin typeface="Arial" charset="0"/>
                <a:cs typeface="Arial" charset="0"/>
              </a:rPr>
              <a:t>al alumno el uso de ropa y calzado apropiado para la práctica de estos ejercicios.</a:t>
            </a:r>
          </a:p>
          <a:p>
            <a:endParaRPr lang="es-EC" sz="20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9670016" y="141667"/>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20700294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103290"/>
          </a:xfrm>
        </p:spPr>
        <p:txBody>
          <a:bodyPr/>
          <a:lstStyle/>
          <a:p>
            <a:pPr algn="ctr"/>
            <a:r>
              <a:rPr lang="es-EC" dirty="0" smtClean="0"/>
              <a:t>ANÁLISIS DE RESULTADOS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550826545"/>
              </p:ext>
            </p:extLst>
          </p:nvPr>
        </p:nvGraphicFramePr>
        <p:xfrm>
          <a:off x="1046179" y="1944710"/>
          <a:ext cx="8596312" cy="1657350"/>
        </p:xfrm>
        <a:graphic>
          <a:graphicData uri="http://schemas.openxmlformats.org/drawingml/2006/table">
            <a:tbl>
              <a:tblPr firstRow="1" firstCol="1" bandRow="1"/>
              <a:tblGrid>
                <a:gridCol w="2871168"/>
                <a:gridCol w="1805226"/>
                <a:gridCol w="1390883"/>
                <a:gridCol w="2529035"/>
              </a:tblGrid>
              <a:tr h="609600">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Pre Test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Post 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Numero de Arqueros que mejoraron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09550">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209550">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Muy 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209550">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209550">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Regular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09550">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r>
            </a:tbl>
          </a:graphicData>
        </a:graphic>
      </p:graphicFrame>
      <p:sp>
        <p:nvSpPr>
          <p:cNvPr id="5" name="CuadroTexto 4"/>
          <p:cNvSpPr txBox="1"/>
          <p:nvPr/>
        </p:nvSpPr>
        <p:spPr>
          <a:xfrm>
            <a:off x="934986" y="1566860"/>
            <a:ext cx="6529608" cy="369332"/>
          </a:xfrm>
          <a:prstGeom prst="rect">
            <a:avLst/>
          </a:prstGeom>
          <a:noFill/>
        </p:spPr>
        <p:txBody>
          <a:bodyPr wrap="none" rtlCol="0">
            <a:spAutoFit/>
          </a:bodyPr>
          <a:lstStyle/>
          <a:p>
            <a:r>
              <a:rPr lang="es-EC" dirty="0" smtClean="0"/>
              <a:t>Resultado de mejora de pase de mano a ras de suelo estático</a:t>
            </a:r>
            <a:endParaRPr lang="es-EC" dirty="0"/>
          </a:p>
        </p:txBody>
      </p:sp>
      <p:sp>
        <p:nvSpPr>
          <p:cNvPr id="6" name="Rectángulo 5"/>
          <p:cNvSpPr/>
          <p:nvPr/>
        </p:nvSpPr>
        <p:spPr>
          <a:xfrm>
            <a:off x="1046179" y="4048665"/>
            <a:ext cx="8712675" cy="1569660"/>
          </a:xfrm>
          <a:prstGeom prst="rect">
            <a:avLst/>
          </a:prstGeom>
        </p:spPr>
        <p:txBody>
          <a:bodyPr wrap="square">
            <a:spAutoFit/>
          </a:bodyPr>
          <a:lstStyle/>
          <a:p>
            <a:pPr algn="just">
              <a:lnSpc>
                <a:spcPct val="150000"/>
              </a:lnSpc>
              <a:spcAft>
                <a:spcPts val="0"/>
              </a:spcAft>
            </a:pPr>
            <a:r>
              <a:rPr lang="es-ES_tradnl" sz="1600" dirty="0">
                <a:latin typeface="Arial" panose="020B0604020202020204" pitchFamily="34" charset="0"/>
                <a:ea typeface="Calibri" panose="020F0502020204030204" pitchFamily="34" charset="0"/>
                <a:cs typeface="Times New Roman" panose="02020603050405020304" pitchFamily="18" charset="0"/>
              </a:rPr>
              <a:t>En el post test pasivo de pase con la mano a ras de suelo se obtienen como resultados comparativos en relación al pre test que, que 1 arquero obtuvo una calificación de excelente, 4 de muy buena, 5 de buena y 2 de </a:t>
            </a:r>
            <a:r>
              <a:rPr lang="es-ES_tradnl" sz="1600" dirty="0" smtClean="0">
                <a:latin typeface="Arial" panose="020B0604020202020204" pitchFamily="34" charset="0"/>
                <a:ea typeface="Calibri" panose="020F0502020204030204" pitchFamily="34" charset="0"/>
                <a:cs typeface="Times New Roman" panose="02020603050405020304" pitchFamily="18" charset="0"/>
              </a:rPr>
              <a:t>regular </a:t>
            </a:r>
            <a:r>
              <a:rPr lang="es-ES_tradnl" sz="1600" dirty="0">
                <a:latin typeface="Arial" panose="020B0604020202020204" pitchFamily="34" charset="0"/>
                <a:ea typeface="Calibri" panose="020F0502020204030204" pitchFamily="34" charset="0"/>
                <a:cs typeface="Times New Roman" panose="02020603050405020304" pitchFamily="18" charset="0"/>
              </a:rPr>
              <a:t>dando un total de mejora de 8 arqueros, lo que equivale al 66% de la población sometida a la propuesta de trabajo.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9412439" y="191036"/>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4971746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1592687" y="505182"/>
            <a:ext cx="7521261" cy="4035457"/>
          </a:xfrm>
          <a:prstGeom prst="rect">
            <a:avLst/>
          </a:prstGeom>
        </p:spPr>
      </p:pic>
      <p:sp>
        <p:nvSpPr>
          <p:cNvPr id="5" name="Rectángulo 4"/>
          <p:cNvSpPr/>
          <p:nvPr/>
        </p:nvSpPr>
        <p:spPr>
          <a:xfrm>
            <a:off x="1592687" y="4751582"/>
            <a:ext cx="8375561" cy="1938992"/>
          </a:xfrm>
          <a:prstGeom prst="rect">
            <a:avLst/>
          </a:prstGeom>
        </p:spPr>
        <p:txBody>
          <a:bodyPr wrap="square">
            <a:spAutoFit/>
          </a:bodyPr>
          <a:lstStyle/>
          <a:p>
            <a:pPr algn="just">
              <a:lnSpc>
                <a:spcPct val="150000"/>
              </a:lnSpc>
              <a:spcAft>
                <a:spcPts val="800"/>
              </a:spcAft>
            </a:pPr>
            <a:r>
              <a:rPr lang="es-EC" sz="1600" dirty="0">
                <a:latin typeface="Arial" panose="020B0604020202020204" pitchFamily="34" charset="0"/>
                <a:ea typeface="Calibri" panose="020F0502020204030204" pitchFamily="34" charset="0"/>
                <a:cs typeface="Times New Roman" panose="02020603050405020304" pitchFamily="18" charset="0"/>
              </a:rPr>
              <a:t>Los resultados del pre test y post test de pase con la mano estático, mediante el análisis de la prueba de rangos con signos de Wilcoxon arrojan un valor P de 0,001 el cual es menor a 0,5 por lo que se confirma que la aplicación de la propuesta en esta población dio como resultados cambios favorables dentro de la efectividad del pase con la mano a ras de suelo.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9425318" y="86618"/>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6559013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5056430"/>
              </p:ext>
            </p:extLst>
          </p:nvPr>
        </p:nvGraphicFramePr>
        <p:xfrm>
          <a:off x="999835" y="1173371"/>
          <a:ext cx="8620683" cy="2033467"/>
        </p:xfrm>
        <a:graphic>
          <a:graphicData uri="http://schemas.openxmlformats.org/drawingml/2006/table">
            <a:tbl>
              <a:tblPr firstRow="1" firstCol="1" bandRow="1"/>
              <a:tblGrid>
                <a:gridCol w="2883609"/>
                <a:gridCol w="1813049"/>
                <a:gridCol w="1396910"/>
                <a:gridCol w="2527115"/>
              </a:tblGrid>
              <a:tr h="747942">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Pre Test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Post 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Numero de Arqueros que mejoraron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57105">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257105">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Muy 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257105">
                <a:tc>
                  <a:txBody>
                    <a:bodyPr/>
                    <a:lstStyle/>
                    <a:p>
                      <a:pPr algn="just">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Bueno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257105">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Regular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57105">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r>
            </a:tbl>
          </a:graphicData>
        </a:graphic>
      </p:graphicFrame>
      <p:sp>
        <p:nvSpPr>
          <p:cNvPr id="4" name="Rectángulo 3"/>
          <p:cNvSpPr/>
          <p:nvPr/>
        </p:nvSpPr>
        <p:spPr>
          <a:xfrm>
            <a:off x="999835" y="655832"/>
            <a:ext cx="6096000" cy="369332"/>
          </a:xfrm>
          <a:prstGeom prst="rect">
            <a:avLst/>
          </a:prstGeom>
        </p:spPr>
        <p:txBody>
          <a:bodyPr>
            <a:spAutoFit/>
          </a:bodyPr>
          <a:lstStyle/>
          <a:p>
            <a:pPr lvl="0"/>
            <a:r>
              <a:rPr lang="es-EC" dirty="0">
                <a:solidFill>
                  <a:prstClr val="black"/>
                </a:solidFill>
              </a:rPr>
              <a:t>Resultado de mejora de pase de </a:t>
            </a:r>
            <a:r>
              <a:rPr lang="es-EC" dirty="0" smtClean="0">
                <a:solidFill>
                  <a:prstClr val="black"/>
                </a:solidFill>
              </a:rPr>
              <a:t>mano con bote </a:t>
            </a:r>
            <a:r>
              <a:rPr lang="es-EC" dirty="0">
                <a:solidFill>
                  <a:prstClr val="black"/>
                </a:solidFill>
              </a:rPr>
              <a:t>estático</a:t>
            </a:r>
          </a:p>
        </p:txBody>
      </p:sp>
      <p:sp>
        <p:nvSpPr>
          <p:cNvPr id="5" name="Rectángulo 4"/>
          <p:cNvSpPr/>
          <p:nvPr/>
        </p:nvSpPr>
        <p:spPr>
          <a:xfrm>
            <a:off x="999835" y="3593051"/>
            <a:ext cx="8620683" cy="1631216"/>
          </a:xfrm>
          <a:prstGeom prst="rect">
            <a:avLst/>
          </a:prstGeom>
        </p:spPr>
        <p:txBody>
          <a:bodyPr wrap="square">
            <a:spAutoFit/>
          </a:bodyPr>
          <a:lstStyle/>
          <a:p>
            <a:pPr algn="just"/>
            <a:r>
              <a:rPr lang="es-ES_tradnl" sz="2000" dirty="0">
                <a:latin typeface="Arial" panose="020B0604020202020204" pitchFamily="34" charset="0"/>
                <a:ea typeface="Calibri" panose="020F0502020204030204" pitchFamily="34" charset="0"/>
              </a:rPr>
              <a:t>En el post test pasivo de pase con la mano a media altura, se obtienen como resultados comparativos en relación al pre test que, 1 arquero obtuvo una calificación de excelente, 6 de muy buena, 4 de buena, dando un total de mejora de 6 arqueros, lo que equivale al 50% de la población sometida a la propuesta de </a:t>
            </a:r>
            <a:r>
              <a:rPr lang="es-ES_tradnl" sz="2000" dirty="0" smtClean="0">
                <a:latin typeface="Arial" panose="020B0604020202020204" pitchFamily="34" charset="0"/>
                <a:ea typeface="Calibri" panose="020F0502020204030204" pitchFamily="34" charset="0"/>
              </a:rPr>
              <a:t>trabajo.</a:t>
            </a:r>
            <a:endParaRPr lang="es-EC" sz="3200"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9502592" y="143137"/>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21741418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305318" y="659774"/>
            <a:ext cx="6671256" cy="3834953"/>
          </a:xfrm>
          <a:prstGeom prst="rect">
            <a:avLst/>
          </a:prstGeom>
        </p:spPr>
      </p:pic>
      <p:sp>
        <p:nvSpPr>
          <p:cNvPr id="3" name="Rectángulo 2"/>
          <p:cNvSpPr/>
          <p:nvPr/>
        </p:nvSpPr>
        <p:spPr>
          <a:xfrm>
            <a:off x="1210615" y="4494727"/>
            <a:ext cx="8229600" cy="2169825"/>
          </a:xfrm>
          <a:prstGeom prst="rect">
            <a:avLst/>
          </a:prstGeom>
        </p:spPr>
        <p:txBody>
          <a:bodyPr wrap="square">
            <a:spAutoFit/>
          </a:bodyPr>
          <a:lstStyle/>
          <a:p>
            <a:pPr algn="just">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Los resultados del pre test y post test de pase con bote estático, mediante el análisis de la prueba de rangos con signos de Wilcoxon arrojan un valor P de 0,002 el cual es menor a 0,5 por lo que se confirma que la aplicación de la propuesta en esta población dio como resultados cambios favorables dentro de la efectividad del pase con bote.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9502592" y="143137"/>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8592919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75025976"/>
              </p:ext>
            </p:extLst>
          </p:nvPr>
        </p:nvGraphicFramePr>
        <p:xfrm>
          <a:off x="858166" y="1044586"/>
          <a:ext cx="8710836" cy="2613014"/>
        </p:xfrm>
        <a:graphic>
          <a:graphicData uri="http://schemas.openxmlformats.org/drawingml/2006/table">
            <a:tbl>
              <a:tblPr firstRow="1" firstCol="1" bandRow="1"/>
              <a:tblGrid>
                <a:gridCol w="2909419"/>
                <a:gridCol w="1829276"/>
                <a:gridCol w="1409413"/>
                <a:gridCol w="2562728"/>
              </a:tblGrid>
              <a:tr h="961109">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Pre Test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Post 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Numero de Arqueros que mejoraron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330381">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330381">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Muy 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30381">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330381">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Regular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330381">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r>
            </a:tbl>
          </a:graphicData>
        </a:graphic>
      </p:graphicFrame>
      <p:sp>
        <p:nvSpPr>
          <p:cNvPr id="3" name="Rectángulo 2"/>
          <p:cNvSpPr/>
          <p:nvPr/>
        </p:nvSpPr>
        <p:spPr>
          <a:xfrm>
            <a:off x="748529" y="675254"/>
            <a:ext cx="5806654" cy="369332"/>
          </a:xfrm>
          <a:prstGeom prst="rect">
            <a:avLst/>
          </a:prstGeom>
        </p:spPr>
        <p:txBody>
          <a:bodyPr wrap="none">
            <a:spAutoFit/>
          </a:bodyPr>
          <a:lstStyle/>
          <a:p>
            <a:pPr lvl="0"/>
            <a:r>
              <a:rPr lang="es-EC" dirty="0">
                <a:solidFill>
                  <a:prstClr val="black"/>
                </a:solidFill>
              </a:rPr>
              <a:t>Resultado de mejora de pase de </a:t>
            </a:r>
            <a:r>
              <a:rPr lang="es-EC" dirty="0" smtClean="0">
                <a:solidFill>
                  <a:prstClr val="black"/>
                </a:solidFill>
              </a:rPr>
              <a:t>mano aéreo estático</a:t>
            </a:r>
            <a:endParaRPr lang="es-EC" dirty="0">
              <a:solidFill>
                <a:prstClr val="black"/>
              </a:solidFill>
            </a:endParaRPr>
          </a:p>
        </p:txBody>
      </p:sp>
      <p:sp>
        <p:nvSpPr>
          <p:cNvPr id="4" name="Rectángulo 3"/>
          <p:cNvSpPr/>
          <p:nvPr/>
        </p:nvSpPr>
        <p:spPr>
          <a:xfrm>
            <a:off x="803347" y="4000814"/>
            <a:ext cx="8820473" cy="2350965"/>
          </a:xfrm>
          <a:prstGeom prst="rect">
            <a:avLst/>
          </a:prstGeom>
        </p:spPr>
        <p:txBody>
          <a:bodyPr wrap="square">
            <a:spAutoFit/>
          </a:bodyPr>
          <a:lstStyle/>
          <a:p>
            <a:pPr algn="just">
              <a:lnSpc>
                <a:spcPct val="150000"/>
              </a:lnSpc>
              <a:spcAft>
                <a:spcPts val="0"/>
              </a:spcAft>
            </a:pPr>
            <a:r>
              <a:rPr lang="es-ES_tradnl" sz="2000" dirty="0">
                <a:latin typeface="Arial" panose="020B0604020202020204" pitchFamily="34" charset="0"/>
                <a:ea typeface="Calibri" panose="020F0502020204030204" pitchFamily="34" charset="0"/>
                <a:cs typeface="Times New Roman" panose="02020603050405020304" pitchFamily="18" charset="0"/>
              </a:rPr>
              <a:t>En el post test pasivo de pase con la mano aéreo, se obtienen como resultados comparativos en relación al pre test que, 4 arquero obtuvo una calificación de excelente, 6 de muy buena, 2 de buena, dando un total de mejora de 8 arqueros, lo que equivale al 66% de la población sometida a la propuesta de trabajo.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502592" y="143137"/>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1563847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421" y="506762"/>
            <a:ext cx="8964513" cy="1606843"/>
          </a:xfrm>
        </p:spPr>
        <p:txBody>
          <a:bodyPr>
            <a:normAutofit/>
            <a:scene3d>
              <a:camera prst="orthographicFront"/>
              <a:lightRig rig="threePt" dir="t"/>
            </a:scene3d>
            <a:sp3d extrusionH="57150">
              <a:bevelT w="38100" h="38100" prst="relaxedInset"/>
            </a:sp3d>
          </a:bodyPr>
          <a:lstStyle/>
          <a:p>
            <a:pPr algn="ctr"/>
            <a:r>
              <a:rPr lang="es-ES_tradnl" sz="4800" b="1" dirty="0">
                <a:effectLst>
                  <a:reflection blurRad="6350" stA="60000" endA="900" endPos="58000" dir="5400000" sy="-100000" algn="bl" rotWithShape="0"/>
                </a:effectLst>
              </a:rPr>
              <a:t>Formulación del problema</a:t>
            </a:r>
            <a:r>
              <a:rPr lang="es-EC" sz="4000" b="1" dirty="0"/>
              <a:t/>
            </a:r>
            <a:br>
              <a:rPr lang="es-EC" sz="4000" b="1" dirty="0"/>
            </a:br>
            <a:endParaRPr lang="es-EC" sz="4000" dirty="0"/>
          </a:p>
        </p:txBody>
      </p:sp>
      <p:sp>
        <p:nvSpPr>
          <p:cNvPr id="3" name="Marcador de contenido 2"/>
          <p:cNvSpPr>
            <a:spLocks noGrp="1"/>
          </p:cNvSpPr>
          <p:nvPr>
            <p:ph idx="1"/>
          </p:nvPr>
        </p:nvSpPr>
        <p:spPr>
          <a:xfrm>
            <a:off x="1435099" y="1930400"/>
            <a:ext cx="7313115" cy="3880773"/>
          </a:xfrm>
        </p:spPr>
        <p:txBody>
          <a:bodyPr>
            <a:normAutofit/>
          </a:bodyPr>
          <a:lstStyle/>
          <a:p>
            <a:pPr marL="0" indent="0" algn="just">
              <a:buNone/>
            </a:pPr>
            <a:r>
              <a:rPr lang="es-EC" sz="3200"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Cómo elaborar una guía de estrategias metodológicas </a:t>
            </a:r>
            <a:r>
              <a:rPr lang="es-EC"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 </a:t>
            </a:r>
            <a:r>
              <a:rPr lang="es-EC"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perfeccionar </a:t>
            </a:r>
            <a:r>
              <a:rPr lang="es-EC"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pase en porteros de fútbol de la Liga Deportiva Universitaria de Quito?</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310185"/>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28270939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601533" y="504014"/>
            <a:ext cx="5898523" cy="3514194"/>
          </a:xfrm>
          <a:prstGeom prst="rect">
            <a:avLst/>
          </a:prstGeom>
        </p:spPr>
      </p:pic>
      <p:sp>
        <p:nvSpPr>
          <p:cNvPr id="3" name="Rectángulo 2"/>
          <p:cNvSpPr/>
          <p:nvPr/>
        </p:nvSpPr>
        <p:spPr>
          <a:xfrm>
            <a:off x="1592687" y="4181118"/>
            <a:ext cx="8259651" cy="2125069"/>
          </a:xfrm>
          <a:prstGeom prst="rect">
            <a:avLst/>
          </a:prstGeom>
        </p:spPr>
        <p:txBody>
          <a:bodyPr wrap="square">
            <a:spAutoFit/>
          </a:bodyPr>
          <a:lstStyle/>
          <a:p>
            <a:pPr algn="just">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Los resultados del pre test y post test de pase aéreo estático, mediante el análisis de la prueba de rangos con signos de Wilcoxon arrojan un valor P de 0,002 el cual es menor a 0,5 por lo que se confirma que la aplicación de la propuesta en esta población dio como resultados cambios favorables dentro de la efectividad del pase aéreo.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9399561" y="181774"/>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19181975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2738061"/>
              </p:ext>
            </p:extLst>
          </p:nvPr>
        </p:nvGraphicFramePr>
        <p:xfrm>
          <a:off x="1790163" y="1070341"/>
          <a:ext cx="7160654" cy="2175134"/>
        </p:xfrm>
        <a:graphic>
          <a:graphicData uri="http://schemas.openxmlformats.org/drawingml/2006/table">
            <a:tbl>
              <a:tblPr firstRow="1" firstCol="1" bandRow="1"/>
              <a:tblGrid>
                <a:gridCol w="2015239"/>
                <a:gridCol w="1850869"/>
                <a:gridCol w="1425169"/>
                <a:gridCol w="1869377"/>
              </a:tblGrid>
              <a:tr h="800049">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Pre Test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Post 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Numero de Arqueros que mejoraron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75017">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275017">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Muy 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275017">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275017">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Regular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75017">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r>
            </a:tbl>
          </a:graphicData>
        </a:graphic>
      </p:graphicFrame>
      <p:sp>
        <p:nvSpPr>
          <p:cNvPr id="3" name="Rectángulo 2"/>
          <p:cNvSpPr/>
          <p:nvPr/>
        </p:nvSpPr>
        <p:spPr>
          <a:xfrm>
            <a:off x="1790163" y="648494"/>
            <a:ext cx="6117380" cy="421847"/>
          </a:xfrm>
          <a:prstGeom prst="rect">
            <a:avLst/>
          </a:prstGeom>
        </p:spPr>
        <p:txBody>
          <a:bodyPr wrap="none">
            <a:spAutoFit/>
          </a:bodyPr>
          <a:lstStyle/>
          <a:p>
            <a:pPr algn="just">
              <a:lnSpc>
                <a:spcPct val="150000"/>
              </a:lnSpc>
              <a:spcAft>
                <a:spcPts val="0"/>
              </a:spcAft>
            </a:pPr>
            <a:r>
              <a:rPr lang="es-ES_tradnl" sz="1600" b="1" dirty="0">
                <a:latin typeface="Arial" panose="020B0604020202020204" pitchFamily="34" charset="0"/>
                <a:ea typeface="Calibri" panose="020F0502020204030204" pitchFamily="34" charset="0"/>
                <a:cs typeface="Times New Roman" panose="02020603050405020304" pitchFamily="18" charset="0"/>
              </a:rPr>
              <a:t>Resultado test dinámico de pase con la mano a ras de suelo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197735" y="3667322"/>
            <a:ext cx="8577329" cy="1569660"/>
          </a:xfrm>
          <a:prstGeom prst="rect">
            <a:avLst/>
          </a:prstGeom>
        </p:spPr>
        <p:txBody>
          <a:bodyPr wrap="square">
            <a:spAutoFit/>
          </a:bodyPr>
          <a:lstStyle/>
          <a:p>
            <a:pPr algn="just">
              <a:lnSpc>
                <a:spcPct val="150000"/>
              </a:lnSpc>
              <a:spcAft>
                <a:spcPts val="0"/>
              </a:spcAft>
            </a:pPr>
            <a:r>
              <a:rPr lang="es-ES_tradnl" sz="1600" dirty="0">
                <a:latin typeface="Arial" panose="020B0604020202020204" pitchFamily="34" charset="0"/>
                <a:ea typeface="Calibri" panose="020F0502020204030204" pitchFamily="34" charset="0"/>
                <a:cs typeface="Times New Roman" panose="02020603050405020304" pitchFamily="18" charset="0"/>
              </a:rPr>
              <a:t>En el post test dinámico de pase con la mano a ras de suelo, se obtienen como resultados comparativos en relación al pre test que, 3 arquero obtuvo una calificación de excelente, 8 de muy buena, 1 de buena, dando un total de mejora de 8 arqueros, lo que equivale al 67% de la población sometida a la propuesta de trabajo.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489714" y="233213"/>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5863767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524260" y="666047"/>
            <a:ext cx="6259132" cy="3738528"/>
          </a:xfrm>
          <a:prstGeom prst="rect">
            <a:avLst/>
          </a:prstGeom>
        </p:spPr>
      </p:pic>
      <p:sp>
        <p:nvSpPr>
          <p:cNvPr id="3" name="Rectángulo 2"/>
          <p:cNvSpPr/>
          <p:nvPr/>
        </p:nvSpPr>
        <p:spPr>
          <a:xfrm>
            <a:off x="1605566" y="4519136"/>
            <a:ext cx="8221014" cy="1899174"/>
          </a:xfrm>
          <a:prstGeom prst="rect">
            <a:avLst/>
          </a:prstGeom>
        </p:spPr>
        <p:txBody>
          <a:bodyPr wrap="square">
            <a:spAutoFit/>
          </a:bodyPr>
          <a:lstStyle/>
          <a:p>
            <a:pPr algn="just">
              <a:lnSpc>
                <a:spcPct val="150000"/>
              </a:lnSpc>
              <a:spcAft>
                <a:spcPts val="800"/>
              </a:spcAft>
            </a:pPr>
            <a:r>
              <a:rPr lang="es-EC" sz="1600" dirty="0">
                <a:latin typeface="Arial" panose="020B0604020202020204" pitchFamily="34" charset="0"/>
                <a:ea typeface="Calibri" panose="020F0502020204030204" pitchFamily="34" charset="0"/>
                <a:cs typeface="Times New Roman" panose="02020603050405020304" pitchFamily="18" charset="0"/>
              </a:rPr>
              <a:t>Los resultados del pre test y post test de pase con la mano dinámico, mediante el análisis de la prueba de rangos con signos de Wilcoxon arrojan un valor P de 0,0012 el cual es menor a 0,5 por lo que se confirma que la aplicación de la propuesta en esta población dio como resultados cambios favorables dentro de la efectividad del pase con la mano a ras de suelo.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9489714" y="233213"/>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12275917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5893824"/>
              </p:ext>
            </p:extLst>
          </p:nvPr>
        </p:nvGraphicFramePr>
        <p:xfrm>
          <a:off x="1352280" y="1005949"/>
          <a:ext cx="8075054" cy="2316802"/>
        </p:xfrm>
        <a:graphic>
          <a:graphicData uri="http://schemas.openxmlformats.org/drawingml/2006/table">
            <a:tbl>
              <a:tblPr firstRow="1" firstCol="1" bandRow="1"/>
              <a:tblGrid>
                <a:gridCol w="2348358"/>
                <a:gridCol w="2059963"/>
                <a:gridCol w="1586171"/>
                <a:gridCol w="2080562"/>
              </a:tblGrid>
              <a:tr h="852157">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Pre Test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Post 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Numero de Arqueros que mejoraron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92929">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292929">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Muy 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292929">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292929">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Regular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92929">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r>
            </a:tbl>
          </a:graphicData>
        </a:graphic>
      </p:graphicFrame>
      <p:sp>
        <p:nvSpPr>
          <p:cNvPr id="3" name="Rectángulo 2"/>
          <p:cNvSpPr/>
          <p:nvPr/>
        </p:nvSpPr>
        <p:spPr>
          <a:xfrm>
            <a:off x="1326521" y="3691720"/>
            <a:ext cx="8100813" cy="2169825"/>
          </a:xfrm>
          <a:prstGeom prst="rect">
            <a:avLst/>
          </a:prstGeom>
        </p:spPr>
        <p:txBody>
          <a:bodyPr wrap="square">
            <a:spAutoFit/>
          </a:bodyPr>
          <a:lstStyle/>
          <a:p>
            <a:pPr algn="just">
              <a:lnSpc>
                <a:spcPct val="150000"/>
              </a:lnSpc>
              <a:spcAft>
                <a:spcPts val="0"/>
              </a:spcAft>
            </a:pPr>
            <a:r>
              <a:rPr lang="es-ES_tradnl" dirty="0">
                <a:latin typeface="Arial" panose="020B0604020202020204" pitchFamily="34" charset="0"/>
                <a:ea typeface="Calibri" panose="020F0502020204030204" pitchFamily="34" charset="0"/>
                <a:cs typeface="Times New Roman" panose="02020603050405020304" pitchFamily="18" charset="0"/>
              </a:rPr>
              <a:t>En el post test dinámico de pase con la mano a media altura, se obtienen como resultados comparativos en relación al pre test que, 1 arquero obtuvo una calificación de excelente, 6 de muy buena, 5 de buena, dando un total de mejora de 8 arqueros, lo que equivale al 67% de la población sometida a la propuesta de trabajo</a:t>
            </a:r>
            <a:r>
              <a:rPr lang="es-ES_tradnl" sz="1200" dirty="0">
                <a:latin typeface="Arial" panose="020B0604020202020204" pitchFamily="34" charset="0"/>
                <a:ea typeface="Calibri" panose="020F0502020204030204" pitchFamily="34" charset="0"/>
                <a:cs typeface="Times New Roman" panose="02020603050405020304" pitchFamily="18" charset="0"/>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320110" y="603511"/>
            <a:ext cx="6130204" cy="461665"/>
          </a:xfrm>
          <a:prstGeom prst="rect">
            <a:avLst/>
          </a:prstGeom>
        </p:spPr>
        <p:txBody>
          <a:bodyPr wrap="none">
            <a:spAutoFit/>
          </a:bodyPr>
          <a:lstStyle/>
          <a:p>
            <a:pPr lvl="0" algn="just">
              <a:lnSpc>
                <a:spcPct val="150000"/>
              </a:lnSpc>
            </a:pPr>
            <a:r>
              <a:rPr lang="es-ES_tradnl"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Resultado test dinámico de pase con la mano a </a:t>
            </a:r>
            <a:r>
              <a:rPr lang="es-ES_tradnl" sz="16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media altura </a:t>
            </a:r>
            <a:endParaRPr lang="es-EC"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489714" y="233213"/>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12556568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562895" y="531619"/>
            <a:ext cx="6194737" cy="3757045"/>
          </a:xfrm>
          <a:prstGeom prst="rect">
            <a:avLst/>
          </a:prstGeom>
        </p:spPr>
      </p:pic>
      <p:sp>
        <p:nvSpPr>
          <p:cNvPr id="3" name="Rectángulo 2"/>
          <p:cNvSpPr/>
          <p:nvPr/>
        </p:nvSpPr>
        <p:spPr>
          <a:xfrm>
            <a:off x="1489655" y="4288664"/>
            <a:ext cx="8439955" cy="1709571"/>
          </a:xfrm>
          <a:prstGeom prst="rect">
            <a:avLst/>
          </a:prstGeom>
        </p:spPr>
        <p:txBody>
          <a:bodyPr wrap="square">
            <a:spAutoFit/>
          </a:bodyPr>
          <a:lstStyle/>
          <a:p>
            <a:pPr algn="just">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Mediante el análisis de la prueba de rangos con signos de Wilcoxon arrojan un valor P de 0,002 el cual es menor a 0,5 por lo que se confirma que la aplicación de la propuesta en esta población dio como resultados cambios favorables dentro de la efectividad del pase con bote.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9489714" y="233213"/>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6650581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55439203"/>
              </p:ext>
            </p:extLst>
          </p:nvPr>
        </p:nvGraphicFramePr>
        <p:xfrm>
          <a:off x="1390917" y="983210"/>
          <a:ext cx="7662931" cy="2468328"/>
        </p:xfrm>
        <a:graphic>
          <a:graphicData uri="http://schemas.openxmlformats.org/drawingml/2006/table">
            <a:tbl>
              <a:tblPr firstRow="1" firstCol="1" bandRow="1"/>
              <a:tblGrid>
                <a:gridCol w="2228505"/>
                <a:gridCol w="1954830"/>
                <a:gridCol w="1505219"/>
                <a:gridCol w="1974377"/>
              </a:tblGrid>
              <a:tr h="1075938">
                <a:tc>
                  <a:txBody>
                    <a:bodyPr/>
                    <a:lstStyle/>
                    <a:p>
                      <a:pPr algn="ctr">
                        <a:lnSpc>
                          <a:spcPct val="107000"/>
                        </a:lnSpc>
                        <a:spcAft>
                          <a:spcPts val="0"/>
                        </a:spcAft>
                      </a:pPr>
                      <a:r>
                        <a:rPr lang="es-EC"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Calificación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Pre Test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Arqueros en el Post Test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Numero de Arqueros que mejoraron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278478">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Excelente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278478">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Muy 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278478">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Bueno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just">
                        <a:lnSpc>
                          <a:spcPct val="107000"/>
                        </a:lnSpc>
                        <a:spcAft>
                          <a:spcPts val="0"/>
                        </a:spcAft>
                      </a:pPr>
                      <a:r>
                        <a:rPr lang="es-EC"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278478">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Regular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r>
              <a:tr h="278478">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c>
                  <a:txBody>
                    <a:bodyPr/>
                    <a:lstStyle/>
                    <a:p>
                      <a:pPr algn="just">
                        <a:lnSpc>
                          <a:spcPct val="107000"/>
                        </a:lnSpc>
                        <a:spcAft>
                          <a:spcPts val="0"/>
                        </a:spcAft>
                      </a:pPr>
                      <a:r>
                        <a:rPr lang="es-EC"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5623"/>
                    </a:solidFill>
                  </a:tcPr>
                </a:tc>
              </a:tr>
            </a:tbl>
          </a:graphicData>
        </a:graphic>
      </p:graphicFrame>
      <p:sp>
        <p:nvSpPr>
          <p:cNvPr id="3" name="Rectángulo 2"/>
          <p:cNvSpPr/>
          <p:nvPr/>
        </p:nvSpPr>
        <p:spPr>
          <a:xfrm>
            <a:off x="1339403" y="3807630"/>
            <a:ext cx="7714445" cy="2125069"/>
          </a:xfrm>
          <a:prstGeom prst="rect">
            <a:avLst/>
          </a:prstGeom>
        </p:spPr>
        <p:txBody>
          <a:bodyPr wrap="square">
            <a:spAutoFit/>
          </a:bodyPr>
          <a:lstStyle/>
          <a:p>
            <a:pPr algn="just">
              <a:lnSpc>
                <a:spcPct val="150000"/>
              </a:lnSpc>
              <a:spcAft>
                <a:spcPts val="0"/>
              </a:spcAft>
            </a:pPr>
            <a:r>
              <a:rPr lang="es-ES_tradnl" dirty="0">
                <a:latin typeface="Arial" panose="020B0604020202020204" pitchFamily="34" charset="0"/>
                <a:ea typeface="Calibri" panose="020F0502020204030204" pitchFamily="34" charset="0"/>
                <a:cs typeface="Times New Roman" panose="02020603050405020304" pitchFamily="18" charset="0"/>
              </a:rPr>
              <a:t>En el post test dinámico de pase con la mano aéreo, se obtienen como resultados comparativos en relación al pre test que, 1 arquero obtuvo una calificación de excelente, 7 de muy buena, 4 de buena, dando un total de mejora de 8 arqueros, lo que equivale al 67% de la población sometida a la propuesta de trabajo.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339403" y="521545"/>
            <a:ext cx="5237331" cy="461665"/>
          </a:xfrm>
          <a:prstGeom prst="rect">
            <a:avLst/>
          </a:prstGeom>
        </p:spPr>
        <p:txBody>
          <a:bodyPr wrap="none">
            <a:spAutoFit/>
          </a:bodyPr>
          <a:lstStyle/>
          <a:p>
            <a:pPr lvl="0" algn="just">
              <a:lnSpc>
                <a:spcPct val="150000"/>
              </a:lnSpc>
            </a:pPr>
            <a:r>
              <a:rPr lang="es-ES_tradnl"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Resultado test dinámico de pase con la mano </a:t>
            </a:r>
            <a:r>
              <a:rPr lang="es-ES_tradnl" sz="16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aéreo</a:t>
            </a:r>
            <a:endParaRPr lang="es-EC"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9489714" y="233213"/>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6959198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485623" y="675948"/>
            <a:ext cx="6104585" cy="3368018"/>
          </a:xfrm>
          <a:prstGeom prst="rect">
            <a:avLst/>
          </a:prstGeom>
        </p:spPr>
      </p:pic>
      <p:sp>
        <p:nvSpPr>
          <p:cNvPr id="3" name="Rectángulo 2"/>
          <p:cNvSpPr/>
          <p:nvPr/>
        </p:nvSpPr>
        <p:spPr>
          <a:xfrm>
            <a:off x="1425260" y="4271270"/>
            <a:ext cx="8401319" cy="1709571"/>
          </a:xfrm>
          <a:prstGeom prst="rect">
            <a:avLst/>
          </a:prstGeom>
        </p:spPr>
        <p:txBody>
          <a:bodyPr wrap="square">
            <a:spAutoFit/>
          </a:bodyPr>
          <a:lstStyle/>
          <a:p>
            <a:pPr algn="just">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Mediante el análisis de la prueba de rangos con signos de Wilcoxon arrojan un valor P de 0,001 el cual es menor a 0,5 por lo que se confirma que la aplicación de la propuesta en esta población dio como resultados cambios favorables dentro de la efectividad del pase aéreo.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9489714" y="233213"/>
            <a:ext cx="2410367" cy="837128"/>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24365789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scene3d>
              <a:camera prst="orthographicFront"/>
              <a:lightRig rig="threePt" dir="t"/>
            </a:scene3d>
            <a:sp3d extrusionH="57150">
              <a:bevelT w="38100" h="38100" prst="angle"/>
            </a:sp3d>
          </a:bodyPr>
          <a:lstStyle/>
          <a:p>
            <a:r>
              <a:rPr lang="es-EC" sz="4400" b="1" dirty="0" smtClean="0">
                <a:effectLst>
                  <a:outerShdw blurRad="38100" dist="38100" dir="2700000" algn="tl">
                    <a:srgbClr val="000000">
                      <a:alpha val="43137"/>
                    </a:srgbClr>
                  </a:outerShdw>
                  <a:reflection blurRad="6350" stA="55000" endA="300" endPos="45500" dir="5400000" sy="-100000" algn="bl" rotWithShape="0"/>
                </a:effectLst>
              </a:rPr>
              <a:t>Conclusiones</a:t>
            </a:r>
            <a:r>
              <a:rPr lang="es-EC" dirty="0" smtClean="0"/>
              <a:t> </a:t>
            </a:r>
            <a:endParaRPr lang="es-EC" dirty="0"/>
          </a:p>
        </p:txBody>
      </p:sp>
      <p:sp>
        <p:nvSpPr>
          <p:cNvPr id="3" name="Marcador de contenido 2"/>
          <p:cNvSpPr>
            <a:spLocks noGrp="1"/>
          </p:cNvSpPr>
          <p:nvPr>
            <p:ph idx="1"/>
          </p:nvPr>
        </p:nvSpPr>
        <p:spPr>
          <a:xfrm>
            <a:off x="677333" y="1930399"/>
            <a:ext cx="9355309" cy="4509037"/>
          </a:xfrm>
        </p:spPr>
        <p:txBody>
          <a:bodyPr>
            <a:normAutofit/>
          </a:bodyPr>
          <a:lstStyle/>
          <a:p>
            <a:pPr algn="just"/>
            <a:r>
              <a:rPr lang="es-EC" sz="2400" dirty="0">
                <a:solidFill>
                  <a:schemeClr val="tx1"/>
                </a:solidFill>
                <a:effectLst>
                  <a:outerShdw blurRad="38100" dist="38100" dir="2700000" algn="tl">
                    <a:srgbClr val="000000">
                      <a:alpha val="43137"/>
                    </a:srgbClr>
                  </a:outerShdw>
                </a:effectLst>
              </a:rPr>
              <a:t>Se crea una guía con ejercicios estratégicos y metodológicos para la efectividad técnica del pase con la mano en los porteros de </a:t>
            </a:r>
            <a:r>
              <a:rPr lang="es-EC" sz="2400" dirty="0" smtClean="0">
                <a:solidFill>
                  <a:schemeClr val="tx1"/>
                </a:solidFill>
                <a:effectLst>
                  <a:outerShdw blurRad="38100" dist="38100" dir="2700000" algn="tl">
                    <a:srgbClr val="000000">
                      <a:alpha val="43137"/>
                    </a:srgbClr>
                  </a:outerShdw>
                </a:effectLst>
              </a:rPr>
              <a:t>fútbol pertenecientes </a:t>
            </a:r>
            <a:r>
              <a:rPr lang="es-EC" sz="2400" dirty="0">
                <a:solidFill>
                  <a:schemeClr val="tx1"/>
                </a:solidFill>
                <a:effectLst>
                  <a:outerShdw blurRad="38100" dist="38100" dir="2700000" algn="tl">
                    <a:srgbClr val="000000">
                      <a:alpha val="43137"/>
                    </a:srgbClr>
                  </a:outerShdw>
                </a:effectLst>
              </a:rPr>
              <a:t>a las categorías 9-10 años</a:t>
            </a:r>
            <a:r>
              <a:rPr lang="es-EC" sz="2400" dirty="0" smtClean="0">
                <a:solidFill>
                  <a:schemeClr val="tx1"/>
                </a:solidFill>
                <a:effectLst>
                  <a:outerShdw blurRad="38100" dist="38100" dir="2700000" algn="tl">
                    <a:srgbClr val="000000">
                      <a:alpha val="43137"/>
                    </a:srgbClr>
                  </a:outerShdw>
                </a:effectLst>
              </a:rPr>
              <a:t>.</a:t>
            </a:r>
          </a:p>
          <a:p>
            <a:pPr algn="just"/>
            <a:endParaRPr lang="es-EC" sz="2400" dirty="0">
              <a:solidFill>
                <a:schemeClr val="tx1"/>
              </a:solidFill>
              <a:effectLst>
                <a:outerShdw blurRad="38100" dist="38100" dir="2700000" algn="tl">
                  <a:srgbClr val="000000">
                    <a:alpha val="43137"/>
                  </a:srgbClr>
                </a:outerShdw>
              </a:effectLst>
            </a:endParaRPr>
          </a:p>
          <a:p>
            <a:pPr algn="just"/>
            <a:r>
              <a:rPr lang="es-EC" sz="2400" dirty="0" smtClean="0">
                <a:solidFill>
                  <a:schemeClr val="tx1"/>
                </a:solidFill>
                <a:effectLst>
                  <a:outerShdw blurRad="38100" dist="38100" dir="2700000" algn="tl">
                    <a:srgbClr val="000000">
                      <a:alpha val="43137"/>
                    </a:srgbClr>
                  </a:outerShdw>
                </a:effectLst>
              </a:rPr>
              <a:t>Se </a:t>
            </a:r>
            <a:r>
              <a:rPr lang="es-EC" sz="2400" dirty="0">
                <a:solidFill>
                  <a:schemeClr val="tx1"/>
                </a:solidFill>
                <a:effectLst>
                  <a:outerShdw blurRad="38100" dist="38100" dir="2700000" algn="tl">
                    <a:srgbClr val="000000">
                      <a:alpha val="43137"/>
                    </a:srgbClr>
                  </a:outerShdw>
                </a:effectLst>
              </a:rPr>
              <a:t>narró las instrucciones técnicas en el proceso de enseñanza del pase con la mano en porteros de fútbol en las edades de formación. </a:t>
            </a:r>
            <a:endParaRPr lang="es-EC" sz="2400" dirty="0" smtClean="0">
              <a:solidFill>
                <a:schemeClr val="tx1"/>
              </a:solidFill>
              <a:effectLst>
                <a:outerShdw blurRad="38100" dist="38100" dir="2700000" algn="tl">
                  <a:srgbClr val="000000">
                    <a:alpha val="43137"/>
                  </a:srgbClr>
                </a:outerShdw>
              </a:effectLst>
            </a:endParaRPr>
          </a:p>
          <a:p>
            <a:pPr algn="just"/>
            <a:endParaRPr lang="es-EC" sz="2400" dirty="0">
              <a:solidFill>
                <a:schemeClr val="tx1"/>
              </a:solidFill>
              <a:effectLst>
                <a:outerShdw blurRad="38100" dist="38100" dir="2700000" algn="tl">
                  <a:srgbClr val="000000">
                    <a:alpha val="43137"/>
                  </a:srgbClr>
                </a:outerShdw>
              </a:effectLst>
            </a:endParaRPr>
          </a:p>
          <a:p>
            <a:pPr algn="just"/>
            <a:r>
              <a:rPr lang="es-EC" sz="2400" dirty="0" smtClean="0">
                <a:solidFill>
                  <a:schemeClr val="tx1"/>
                </a:solidFill>
                <a:effectLst>
                  <a:outerShdw blurRad="38100" dist="38100" dir="2700000" algn="tl">
                    <a:srgbClr val="000000">
                      <a:alpha val="43137"/>
                    </a:srgbClr>
                  </a:outerShdw>
                </a:effectLst>
              </a:rPr>
              <a:t>Diagnóstico </a:t>
            </a:r>
            <a:r>
              <a:rPr lang="es-EC" sz="2400" dirty="0">
                <a:solidFill>
                  <a:schemeClr val="tx1"/>
                </a:solidFill>
                <a:effectLst>
                  <a:outerShdw blurRad="38100" dist="38100" dir="2700000" algn="tl">
                    <a:srgbClr val="000000">
                      <a:alpha val="43137"/>
                    </a:srgbClr>
                  </a:outerShdw>
                </a:effectLst>
              </a:rPr>
              <a:t>del estado inicial y final de la técnica del pase con la mano  en porteros de fútbol de la categoría 9-10 </a:t>
            </a:r>
            <a:r>
              <a:rPr lang="es-EC" sz="2400" dirty="0" smtClean="0">
                <a:solidFill>
                  <a:schemeClr val="tx1"/>
                </a:solidFill>
                <a:effectLst>
                  <a:outerShdw blurRad="38100" dist="38100" dir="2700000" algn="tl">
                    <a:srgbClr val="000000">
                      <a:alpha val="43137"/>
                    </a:srgbClr>
                  </a:outerShdw>
                </a:effectLst>
              </a:rPr>
              <a:t>años.</a:t>
            </a:r>
            <a:endParaRPr lang="es-EC" sz="2400" dirty="0">
              <a:solidFill>
                <a:schemeClr val="tx1"/>
              </a:solidFill>
              <a:effectLst>
                <a:outerShdw blurRad="38100" dist="38100" dir="2700000" algn="tl">
                  <a:srgbClr val="000000">
                    <a:alpha val="43137"/>
                  </a:srgbClr>
                </a:outerShdw>
              </a:effectLst>
            </a:endParaRPr>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1150988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53792"/>
            <a:ext cx="8596668" cy="5487570"/>
          </a:xfrm>
        </p:spPr>
        <p:txBody>
          <a:bodyPr>
            <a:normAutofit/>
          </a:bodyPr>
          <a:lstStyle/>
          <a:p>
            <a:endParaRPr lang="es-EC" sz="2400" b="1" dirty="0">
              <a:effectLst>
                <a:outerShdw blurRad="38100" dist="38100" dir="2700000" algn="tl">
                  <a:srgbClr val="000000">
                    <a:alpha val="43137"/>
                  </a:srgbClr>
                </a:outerShdw>
              </a:effectLst>
            </a:endParaRPr>
          </a:p>
          <a:p>
            <a:pPr algn="just"/>
            <a:r>
              <a:rPr lang="es-EC" sz="2400" dirty="0" smtClean="0">
                <a:solidFill>
                  <a:schemeClr val="tx1"/>
                </a:solidFill>
                <a:effectLst>
                  <a:outerShdw blurRad="38100" dist="38100" dir="2700000" algn="tl">
                    <a:srgbClr val="000000">
                      <a:alpha val="43137"/>
                    </a:srgbClr>
                  </a:outerShdw>
                </a:effectLst>
              </a:rPr>
              <a:t>Validación </a:t>
            </a:r>
            <a:r>
              <a:rPr lang="es-EC" sz="2400" dirty="0">
                <a:solidFill>
                  <a:schemeClr val="tx1"/>
                </a:solidFill>
                <a:effectLst>
                  <a:outerShdw blurRad="38100" dist="38100" dir="2700000" algn="tl">
                    <a:srgbClr val="000000">
                      <a:alpha val="43137"/>
                    </a:srgbClr>
                  </a:outerShdw>
                </a:effectLst>
              </a:rPr>
              <a:t>teórica y práctica de la propuesta de estrategias metodológicas para perfeccionar el pase del portero de fútbol de la categoría </a:t>
            </a:r>
            <a:r>
              <a:rPr lang="es-EC" sz="2400" dirty="0" smtClean="0">
                <a:solidFill>
                  <a:schemeClr val="tx1"/>
                </a:solidFill>
                <a:effectLst>
                  <a:outerShdw blurRad="38100" dist="38100" dir="2700000" algn="tl">
                    <a:srgbClr val="000000">
                      <a:alpha val="43137"/>
                    </a:srgbClr>
                  </a:outerShdw>
                </a:effectLst>
              </a:rPr>
              <a:t>asignada.</a:t>
            </a:r>
          </a:p>
          <a:p>
            <a:pPr algn="just"/>
            <a:endParaRPr lang="es-EC" sz="2400" dirty="0">
              <a:solidFill>
                <a:schemeClr val="tx1"/>
              </a:solidFill>
              <a:effectLst>
                <a:outerShdw blurRad="38100" dist="38100" dir="2700000" algn="tl">
                  <a:srgbClr val="000000">
                    <a:alpha val="43137"/>
                  </a:srgbClr>
                </a:outerShdw>
              </a:effectLst>
            </a:endParaRPr>
          </a:p>
          <a:p>
            <a:pPr algn="just"/>
            <a:r>
              <a:rPr lang="es-EC" sz="2400" dirty="0" smtClean="0">
                <a:solidFill>
                  <a:schemeClr val="tx1"/>
                </a:solidFill>
                <a:effectLst>
                  <a:outerShdw blurRad="38100" dist="38100" dir="2700000" algn="tl">
                    <a:srgbClr val="000000">
                      <a:alpha val="43137"/>
                    </a:srgbClr>
                  </a:outerShdw>
                </a:effectLst>
              </a:rPr>
              <a:t>Se </a:t>
            </a:r>
            <a:r>
              <a:rPr lang="es-EC" sz="2400" dirty="0">
                <a:solidFill>
                  <a:schemeClr val="tx1"/>
                </a:solidFill>
                <a:effectLst>
                  <a:outerShdw blurRad="38100" dist="38100" dir="2700000" algn="tl">
                    <a:srgbClr val="000000">
                      <a:alpha val="43137"/>
                    </a:srgbClr>
                  </a:outerShdw>
                </a:effectLst>
              </a:rPr>
              <a:t>concluyó  la incidencia de las acciones estratégicas en la efectividad de la técnica del pase de mano </a:t>
            </a:r>
            <a:r>
              <a:rPr lang="es-EC" sz="2400" dirty="0" smtClean="0">
                <a:solidFill>
                  <a:schemeClr val="tx1"/>
                </a:solidFill>
                <a:effectLst>
                  <a:outerShdw blurRad="38100" dist="38100" dir="2700000" algn="tl">
                    <a:srgbClr val="000000">
                      <a:alpha val="43137"/>
                    </a:srgbClr>
                  </a:outerShdw>
                </a:effectLst>
              </a:rPr>
              <a:t>en porteros.</a:t>
            </a:r>
            <a:r>
              <a:rPr lang="es-EC" sz="2800" dirty="0">
                <a:solidFill>
                  <a:prstClr val="black">
                    <a:lumMod val="75000"/>
                    <a:lumOff val="25000"/>
                  </a:prstClr>
                </a:solidFill>
                <a:effectLst>
                  <a:outerShdw blurRad="38100" dist="38100" dir="2700000" algn="tl">
                    <a:srgbClr val="000000">
                      <a:alpha val="43137"/>
                    </a:srgbClr>
                  </a:outerShdw>
                </a:effectLst>
              </a:rPr>
              <a:t> </a:t>
            </a:r>
            <a:endParaRPr lang="es-EC" sz="2800" dirty="0" smtClean="0">
              <a:solidFill>
                <a:prstClr val="black">
                  <a:lumMod val="75000"/>
                  <a:lumOff val="25000"/>
                </a:prstClr>
              </a:solidFill>
              <a:effectLst>
                <a:outerShdw blurRad="38100" dist="38100" dir="2700000" algn="tl">
                  <a:srgbClr val="000000">
                    <a:alpha val="43137"/>
                  </a:srgbClr>
                </a:outerShdw>
              </a:effectLst>
            </a:endParaRPr>
          </a:p>
          <a:p>
            <a:pPr algn="just"/>
            <a:endParaRPr lang="es-EC" sz="2800" dirty="0" smtClean="0">
              <a:solidFill>
                <a:prstClr val="black">
                  <a:lumMod val="75000"/>
                  <a:lumOff val="25000"/>
                </a:prstClr>
              </a:solidFill>
              <a:effectLst>
                <a:outerShdw blurRad="38100" dist="38100" dir="2700000" algn="tl">
                  <a:srgbClr val="000000">
                    <a:alpha val="43137"/>
                  </a:srgbClr>
                </a:outerShdw>
              </a:effectLst>
            </a:endParaRPr>
          </a:p>
          <a:p>
            <a:pPr algn="just"/>
            <a:r>
              <a:rPr lang="es-EC" sz="2400" dirty="0" smtClean="0">
                <a:solidFill>
                  <a:schemeClr val="tx1"/>
                </a:solidFill>
                <a:effectLst>
                  <a:outerShdw blurRad="38100" dist="38100" dir="2700000" algn="tl">
                    <a:srgbClr val="000000">
                      <a:alpha val="43137"/>
                    </a:srgbClr>
                  </a:outerShdw>
                </a:effectLst>
              </a:rPr>
              <a:t>Posterior </a:t>
            </a:r>
            <a:r>
              <a:rPr lang="es-EC" sz="2400" dirty="0">
                <a:solidFill>
                  <a:schemeClr val="tx1"/>
                </a:solidFill>
                <a:effectLst>
                  <a:outerShdw blurRad="38100" dist="38100" dir="2700000" algn="tl">
                    <a:srgbClr val="000000">
                      <a:alpha val="43137"/>
                    </a:srgbClr>
                  </a:outerShdw>
                </a:effectLst>
              </a:rPr>
              <a:t>a la aplicación de los test técnicos de pase con la mano de arqueros se confirma que este elemento no está siendo trabajado </a:t>
            </a:r>
            <a:r>
              <a:rPr lang="es-EC" sz="2400" dirty="0" smtClean="0">
                <a:solidFill>
                  <a:schemeClr val="tx1"/>
                </a:solidFill>
                <a:effectLst>
                  <a:outerShdw blurRad="38100" dist="38100" dir="2700000" algn="tl">
                    <a:srgbClr val="000000">
                      <a:alpha val="43137"/>
                    </a:srgbClr>
                  </a:outerShdw>
                </a:effectLst>
              </a:rPr>
              <a:t>correctamente.</a:t>
            </a:r>
            <a:endParaRPr lang="es-EC" sz="2000" dirty="0" smtClean="0">
              <a:solidFill>
                <a:schemeClr val="tx1"/>
              </a:solidFill>
              <a:effectLst>
                <a:outerShdw blurRad="38100" dist="38100" dir="2700000" algn="tl">
                  <a:srgbClr val="000000">
                    <a:alpha val="43137"/>
                  </a:srgbClr>
                </a:outerShdw>
              </a:effectLst>
            </a:endParaRPr>
          </a:p>
          <a:p>
            <a:pPr algn="just"/>
            <a:endParaRPr lang="es-EC" sz="2000" b="1" dirty="0" smtClean="0">
              <a:solidFill>
                <a:schemeClr val="tx1"/>
              </a:solidFill>
              <a:effectLst>
                <a:outerShdw blurRad="38100" dist="38100" dir="2700000" algn="tl">
                  <a:srgbClr val="000000">
                    <a:alpha val="43137"/>
                  </a:srgbClr>
                </a:outerShdw>
              </a:effectLst>
            </a:endParaRPr>
          </a:p>
          <a:p>
            <a:pPr algn="just"/>
            <a:endParaRPr lang="es-EC" sz="2400" b="1" dirty="0">
              <a:solidFill>
                <a:schemeClr val="tx1"/>
              </a:solidFill>
              <a:effectLst>
                <a:outerShdw blurRad="38100" dist="38100" dir="2700000" algn="tl">
                  <a:srgbClr val="000000">
                    <a:alpha val="43137"/>
                  </a:srgbClr>
                </a:outerShdw>
              </a:effectLst>
            </a:endParaRPr>
          </a:p>
          <a:p>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580789" y="0"/>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5134119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71975"/>
            <a:ext cx="8596668" cy="1320800"/>
          </a:xfrm>
        </p:spPr>
        <p:txBody>
          <a:bodyPr>
            <a:scene3d>
              <a:camera prst="orthographicFront"/>
              <a:lightRig rig="threePt" dir="t"/>
            </a:scene3d>
            <a:sp3d extrusionH="57150">
              <a:bevelT w="38100" h="38100"/>
            </a:sp3d>
          </a:bodyPr>
          <a:lstStyle/>
          <a:p>
            <a:r>
              <a:rPr lang="es-EC" sz="4400" b="1" dirty="0" smtClean="0">
                <a:effectLst>
                  <a:outerShdw blurRad="38100" dist="38100" dir="2700000" algn="tl">
                    <a:srgbClr val="000000">
                      <a:alpha val="43137"/>
                    </a:srgbClr>
                  </a:outerShdw>
                  <a:reflection blurRad="6350" stA="55000" endA="300" endPos="45500" dir="5400000" sy="-100000" algn="bl" rotWithShape="0"/>
                </a:effectLst>
              </a:rPr>
              <a:t>Recomendaciones</a:t>
            </a:r>
            <a:r>
              <a:rPr lang="es-EC" dirty="0" smtClean="0"/>
              <a:t> </a:t>
            </a:r>
            <a:endParaRPr lang="es-EC" dirty="0"/>
          </a:p>
        </p:txBody>
      </p:sp>
      <p:sp>
        <p:nvSpPr>
          <p:cNvPr id="3" name="Marcador de contenido 2"/>
          <p:cNvSpPr>
            <a:spLocks noGrp="1"/>
          </p:cNvSpPr>
          <p:nvPr>
            <p:ph idx="1"/>
          </p:nvPr>
        </p:nvSpPr>
        <p:spPr>
          <a:xfrm>
            <a:off x="677333" y="1294228"/>
            <a:ext cx="9338863" cy="5563771"/>
          </a:xfrm>
        </p:spPr>
        <p:txBody>
          <a:bodyPr>
            <a:normAutofit/>
          </a:bodyPr>
          <a:lstStyle/>
          <a:p>
            <a:pPr algn="just"/>
            <a:r>
              <a:rPr lang="es-EC" sz="2400" dirty="0" smtClean="0">
                <a:solidFill>
                  <a:schemeClr val="tx1"/>
                </a:solidFill>
                <a:effectLst>
                  <a:outerShdw blurRad="38100" dist="38100" dir="2700000" algn="tl">
                    <a:srgbClr val="000000">
                      <a:alpha val="43137"/>
                    </a:srgbClr>
                  </a:outerShdw>
                </a:effectLst>
              </a:rPr>
              <a:t>Se </a:t>
            </a:r>
            <a:r>
              <a:rPr lang="es-EC" sz="2400" dirty="0">
                <a:solidFill>
                  <a:schemeClr val="tx1"/>
                </a:solidFill>
                <a:effectLst>
                  <a:outerShdw blurRad="38100" dist="38100" dir="2700000" algn="tl">
                    <a:srgbClr val="000000">
                      <a:alpha val="43137"/>
                    </a:srgbClr>
                  </a:outerShdw>
                </a:effectLst>
              </a:rPr>
              <a:t>realice esta investigación en las restantes categorías formativas del club</a:t>
            </a:r>
            <a:r>
              <a:rPr lang="es-EC" sz="2400" dirty="0" smtClean="0">
                <a:solidFill>
                  <a:schemeClr val="tx1"/>
                </a:solidFill>
                <a:effectLst>
                  <a:outerShdw blurRad="38100" dist="38100" dir="2700000" algn="tl">
                    <a:srgbClr val="000000">
                      <a:alpha val="43137"/>
                    </a:srgbClr>
                  </a:outerShdw>
                </a:effectLst>
              </a:rPr>
              <a:t>.</a:t>
            </a:r>
          </a:p>
          <a:p>
            <a:pPr algn="just"/>
            <a:endParaRPr lang="es-EC" sz="2400" dirty="0">
              <a:solidFill>
                <a:schemeClr val="tx1"/>
              </a:solidFill>
              <a:effectLst>
                <a:outerShdw blurRad="38100" dist="38100" dir="2700000" algn="tl">
                  <a:srgbClr val="000000">
                    <a:alpha val="43137"/>
                  </a:srgbClr>
                </a:outerShdw>
              </a:effectLst>
            </a:endParaRPr>
          </a:p>
          <a:p>
            <a:pPr algn="just"/>
            <a:r>
              <a:rPr lang="es-EC" sz="2400" dirty="0" smtClean="0">
                <a:solidFill>
                  <a:schemeClr val="tx1"/>
                </a:solidFill>
                <a:effectLst>
                  <a:outerShdw blurRad="38100" dist="38100" dir="2700000" algn="tl">
                    <a:srgbClr val="000000">
                      <a:alpha val="43137"/>
                    </a:srgbClr>
                  </a:outerShdw>
                </a:effectLst>
              </a:rPr>
              <a:t>Se plantee </a:t>
            </a:r>
            <a:r>
              <a:rPr lang="es-EC" sz="2400" dirty="0">
                <a:solidFill>
                  <a:schemeClr val="tx1"/>
                </a:solidFill>
                <a:effectLst>
                  <a:outerShdw blurRad="38100" dist="38100" dir="2700000" algn="tl">
                    <a:srgbClr val="000000">
                      <a:alpha val="43137"/>
                    </a:srgbClr>
                  </a:outerShdw>
                </a:effectLst>
              </a:rPr>
              <a:t>esta problemática desde las instituciones educativas superiores como eje de investigación para sus alumnos de pre y pos grado</a:t>
            </a:r>
            <a:r>
              <a:rPr lang="es-EC" sz="2400" dirty="0" smtClean="0">
                <a:solidFill>
                  <a:schemeClr val="tx1"/>
                </a:solidFill>
                <a:effectLst>
                  <a:outerShdw blurRad="38100" dist="38100" dir="2700000" algn="tl">
                    <a:srgbClr val="000000">
                      <a:alpha val="43137"/>
                    </a:srgbClr>
                  </a:outerShdw>
                </a:effectLst>
              </a:rPr>
              <a:t>.</a:t>
            </a:r>
          </a:p>
          <a:p>
            <a:pPr algn="just"/>
            <a:endParaRPr lang="es-EC" sz="2400" dirty="0" smtClean="0">
              <a:solidFill>
                <a:schemeClr val="tx1"/>
              </a:solidFill>
              <a:effectLst>
                <a:outerShdw blurRad="38100" dist="38100" dir="2700000" algn="tl">
                  <a:srgbClr val="000000">
                    <a:alpha val="43137"/>
                  </a:srgbClr>
                </a:outerShdw>
              </a:effectLst>
            </a:endParaRPr>
          </a:p>
          <a:p>
            <a:pPr lvl="0" algn="just">
              <a:buClr>
                <a:srgbClr val="90C226"/>
              </a:buClr>
            </a:pPr>
            <a:r>
              <a:rPr lang="es-EC" sz="2400" dirty="0">
                <a:solidFill>
                  <a:schemeClr val="tx1"/>
                </a:solidFill>
                <a:effectLst>
                  <a:outerShdw blurRad="38100" dist="38100" dir="2700000" algn="tl">
                    <a:srgbClr val="000000">
                      <a:alpha val="43137"/>
                    </a:srgbClr>
                  </a:outerShdw>
                </a:effectLst>
              </a:rPr>
              <a:t>La aplicación de manera continua de la </a:t>
            </a:r>
            <a:r>
              <a:rPr lang="es-EC" sz="2400">
                <a:solidFill>
                  <a:schemeClr val="tx1"/>
                </a:solidFill>
                <a:effectLst>
                  <a:outerShdw blurRad="38100" dist="38100" dir="2700000" algn="tl">
                    <a:srgbClr val="000000">
                      <a:alpha val="43137"/>
                    </a:srgbClr>
                  </a:outerShdw>
                </a:effectLst>
              </a:rPr>
              <a:t>guía </a:t>
            </a:r>
            <a:r>
              <a:rPr lang="es-EC" sz="2400" smtClean="0">
                <a:solidFill>
                  <a:schemeClr val="tx1"/>
                </a:solidFill>
                <a:effectLst>
                  <a:outerShdw blurRad="38100" dist="38100" dir="2700000" algn="tl">
                    <a:srgbClr val="000000">
                      <a:alpha val="43137"/>
                    </a:srgbClr>
                  </a:outerShdw>
                </a:effectLst>
              </a:rPr>
              <a:t>metodológica </a:t>
            </a:r>
            <a:r>
              <a:rPr lang="es-EC" sz="2400" dirty="0">
                <a:solidFill>
                  <a:schemeClr val="tx1"/>
                </a:solidFill>
                <a:effectLst>
                  <a:outerShdw blurRad="38100" dist="38100" dir="2700000" algn="tl">
                    <a:srgbClr val="000000">
                      <a:alpha val="43137"/>
                    </a:srgbClr>
                  </a:outerShdw>
                </a:effectLst>
              </a:rPr>
              <a:t>de ejercicios realizados por esta investigación dentro de todo el sistema de planificación y ejecución de la temporada de formación dentro de esa categoría.</a:t>
            </a:r>
          </a:p>
          <a:p>
            <a:pPr algn="just"/>
            <a:endParaRPr lang="es-EC" sz="2000" dirty="0" smtClean="0">
              <a:solidFill>
                <a:schemeClr val="tx1"/>
              </a:solidFill>
              <a:effectLst>
                <a:outerShdw blurRad="38100" dist="38100" dir="2700000" algn="tl">
                  <a:srgbClr val="000000">
                    <a:alpha val="43137"/>
                  </a:srgbClr>
                </a:outerShdw>
              </a:effectLst>
            </a:endParaRPr>
          </a:p>
          <a:p>
            <a:pPr algn="just"/>
            <a:endParaRPr lang="es-EC" sz="2400" dirty="0">
              <a:solidFill>
                <a:schemeClr val="tx1"/>
              </a:solidFill>
              <a:effectLst>
                <a:outerShdw blurRad="38100" dist="38100" dir="2700000" algn="tl">
                  <a:srgbClr val="000000">
                    <a:alpha val="43137"/>
                  </a:srgb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24326662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332" y="187569"/>
            <a:ext cx="8596668" cy="1320800"/>
          </a:xfrm>
        </p:spPr>
        <p:txBody>
          <a:bodyPr/>
          <a:lstStyle/>
          <a:p>
            <a:r>
              <a:rPr lang="es-ES_tradnl" sz="4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Objetivo </a:t>
            </a:r>
            <a:r>
              <a:rPr lang="es-ES_tradnl" sz="44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General</a:t>
            </a:r>
            <a:r>
              <a:rPr lang="es-EC"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
            <a:br>
              <a:rPr lang="es-EC"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EC" b="1" dirty="0">
              <a:effectLst>
                <a:outerShdw blurRad="38100" dist="38100" dir="2700000" algn="tl">
                  <a:srgbClr val="000000">
                    <a:alpha val="43137"/>
                  </a:srgbClr>
                </a:outerShdw>
              </a:effectLst>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310185"/>
          </a:xfrm>
          <a:prstGeom prst="rect">
            <a:avLst/>
          </a:prstGeom>
          <a:ln>
            <a:noFill/>
          </a:ln>
          <a:effectLst>
            <a:outerShdw blurRad="203200" dist="177800" dir="2340000" sx="98000" sy="98000" algn="tl" rotWithShape="0">
              <a:srgbClr val="333333">
                <a:alpha val="26000"/>
              </a:srgbClr>
            </a:outerShdw>
          </a:effectLst>
        </p:spPr>
      </p:pic>
      <p:sp>
        <p:nvSpPr>
          <p:cNvPr id="5" name="Rectángulo 4"/>
          <p:cNvSpPr/>
          <p:nvPr/>
        </p:nvSpPr>
        <p:spPr>
          <a:xfrm>
            <a:off x="695459" y="1695939"/>
            <a:ext cx="9247031" cy="3323987"/>
          </a:xfrm>
          <a:prstGeom prst="rect">
            <a:avLst/>
          </a:prstGeom>
        </p:spPr>
        <p:txBody>
          <a:bodyPr wrap="square">
            <a:spAutoFit/>
          </a:bodyPr>
          <a:lstStyle/>
          <a:p>
            <a:pPr indent="144145" algn="just">
              <a:lnSpc>
                <a:spcPct val="150000"/>
              </a:lnSpc>
            </a:pPr>
            <a:r>
              <a:rPr lang="es-EC" sz="2800" b="1" dirty="0" smtClean="0">
                <a:effectLst>
                  <a:outerShdw blurRad="38100" dist="38100" dir="2700000" algn="tl">
                    <a:srgbClr val="000000">
                      <a:alpha val="43137"/>
                    </a:srgbClr>
                  </a:outerShdw>
                </a:effectLst>
              </a:rPr>
              <a:t>Plantear </a:t>
            </a:r>
            <a:r>
              <a:rPr lang="es-EC" sz="2800" b="1" dirty="0">
                <a:effectLst>
                  <a:outerShdw blurRad="38100" dist="38100" dir="2700000" algn="tl">
                    <a:srgbClr val="000000">
                      <a:alpha val="43137"/>
                    </a:srgbClr>
                  </a:outerShdw>
                </a:effectLst>
              </a:rPr>
              <a:t>acciones estratégicas metodológicas para la </a:t>
            </a:r>
            <a:r>
              <a:rPr lang="es-EC" sz="2800" b="1" dirty="0" smtClean="0">
                <a:effectLst>
                  <a:outerShdw blurRad="38100" dist="38100" dir="2700000" algn="tl">
                    <a:srgbClr val="000000">
                      <a:alpha val="43137"/>
                    </a:srgbClr>
                  </a:outerShdw>
                </a:effectLst>
              </a:rPr>
              <a:t>     efectividad </a:t>
            </a:r>
            <a:r>
              <a:rPr lang="es-EC" sz="2800" b="1" dirty="0">
                <a:effectLst>
                  <a:outerShdw blurRad="38100" dist="38100" dir="2700000" algn="tl">
                    <a:srgbClr val="000000">
                      <a:alpha val="43137"/>
                    </a:srgbClr>
                  </a:outerShdw>
                </a:effectLst>
              </a:rPr>
              <a:t>técnica del pase con la mano en los porteros de fútbol del Club Liga Deportiva Universitaria de Quito perteneciente a las categorías 9-10 años.</a:t>
            </a:r>
            <a:endParaRPr lang="es-EC"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7979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112137" y="443669"/>
            <a:ext cx="5653824" cy="1829283"/>
          </a:xfrm>
          <a:prstGeom prst="rect">
            <a:avLst/>
          </a:prstGeom>
          <a:ln>
            <a:noFill/>
          </a:ln>
          <a:effectLst>
            <a:outerShdw blurRad="203200" dist="177800" dir="2340000" sx="98000" sy="98000" algn="tl" rotWithShape="0">
              <a:srgbClr val="333333">
                <a:alpha val="26000"/>
              </a:srgbClr>
            </a:outerShdw>
          </a:effectLst>
        </p:spPr>
      </p:pic>
      <p:pic>
        <p:nvPicPr>
          <p:cNvPr id="6" name="Imagen 5"/>
          <p:cNvPicPr>
            <a:picLocks noChangeAspect="1"/>
          </p:cNvPicPr>
          <p:nvPr/>
        </p:nvPicPr>
        <p:blipFill>
          <a:blip r:embed="rId3"/>
          <a:stretch>
            <a:fillRect/>
          </a:stretch>
        </p:blipFill>
        <p:spPr>
          <a:xfrm>
            <a:off x="764886" y="2318679"/>
            <a:ext cx="6479682" cy="3828903"/>
          </a:xfrm>
          <a:prstGeom prst="rect">
            <a:avLst/>
          </a:prstGeom>
          <a:ln>
            <a:noFill/>
          </a:ln>
          <a:effectLst>
            <a:softEdge rad="112500"/>
          </a:effectLst>
        </p:spPr>
      </p:pic>
      <p:pic>
        <p:nvPicPr>
          <p:cNvPr id="8" name="Imagen 7"/>
          <p:cNvPicPr>
            <a:picLocks noChangeAspect="1"/>
          </p:cNvPicPr>
          <p:nvPr/>
        </p:nvPicPr>
        <p:blipFill>
          <a:blip r:embed="rId4"/>
          <a:stretch>
            <a:fillRect/>
          </a:stretch>
        </p:blipFill>
        <p:spPr>
          <a:xfrm>
            <a:off x="7115779" y="2410133"/>
            <a:ext cx="2251123" cy="3362177"/>
          </a:xfrm>
          <a:prstGeom prst="rect">
            <a:avLst/>
          </a:prstGeom>
          <a:ln>
            <a:noFill/>
          </a:ln>
          <a:effectLst>
            <a:softEdge rad="112500"/>
          </a:effectLst>
        </p:spPr>
      </p:pic>
    </p:spTree>
    <p:extLst>
      <p:ext uri="{BB962C8B-B14F-4D97-AF65-F5344CB8AC3E}">
        <p14:creationId xmlns:p14="http://schemas.microsoft.com/office/powerpoint/2010/main" val="12270774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4400" b="1" dirty="0">
                <a:effectLst>
                  <a:outerShdw blurRad="38100" dist="38100" dir="2700000" algn="tl">
                    <a:srgbClr val="000000">
                      <a:alpha val="43137"/>
                    </a:srgbClr>
                  </a:outerShdw>
                  <a:reflection blurRad="6350" stA="55000" endA="300" endPos="45500" dir="5400000" sy="-100000" algn="bl" rotWithShape="0"/>
                </a:effectLst>
                <a:latin typeface="Arial" panose="020B0604020202020204" pitchFamily="34" charset="0"/>
                <a:ea typeface="Calibri" panose="020F0502020204030204" pitchFamily="34" charset="0"/>
                <a:cs typeface="Times New Roman" panose="02020603050405020304" pitchFamily="18" charset="0"/>
              </a:rPr>
              <a:t>Objetivos específicos</a:t>
            </a:r>
            <a:r>
              <a:rPr lang="es-EC" sz="3200" dirty="0">
                <a:latin typeface="Calibri" panose="020F0502020204030204" pitchFamily="34" charset="0"/>
                <a:ea typeface="Calibri" panose="020F0502020204030204" pitchFamily="34" charset="0"/>
                <a:cs typeface="Times New Roman" panose="02020603050405020304" pitchFamily="18" charset="0"/>
              </a:rPr>
              <a:t/>
            </a:r>
            <a:br>
              <a:rPr lang="es-EC" sz="3200" dirty="0">
                <a:latin typeface="Calibri" panose="020F0502020204030204" pitchFamily="34" charset="0"/>
                <a:ea typeface="Calibri" panose="020F0502020204030204" pitchFamily="34" charset="0"/>
                <a:cs typeface="Times New Roman" panose="02020603050405020304" pitchFamily="18" charset="0"/>
              </a:rPr>
            </a:br>
            <a:endParaRPr lang="es-EC" dirty="0"/>
          </a:p>
        </p:txBody>
      </p:sp>
      <p:sp>
        <p:nvSpPr>
          <p:cNvPr id="4" name="Rectángulo 3"/>
          <p:cNvSpPr/>
          <p:nvPr/>
        </p:nvSpPr>
        <p:spPr>
          <a:xfrm>
            <a:off x="550726" y="1490485"/>
            <a:ext cx="9690554" cy="4616648"/>
          </a:xfrm>
          <a:prstGeom prst="rect">
            <a:avLst/>
          </a:prstGeom>
        </p:spPr>
        <p:txBody>
          <a:bodyPr wrap="square">
            <a:spAutoFit/>
          </a:bodyPr>
          <a:lstStyle/>
          <a:p>
            <a:pPr lvl="0"/>
            <a:endParaRPr lang="es-EC" sz="2800" b="1" dirty="0" smtClean="0">
              <a:effectLst>
                <a:outerShdw blurRad="38100" dist="38100" dir="2700000" algn="tl">
                  <a:srgbClr val="000000">
                    <a:alpha val="43137"/>
                  </a:srgbClr>
                </a:outerShdw>
              </a:effectLst>
            </a:endParaRPr>
          </a:p>
          <a:p>
            <a:pPr marL="457200" lvl="0" indent="-457200">
              <a:buClr>
                <a:schemeClr val="accent1"/>
              </a:buClr>
              <a:buFont typeface="Wingdings" panose="05000000000000000000" pitchFamily="2" charset="2"/>
              <a:buChar char="Ø"/>
            </a:pPr>
            <a:r>
              <a:rPr lang="es-EC" sz="2800" b="1" dirty="0" smtClean="0">
                <a:effectLst>
                  <a:outerShdw blurRad="38100" dist="38100" dir="2700000" algn="tl">
                    <a:srgbClr val="000000">
                      <a:alpha val="43137"/>
                    </a:srgbClr>
                  </a:outerShdw>
                </a:effectLst>
              </a:rPr>
              <a:t>Describir </a:t>
            </a:r>
            <a:r>
              <a:rPr lang="es-EC" sz="2800" b="1" dirty="0">
                <a:effectLst>
                  <a:outerShdw blurRad="38100" dist="38100" dir="2700000" algn="tl">
                    <a:srgbClr val="000000">
                      <a:alpha val="43137"/>
                    </a:srgbClr>
                  </a:outerShdw>
                </a:effectLst>
              </a:rPr>
              <a:t>los procedimientos técnicos en la enseñanza del pase con la mano en porteros de fútbol en las edades de iniciación. </a:t>
            </a:r>
            <a:endParaRPr lang="es-EC" sz="2800" b="1" dirty="0" smtClean="0">
              <a:effectLst>
                <a:outerShdw blurRad="38100" dist="38100" dir="2700000" algn="tl">
                  <a:srgbClr val="000000">
                    <a:alpha val="43137"/>
                  </a:srgbClr>
                </a:outerShdw>
              </a:effectLst>
            </a:endParaRPr>
          </a:p>
          <a:p>
            <a:pPr lvl="0"/>
            <a:endParaRPr lang="es-EC" sz="2800" b="1" dirty="0">
              <a:effectLst>
                <a:outerShdw blurRad="38100" dist="38100" dir="2700000" algn="tl">
                  <a:srgbClr val="000000">
                    <a:alpha val="43137"/>
                  </a:srgbClr>
                </a:outerShdw>
              </a:effectLst>
            </a:endParaRPr>
          </a:p>
          <a:p>
            <a:pPr marL="457200" lvl="0" indent="-457200">
              <a:buClr>
                <a:schemeClr val="accent1"/>
              </a:buClr>
              <a:buFont typeface="Wingdings" panose="05000000000000000000" pitchFamily="2" charset="2"/>
              <a:buChar char="Ø"/>
            </a:pPr>
            <a:r>
              <a:rPr lang="es-EC" sz="2800" b="1" dirty="0" smtClean="0">
                <a:effectLst>
                  <a:outerShdw blurRad="38100" dist="38100" dir="2700000" algn="tl">
                    <a:srgbClr val="000000">
                      <a:alpha val="43137"/>
                    </a:srgbClr>
                  </a:outerShdw>
                </a:effectLst>
              </a:rPr>
              <a:t>Diagnosticar </a:t>
            </a:r>
            <a:r>
              <a:rPr lang="es-EC" sz="2800" b="1" dirty="0">
                <a:effectLst>
                  <a:outerShdw blurRad="38100" dist="38100" dir="2700000" algn="tl">
                    <a:srgbClr val="000000">
                      <a:alpha val="43137"/>
                    </a:srgbClr>
                  </a:outerShdw>
                </a:effectLst>
              </a:rPr>
              <a:t>el momento actual en la técnica del pase con la mano  en porteros de fútbol de la categoría 9-10 años  del Club Liga Deportiva Universitaria de Quito.</a:t>
            </a:r>
          </a:p>
          <a:p>
            <a:pPr lvl="0" algn="just">
              <a:lnSpc>
                <a:spcPct val="150000"/>
              </a:lnSpc>
            </a:pPr>
            <a:endParaRPr lang="es-EC"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310185"/>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0002783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6982" y="1300766"/>
            <a:ext cx="9461114" cy="4317377"/>
          </a:xfrm>
        </p:spPr>
        <p:txBody>
          <a:bodyPr>
            <a:noAutofit/>
          </a:bodyPr>
          <a:lstStyle/>
          <a:p>
            <a:pPr algn="just"/>
            <a:r>
              <a:rPr lang="es-EC" sz="2800" dirty="0">
                <a:solidFill>
                  <a:schemeClr val="tx1"/>
                </a:solidFill>
                <a:effectLst>
                  <a:outerShdw blurRad="38100" dist="38100" dir="2700000" algn="tl">
                    <a:srgbClr val="000000">
                      <a:alpha val="43137"/>
                    </a:srgbClr>
                  </a:outerShdw>
                </a:effectLst>
              </a:rPr>
              <a:t>Diseñar una estrategia metodológica para el perfeccionamiento del pase con l</a:t>
            </a:r>
            <a:r>
              <a:rPr lang="es-EC" sz="2800" dirty="0" smtClean="0">
                <a:solidFill>
                  <a:schemeClr val="tx1"/>
                </a:solidFill>
                <a:effectLst>
                  <a:outerShdw blurRad="38100" dist="38100" dir="2700000" algn="tl">
                    <a:srgbClr val="000000">
                      <a:alpha val="43137"/>
                    </a:srgbClr>
                  </a:outerShdw>
                </a:effectLst>
              </a:rPr>
              <a:t>a </a:t>
            </a:r>
            <a:r>
              <a:rPr lang="es-EC" sz="2800" dirty="0">
                <a:solidFill>
                  <a:schemeClr val="tx1"/>
                </a:solidFill>
                <a:effectLst>
                  <a:outerShdw blurRad="38100" dist="38100" dir="2700000" algn="tl">
                    <a:srgbClr val="000000">
                      <a:alpha val="43137"/>
                    </a:srgbClr>
                  </a:outerShdw>
                </a:effectLst>
              </a:rPr>
              <a:t>mano en porteros de fútbol de la categoría 9-10 años  del Club Liga Deportiva Universitaria de Quito</a:t>
            </a:r>
            <a:r>
              <a:rPr lang="es-EC" sz="2800" dirty="0" smtClean="0">
                <a:solidFill>
                  <a:schemeClr val="tx1"/>
                </a:solidFill>
                <a:effectLst>
                  <a:outerShdw blurRad="38100" dist="38100" dir="2700000" algn="tl">
                    <a:srgbClr val="000000">
                      <a:alpha val="43137"/>
                    </a:srgbClr>
                  </a:outerShdw>
                </a:effectLst>
              </a:rPr>
              <a:t>.</a:t>
            </a:r>
          </a:p>
          <a:p>
            <a:pPr marL="0" indent="0" algn="just">
              <a:buNone/>
            </a:pPr>
            <a:endParaRPr lang="es-EC" sz="2800" dirty="0" smtClean="0">
              <a:solidFill>
                <a:schemeClr val="tx1"/>
              </a:solidFill>
              <a:effectLst>
                <a:outerShdw blurRad="38100" dist="38100" dir="2700000" algn="tl">
                  <a:srgbClr val="000000">
                    <a:alpha val="43137"/>
                  </a:srgbClr>
                </a:outerShdw>
              </a:effectLst>
            </a:endParaRPr>
          </a:p>
          <a:p>
            <a:pPr algn="just"/>
            <a:r>
              <a:rPr lang="es-EC" sz="2800" dirty="0" smtClean="0">
                <a:solidFill>
                  <a:schemeClr val="tx1"/>
                </a:solidFill>
                <a:effectLst>
                  <a:outerShdw blurRad="38100" dist="38100" dir="2700000" algn="tl">
                    <a:srgbClr val="000000">
                      <a:alpha val="43137"/>
                    </a:srgbClr>
                  </a:outerShdw>
                </a:effectLst>
              </a:rPr>
              <a:t>Validar teóricamente y desde la práctica la propuesta estratégica metodológica para perfeccionar el pase del portero de fútbol.</a:t>
            </a:r>
            <a:endParaRPr lang="es-EC" sz="2800" dirty="0">
              <a:solidFill>
                <a:schemeClr val="tx1"/>
              </a:solidFill>
              <a:effectLst>
                <a:outerShdw blurRad="38100" dist="38100" dir="2700000" algn="tl">
                  <a:srgbClr val="000000">
                    <a:alpha val="43137"/>
                  </a:srgbClr>
                </a:outerShdw>
              </a:effectLst>
            </a:endParaRPr>
          </a:p>
          <a:p>
            <a:endParaRPr lang="es-EC" sz="28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41065148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effectLst>
                  <a:outerShdw blurRad="38100" dist="38100" dir="2700000" algn="tl">
                    <a:srgbClr val="000000">
                      <a:alpha val="43137"/>
                    </a:srgbClr>
                  </a:outerShdw>
                  <a:reflection blurRad="6350" stA="55000" endA="300" endPos="45500" dir="5400000" sy="-100000" algn="bl" rotWithShape="0"/>
                </a:effectLst>
              </a:rPr>
              <a:t>HIPOTESIS</a:t>
            </a:r>
            <a:r>
              <a:rPr lang="es-EC" dirty="0" smtClean="0"/>
              <a:t> </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8748214" y="-1"/>
            <a:ext cx="3443785" cy="1209823"/>
          </a:xfrm>
          <a:prstGeom prst="rect">
            <a:avLst/>
          </a:prstGeom>
          <a:ln>
            <a:noFill/>
          </a:ln>
          <a:effectLst>
            <a:outerShdw blurRad="203200" dist="177800" dir="2340000" sx="98000" sy="98000" algn="tl" rotWithShape="0">
              <a:srgbClr val="333333">
                <a:alpha val="26000"/>
              </a:srgbClr>
            </a:outerShdw>
          </a:effectLst>
        </p:spPr>
      </p:pic>
      <p:sp>
        <p:nvSpPr>
          <p:cNvPr id="3" name="Rectángulo 2"/>
          <p:cNvSpPr/>
          <p:nvPr/>
        </p:nvSpPr>
        <p:spPr>
          <a:xfrm>
            <a:off x="1004552" y="1930400"/>
            <a:ext cx="8847786" cy="4524315"/>
          </a:xfrm>
          <a:prstGeom prst="rect">
            <a:avLst/>
          </a:prstGeom>
        </p:spPr>
        <p:txBody>
          <a:bodyPr wrap="square">
            <a:spAutoFit/>
          </a:bodyPr>
          <a:lstStyle/>
          <a:p>
            <a:pPr algn="just">
              <a:lnSpc>
                <a:spcPct val="150000"/>
              </a:lnSpc>
              <a:spcAft>
                <a:spcPts val="800"/>
              </a:spcAft>
            </a:pPr>
            <a:r>
              <a:rPr lang="es-EC" sz="3200"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Diseño e implementación de una guía de </a:t>
            </a:r>
            <a:r>
              <a:rPr lang="es-EC" sz="3200" dirty="0" smtClean="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estrategias metodológicas </a:t>
            </a:r>
            <a:r>
              <a:rPr lang="es-EC" sz="3200" dirty="0">
                <a:solidFill>
                  <a:prstClr val="black"/>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para el perfeccionamiento del pase de mano en porteros del fútbol de iniciación permitirá incrementar la efectividad en la ejecución de dicha técnica.</a:t>
            </a:r>
            <a:endParaRPr lang="es-EC" sz="32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4197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effectLst>
                  <a:outerShdw blurRad="38100" dist="38100" dir="2700000" algn="tl">
                    <a:srgbClr val="000000">
                      <a:alpha val="43137"/>
                    </a:srgbClr>
                  </a:outerShdw>
                </a:effectLst>
              </a:rPr>
              <a:t>TIPO DE INVESTIGACIÓN</a:t>
            </a:r>
            <a:endParaRPr lang="es-EC"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algn="just">
              <a:lnSpc>
                <a:spcPct val="150000"/>
              </a:lnSpc>
            </a:pPr>
            <a:r>
              <a:rPr lang="es-EC" sz="2400" dirty="0" smtClean="0">
                <a:solidFill>
                  <a:schemeClr val="tx1"/>
                </a:solidFill>
              </a:rPr>
              <a:t>Esta investigación es definida como cuasi experimental en donde se manipula la variable independiente ( estrategia metodológica) para ver su consecuencia en la variable dependiente (pase de mano).</a:t>
            </a:r>
            <a:endParaRPr lang="es-EC" sz="2400"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748215" y="230760"/>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41931673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POBLACIÓN Y MUESTRA</a:t>
            </a:r>
            <a:endParaRPr lang="es-EC" dirty="0"/>
          </a:p>
        </p:txBody>
      </p:sp>
      <p:sp>
        <p:nvSpPr>
          <p:cNvPr id="3" name="Marcador de contenido 2"/>
          <p:cNvSpPr>
            <a:spLocks noGrp="1"/>
          </p:cNvSpPr>
          <p:nvPr>
            <p:ph idx="1"/>
          </p:nvPr>
        </p:nvSpPr>
        <p:spPr>
          <a:xfrm>
            <a:off x="677334" y="2160589"/>
            <a:ext cx="9265156" cy="3880773"/>
          </a:xfrm>
        </p:spPr>
        <p:txBody>
          <a:bodyPr>
            <a:normAutofit/>
          </a:bodyPr>
          <a:lstStyle/>
          <a:p>
            <a:pPr algn="just">
              <a:lnSpc>
                <a:spcPct val="150000"/>
              </a:lnSpc>
            </a:pPr>
            <a:r>
              <a:rPr lang="es-EC" sz="2800" dirty="0" smtClean="0">
                <a:solidFill>
                  <a:schemeClr val="tx1"/>
                </a:solidFill>
              </a:rPr>
              <a:t>La población para el desarrollo de esta investigación fueron 12 arqueros de las categorías formativas de 9-10 años del club Liga Deportiva Universitaria de Quito, los miembros de la muestra no son asignados al azar, por lo cual son todos los niños que conforman la categoría en el club.</a:t>
            </a:r>
            <a:endParaRPr lang="es-EC" sz="2800"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8503517" y="73056"/>
            <a:ext cx="3443785" cy="1209823"/>
          </a:xfrm>
          <a:prstGeom prst="rect">
            <a:avLst/>
          </a:prstGeom>
          <a:ln>
            <a:noFill/>
          </a:ln>
          <a:effectLst>
            <a:outerShdw blurRad="203200" dist="177800" dir="2340000" sx="98000" sy="98000" algn="tl" rotWithShape="0">
              <a:srgbClr val="333333">
                <a:alpha val="26000"/>
              </a:srgbClr>
            </a:outerShdw>
          </a:effectLst>
        </p:spPr>
      </p:pic>
    </p:spTree>
    <p:extLst>
      <p:ext uri="{BB962C8B-B14F-4D97-AF65-F5344CB8AC3E}">
        <p14:creationId xmlns:p14="http://schemas.microsoft.com/office/powerpoint/2010/main" val="3692342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1.9"/>
</p:tagLst>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1664</TotalTime>
  <Words>2264</Words>
  <Application>Microsoft Office PowerPoint</Application>
  <PresentationFormat>Personalizado</PresentationFormat>
  <Paragraphs>307</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Faceta</vt:lpstr>
      <vt:lpstr>Presentación de PowerPoint</vt:lpstr>
      <vt:lpstr>Problemática </vt:lpstr>
      <vt:lpstr>Formulación del problema </vt:lpstr>
      <vt:lpstr>Objetivo General </vt:lpstr>
      <vt:lpstr>Objetivos específicos </vt:lpstr>
      <vt:lpstr>Presentación de PowerPoint</vt:lpstr>
      <vt:lpstr>HIPOTESIS </vt:lpstr>
      <vt:lpstr>TIPO DE INVESTIGACIÓN</vt:lpstr>
      <vt:lpstr>POBLACIÓN Y MUESTRA</vt:lpstr>
      <vt:lpstr>Definición de estrategia</vt:lpstr>
      <vt:lpstr>Definición de pase </vt:lpstr>
      <vt:lpstr>Tipos de pase con la mano</vt:lpstr>
      <vt:lpstr>Presentación de PowerPoint</vt:lpstr>
      <vt:lpstr>Evaluaciones Test Pasivo </vt:lpstr>
      <vt:lpstr>Presentación de PowerPoint</vt:lpstr>
      <vt:lpstr>Presentación de PowerPoint</vt:lpstr>
      <vt:lpstr>TEST DINÁMICOS</vt:lpstr>
      <vt:lpstr>Presentación de PowerPoint</vt:lpstr>
      <vt:lpstr>Presentación de PowerPoint</vt:lpstr>
      <vt:lpstr>PROPUESTA Y SUS CARACTERISTICAS</vt:lpstr>
      <vt:lpstr>PROPUESTA METODOLÓGICA</vt:lpstr>
      <vt:lpstr>Presentación de PowerPoint</vt:lpstr>
      <vt:lpstr>Presentación de PowerPoint</vt:lpstr>
      <vt:lpstr>INDICACIONES METODOLÓGICAS DE LA PROPUESTA</vt:lpstr>
      <vt:lpstr>ANÁLISIS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Presentación de PowerPoint</vt:lpstr>
      <vt:lpstr>Recomendaciones </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DOCENTE</dc:creator>
  <cp:lastModifiedBy>PERSONAL-PC</cp:lastModifiedBy>
  <cp:revision>141</cp:revision>
  <dcterms:created xsi:type="dcterms:W3CDTF">2017-08-21T19:27:03Z</dcterms:created>
  <dcterms:modified xsi:type="dcterms:W3CDTF">2018-06-07T22:54:34Z</dcterms:modified>
</cp:coreProperties>
</file>