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Énfasi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snapToGrid="0" snapToObjects="1">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D2FC50-CB60-5049-81DD-4B9751AAC443}"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s-ES"/>
        </a:p>
      </dgm:t>
    </dgm:pt>
    <dgm:pt modelId="{E1746757-439E-2C4D-9A2A-9E59B65F28AC}">
      <dgm:prSet/>
      <dgm:spPr/>
      <dgm:t>
        <a:bodyPr/>
        <a:lstStyle/>
        <a:p>
          <a:pPr rtl="0"/>
          <a:r>
            <a:rPr lang="es-ES_tradnl" dirty="0">
              <a:solidFill>
                <a:srgbClr val="000000"/>
              </a:solidFill>
              <a:latin typeface="Times New Roman"/>
              <a:cs typeface="Times New Roman"/>
            </a:rPr>
            <a:t>Teoría del aprendizaje social</a:t>
          </a:r>
        </a:p>
      </dgm:t>
    </dgm:pt>
    <dgm:pt modelId="{D3C2C890-B364-8B4E-A1F3-AACAB6FE6FE4}" type="parTrans" cxnId="{6015E200-65B3-D643-AD69-0E860D38F90D}">
      <dgm:prSet/>
      <dgm:spPr/>
      <dgm:t>
        <a:bodyPr/>
        <a:lstStyle/>
        <a:p>
          <a:endParaRPr lang="es-ES"/>
        </a:p>
      </dgm:t>
    </dgm:pt>
    <dgm:pt modelId="{F86E20ED-8927-444C-A6CC-0D6567EEFEC6}" type="sibTrans" cxnId="{6015E200-65B3-D643-AD69-0E860D38F90D}">
      <dgm:prSet/>
      <dgm:spPr/>
      <dgm:t>
        <a:bodyPr/>
        <a:lstStyle/>
        <a:p>
          <a:endParaRPr lang="es-ES"/>
        </a:p>
      </dgm:t>
    </dgm:pt>
    <dgm:pt modelId="{6183482A-D810-2F42-865B-AC5B879A427A}">
      <dgm:prSet custT="1"/>
      <dgm:spPr/>
      <dgm:t>
        <a:bodyPr/>
        <a:lstStyle/>
        <a:p>
          <a:pPr algn="just" rtl="0"/>
          <a:r>
            <a:rPr lang="es-ES_tradnl" sz="2000" dirty="0">
              <a:solidFill>
                <a:srgbClr val="000000"/>
              </a:solidFill>
              <a:latin typeface="Times New Roman"/>
              <a:cs typeface="Times New Roman"/>
            </a:rPr>
            <a:t>Para Bandura (1976) el comportamiento agresivo es el resultado de un aprendizaje por observación e imitación.</a:t>
          </a:r>
        </a:p>
      </dgm:t>
    </dgm:pt>
    <dgm:pt modelId="{E4F73274-B60C-9B41-A4EB-76A70F66969E}" type="parTrans" cxnId="{375D2773-C10E-234C-8799-C23D2023BF57}">
      <dgm:prSet/>
      <dgm:spPr/>
      <dgm:t>
        <a:bodyPr/>
        <a:lstStyle/>
        <a:p>
          <a:endParaRPr lang="es-ES"/>
        </a:p>
      </dgm:t>
    </dgm:pt>
    <dgm:pt modelId="{E4E15B45-8BD3-0542-B7F8-B10B1A90EC21}" type="sibTrans" cxnId="{375D2773-C10E-234C-8799-C23D2023BF57}">
      <dgm:prSet/>
      <dgm:spPr/>
      <dgm:t>
        <a:bodyPr/>
        <a:lstStyle/>
        <a:p>
          <a:endParaRPr lang="es-ES"/>
        </a:p>
      </dgm:t>
    </dgm:pt>
    <dgm:pt modelId="{0AB6CC5B-6EDB-ED40-95BB-CB10CCF4BA24}" type="pres">
      <dgm:prSet presAssocID="{05D2FC50-CB60-5049-81DD-4B9751AAC443}" presName="compositeShape" presStyleCnt="0">
        <dgm:presLayoutVars>
          <dgm:chMax val="2"/>
          <dgm:dir/>
          <dgm:resizeHandles val="exact"/>
        </dgm:presLayoutVars>
      </dgm:prSet>
      <dgm:spPr/>
    </dgm:pt>
    <dgm:pt modelId="{1BAC55E5-DEB1-724C-95B2-E642E6711F91}" type="pres">
      <dgm:prSet presAssocID="{05D2FC50-CB60-5049-81DD-4B9751AAC443}" presName="ribbon" presStyleLbl="node1" presStyleIdx="0" presStyleCnt="1" custLinFactNeighborX="-1605" custLinFactNeighborY="19683">
        <dgm:style>
          <a:lnRef idx="1">
            <a:schemeClr val="accent5"/>
          </a:lnRef>
          <a:fillRef idx="2">
            <a:schemeClr val="accent5"/>
          </a:fillRef>
          <a:effectRef idx="1">
            <a:schemeClr val="accent5"/>
          </a:effectRef>
          <a:fontRef idx="minor">
            <a:schemeClr val="dk1"/>
          </a:fontRef>
        </dgm:style>
      </dgm:prSet>
      <dgm:spPr/>
    </dgm:pt>
    <dgm:pt modelId="{7FE971D3-6282-5741-9060-3F8BE3E3E8FA}" type="pres">
      <dgm:prSet presAssocID="{05D2FC50-CB60-5049-81DD-4B9751AAC443}" presName="leftArrowText" presStyleLbl="node1" presStyleIdx="0" presStyleCnt="1" custLinFactNeighborX="-1406" custLinFactNeighborY="36693">
        <dgm:presLayoutVars>
          <dgm:chMax val="0"/>
          <dgm:bulletEnabled val="1"/>
        </dgm:presLayoutVars>
      </dgm:prSet>
      <dgm:spPr/>
    </dgm:pt>
    <dgm:pt modelId="{9A597006-F855-B942-8F30-B6927C163952}" type="pres">
      <dgm:prSet presAssocID="{05D2FC50-CB60-5049-81DD-4B9751AAC443}" presName="rightArrowText" presStyleLbl="node1" presStyleIdx="0" presStyleCnt="1" custScaleX="112394" custLinFactNeighborX="1190" custLinFactNeighborY="44978">
        <dgm:presLayoutVars>
          <dgm:chMax val="0"/>
          <dgm:bulletEnabled val="1"/>
        </dgm:presLayoutVars>
      </dgm:prSet>
      <dgm:spPr/>
    </dgm:pt>
  </dgm:ptLst>
  <dgm:cxnLst>
    <dgm:cxn modelId="{6015E200-65B3-D643-AD69-0E860D38F90D}" srcId="{05D2FC50-CB60-5049-81DD-4B9751AAC443}" destId="{E1746757-439E-2C4D-9A2A-9E59B65F28AC}" srcOrd="0" destOrd="0" parTransId="{D3C2C890-B364-8B4E-A1F3-AACAB6FE6FE4}" sibTransId="{F86E20ED-8927-444C-A6CC-0D6567EEFEC6}"/>
    <dgm:cxn modelId="{9DB44E61-9188-7944-8B0F-88B708243552}" type="presOf" srcId="{6183482A-D810-2F42-865B-AC5B879A427A}" destId="{9A597006-F855-B942-8F30-B6927C163952}" srcOrd="0" destOrd="0" presId="urn:microsoft.com/office/officeart/2005/8/layout/arrow6"/>
    <dgm:cxn modelId="{375D2773-C10E-234C-8799-C23D2023BF57}" srcId="{05D2FC50-CB60-5049-81DD-4B9751AAC443}" destId="{6183482A-D810-2F42-865B-AC5B879A427A}" srcOrd="1" destOrd="0" parTransId="{E4F73274-B60C-9B41-A4EB-76A70F66969E}" sibTransId="{E4E15B45-8BD3-0542-B7F8-B10B1A90EC21}"/>
    <dgm:cxn modelId="{2B19818A-7D0B-B641-B525-0CE78473D2C4}" type="presOf" srcId="{05D2FC50-CB60-5049-81DD-4B9751AAC443}" destId="{0AB6CC5B-6EDB-ED40-95BB-CB10CCF4BA24}" srcOrd="0" destOrd="0" presId="urn:microsoft.com/office/officeart/2005/8/layout/arrow6"/>
    <dgm:cxn modelId="{724E0AD1-6E0B-DF42-A4E2-AF54878184EA}" type="presOf" srcId="{E1746757-439E-2C4D-9A2A-9E59B65F28AC}" destId="{7FE971D3-6282-5741-9060-3F8BE3E3E8FA}" srcOrd="0" destOrd="0" presId="urn:microsoft.com/office/officeart/2005/8/layout/arrow6"/>
    <dgm:cxn modelId="{FAF07BCB-BC7A-9A49-BA60-13449F9CDFC6}" type="presParOf" srcId="{0AB6CC5B-6EDB-ED40-95BB-CB10CCF4BA24}" destId="{1BAC55E5-DEB1-724C-95B2-E642E6711F91}" srcOrd="0" destOrd="0" presId="urn:microsoft.com/office/officeart/2005/8/layout/arrow6"/>
    <dgm:cxn modelId="{326EE44F-8602-F94A-9FC2-EF96B247FDA6}" type="presParOf" srcId="{0AB6CC5B-6EDB-ED40-95BB-CB10CCF4BA24}" destId="{7FE971D3-6282-5741-9060-3F8BE3E3E8FA}" srcOrd="1" destOrd="0" presId="urn:microsoft.com/office/officeart/2005/8/layout/arrow6"/>
    <dgm:cxn modelId="{81B199FF-51D2-7245-AC2C-38291DF06473}" type="presParOf" srcId="{0AB6CC5B-6EDB-ED40-95BB-CB10CCF4BA24}" destId="{9A597006-F855-B942-8F30-B6927C163952}"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9B3BDA-9EA5-4B42-AE4A-1BD5D398A6A2}"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s-EC"/>
        </a:p>
      </dgm:t>
    </dgm:pt>
    <dgm:pt modelId="{175EB844-A470-4029-855E-C16FFC129128}">
      <dgm:prSet/>
      <dgm:spPr/>
      <dgm:t>
        <a:bodyPr/>
        <a:lstStyle/>
        <a:p>
          <a:r>
            <a:rPr lang="es-ES_tradnl" b="1" i="0" dirty="0">
              <a:latin typeface="Times New Roman" panose="02020603050405020304" pitchFamily="18" charset="0"/>
              <a:cs typeface="Times New Roman" panose="02020603050405020304" pitchFamily="18" charset="0"/>
            </a:rPr>
            <a:t>Estrategia ofensiva o del líder</a:t>
          </a:r>
          <a:endParaRPr lang="es-EC" i="0" dirty="0">
            <a:latin typeface="Times New Roman" panose="02020603050405020304" pitchFamily="18" charset="0"/>
            <a:cs typeface="Times New Roman" panose="02020603050405020304" pitchFamily="18" charset="0"/>
          </a:endParaRPr>
        </a:p>
      </dgm:t>
    </dgm:pt>
    <dgm:pt modelId="{D83D5022-A012-4D96-B9FD-78562A128E0B}" type="parTrans" cxnId="{E3D2140D-8CC5-4C36-BE16-98305FB98A26}">
      <dgm:prSet/>
      <dgm:spPr/>
      <dgm:t>
        <a:bodyPr/>
        <a:lstStyle/>
        <a:p>
          <a:endParaRPr lang="es-EC" i="0">
            <a:latin typeface="Times New Roman" panose="02020603050405020304" pitchFamily="18" charset="0"/>
            <a:cs typeface="Times New Roman" panose="02020603050405020304" pitchFamily="18" charset="0"/>
          </a:endParaRPr>
        </a:p>
      </dgm:t>
    </dgm:pt>
    <dgm:pt modelId="{613C9601-8AF9-497C-A1DB-4CECD1B5B946}" type="sibTrans" cxnId="{E3D2140D-8CC5-4C36-BE16-98305FB98A26}">
      <dgm:prSet/>
      <dgm:spPr/>
      <dgm:t>
        <a:bodyPr/>
        <a:lstStyle/>
        <a:p>
          <a:endParaRPr lang="es-EC" i="0">
            <a:latin typeface="Times New Roman" panose="02020603050405020304" pitchFamily="18" charset="0"/>
            <a:cs typeface="Times New Roman" panose="02020603050405020304" pitchFamily="18" charset="0"/>
          </a:endParaRPr>
        </a:p>
      </dgm:t>
    </dgm:pt>
    <dgm:pt modelId="{926BB096-8BC2-4F12-9D0A-2A0000F57953}">
      <dgm:prSet/>
      <dgm:spPr/>
      <dgm:t>
        <a:bodyPr/>
        <a:lstStyle/>
        <a:p>
          <a:r>
            <a:rPr lang="es-ES_tradnl" b="1" i="0" dirty="0">
              <a:latin typeface="Times New Roman" panose="02020603050405020304" pitchFamily="18" charset="0"/>
              <a:cs typeface="Times New Roman" panose="02020603050405020304" pitchFamily="18" charset="0"/>
            </a:rPr>
            <a:t>Estrategia Tradicional</a:t>
          </a:r>
          <a:endParaRPr lang="es-EC" i="0" dirty="0">
            <a:latin typeface="Times New Roman" panose="02020603050405020304" pitchFamily="18" charset="0"/>
            <a:cs typeface="Times New Roman" panose="02020603050405020304" pitchFamily="18" charset="0"/>
          </a:endParaRPr>
        </a:p>
      </dgm:t>
    </dgm:pt>
    <dgm:pt modelId="{FCD4FE2E-F6D7-4A59-B6A8-21F966843C28}" type="parTrans" cxnId="{F34AD00C-0A68-44F3-882E-40B822A35588}">
      <dgm:prSet/>
      <dgm:spPr/>
      <dgm:t>
        <a:bodyPr/>
        <a:lstStyle/>
        <a:p>
          <a:endParaRPr lang="es-EC" i="0">
            <a:latin typeface="Times New Roman" panose="02020603050405020304" pitchFamily="18" charset="0"/>
            <a:cs typeface="Times New Roman" panose="02020603050405020304" pitchFamily="18" charset="0"/>
          </a:endParaRPr>
        </a:p>
      </dgm:t>
    </dgm:pt>
    <dgm:pt modelId="{023189D4-5C2B-4AEF-AC1E-5BF8B87D3C34}" type="sibTrans" cxnId="{F34AD00C-0A68-44F3-882E-40B822A35588}">
      <dgm:prSet/>
      <dgm:spPr/>
      <dgm:t>
        <a:bodyPr/>
        <a:lstStyle/>
        <a:p>
          <a:endParaRPr lang="es-EC" i="0">
            <a:latin typeface="Times New Roman" panose="02020603050405020304" pitchFamily="18" charset="0"/>
            <a:cs typeface="Times New Roman" panose="02020603050405020304" pitchFamily="18" charset="0"/>
          </a:endParaRPr>
        </a:p>
      </dgm:t>
    </dgm:pt>
    <dgm:pt modelId="{B2AA9250-60A2-42DC-80C8-5D11E0FEAD3D}" type="pres">
      <dgm:prSet presAssocID="{8A9B3BDA-9EA5-4B42-AE4A-1BD5D398A6A2}" presName="compositeShape" presStyleCnt="0">
        <dgm:presLayoutVars>
          <dgm:chMax val="7"/>
          <dgm:dir/>
          <dgm:resizeHandles val="exact"/>
        </dgm:presLayoutVars>
      </dgm:prSet>
      <dgm:spPr/>
    </dgm:pt>
    <dgm:pt modelId="{82DA6AD6-F560-4CF3-B2E2-5A7F6FD73C16}" type="pres">
      <dgm:prSet presAssocID="{175EB844-A470-4029-855E-C16FFC129128}" presName="circ1" presStyleLbl="vennNode1" presStyleIdx="0" presStyleCnt="2"/>
      <dgm:spPr/>
    </dgm:pt>
    <dgm:pt modelId="{D228F714-2893-4345-A091-9689AA941EBC}" type="pres">
      <dgm:prSet presAssocID="{175EB844-A470-4029-855E-C16FFC129128}" presName="circ1Tx" presStyleLbl="revTx" presStyleIdx="0" presStyleCnt="0">
        <dgm:presLayoutVars>
          <dgm:chMax val="0"/>
          <dgm:chPref val="0"/>
          <dgm:bulletEnabled val="1"/>
        </dgm:presLayoutVars>
      </dgm:prSet>
      <dgm:spPr/>
    </dgm:pt>
    <dgm:pt modelId="{B829FA76-0633-4B93-B7C0-7433E474C916}" type="pres">
      <dgm:prSet presAssocID="{926BB096-8BC2-4F12-9D0A-2A0000F57953}" presName="circ2" presStyleLbl="vennNode1" presStyleIdx="1" presStyleCnt="2"/>
      <dgm:spPr/>
    </dgm:pt>
    <dgm:pt modelId="{014A6FF3-9566-40FB-A74F-0CC0E55B3F82}" type="pres">
      <dgm:prSet presAssocID="{926BB096-8BC2-4F12-9D0A-2A0000F57953}" presName="circ2Tx" presStyleLbl="revTx" presStyleIdx="0" presStyleCnt="0">
        <dgm:presLayoutVars>
          <dgm:chMax val="0"/>
          <dgm:chPref val="0"/>
          <dgm:bulletEnabled val="1"/>
        </dgm:presLayoutVars>
      </dgm:prSet>
      <dgm:spPr/>
    </dgm:pt>
  </dgm:ptLst>
  <dgm:cxnLst>
    <dgm:cxn modelId="{F34AD00C-0A68-44F3-882E-40B822A35588}" srcId="{8A9B3BDA-9EA5-4B42-AE4A-1BD5D398A6A2}" destId="{926BB096-8BC2-4F12-9D0A-2A0000F57953}" srcOrd="1" destOrd="0" parTransId="{FCD4FE2E-F6D7-4A59-B6A8-21F966843C28}" sibTransId="{023189D4-5C2B-4AEF-AC1E-5BF8B87D3C34}"/>
    <dgm:cxn modelId="{E3D2140D-8CC5-4C36-BE16-98305FB98A26}" srcId="{8A9B3BDA-9EA5-4B42-AE4A-1BD5D398A6A2}" destId="{175EB844-A470-4029-855E-C16FFC129128}" srcOrd="0" destOrd="0" parTransId="{D83D5022-A012-4D96-B9FD-78562A128E0B}" sibTransId="{613C9601-8AF9-497C-A1DB-4CECD1B5B946}"/>
    <dgm:cxn modelId="{958E480F-13F3-4C7E-B566-59AC59F24671}" type="presOf" srcId="{175EB844-A470-4029-855E-C16FFC129128}" destId="{82DA6AD6-F560-4CF3-B2E2-5A7F6FD73C16}" srcOrd="0" destOrd="0" presId="urn:microsoft.com/office/officeart/2005/8/layout/venn1"/>
    <dgm:cxn modelId="{A9C47265-F345-47D7-A552-63160A2879C2}" type="presOf" srcId="{175EB844-A470-4029-855E-C16FFC129128}" destId="{D228F714-2893-4345-A091-9689AA941EBC}" srcOrd="1" destOrd="0" presId="urn:microsoft.com/office/officeart/2005/8/layout/venn1"/>
    <dgm:cxn modelId="{5202808B-E94A-4DCD-8CE1-F1B3BAB8AD55}" type="presOf" srcId="{8A9B3BDA-9EA5-4B42-AE4A-1BD5D398A6A2}" destId="{B2AA9250-60A2-42DC-80C8-5D11E0FEAD3D}" srcOrd="0" destOrd="0" presId="urn:microsoft.com/office/officeart/2005/8/layout/venn1"/>
    <dgm:cxn modelId="{44CD64E1-D1AB-4BA0-B1DF-718761ED2497}" type="presOf" srcId="{926BB096-8BC2-4F12-9D0A-2A0000F57953}" destId="{B829FA76-0633-4B93-B7C0-7433E474C916}" srcOrd="0" destOrd="0" presId="urn:microsoft.com/office/officeart/2005/8/layout/venn1"/>
    <dgm:cxn modelId="{C7FA73F1-7E94-47BB-B8A6-88173769CEA0}" type="presOf" srcId="{926BB096-8BC2-4F12-9D0A-2A0000F57953}" destId="{014A6FF3-9566-40FB-A74F-0CC0E55B3F82}" srcOrd="1" destOrd="0" presId="urn:microsoft.com/office/officeart/2005/8/layout/venn1"/>
    <dgm:cxn modelId="{5BD6C1D6-0888-4FD7-9B19-E6175BEC161C}" type="presParOf" srcId="{B2AA9250-60A2-42DC-80C8-5D11E0FEAD3D}" destId="{82DA6AD6-F560-4CF3-B2E2-5A7F6FD73C16}" srcOrd="0" destOrd="0" presId="urn:microsoft.com/office/officeart/2005/8/layout/venn1"/>
    <dgm:cxn modelId="{A08702CA-FEC3-4953-8CC8-4A12B1552AE6}" type="presParOf" srcId="{B2AA9250-60A2-42DC-80C8-5D11E0FEAD3D}" destId="{D228F714-2893-4345-A091-9689AA941EBC}" srcOrd="1" destOrd="0" presId="urn:microsoft.com/office/officeart/2005/8/layout/venn1"/>
    <dgm:cxn modelId="{18BB2C10-5B78-4C6B-A479-13AB739FC508}" type="presParOf" srcId="{B2AA9250-60A2-42DC-80C8-5D11E0FEAD3D}" destId="{B829FA76-0633-4B93-B7C0-7433E474C916}" srcOrd="2" destOrd="0" presId="urn:microsoft.com/office/officeart/2005/8/layout/venn1"/>
    <dgm:cxn modelId="{FE278075-7B72-4272-8F5D-5DB1440B7148}" type="presParOf" srcId="{B2AA9250-60A2-42DC-80C8-5D11E0FEAD3D}" destId="{014A6FF3-9566-40FB-A74F-0CC0E55B3F8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838393-9B7D-4C9F-9DD7-B36603F5E2F7}"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C"/>
        </a:p>
      </dgm:t>
    </dgm:pt>
    <dgm:pt modelId="{171BA700-0AF3-478A-ADD2-DC0717D7F0D6}">
      <dgm:prSet/>
      <dgm:spPr/>
      <dgm:t>
        <a:bodyPr/>
        <a:lstStyle/>
        <a:p>
          <a:r>
            <a:rPr lang="es-ES" dirty="0">
              <a:latin typeface="Times New Roman" panose="02020603050405020304" pitchFamily="18" charset="0"/>
              <a:cs typeface="Times New Roman" panose="02020603050405020304" pitchFamily="18" charset="0"/>
            </a:rPr>
            <a:t>Objetivo: </a:t>
          </a:r>
        </a:p>
        <a:p>
          <a:r>
            <a:rPr lang="es-ES_tradnl" dirty="0">
              <a:solidFill>
                <a:schemeClr val="tx1"/>
              </a:solidFill>
              <a:effectLst/>
              <a:latin typeface="Times New Roman" panose="02020603050405020304" pitchFamily="18" charset="0"/>
              <a:ea typeface="+mn-ea"/>
              <a:cs typeface="Times New Roman" panose="02020603050405020304" pitchFamily="18" charset="0"/>
            </a:rPr>
            <a:t>Desarrollar con las autoridades pertinentes de las parroquias de Calderón, Carcelén, Uyumbicho y Guamaní un programa de vinculación con capacitaciones, charlas de motivación, programas de emprendimiento para mujeres y capacitaciones sobre entidades donde acudir en caso de presentarse este tipo de acciones.</a:t>
          </a:r>
          <a:r>
            <a:rPr lang="es-ES"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dgm:t>
    </dgm:pt>
    <dgm:pt modelId="{E70AFE2F-7CF6-4EF4-BE11-33FAA8AD2F44}" type="parTrans" cxnId="{63EC6414-EF69-484E-B22F-E7A52F1C4B91}">
      <dgm:prSet/>
      <dgm:spPr/>
      <dgm:t>
        <a:bodyPr/>
        <a:lstStyle/>
        <a:p>
          <a:endParaRPr lang="es-EC">
            <a:latin typeface="Times New Roman" panose="02020603050405020304" pitchFamily="18" charset="0"/>
            <a:cs typeface="Times New Roman" panose="02020603050405020304" pitchFamily="18" charset="0"/>
          </a:endParaRPr>
        </a:p>
      </dgm:t>
    </dgm:pt>
    <dgm:pt modelId="{88FC28A2-E0F4-4A64-9F3A-220EBE6A67C1}" type="sibTrans" cxnId="{63EC6414-EF69-484E-B22F-E7A52F1C4B91}">
      <dgm:prSet/>
      <dgm:spPr/>
      <dgm:t>
        <a:bodyPr/>
        <a:lstStyle/>
        <a:p>
          <a:endParaRPr lang="es-EC">
            <a:latin typeface="Times New Roman" panose="02020603050405020304" pitchFamily="18" charset="0"/>
            <a:cs typeface="Times New Roman" panose="02020603050405020304" pitchFamily="18" charset="0"/>
          </a:endParaRPr>
        </a:p>
      </dgm:t>
    </dgm:pt>
    <dgm:pt modelId="{BCDC4621-AADC-4118-AF72-691A214B7703}">
      <dgm:prSet/>
      <dgm:spPr/>
      <dgm:t>
        <a:bodyPr/>
        <a:lstStyle/>
        <a:p>
          <a:r>
            <a:rPr lang="es-EC" dirty="0">
              <a:latin typeface="Times New Roman" panose="02020603050405020304" pitchFamily="18" charset="0"/>
              <a:cs typeface="Times New Roman" panose="02020603050405020304" pitchFamily="18" charset="0"/>
            </a:rPr>
            <a:t>Propósito:</a:t>
          </a:r>
        </a:p>
        <a:p>
          <a:r>
            <a:rPr lang="es-ES_tradnl" dirty="0">
              <a:solidFill>
                <a:schemeClr val="tx1"/>
              </a:solidFill>
              <a:effectLst/>
              <a:latin typeface="Times New Roman" panose="02020603050405020304" pitchFamily="18" charset="0"/>
              <a:ea typeface="+mn-ea"/>
              <a:cs typeface="Times New Roman" panose="02020603050405020304" pitchFamily="18" charset="0"/>
            </a:rPr>
            <a:t>Desarrollar vinculación con la comunidad entre la Universidad de las Fuerzas Armadas “ESPE” y la sociedad (parroquias de Calderón, Carcelén, Uyumbicho y Guamaní), sobre temas de violencia de género y formar emprendedoras que puedan dar origen a oportunidades de negocios a través de programas de emprendimiento y motivar mayor confianza en sí mismas.</a:t>
          </a:r>
          <a:endParaRPr lang="es-EC" dirty="0">
            <a:latin typeface="Times New Roman" panose="02020603050405020304" pitchFamily="18" charset="0"/>
            <a:cs typeface="Times New Roman" panose="02020603050405020304" pitchFamily="18" charset="0"/>
          </a:endParaRPr>
        </a:p>
      </dgm:t>
    </dgm:pt>
    <dgm:pt modelId="{63BC9F78-8889-4E3C-A3A4-DC8831DD5426}" type="parTrans" cxnId="{D1112EA2-9290-4B62-9EDE-CA25FC25BAB1}">
      <dgm:prSet/>
      <dgm:spPr/>
      <dgm:t>
        <a:bodyPr/>
        <a:lstStyle/>
        <a:p>
          <a:endParaRPr lang="es-EC">
            <a:latin typeface="Times New Roman" panose="02020603050405020304" pitchFamily="18" charset="0"/>
            <a:cs typeface="Times New Roman" panose="02020603050405020304" pitchFamily="18" charset="0"/>
          </a:endParaRPr>
        </a:p>
      </dgm:t>
    </dgm:pt>
    <dgm:pt modelId="{0B8DE4D9-6BA6-4CF2-BDD8-50CE4B5B46C8}" type="sibTrans" cxnId="{D1112EA2-9290-4B62-9EDE-CA25FC25BAB1}">
      <dgm:prSet/>
      <dgm:spPr/>
      <dgm:t>
        <a:bodyPr/>
        <a:lstStyle/>
        <a:p>
          <a:endParaRPr lang="es-EC">
            <a:latin typeface="Times New Roman" panose="02020603050405020304" pitchFamily="18" charset="0"/>
            <a:cs typeface="Times New Roman" panose="02020603050405020304" pitchFamily="18" charset="0"/>
          </a:endParaRPr>
        </a:p>
      </dgm:t>
    </dgm:pt>
    <dgm:pt modelId="{0A63C1AC-A301-4D38-ADEE-DEC7966764A5}">
      <dgm:prSet/>
      <dgm:spPr/>
      <dgm:t>
        <a:bodyPr/>
        <a:lstStyle/>
        <a:p>
          <a:r>
            <a:rPr lang="es-ES_tradnl" dirty="0">
              <a:latin typeface="Times New Roman" panose="02020603050405020304" pitchFamily="18" charset="0"/>
              <a:cs typeface="Times New Roman" panose="02020603050405020304" pitchFamily="18" charset="0"/>
            </a:rPr>
            <a:t>Justificación:</a:t>
          </a:r>
        </a:p>
        <a:p>
          <a:r>
            <a:rPr lang="es-ES_tradnl" dirty="0">
              <a:latin typeface="Times New Roman" panose="02020603050405020304" pitchFamily="18" charset="0"/>
              <a:cs typeface="Times New Roman" panose="02020603050405020304" pitchFamily="18" charset="0"/>
            </a:rPr>
            <a:t>La violencia de género es una problemática que se ha presentado desde años atrás acentuándose aún más en la actualidad y se ha evidenciado que no existen instituciones que fomenten programas en donde la academia y la sociedad colaboren en conjuntos para reducir esta problemática. </a:t>
          </a:r>
          <a:endParaRPr lang="es-EC" dirty="0">
            <a:latin typeface="Times New Roman" panose="02020603050405020304" pitchFamily="18" charset="0"/>
            <a:cs typeface="Times New Roman" panose="02020603050405020304" pitchFamily="18" charset="0"/>
          </a:endParaRPr>
        </a:p>
      </dgm:t>
    </dgm:pt>
    <dgm:pt modelId="{B0DD2CAC-24DC-433B-BD6A-83316F0C429B}" type="parTrans" cxnId="{5EB56960-8CAC-4431-9D58-E95FC233DAF3}">
      <dgm:prSet/>
      <dgm:spPr/>
      <dgm:t>
        <a:bodyPr/>
        <a:lstStyle/>
        <a:p>
          <a:endParaRPr lang="es-EC">
            <a:latin typeface="Times New Roman" panose="02020603050405020304" pitchFamily="18" charset="0"/>
            <a:cs typeface="Times New Roman" panose="02020603050405020304" pitchFamily="18" charset="0"/>
          </a:endParaRPr>
        </a:p>
      </dgm:t>
    </dgm:pt>
    <dgm:pt modelId="{AAA4BD0A-0401-422F-86C6-02D913C560AD}" type="sibTrans" cxnId="{5EB56960-8CAC-4431-9D58-E95FC233DAF3}">
      <dgm:prSet/>
      <dgm:spPr/>
      <dgm:t>
        <a:bodyPr/>
        <a:lstStyle/>
        <a:p>
          <a:endParaRPr lang="es-EC">
            <a:latin typeface="Times New Roman" panose="02020603050405020304" pitchFamily="18" charset="0"/>
            <a:cs typeface="Times New Roman" panose="02020603050405020304" pitchFamily="18" charset="0"/>
          </a:endParaRPr>
        </a:p>
      </dgm:t>
    </dgm:pt>
    <dgm:pt modelId="{129E94B0-303A-4F11-B6D7-8A871EA815D5}" type="pres">
      <dgm:prSet presAssocID="{06838393-9B7D-4C9F-9DD7-B36603F5E2F7}" presName="Name0" presStyleCnt="0">
        <dgm:presLayoutVars>
          <dgm:chMax val="7"/>
          <dgm:dir/>
          <dgm:animLvl val="lvl"/>
          <dgm:resizeHandles val="exact"/>
        </dgm:presLayoutVars>
      </dgm:prSet>
      <dgm:spPr/>
    </dgm:pt>
    <dgm:pt modelId="{4859007E-8608-41F1-AEA7-AADF451D4108}" type="pres">
      <dgm:prSet presAssocID="{171BA700-0AF3-478A-ADD2-DC0717D7F0D6}" presName="circle1" presStyleLbl="node1" presStyleIdx="0" presStyleCnt="3"/>
      <dgm:spPr/>
    </dgm:pt>
    <dgm:pt modelId="{7CA98B7E-29EB-4C37-A20C-38BECE1372EC}" type="pres">
      <dgm:prSet presAssocID="{171BA700-0AF3-478A-ADD2-DC0717D7F0D6}" presName="space" presStyleCnt="0"/>
      <dgm:spPr/>
    </dgm:pt>
    <dgm:pt modelId="{F490E330-3992-4B17-82FE-4BC83B61E7AB}" type="pres">
      <dgm:prSet presAssocID="{171BA700-0AF3-478A-ADD2-DC0717D7F0D6}" presName="rect1" presStyleLbl="alignAcc1" presStyleIdx="0" presStyleCnt="3"/>
      <dgm:spPr/>
    </dgm:pt>
    <dgm:pt modelId="{77F6BC35-0F32-4204-9955-1D291BF9EC31}" type="pres">
      <dgm:prSet presAssocID="{BCDC4621-AADC-4118-AF72-691A214B7703}" presName="vertSpace2" presStyleLbl="node1" presStyleIdx="0" presStyleCnt="3"/>
      <dgm:spPr/>
    </dgm:pt>
    <dgm:pt modelId="{F00D9A3B-B65C-4F48-B1C3-5A759B74E298}" type="pres">
      <dgm:prSet presAssocID="{BCDC4621-AADC-4118-AF72-691A214B7703}" presName="circle2" presStyleLbl="node1" presStyleIdx="1" presStyleCnt="3"/>
      <dgm:spPr/>
    </dgm:pt>
    <dgm:pt modelId="{4E99C31D-11F5-412C-80E8-8353FF9BC207}" type="pres">
      <dgm:prSet presAssocID="{BCDC4621-AADC-4118-AF72-691A214B7703}" presName="rect2" presStyleLbl="alignAcc1" presStyleIdx="1" presStyleCnt="3"/>
      <dgm:spPr/>
    </dgm:pt>
    <dgm:pt modelId="{B46D444C-5FD9-4257-98A1-C909CEA84A7A}" type="pres">
      <dgm:prSet presAssocID="{0A63C1AC-A301-4D38-ADEE-DEC7966764A5}" presName="vertSpace3" presStyleLbl="node1" presStyleIdx="1" presStyleCnt="3"/>
      <dgm:spPr/>
    </dgm:pt>
    <dgm:pt modelId="{125453B5-F6D5-4902-B95B-8D74B5BBB841}" type="pres">
      <dgm:prSet presAssocID="{0A63C1AC-A301-4D38-ADEE-DEC7966764A5}" presName="circle3" presStyleLbl="node1" presStyleIdx="2" presStyleCnt="3"/>
      <dgm:spPr/>
    </dgm:pt>
    <dgm:pt modelId="{C91CC0B8-D815-4A5A-9941-946DFE807694}" type="pres">
      <dgm:prSet presAssocID="{0A63C1AC-A301-4D38-ADEE-DEC7966764A5}" presName="rect3" presStyleLbl="alignAcc1" presStyleIdx="2" presStyleCnt="3"/>
      <dgm:spPr/>
    </dgm:pt>
    <dgm:pt modelId="{C8E6BAD6-F2AF-4DF3-9300-042C67396022}" type="pres">
      <dgm:prSet presAssocID="{171BA700-0AF3-478A-ADD2-DC0717D7F0D6}" presName="rect1ParTxNoCh" presStyleLbl="alignAcc1" presStyleIdx="2" presStyleCnt="3">
        <dgm:presLayoutVars>
          <dgm:chMax val="1"/>
          <dgm:bulletEnabled val="1"/>
        </dgm:presLayoutVars>
      </dgm:prSet>
      <dgm:spPr/>
    </dgm:pt>
    <dgm:pt modelId="{0513B274-34E3-4C23-B8A8-B1C99DD52626}" type="pres">
      <dgm:prSet presAssocID="{BCDC4621-AADC-4118-AF72-691A214B7703}" presName="rect2ParTxNoCh" presStyleLbl="alignAcc1" presStyleIdx="2" presStyleCnt="3">
        <dgm:presLayoutVars>
          <dgm:chMax val="1"/>
          <dgm:bulletEnabled val="1"/>
        </dgm:presLayoutVars>
      </dgm:prSet>
      <dgm:spPr/>
    </dgm:pt>
    <dgm:pt modelId="{33E5E04E-BFCB-45B8-BF03-C8118275F6A4}" type="pres">
      <dgm:prSet presAssocID="{0A63C1AC-A301-4D38-ADEE-DEC7966764A5}" presName="rect3ParTxNoCh" presStyleLbl="alignAcc1" presStyleIdx="2" presStyleCnt="3">
        <dgm:presLayoutVars>
          <dgm:chMax val="1"/>
          <dgm:bulletEnabled val="1"/>
        </dgm:presLayoutVars>
      </dgm:prSet>
      <dgm:spPr/>
    </dgm:pt>
  </dgm:ptLst>
  <dgm:cxnLst>
    <dgm:cxn modelId="{49464206-5BB9-411A-AD7D-8926327587A1}" type="presOf" srcId="{BCDC4621-AADC-4118-AF72-691A214B7703}" destId="{4E99C31D-11F5-412C-80E8-8353FF9BC207}" srcOrd="0" destOrd="0" presId="urn:microsoft.com/office/officeart/2005/8/layout/target3"/>
    <dgm:cxn modelId="{9A768C0E-E537-4EA2-B0B8-EBC54B224A20}" type="presOf" srcId="{06838393-9B7D-4C9F-9DD7-B36603F5E2F7}" destId="{129E94B0-303A-4F11-B6D7-8A871EA815D5}" srcOrd="0" destOrd="0" presId="urn:microsoft.com/office/officeart/2005/8/layout/target3"/>
    <dgm:cxn modelId="{63EC6414-EF69-484E-B22F-E7A52F1C4B91}" srcId="{06838393-9B7D-4C9F-9DD7-B36603F5E2F7}" destId="{171BA700-0AF3-478A-ADD2-DC0717D7F0D6}" srcOrd="0" destOrd="0" parTransId="{E70AFE2F-7CF6-4EF4-BE11-33FAA8AD2F44}" sibTransId="{88FC28A2-E0F4-4A64-9F3A-220EBE6A67C1}"/>
    <dgm:cxn modelId="{3CB0AA22-38B8-4978-B487-2FBDBD40907F}" type="presOf" srcId="{BCDC4621-AADC-4118-AF72-691A214B7703}" destId="{0513B274-34E3-4C23-B8A8-B1C99DD52626}" srcOrd="1" destOrd="0" presId="urn:microsoft.com/office/officeart/2005/8/layout/target3"/>
    <dgm:cxn modelId="{C0B42D23-1E48-44C4-991C-9148AC27C020}" type="presOf" srcId="{0A63C1AC-A301-4D38-ADEE-DEC7966764A5}" destId="{C91CC0B8-D815-4A5A-9941-946DFE807694}" srcOrd="0" destOrd="0" presId="urn:microsoft.com/office/officeart/2005/8/layout/target3"/>
    <dgm:cxn modelId="{5EB56960-8CAC-4431-9D58-E95FC233DAF3}" srcId="{06838393-9B7D-4C9F-9DD7-B36603F5E2F7}" destId="{0A63C1AC-A301-4D38-ADEE-DEC7966764A5}" srcOrd="2" destOrd="0" parTransId="{B0DD2CAC-24DC-433B-BD6A-83316F0C429B}" sibTransId="{AAA4BD0A-0401-422F-86C6-02D913C560AD}"/>
    <dgm:cxn modelId="{81E39360-5129-48D9-A852-27B170C915D4}" type="presOf" srcId="{171BA700-0AF3-478A-ADD2-DC0717D7F0D6}" destId="{F490E330-3992-4B17-82FE-4BC83B61E7AB}" srcOrd="0" destOrd="0" presId="urn:microsoft.com/office/officeart/2005/8/layout/target3"/>
    <dgm:cxn modelId="{34647369-F207-4C1D-A808-45192191A611}" type="presOf" srcId="{171BA700-0AF3-478A-ADD2-DC0717D7F0D6}" destId="{C8E6BAD6-F2AF-4DF3-9300-042C67396022}" srcOrd="1" destOrd="0" presId="urn:microsoft.com/office/officeart/2005/8/layout/target3"/>
    <dgm:cxn modelId="{D1112EA2-9290-4B62-9EDE-CA25FC25BAB1}" srcId="{06838393-9B7D-4C9F-9DD7-B36603F5E2F7}" destId="{BCDC4621-AADC-4118-AF72-691A214B7703}" srcOrd="1" destOrd="0" parTransId="{63BC9F78-8889-4E3C-A3A4-DC8831DD5426}" sibTransId="{0B8DE4D9-6BA6-4CF2-BDD8-50CE4B5B46C8}"/>
    <dgm:cxn modelId="{311CA8D4-6C01-468B-8C84-B52B724840D1}" type="presOf" srcId="{0A63C1AC-A301-4D38-ADEE-DEC7966764A5}" destId="{33E5E04E-BFCB-45B8-BF03-C8118275F6A4}" srcOrd="1" destOrd="0" presId="urn:microsoft.com/office/officeart/2005/8/layout/target3"/>
    <dgm:cxn modelId="{24233C23-9BA4-4927-BA7E-F08385893E1E}" type="presParOf" srcId="{129E94B0-303A-4F11-B6D7-8A871EA815D5}" destId="{4859007E-8608-41F1-AEA7-AADF451D4108}" srcOrd="0" destOrd="0" presId="urn:microsoft.com/office/officeart/2005/8/layout/target3"/>
    <dgm:cxn modelId="{94F9CA38-C1D3-4509-8AFC-34E64FBA00C0}" type="presParOf" srcId="{129E94B0-303A-4F11-B6D7-8A871EA815D5}" destId="{7CA98B7E-29EB-4C37-A20C-38BECE1372EC}" srcOrd="1" destOrd="0" presId="urn:microsoft.com/office/officeart/2005/8/layout/target3"/>
    <dgm:cxn modelId="{739EEB12-F2EC-480E-A509-A4A63CCD59F2}" type="presParOf" srcId="{129E94B0-303A-4F11-B6D7-8A871EA815D5}" destId="{F490E330-3992-4B17-82FE-4BC83B61E7AB}" srcOrd="2" destOrd="0" presId="urn:microsoft.com/office/officeart/2005/8/layout/target3"/>
    <dgm:cxn modelId="{7F147F3B-CAFE-4D9F-9821-99531D5A6A33}" type="presParOf" srcId="{129E94B0-303A-4F11-B6D7-8A871EA815D5}" destId="{77F6BC35-0F32-4204-9955-1D291BF9EC31}" srcOrd="3" destOrd="0" presId="urn:microsoft.com/office/officeart/2005/8/layout/target3"/>
    <dgm:cxn modelId="{F27A55EE-AF70-450C-972D-E4E1FE0D8235}" type="presParOf" srcId="{129E94B0-303A-4F11-B6D7-8A871EA815D5}" destId="{F00D9A3B-B65C-4F48-B1C3-5A759B74E298}" srcOrd="4" destOrd="0" presId="urn:microsoft.com/office/officeart/2005/8/layout/target3"/>
    <dgm:cxn modelId="{151229F6-0D82-4589-9397-69DE3DC97560}" type="presParOf" srcId="{129E94B0-303A-4F11-B6D7-8A871EA815D5}" destId="{4E99C31D-11F5-412C-80E8-8353FF9BC207}" srcOrd="5" destOrd="0" presId="urn:microsoft.com/office/officeart/2005/8/layout/target3"/>
    <dgm:cxn modelId="{D595F8CE-38E1-43C6-8241-B25DF1B0DEFA}" type="presParOf" srcId="{129E94B0-303A-4F11-B6D7-8A871EA815D5}" destId="{B46D444C-5FD9-4257-98A1-C909CEA84A7A}" srcOrd="6" destOrd="0" presId="urn:microsoft.com/office/officeart/2005/8/layout/target3"/>
    <dgm:cxn modelId="{42C4661A-960C-431A-A695-5995884208DB}" type="presParOf" srcId="{129E94B0-303A-4F11-B6D7-8A871EA815D5}" destId="{125453B5-F6D5-4902-B95B-8D74B5BBB841}" srcOrd="7" destOrd="0" presId="urn:microsoft.com/office/officeart/2005/8/layout/target3"/>
    <dgm:cxn modelId="{9322AA27-51D4-4407-9FBF-72DAA3FC1F53}" type="presParOf" srcId="{129E94B0-303A-4F11-B6D7-8A871EA815D5}" destId="{C91CC0B8-D815-4A5A-9941-946DFE807694}" srcOrd="8" destOrd="0" presId="urn:microsoft.com/office/officeart/2005/8/layout/target3"/>
    <dgm:cxn modelId="{36D1FBA5-3C11-4353-960B-6947ABC9ED2F}" type="presParOf" srcId="{129E94B0-303A-4F11-B6D7-8A871EA815D5}" destId="{C8E6BAD6-F2AF-4DF3-9300-042C67396022}" srcOrd="9" destOrd="0" presId="urn:microsoft.com/office/officeart/2005/8/layout/target3"/>
    <dgm:cxn modelId="{71938580-CC24-43F3-AF23-252A62F963C7}" type="presParOf" srcId="{129E94B0-303A-4F11-B6D7-8A871EA815D5}" destId="{0513B274-34E3-4C23-B8A8-B1C99DD52626}" srcOrd="10" destOrd="0" presId="urn:microsoft.com/office/officeart/2005/8/layout/target3"/>
    <dgm:cxn modelId="{A2D936A1-51D1-41F6-B536-4C4735C58C0C}" type="presParOf" srcId="{129E94B0-303A-4F11-B6D7-8A871EA815D5}" destId="{33E5E04E-BFCB-45B8-BF03-C8118275F6A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6B64B-E8FE-AA4A-8B88-4CBF099C04B2}" type="doc">
      <dgm:prSet loTypeId="urn:microsoft.com/office/officeart/2005/8/layout/cycle7" loCatId="" qsTypeId="urn:microsoft.com/office/officeart/2005/8/quickstyle/simple1" qsCatId="simple" csTypeId="urn:microsoft.com/office/officeart/2005/8/colors/accent5_3" csCatId="accent5" phldr="1"/>
      <dgm:spPr/>
      <dgm:t>
        <a:bodyPr/>
        <a:lstStyle/>
        <a:p>
          <a:endParaRPr lang="es-ES"/>
        </a:p>
      </dgm:t>
    </dgm:pt>
    <dgm:pt modelId="{6F443C41-6D66-8F49-87E3-F09911C2DCFE}">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s-ES_tradnl" sz="2400" dirty="0">
              <a:latin typeface="Times New Roman" panose="02020603050405020304" pitchFamily="18" charset="0"/>
              <a:cs typeface="Times New Roman" panose="02020603050405020304" pitchFamily="18" charset="0"/>
            </a:rPr>
            <a:t>Teoría psicoanalista, Psicología de las masas y análisis del yo:</a:t>
          </a:r>
        </a:p>
      </dgm:t>
    </dgm:pt>
    <dgm:pt modelId="{D58894D9-208A-8847-8726-30D3F4F1D53B}" type="parTrans" cxnId="{94E937A7-E386-4D42-9ACB-C17A706D4A0A}">
      <dgm:prSet/>
      <dgm:spPr/>
      <dgm:t>
        <a:bodyPr/>
        <a:lstStyle/>
        <a:p>
          <a:endParaRPr lang="es-ES" sz="1800">
            <a:latin typeface="Times New Roman" panose="02020603050405020304" pitchFamily="18" charset="0"/>
            <a:cs typeface="Times New Roman" panose="02020603050405020304" pitchFamily="18" charset="0"/>
          </a:endParaRPr>
        </a:p>
      </dgm:t>
    </dgm:pt>
    <dgm:pt modelId="{C2FDE590-70A0-F24B-9B3F-23AB01A0DC3D}" type="sibTrans" cxnId="{94E937A7-E386-4D42-9ACB-C17A706D4A0A}">
      <dgm:prSet custT="1"/>
      <dgm:spPr/>
      <dgm:t>
        <a:bodyPr/>
        <a:lstStyle/>
        <a:p>
          <a:endParaRPr lang="es-ES" sz="1800">
            <a:latin typeface="Times New Roman" panose="02020603050405020304" pitchFamily="18" charset="0"/>
            <a:cs typeface="Times New Roman" panose="02020603050405020304" pitchFamily="18" charset="0"/>
          </a:endParaRPr>
        </a:p>
      </dgm:t>
    </dgm:pt>
    <dgm:pt modelId="{F03197FC-3BEF-3D4E-ACB7-2FB96E2684F4}">
      <dgm:prSet custT="1">
        <dgm:style>
          <a:lnRef idx="1">
            <a:schemeClr val="accent2"/>
          </a:lnRef>
          <a:fillRef idx="2">
            <a:schemeClr val="accent2"/>
          </a:fillRef>
          <a:effectRef idx="1">
            <a:schemeClr val="accent2"/>
          </a:effectRef>
          <a:fontRef idx="minor">
            <a:schemeClr val="dk1"/>
          </a:fontRef>
        </dgm:style>
      </dgm:prSet>
      <dgm:spPr/>
      <dgm:t>
        <a:bodyPr/>
        <a:lstStyle/>
        <a:p>
          <a:pPr algn="just" rtl="0"/>
          <a:r>
            <a:rPr lang="es-ES_tradnl" sz="1800" dirty="0">
              <a:latin typeface="Times New Roman" panose="02020603050405020304" pitchFamily="18" charset="0"/>
              <a:cs typeface="Times New Roman" panose="02020603050405020304" pitchFamily="18" charset="0"/>
            </a:rPr>
            <a:t>Según  Sigmund (1992), en una relación el hombre tiende a ser más agresivo y pretende ser el dominador, cuando esto no sucede puede agredir la integridad física y emocional de su pareja. </a:t>
          </a:r>
        </a:p>
      </dgm:t>
    </dgm:pt>
    <dgm:pt modelId="{541BF50E-C9DC-E94A-AFC3-06897368AC50}" type="parTrans" cxnId="{6873B1AC-EA7B-984F-9D3F-5BF6FA954B20}">
      <dgm:prSet/>
      <dgm:spPr/>
      <dgm:t>
        <a:bodyPr/>
        <a:lstStyle/>
        <a:p>
          <a:endParaRPr lang="es-ES" sz="1800">
            <a:latin typeface="Times New Roman" panose="02020603050405020304" pitchFamily="18" charset="0"/>
            <a:cs typeface="Times New Roman" panose="02020603050405020304" pitchFamily="18" charset="0"/>
          </a:endParaRPr>
        </a:p>
      </dgm:t>
    </dgm:pt>
    <dgm:pt modelId="{DCF6BDE9-8015-9240-9A8B-56F417288948}" type="sibTrans" cxnId="{6873B1AC-EA7B-984F-9D3F-5BF6FA954B20}">
      <dgm:prSet custT="1">
        <dgm:style>
          <a:lnRef idx="1">
            <a:schemeClr val="accent5"/>
          </a:lnRef>
          <a:fillRef idx="2">
            <a:schemeClr val="accent5"/>
          </a:fillRef>
          <a:effectRef idx="1">
            <a:schemeClr val="accent5"/>
          </a:effectRef>
          <a:fontRef idx="minor">
            <a:schemeClr val="dk1"/>
          </a:fontRef>
        </dgm:style>
      </dgm:prSet>
      <dgm:spPr/>
      <dgm:t>
        <a:bodyPr/>
        <a:lstStyle/>
        <a:p>
          <a:endParaRPr lang="es-ES" sz="1800">
            <a:latin typeface="Times New Roman" panose="02020603050405020304" pitchFamily="18" charset="0"/>
            <a:cs typeface="Times New Roman" panose="02020603050405020304" pitchFamily="18" charset="0"/>
          </a:endParaRPr>
        </a:p>
      </dgm:t>
    </dgm:pt>
    <dgm:pt modelId="{0ABD4E84-F28E-0841-9D88-6EBF66AF3CA1}" type="pres">
      <dgm:prSet presAssocID="{1E36B64B-E8FE-AA4A-8B88-4CBF099C04B2}" presName="Name0" presStyleCnt="0">
        <dgm:presLayoutVars>
          <dgm:dir/>
          <dgm:resizeHandles val="exact"/>
        </dgm:presLayoutVars>
      </dgm:prSet>
      <dgm:spPr/>
    </dgm:pt>
    <dgm:pt modelId="{F69D3D72-52C8-CA4C-B121-48B42F19E756}" type="pres">
      <dgm:prSet presAssocID="{6F443C41-6D66-8F49-87E3-F09911C2DCFE}" presName="node" presStyleLbl="node1" presStyleIdx="0" presStyleCnt="2" custScaleX="121507">
        <dgm:presLayoutVars>
          <dgm:bulletEnabled val="1"/>
        </dgm:presLayoutVars>
      </dgm:prSet>
      <dgm:spPr/>
    </dgm:pt>
    <dgm:pt modelId="{ABF44AAA-DB3D-D04D-A06F-0A2D173542A8}" type="pres">
      <dgm:prSet presAssocID="{C2FDE590-70A0-F24B-9B3F-23AB01A0DC3D}" presName="sibTrans" presStyleLbl="sibTrans2D1" presStyleIdx="0" presStyleCnt="2"/>
      <dgm:spPr/>
    </dgm:pt>
    <dgm:pt modelId="{ECBB2F7D-2FDA-CE4C-9749-4E23D408F0CE}" type="pres">
      <dgm:prSet presAssocID="{C2FDE590-70A0-F24B-9B3F-23AB01A0DC3D}" presName="connectorText" presStyleLbl="sibTrans2D1" presStyleIdx="0" presStyleCnt="2"/>
      <dgm:spPr/>
    </dgm:pt>
    <dgm:pt modelId="{D6D074D3-5969-1142-8528-EDF3ED52FACB}" type="pres">
      <dgm:prSet presAssocID="{F03197FC-3BEF-3D4E-ACB7-2FB96E2684F4}" presName="node" presStyleLbl="node1" presStyleIdx="1" presStyleCnt="2" custScaleX="146848" custScaleY="100151" custRadScaleRad="100056" custRadScaleInc="2339">
        <dgm:presLayoutVars>
          <dgm:bulletEnabled val="1"/>
        </dgm:presLayoutVars>
      </dgm:prSet>
      <dgm:spPr/>
    </dgm:pt>
    <dgm:pt modelId="{D0383ECB-90BA-0A4E-A3C3-3CD832DDE2AC}" type="pres">
      <dgm:prSet presAssocID="{DCF6BDE9-8015-9240-9A8B-56F417288948}" presName="sibTrans" presStyleLbl="sibTrans2D1" presStyleIdx="1" presStyleCnt="2"/>
      <dgm:spPr/>
    </dgm:pt>
    <dgm:pt modelId="{9B810F8E-8392-C547-B2C0-C0DB082F7A0C}" type="pres">
      <dgm:prSet presAssocID="{DCF6BDE9-8015-9240-9A8B-56F417288948}" presName="connectorText" presStyleLbl="sibTrans2D1" presStyleIdx="1" presStyleCnt="2"/>
      <dgm:spPr/>
    </dgm:pt>
  </dgm:ptLst>
  <dgm:cxnLst>
    <dgm:cxn modelId="{A9AE5012-3D57-0545-BECF-7DD56C786C18}" type="presOf" srcId="{1E36B64B-E8FE-AA4A-8B88-4CBF099C04B2}" destId="{0ABD4E84-F28E-0841-9D88-6EBF66AF3CA1}" srcOrd="0" destOrd="0" presId="urn:microsoft.com/office/officeart/2005/8/layout/cycle7"/>
    <dgm:cxn modelId="{CE66923C-9D9B-674B-9794-E133C94A4168}" type="presOf" srcId="{6F443C41-6D66-8F49-87E3-F09911C2DCFE}" destId="{F69D3D72-52C8-CA4C-B121-48B42F19E756}" srcOrd="0" destOrd="0" presId="urn:microsoft.com/office/officeart/2005/8/layout/cycle7"/>
    <dgm:cxn modelId="{CCA7CE62-9F28-AC40-8F5C-A428E37A2E18}" type="presOf" srcId="{DCF6BDE9-8015-9240-9A8B-56F417288948}" destId="{9B810F8E-8392-C547-B2C0-C0DB082F7A0C}" srcOrd="1" destOrd="0" presId="urn:microsoft.com/office/officeart/2005/8/layout/cycle7"/>
    <dgm:cxn modelId="{1686B364-A936-0340-A622-BC406130EE07}" type="presOf" srcId="{DCF6BDE9-8015-9240-9A8B-56F417288948}" destId="{D0383ECB-90BA-0A4E-A3C3-3CD832DDE2AC}" srcOrd="0" destOrd="0" presId="urn:microsoft.com/office/officeart/2005/8/layout/cycle7"/>
    <dgm:cxn modelId="{47627B6E-06D2-D840-9C41-E43FC3BE1F16}" type="presOf" srcId="{C2FDE590-70A0-F24B-9B3F-23AB01A0DC3D}" destId="{ABF44AAA-DB3D-D04D-A06F-0A2D173542A8}" srcOrd="0" destOrd="0" presId="urn:microsoft.com/office/officeart/2005/8/layout/cycle7"/>
    <dgm:cxn modelId="{94E937A7-E386-4D42-9ACB-C17A706D4A0A}" srcId="{1E36B64B-E8FE-AA4A-8B88-4CBF099C04B2}" destId="{6F443C41-6D66-8F49-87E3-F09911C2DCFE}" srcOrd="0" destOrd="0" parTransId="{D58894D9-208A-8847-8726-30D3F4F1D53B}" sibTransId="{C2FDE590-70A0-F24B-9B3F-23AB01A0DC3D}"/>
    <dgm:cxn modelId="{6873B1AC-EA7B-984F-9D3F-5BF6FA954B20}" srcId="{1E36B64B-E8FE-AA4A-8B88-4CBF099C04B2}" destId="{F03197FC-3BEF-3D4E-ACB7-2FB96E2684F4}" srcOrd="1" destOrd="0" parTransId="{541BF50E-C9DC-E94A-AFC3-06897368AC50}" sibTransId="{DCF6BDE9-8015-9240-9A8B-56F417288948}"/>
    <dgm:cxn modelId="{B7F83FCD-1A1E-4743-AB22-5AF2D47F1C43}" type="presOf" srcId="{C2FDE590-70A0-F24B-9B3F-23AB01A0DC3D}" destId="{ECBB2F7D-2FDA-CE4C-9749-4E23D408F0CE}" srcOrd="1" destOrd="0" presId="urn:microsoft.com/office/officeart/2005/8/layout/cycle7"/>
    <dgm:cxn modelId="{028EC1D1-0170-BC4B-A720-1EE7EA923D5D}" type="presOf" srcId="{F03197FC-3BEF-3D4E-ACB7-2FB96E2684F4}" destId="{D6D074D3-5969-1142-8528-EDF3ED52FACB}" srcOrd="0" destOrd="0" presId="urn:microsoft.com/office/officeart/2005/8/layout/cycle7"/>
    <dgm:cxn modelId="{0295F451-C745-A349-9C80-3F3B4E34567B}" type="presParOf" srcId="{0ABD4E84-F28E-0841-9D88-6EBF66AF3CA1}" destId="{F69D3D72-52C8-CA4C-B121-48B42F19E756}" srcOrd="0" destOrd="0" presId="urn:microsoft.com/office/officeart/2005/8/layout/cycle7"/>
    <dgm:cxn modelId="{D19221D1-0753-3D45-9D71-3F2ABCA0656E}" type="presParOf" srcId="{0ABD4E84-F28E-0841-9D88-6EBF66AF3CA1}" destId="{ABF44AAA-DB3D-D04D-A06F-0A2D173542A8}" srcOrd="1" destOrd="0" presId="urn:microsoft.com/office/officeart/2005/8/layout/cycle7"/>
    <dgm:cxn modelId="{0F346493-F075-D342-81FB-08B5BFF432C4}" type="presParOf" srcId="{ABF44AAA-DB3D-D04D-A06F-0A2D173542A8}" destId="{ECBB2F7D-2FDA-CE4C-9749-4E23D408F0CE}" srcOrd="0" destOrd="0" presId="urn:microsoft.com/office/officeart/2005/8/layout/cycle7"/>
    <dgm:cxn modelId="{2A00C4D8-DE92-A445-A9DC-8B68A30F512C}" type="presParOf" srcId="{0ABD4E84-F28E-0841-9D88-6EBF66AF3CA1}" destId="{D6D074D3-5969-1142-8528-EDF3ED52FACB}" srcOrd="2" destOrd="0" presId="urn:microsoft.com/office/officeart/2005/8/layout/cycle7"/>
    <dgm:cxn modelId="{7CC22E69-C6B5-7C4B-871F-FD63CA050988}" type="presParOf" srcId="{0ABD4E84-F28E-0841-9D88-6EBF66AF3CA1}" destId="{D0383ECB-90BA-0A4E-A3C3-3CD832DDE2AC}" srcOrd="3" destOrd="0" presId="urn:microsoft.com/office/officeart/2005/8/layout/cycle7"/>
    <dgm:cxn modelId="{A0884C94-A345-7141-AD38-393B3EFF6133}" type="presParOf" srcId="{D0383ECB-90BA-0A4E-A3C3-3CD832DDE2AC}" destId="{9B810F8E-8392-C547-B2C0-C0DB082F7A0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740CBD-F32D-4940-938E-713EFB4F5B1C}" type="doc">
      <dgm:prSet loTypeId="urn:microsoft.com/office/officeart/2005/8/layout/process1" loCatId="" qsTypeId="urn:microsoft.com/office/officeart/2005/8/quickstyle/simple4" qsCatId="simple" csTypeId="urn:microsoft.com/office/officeart/2005/8/colors/colorful1" csCatId="colorful" phldr="1"/>
      <dgm:spPr/>
    </dgm:pt>
    <dgm:pt modelId="{2902D197-ECFA-794D-9FBF-431C6F91AF3D}">
      <dgm:prSet phldrT="[Texto]" custT="1"/>
      <dgm:spPr/>
      <dgm:t>
        <a:bodyPr/>
        <a:lstStyle/>
        <a:p>
          <a:r>
            <a:rPr lang="es-ES" sz="1800" dirty="0">
              <a:latin typeface="Times New Roman"/>
              <a:cs typeface="Times New Roman"/>
            </a:rPr>
            <a:t>DISEÑO O TIPO DE INVESTIGACIÓN </a:t>
          </a:r>
        </a:p>
      </dgm:t>
    </dgm:pt>
    <dgm:pt modelId="{BF01789C-7FEE-FE4C-B6B5-6D2FB85F0DB1}" type="parTrans" cxnId="{C88A0425-C8AB-8E41-AFFA-0BDB3A988CA8}">
      <dgm:prSet/>
      <dgm:spPr/>
      <dgm:t>
        <a:bodyPr/>
        <a:lstStyle/>
        <a:p>
          <a:endParaRPr lang="es-ES" sz="1800">
            <a:latin typeface="Times New Roman"/>
            <a:cs typeface="Times New Roman"/>
          </a:endParaRPr>
        </a:p>
      </dgm:t>
    </dgm:pt>
    <dgm:pt modelId="{14C91A47-1BA6-AA46-AC6C-3E2E1672E5C5}" type="sibTrans" cxnId="{C88A0425-C8AB-8E41-AFFA-0BDB3A988CA8}">
      <dgm:prSet custT="1"/>
      <dgm:spPr/>
      <dgm:t>
        <a:bodyPr/>
        <a:lstStyle/>
        <a:p>
          <a:endParaRPr lang="es-ES" sz="1800">
            <a:latin typeface="Times New Roman"/>
            <a:cs typeface="Times New Roman"/>
          </a:endParaRPr>
        </a:p>
      </dgm:t>
    </dgm:pt>
    <dgm:pt modelId="{F5B9D48B-18DB-F445-AF2B-12A0C0AA031F}">
      <dgm:prSet phldrT="[Texto]" custT="1"/>
      <dgm:spPr/>
      <dgm:t>
        <a:bodyPr/>
        <a:lstStyle/>
        <a:p>
          <a:r>
            <a:rPr lang="es-ES" sz="1800" dirty="0">
              <a:latin typeface="Times New Roman"/>
              <a:cs typeface="Times New Roman"/>
            </a:rPr>
            <a:t>Investigación descriptiva</a:t>
          </a:r>
        </a:p>
      </dgm:t>
    </dgm:pt>
    <dgm:pt modelId="{E2D0E4EA-25EF-D048-849C-1196B6A1A6DD}" type="parTrans" cxnId="{93410641-0D39-5249-A819-24EC91A95147}">
      <dgm:prSet/>
      <dgm:spPr/>
      <dgm:t>
        <a:bodyPr/>
        <a:lstStyle/>
        <a:p>
          <a:endParaRPr lang="es-ES" sz="1800">
            <a:latin typeface="Times New Roman"/>
            <a:cs typeface="Times New Roman"/>
          </a:endParaRPr>
        </a:p>
      </dgm:t>
    </dgm:pt>
    <dgm:pt modelId="{A442F023-3A0F-774B-A0C8-BF33CA30C48B}" type="sibTrans" cxnId="{93410641-0D39-5249-A819-24EC91A95147}">
      <dgm:prSet/>
      <dgm:spPr/>
      <dgm:t>
        <a:bodyPr/>
        <a:lstStyle/>
        <a:p>
          <a:endParaRPr lang="es-ES" sz="1800">
            <a:latin typeface="Times New Roman"/>
            <a:cs typeface="Times New Roman"/>
          </a:endParaRPr>
        </a:p>
      </dgm:t>
    </dgm:pt>
    <dgm:pt modelId="{A08CB9C1-CB4F-CF4D-B910-71560735E551}" type="pres">
      <dgm:prSet presAssocID="{04740CBD-F32D-4940-938E-713EFB4F5B1C}" presName="Name0" presStyleCnt="0">
        <dgm:presLayoutVars>
          <dgm:dir/>
          <dgm:resizeHandles val="exact"/>
        </dgm:presLayoutVars>
      </dgm:prSet>
      <dgm:spPr/>
    </dgm:pt>
    <dgm:pt modelId="{5EC6FFE2-491C-F046-A90D-1A0DA9BFC126}" type="pres">
      <dgm:prSet presAssocID="{2902D197-ECFA-794D-9FBF-431C6F91AF3D}" presName="node" presStyleLbl="node1" presStyleIdx="0" presStyleCnt="2">
        <dgm:presLayoutVars>
          <dgm:bulletEnabled val="1"/>
        </dgm:presLayoutVars>
      </dgm:prSet>
      <dgm:spPr/>
    </dgm:pt>
    <dgm:pt modelId="{CD32CB32-32A4-F849-B991-C3EA4EC159F8}" type="pres">
      <dgm:prSet presAssocID="{14C91A47-1BA6-AA46-AC6C-3E2E1672E5C5}" presName="sibTrans" presStyleLbl="sibTrans2D1" presStyleIdx="0" presStyleCnt="1"/>
      <dgm:spPr/>
    </dgm:pt>
    <dgm:pt modelId="{80D3FA35-1E0D-A840-92FA-FB595D5CC01B}" type="pres">
      <dgm:prSet presAssocID="{14C91A47-1BA6-AA46-AC6C-3E2E1672E5C5}" presName="connectorText" presStyleLbl="sibTrans2D1" presStyleIdx="0" presStyleCnt="1"/>
      <dgm:spPr/>
    </dgm:pt>
    <dgm:pt modelId="{54A51A08-D5DC-4D4B-8E8B-AE8CC7F10180}" type="pres">
      <dgm:prSet presAssocID="{F5B9D48B-18DB-F445-AF2B-12A0C0AA031F}" presName="node" presStyleLbl="node1" presStyleIdx="1" presStyleCnt="2">
        <dgm:presLayoutVars>
          <dgm:bulletEnabled val="1"/>
        </dgm:presLayoutVars>
      </dgm:prSet>
      <dgm:spPr/>
    </dgm:pt>
  </dgm:ptLst>
  <dgm:cxnLst>
    <dgm:cxn modelId="{86BC270A-9BB1-5B42-81E4-F7C69EC40CC8}" type="presOf" srcId="{14C91A47-1BA6-AA46-AC6C-3E2E1672E5C5}" destId="{CD32CB32-32A4-F849-B991-C3EA4EC159F8}" srcOrd="0" destOrd="0" presId="urn:microsoft.com/office/officeart/2005/8/layout/process1"/>
    <dgm:cxn modelId="{C88A0425-C8AB-8E41-AFFA-0BDB3A988CA8}" srcId="{04740CBD-F32D-4940-938E-713EFB4F5B1C}" destId="{2902D197-ECFA-794D-9FBF-431C6F91AF3D}" srcOrd="0" destOrd="0" parTransId="{BF01789C-7FEE-FE4C-B6B5-6D2FB85F0DB1}" sibTransId="{14C91A47-1BA6-AA46-AC6C-3E2E1672E5C5}"/>
    <dgm:cxn modelId="{93410641-0D39-5249-A819-24EC91A95147}" srcId="{04740CBD-F32D-4940-938E-713EFB4F5B1C}" destId="{F5B9D48B-18DB-F445-AF2B-12A0C0AA031F}" srcOrd="1" destOrd="0" parTransId="{E2D0E4EA-25EF-D048-849C-1196B6A1A6DD}" sibTransId="{A442F023-3A0F-774B-A0C8-BF33CA30C48B}"/>
    <dgm:cxn modelId="{6AE47D86-2230-6F4A-847F-212E150D48F1}" type="presOf" srcId="{F5B9D48B-18DB-F445-AF2B-12A0C0AA031F}" destId="{54A51A08-D5DC-4D4B-8E8B-AE8CC7F10180}" srcOrd="0" destOrd="0" presId="urn:microsoft.com/office/officeart/2005/8/layout/process1"/>
    <dgm:cxn modelId="{F407558C-EE8C-0E4B-BE3A-B4F4661F34DE}" type="presOf" srcId="{2902D197-ECFA-794D-9FBF-431C6F91AF3D}" destId="{5EC6FFE2-491C-F046-A90D-1A0DA9BFC126}" srcOrd="0" destOrd="0" presId="urn:microsoft.com/office/officeart/2005/8/layout/process1"/>
    <dgm:cxn modelId="{2C833794-A9BA-5C4C-A1F8-4F9F010DF76D}" type="presOf" srcId="{04740CBD-F32D-4940-938E-713EFB4F5B1C}" destId="{A08CB9C1-CB4F-CF4D-B910-71560735E551}" srcOrd="0" destOrd="0" presId="urn:microsoft.com/office/officeart/2005/8/layout/process1"/>
    <dgm:cxn modelId="{897ECEEF-6AFD-0943-B525-E80C955B5104}" type="presOf" srcId="{14C91A47-1BA6-AA46-AC6C-3E2E1672E5C5}" destId="{80D3FA35-1E0D-A840-92FA-FB595D5CC01B}" srcOrd="1" destOrd="0" presId="urn:microsoft.com/office/officeart/2005/8/layout/process1"/>
    <dgm:cxn modelId="{AAA8E3CD-26E5-E34E-955C-79265F1D4B95}" type="presParOf" srcId="{A08CB9C1-CB4F-CF4D-B910-71560735E551}" destId="{5EC6FFE2-491C-F046-A90D-1A0DA9BFC126}" srcOrd="0" destOrd="0" presId="urn:microsoft.com/office/officeart/2005/8/layout/process1"/>
    <dgm:cxn modelId="{8A66A01F-65D3-BF4B-8110-AD1AE6902E1B}" type="presParOf" srcId="{A08CB9C1-CB4F-CF4D-B910-71560735E551}" destId="{CD32CB32-32A4-F849-B991-C3EA4EC159F8}" srcOrd="1" destOrd="0" presId="urn:microsoft.com/office/officeart/2005/8/layout/process1"/>
    <dgm:cxn modelId="{C0655C5B-97D5-3B43-B42D-DD7C64EA77A0}" type="presParOf" srcId="{CD32CB32-32A4-F849-B991-C3EA4EC159F8}" destId="{80D3FA35-1E0D-A840-92FA-FB595D5CC01B}" srcOrd="0" destOrd="0" presId="urn:microsoft.com/office/officeart/2005/8/layout/process1"/>
    <dgm:cxn modelId="{58776F5A-60EB-194E-B1E1-12DFDFAFD76B}" type="presParOf" srcId="{A08CB9C1-CB4F-CF4D-B910-71560735E551}" destId="{54A51A08-D5DC-4D4B-8E8B-AE8CC7F1018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740CBD-F32D-4940-938E-713EFB4F5B1C}" type="doc">
      <dgm:prSet loTypeId="urn:microsoft.com/office/officeart/2005/8/layout/process1" loCatId="" qsTypeId="urn:microsoft.com/office/officeart/2005/8/quickstyle/simple4" qsCatId="simple" csTypeId="urn:microsoft.com/office/officeart/2005/8/colors/colorful4" csCatId="colorful" phldr="1"/>
      <dgm:spPr/>
    </dgm:pt>
    <dgm:pt modelId="{2902D197-ECFA-794D-9FBF-431C6F91AF3D}">
      <dgm:prSet phldrT="[Texto]" custT="1"/>
      <dgm:spPr/>
      <dgm:t>
        <a:bodyPr/>
        <a:lstStyle/>
        <a:p>
          <a:r>
            <a:rPr lang="es-ES" sz="1800" dirty="0">
              <a:latin typeface="Times New Roman"/>
              <a:cs typeface="Times New Roman"/>
            </a:rPr>
            <a:t>TIPOS DE INFORMACIÓN</a:t>
          </a:r>
        </a:p>
      </dgm:t>
    </dgm:pt>
    <dgm:pt modelId="{BF01789C-7FEE-FE4C-B6B5-6D2FB85F0DB1}" type="parTrans" cxnId="{C88A0425-C8AB-8E41-AFFA-0BDB3A988CA8}">
      <dgm:prSet/>
      <dgm:spPr/>
      <dgm:t>
        <a:bodyPr/>
        <a:lstStyle/>
        <a:p>
          <a:endParaRPr lang="es-ES" sz="1800">
            <a:latin typeface="Times New Roman"/>
            <a:cs typeface="Times New Roman"/>
          </a:endParaRPr>
        </a:p>
      </dgm:t>
    </dgm:pt>
    <dgm:pt modelId="{14C91A47-1BA6-AA46-AC6C-3E2E1672E5C5}" type="sibTrans" cxnId="{C88A0425-C8AB-8E41-AFFA-0BDB3A988CA8}">
      <dgm:prSet custT="1"/>
      <dgm:spPr/>
      <dgm:t>
        <a:bodyPr/>
        <a:lstStyle/>
        <a:p>
          <a:endParaRPr lang="es-ES" sz="1800">
            <a:latin typeface="Times New Roman"/>
            <a:cs typeface="Times New Roman"/>
          </a:endParaRPr>
        </a:p>
      </dgm:t>
    </dgm:pt>
    <dgm:pt modelId="{F5B9D48B-18DB-F445-AF2B-12A0C0AA031F}">
      <dgm:prSet phldrT="[Texto]" custT="1"/>
      <dgm:spPr/>
      <dgm:t>
        <a:bodyPr/>
        <a:lstStyle/>
        <a:p>
          <a:r>
            <a:rPr lang="es-ES" sz="1800" dirty="0">
              <a:latin typeface="Times New Roman"/>
              <a:cs typeface="Times New Roman"/>
            </a:rPr>
            <a:t>Información secundaria</a:t>
          </a:r>
        </a:p>
      </dgm:t>
    </dgm:pt>
    <dgm:pt modelId="{E2D0E4EA-25EF-D048-849C-1196B6A1A6DD}" type="parTrans" cxnId="{93410641-0D39-5249-A819-24EC91A95147}">
      <dgm:prSet/>
      <dgm:spPr/>
      <dgm:t>
        <a:bodyPr/>
        <a:lstStyle/>
        <a:p>
          <a:endParaRPr lang="es-ES" sz="1800">
            <a:latin typeface="Times New Roman"/>
            <a:cs typeface="Times New Roman"/>
          </a:endParaRPr>
        </a:p>
      </dgm:t>
    </dgm:pt>
    <dgm:pt modelId="{A442F023-3A0F-774B-A0C8-BF33CA30C48B}" type="sibTrans" cxnId="{93410641-0D39-5249-A819-24EC91A95147}">
      <dgm:prSet/>
      <dgm:spPr/>
      <dgm:t>
        <a:bodyPr/>
        <a:lstStyle/>
        <a:p>
          <a:endParaRPr lang="es-ES" sz="1800">
            <a:latin typeface="Times New Roman"/>
            <a:cs typeface="Times New Roman"/>
          </a:endParaRPr>
        </a:p>
      </dgm:t>
    </dgm:pt>
    <dgm:pt modelId="{A08CB9C1-CB4F-CF4D-B910-71560735E551}" type="pres">
      <dgm:prSet presAssocID="{04740CBD-F32D-4940-938E-713EFB4F5B1C}" presName="Name0" presStyleCnt="0">
        <dgm:presLayoutVars>
          <dgm:dir/>
          <dgm:resizeHandles val="exact"/>
        </dgm:presLayoutVars>
      </dgm:prSet>
      <dgm:spPr/>
    </dgm:pt>
    <dgm:pt modelId="{5EC6FFE2-491C-F046-A90D-1A0DA9BFC126}" type="pres">
      <dgm:prSet presAssocID="{2902D197-ECFA-794D-9FBF-431C6F91AF3D}" presName="node" presStyleLbl="node1" presStyleIdx="0" presStyleCnt="2">
        <dgm:presLayoutVars>
          <dgm:bulletEnabled val="1"/>
        </dgm:presLayoutVars>
      </dgm:prSet>
      <dgm:spPr/>
    </dgm:pt>
    <dgm:pt modelId="{CD32CB32-32A4-F849-B991-C3EA4EC159F8}" type="pres">
      <dgm:prSet presAssocID="{14C91A47-1BA6-AA46-AC6C-3E2E1672E5C5}" presName="sibTrans" presStyleLbl="sibTrans2D1" presStyleIdx="0" presStyleCnt="1"/>
      <dgm:spPr/>
    </dgm:pt>
    <dgm:pt modelId="{80D3FA35-1E0D-A840-92FA-FB595D5CC01B}" type="pres">
      <dgm:prSet presAssocID="{14C91A47-1BA6-AA46-AC6C-3E2E1672E5C5}" presName="connectorText" presStyleLbl="sibTrans2D1" presStyleIdx="0" presStyleCnt="1"/>
      <dgm:spPr/>
    </dgm:pt>
    <dgm:pt modelId="{54A51A08-D5DC-4D4B-8E8B-AE8CC7F10180}" type="pres">
      <dgm:prSet presAssocID="{F5B9D48B-18DB-F445-AF2B-12A0C0AA031F}" presName="node" presStyleLbl="node1" presStyleIdx="1" presStyleCnt="2">
        <dgm:presLayoutVars>
          <dgm:bulletEnabled val="1"/>
        </dgm:presLayoutVars>
      </dgm:prSet>
      <dgm:spPr/>
    </dgm:pt>
  </dgm:ptLst>
  <dgm:cxnLst>
    <dgm:cxn modelId="{C88A0425-C8AB-8E41-AFFA-0BDB3A988CA8}" srcId="{04740CBD-F32D-4940-938E-713EFB4F5B1C}" destId="{2902D197-ECFA-794D-9FBF-431C6F91AF3D}" srcOrd="0" destOrd="0" parTransId="{BF01789C-7FEE-FE4C-B6B5-6D2FB85F0DB1}" sibTransId="{14C91A47-1BA6-AA46-AC6C-3E2E1672E5C5}"/>
    <dgm:cxn modelId="{083E1634-1D25-1448-9211-631381F33314}" type="presOf" srcId="{04740CBD-F32D-4940-938E-713EFB4F5B1C}" destId="{A08CB9C1-CB4F-CF4D-B910-71560735E551}" srcOrd="0" destOrd="0" presId="urn:microsoft.com/office/officeart/2005/8/layout/process1"/>
    <dgm:cxn modelId="{93410641-0D39-5249-A819-24EC91A95147}" srcId="{04740CBD-F32D-4940-938E-713EFB4F5B1C}" destId="{F5B9D48B-18DB-F445-AF2B-12A0C0AA031F}" srcOrd="1" destOrd="0" parTransId="{E2D0E4EA-25EF-D048-849C-1196B6A1A6DD}" sibTransId="{A442F023-3A0F-774B-A0C8-BF33CA30C48B}"/>
    <dgm:cxn modelId="{5805AB44-607F-1941-994F-69D0EC65775F}" type="presOf" srcId="{14C91A47-1BA6-AA46-AC6C-3E2E1672E5C5}" destId="{80D3FA35-1E0D-A840-92FA-FB595D5CC01B}" srcOrd="1" destOrd="0" presId="urn:microsoft.com/office/officeart/2005/8/layout/process1"/>
    <dgm:cxn modelId="{A5114282-72E2-094E-B03B-87D4751654BA}" type="presOf" srcId="{2902D197-ECFA-794D-9FBF-431C6F91AF3D}" destId="{5EC6FFE2-491C-F046-A90D-1A0DA9BFC126}" srcOrd="0" destOrd="0" presId="urn:microsoft.com/office/officeart/2005/8/layout/process1"/>
    <dgm:cxn modelId="{2AAF5AA0-DC23-174C-996A-7E3C1BDEB70E}" type="presOf" srcId="{F5B9D48B-18DB-F445-AF2B-12A0C0AA031F}" destId="{54A51A08-D5DC-4D4B-8E8B-AE8CC7F10180}" srcOrd="0" destOrd="0" presId="urn:microsoft.com/office/officeart/2005/8/layout/process1"/>
    <dgm:cxn modelId="{BD7562E1-BB7B-6C49-8CB3-099D01DB5171}" type="presOf" srcId="{14C91A47-1BA6-AA46-AC6C-3E2E1672E5C5}" destId="{CD32CB32-32A4-F849-B991-C3EA4EC159F8}" srcOrd="0" destOrd="0" presId="urn:microsoft.com/office/officeart/2005/8/layout/process1"/>
    <dgm:cxn modelId="{550F8DC1-EA10-CD4C-9FCD-CA463C375507}" type="presParOf" srcId="{A08CB9C1-CB4F-CF4D-B910-71560735E551}" destId="{5EC6FFE2-491C-F046-A90D-1A0DA9BFC126}" srcOrd="0" destOrd="0" presId="urn:microsoft.com/office/officeart/2005/8/layout/process1"/>
    <dgm:cxn modelId="{EEB5F78B-3CDA-4342-8985-D3283C862BCA}" type="presParOf" srcId="{A08CB9C1-CB4F-CF4D-B910-71560735E551}" destId="{CD32CB32-32A4-F849-B991-C3EA4EC159F8}" srcOrd="1" destOrd="0" presId="urn:microsoft.com/office/officeart/2005/8/layout/process1"/>
    <dgm:cxn modelId="{7FD86097-31AA-0D45-9FA0-BAB7444BC76C}" type="presParOf" srcId="{CD32CB32-32A4-F849-B991-C3EA4EC159F8}" destId="{80D3FA35-1E0D-A840-92FA-FB595D5CC01B}" srcOrd="0" destOrd="0" presId="urn:microsoft.com/office/officeart/2005/8/layout/process1"/>
    <dgm:cxn modelId="{1AC774D1-7C58-9C46-B364-5C311DB91A1D}" type="presParOf" srcId="{A08CB9C1-CB4F-CF4D-B910-71560735E551}" destId="{54A51A08-D5DC-4D4B-8E8B-AE8CC7F10180}"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740CBD-F32D-4940-938E-713EFB4F5B1C}" type="doc">
      <dgm:prSet loTypeId="urn:microsoft.com/office/officeart/2005/8/layout/process1" loCatId="" qsTypeId="urn:microsoft.com/office/officeart/2005/8/quickstyle/simple4" qsCatId="simple" csTypeId="urn:microsoft.com/office/officeart/2005/8/colors/colorful3" csCatId="colorful" phldr="1"/>
      <dgm:spPr/>
    </dgm:pt>
    <dgm:pt modelId="{2902D197-ECFA-794D-9FBF-431C6F91AF3D}">
      <dgm:prSet phldrT="[Texto]" custT="1"/>
      <dgm:spPr/>
      <dgm:t>
        <a:bodyPr/>
        <a:lstStyle/>
        <a:p>
          <a:r>
            <a:rPr lang="es-ES" sz="1800" dirty="0">
              <a:latin typeface="Times New Roman"/>
              <a:cs typeface="Times New Roman"/>
            </a:rPr>
            <a:t>TÉCNICA DE INVESTIGACIÓN</a:t>
          </a:r>
        </a:p>
      </dgm:t>
    </dgm:pt>
    <dgm:pt modelId="{BF01789C-7FEE-FE4C-B6B5-6D2FB85F0DB1}" type="parTrans" cxnId="{C88A0425-C8AB-8E41-AFFA-0BDB3A988CA8}">
      <dgm:prSet/>
      <dgm:spPr/>
      <dgm:t>
        <a:bodyPr/>
        <a:lstStyle/>
        <a:p>
          <a:endParaRPr lang="es-ES" sz="1800">
            <a:latin typeface="Times New Roman"/>
            <a:cs typeface="Times New Roman"/>
          </a:endParaRPr>
        </a:p>
      </dgm:t>
    </dgm:pt>
    <dgm:pt modelId="{14C91A47-1BA6-AA46-AC6C-3E2E1672E5C5}" type="sibTrans" cxnId="{C88A0425-C8AB-8E41-AFFA-0BDB3A988CA8}">
      <dgm:prSet custT="1"/>
      <dgm:spPr/>
      <dgm:t>
        <a:bodyPr/>
        <a:lstStyle/>
        <a:p>
          <a:endParaRPr lang="es-ES" sz="1800">
            <a:latin typeface="Times New Roman"/>
            <a:cs typeface="Times New Roman"/>
          </a:endParaRPr>
        </a:p>
      </dgm:t>
    </dgm:pt>
    <dgm:pt modelId="{F5B9D48B-18DB-F445-AF2B-12A0C0AA031F}">
      <dgm:prSet phldrT="[Texto]" custT="1"/>
      <dgm:spPr/>
      <dgm:t>
        <a:bodyPr/>
        <a:lstStyle/>
        <a:p>
          <a:r>
            <a:rPr lang="es-ES" sz="1800" dirty="0">
              <a:latin typeface="Times New Roman"/>
              <a:cs typeface="Times New Roman"/>
            </a:rPr>
            <a:t>Diseño del formulario para recolección de datos</a:t>
          </a:r>
        </a:p>
      </dgm:t>
    </dgm:pt>
    <dgm:pt modelId="{E2D0E4EA-25EF-D048-849C-1196B6A1A6DD}" type="parTrans" cxnId="{93410641-0D39-5249-A819-24EC91A95147}">
      <dgm:prSet/>
      <dgm:spPr/>
      <dgm:t>
        <a:bodyPr/>
        <a:lstStyle/>
        <a:p>
          <a:endParaRPr lang="es-ES" sz="1800">
            <a:latin typeface="Times New Roman"/>
            <a:cs typeface="Times New Roman"/>
          </a:endParaRPr>
        </a:p>
      </dgm:t>
    </dgm:pt>
    <dgm:pt modelId="{A442F023-3A0F-774B-A0C8-BF33CA30C48B}" type="sibTrans" cxnId="{93410641-0D39-5249-A819-24EC91A95147}">
      <dgm:prSet/>
      <dgm:spPr/>
      <dgm:t>
        <a:bodyPr/>
        <a:lstStyle/>
        <a:p>
          <a:endParaRPr lang="es-ES" sz="1800">
            <a:latin typeface="Times New Roman"/>
            <a:cs typeface="Times New Roman"/>
          </a:endParaRPr>
        </a:p>
      </dgm:t>
    </dgm:pt>
    <dgm:pt modelId="{25262D7C-F750-6A49-970A-645DEC8DC9D7}">
      <dgm:prSet phldrT="[Texto]" custT="1"/>
      <dgm:spPr/>
      <dgm:t>
        <a:bodyPr/>
        <a:lstStyle/>
        <a:p>
          <a:r>
            <a:rPr lang="es-ES" sz="1600" dirty="0">
              <a:latin typeface="Times New Roman"/>
              <a:cs typeface="Times New Roman"/>
            </a:rPr>
            <a:t>Relación con los objetivos planteados</a:t>
          </a:r>
          <a:endParaRPr lang="es-EC" sz="1600" dirty="0">
            <a:latin typeface="Times New Roman"/>
            <a:cs typeface="Times New Roman"/>
          </a:endParaRPr>
        </a:p>
        <a:p>
          <a:r>
            <a:rPr lang="es-ES" sz="1600" dirty="0">
              <a:latin typeface="Times New Roman"/>
              <a:cs typeface="Times New Roman"/>
            </a:rPr>
            <a:t>Utilizar medidas de Escala (ordinal, nominal, de intervalo, razón)</a:t>
          </a:r>
          <a:endParaRPr lang="es-EC" sz="1600" dirty="0">
            <a:latin typeface="Times New Roman"/>
            <a:cs typeface="Times New Roman"/>
          </a:endParaRPr>
        </a:p>
        <a:p>
          <a:r>
            <a:rPr lang="es-ES" sz="1600" dirty="0">
              <a:latin typeface="Times New Roman"/>
              <a:cs typeface="Times New Roman"/>
            </a:rPr>
            <a:t>Realizar de 10 a 12 preguntas.</a:t>
          </a:r>
        </a:p>
      </dgm:t>
    </dgm:pt>
    <dgm:pt modelId="{6168487E-AD74-6149-ACF2-C342779DF771}" type="parTrans" cxnId="{8CE49CEB-C985-604A-8E8B-4E71D0067042}">
      <dgm:prSet/>
      <dgm:spPr/>
      <dgm:t>
        <a:bodyPr/>
        <a:lstStyle/>
        <a:p>
          <a:endParaRPr lang="es-ES">
            <a:latin typeface="Times New Roman"/>
            <a:cs typeface="Times New Roman"/>
          </a:endParaRPr>
        </a:p>
      </dgm:t>
    </dgm:pt>
    <dgm:pt modelId="{A3E4C7E2-7998-1649-A221-08B3C0C14CAF}" type="sibTrans" cxnId="{8CE49CEB-C985-604A-8E8B-4E71D0067042}">
      <dgm:prSet/>
      <dgm:spPr/>
      <dgm:t>
        <a:bodyPr/>
        <a:lstStyle/>
        <a:p>
          <a:endParaRPr lang="es-ES">
            <a:latin typeface="Times New Roman"/>
            <a:cs typeface="Times New Roman"/>
          </a:endParaRPr>
        </a:p>
      </dgm:t>
    </dgm:pt>
    <dgm:pt modelId="{A08CB9C1-CB4F-CF4D-B910-71560735E551}" type="pres">
      <dgm:prSet presAssocID="{04740CBD-F32D-4940-938E-713EFB4F5B1C}" presName="Name0" presStyleCnt="0">
        <dgm:presLayoutVars>
          <dgm:dir/>
          <dgm:resizeHandles val="exact"/>
        </dgm:presLayoutVars>
      </dgm:prSet>
      <dgm:spPr/>
    </dgm:pt>
    <dgm:pt modelId="{5EC6FFE2-491C-F046-A90D-1A0DA9BFC126}" type="pres">
      <dgm:prSet presAssocID="{2902D197-ECFA-794D-9FBF-431C6F91AF3D}" presName="node" presStyleLbl="node1" presStyleIdx="0" presStyleCnt="3" custScaleX="90495" custLinFactNeighborX="-1302" custLinFactNeighborY="-44060">
        <dgm:presLayoutVars>
          <dgm:bulletEnabled val="1"/>
        </dgm:presLayoutVars>
      </dgm:prSet>
      <dgm:spPr/>
    </dgm:pt>
    <dgm:pt modelId="{CD32CB32-32A4-F849-B991-C3EA4EC159F8}" type="pres">
      <dgm:prSet presAssocID="{14C91A47-1BA6-AA46-AC6C-3E2E1672E5C5}" presName="sibTrans" presStyleLbl="sibTrans2D1" presStyleIdx="0" presStyleCnt="2"/>
      <dgm:spPr/>
    </dgm:pt>
    <dgm:pt modelId="{80D3FA35-1E0D-A840-92FA-FB595D5CC01B}" type="pres">
      <dgm:prSet presAssocID="{14C91A47-1BA6-AA46-AC6C-3E2E1672E5C5}" presName="connectorText" presStyleLbl="sibTrans2D1" presStyleIdx="0" presStyleCnt="2"/>
      <dgm:spPr/>
    </dgm:pt>
    <dgm:pt modelId="{54A51A08-D5DC-4D4B-8E8B-AE8CC7F10180}" type="pres">
      <dgm:prSet presAssocID="{F5B9D48B-18DB-F445-AF2B-12A0C0AA031F}" presName="node" presStyleLbl="node1" presStyleIdx="1" presStyleCnt="3" custScaleX="79857" custLinFactNeighborX="49687" custLinFactNeighborY="-51626">
        <dgm:presLayoutVars>
          <dgm:bulletEnabled val="1"/>
        </dgm:presLayoutVars>
      </dgm:prSet>
      <dgm:spPr/>
    </dgm:pt>
    <dgm:pt modelId="{A6D3BA26-3A2C-0244-9820-2B0DBB045530}" type="pres">
      <dgm:prSet presAssocID="{A442F023-3A0F-774B-A0C8-BF33CA30C48B}" presName="sibTrans" presStyleLbl="sibTrans2D1" presStyleIdx="1" presStyleCnt="2"/>
      <dgm:spPr/>
    </dgm:pt>
    <dgm:pt modelId="{32FEC0E0-5405-3E41-95BC-0CBB9F755C2E}" type="pres">
      <dgm:prSet presAssocID="{A442F023-3A0F-774B-A0C8-BF33CA30C48B}" presName="connectorText" presStyleLbl="sibTrans2D1" presStyleIdx="1" presStyleCnt="2"/>
      <dgm:spPr/>
    </dgm:pt>
    <dgm:pt modelId="{62786F49-0E3D-8649-9049-CD78623284BC}" type="pres">
      <dgm:prSet presAssocID="{25262D7C-F750-6A49-970A-645DEC8DC9D7}" presName="node" presStyleLbl="node1" presStyleIdx="2" presStyleCnt="3" custScaleY="105609" custLinFactNeighborX="416" custLinFactNeighborY="-11671">
        <dgm:presLayoutVars>
          <dgm:bulletEnabled val="1"/>
        </dgm:presLayoutVars>
      </dgm:prSet>
      <dgm:spPr/>
    </dgm:pt>
  </dgm:ptLst>
  <dgm:cxnLst>
    <dgm:cxn modelId="{8645E101-E263-E345-904F-DE59A61C6A48}" type="presOf" srcId="{14C91A47-1BA6-AA46-AC6C-3E2E1672E5C5}" destId="{CD32CB32-32A4-F849-B991-C3EA4EC159F8}" srcOrd="0" destOrd="0" presId="urn:microsoft.com/office/officeart/2005/8/layout/process1"/>
    <dgm:cxn modelId="{D4DA4015-3EC5-C44A-88F7-B3BFA81BABA2}" type="presOf" srcId="{A442F023-3A0F-774B-A0C8-BF33CA30C48B}" destId="{32FEC0E0-5405-3E41-95BC-0CBB9F755C2E}" srcOrd="1" destOrd="0" presId="urn:microsoft.com/office/officeart/2005/8/layout/process1"/>
    <dgm:cxn modelId="{C88A0425-C8AB-8E41-AFFA-0BDB3A988CA8}" srcId="{04740CBD-F32D-4940-938E-713EFB4F5B1C}" destId="{2902D197-ECFA-794D-9FBF-431C6F91AF3D}" srcOrd="0" destOrd="0" parTransId="{BF01789C-7FEE-FE4C-B6B5-6D2FB85F0DB1}" sibTransId="{14C91A47-1BA6-AA46-AC6C-3E2E1672E5C5}"/>
    <dgm:cxn modelId="{5F01EF31-1CF1-DF48-8BE1-1C5D5C96F0D5}" type="presOf" srcId="{04740CBD-F32D-4940-938E-713EFB4F5B1C}" destId="{A08CB9C1-CB4F-CF4D-B910-71560735E551}" srcOrd="0" destOrd="0" presId="urn:microsoft.com/office/officeart/2005/8/layout/process1"/>
    <dgm:cxn modelId="{7F532632-55C0-FB40-BA06-256747549735}" type="presOf" srcId="{A442F023-3A0F-774B-A0C8-BF33CA30C48B}" destId="{A6D3BA26-3A2C-0244-9820-2B0DBB045530}" srcOrd="0" destOrd="0" presId="urn:microsoft.com/office/officeart/2005/8/layout/process1"/>
    <dgm:cxn modelId="{3DAAC634-32D1-514C-8829-7F5E1A705F75}" type="presOf" srcId="{25262D7C-F750-6A49-970A-645DEC8DC9D7}" destId="{62786F49-0E3D-8649-9049-CD78623284BC}" srcOrd="0" destOrd="0" presId="urn:microsoft.com/office/officeart/2005/8/layout/process1"/>
    <dgm:cxn modelId="{93410641-0D39-5249-A819-24EC91A95147}" srcId="{04740CBD-F32D-4940-938E-713EFB4F5B1C}" destId="{F5B9D48B-18DB-F445-AF2B-12A0C0AA031F}" srcOrd="1" destOrd="0" parTransId="{E2D0E4EA-25EF-D048-849C-1196B6A1A6DD}" sibTransId="{A442F023-3A0F-774B-A0C8-BF33CA30C48B}"/>
    <dgm:cxn modelId="{96BBBE6A-8831-1842-8CB3-99876EF605E8}" type="presOf" srcId="{2902D197-ECFA-794D-9FBF-431C6F91AF3D}" destId="{5EC6FFE2-491C-F046-A90D-1A0DA9BFC126}" srcOrd="0" destOrd="0" presId="urn:microsoft.com/office/officeart/2005/8/layout/process1"/>
    <dgm:cxn modelId="{5330E775-4C85-FC41-8536-A16262368242}" type="presOf" srcId="{14C91A47-1BA6-AA46-AC6C-3E2E1672E5C5}" destId="{80D3FA35-1E0D-A840-92FA-FB595D5CC01B}" srcOrd="1" destOrd="0" presId="urn:microsoft.com/office/officeart/2005/8/layout/process1"/>
    <dgm:cxn modelId="{E4064CB1-509F-1643-9CB8-250D89CFB6E6}" type="presOf" srcId="{F5B9D48B-18DB-F445-AF2B-12A0C0AA031F}" destId="{54A51A08-D5DC-4D4B-8E8B-AE8CC7F10180}" srcOrd="0" destOrd="0" presId="urn:microsoft.com/office/officeart/2005/8/layout/process1"/>
    <dgm:cxn modelId="{8CE49CEB-C985-604A-8E8B-4E71D0067042}" srcId="{04740CBD-F32D-4940-938E-713EFB4F5B1C}" destId="{25262D7C-F750-6A49-970A-645DEC8DC9D7}" srcOrd="2" destOrd="0" parTransId="{6168487E-AD74-6149-ACF2-C342779DF771}" sibTransId="{A3E4C7E2-7998-1649-A221-08B3C0C14CAF}"/>
    <dgm:cxn modelId="{F03DAEB1-E21F-FE42-A1D9-BEF39E2B2A24}" type="presParOf" srcId="{A08CB9C1-CB4F-CF4D-B910-71560735E551}" destId="{5EC6FFE2-491C-F046-A90D-1A0DA9BFC126}" srcOrd="0" destOrd="0" presId="urn:microsoft.com/office/officeart/2005/8/layout/process1"/>
    <dgm:cxn modelId="{F51CD3AE-F683-D944-BA9E-12E5E23F9241}" type="presParOf" srcId="{A08CB9C1-CB4F-CF4D-B910-71560735E551}" destId="{CD32CB32-32A4-F849-B991-C3EA4EC159F8}" srcOrd="1" destOrd="0" presId="urn:microsoft.com/office/officeart/2005/8/layout/process1"/>
    <dgm:cxn modelId="{82FD8AB1-1731-DB4B-B84D-5D17C5669CA5}" type="presParOf" srcId="{CD32CB32-32A4-F849-B991-C3EA4EC159F8}" destId="{80D3FA35-1E0D-A840-92FA-FB595D5CC01B}" srcOrd="0" destOrd="0" presId="urn:microsoft.com/office/officeart/2005/8/layout/process1"/>
    <dgm:cxn modelId="{0DD38674-9133-7C41-8E15-91DE6928441D}" type="presParOf" srcId="{A08CB9C1-CB4F-CF4D-B910-71560735E551}" destId="{54A51A08-D5DC-4D4B-8E8B-AE8CC7F10180}" srcOrd="2" destOrd="0" presId="urn:microsoft.com/office/officeart/2005/8/layout/process1"/>
    <dgm:cxn modelId="{2F24EE0E-93B7-CC4D-9799-3DFD5CBB02DD}" type="presParOf" srcId="{A08CB9C1-CB4F-CF4D-B910-71560735E551}" destId="{A6D3BA26-3A2C-0244-9820-2B0DBB045530}" srcOrd="3" destOrd="0" presId="urn:microsoft.com/office/officeart/2005/8/layout/process1"/>
    <dgm:cxn modelId="{F0675292-6195-114C-A79A-840C1C3DDD81}" type="presParOf" srcId="{A6D3BA26-3A2C-0244-9820-2B0DBB045530}" destId="{32FEC0E0-5405-3E41-95BC-0CBB9F755C2E}" srcOrd="0" destOrd="0" presId="urn:microsoft.com/office/officeart/2005/8/layout/process1"/>
    <dgm:cxn modelId="{C457CBEE-131B-6048-998C-EDF2778F6C1B}" type="presParOf" srcId="{A08CB9C1-CB4F-CF4D-B910-71560735E551}" destId="{62786F49-0E3D-8649-9049-CD78623284BC}"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7DF70B-CB6C-4239-87F6-86A606D4A503}" type="doc">
      <dgm:prSet loTypeId="urn:microsoft.com/office/officeart/2005/8/layout/arrow6" loCatId="" qsTypeId="urn:microsoft.com/office/officeart/2005/8/quickstyle/simple1" qsCatId="simple" csTypeId="urn:microsoft.com/office/officeart/2005/8/colors/colorful1" csCatId="colorful" phldr="1"/>
      <dgm:spPr/>
      <dgm:t>
        <a:bodyPr/>
        <a:lstStyle/>
        <a:p>
          <a:endParaRPr lang="es-EC"/>
        </a:p>
      </dgm:t>
    </dgm:pt>
    <dgm:pt modelId="{E94A9FD9-3A8F-44F4-8054-1299EABAE23D}">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Enfoque en las áreas Urbano Marginales</a:t>
          </a:r>
        </a:p>
      </dgm:t>
    </dgm:pt>
    <dgm:pt modelId="{166180C6-F0C8-41AD-877E-02766CFE8EE2}" type="parTrans" cxnId="{349F70F9-24E6-4902-9E85-63542EE42FF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37C1574-4F22-4726-8C1E-9A52171C9F7E}" type="sibTrans" cxnId="{349F70F9-24E6-4902-9E85-63542EE42FF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BA50236-D06C-4954-BB41-FA2E1CB4CF56}">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Seleccionar aleatoriamente la población final de las diferentes áreas de forma proporcional </a:t>
          </a:r>
        </a:p>
      </dgm:t>
    </dgm:pt>
    <dgm:pt modelId="{E1A95BCF-E649-48DF-932A-642C1312A80C}" type="parTrans" cxnId="{5FB30211-9626-4E1C-B973-ED1074FD4A00}">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8412E32-01B2-49D6-AFE9-375C9FB5E2C2}" type="sibTrans" cxnId="{5FB30211-9626-4E1C-B973-ED1074FD4A00}">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F2B34C0-5F18-4094-ABB4-AD96C57566FE}">
      <dgm:prSet phldrT="[Texto]" custT="1"/>
      <dgm:spPr/>
      <dgm:t>
        <a:bodyPr/>
        <a:lstStyle/>
        <a:p>
          <a:endParaRPr lang="es-EC" sz="4000" dirty="0">
            <a:solidFill>
              <a:schemeClr val="tx1"/>
            </a:solidFill>
            <a:latin typeface="Times New Roman" panose="02020603050405020304" pitchFamily="18" charset="0"/>
            <a:cs typeface="Times New Roman" panose="02020603050405020304" pitchFamily="18" charset="0"/>
          </a:endParaRPr>
        </a:p>
      </dgm:t>
    </dgm:pt>
    <dgm:pt modelId="{F5FBCF50-7920-4E75-BA78-B9EBE82E2238}" type="sibTrans" cxnId="{E9964D27-6CD7-4217-8733-AC68E193790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9D98B7D-880F-42B7-8BBB-AE2678613B20}" type="parTrans" cxnId="{E9964D27-6CD7-4217-8733-AC68E193790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8C57103-3ECD-4F35-B621-2484D4D9D9ED}">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600" b="0" dirty="0">
              <a:solidFill>
                <a:schemeClr val="tx1"/>
              </a:solidFill>
              <a:latin typeface="Times New Roman" panose="02020603050405020304" pitchFamily="18" charset="0"/>
              <a:cs typeface="Times New Roman" panose="02020603050405020304" pitchFamily="18" charset="0"/>
            </a:rPr>
            <a:t>Aumenta la precisión y delimita el  error de estimación</a:t>
          </a:r>
        </a:p>
      </dgm:t>
    </dgm:pt>
    <dgm:pt modelId="{5CB5D07D-F380-4198-A38C-CED3CDA1BE66}" type="sibTrans" cxnId="{9BD753B5-113B-464B-8006-6842ACF972F3}">
      <dgm:prSet/>
      <dgm:spPr/>
      <dgm:t>
        <a:bodyPr/>
        <a:lstStyle/>
        <a:p>
          <a:endParaRPr lang="es-EC">
            <a:latin typeface="Times New Roman" panose="02020603050405020304" pitchFamily="18" charset="0"/>
            <a:cs typeface="Times New Roman" panose="02020603050405020304" pitchFamily="18" charset="0"/>
          </a:endParaRPr>
        </a:p>
      </dgm:t>
    </dgm:pt>
    <dgm:pt modelId="{4677FC26-9BC3-432C-9471-355A23D6ED7F}" type="parTrans" cxnId="{9BD753B5-113B-464B-8006-6842ACF972F3}">
      <dgm:prSet/>
      <dgm:spPr/>
      <dgm:t>
        <a:bodyPr/>
        <a:lstStyle/>
        <a:p>
          <a:endParaRPr lang="es-EC">
            <a:latin typeface="Times New Roman" panose="02020603050405020304" pitchFamily="18" charset="0"/>
            <a:cs typeface="Times New Roman" panose="02020603050405020304" pitchFamily="18" charset="0"/>
          </a:endParaRPr>
        </a:p>
      </dgm:t>
    </dgm:pt>
    <dgm:pt modelId="{4526BBF7-420C-4EF6-8E51-38C8DC68E87B}">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600" dirty="0">
              <a:solidFill>
                <a:schemeClr val="tx1"/>
              </a:solidFill>
              <a:effectLst/>
              <a:latin typeface="Times New Roman" panose="02020603050405020304" pitchFamily="18" charset="0"/>
              <a:cs typeface="Times New Roman" panose="02020603050405020304" pitchFamily="18" charset="0"/>
            </a:rPr>
            <a:t>Carecen de características socioeconómicas similares</a:t>
          </a:r>
        </a:p>
      </dgm:t>
    </dgm:pt>
    <dgm:pt modelId="{C1C466D1-B7A6-44B6-8BDE-E0C5465E4726}" type="sibTrans" cxnId="{04841B88-C0DE-4156-9A9F-150EB4645072}">
      <dgm:prSet/>
      <dgm:spPr/>
      <dgm:t>
        <a:bodyPr/>
        <a:lstStyle/>
        <a:p>
          <a:endParaRPr lang="es-EC">
            <a:latin typeface="Times New Roman" panose="02020603050405020304" pitchFamily="18" charset="0"/>
            <a:cs typeface="Times New Roman" panose="02020603050405020304" pitchFamily="18" charset="0"/>
          </a:endParaRPr>
        </a:p>
      </dgm:t>
    </dgm:pt>
    <dgm:pt modelId="{8601C3B3-07FA-4B20-8A5E-38E23C2BC290}" type="parTrans" cxnId="{04841B88-C0DE-4156-9A9F-150EB4645072}">
      <dgm:prSet/>
      <dgm:spPr/>
      <dgm:t>
        <a:bodyPr/>
        <a:lstStyle/>
        <a:p>
          <a:endParaRPr lang="es-EC">
            <a:latin typeface="Times New Roman" panose="02020603050405020304" pitchFamily="18" charset="0"/>
            <a:cs typeface="Times New Roman" panose="02020603050405020304" pitchFamily="18" charset="0"/>
          </a:endParaRPr>
        </a:p>
      </dgm:t>
    </dgm:pt>
    <dgm:pt modelId="{71B18601-590E-4482-A1D1-6FD5C7A7A72E}">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600" dirty="0">
              <a:solidFill>
                <a:schemeClr val="tx1"/>
              </a:solidFill>
              <a:latin typeface="Times New Roman" panose="02020603050405020304" pitchFamily="18" charset="0"/>
              <a:cs typeface="Times New Roman" panose="02020603050405020304" pitchFamily="18" charset="0"/>
            </a:rPr>
            <a:t>Elementos muéstrales amplios</a:t>
          </a:r>
        </a:p>
      </dgm:t>
    </dgm:pt>
    <dgm:pt modelId="{83082BD4-0256-4A5D-821A-DD60DED86877}" type="sibTrans" cxnId="{1A23B008-9F07-4CB4-BA9D-C8AD8382DC62}">
      <dgm:prSet/>
      <dgm:spPr/>
      <dgm:t>
        <a:bodyPr/>
        <a:lstStyle/>
        <a:p>
          <a:endParaRPr lang="es-EC">
            <a:latin typeface="Times New Roman" panose="02020603050405020304" pitchFamily="18" charset="0"/>
            <a:cs typeface="Times New Roman" panose="02020603050405020304" pitchFamily="18" charset="0"/>
          </a:endParaRPr>
        </a:p>
      </dgm:t>
    </dgm:pt>
    <dgm:pt modelId="{0651C608-09C1-4E25-A8D9-B24790547075}" type="parTrans" cxnId="{1A23B008-9F07-4CB4-BA9D-C8AD8382DC62}">
      <dgm:prSet/>
      <dgm:spPr/>
      <dgm:t>
        <a:bodyPr/>
        <a:lstStyle/>
        <a:p>
          <a:endParaRPr lang="es-EC">
            <a:latin typeface="Times New Roman" panose="02020603050405020304" pitchFamily="18" charset="0"/>
            <a:cs typeface="Times New Roman" panose="02020603050405020304" pitchFamily="18" charset="0"/>
          </a:endParaRPr>
        </a:p>
      </dgm:t>
    </dgm:pt>
    <dgm:pt modelId="{B3464A4A-D0A5-4063-ACE1-C998DE1C6AFB}">
      <dgm:prSet phldrT="[Texto]" custT="1">
        <dgm:style>
          <a:lnRef idx="1">
            <a:schemeClr val="accent5"/>
          </a:lnRef>
          <a:fillRef idx="2">
            <a:schemeClr val="accent5"/>
          </a:fillRef>
          <a:effectRef idx="1">
            <a:schemeClr val="accent5"/>
          </a:effectRef>
          <a:fontRef idx="minor">
            <a:schemeClr val="dk1"/>
          </a:fontRef>
        </dgm:style>
      </dgm:prSet>
      <dgm:spPr/>
      <dgm:t>
        <a:bodyPr/>
        <a:lstStyle/>
        <a:p>
          <a:endParaRPr lang="es-EC" sz="1600" dirty="0">
            <a:solidFill>
              <a:schemeClr val="tx1"/>
            </a:solidFill>
            <a:latin typeface="Times New Roman" panose="02020603050405020304" pitchFamily="18" charset="0"/>
            <a:cs typeface="Times New Roman" panose="02020603050405020304" pitchFamily="18" charset="0"/>
          </a:endParaRPr>
        </a:p>
      </dgm:t>
    </dgm:pt>
    <dgm:pt modelId="{0CEB51C1-2B60-4F61-ABBF-BF0D8F5AE278}" type="sibTrans" cxnId="{E5517D75-F9CC-4296-9595-DD0849E2B76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E642B13-F319-490C-ABD0-3A6DF6EFF839}" type="parTrans" cxnId="{E5517D75-F9CC-4296-9595-DD0849E2B76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028B0E6-2064-B548-A29B-CCA829960745}" type="pres">
      <dgm:prSet presAssocID="{A57DF70B-CB6C-4239-87F6-86A606D4A503}" presName="compositeShape" presStyleCnt="0">
        <dgm:presLayoutVars>
          <dgm:chMax val="2"/>
          <dgm:dir/>
          <dgm:resizeHandles val="exact"/>
        </dgm:presLayoutVars>
      </dgm:prSet>
      <dgm:spPr/>
    </dgm:pt>
    <dgm:pt modelId="{26F9F56F-0BCC-9E47-AA5E-1A612D8127C8}" type="pres">
      <dgm:prSet presAssocID="{A57DF70B-CB6C-4239-87F6-86A606D4A503}" presName="ribbon" presStyleLbl="node1" presStyleIdx="0" presStyleCnt="1" custLinFactNeighborX="-11189">
        <dgm:style>
          <a:lnRef idx="1">
            <a:schemeClr val="accent3"/>
          </a:lnRef>
          <a:fillRef idx="2">
            <a:schemeClr val="accent3"/>
          </a:fillRef>
          <a:effectRef idx="1">
            <a:schemeClr val="accent3"/>
          </a:effectRef>
          <a:fontRef idx="minor">
            <a:schemeClr val="dk1"/>
          </a:fontRef>
        </dgm:style>
      </dgm:prSet>
      <dgm:spPr/>
    </dgm:pt>
    <dgm:pt modelId="{00C843DD-2E52-8E41-9CC6-104D62FEC324}" type="pres">
      <dgm:prSet presAssocID="{A57DF70B-CB6C-4239-87F6-86A606D4A503}" presName="leftArrowText" presStyleLbl="node1" presStyleIdx="0" presStyleCnt="1" custScaleX="114047" custScaleY="137401" custLinFactNeighborX="-2539" custLinFactNeighborY="-9844">
        <dgm:presLayoutVars>
          <dgm:chMax val="0"/>
          <dgm:bulletEnabled val="1"/>
        </dgm:presLayoutVars>
      </dgm:prSet>
      <dgm:spPr/>
    </dgm:pt>
    <dgm:pt modelId="{01F6A136-8A40-3941-BF5A-3E37BFDA9002}" type="pres">
      <dgm:prSet presAssocID="{A57DF70B-CB6C-4239-87F6-86A606D4A503}" presName="rightArrowText" presStyleLbl="node1" presStyleIdx="0" presStyleCnt="1" custLinFactNeighborY="-22726">
        <dgm:presLayoutVars>
          <dgm:chMax val="0"/>
          <dgm:bulletEnabled val="1"/>
        </dgm:presLayoutVars>
      </dgm:prSet>
      <dgm:spPr/>
    </dgm:pt>
  </dgm:ptLst>
  <dgm:cxnLst>
    <dgm:cxn modelId="{819CF807-1A45-274E-8AEB-D3D75BBD41D9}" type="presOf" srcId="{CBA50236-D06C-4954-BB41-FA2E1CB4CF56}" destId="{01F6A136-8A40-3941-BF5A-3E37BFDA9002}" srcOrd="0" destOrd="2" presId="urn:microsoft.com/office/officeart/2005/8/layout/arrow6"/>
    <dgm:cxn modelId="{1A23B008-9F07-4CB4-BA9D-C8AD8382DC62}" srcId="{B3464A4A-D0A5-4063-ACE1-C998DE1C6AFB}" destId="{71B18601-590E-4482-A1D1-6FD5C7A7A72E}" srcOrd="0" destOrd="0" parTransId="{0651C608-09C1-4E25-A8D9-B24790547075}" sibTransId="{83082BD4-0256-4A5D-821A-DD60DED86877}"/>
    <dgm:cxn modelId="{5FB30211-9626-4E1C-B973-ED1074FD4A00}" srcId="{3F2B34C0-5F18-4094-ABB4-AD96C57566FE}" destId="{CBA50236-D06C-4954-BB41-FA2E1CB4CF56}" srcOrd="1" destOrd="0" parTransId="{E1A95BCF-E649-48DF-932A-642C1312A80C}" sibTransId="{B8412E32-01B2-49D6-AFE9-375C9FB5E2C2}"/>
    <dgm:cxn modelId="{599B3C1F-2B7E-2C44-900A-A6B1F825DF08}" type="presOf" srcId="{4526BBF7-420C-4EF6-8E51-38C8DC68E87B}" destId="{00C843DD-2E52-8E41-9CC6-104D62FEC324}" srcOrd="0" destOrd="2" presId="urn:microsoft.com/office/officeart/2005/8/layout/arrow6"/>
    <dgm:cxn modelId="{DC858420-9280-A64A-BB38-5375E586C490}" type="presOf" srcId="{E94A9FD9-3A8F-44F4-8054-1299EABAE23D}" destId="{01F6A136-8A40-3941-BF5A-3E37BFDA9002}" srcOrd="0" destOrd="1" presId="urn:microsoft.com/office/officeart/2005/8/layout/arrow6"/>
    <dgm:cxn modelId="{E9964D27-6CD7-4217-8733-AC68E193790C}" srcId="{A57DF70B-CB6C-4239-87F6-86A606D4A503}" destId="{3F2B34C0-5F18-4094-ABB4-AD96C57566FE}" srcOrd="1" destOrd="0" parTransId="{A9D98B7D-880F-42B7-8BBB-AE2678613B20}" sibTransId="{F5FBCF50-7920-4E75-BA78-B9EBE82E2238}"/>
    <dgm:cxn modelId="{61628232-5118-5642-BDBB-FB486FDA24D3}" type="presOf" srcId="{B3464A4A-D0A5-4063-ACE1-C998DE1C6AFB}" destId="{00C843DD-2E52-8E41-9CC6-104D62FEC324}" srcOrd="0" destOrd="0" presId="urn:microsoft.com/office/officeart/2005/8/layout/arrow6"/>
    <dgm:cxn modelId="{E5517D75-F9CC-4296-9595-DD0849E2B764}" srcId="{A57DF70B-CB6C-4239-87F6-86A606D4A503}" destId="{B3464A4A-D0A5-4063-ACE1-C998DE1C6AFB}" srcOrd="0" destOrd="0" parTransId="{1E642B13-F319-490C-ABD0-3A6DF6EFF839}" sibTransId="{0CEB51C1-2B60-4F61-ABBF-BF0D8F5AE278}"/>
    <dgm:cxn modelId="{52AC5B86-EA1E-CB43-B490-5C650F2C6B4B}" type="presOf" srcId="{A57DF70B-CB6C-4239-87F6-86A606D4A503}" destId="{D028B0E6-2064-B548-A29B-CCA829960745}" srcOrd="0" destOrd="0" presId="urn:microsoft.com/office/officeart/2005/8/layout/arrow6"/>
    <dgm:cxn modelId="{04841B88-C0DE-4156-9A9F-150EB4645072}" srcId="{B3464A4A-D0A5-4063-ACE1-C998DE1C6AFB}" destId="{4526BBF7-420C-4EF6-8E51-38C8DC68E87B}" srcOrd="1" destOrd="0" parTransId="{8601C3B3-07FA-4B20-8A5E-38E23C2BC290}" sibTransId="{C1C466D1-B7A6-44B6-8BDE-E0C5465E4726}"/>
    <dgm:cxn modelId="{FDEC26AF-46D8-D745-85A1-0F08C63634A1}" type="presOf" srcId="{3F2B34C0-5F18-4094-ABB4-AD96C57566FE}" destId="{01F6A136-8A40-3941-BF5A-3E37BFDA9002}" srcOrd="0" destOrd="0" presId="urn:microsoft.com/office/officeart/2005/8/layout/arrow6"/>
    <dgm:cxn modelId="{9BD753B5-113B-464B-8006-6842ACF972F3}" srcId="{B3464A4A-D0A5-4063-ACE1-C998DE1C6AFB}" destId="{98C57103-3ECD-4F35-B621-2484D4D9D9ED}" srcOrd="2" destOrd="0" parTransId="{4677FC26-9BC3-432C-9471-355A23D6ED7F}" sibTransId="{5CB5D07D-F380-4198-A38C-CED3CDA1BE66}"/>
    <dgm:cxn modelId="{2B4088BE-F52F-B44B-945A-F8DA5649445E}" type="presOf" srcId="{98C57103-3ECD-4F35-B621-2484D4D9D9ED}" destId="{00C843DD-2E52-8E41-9CC6-104D62FEC324}" srcOrd="0" destOrd="3" presId="urn:microsoft.com/office/officeart/2005/8/layout/arrow6"/>
    <dgm:cxn modelId="{F58CA1EA-7574-2D42-8243-3E4D15493E1B}" type="presOf" srcId="{71B18601-590E-4482-A1D1-6FD5C7A7A72E}" destId="{00C843DD-2E52-8E41-9CC6-104D62FEC324}" srcOrd="0" destOrd="1" presId="urn:microsoft.com/office/officeart/2005/8/layout/arrow6"/>
    <dgm:cxn modelId="{349F70F9-24E6-4902-9E85-63542EE42FF6}" srcId="{3F2B34C0-5F18-4094-ABB4-AD96C57566FE}" destId="{E94A9FD9-3A8F-44F4-8054-1299EABAE23D}" srcOrd="0" destOrd="0" parTransId="{166180C6-F0C8-41AD-877E-02766CFE8EE2}" sibTransId="{C37C1574-4F22-4726-8C1E-9A52171C9F7E}"/>
    <dgm:cxn modelId="{9C09FC69-BA7D-5245-8EB6-00E61802D24F}" type="presParOf" srcId="{D028B0E6-2064-B548-A29B-CCA829960745}" destId="{26F9F56F-0BCC-9E47-AA5E-1A612D8127C8}" srcOrd="0" destOrd="0" presId="urn:microsoft.com/office/officeart/2005/8/layout/arrow6"/>
    <dgm:cxn modelId="{6172F95B-A160-6849-A734-19F15712C07D}" type="presParOf" srcId="{D028B0E6-2064-B548-A29B-CCA829960745}" destId="{00C843DD-2E52-8E41-9CC6-104D62FEC324}" srcOrd="1" destOrd="0" presId="urn:microsoft.com/office/officeart/2005/8/layout/arrow6"/>
    <dgm:cxn modelId="{77219E04-036B-674B-96C0-C15B33A30809}" type="presParOf" srcId="{D028B0E6-2064-B548-A29B-CCA829960745}" destId="{01F6A136-8A40-3941-BF5A-3E37BFDA900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C431E1-50E2-46A1-AEC6-DE4819A530FC}" type="doc">
      <dgm:prSet loTypeId="urn:microsoft.com/office/officeart/2005/8/layout/StepDownProcess" loCatId="process" qsTypeId="urn:microsoft.com/office/officeart/2005/8/quickstyle/simple1" qsCatId="simple" csTypeId="urn:microsoft.com/office/officeart/2005/8/colors/accent1_4" csCatId="accent1" phldr="1"/>
      <dgm:spPr/>
      <dgm:t>
        <a:bodyPr/>
        <a:lstStyle/>
        <a:p>
          <a:endParaRPr lang="es-EC"/>
        </a:p>
      </dgm:t>
    </dgm:pt>
    <dgm:pt modelId="{35E8EAA1-7A41-464B-BCF3-949FEB916A35}">
      <dgm:prSet/>
      <dgm:spPr/>
      <dgm:t>
        <a:bodyPr/>
        <a:lstStyle/>
        <a:p>
          <a:r>
            <a:rPr lang="es-ES_tradnl" b="1" dirty="0">
              <a:latin typeface="Times New Roman" panose="02020603050405020304" pitchFamily="18" charset="0"/>
              <a:cs typeface="Times New Roman" panose="02020603050405020304" pitchFamily="18" charset="0"/>
            </a:rPr>
            <a:t>Tipos de violencia pueden experimentar las mujeres</a:t>
          </a:r>
          <a:endParaRPr lang="es-EC" dirty="0">
            <a:latin typeface="Times New Roman" panose="02020603050405020304" pitchFamily="18" charset="0"/>
            <a:cs typeface="Times New Roman" panose="02020603050405020304" pitchFamily="18" charset="0"/>
          </a:endParaRPr>
        </a:p>
      </dgm:t>
    </dgm:pt>
    <dgm:pt modelId="{119651D8-C0D5-49EE-B0E3-FDFBCD6914EE}" type="parTrans" cxnId="{5477A567-8336-4A2C-A8D8-763088FFDAED}">
      <dgm:prSet/>
      <dgm:spPr/>
      <dgm:t>
        <a:bodyPr/>
        <a:lstStyle/>
        <a:p>
          <a:endParaRPr lang="es-EC">
            <a:latin typeface="Times New Roman" panose="02020603050405020304" pitchFamily="18" charset="0"/>
            <a:cs typeface="Times New Roman" panose="02020603050405020304" pitchFamily="18" charset="0"/>
          </a:endParaRPr>
        </a:p>
      </dgm:t>
    </dgm:pt>
    <dgm:pt modelId="{ED99D508-D759-4A20-B5DF-DC4B7B47117F}" type="sibTrans" cxnId="{5477A567-8336-4A2C-A8D8-763088FFDAED}">
      <dgm:prSet/>
      <dgm:spPr/>
      <dgm:t>
        <a:bodyPr/>
        <a:lstStyle/>
        <a:p>
          <a:endParaRPr lang="es-EC">
            <a:latin typeface="Times New Roman" panose="02020603050405020304" pitchFamily="18" charset="0"/>
            <a:cs typeface="Times New Roman" panose="02020603050405020304" pitchFamily="18" charset="0"/>
          </a:endParaRPr>
        </a:p>
      </dgm:t>
    </dgm:pt>
    <dgm:pt modelId="{797E538E-3DEC-48F8-9D1F-A33C261035B4}" type="pres">
      <dgm:prSet presAssocID="{05C431E1-50E2-46A1-AEC6-DE4819A530FC}" presName="rootnode" presStyleCnt="0">
        <dgm:presLayoutVars>
          <dgm:chMax/>
          <dgm:chPref/>
          <dgm:dir/>
          <dgm:animLvl val="lvl"/>
        </dgm:presLayoutVars>
      </dgm:prSet>
      <dgm:spPr/>
    </dgm:pt>
    <dgm:pt modelId="{49C5CB97-1CC3-471F-B628-0889632BDB88}" type="pres">
      <dgm:prSet presAssocID="{35E8EAA1-7A41-464B-BCF3-949FEB916A35}" presName="composite" presStyleCnt="0"/>
      <dgm:spPr/>
    </dgm:pt>
    <dgm:pt modelId="{4EA30155-9A46-49A0-8DA7-D2E057AACB70}" type="pres">
      <dgm:prSet presAssocID="{35E8EAA1-7A41-464B-BCF3-949FEB916A35}" presName="ParentText" presStyleLbl="node1" presStyleIdx="0" presStyleCnt="1" custLinFactNeighborX="-39646" custLinFactNeighborY="16918">
        <dgm:presLayoutVars>
          <dgm:chMax val="1"/>
          <dgm:chPref val="1"/>
          <dgm:bulletEnabled val="1"/>
        </dgm:presLayoutVars>
      </dgm:prSet>
      <dgm:spPr/>
    </dgm:pt>
  </dgm:ptLst>
  <dgm:cxnLst>
    <dgm:cxn modelId="{5477A567-8336-4A2C-A8D8-763088FFDAED}" srcId="{05C431E1-50E2-46A1-AEC6-DE4819A530FC}" destId="{35E8EAA1-7A41-464B-BCF3-949FEB916A35}" srcOrd="0" destOrd="0" parTransId="{119651D8-C0D5-49EE-B0E3-FDFBCD6914EE}" sibTransId="{ED99D508-D759-4A20-B5DF-DC4B7B47117F}"/>
    <dgm:cxn modelId="{08639EDC-1739-4D56-8CC3-32DE97672E3C}" type="presOf" srcId="{35E8EAA1-7A41-464B-BCF3-949FEB916A35}" destId="{4EA30155-9A46-49A0-8DA7-D2E057AACB70}" srcOrd="0" destOrd="0" presId="urn:microsoft.com/office/officeart/2005/8/layout/StepDownProcess"/>
    <dgm:cxn modelId="{E3B725FB-6057-4B94-A6D0-7C6A71266BB8}" type="presOf" srcId="{05C431E1-50E2-46A1-AEC6-DE4819A530FC}" destId="{797E538E-3DEC-48F8-9D1F-A33C261035B4}" srcOrd="0" destOrd="0" presId="urn:microsoft.com/office/officeart/2005/8/layout/StepDownProcess"/>
    <dgm:cxn modelId="{B5E2C868-0663-4905-8CDB-254CD05BA0B1}" type="presParOf" srcId="{797E538E-3DEC-48F8-9D1F-A33C261035B4}" destId="{49C5CB97-1CC3-471F-B628-0889632BDB88}" srcOrd="0" destOrd="0" presId="urn:microsoft.com/office/officeart/2005/8/layout/StepDownProcess"/>
    <dgm:cxn modelId="{522D7138-07DA-4DD9-BBDE-3740237D22AC}" type="presParOf" srcId="{49C5CB97-1CC3-471F-B628-0889632BDB88}" destId="{4EA30155-9A46-49A0-8DA7-D2E057AACB7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2097F5-3518-4EE2-AA5B-3A6CAA71DFED}" type="doc">
      <dgm:prSet loTypeId="urn:microsoft.com/office/officeart/2005/8/layout/StepDownProcess" loCatId="process" qsTypeId="urn:microsoft.com/office/officeart/2005/8/quickstyle/simple1" qsCatId="simple" csTypeId="urn:microsoft.com/office/officeart/2005/8/colors/colorful1" csCatId="colorful"/>
      <dgm:spPr/>
      <dgm:t>
        <a:bodyPr/>
        <a:lstStyle/>
        <a:p>
          <a:endParaRPr lang="es-EC"/>
        </a:p>
      </dgm:t>
    </dgm:pt>
    <dgm:pt modelId="{C65E4A22-7800-4087-ABDB-74949AB5DAA9}">
      <dgm:prSet/>
      <dgm:spPr/>
      <dgm:t>
        <a:bodyPr/>
        <a:lstStyle/>
        <a:p>
          <a:r>
            <a:rPr lang="es-ES">
              <a:latin typeface="Times New Roman" panose="02020603050405020304" pitchFamily="18" charset="0"/>
              <a:cs typeface="Times New Roman" panose="02020603050405020304" pitchFamily="18" charset="0"/>
            </a:rPr>
            <a:t>Violencia de género </a:t>
          </a:r>
          <a:endParaRPr lang="es-EC">
            <a:latin typeface="Times New Roman" panose="02020603050405020304" pitchFamily="18" charset="0"/>
            <a:cs typeface="Times New Roman" panose="02020603050405020304" pitchFamily="18" charset="0"/>
          </a:endParaRPr>
        </a:p>
      </dgm:t>
    </dgm:pt>
    <dgm:pt modelId="{A4AEC1EB-E294-4C95-8FE4-2C432069A6CD}" type="parTrans" cxnId="{2C18B946-1903-4197-B2AB-9A1B885E32ED}">
      <dgm:prSet/>
      <dgm:spPr/>
      <dgm:t>
        <a:bodyPr/>
        <a:lstStyle/>
        <a:p>
          <a:endParaRPr lang="es-EC">
            <a:latin typeface="Times New Roman" panose="02020603050405020304" pitchFamily="18" charset="0"/>
            <a:cs typeface="Times New Roman" panose="02020603050405020304" pitchFamily="18" charset="0"/>
          </a:endParaRPr>
        </a:p>
      </dgm:t>
    </dgm:pt>
    <dgm:pt modelId="{D5413A0B-8C77-4826-8C2C-AD62925D3CE0}" type="sibTrans" cxnId="{2C18B946-1903-4197-B2AB-9A1B885E32ED}">
      <dgm:prSet/>
      <dgm:spPr/>
      <dgm:t>
        <a:bodyPr/>
        <a:lstStyle/>
        <a:p>
          <a:endParaRPr lang="es-EC">
            <a:latin typeface="Times New Roman" panose="02020603050405020304" pitchFamily="18" charset="0"/>
            <a:cs typeface="Times New Roman" panose="02020603050405020304" pitchFamily="18" charset="0"/>
          </a:endParaRPr>
        </a:p>
      </dgm:t>
    </dgm:pt>
    <dgm:pt modelId="{2C081ECC-E2E1-4561-825D-6CFE3F7EA35B}">
      <dgm:prSet/>
      <dgm:spPr/>
      <dgm:t>
        <a:bodyPr/>
        <a:lstStyle/>
        <a:p>
          <a:r>
            <a:rPr lang="es-ES" dirty="0">
              <a:latin typeface="Times New Roman" panose="02020603050405020304" pitchFamily="18" charset="0"/>
              <a:cs typeface="Times New Roman" panose="02020603050405020304" pitchFamily="18" charset="0"/>
            </a:rPr>
            <a:t>Enfermedades físicas que padecen las mujeres</a:t>
          </a:r>
          <a:endParaRPr lang="es-EC" dirty="0">
            <a:latin typeface="Times New Roman" panose="02020603050405020304" pitchFamily="18" charset="0"/>
            <a:cs typeface="Times New Roman" panose="02020603050405020304" pitchFamily="18" charset="0"/>
          </a:endParaRPr>
        </a:p>
      </dgm:t>
    </dgm:pt>
    <dgm:pt modelId="{DBE94C7B-7931-493A-BBBF-B735222BD141}" type="parTrans" cxnId="{3A69C425-84C6-41AA-B773-D4FBE7269A00}">
      <dgm:prSet/>
      <dgm:spPr/>
      <dgm:t>
        <a:bodyPr/>
        <a:lstStyle/>
        <a:p>
          <a:endParaRPr lang="es-EC">
            <a:latin typeface="Times New Roman" panose="02020603050405020304" pitchFamily="18" charset="0"/>
            <a:cs typeface="Times New Roman" panose="02020603050405020304" pitchFamily="18" charset="0"/>
          </a:endParaRPr>
        </a:p>
      </dgm:t>
    </dgm:pt>
    <dgm:pt modelId="{701BC083-50C1-4724-9D07-CF4776CF1191}" type="sibTrans" cxnId="{3A69C425-84C6-41AA-B773-D4FBE7269A00}">
      <dgm:prSet/>
      <dgm:spPr/>
      <dgm:t>
        <a:bodyPr/>
        <a:lstStyle/>
        <a:p>
          <a:endParaRPr lang="es-EC">
            <a:latin typeface="Times New Roman" panose="02020603050405020304" pitchFamily="18" charset="0"/>
            <a:cs typeface="Times New Roman" panose="02020603050405020304" pitchFamily="18" charset="0"/>
          </a:endParaRPr>
        </a:p>
      </dgm:t>
    </dgm:pt>
    <dgm:pt modelId="{BEB7E708-9BC6-42C3-B1E4-AFFFB2289FB8}" type="pres">
      <dgm:prSet presAssocID="{002097F5-3518-4EE2-AA5B-3A6CAA71DFED}" presName="rootnode" presStyleCnt="0">
        <dgm:presLayoutVars>
          <dgm:chMax/>
          <dgm:chPref/>
          <dgm:dir/>
          <dgm:animLvl val="lvl"/>
        </dgm:presLayoutVars>
      </dgm:prSet>
      <dgm:spPr/>
    </dgm:pt>
    <dgm:pt modelId="{E6053C8B-C5D6-4C77-B187-9EA5CDAFB9C4}" type="pres">
      <dgm:prSet presAssocID="{C65E4A22-7800-4087-ABDB-74949AB5DAA9}" presName="composite" presStyleCnt="0"/>
      <dgm:spPr/>
    </dgm:pt>
    <dgm:pt modelId="{126532A3-B79B-4B3B-A759-1903D1FC28F3}" type="pres">
      <dgm:prSet presAssocID="{C65E4A22-7800-4087-ABDB-74949AB5DAA9}" presName="bentUpArrow1" presStyleLbl="alignImgPlace1" presStyleIdx="0" presStyleCnt="1"/>
      <dgm:spPr/>
    </dgm:pt>
    <dgm:pt modelId="{9C524B7A-3106-4488-B61D-915B85FE7956}" type="pres">
      <dgm:prSet presAssocID="{C65E4A22-7800-4087-ABDB-74949AB5DAA9}" presName="ParentText" presStyleLbl="node1" presStyleIdx="0" presStyleCnt="2">
        <dgm:presLayoutVars>
          <dgm:chMax val="1"/>
          <dgm:chPref val="1"/>
          <dgm:bulletEnabled val="1"/>
        </dgm:presLayoutVars>
      </dgm:prSet>
      <dgm:spPr/>
    </dgm:pt>
    <dgm:pt modelId="{BC2EF68D-6744-4875-99C9-AD2CEFEFA920}" type="pres">
      <dgm:prSet presAssocID="{C65E4A22-7800-4087-ABDB-74949AB5DAA9}" presName="ChildText" presStyleLbl="revTx" presStyleIdx="0" presStyleCnt="1">
        <dgm:presLayoutVars>
          <dgm:chMax val="0"/>
          <dgm:chPref val="0"/>
          <dgm:bulletEnabled val="1"/>
        </dgm:presLayoutVars>
      </dgm:prSet>
      <dgm:spPr/>
    </dgm:pt>
    <dgm:pt modelId="{9C8492E3-A404-4A16-8E79-08F355004D09}" type="pres">
      <dgm:prSet presAssocID="{D5413A0B-8C77-4826-8C2C-AD62925D3CE0}" presName="sibTrans" presStyleCnt="0"/>
      <dgm:spPr/>
    </dgm:pt>
    <dgm:pt modelId="{93D6E13A-BA97-4BB8-B913-399357CFEC24}" type="pres">
      <dgm:prSet presAssocID="{2C081ECC-E2E1-4561-825D-6CFE3F7EA35B}" presName="composite" presStyleCnt="0"/>
      <dgm:spPr/>
    </dgm:pt>
    <dgm:pt modelId="{86302968-CABA-447B-9256-30B3A542C61C}" type="pres">
      <dgm:prSet presAssocID="{2C081ECC-E2E1-4561-825D-6CFE3F7EA35B}" presName="ParentText" presStyleLbl="node1" presStyleIdx="1" presStyleCnt="2">
        <dgm:presLayoutVars>
          <dgm:chMax val="1"/>
          <dgm:chPref val="1"/>
          <dgm:bulletEnabled val="1"/>
        </dgm:presLayoutVars>
      </dgm:prSet>
      <dgm:spPr/>
    </dgm:pt>
  </dgm:ptLst>
  <dgm:cxnLst>
    <dgm:cxn modelId="{49163424-F883-4E35-B959-C37165716C9C}" type="presOf" srcId="{2C081ECC-E2E1-4561-825D-6CFE3F7EA35B}" destId="{86302968-CABA-447B-9256-30B3A542C61C}" srcOrd="0" destOrd="0" presId="urn:microsoft.com/office/officeart/2005/8/layout/StepDownProcess"/>
    <dgm:cxn modelId="{3A69C425-84C6-41AA-B773-D4FBE7269A00}" srcId="{002097F5-3518-4EE2-AA5B-3A6CAA71DFED}" destId="{2C081ECC-E2E1-4561-825D-6CFE3F7EA35B}" srcOrd="1" destOrd="0" parTransId="{DBE94C7B-7931-493A-BBBF-B735222BD141}" sibTransId="{701BC083-50C1-4724-9D07-CF4776CF1191}"/>
    <dgm:cxn modelId="{D04C7D65-2490-49DC-AE4E-346A085F245B}" type="presOf" srcId="{002097F5-3518-4EE2-AA5B-3A6CAA71DFED}" destId="{BEB7E708-9BC6-42C3-B1E4-AFFFB2289FB8}" srcOrd="0" destOrd="0" presId="urn:microsoft.com/office/officeart/2005/8/layout/StepDownProcess"/>
    <dgm:cxn modelId="{2C18B946-1903-4197-B2AB-9A1B885E32ED}" srcId="{002097F5-3518-4EE2-AA5B-3A6CAA71DFED}" destId="{C65E4A22-7800-4087-ABDB-74949AB5DAA9}" srcOrd="0" destOrd="0" parTransId="{A4AEC1EB-E294-4C95-8FE4-2C432069A6CD}" sibTransId="{D5413A0B-8C77-4826-8C2C-AD62925D3CE0}"/>
    <dgm:cxn modelId="{E7799AFA-0DEB-48B5-B7F1-DD933A417F70}" type="presOf" srcId="{C65E4A22-7800-4087-ABDB-74949AB5DAA9}" destId="{9C524B7A-3106-4488-B61D-915B85FE7956}" srcOrd="0" destOrd="0" presId="urn:microsoft.com/office/officeart/2005/8/layout/StepDownProcess"/>
    <dgm:cxn modelId="{4AC58479-52DD-406C-A2A9-AEA3AF170476}" type="presParOf" srcId="{BEB7E708-9BC6-42C3-B1E4-AFFFB2289FB8}" destId="{E6053C8B-C5D6-4C77-B187-9EA5CDAFB9C4}" srcOrd="0" destOrd="0" presId="urn:microsoft.com/office/officeart/2005/8/layout/StepDownProcess"/>
    <dgm:cxn modelId="{ED489949-DD26-4C73-BE40-4CDA4929C566}" type="presParOf" srcId="{E6053C8B-C5D6-4C77-B187-9EA5CDAFB9C4}" destId="{126532A3-B79B-4B3B-A759-1903D1FC28F3}" srcOrd="0" destOrd="0" presId="urn:microsoft.com/office/officeart/2005/8/layout/StepDownProcess"/>
    <dgm:cxn modelId="{94C4DF4D-DB12-48A0-A473-173DF35D28E8}" type="presParOf" srcId="{E6053C8B-C5D6-4C77-B187-9EA5CDAFB9C4}" destId="{9C524B7A-3106-4488-B61D-915B85FE7956}" srcOrd="1" destOrd="0" presId="urn:microsoft.com/office/officeart/2005/8/layout/StepDownProcess"/>
    <dgm:cxn modelId="{85142111-A8A1-4B24-AD3F-E3686824BB3B}" type="presParOf" srcId="{E6053C8B-C5D6-4C77-B187-9EA5CDAFB9C4}" destId="{BC2EF68D-6744-4875-99C9-AD2CEFEFA920}" srcOrd="2" destOrd="0" presId="urn:microsoft.com/office/officeart/2005/8/layout/StepDownProcess"/>
    <dgm:cxn modelId="{B7119666-9AD7-47C6-8F51-A95E1EE73B5B}" type="presParOf" srcId="{BEB7E708-9BC6-42C3-B1E4-AFFFB2289FB8}" destId="{9C8492E3-A404-4A16-8E79-08F355004D09}" srcOrd="1" destOrd="0" presId="urn:microsoft.com/office/officeart/2005/8/layout/StepDownProcess"/>
    <dgm:cxn modelId="{58D48478-9025-4D5B-A890-A9D9E375F9CC}" type="presParOf" srcId="{BEB7E708-9BC6-42C3-B1E4-AFFFB2289FB8}" destId="{93D6E13A-BA97-4BB8-B913-399357CFEC24}" srcOrd="2" destOrd="0" presId="urn:microsoft.com/office/officeart/2005/8/layout/StepDownProcess"/>
    <dgm:cxn modelId="{EB4B5B39-94FC-459A-A821-05B45E359D45}" type="presParOf" srcId="{93D6E13A-BA97-4BB8-B913-399357CFEC24}" destId="{86302968-CABA-447B-9256-30B3A542C61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57B00A-83FA-4E99-BEBB-0391B14F0B25}" type="doc">
      <dgm:prSet loTypeId="urn:microsoft.com/office/officeart/2005/8/layout/StepDownProcess" loCatId="process" qsTypeId="urn:microsoft.com/office/officeart/2005/8/quickstyle/simple1" qsCatId="simple" csTypeId="urn:microsoft.com/office/officeart/2005/8/colors/colorful4" csCatId="colorful"/>
      <dgm:spPr/>
      <dgm:t>
        <a:bodyPr/>
        <a:lstStyle/>
        <a:p>
          <a:endParaRPr lang="es-EC"/>
        </a:p>
      </dgm:t>
    </dgm:pt>
    <dgm:pt modelId="{F14F6862-9C8F-44E7-9FE3-666304821759}">
      <dgm:prSet/>
      <dgm:spPr/>
      <dgm:t>
        <a:bodyPr/>
        <a:lstStyle/>
        <a:p>
          <a:r>
            <a:rPr lang="es-ES_tradnl" b="1" dirty="0">
              <a:latin typeface="Times New Roman" panose="02020603050405020304" pitchFamily="18" charset="0"/>
              <a:cs typeface="Times New Roman" panose="02020603050405020304" pitchFamily="18" charset="0"/>
            </a:rPr>
            <a:t>Perfil del agresor</a:t>
          </a:r>
          <a:endParaRPr lang="es-EC" dirty="0">
            <a:latin typeface="Times New Roman" panose="02020603050405020304" pitchFamily="18" charset="0"/>
            <a:cs typeface="Times New Roman" panose="02020603050405020304" pitchFamily="18" charset="0"/>
          </a:endParaRPr>
        </a:p>
      </dgm:t>
    </dgm:pt>
    <dgm:pt modelId="{9098E976-7935-4E17-B5AA-F134F21A8E37}" type="parTrans" cxnId="{38FD7AEE-803B-4FE4-A89C-97A673202B02}">
      <dgm:prSet/>
      <dgm:spPr/>
      <dgm:t>
        <a:bodyPr/>
        <a:lstStyle/>
        <a:p>
          <a:endParaRPr lang="es-EC"/>
        </a:p>
      </dgm:t>
    </dgm:pt>
    <dgm:pt modelId="{266EFE9F-D87B-4E6F-ACE0-115D0BA273B4}" type="sibTrans" cxnId="{38FD7AEE-803B-4FE4-A89C-97A673202B02}">
      <dgm:prSet/>
      <dgm:spPr/>
      <dgm:t>
        <a:bodyPr/>
        <a:lstStyle/>
        <a:p>
          <a:endParaRPr lang="es-EC"/>
        </a:p>
      </dgm:t>
    </dgm:pt>
    <dgm:pt modelId="{955FCFB9-BD94-46DF-9F10-ED3488482C9D}">
      <dgm:prSet/>
      <dgm:spPr/>
      <dgm:t>
        <a:bodyPr/>
        <a:lstStyle/>
        <a:p>
          <a:r>
            <a:rPr lang="es-ES_tradnl" b="1" i="0" dirty="0">
              <a:latin typeface="Times New Roman" panose="02020603050405020304" pitchFamily="18" charset="0"/>
              <a:cs typeface="Times New Roman" panose="02020603050405020304" pitchFamily="18" charset="0"/>
            </a:rPr>
            <a:t>Características de un agresor</a:t>
          </a:r>
          <a:endParaRPr lang="es-EC" i="0" dirty="0">
            <a:latin typeface="Times New Roman" panose="02020603050405020304" pitchFamily="18" charset="0"/>
            <a:cs typeface="Times New Roman" panose="02020603050405020304" pitchFamily="18" charset="0"/>
          </a:endParaRPr>
        </a:p>
      </dgm:t>
    </dgm:pt>
    <dgm:pt modelId="{DBA180B9-C1B8-4FAA-A787-74EE999CB880}" type="parTrans" cxnId="{2C0B20F8-3BE9-4C55-A2B0-52AABFD968EA}">
      <dgm:prSet/>
      <dgm:spPr/>
      <dgm:t>
        <a:bodyPr/>
        <a:lstStyle/>
        <a:p>
          <a:endParaRPr lang="es-EC"/>
        </a:p>
      </dgm:t>
    </dgm:pt>
    <dgm:pt modelId="{0907059A-688A-4B44-B45B-5F27C09D004D}" type="sibTrans" cxnId="{2C0B20F8-3BE9-4C55-A2B0-52AABFD968EA}">
      <dgm:prSet/>
      <dgm:spPr/>
      <dgm:t>
        <a:bodyPr/>
        <a:lstStyle/>
        <a:p>
          <a:endParaRPr lang="es-EC"/>
        </a:p>
      </dgm:t>
    </dgm:pt>
    <dgm:pt modelId="{F12CEF73-CD73-4094-ADA2-517841587804}" type="pres">
      <dgm:prSet presAssocID="{3757B00A-83FA-4E99-BEBB-0391B14F0B25}" presName="rootnode" presStyleCnt="0">
        <dgm:presLayoutVars>
          <dgm:chMax/>
          <dgm:chPref/>
          <dgm:dir/>
          <dgm:animLvl val="lvl"/>
        </dgm:presLayoutVars>
      </dgm:prSet>
      <dgm:spPr/>
    </dgm:pt>
    <dgm:pt modelId="{31275F22-7ABE-441B-AAC8-A7508C2BD793}" type="pres">
      <dgm:prSet presAssocID="{F14F6862-9C8F-44E7-9FE3-666304821759}" presName="composite" presStyleCnt="0"/>
      <dgm:spPr/>
    </dgm:pt>
    <dgm:pt modelId="{CF38BCE2-7E95-43FA-A6CE-8BE2BF70A421}" type="pres">
      <dgm:prSet presAssocID="{F14F6862-9C8F-44E7-9FE3-666304821759}" presName="bentUpArrow1" presStyleLbl="alignImgPlace1" presStyleIdx="0" presStyleCnt="1"/>
      <dgm:spPr/>
    </dgm:pt>
    <dgm:pt modelId="{2C8F70D8-7E9F-41BA-A3BF-4F535E8FCA4B}" type="pres">
      <dgm:prSet presAssocID="{F14F6862-9C8F-44E7-9FE3-666304821759}" presName="ParentText" presStyleLbl="node1" presStyleIdx="0" presStyleCnt="2">
        <dgm:presLayoutVars>
          <dgm:chMax val="1"/>
          <dgm:chPref val="1"/>
          <dgm:bulletEnabled val="1"/>
        </dgm:presLayoutVars>
      </dgm:prSet>
      <dgm:spPr/>
    </dgm:pt>
    <dgm:pt modelId="{F013F45F-1A54-4EC1-B658-129CEFEAEAA6}" type="pres">
      <dgm:prSet presAssocID="{F14F6862-9C8F-44E7-9FE3-666304821759}" presName="ChildText" presStyleLbl="revTx" presStyleIdx="0" presStyleCnt="1">
        <dgm:presLayoutVars>
          <dgm:chMax val="0"/>
          <dgm:chPref val="0"/>
          <dgm:bulletEnabled val="1"/>
        </dgm:presLayoutVars>
      </dgm:prSet>
      <dgm:spPr/>
    </dgm:pt>
    <dgm:pt modelId="{213722C5-538D-4DA7-BD3C-322A8E33960D}" type="pres">
      <dgm:prSet presAssocID="{266EFE9F-D87B-4E6F-ACE0-115D0BA273B4}" presName="sibTrans" presStyleCnt="0"/>
      <dgm:spPr/>
    </dgm:pt>
    <dgm:pt modelId="{908DD743-78C5-450C-8DCC-3190F86101E2}" type="pres">
      <dgm:prSet presAssocID="{955FCFB9-BD94-46DF-9F10-ED3488482C9D}" presName="composite" presStyleCnt="0"/>
      <dgm:spPr/>
    </dgm:pt>
    <dgm:pt modelId="{4DA8088E-B2D7-4143-AE15-8B1E2F51A4FD}" type="pres">
      <dgm:prSet presAssocID="{955FCFB9-BD94-46DF-9F10-ED3488482C9D}" presName="ParentText" presStyleLbl="node1" presStyleIdx="1" presStyleCnt="2">
        <dgm:presLayoutVars>
          <dgm:chMax val="1"/>
          <dgm:chPref val="1"/>
          <dgm:bulletEnabled val="1"/>
        </dgm:presLayoutVars>
      </dgm:prSet>
      <dgm:spPr/>
    </dgm:pt>
  </dgm:ptLst>
  <dgm:cxnLst>
    <dgm:cxn modelId="{4D59FA16-DE95-4DCF-A2B1-88D8CE5535EB}" type="presOf" srcId="{955FCFB9-BD94-46DF-9F10-ED3488482C9D}" destId="{4DA8088E-B2D7-4143-AE15-8B1E2F51A4FD}" srcOrd="0" destOrd="0" presId="urn:microsoft.com/office/officeart/2005/8/layout/StepDownProcess"/>
    <dgm:cxn modelId="{4121175F-2EBC-4256-A9D5-FEAF493BC0EC}" type="presOf" srcId="{3757B00A-83FA-4E99-BEBB-0391B14F0B25}" destId="{F12CEF73-CD73-4094-ADA2-517841587804}" srcOrd="0" destOrd="0" presId="urn:microsoft.com/office/officeart/2005/8/layout/StepDownProcess"/>
    <dgm:cxn modelId="{DCF39283-AB41-4399-A829-2CD9E822C2B7}" type="presOf" srcId="{F14F6862-9C8F-44E7-9FE3-666304821759}" destId="{2C8F70D8-7E9F-41BA-A3BF-4F535E8FCA4B}" srcOrd="0" destOrd="0" presId="urn:microsoft.com/office/officeart/2005/8/layout/StepDownProcess"/>
    <dgm:cxn modelId="{38FD7AEE-803B-4FE4-A89C-97A673202B02}" srcId="{3757B00A-83FA-4E99-BEBB-0391B14F0B25}" destId="{F14F6862-9C8F-44E7-9FE3-666304821759}" srcOrd="0" destOrd="0" parTransId="{9098E976-7935-4E17-B5AA-F134F21A8E37}" sibTransId="{266EFE9F-D87B-4E6F-ACE0-115D0BA273B4}"/>
    <dgm:cxn modelId="{2C0B20F8-3BE9-4C55-A2B0-52AABFD968EA}" srcId="{3757B00A-83FA-4E99-BEBB-0391B14F0B25}" destId="{955FCFB9-BD94-46DF-9F10-ED3488482C9D}" srcOrd="1" destOrd="0" parTransId="{DBA180B9-C1B8-4FAA-A787-74EE999CB880}" sibTransId="{0907059A-688A-4B44-B45B-5F27C09D004D}"/>
    <dgm:cxn modelId="{E90E06D5-DD2F-43D0-A49A-63B9486CE643}" type="presParOf" srcId="{F12CEF73-CD73-4094-ADA2-517841587804}" destId="{31275F22-7ABE-441B-AAC8-A7508C2BD793}" srcOrd="0" destOrd="0" presId="urn:microsoft.com/office/officeart/2005/8/layout/StepDownProcess"/>
    <dgm:cxn modelId="{655D6604-1B14-4B11-8CCD-0ED2F62E06A7}" type="presParOf" srcId="{31275F22-7ABE-441B-AAC8-A7508C2BD793}" destId="{CF38BCE2-7E95-43FA-A6CE-8BE2BF70A421}" srcOrd="0" destOrd="0" presId="urn:microsoft.com/office/officeart/2005/8/layout/StepDownProcess"/>
    <dgm:cxn modelId="{653A13A9-833D-4FB4-ACFC-F3E9A83B08C1}" type="presParOf" srcId="{31275F22-7ABE-441B-AAC8-A7508C2BD793}" destId="{2C8F70D8-7E9F-41BA-A3BF-4F535E8FCA4B}" srcOrd="1" destOrd="0" presId="urn:microsoft.com/office/officeart/2005/8/layout/StepDownProcess"/>
    <dgm:cxn modelId="{5229FE0C-E342-4BDB-B357-E8F3CAE5C7FA}" type="presParOf" srcId="{31275F22-7ABE-441B-AAC8-A7508C2BD793}" destId="{F013F45F-1A54-4EC1-B658-129CEFEAEAA6}" srcOrd="2" destOrd="0" presId="urn:microsoft.com/office/officeart/2005/8/layout/StepDownProcess"/>
    <dgm:cxn modelId="{7BF99D8D-98DF-4269-BB1E-6D75385D2012}" type="presParOf" srcId="{F12CEF73-CD73-4094-ADA2-517841587804}" destId="{213722C5-538D-4DA7-BD3C-322A8E33960D}" srcOrd="1" destOrd="0" presId="urn:microsoft.com/office/officeart/2005/8/layout/StepDownProcess"/>
    <dgm:cxn modelId="{5F0CBEE3-B40A-4506-B9A0-CBF5B07D6CC1}" type="presParOf" srcId="{F12CEF73-CD73-4094-ADA2-517841587804}" destId="{908DD743-78C5-450C-8DCC-3190F86101E2}" srcOrd="2" destOrd="0" presId="urn:microsoft.com/office/officeart/2005/8/layout/StepDownProcess"/>
    <dgm:cxn modelId="{A82DB996-6FE5-4A7B-AB1E-89DC26274D5C}" type="presParOf" srcId="{908DD743-78C5-450C-8DCC-3190F86101E2}" destId="{4DA8088E-B2D7-4143-AE15-8B1E2F51A4FD}"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55E5-DEB1-724C-95B2-E642E6711F91}">
      <dsp:nvSpPr>
        <dsp:cNvPr id="0" name=""/>
        <dsp:cNvSpPr/>
      </dsp:nvSpPr>
      <dsp:spPr>
        <a:xfrm>
          <a:off x="0" y="1197358"/>
          <a:ext cx="7604162" cy="3041664"/>
        </a:xfrm>
        <a:prstGeom prst="leftRightRibb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7FE971D3-6282-5741-9060-3F8BE3E3E8FA}">
      <dsp:nvSpPr>
        <dsp:cNvPr id="0" name=""/>
        <dsp:cNvSpPr/>
      </dsp:nvSpPr>
      <dsp:spPr>
        <a:xfrm>
          <a:off x="877217" y="1677848"/>
          <a:ext cx="2509373" cy="14904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rtl="0">
            <a:lnSpc>
              <a:spcPct val="90000"/>
            </a:lnSpc>
            <a:spcBef>
              <a:spcPct val="0"/>
            </a:spcBef>
            <a:spcAft>
              <a:spcPct val="35000"/>
            </a:spcAft>
            <a:buNone/>
          </a:pPr>
          <a:r>
            <a:rPr lang="es-ES_tradnl" sz="3100" kern="1200" dirty="0">
              <a:solidFill>
                <a:srgbClr val="000000"/>
              </a:solidFill>
              <a:latin typeface="Times New Roman"/>
              <a:cs typeface="Times New Roman"/>
            </a:rPr>
            <a:t>Teoría del aprendizaje social</a:t>
          </a:r>
        </a:p>
      </dsp:txBody>
      <dsp:txXfrm>
        <a:off x="877217" y="1677848"/>
        <a:ext cx="2509373" cy="1490415"/>
      </dsp:txXfrm>
    </dsp:sp>
    <dsp:sp modelId="{9A597006-F855-B942-8F30-B6927C163952}">
      <dsp:nvSpPr>
        <dsp:cNvPr id="0" name=""/>
        <dsp:cNvSpPr/>
      </dsp:nvSpPr>
      <dsp:spPr>
        <a:xfrm>
          <a:off x="3653592" y="2287996"/>
          <a:ext cx="3333182" cy="14904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1120" rIns="0" bIns="76200" numCol="1" spcCol="1270" anchor="ctr" anchorCtr="0">
          <a:noAutofit/>
        </a:bodyPr>
        <a:lstStyle/>
        <a:p>
          <a:pPr marL="0" lvl="0" indent="0" algn="just" defTabSz="889000" rtl="0">
            <a:lnSpc>
              <a:spcPct val="90000"/>
            </a:lnSpc>
            <a:spcBef>
              <a:spcPct val="0"/>
            </a:spcBef>
            <a:spcAft>
              <a:spcPct val="35000"/>
            </a:spcAft>
            <a:buNone/>
          </a:pPr>
          <a:r>
            <a:rPr lang="es-ES_tradnl" sz="2000" kern="1200" dirty="0">
              <a:solidFill>
                <a:srgbClr val="000000"/>
              </a:solidFill>
              <a:latin typeface="Times New Roman"/>
              <a:cs typeface="Times New Roman"/>
            </a:rPr>
            <a:t>Para Bandura (1976) el comportamiento agresivo es el resultado de un aprendizaje por observación e imitación.</a:t>
          </a:r>
        </a:p>
      </dsp:txBody>
      <dsp:txXfrm>
        <a:off x="3653592" y="2287996"/>
        <a:ext cx="3333182" cy="1490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6AD6-F560-4CF3-B2E2-5A7F6FD73C16}">
      <dsp:nvSpPr>
        <dsp:cNvPr id="0" name=""/>
        <dsp:cNvSpPr/>
      </dsp:nvSpPr>
      <dsp:spPr>
        <a:xfrm>
          <a:off x="679961" y="9990"/>
          <a:ext cx="3653042" cy="3653042"/>
        </a:xfrm>
        <a:prstGeom prst="ellipse">
          <a:avLst/>
        </a:prstGeom>
        <a:solidFill>
          <a:schemeClr val="accent3">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s-ES_tradnl" sz="3300" b="1" i="0" kern="1200" dirty="0">
              <a:latin typeface="Times New Roman" panose="02020603050405020304" pitchFamily="18" charset="0"/>
              <a:cs typeface="Times New Roman" panose="02020603050405020304" pitchFamily="18" charset="0"/>
            </a:rPr>
            <a:t>Estrategia ofensiva o del líder</a:t>
          </a:r>
          <a:endParaRPr lang="es-EC" sz="3300" i="0" kern="1200" dirty="0">
            <a:latin typeface="Times New Roman" panose="02020603050405020304" pitchFamily="18" charset="0"/>
            <a:cs typeface="Times New Roman" panose="02020603050405020304" pitchFamily="18" charset="0"/>
          </a:endParaRPr>
        </a:p>
      </dsp:txBody>
      <dsp:txXfrm>
        <a:off x="1190071" y="440762"/>
        <a:ext cx="2106258" cy="2791498"/>
      </dsp:txXfrm>
    </dsp:sp>
    <dsp:sp modelId="{B829FA76-0633-4B93-B7C0-7433E474C916}">
      <dsp:nvSpPr>
        <dsp:cNvPr id="0" name=""/>
        <dsp:cNvSpPr/>
      </dsp:nvSpPr>
      <dsp:spPr>
        <a:xfrm>
          <a:off x="3312785" y="9990"/>
          <a:ext cx="3653042" cy="3653042"/>
        </a:xfrm>
        <a:prstGeom prst="ellipse">
          <a:avLst/>
        </a:prstGeom>
        <a:solidFill>
          <a:schemeClr val="accent3">
            <a:alpha val="50000"/>
            <a:hueOff val="137"/>
            <a:satOff val="-50262"/>
            <a:lumOff val="-117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s-ES_tradnl" sz="3300" b="1" i="0" kern="1200" dirty="0">
              <a:latin typeface="Times New Roman" panose="02020603050405020304" pitchFamily="18" charset="0"/>
              <a:cs typeface="Times New Roman" panose="02020603050405020304" pitchFamily="18" charset="0"/>
            </a:rPr>
            <a:t>Estrategia Tradicional</a:t>
          </a:r>
          <a:endParaRPr lang="es-EC" sz="3300" i="0" kern="1200" dirty="0">
            <a:latin typeface="Times New Roman" panose="02020603050405020304" pitchFamily="18" charset="0"/>
            <a:cs typeface="Times New Roman" panose="02020603050405020304" pitchFamily="18" charset="0"/>
          </a:endParaRPr>
        </a:p>
      </dsp:txBody>
      <dsp:txXfrm>
        <a:off x="4349459" y="440762"/>
        <a:ext cx="2106258" cy="27914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9007E-8608-41F1-AEA7-AADF451D4108}">
      <dsp:nvSpPr>
        <dsp:cNvPr id="0" name=""/>
        <dsp:cNvSpPr/>
      </dsp:nvSpPr>
      <dsp:spPr>
        <a:xfrm>
          <a:off x="0" y="0"/>
          <a:ext cx="4998132" cy="4998132"/>
        </a:xfrm>
        <a:prstGeom prst="pie">
          <a:avLst>
            <a:gd name="adj1" fmla="val 5400000"/>
            <a:gd name="adj2" fmla="val 16200000"/>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0E330-3992-4B17-82FE-4BC83B61E7AB}">
      <dsp:nvSpPr>
        <dsp:cNvPr id="0" name=""/>
        <dsp:cNvSpPr/>
      </dsp:nvSpPr>
      <dsp:spPr>
        <a:xfrm>
          <a:off x="2499066" y="0"/>
          <a:ext cx="5993092" cy="4998132"/>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Times New Roman" panose="02020603050405020304" pitchFamily="18" charset="0"/>
              <a:cs typeface="Times New Roman" panose="02020603050405020304" pitchFamily="18" charset="0"/>
            </a:rPr>
            <a:t>Objetivo: </a:t>
          </a:r>
        </a:p>
        <a:p>
          <a:pPr marL="0" lvl="0" indent="0" algn="ctr" defTabSz="666750">
            <a:lnSpc>
              <a:spcPct val="90000"/>
            </a:lnSpc>
            <a:spcBef>
              <a:spcPct val="0"/>
            </a:spcBef>
            <a:spcAft>
              <a:spcPct val="35000"/>
            </a:spcAft>
            <a:buNone/>
          </a:pPr>
          <a:r>
            <a:rPr lang="es-ES_tradnl" sz="1500" kern="1200" dirty="0">
              <a:solidFill>
                <a:schemeClr val="tx1"/>
              </a:solidFill>
              <a:effectLst/>
              <a:latin typeface="Times New Roman" panose="02020603050405020304" pitchFamily="18" charset="0"/>
              <a:ea typeface="+mn-ea"/>
              <a:cs typeface="Times New Roman" panose="02020603050405020304" pitchFamily="18" charset="0"/>
            </a:rPr>
            <a:t>Desarrollar con las autoridades pertinentes de las parroquias de Calderón, Carcelén, Uyumbicho y Guamaní un programa de vinculación con capacitaciones, charlas de motivación, programas de emprendimiento para mujeres y capacitaciones sobre entidades donde acudir en caso de presentarse este tipo de acciones.</a:t>
          </a:r>
          <a:r>
            <a:rPr lang="es-ES" sz="1500" kern="1200" dirty="0">
              <a:latin typeface="Times New Roman" panose="02020603050405020304" pitchFamily="18" charset="0"/>
              <a:cs typeface="Times New Roman" panose="02020603050405020304" pitchFamily="18" charset="0"/>
            </a:rPr>
            <a:t> </a:t>
          </a:r>
          <a:endParaRPr lang="es-EC" sz="1500" kern="1200" dirty="0">
            <a:latin typeface="Times New Roman" panose="02020603050405020304" pitchFamily="18" charset="0"/>
            <a:cs typeface="Times New Roman" panose="02020603050405020304" pitchFamily="18" charset="0"/>
          </a:endParaRPr>
        </a:p>
      </dsp:txBody>
      <dsp:txXfrm>
        <a:off x="2499066" y="0"/>
        <a:ext cx="5993092" cy="1499443"/>
      </dsp:txXfrm>
    </dsp:sp>
    <dsp:sp modelId="{F00D9A3B-B65C-4F48-B1C3-5A759B74E298}">
      <dsp:nvSpPr>
        <dsp:cNvPr id="0" name=""/>
        <dsp:cNvSpPr/>
      </dsp:nvSpPr>
      <dsp:spPr>
        <a:xfrm>
          <a:off x="874674" y="1499443"/>
          <a:ext cx="3248783" cy="3248783"/>
        </a:xfrm>
        <a:prstGeom prst="pie">
          <a:avLst>
            <a:gd name="adj1" fmla="val 5400000"/>
            <a:gd name="adj2" fmla="val 16200000"/>
          </a:avLst>
        </a:prstGeom>
        <a:solidFill>
          <a:schemeClr val="accent2">
            <a:hueOff val="899977"/>
            <a:satOff val="24292"/>
            <a:lumOff val="255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9C31D-11F5-412C-80E8-8353FF9BC207}">
      <dsp:nvSpPr>
        <dsp:cNvPr id="0" name=""/>
        <dsp:cNvSpPr/>
      </dsp:nvSpPr>
      <dsp:spPr>
        <a:xfrm>
          <a:off x="2499066" y="1499443"/>
          <a:ext cx="5993092" cy="3248783"/>
        </a:xfrm>
        <a:prstGeom prst="rect">
          <a:avLst/>
        </a:prstGeom>
        <a:solidFill>
          <a:schemeClr val="lt1">
            <a:alpha val="90000"/>
            <a:hueOff val="0"/>
            <a:satOff val="0"/>
            <a:lumOff val="0"/>
            <a:alphaOff val="0"/>
          </a:schemeClr>
        </a:solidFill>
        <a:ln w="28575" cap="flat" cmpd="sng" algn="ctr">
          <a:solidFill>
            <a:schemeClr val="accent2">
              <a:hueOff val="899977"/>
              <a:satOff val="24292"/>
              <a:lumOff val="25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cs typeface="Times New Roman" panose="02020603050405020304" pitchFamily="18" charset="0"/>
            </a:rPr>
            <a:t>Propósito:</a:t>
          </a:r>
        </a:p>
        <a:p>
          <a:pPr marL="0" lvl="0" indent="0" algn="ctr" defTabSz="666750">
            <a:lnSpc>
              <a:spcPct val="90000"/>
            </a:lnSpc>
            <a:spcBef>
              <a:spcPct val="0"/>
            </a:spcBef>
            <a:spcAft>
              <a:spcPct val="35000"/>
            </a:spcAft>
            <a:buNone/>
          </a:pPr>
          <a:r>
            <a:rPr lang="es-ES_tradnl" sz="1500" kern="1200" dirty="0">
              <a:solidFill>
                <a:schemeClr val="tx1"/>
              </a:solidFill>
              <a:effectLst/>
              <a:latin typeface="Times New Roman" panose="02020603050405020304" pitchFamily="18" charset="0"/>
              <a:ea typeface="+mn-ea"/>
              <a:cs typeface="Times New Roman" panose="02020603050405020304" pitchFamily="18" charset="0"/>
            </a:rPr>
            <a:t>Desarrollar vinculación con la comunidad entre la Universidad de las Fuerzas Armadas “ESPE” y la sociedad (parroquias de Calderón, Carcelén, Uyumbicho y Guamaní), sobre temas de violencia de género y formar emprendedoras que puedan dar origen a oportunidades de negocios a través de programas de emprendimiento y motivar mayor confianza en sí mismas.</a:t>
          </a:r>
          <a:endParaRPr lang="es-EC" sz="1500" kern="1200" dirty="0">
            <a:latin typeface="Times New Roman" panose="02020603050405020304" pitchFamily="18" charset="0"/>
            <a:cs typeface="Times New Roman" panose="02020603050405020304" pitchFamily="18" charset="0"/>
          </a:endParaRPr>
        </a:p>
      </dsp:txBody>
      <dsp:txXfrm>
        <a:off x="2499066" y="1499443"/>
        <a:ext cx="5993092" cy="1499438"/>
      </dsp:txXfrm>
    </dsp:sp>
    <dsp:sp modelId="{125453B5-F6D5-4902-B95B-8D74B5BBB841}">
      <dsp:nvSpPr>
        <dsp:cNvPr id="0" name=""/>
        <dsp:cNvSpPr/>
      </dsp:nvSpPr>
      <dsp:spPr>
        <a:xfrm>
          <a:off x="1749347" y="2998881"/>
          <a:ext cx="1499438" cy="1499438"/>
        </a:xfrm>
        <a:prstGeom prst="pie">
          <a:avLst>
            <a:gd name="adj1" fmla="val 5400000"/>
            <a:gd name="adj2" fmla="val 16200000"/>
          </a:avLst>
        </a:prstGeom>
        <a:solidFill>
          <a:schemeClr val="accent2">
            <a:hueOff val="1799954"/>
            <a:satOff val="48584"/>
            <a:lumOff val="509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CC0B8-D815-4A5A-9941-946DFE807694}">
      <dsp:nvSpPr>
        <dsp:cNvPr id="0" name=""/>
        <dsp:cNvSpPr/>
      </dsp:nvSpPr>
      <dsp:spPr>
        <a:xfrm>
          <a:off x="2499066" y="2998881"/>
          <a:ext cx="5993092" cy="1499438"/>
        </a:xfrm>
        <a:prstGeom prst="rect">
          <a:avLst/>
        </a:prstGeom>
        <a:solidFill>
          <a:schemeClr val="lt1">
            <a:alpha val="90000"/>
            <a:hueOff val="0"/>
            <a:satOff val="0"/>
            <a:lumOff val="0"/>
            <a:alphaOff val="0"/>
          </a:schemeClr>
        </a:solidFill>
        <a:ln w="28575" cap="flat" cmpd="sng" algn="ctr">
          <a:solidFill>
            <a:schemeClr val="accent2">
              <a:hueOff val="1799954"/>
              <a:satOff val="48584"/>
              <a:lumOff val="5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kern="1200" dirty="0">
              <a:latin typeface="Times New Roman" panose="02020603050405020304" pitchFamily="18" charset="0"/>
              <a:cs typeface="Times New Roman" panose="02020603050405020304" pitchFamily="18" charset="0"/>
            </a:rPr>
            <a:t>Justificación:</a:t>
          </a:r>
        </a:p>
        <a:p>
          <a:pPr marL="0" lvl="0" indent="0" algn="ctr" defTabSz="666750">
            <a:lnSpc>
              <a:spcPct val="90000"/>
            </a:lnSpc>
            <a:spcBef>
              <a:spcPct val="0"/>
            </a:spcBef>
            <a:spcAft>
              <a:spcPct val="35000"/>
            </a:spcAft>
            <a:buNone/>
          </a:pPr>
          <a:r>
            <a:rPr lang="es-ES_tradnl" sz="1500" kern="1200" dirty="0">
              <a:latin typeface="Times New Roman" panose="02020603050405020304" pitchFamily="18" charset="0"/>
              <a:cs typeface="Times New Roman" panose="02020603050405020304" pitchFamily="18" charset="0"/>
            </a:rPr>
            <a:t>La violencia de género es una problemática que se ha presentado desde años atrás acentuándose aún más en la actualidad y se ha evidenciado que no existen instituciones que fomenten programas en donde la academia y la sociedad colaboren en conjuntos para reducir esta problemática. </a:t>
          </a:r>
          <a:endParaRPr lang="es-EC" sz="1500" kern="1200" dirty="0">
            <a:latin typeface="Times New Roman" panose="02020603050405020304" pitchFamily="18" charset="0"/>
            <a:cs typeface="Times New Roman" panose="02020603050405020304" pitchFamily="18" charset="0"/>
          </a:endParaRPr>
        </a:p>
      </dsp:txBody>
      <dsp:txXfrm>
        <a:off x="2499066" y="2998881"/>
        <a:ext cx="5993092" cy="1499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D3D72-52C8-CA4C-B121-48B42F19E756}">
      <dsp:nvSpPr>
        <dsp:cNvPr id="0" name=""/>
        <dsp:cNvSpPr/>
      </dsp:nvSpPr>
      <dsp:spPr>
        <a:xfrm>
          <a:off x="678321" y="-212"/>
          <a:ext cx="3869924" cy="159246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_tradnl" sz="2400" kern="1200" dirty="0">
              <a:latin typeface="Times New Roman" panose="02020603050405020304" pitchFamily="18" charset="0"/>
              <a:cs typeface="Times New Roman" panose="02020603050405020304" pitchFamily="18" charset="0"/>
            </a:rPr>
            <a:t>Teoría psicoanalista, Psicología de las masas y análisis del yo:</a:t>
          </a:r>
        </a:p>
      </dsp:txBody>
      <dsp:txXfrm>
        <a:off x="724963" y="46430"/>
        <a:ext cx="3776640" cy="1499185"/>
      </dsp:txXfrm>
    </dsp:sp>
    <dsp:sp modelId="{ABF44AAA-DB3D-D04D-A06F-0A2D173542A8}">
      <dsp:nvSpPr>
        <dsp:cNvPr id="0" name=""/>
        <dsp:cNvSpPr/>
      </dsp:nvSpPr>
      <dsp:spPr>
        <a:xfrm rot="5463171">
          <a:off x="1748153" y="2352651"/>
          <a:ext cx="1662803" cy="557364"/>
        </a:xfrm>
        <a:prstGeom prst="lef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rot="10800000">
        <a:off x="1915362" y="2464124"/>
        <a:ext cx="1328385" cy="334418"/>
      </dsp:txXfrm>
    </dsp:sp>
    <dsp:sp modelId="{D6D074D3-5969-1142-8528-EDF3ED52FACB}">
      <dsp:nvSpPr>
        <dsp:cNvPr id="0" name=""/>
        <dsp:cNvSpPr/>
      </dsp:nvSpPr>
      <dsp:spPr>
        <a:xfrm>
          <a:off x="207294" y="3670410"/>
          <a:ext cx="4677020" cy="159487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s-ES_tradnl" sz="1800" kern="1200" dirty="0">
              <a:latin typeface="Times New Roman" panose="02020603050405020304" pitchFamily="18" charset="0"/>
              <a:cs typeface="Times New Roman" panose="02020603050405020304" pitchFamily="18" charset="0"/>
            </a:rPr>
            <a:t>Según  Sigmund (1992), en una relación el hombre tiende a ser más agresivo y pretende ser el dominador, cuando esto no sucede puede agredir la integridad física y emocional de su pareja. </a:t>
          </a:r>
        </a:p>
      </dsp:txBody>
      <dsp:txXfrm>
        <a:off x="254006" y="3717122"/>
        <a:ext cx="4583596" cy="1501450"/>
      </dsp:txXfrm>
    </dsp:sp>
    <dsp:sp modelId="{D0383ECB-90BA-0A4E-A3C3-3CD832DDE2AC}">
      <dsp:nvSpPr>
        <dsp:cNvPr id="0" name=""/>
        <dsp:cNvSpPr/>
      </dsp:nvSpPr>
      <dsp:spPr>
        <a:xfrm rot="16263171">
          <a:off x="1748153" y="2352651"/>
          <a:ext cx="1662803" cy="557364"/>
        </a:xfrm>
        <a:prstGeom prst="leftRightArrow">
          <a:avLst>
            <a:gd name="adj1" fmla="val 60000"/>
            <a:gd name="adj2" fmla="val 5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panose="02020603050405020304" pitchFamily="18" charset="0"/>
            <a:cs typeface="Times New Roman" panose="02020603050405020304" pitchFamily="18" charset="0"/>
          </a:endParaRPr>
        </a:p>
      </dsp:txBody>
      <dsp:txXfrm>
        <a:off x="1915362" y="2464124"/>
        <a:ext cx="1328385" cy="33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FFE2-491C-F046-A90D-1A0DA9BFC126}">
      <dsp:nvSpPr>
        <dsp:cNvPr id="0" name=""/>
        <dsp:cNvSpPr/>
      </dsp:nvSpPr>
      <dsp:spPr>
        <a:xfrm>
          <a:off x="1190" y="0"/>
          <a:ext cx="2539007" cy="9879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DISEÑO O TIPO DE INVESTIGACIÓN </a:t>
          </a:r>
        </a:p>
      </dsp:txBody>
      <dsp:txXfrm>
        <a:off x="30125" y="28935"/>
        <a:ext cx="2481137" cy="930034"/>
      </dsp:txXfrm>
    </dsp:sp>
    <dsp:sp modelId="{CD32CB32-32A4-F849-B991-C3EA4EC159F8}">
      <dsp:nvSpPr>
        <dsp:cNvPr id="0" name=""/>
        <dsp:cNvSpPr/>
      </dsp:nvSpPr>
      <dsp:spPr>
        <a:xfrm>
          <a:off x="2794099" y="179115"/>
          <a:ext cx="538269" cy="629673"/>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a:cs typeface="Times New Roman"/>
          </a:endParaRPr>
        </a:p>
      </dsp:txBody>
      <dsp:txXfrm>
        <a:off x="2794099" y="305050"/>
        <a:ext cx="376788" cy="377803"/>
      </dsp:txXfrm>
    </dsp:sp>
    <dsp:sp modelId="{54A51A08-D5DC-4D4B-8E8B-AE8CC7F10180}">
      <dsp:nvSpPr>
        <dsp:cNvPr id="0" name=""/>
        <dsp:cNvSpPr/>
      </dsp:nvSpPr>
      <dsp:spPr>
        <a:xfrm>
          <a:off x="3555801" y="0"/>
          <a:ext cx="2539007" cy="98790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Investigación descriptiva</a:t>
          </a:r>
        </a:p>
      </dsp:txBody>
      <dsp:txXfrm>
        <a:off x="3584736" y="28935"/>
        <a:ext cx="2481137" cy="930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FFE2-491C-F046-A90D-1A0DA9BFC126}">
      <dsp:nvSpPr>
        <dsp:cNvPr id="0" name=""/>
        <dsp:cNvSpPr/>
      </dsp:nvSpPr>
      <dsp:spPr>
        <a:xfrm>
          <a:off x="1190" y="0"/>
          <a:ext cx="2539007" cy="829134"/>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TIPOS DE INFORMACIÓN</a:t>
          </a:r>
        </a:p>
      </dsp:txBody>
      <dsp:txXfrm>
        <a:off x="25475" y="24285"/>
        <a:ext cx="2490437" cy="780564"/>
      </dsp:txXfrm>
    </dsp:sp>
    <dsp:sp modelId="{CD32CB32-32A4-F849-B991-C3EA4EC159F8}">
      <dsp:nvSpPr>
        <dsp:cNvPr id="0" name=""/>
        <dsp:cNvSpPr/>
      </dsp:nvSpPr>
      <dsp:spPr>
        <a:xfrm>
          <a:off x="2794099" y="99730"/>
          <a:ext cx="538269" cy="62967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a:cs typeface="Times New Roman"/>
          </a:endParaRPr>
        </a:p>
      </dsp:txBody>
      <dsp:txXfrm>
        <a:off x="2794099" y="225665"/>
        <a:ext cx="376788" cy="377803"/>
      </dsp:txXfrm>
    </dsp:sp>
    <dsp:sp modelId="{54A51A08-D5DC-4D4B-8E8B-AE8CC7F10180}">
      <dsp:nvSpPr>
        <dsp:cNvPr id="0" name=""/>
        <dsp:cNvSpPr/>
      </dsp:nvSpPr>
      <dsp:spPr>
        <a:xfrm>
          <a:off x="3555801" y="0"/>
          <a:ext cx="2539007" cy="829134"/>
        </a:xfrm>
        <a:prstGeom prst="roundRect">
          <a:avLst>
            <a:gd name="adj" fmla="val 10000"/>
          </a:avLst>
        </a:prstGeom>
        <a:gradFill rotWithShape="0">
          <a:gsLst>
            <a:gs pos="0">
              <a:schemeClr val="accent4">
                <a:hueOff val="3090473"/>
                <a:satOff val="33685"/>
                <a:lumOff val="-7059"/>
                <a:alphaOff val="0"/>
                <a:shade val="51000"/>
                <a:satMod val="130000"/>
              </a:schemeClr>
            </a:gs>
            <a:gs pos="80000">
              <a:schemeClr val="accent4">
                <a:hueOff val="3090473"/>
                <a:satOff val="33685"/>
                <a:lumOff val="-7059"/>
                <a:alphaOff val="0"/>
                <a:shade val="93000"/>
                <a:satMod val="130000"/>
              </a:schemeClr>
            </a:gs>
            <a:gs pos="100000">
              <a:schemeClr val="accent4">
                <a:hueOff val="3090473"/>
                <a:satOff val="33685"/>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Información secundaria</a:t>
          </a:r>
        </a:p>
      </dsp:txBody>
      <dsp:txXfrm>
        <a:off x="3580086" y="24285"/>
        <a:ext cx="2490437" cy="7805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FFE2-491C-F046-A90D-1A0DA9BFC126}">
      <dsp:nvSpPr>
        <dsp:cNvPr id="0" name=""/>
        <dsp:cNvSpPr/>
      </dsp:nvSpPr>
      <dsp:spPr>
        <a:xfrm>
          <a:off x="0" y="0"/>
          <a:ext cx="2145895" cy="187711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TÉCNICA DE INVESTIGACIÓN</a:t>
          </a:r>
        </a:p>
      </dsp:txBody>
      <dsp:txXfrm>
        <a:off x="54979" y="54979"/>
        <a:ext cx="2035937" cy="1767155"/>
      </dsp:txXfrm>
    </dsp:sp>
    <dsp:sp modelId="{CD32CB32-32A4-F849-B991-C3EA4EC159F8}">
      <dsp:nvSpPr>
        <dsp:cNvPr id="0" name=""/>
        <dsp:cNvSpPr/>
      </dsp:nvSpPr>
      <dsp:spPr>
        <a:xfrm>
          <a:off x="2501832" y="644517"/>
          <a:ext cx="754587" cy="58807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latin typeface="Times New Roman"/>
            <a:cs typeface="Times New Roman"/>
          </a:endParaRPr>
        </a:p>
      </dsp:txBody>
      <dsp:txXfrm>
        <a:off x="2501832" y="762133"/>
        <a:ext cx="578164" cy="352846"/>
      </dsp:txXfrm>
    </dsp:sp>
    <dsp:sp modelId="{54A51A08-D5DC-4D4B-8E8B-AE8CC7F10180}">
      <dsp:nvSpPr>
        <dsp:cNvPr id="0" name=""/>
        <dsp:cNvSpPr/>
      </dsp:nvSpPr>
      <dsp:spPr>
        <a:xfrm>
          <a:off x="3569645" y="0"/>
          <a:ext cx="1893637" cy="1877113"/>
        </a:xfrm>
        <a:prstGeom prst="roundRect">
          <a:avLst>
            <a:gd name="adj" fmla="val 10000"/>
          </a:avLst>
        </a:prstGeom>
        <a:gradFill rotWithShape="0">
          <a:gsLst>
            <a:gs pos="0">
              <a:schemeClr val="accent3">
                <a:hueOff val="68"/>
                <a:satOff val="-25131"/>
                <a:lumOff val="-5883"/>
                <a:alphaOff val="0"/>
                <a:shade val="51000"/>
                <a:satMod val="130000"/>
              </a:schemeClr>
            </a:gs>
            <a:gs pos="80000">
              <a:schemeClr val="accent3">
                <a:hueOff val="68"/>
                <a:satOff val="-25131"/>
                <a:lumOff val="-5883"/>
                <a:alphaOff val="0"/>
                <a:shade val="93000"/>
                <a:satMod val="130000"/>
              </a:schemeClr>
            </a:gs>
            <a:gs pos="100000">
              <a:schemeClr val="accent3">
                <a:hueOff val="68"/>
                <a:satOff val="-25131"/>
                <a:lumOff val="-588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Times New Roman"/>
              <a:cs typeface="Times New Roman"/>
            </a:rPr>
            <a:t>Diseño del formulario para recolección de datos</a:t>
          </a:r>
        </a:p>
      </dsp:txBody>
      <dsp:txXfrm>
        <a:off x="3624624" y="54979"/>
        <a:ext cx="1783679" cy="1767155"/>
      </dsp:txXfrm>
    </dsp:sp>
    <dsp:sp modelId="{A6D3BA26-3A2C-0244-9820-2B0DBB045530}">
      <dsp:nvSpPr>
        <dsp:cNvPr id="0" name=""/>
        <dsp:cNvSpPr/>
      </dsp:nvSpPr>
      <dsp:spPr>
        <a:xfrm rot="136337">
          <a:off x="5583475" y="691919"/>
          <a:ext cx="255221" cy="588078"/>
        </a:xfrm>
        <a:prstGeom prst="rightArrow">
          <a:avLst>
            <a:gd name="adj1" fmla="val 60000"/>
            <a:gd name="adj2" fmla="val 50000"/>
          </a:avLst>
        </a:prstGeom>
        <a:gradFill rotWithShape="0">
          <a:gsLst>
            <a:gs pos="0">
              <a:schemeClr val="accent3">
                <a:hueOff val="137"/>
                <a:satOff val="-50262"/>
                <a:lumOff val="-11766"/>
                <a:alphaOff val="0"/>
                <a:shade val="51000"/>
                <a:satMod val="130000"/>
              </a:schemeClr>
            </a:gs>
            <a:gs pos="80000">
              <a:schemeClr val="accent3">
                <a:hueOff val="137"/>
                <a:satOff val="-50262"/>
                <a:lumOff val="-11766"/>
                <a:alphaOff val="0"/>
                <a:shade val="93000"/>
                <a:satMod val="130000"/>
              </a:schemeClr>
            </a:gs>
            <a:gs pos="100000">
              <a:schemeClr val="accent3">
                <a:hueOff val="137"/>
                <a:satOff val="-50262"/>
                <a:lumOff val="-117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s-ES" sz="2600" kern="1200">
            <a:latin typeface="Times New Roman"/>
            <a:cs typeface="Times New Roman"/>
          </a:endParaRPr>
        </a:p>
      </dsp:txBody>
      <dsp:txXfrm>
        <a:off x="5583505" y="808017"/>
        <a:ext cx="178655" cy="352846"/>
      </dsp:txXfrm>
    </dsp:sp>
    <dsp:sp modelId="{62786F49-0E3D-8649-9049-CD78623284BC}">
      <dsp:nvSpPr>
        <dsp:cNvPr id="0" name=""/>
        <dsp:cNvSpPr/>
      </dsp:nvSpPr>
      <dsp:spPr>
        <a:xfrm>
          <a:off x="5944454" y="51064"/>
          <a:ext cx="2371285" cy="1982400"/>
        </a:xfrm>
        <a:prstGeom prst="roundRect">
          <a:avLst>
            <a:gd name="adj" fmla="val 10000"/>
          </a:avLst>
        </a:prstGeom>
        <a:gradFill rotWithShape="0">
          <a:gsLst>
            <a:gs pos="0">
              <a:schemeClr val="accent3">
                <a:hueOff val="137"/>
                <a:satOff val="-50262"/>
                <a:lumOff val="-11766"/>
                <a:alphaOff val="0"/>
                <a:shade val="51000"/>
                <a:satMod val="130000"/>
              </a:schemeClr>
            </a:gs>
            <a:gs pos="80000">
              <a:schemeClr val="accent3">
                <a:hueOff val="137"/>
                <a:satOff val="-50262"/>
                <a:lumOff val="-11766"/>
                <a:alphaOff val="0"/>
                <a:shade val="93000"/>
                <a:satMod val="130000"/>
              </a:schemeClr>
            </a:gs>
            <a:gs pos="100000">
              <a:schemeClr val="accent3">
                <a:hueOff val="137"/>
                <a:satOff val="-50262"/>
                <a:lumOff val="-117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a:cs typeface="Times New Roman"/>
            </a:rPr>
            <a:t>Relación con los objetivos planteados</a:t>
          </a:r>
          <a:endParaRPr lang="es-EC" sz="1600" kern="1200" dirty="0">
            <a:latin typeface="Times New Roman"/>
            <a:cs typeface="Times New Roman"/>
          </a:endParaRPr>
        </a:p>
        <a:p>
          <a:pPr marL="0" lvl="0" indent="0" algn="ctr" defTabSz="711200">
            <a:lnSpc>
              <a:spcPct val="90000"/>
            </a:lnSpc>
            <a:spcBef>
              <a:spcPct val="0"/>
            </a:spcBef>
            <a:spcAft>
              <a:spcPct val="35000"/>
            </a:spcAft>
            <a:buNone/>
          </a:pPr>
          <a:r>
            <a:rPr lang="es-ES" sz="1600" kern="1200" dirty="0">
              <a:latin typeface="Times New Roman"/>
              <a:cs typeface="Times New Roman"/>
            </a:rPr>
            <a:t>Utilizar medidas de Escala (ordinal, nominal, de intervalo, razón)</a:t>
          </a:r>
          <a:endParaRPr lang="es-EC" sz="1600" kern="1200" dirty="0">
            <a:latin typeface="Times New Roman"/>
            <a:cs typeface="Times New Roman"/>
          </a:endParaRPr>
        </a:p>
        <a:p>
          <a:pPr marL="0" lvl="0" indent="0" algn="ctr" defTabSz="711200">
            <a:lnSpc>
              <a:spcPct val="90000"/>
            </a:lnSpc>
            <a:spcBef>
              <a:spcPct val="0"/>
            </a:spcBef>
            <a:spcAft>
              <a:spcPct val="35000"/>
            </a:spcAft>
            <a:buNone/>
          </a:pPr>
          <a:r>
            <a:rPr lang="es-ES" sz="1600" kern="1200" dirty="0">
              <a:latin typeface="Times New Roman"/>
              <a:cs typeface="Times New Roman"/>
            </a:rPr>
            <a:t>Realizar de 10 a 12 preguntas.</a:t>
          </a:r>
        </a:p>
      </dsp:txBody>
      <dsp:txXfrm>
        <a:off x="6002517" y="109127"/>
        <a:ext cx="2255159" cy="1866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9F56F-0BCC-9E47-AA5E-1A612D8127C8}">
      <dsp:nvSpPr>
        <dsp:cNvPr id="0" name=""/>
        <dsp:cNvSpPr/>
      </dsp:nvSpPr>
      <dsp:spPr>
        <a:xfrm>
          <a:off x="0" y="887190"/>
          <a:ext cx="7920879" cy="3168351"/>
        </a:xfrm>
        <a:prstGeom prst="leftRightRibb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00C843DD-2E52-8E41-9CC6-104D62FEC324}">
      <dsp:nvSpPr>
        <dsp:cNvPr id="0" name=""/>
        <dsp:cNvSpPr/>
      </dsp:nvSpPr>
      <dsp:spPr>
        <a:xfrm>
          <a:off x="700552" y="998500"/>
          <a:ext cx="2981063" cy="2133139"/>
        </a:xfrm>
        <a:prstGeom prst="rect">
          <a:avLst/>
        </a:prstGeom>
        <a:noFill/>
        <a:ln w="9525" cap="flat" cmpd="sng" algn="ctr">
          <a:noFill/>
          <a:prstDash val="solid"/>
        </a:ln>
        <a:effectLst>
          <a:outerShdw blurRad="40000" dist="20000" dir="5400000" rotWithShape="0">
            <a:srgbClr val="000000">
              <a:alpha val="38000"/>
            </a:srgbClr>
          </a:outerShdw>
        </a:effectLst>
        <a:sp3d/>
      </dsp:spPr>
      <dsp:style>
        <a:lnRef idx="1">
          <a:schemeClr val="accent5"/>
        </a:lnRef>
        <a:fillRef idx="2">
          <a:schemeClr val="accent5"/>
        </a:fillRef>
        <a:effectRef idx="1">
          <a:schemeClr val="accent5"/>
        </a:effectRef>
        <a:fontRef idx="minor">
          <a:schemeClr val="dk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endParaRPr lang="es-EC"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anose="02020603050405020304" pitchFamily="18" charset="0"/>
              <a:cs typeface="Times New Roman" panose="02020603050405020304" pitchFamily="18" charset="0"/>
            </a:rPr>
            <a:t>Elementos muéstrales amplios</a:t>
          </a:r>
        </a:p>
        <a:p>
          <a:pPr marL="171450" lvl="1" indent="-171450" algn="l" defTabSz="711200">
            <a:lnSpc>
              <a:spcPct val="90000"/>
            </a:lnSpc>
            <a:spcBef>
              <a:spcPct val="0"/>
            </a:spcBef>
            <a:spcAft>
              <a:spcPct val="15000"/>
            </a:spcAft>
            <a:buChar char="•"/>
          </a:pPr>
          <a:r>
            <a:rPr lang="es-EC" sz="1600" kern="1200" dirty="0">
              <a:solidFill>
                <a:schemeClr val="tx1"/>
              </a:solidFill>
              <a:effectLst/>
              <a:latin typeface="Times New Roman" panose="02020603050405020304" pitchFamily="18" charset="0"/>
              <a:cs typeface="Times New Roman" panose="02020603050405020304" pitchFamily="18" charset="0"/>
            </a:rPr>
            <a:t>Carecen de características socioeconómicas similares</a:t>
          </a:r>
        </a:p>
        <a:p>
          <a:pPr marL="171450" lvl="1" indent="-171450" algn="l" defTabSz="711200">
            <a:lnSpc>
              <a:spcPct val="90000"/>
            </a:lnSpc>
            <a:spcBef>
              <a:spcPct val="0"/>
            </a:spcBef>
            <a:spcAft>
              <a:spcPct val="15000"/>
            </a:spcAft>
            <a:buChar char="•"/>
          </a:pPr>
          <a:r>
            <a:rPr lang="es-EC" sz="1600" b="0" kern="1200" dirty="0">
              <a:solidFill>
                <a:schemeClr val="tx1"/>
              </a:solidFill>
              <a:latin typeface="Times New Roman" panose="02020603050405020304" pitchFamily="18" charset="0"/>
              <a:cs typeface="Times New Roman" panose="02020603050405020304" pitchFamily="18" charset="0"/>
            </a:rPr>
            <a:t>Aumenta la precisión y delimita el  error de estimación</a:t>
          </a:r>
        </a:p>
      </dsp:txBody>
      <dsp:txXfrm>
        <a:off x="700552" y="998500"/>
        <a:ext cx="2981063" cy="2133139"/>
      </dsp:txXfrm>
    </dsp:sp>
    <dsp:sp modelId="{01F6A136-8A40-3941-BF5A-3E37BFDA9002}">
      <dsp:nvSpPr>
        <dsp:cNvPr id="0" name=""/>
        <dsp:cNvSpPr/>
      </dsp:nvSpPr>
      <dsp:spPr>
        <a:xfrm>
          <a:off x="3960439" y="1595768"/>
          <a:ext cx="3089142" cy="155249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42240" rIns="0" bIns="152400" numCol="1" spcCol="1270" anchor="ctr" anchorCtr="0">
          <a:noAutofit/>
        </a:bodyPr>
        <a:lstStyle/>
        <a:p>
          <a:pPr marL="0" lvl="0" indent="0" algn="l" defTabSz="1778000">
            <a:lnSpc>
              <a:spcPct val="90000"/>
            </a:lnSpc>
            <a:spcBef>
              <a:spcPct val="0"/>
            </a:spcBef>
            <a:spcAft>
              <a:spcPct val="35000"/>
            </a:spcAft>
            <a:buNone/>
          </a:pPr>
          <a:endParaRPr lang="es-EC" sz="40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anose="02020603050405020304" pitchFamily="18" charset="0"/>
              <a:cs typeface="Times New Roman" panose="02020603050405020304" pitchFamily="18" charset="0"/>
            </a:rPr>
            <a:t>Enfoque en las áreas Urbano Marginales</a:t>
          </a:r>
        </a:p>
        <a:p>
          <a:pPr marL="171450" lvl="1" indent="-171450" algn="l" defTabSz="711200">
            <a:lnSpc>
              <a:spcPct val="90000"/>
            </a:lnSpc>
            <a:spcBef>
              <a:spcPct val="0"/>
            </a:spcBef>
            <a:spcAft>
              <a:spcPct val="15000"/>
            </a:spcAft>
            <a:buChar char="•"/>
          </a:pPr>
          <a:r>
            <a:rPr lang="es-EC" sz="1600" kern="1200" dirty="0">
              <a:solidFill>
                <a:schemeClr val="tx1"/>
              </a:solidFill>
              <a:latin typeface="Times New Roman" panose="02020603050405020304" pitchFamily="18" charset="0"/>
              <a:cs typeface="Times New Roman" panose="02020603050405020304" pitchFamily="18" charset="0"/>
            </a:rPr>
            <a:t>Seleccionar aleatoriamente la población final de las diferentes áreas de forma proporcional </a:t>
          </a:r>
        </a:p>
      </dsp:txBody>
      <dsp:txXfrm>
        <a:off x="3960439" y="1595768"/>
        <a:ext cx="3089142" cy="1552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30155-9A46-49A0-8DA7-D2E057AACB70}">
      <dsp:nvSpPr>
        <dsp:cNvPr id="0" name=""/>
        <dsp:cNvSpPr/>
      </dsp:nvSpPr>
      <dsp:spPr>
        <a:xfrm>
          <a:off x="826367" y="1125432"/>
          <a:ext cx="2366255" cy="1656302"/>
        </a:xfrm>
        <a:prstGeom prst="roundRect">
          <a:avLst>
            <a:gd name="adj" fmla="val 16670"/>
          </a:avLst>
        </a:prstGeom>
        <a:solidFill>
          <a:schemeClr val="accent1">
            <a:shade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b="1" kern="1200" dirty="0">
              <a:latin typeface="Times New Roman" panose="02020603050405020304" pitchFamily="18" charset="0"/>
              <a:cs typeface="Times New Roman" panose="02020603050405020304" pitchFamily="18" charset="0"/>
            </a:rPr>
            <a:t>Tipos de violencia pueden experimentar las mujeres</a:t>
          </a:r>
          <a:endParaRPr lang="es-EC" sz="2200" kern="1200" dirty="0">
            <a:latin typeface="Times New Roman" panose="02020603050405020304" pitchFamily="18" charset="0"/>
            <a:cs typeface="Times New Roman" panose="02020603050405020304" pitchFamily="18" charset="0"/>
          </a:endParaRPr>
        </a:p>
      </dsp:txBody>
      <dsp:txXfrm>
        <a:off x="907236" y="1206301"/>
        <a:ext cx="2204517" cy="14945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532A3-B79B-4B3B-A759-1903D1FC28F3}">
      <dsp:nvSpPr>
        <dsp:cNvPr id="0" name=""/>
        <dsp:cNvSpPr/>
      </dsp:nvSpPr>
      <dsp:spPr>
        <a:xfrm rot="5400000">
          <a:off x="1883888" y="1051945"/>
          <a:ext cx="940770" cy="1071034"/>
        </a:xfrm>
        <a:prstGeom prst="bentUpArrow">
          <a:avLst>
            <a:gd name="adj1" fmla="val 32840"/>
            <a:gd name="adj2" fmla="val 25000"/>
            <a:gd name="adj3" fmla="val 3578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24B7A-3106-4488-B61D-915B85FE7956}">
      <dsp:nvSpPr>
        <dsp:cNvPr id="0" name=""/>
        <dsp:cNvSpPr/>
      </dsp:nvSpPr>
      <dsp:spPr>
        <a:xfrm>
          <a:off x="1634641" y="9082"/>
          <a:ext cx="1583704" cy="1108541"/>
        </a:xfrm>
        <a:prstGeom prst="roundRect">
          <a:avLst>
            <a:gd name="adj" fmla="val 16670"/>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Times New Roman" panose="02020603050405020304" pitchFamily="18" charset="0"/>
              <a:cs typeface="Times New Roman" panose="02020603050405020304" pitchFamily="18" charset="0"/>
            </a:rPr>
            <a:t>Violencia de género </a:t>
          </a:r>
          <a:endParaRPr lang="es-EC" sz="1600" kern="1200">
            <a:latin typeface="Times New Roman" panose="02020603050405020304" pitchFamily="18" charset="0"/>
            <a:cs typeface="Times New Roman" panose="02020603050405020304" pitchFamily="18" charset="0"/>
          </a:endParaRPr>
        </a:p>
      </dsp:txBody>
      <dsp:txXfrm>
        <a:off x="1688765" y="63206"/>
        <a:ext cx="1475456" cy="1000293"/>
      </dsp:txXfrm>
    </dsp:sp>
    <dsp:sp modelId="{BC2EF68D-6744-4875-99C9-AD2CEFEFA920}">
      <dsp:nvSpPr>
        <dsp:cNvPr id="0" name=""/>
        <dsp:cNvSpPr/>
      </dsp:nvSpPr>
      <dsp:spPr>
        <a:xfrm>
          <a:off x="3218345" y="114806"/>
          <a:ext cx="1151835" cy="895972"/>
        </a:xfrm>
        <a:prstGeom prst="rect">
          <a:avLst/>
        </a:prstGeom>
        <a:noFill/>
        <a:ln>
          <a:noFill/>
        </a:ln>
        <a:effectLst/>
      </dsp:spPr>
      <dsp:style>
        <a:lnRef idx="0">
          <a:scrgbClr r="0" g="0" b="0"/>
        </a:lnRef>
        <a:fillRef idx="0">
          <a:scrgbClr r="0" g="0" b="0"/>
        </a:fillRef>
        <a:effectRef idx="0">
          <a:scrgbClr r="0" g="0" b="0"/>
        </a:effectRef>
        <a:fontRef idx="minor"/>
      </dsp:style>
    </dsp:sp>
    <dsp:sp modelId="{86302968-CABA-447B-9256-30B3A542C61C}">
      <dsp:nvSpPr>
        <dsp:cNvPr id="0" name=""/>
        <dsp:cNvSpPr/>
      </dsp:nvSpPr>
      <dsp:spPr>
        <a:xfrm>
          <a:off x="2947700" y="1254340"/>
          <a:ext cx="1583704" cy="1108541"/>
        </a:xfrm>
        <a:prstGeom prst="roundRect">
          <a:avLst>
            <a:gd name="adj" fmla="val 1667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Enfermedades físicas que padecen las mujeres</a:t>
          </a:r>
          <a:endParaRPr lang="es-EC" sz="1600" kern="1200" dirty="0">
            <a:latin typeface="Times New Roman" panose="02020603050405020304" pitchFamily="18" charset="0"/>
            <a:cs typeface="Times New Roman" panose="02020603050405020304" pitchFamily="18" charset="0"/>
          </a:endParaRPr>
        </a:p>
      </dsp:txBody>
      <dsp:txXfrm>
        <a:off x="3001824" y="1308464"/>
        <a:ext cx="1475456" cy="10002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8BCE2-7E95-43FA-A6CE-8BE2BF70A421}">
      <dsp:nvSpPr>
        <dsp:cNvPr id="0" name=""/>
        <dsp:cNvSpPr/>
      </dsp:nvSpPr>
      <dsp:spPr>
        <a:xfrm rot="5400000">
          <a:off x="1690668" y="1142774"/>
          <a:ext cx="1022000" cy="1163511"/>
        </a:xfrm>
        <a:prstGeom prst="bentUpArrow">
          <a:avLst>
            <a:gd name="adj1" fmla="val 32840"/>
            <a:gd name="adj2" fmla="val 25000"/>
            <a:gd name="adj3" fmla="val 35780"/>
          </a:avLst>
        </a:prstGeom>
        <a:solidFill>
          <a:schemeClr val="accent4">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F70D8-7E9F-41BA-A3BF-4F535E8FCA4B}">
      <dsp:nvSpPr>
        <dsp:cNvPr id="0" name=""/>
        <dsp:cNvSpPr/>
      </dsp:nvSpPr>
      <dsp:spPr>
        <a:xfrm>
          <a:off x="1419899" y="9866"/>
          <a:ext cx="1720447" cy="1204257"/>
        </a:xfrm>
        <a:prstGeom prst="roundRect">
          <a:avLst>
            <a:gd name="adj" fmla="val 1667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b="1" kern="1200" dirty="0">
              <a:latin typeface="Times New Roman" panose="02020603050405020304" pitchFamily="18" charset="0"/>
              <a:cs typeface="Times New Roman" panose="02020603050405020304" pitchFamily="18" charset="0"/>
            </a:rPr>
            <a:t>Perfil del agresor</a:t>
          </a:r>
          <a:endParaRPr lang="es-EC" sz="1700" kern="1200" dirty="0">
            <a:latin typeface="Times New Roman" panose="02020603050405020304" pitchFamily="18" charset="0"/>
            <a:cs typeface="Times New Roman" panose="02020603050405020304" pitchFamily="18" charset="0"/>
          </a:endParaRPr>
        </a:p>
      </dsp:txBody>
      <dsp:txXfrm>
        <a:off x="1478697" y="68664"/>
        <a:ext cx="1602851" cy="1086661"/>
      </dsp:txXfrm>
    </dsp:sp>
    <dsp:sp modelId="{F013F45F-1A54-4EC1-B658-129CEFEAEAA6}">
      <dsp:nvSpPr>
        <dsp:cNvPr id="0" name=""/>
        <dsp:cNvSpPr/>
      </dsp:nvSpPr>
      <dsp:spPr>
        <a:xfrm>
          <a:off x="3140347" y="124719"/>
          <a:ext cx="1251289" cy="973334"/>
        </a:xfrm>
        <a:prstGeom prst="rect">
          <a:avLst/>
        </a:prstGeom>
        <a:noFill/>
        <a:ln>
          <a:noFill/>
        </a:ln>
        <a:effectLst/>
      </dsp:spPr>
      <dsp:style>
        <a:lnRef idx="0">
          <a:scrgbClr r="0" g="0" b="0"/>
        </a:lnRef>
        <a:fillRef idx="0">
          <a:scrgbClr r="0" g="0" b="0"/>
        </a:fillRef>
        <a:effectRef idx="0">
          <a:scrgbClr r="0" g="0" b="0"/>
        </a:effectRef>
        <a:fontRef idx="minor"/>
      </dsp:style>
    </dsp:sp>
    <dsp:sp modelId="{4DA8088E-B2D7-4143-AE15-8B1E2F51A4FD}">
      <dsp:nvSpPr>
        <dsp:cNvPr id="0" name=""/>
        <dsp:cNvSpPr/>
      </dsp:nvSpPr>
      <dsp:spPr>
        <a:xfrm>
          <a:off x="2846334" y="1362645"/>
          <a:ext cx="1720447" cy="1204257"/>
        </a:xfrm>
        <a:prstGeom prst="roundRect">
          <a:avLst>
            <a:gd name="adj" fmla="val 16670"/>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_tradnl" sz="1700" b="1" i="0" kern="1200" dirty="0">
              <a:latin typeface="Times New Roman" panose="02020603050405020304" pitchFamily="18" charset="0"/>
              <a:cs typeface="Times New Roman" panose="02020603050405020304" pitchFamily="18" charset="0"/>
            </a:rPr>
            <a:t>Características de un agresor</a:t>
          </a:r>
          <a:endParaRPr lang="es-EC" sz="1700" i="0" kern="1200" dirty="0">
            <a:latin typeface="Times New Roman" panose="02020603050405020304" pitchFamily="18" charset="0"/>
            <a:cs typeface="Times New Roman" panose="02020603050405020304" pitchFamily="18" charset="0"/>
          </a:endParaRPr>
        </a:p>
      </dsp:txBody>
      <dsp:txXfrm>
        <a:off x="2905132" y="1421443"/>
        <a:ext cx="1602851" cy="108666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192E0-84D6-3346-B29C-002AEF8CE412}" type="datetimeFigureOut">
              <a:rPr lang="es-ES" smtClean="0"/>
              <a:t>25/06/2018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A8DA88-FBF0-344C-BF41-A977900FDA9B}" type="slidenum">
              <a:rPr lang="es-ES" smtClean="0"/>
              <a:t>‹Nº›</a:t>
            </a:fld>
            <a:endParaRPr lang="es-ES"/>
          </a:p>
        </p:txBody>
      </p:sp>
    </p:spTree>
    <p:extLst>
      <p:ext uri="{BB962C8B-B14F-4D97-AF65-F5344CB8AC3E}">
        <p14:creationId xmlns:p14="http://schemas.microsoft.com/office/powerpoint/2010/main" val="1431630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FA8DA88-FBF0-344C-BF41-A977900FDA9B}" type="slidenum">
              <a:rPr lang="es-ES" smtClean="0"/>
              <a:t>4</a:t>
            </a:fld>
            <a:endParaRPr lang="es-ES"/>
          </a:p>
        </p:txBody>
      </p:sp>
    </p:spTree>
    <p:extLst>
      <p:ext uri="{BB962C8B-B14F-4D97-AF65-F5344CB8AC3E}">
        <p14:creationId xmlns:p14="http://schemas.microsoft.com/office/powerpoint/2010/main" val="344374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FA8DA88-FBF0-344C-BF41-A977900FDA9B}" type="slidenum">
              <a:rPr lang="es-ES" smtClean="0"/>
              <a:t>5</a:t>
            </a:fld>
            <a:endParaRPr lang="es-ES"/>
          </a:p>
        </p:txBody>
      </p:sp>
    </p:spTree>
    <p:extLst>
      <p:ext uri="{BB962C8B-B14F-4D97-AF65-F5344CB8AC3E}">
        <p14:creationId xmlns:p14="http://schemas.microsoft.com/office/powerpoint/2010/main" val="212645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6C7AD32-CFFB-4880-AB59-19319DADB483}" type="slidenum">
              <a:rPr lang="es-EC" smtClean="0"/>
              <a:t>14</a:t>
            </a:fld>
            <a:endParaRPr lang="es-EC"/>
          </a:p>
        </p:txBody>
      </p:sp>
    </p:spTree>
    <p:extLst>
      <p:ext uri="{BB962C8B-B14F-4D97-AF65-F5344CB8AC3E}">
        <p14:creationId xmlns:p14="http://schemas.microsoft.com/office/powerpoint/2010/main" val="22783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6C7AD32-CFFB-4880-AB59-19319DADB483}" type="slidenum">
              <a:rPr lang="es-EC" smtClean="0"/>
              <a:t>15</a:t>
            </a:fld>
            <a:endParaRPr lang="es-EC"/>
          </a:p>
        </p:txBody>
      </p:sp>
    </p:spTree>
    <p:extLst>
      <p:ext uri="{BB962C8B-B14F-4D97-AF65-F5344CB8AC3E}">
        <p14:creationId xmlns:p14="http://schemas.microsoft.com/office/powerpoint/2010/main" val="13731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FA8DA88-FBF0-344C-BF41-A977900FDA9B}" type="slidenum">
              <a:rPr lang="es-ES" smtClean="0"/>
              <a:t>16</a:t>
            </a:fld>
            <a:endParaRPr lang="es-ES"/>
          </a:p>
        </p:txBody>
      </p:sp>
    </p:spTree>
    <p:extLst>
      <p:ext uri="{BB962C8B-B14F-4D97-AF65-F5344CB8AC3E}">
        <p14:creationId xmlns:p14="http://schemas.microsoft.com/office/powerpoint/2010/main" val="130932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kern="1200" dirty="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76C7AD32-CFFB-4880-AB59-19319DADB483}" type="slidenum">
              <a:rPr lang="es-EC" smtClean="0"/>
              <a:t>17</a:t>
            </a:fld>
            <a:endParaRPr lang="es-EC"/>
          </a:p>
        </p:txBody>
      </p:sp>
    </p:spTree>
    <p:extLst>
      <p:ext uri="{BB962C8B-B14F-4D97-AF65-F5344CB8AC3E}">
        <p14:creationId xmlns:p14="http://schemas.microsoft.com/office/powerpoint/2010/main" val="276279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6C7AD32-CFFB-4880-AB59-19319DADB483}" type="slidenum">
              <a:rPr lang="es-EC" smtClean="0"/>
              <a:t>19</a:t>
            </a:fld>
            <a:endParaRPr lang="es-EC"/>
          </a:p>
        </p:txBody>
      </p:sp>
    </p:spTree>
    <p:extLst>
      <p:ext uri="{BB962C8B-B14F-4D97-AF65-F5344CB8AC3E}">
        <p14:creationId xmlns:p14="http://schemas.microsoft.com/office/powerpoint/2010/main" val="7771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6C7AD32-CFFB-4880-AB59-19319DADB483}" type="slidenum">
              <a:rPr lang="es-EC" smtClean="0"/>
              <a:t>22</a:t>
            </a:fld>
            <a:endParaRPr lang="es-EC"/>
          </a:p>
        </p:txBody>
      </p:sp>
    </p:spTree>
    <p:extLst>
      <p:ext uri="{BB962C8B-B14F-4D97-AF65-F5344CB8AC3E}">
        <p14:creationId xmlns:p14="http://schemas.microsoft.com/office/powerpoint/2010/main" val="67252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 para editar título</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3DDB91F-61BB-644A-8660-D044BFE9B626}" type="datetimeFigureOut">
              <a:rPr lang="es-ES" smtClean="0"/>
              <a:t>25/06/2018</a:t>
            </a:fld>
            <a:endParaRPr lang="es-ES"/>
          </a:p>
        </p:txBody>
      </p:sp>
      <p:sp>
        <p:nvSpPr>
          <p:cNvPr id="8" name="Slide Number Placeholder 7"/>
          <p:cNvSpPr>
            <a:spLocks noGrp="1"/>
          </p:cNvSpPr>
          <p:nvPr>
            <p:ph type="sldNum" sz="quarter" idx="11"/>
          </p:nvPr>
        </p:nvSpPr>
        <p:spPr/>
        <p:txBody>
          <a:bodyPr/>
          <a:lstStyle/>
          <a:p>
            <a:fld id="{ADB8D839-4144-9E4B-92F3-ED75AEACC02B}"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10"/>
          </p:nvPr>
        </p:nvSpPr>
        <p:spPr/>
        <p:txBody>
          <a:bodyPr/>
          <a:lstStyle/>
          <a:p>
            <a:fld id="{13DDB91F-61BB-644A-8660-D044BFE9B626}" type="datetimeFigureOut">
              <a:rPr lang="es-ES" smtClean="0"/>
              <a:t>25/06/2018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10"/>
          </p:nvPr>
        </p:nvSpPr>
        <p:spPr/>
        <p:txBody>
          <a:bodyPr/>
          <a:lstStyle/>
          <a:p>
            <a:fld id="{13DDB91F-61BB-644A-8660-D044BFE9B626}" type="datetimeFigureOut">
              <a:rPr lang="es-ES" smtClean="0"/>
              <a:t>25/06/2018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10"/>
          </p:nvPr>
        </p:nvSpPr>
        <p:spPr/>
        <p:txBody>
          <a:bodyPr/>
          <a:lstStyle/>
          <a:p>
            <a:fld id="{13DDB91F-61BB-644A-8660-D044BFE9B626}" type="datetimeFigureOut">
              <a:rPr lang="es-ES" smtClean="0"/>
              <a:t>25/06/2018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 para editar título</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Date Placeholder 3"/>
          <p:cNvSpPr>
            <a:spLocks noGrp="1"/>
          </p:cNvSpPr>
          <p:nvPr>
            <p:ph type="dt" sz="half" idx="10"/>
          </p:nvPr>
        </p:nvSpPr>
        <p:spPr/>
        <p:txBody>
          <a:bodyPr/>
          <a:lstStyle/>
          <a:p>
            <a:fld id="{13DDB91F-61BB-644A-8660-D044BFE9B626}" type="datetimeFigureOut">
              <a:rPr lang="es-ES" smtClean="0"/>
              <a:t>25/06/2018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B8D839-4144-9E4B-92F3-ED75AEACC02B}" type="slidenum">
              <a:rPr lang="es-ES" smtClean="0"/>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5" name="Date Placeholder 4"/>
          <p:cNvSpPr>
            <a:spLocks noGrp="1"/>
          </p:cNvSpPr>
          <p:nvPr>
            <p:ph type="dt" sz="half" idx="10"/>
          </p:nvPr>
        </p:nvSpPr>
        <p:spPr/>
        <p:txBody>
          <a:bodyPr/>
          <a:lstStyle/>
          <a:p>
            <a:fld id="{13DDB91F-61BB-644A-8660-D044BFE9B626}" type="datetimeFigureOut">
              <a:rPr lang="es-ES" smtClean="0"/>
              <a:t>25/06/2018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B8D839-4144-9E4B-92F3-ED75AEACC02B}" type="slidenum">
              <a:rPr lang="es-ES" smtClean="0"/>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 para editar título</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7" name="Date Placeholder 6"/>
          <p:cNvSpPr>
            <a:spLocks noGrp="1"/>
          </p:cNvSpPr>
          <p:nvPr>
            <p:ph type="dt" sz="half" idx="10"/>
          </p:nvPr>
        </p:nvSpPr>
        <p:spPr/>
        <p:txBody>
          <a:bodyPr/>
          <a:lstStyle/>
          <a:p>
            <a:fld id="{13DDB91F-61BB-644A-8660-D044BFE9B626}" type="datetimeFigureOut">
              <a:rPr lang="es-ES" smtClean="0"/>
              <a:t>25/06/2018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B8D839-4144-9E4B-92F3-ED75AEACC02B}" type="slidenum">
              <a:rPr lang="es-ES" smtClean="0"/>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 para editar título</a:t>
            </a:r>
            <a:endParaRPr lang="en-US" dirty="0"/>
          </a:p>
        </p:txBody>
      </p:sp>
      <p:sp>
        <p:nvSpPr>
          <p:cNvPr id="3" name="Date Placeholder 2"/>
          <p:cNvSpPr>
            <a:spLocks noGrp="1"/>
          </p:cNvSpPr>
          <p:nvPr>
            <p:ph type="dt" sz="half" idx="10"/>
          </p:nvPr>
        </p:nvSpPr>
        <p:spPr/>
        <p:txBody>
          <a:bodyPr/>
          <a:lstStyle/>
          <a:p>
            <a:fld id="{13DDB91F-61BB-644A-8660-D044BFE9B626}" type="datetimeFigureOut">
              <a:rPr lang="es-ES" smtClean="0"/>
              <a:t>25/06/2018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DB91F-61BB-644A-8660-D044BFE9B626}" type="datetimeFigureOut">
              <a:rPr lang="es-ES" smtClean="0"/>
              <a:t>25/06/2018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 para editar título</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13DDB91F-61BB-644A-8660-D044BFE9B626}" type="datetimeFigureOut">
              <a:rPr lang="es-ES" smtClean="0"/>
              <a:t>25/06/2018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 para editar título</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Arrastre la imagen al marcador de posición o haga clic en el icono para agregar</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Date Placeholder 4"/>
          <p:cNvSpPr>
            <a:spLocks noGrp="1"/>
          </p:cNvSpPr>
          <p:nvPr>
            <p:ph type="dt" sz="half" idx="10"/>
          </p:nvPr>
        </p:nvSpPr>
        <p:spPr/>
        <p:txBody>
          <a:bodyPr/>
          <a:lstStyle/>
          <a:p>
            <a:fld id="{13DDB91F-61BB-644A-8660-D044BFE9B626}" type="datetimeFigureOut">
              <a:rPr lang="es-ES" smtClean="0"/>
              <a:t>25/06/2018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B8D839-4144-9E4B-92F3-ED75AEACC02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 para editar título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3DDB91F-61BB-644A-8660-D044BFE9B626}" type="datetimeFigureOut">
              <a:rPr lang="es-ES" smtClean="0"/>
              <a:t>25/06/2018</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DB8D839-4144-9E4B-92F3-ED75AEACC02B}" type="slidenum">
              <a:rPr lang="es-ES" smtClean="0"/>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3.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3061" y="1895671"/>
            <a:ext cx="7772400" cy="993848"/>
          </a:xfrm>
        </p:spPr>
        <p:txBody>
          <a:bodyPr/>
          <a:lstStyle/>
          <a:p>
            <a:r>
              <a:rPr lang="es-ES" sz="2200" b="1" dirty="0">
                <a:solidFill>
                  <a:srgbClr val="6076B4"/>
                </a:solidFill>
                <a:latin typeface="Times New Roman" panose="02020603050405020304" pitchFamily="18" charset="0"/>
                <a:cs typeface="Times New Roman" panose="02020603050405020304" pitchFamily="18" charset="0"/>
              </a:rPr>
              <a:t>DEPARTAMENTO DE CIENCIAS ECONÓMICAS, ADMINISTRATIVAS Y DE COMERCIO</a:t>
            </a:r>
          </a:p>
        </p:txBody>
      </p:sp>
      <p:sp>
        <p:nvSpPr>
          <p:cNvPr id="3" name="Subtítulo 2"/>
          <p:cNvSpPr>
            <a:spLocks noGrp="1"/>
          </p:cNvSpPr>
          <p:nvPr>
            <p:ph type="subTitle" idx="1"/>
          </p:nvPr>
        </p:nvSpPr>
        <p:spPr>
          <a:xfrm>
            <a:off x="833061" y="3167758"/>
            <a:ext cx="7772400" cy="1219200"/>
          </a:xfrm>
        </p:spPr>
        <p:txBody>
          <a:bodyPr>
            <a:noAutofit/>
          </a:bodyPr>
          <a:lstStyle/>
          <a:p>
            <a:r>
              <a:rPr lang="es-ES" sz="2200" dirty="0">
                <a:solidFill>
                  <a:schemeClr val="accent1"/>
                </a:solidFill>
                <a:latin typeface="Times New Roman" panose="02020603050405020304" pitchFamily="18" charset="0"/>
                <a:cs typeface="Times New Roman" panose="02020603050405020304" pitchFamily="18" charset="0"/>
              </a:rPr>
              <a:t>TRABAJO DE TITULACIÓN PREVIO LA OBTENCIÓN DEL TITULO DE INGENIERO EN MERCADOTECNIA </a:t>
            </a:r>
          </a:p>
          <a:p>
            <a:endParaRPr lang="es-ES" sz="2200" dirty="0">
              <a:solidFill>
                <a:schemeClr val="accent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435336" y="496651"/>
            <a:ext cx="6337064" cy="1399020"/>
          </a:xfrm>
          <a:prstGeom prst="rect">
            <a:avLst/>
          </a:prstGeom>
        </p:spPr>
      </p:pic>
      <p:sp>
        <p:nvSpPr>
          <p:cNvPr id="6" name="Subtítulo 2"/>
          <p:cNvSpPr txBox="1">
            <a:spLocks/>
          </p:cNvSpPr>
          <p:nvPr/>
        </p:nvSpPr>
        <p:spPr>
          <a:xfrm>
            <a:off x="1371600" y="4228654"/>
            <a:ext cx="6400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a:r>
              <a:rPr lang="es-ES" sz="2200" b="1" dirty="0">
                <a:solidFill>
                  <a:srgbClr val="6076B4"/>
                </a:solidFill>
                <a:latin typeface="Times New Roman" panose="02020603050405020304" pitchFamily="18" charset="0"/>
                <a:cs typeface="Times New Roman" panose="02020603050405020304" pitchFamily="18" charset="0"/>
              </a:rPr>
              <a:t>AUTORES: </a:t>
            </a:r>
          </a:p>
          <a:p>
            <a:r>
              <a:rPr lang="es-ES" sz="2200" dirty="0">
                <a:solidFill>
                  <a:srgbClr val="6076B4"/>
                </a:solidFill>
                <a:latin typeface="Times New Roman" panose="02020603050405020304" pitchFamily="18" charset="0"/>
                <a:cs typeface="Times New Roman" panose="02020603050405020304" pitchFamily="18" charset="0"/>
              </a:rPr>
              <a:t>HERNÁNDEZ ORTIZ, ARIEL FERNANDO </a:t>
            </a:r>
          </a:p>
          <a:p>
            <a:r>
              <a:rPr lang="es-ES" sz="2200" dirty="0">
                <a:solidFill>
                  <a:srgbClr val="6076B4"/>
                </a:solidFill>
                <a:latin typeface="Times New Roman" panose="02020603050405020304" pitchFamily="18" charset="0"/>
                <a:cs typeface="Times New Roman" panose="02020603050405020304" pitchFamily="18" charset="0"/>
              </a:rPr>
              <a:t>LARA HIDALGO, JAIRO BOLÍVAR </a:t>
            </a:r>
          </a:p>
        </p:txBody>
      </p:sp>
      <p:sp>
        <p:nvSpPr>
          <p:cNvPr id="7" name="Subtítulo 2"/>
          <p:cNvSpPr txBox="1">
            <a:spLocks/>
          </p:cNvSpPr>
          <p:nvPr/>
        </p:nvSpPr>
        <p:spPr>
          <a:xfrm>
            <a:off x="3879183" y="5639568"/>
            <a:ext cx="2121712"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S" sz="2200" b="1" dirty="0">
                <a:solidFill>
                  <a:srgbClr val="6076B4"/>
                </a:solidFill>
                <a:latin typeface="Times New Roman" panose="02020603050405020304" pitchFamily="18" charset="0"/>
                <a:cs typeface="Times New Roman" panose="02020603050405020304" pitchFamily="18" charset="0"/>
              </a:rPr>
              <a:t>SANGOLQUÍ</a:t>
            </a:r>
          </a:p>
          <a:p>
            <a:r>
              <a:rPr lang="es-ES" sz="2200" b="1" dirty="0">
                <a:solidFill>
                  <a:srgbClr val="6076B4"/>
                </a:solidFill>
                <a:latin typeface="Times New Roman" panose="02020603050405020304" pitchFamily="18" charset="0"/>
                <a:cs typeface="Times New Roman" panose="02020603050405020304" pitchFamily="18" charset="0"/>
              </a:rPr>
              <a:t>2018</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spTree>
    <p:extLst>
      <p:ext uri="{BB962C8B-B14F-4D97-AF65-F5344CB8AC3E}">
        <p14:creationId xmlns:p14="http://schemas.microsoft.com/office/powerpoint/2010/main" val="254108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58369"/>
            <a:ext cx="8229600" cy="894554"/>
          </a:xfrm>
        </p:spPr>
        <p:txBody>
          <a:bodyPr/>
          <a:lstStyle/>
          <a:p>
            <a:r>
              <a:rPr lang="es-ES" sz="4400" dirty="0"/>
              <a:t>TAMAÑO DE LA MUESTRA</a:t>
            </a:r>
          </a:p>
        </p:txBody>
      </p:sp>
      <p:graphicFrame>
        <p:nvGraphicFramePr>
          <p:cNvPr id="6" name="Tabla 5"/>
          <p:cNvGraphicFramePr>
            <a:graphicFrameLocks noGrp="1"/>
          </p:cNvGraphicFramePr>
          <p:nvPr>
            <p:extLst>
              <p:ext uri="{D42A27DB-BD31-4B8C-83A1-F6EECF244321}">
                <p14:modId xmlns:p14="http://schemas.microsoft.com/office/powerpoint/2010/main" val="1793443729"/>
              </p:ext>
            </p:extLst>
          </p:nvPr>
        </p:nvGraphicFramePr>
        <p:xfrm>
          <a:off x="457200" y="1691753"/>
          <a:ext cx="4817082" cy="2257044"/>
        </p:xfrm>
        <a:graphic>
          <a:graphicData uri="http://schemas.openxmlformats.org/drawingml/2006/table">
            <a:tbl>
              <a:tblPr firstRow="1" bandRow="1">
                <a:tableStyleId>{7DF18680-E054-41AD-8BC1-D1AEF772440D}</a:tableStyleId>
              </a:tblPr>
              <a:tblGrid>
                <a:gridCol w="870317">
                  <a:extLst>
                    <a:ext uri="{9D8B030D-6E8A-4147-A177-3AD203B41FA5}">
                      <a16:colId xmlns:a16="http://schemas.microsoft.com/office/drawing/2014/main" val="20000"/>
                    </a:ext>
                  </a:extLst>
                </a:gridCol>
                <a:gridCol w="3946765">
                  <a:extLst>
                    <a:ext uri="{9D8B030D-6E8A-4147-A177-3AD203B41FA5}">
                      <a16:colId xmlns:a16="http://schemas.microsoft.com/office/drawing/2014/main" val="20001"/>
                    </a:ext>
                  </a:extLst>
                </a:gridCol>
              </a:tblGrid>
              <a:tr h="370840">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N</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Número de habitantes en las parroquias más afectadas 280.567</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a:lnSpc>
                          <a:spcPct val="150000"/>
                        </a:lnSpc>
                        <a:spcAft>
                          <a:spcPts val="0"/>
                        </a:spcAft>
                      </a:pPr>
                      <a:r>
                        <a:rPr lang="es-ES" sz="1800">
                          <a:effectLst/>
                          <a:latin typeface="Times New Roman" panose="02020603050405020304" pitchFamily="18" charset="0"/>
                          <a:cs typeface="Times New Roman" panose="02020603050405020304" pitchFamily="18" charset="0"/>
                        </a:rPr>
                        <a:t>P</a:t>
                      </a:r>
                      <a:endParaRPr lang="es-ES_tradnl" sz="1800" b="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Probabilidad de acierto 80</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a:lnSpc>
                          <a:spcPct val="150000"/>
                        </a:lnSpc>
                        <a:spcAft>
                          <a:spcPts val="0"/>
                        </a:spcAft>
                      </a:pPr>
                      <a:r>
                        <a:rPr lang="es-ES" sz="1800">
                          <a:effectLst/>
                          <a:latin typeface="Times New Roman" panose="02020603050405020304" pitchFamily="18" charset="0"/>
                          <a:cs typeface="Times New Roman" panose="02020603050405020304" pitchFamily="18" charset="0"/>
                        </a:rPr>
                        <a:t>Q</a:t>
                      </a:r>
                      <a:endParaRPr lang="es-ES_tradnl" sz="1800" b="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Probabilidad de desacierto 20</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a:lnSpc>
                          <a:spcPct val="150000"/>
                        </a:lnSpc>
                        <a:spcAft>
                          <a:spcPts val="0"/>
                        </a:spcAft>
                      </a:pPr>
                      <a:r>
                        <a:rPr lang="es-ES" sz="1800">
                          <a:effectLst/>
                          <a:latin typeface="Times New Roman" panose="02020603050405020304" pitchFamily="18" charset="0"/>
                          <a:cs typeface="Times New Roman" panose="02020603050405020304" pitchFamily="18" charset="0"/>
                        </a:rPr>
                        <a:t>Z</a:t>
                      </a:r>
                      <a:endParaRPr lang="es-ES_tradnl" sz="1800" b="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nSpc>
                          <a:spcPct val="150000"/>
                        </a:lnSpc>
                        <a:spcAft>
                          <a:spcPts val="0"/>
                        </a:spcAft>
                      </a:pPr>
                      <a:r>
                        <a:rPr lang="es-ES" sz="1800">
                          <a:effectLst/>
                          <a:latin typeface="Times New Roman" panose="02020603050405020304" pitchFamily="18" charset="0"/>
                          <a:cs typeface="Times New Roman" panose="02020603050405020304" pitchFamily="18" charset="0"/>
                        </a:rPr>
                        <a:t>Nivel de confianza 95%= 1,96</a:t>
                      </a:r>
                      <a:endParaRPr lang="es-ES_tradnl" sz="1800" b="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e</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a:lnSpc>
                          <a:spcPct val="150000"/>
                        </a:lnSpc>
                        <a:spcAft>
                          <a:spcPts val="0"/>
                        </a:spcAft>
                      </a:pPr>
                      <a:r>
                        <a:rPr lang="es-ES" sz="1800" dirty="0">
                          <a:effectLst/>
                          <a:latin typeface="Times New Roman" panose="02020603050405020304" pitchFamily="18" charset="0"/>
                          <a:cs typeface="Times New Roman" panose="02020603050405020304" pitchFamily="18" charset="0"/>
                        </a:rPr>
                        <a:t>Error 5%= 0,05</a:t>
                      </a:r>
                      <a:endParaRPr lang="es-ES_tradnl" sz="1800" b="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43172465"/>
              </p:ext>
            </p:extLst>
          </p:nvPr>
        </p:nvGraphicFramePr>
        <p:xfrm>
          <a:off x="245523" y="4448920"/>
          <a:ext cx="5293356" cy="1854200"/>
        </p:xfrm>
        <a:graphic>
          <a:graphicData uri="http://schemas.openxmlformats.org/drawingml/2006/table">
            <a:tbl>
              <a:tblPr firstRow="1" bandRow="1">
                <a:tableStyleId>{EB344D84-9AFB-497E-A393-DC336BA19D2E}</a:tableStyleId>
              </a:tblPr>
              <a:tblGrid>
                <a:gridCol w="1764452">
                  <a:extLst>
                    <a:ext uri="{9D8B030D-6E8A-4147-A177-3AD203B41FA5}">
                      <a16:colId xmlns:a16="http://schemas.microsoft.com/office/drawing/2014/main" val="20000"/>
                    </a:ext>
                  </a:extLst>
                </a:gridCol>
                <a:gridCol w="1764452">
                  <a:extLst>
                    <a:ext uri="{9D8B030D-6E8A-4147-A177-3AD203B41FA5}">
                      <a16:colId xmlns:a16="http://schemas.microsoft.com/office/drawing/2014/main" val="20001"/>
                    </a:ext>
                  </a:extLst>
                </a:gridCol>
                <a:gridCol w="1764452">
                  <a:extLst>
                    <a:ext uri="{9D8B030D-6E8A-4147-A177-3AD203B41FA5}">
                      <a16:colId xmlns:a16="http://schemas.microsoft.com/office/drawing/2014/main" val="20002"/>
                    </a:ext>
                  </a:extLst>
                </a:gridCol>
              </a:tblGrid>
              <a:tr h="370840">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CÓDIGO</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SECTOR </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POBLACIÓN</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n1</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Uyumbicho,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4.607</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n2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Calderón</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152.242</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n3</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Guamaní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68.417</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n4 </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Carcelén</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55.301</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10" name="Imagen 9" descr="Captura de pantalla 2018-06-12 a las 8.34.50 a.m..png"/>
          <p:cNvPicPr>
            <a:picLocks noChangeAspect="1"/>
          </p:cNvPicPr>
          <p:nvPr/>
        </p:nvPicPr>
        <p:blipFill rotWithShape="1">
          <a:blip r:embed="rId2">
            <a:extLst>
              <a:ext uri="{28A0092B-C50C-407E-A947-70E740481C1C}">
                <a14:useLocalDpi xmlns:a14="http://schemas.microsoft.com/office/drawing/2010/main" val="0"/>
              </a:ext>
            </a:extLst>
          </a:blip>
          <a:srcRect l="25464" t="52354" r="60839" b="39620"/>
          <a:stretch/>
        </p:blipFill>
        <p:spPr>
          <a:xfrm>
            <a:off x="5732916" y="1691753"/>
            <a:ext cx="2548170" cy="1093751"/>
          </a:xfrm>
          <a:prstGeom prst="rect">
            <a:avLst/>
          </a:prstGeom>
        </p:spPr>
      </p:pic>
      <p:pic>
        <p:nvPicPr>
          <p:cNvPr id="11" name="Imagen 10" descr="Captura de pantalla 2018-06-12 a las 8.34.50 a.m..png"/>
          <p:cNvPicPr>
            <a:picLocks noChangeAspect="1"/>
          </p:cNvPicPr>
          <p:nvPr/>
        </p:nvPicPr>
        <p:blipFill rotWithShape="1">
          <a:blip r:embed="rId2">
            <a:extLst>
              <a:ext uri="{28A0092B-C50C-407E-A947-70E740481C1C}">
                <a14:useLocalDpi xmlns:a14="http://schemas.microsoft.com/office/drawing/2010/main" val="0"/>
              </a:ext>
            </a:extLst>
          </a:blip>
          <a:srcRect l="24645" t="59837" r="51746" b="27088"/>
          <a:stretch/>
        </p:blipFill>
        <p:spPr>
          <a:xfrm>
            <a:off x="5732916" y="3558041"/>
            <a:ext cx="3192792" cy="2087129"/>
          </a:xfrm>
          <a:prstGeom prst="rect">
            <a:avLst/>
          </a:prstGeom>
        </p:spPr>
      </p:pic>
      <p:pic>
        <p:nvPicPr>
          <p:cNvPr id="8" name="Imagen 7">
            <a:extLst>
              <a:ext uri="{FF2B5EF4-FFF2-40B4-BE49-F238E27FC236}">
                <a16:creationId xmlns:a16="http://schemas.microsoft.com/office/drawing/2014/main" id="{5B61C7C5-2A89-442A-8E46-8CB8A1953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9" name="Imagen 8">
            <a:extLst>
              <a:ext uri="{FF2B5EF4-FFF2-40B4-BE49-F238E27FC236}">
                <a16:creationId xmlns:a16="http://schemas.microsoft.com/office/drawing/2014/main" id="{246CB43D-57FC-48CF-9128-0AA357A25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57316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434" y="476311"/>
            <a:ext cx="4956768" cy="894554"/>
          </a:xfrm>
        </p:spPr>
        <p:txBody>
          <a:bodyPr/>
          <a:lstStyle/>
          <a:p>
            <a:r>
              <a:rPr lang="es-ES" sz="3200" dirty="0"/>
              <a:t>Muestreo estratificado</a:t>
            </a:r>
          </a:p>
        </p:txBody>
      </p:sp>
      <p:pic>
        <p:nvPicPr>
          <p:cNvPr id="6" name="Imagen 5" descr="Captura de pantalla 2018-06-12 a las 8.44.12 a.m..png"/>
          <p:cNvPicPr>
            <a:picLocks noChangeAspect="1"/>
          </p:cNvPicPr>
          <p:nvPr/>
        </p:nvPicPr>
        <p:blipFill rotWithShape="1">
          <a:blip r:embed="rId2">
            <a:extLst>
              <a:ext uri="{28A0092B-C50C-407E-A947-70E740481C1C}">
                <a14:useLocalDpi xmlns:a14="http://schemas.microsoft.com/office/drawing/2010/main" val="0"/>
              </a:ext>
            </a:extLst>
          </a:blip>
          <a:srcRect l="37232" t="43402" r="44635" b="26039"/>
          <a:stretch/>
        </p:blipFill>
        <p:spPr>
          <a:xfrm>
            <a:off x="4886208" y="1746474"/>
            <a:ext cx="4110059" cy="4329029"/>
          </a:xfrm>
          <a:prstGeom prst="rect">
            <a:avLst/>
          </a:prstGeom>
        </p:spPr>
      </p:pic>
      <p:pic>
        <p:nvPicPr>
          <p:cNvPr id="7" name="Imagen 6" descr="Captura de pantalla 2018-06-12 a las 8.45.27 a.m..png"/>
          <p:cNvPicPr>
            <a:picLocks noChangeAspect="1"/>
          </p:cNvPicPr>
          <p:nvPr/>
        </p:nvPicPr>
        <p:blipFill rotWithShape="1">
          <a:blip r:embed="rId3">
            <a:extLst>
              <a:ext uri="{28A0092B-C50C-407E-A947-70E740481C1C}">
                <a14:useLocalDpi xmlns:a14="http://schemas.microsoft.com/office/drawing/2010/main" val="0"/>
              </a:ext>
            </a:extLst>
          </a:blip>
          <a:srcRect l="37810" t="38154" r="41741" b="50733"/>
          <a:stretch/>
        </p:blipFill>
        <p:spPr>
          <a:xfrm>
            <a:off x="635030" y="1605346"/>
            <a:ext cx="4414835" cy="1499498"/>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72232937"/>
              </p:ext>
            </p:extLst>
          </p:nvPr>
        </p:nvGraphicFramePr>
        <p:xfrm>
          <a:off x="545400" y="3457668"/>
          <a:ext cx="4340808" cy="1910472"/>
        </p:xfrm>
        <a:graphic>
          <a:graphicData uri="http://schemas.openxmlformats.org/drawingml/2006/table">
            <a:tbl>
              <a:tblPr firstRow="1" bandRow="1">
                <a:tableStyleId>{74C1A8A3-306A-4EB7-A6B1-4F7E0EB9C5D6}</a:tableStyleId>
              </a:tblPr>
              <a:tblGrid>
                <a:gridCol w="1446936">
                  <a:extLst>
                    <a:ext uri="{9D8B030D-6E8A-4147-A177-3AD203B41FA5}">
                      <a16:colId xmlns:a16="http://schemas.microsoft.com/office/drawing/2014/main" val="20000"/>
                    </a:ext>
                  </a:extLst>
                </a:gridCol>
                <a:gridCol w="1446936">
                  <a:extLst>
                    <a:ext uri="{9D8B030D-6E8A-4147-A177-3AD203B41FA5}">
                      <a16:colId xmlns:a16="http://schemas.microsoft.com/office/drawing/2014/main" val="20001"/>
                    </a:ext>
                  </a:extLst>
                </a:gridCol>
                <a:gridCol w="1446936">
                  <a:extLst>
                    <a:ext uri="{9D8B030D-6E8A-4147-A177-3AD203B41FA5}">
                      <a16:colId xmlns:a16="http://schemas.microsoft.com/office/drawing/2014/main" val="20002"/>
                    </a:ext>
                  </a:extLst>
                </a:gridCol>
              </a:tblGrid>
              <a:tr h="427112">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CÓDIGO</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SECTOR </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POBLACIÓN</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n1</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Uyumbicho,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4.607</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n2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Calderón</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152.242</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n3</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Guamaní </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a:effectLst/>
                          <a:latin typeface="Times New Roman" panose="02020603050405020304" pitchFamily="18" charset="0"/>
                          <a:cs typeface="Times New Roman" panose="02020603050405020304" pitchFamily="18" charset="0"/>
                        </a:rPr>
                        <a:t>68.417</a:t>
                      </a:r>
                      <a:endParaRPr lang="es-ES_tradnl" sz="120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n4 </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Carcelén</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55.301</a:t>
                      </a:r>
                      <a:endParaRPr lang="es-ES_tradnl" sz="1200" dirty="0">
                        <a:effectLst/>
                        <a:latin typeface="Times New Roman" panose="02020603050405020304" pitchFamily="18" charset="0"/>
                        <a:ea typeface="ＭＳ 明朝"/>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9" name="Imagen 8">
            <a:extLst>
              <a:ext uri="{FF2B5EF4-FFF2-40B4-BE49-F238E27FC236}">
                <a16:creationId xmlns:a16="http://schemas.microsoft.com/office/drawing/2014/main" id="{0E81CDC8-063E-4DBF-A0E1-C9B830C55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10" name="Imagen 9">
            <a:extLst>
              <a:ext uri="{FF2B5EF4-FFF2-40B4-BE49-F238E27FC236}">
                <a16:creationId xmlns:a16="http://schemas.microsoft.com/office/drawing/2014/main" id="{921767B7-A311-4669-AF26-538933F2C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55875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7755"/>
            <a:ext cx="8229600" cy="841630"/>
          </a:xfrm>
        </p:spPr>
        <p:txBody>
          <a:bodyPr/>
          <a:lstStyle/>
          <a:p>
            <a:r>
              <a:rPr lang="es-ES" sz="4800" dirty="0">
                <a:latin typeface="Times New Roman" panose="02020603050405020304" pitchFamily="18" charset="0"/>
                <a:cs typeface="Times New Roman" panose="02020603050405020304" pitchFamily="18" charset="0"/>
              </a:rPr>
              <a:t>ANÁLISIS DE DATOS</a:t>
            </a:r>
          </a:p>
        </p:txBody>
      </p:sp>
      <p:sp>
        <p:nvSpPr>
          <p:cNvPr id="3" name="Marcador de contenido 2"/>
          <p:cNvSpPr>
            <a:spLocks noGrp="1"/>
          </p:cNvSpPr>
          <p:nvPr>
            <p:ph idx="1"/>
          </p:nvPr>
        </p:nvSpPr>
        <p:spPr>
          <a:xfrm>
            <a:off x="457200" y="1370865"/>
            <a:ext cx="3370623" cy="552021"/>
          </a:xfrm>
        </p:spPr>
        <p:txBody>
          <a:bodyPr>
            <a:normAutofit fontScale="85000" lnSpcReduction="10000"/>
          </a:bodyPr>
          <a:lstStyle/>
          <a:p>
            <a:pPr marL="0" indent="0">
              <a:buNone/>
            </a:pPr>
            <a:r>
              <a:rPr lang="es-ES" b="1" dirty="0">
                <a:solidFill>
                  <a:schemeClr val="accent1"/>
                </a:solidFill>
                <a:latin typeface="Times New Roman"/>
                <a:cs typeface="Times New Roman"/>
              </a:rPr>
              <a:t>ANÁLISIS UNIVARIADO</a:t>
            </a:r>
          </a:p>
        </p:txBody>
      </p:sp>
      <p:pic>
        <p:nvPicPr>
          <p:cNvPr id="5" name="Imagen 4"/>
          <p:cNvPicPr/>
          <p:nvPr/>
        </p:nvPicPr>
        <p:blipFill rotWithShape="1">
          <a:blip r:embed="rId2">
            <a:extLst>
              <a:ext uri="{28A0092B-C50C-407E-A947-70E740481C1C}">
                <a14:useLocalDpi xmlns:a14="http://schemas.microsoft.com/office/drawing/2010/main" val="0"/>
              </a:ext>
            </a:extLst>
          </a:blip>
          <a:srcRect l="9669" t="6827" r="19575"/>
          <a:stretch/>
        </p:blipFill>
        <p:spPr bwMode="auto">
          <a:xfrm>
            <a:off x="4772651" y="2326943"/>
            <a:ext cx="4371349" cy="3812180"/>
          </a:xfrm>
          <a:prstGeom prst="rect">
            <a:avLst/>
          </a:prstGeom>
          <a:noFill/>
          <a:ln>
            <a:noFill/>
          </a:ln>
        </p:spPr>
      </p:pic>
      <p:sp>
        <p:nvSpPr>
          <p:cNvPr id="6" name="Rectángulo 5"/>
          <p:cNvSpPr/>
          <p:nvPr/>
        </p:nvSpPr>
        <p:spPr>
          <a:xfrm>
            <a:off x="200651" y="2646513"/>
            <a:ext cx="4572000" cy="4616648"/>
          </a:xfrm>
          <a:prstGeom prst="rect">
            <a:avLst/>
          </a:prstGeom>
        </p:spPr>
        <p:txBody>
          <a:bodyPr>
            <a:spAutoFit/>
          </a:bodyPr>
          <a:lstStyle/>
          <a:p>
            <a:pPr algn="just"/>
            <a:r>
              <a:rPr lang="es-ES_tradnl" sz="1400" b="1" dirty="0">
                <a:latin typeface="Times New Roman" panose="02020603050405020304" pitchFamily="18" charset="0"/>
                <a:cs typeface="Times New Roman" panose="02020603050405020304" pitchFamily="18" charset="0"/>
              </a:rPr>
              <a:t>ANÁLISIS EJECUTIVO:</a:t>
            </a:r>
          </a:p>
          <a:p>
            <a:pPr algn="just"/>
            <a:endParaRPr lang="es-ES_tradnl" sz="1400" b="1" dirty="0">
              <a:latin typeface="Times New Roman" panose="02020603050405020304" pitchFamily="18" charset="0"/>
              <a:cs typeface="Times New Roman" panose="02020603050405020304" pitchFamily="18" charset="0"/>
            </a:endParaRPr>
          </a:p>
          <a:p>
            <a:pPr algn="just"/>
            <a:r>
              <a:rPr lang="es-ES_tradnl" sz="1400" dirty="0">
                <a:latin typeface="Times New Roman" panose="02020603050405020304" pitchFamily="18" charset="0"/>
                <a:cs typeface="Times New Roman" panose="02020603050405020304" pitchFamily="18" charset="0"/>
              </a:rPr>
              <a:t>el 80,3% de las mujeres encuestadas nos dieron una respuesta afirmativa, lo que nos lleva a pensar que existe una problemática muy grave en estas parroquias de la provincia de Pichincha, misma que  debería ser atendida inmediatamente por las autoridades competentes.</a:t>
            </a:r>
          </a:p>
          <a:p>
            <a:pPr algn="just"/>
            <a:endParaRPr lang="es-ES_tradnl" sz="1400" dirty="0">
              <a:latin typeface="Times New Roman" panose="02020603050405020304" pitchFamily="18" charset="0"/>
              <a:cs typeface="Times New Roman" panose="02020603050405020304" pitchFamily="18" charset="0"/>
            </a:endParaRPr>
          </a:p>
          <a:p>
            <a:pPr algn="just"/>
            <a:r>
              <a:rPr lang="es-ES_tradnl" sz="1400" dirty="0">
                <a:latin typeface="Times New Roman" panose="02020603050405020304" pitchFamily="18" charset="0"/>
                <a:cs typeface="Times New Roman" panose="02020603050405020304" pitchFamily="18" charset="0"/>
              </a:rPr>
              <a:t>ANÁLISIS COMPARATIVO:</a:t>
            </a:r>
          </a:p>
          <a:p>
            <a:pPr algn="just"/>
            <a:endParaRPr lang="es-ES_tradnl" sz="1400" dirty="0">
              <a:latin typeface="Times New Roman" panose="02020603050405020304" pitchFamily="18" charset="0"/>
              <a:cs typeface="Times New Roman" panose="02020603050405020304" pitchFamily="18" charset="0"/>
            </a:endParaRPr>
          </a:p>
          <a:p>
            <a:pPr algn="just"/>
            <a:r>
              <a:rPr lang="es-ES_tradnl" sz="1400" dirty="0">
                <a:latin typeface="Times New Roman" panose="02020603050405020304" pitchFamily="18" charset="0"/>
                <a:cs typeface="Times New Roman" panose="02020603050405020304" pitchFamily="18" charset="0"/>
              </a:rPr>
              <a:t> Según el  </a:t>
            </a:r>
            <a:r>
              <a:rPr lang="es-EC" sz="1400" dirty="0">
                <a:latin typeface="Times New Roman" panose="02020603050405020304" pitchFamily="18" charset="0"/>
                <a:cs typeface="Times New Roman" panose="02020603050405020304" pitchFamily="18" charset="0"/>
              </a:rPr>
              <a:t>(INEC, ONU MUJERES , 2013)</a:t>
            </a:r>
            <a:r>
              <a:rPr lang="es-ES_tradnl" sz="1400" dirty="0">
                <a:latin typeface="Times New Roman" panose="02020603050405020304" pitchFamily="18" charset="0"/>
                <a:cs typeface="Times New Roman" panose="02020603050405020304" pitchFamily="18" charset="0"/>
              </a:rPr>
              <a:t> en la provincia de Pichincha el 69,8% de  mujeres han sufrido algún tipo de violencia de género, lo que  reafirma la problemática  existente en el país, especialmente en esta provincia ya que Pichincha tiene uno de los porcentajes más elevados al nivel nacional, por lo que las autoridades deberían prestar más atención y medidas preventivas para frenar este fenómeno que afecta a las mujeres ecuatorianas.</a:t>
            </a:r>
          </a:p>
          <a:p>
            <a:pPr algn="just"/>
            <a:endParaRPr lang="es-ES_tradnl" sz="1400" dirty="0">
              <a:latin typeface="Times New Roman" panose="02020603050405020304" pitchFamily="18" charset="0"/>
              <a:cs typeface="Times New Roman" panose="02020603050405020304" pitchFamily="18" charset="0"/>
            </a:endParaRPr>
          </a:p>
          <a:p>
            <a:pPr algn="just"/>
            <a:endParaRPr lang="es-ES_tradnl" sz="1400" dirty="0">
              <a:latin typeface="Times New Roman" panose="02020603050405020304" pitchFamily="18" charset="0"/>
              <a:cs typeface="Times New Roman" panose="02020603050405020304" pitchFamily="18" charset="0"/>
            </a:endParaRPr>
          </a:p>
          <a:p>
            <a:pPr algn="just"/>
            <a:endParaRPr lang="es-ES_tradnl" sz="1400" dirty="0">
              <a:latin typeface="Times New Roman" panose="02020603050405020304" pitchFamily="18" charset="0"/>
              <a:cs typeface="Times New Roman" panose="02020603050405020304" pitchFamily="18" charset="0"/>
            </a:endParaRPr>
          </a:p>
        </p:txBody>
      </p:sp>
      <p:sp>
        <p:nvSpPr>
          <p:cNvPr id="7" name="Rectángulo 6"/>
          <p:cNvSpPr/>
          <p:nvPr/>
        </p:nvSpPr>
        <p:spPr>
          <a:xfrm>
            <a:off x="457200" y="1922886"/>
            <a:ext cx="4572000" cy="646331"/>
          </a:xfrm>
          <a:prstGeom prst="rect">
            <a:avLst/>
          </a:prstGeom>
        </p:spPr>
        <p:txBody>
          <a:bodyPr>
            <a:spAutoFit/>
          </a:bodyPr>
          <a:lstStyle/>
          <a:p>
            <a:pPr algn="just"/>
            <a:r>
              <a:rPr lang="es-ES_tradnl" b="1" dirty="0">
                <a:latin typeface="Times New Roman" panose="02020603050405020304" pitchFamily="18" charset="0"/>
                <a:cs typeface="Times New Roman" panose="02020603050405020304" pitchFamily="18" charset="0"/>
              </a:rPr>
              <a:t>pregunta número 3 ¿Considera usted haber sido víctima de violencia de género? </a:t>
            </a:r>
            <a:endParaRPr lang="es-ES" b="1"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732A2F15-FFDC-47CE-9DFF-0FE22F08E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9" name="Imagen 8">
            <a:extLst>
              <a:ext uri="{FF2B5EF4-FFF2-40B4-BE49-F238E27FC236}">
                <a16:creationId xmlns:a16="http://schemas.microsoft.com/office/drawing/2014/main" id="{FFA64065-4BEB-4C49-80B1-C2A5B1FE1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8900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767520"/>
            <a:ext cx="3979967" cy="4525963"/>
          </a:xfrm>
        </p:spPr>
        <p:txBody>
          <a:bodyPr>
            <a:normAutofit fontScale="92500" lnSpcReduction="20000"/>
          </a:bodyPr>
          <a:lstStyle/>
          <a:p>
            <a:pPr marL="0" indent="0" algn="just">
              <a:buNone/>
            </a:pPr>
            <a:r>
              <a:rPr lang="es-ES" sz="1600" dirty="0">
                <a:solidFill>
                  <a:schemeClr val="tx1"/>
                </a:solidFill>
                <a:latin typeface="Times New Roman"/>
                <a:cs typeface="Times New Roman"/>
              </a:rPr>
              <a:t>Análisis ejecutivo:</a:t>
            </a:r>
          </a:p>
          <a:p>
            <a:pPr marL="0" indent="0" algn="just">
              <a:buNone/>
            </a:pPr>
            <a:r>
              <a:rPr lang="es-ES_tradnl" sz="1600" dirty="0">
                <a:solidFill>
                  <a:schemeClr val="tx1"/>
                </a:solidFill>
                <a:latin typeface="Times New Roman"/>
                <a:cs typeface="Times New Roman"/>
              </a:rPr>
              <a:t>Encontramos que la violencia psicológica y la violencia física tienen un porcentaje del 41,49% cada una respectivamente, lo que es razonable tomando en cuenta que las encuestadas manifestaron que al momento de vivir con su pareja la forma de violencia más común al principio era la psicológica desencadenando después en la física.</a:t>
            </a:r>
          </a:p>
          <a:p>
            <a:pPr marL="0" indent="0" algn="just">
              <a:buNone/>
            </a:pPr>
            <a:endParaRPr lang="es-ES_tradnl" sz="1600" dirty="0">
              <a:solidFill>
                <a:schemeClr val="tx1"/>
              </a:solidFill>
              <a:latin typeface="Times New Roman"/>
              <a:cs typeface="Times New Roman"/>
            </a:endParaRPr>
          </a:p>
          <a:p>
            <a:pPr marL="0" indent="0" algn="just">
              <a:buNone/>
            </a:pPr>
            <a:r>
              <a:rPr lang="es-ES_tradnl" sz="1600" dirty="0">
                <a:solidFill>
                  <a:schemeClr val="tx1"/>
                </a:solidFill>
                <a:latin typeface="Times New Roman"/>
                <a:cs typeface="Times New Roman"/>
              </a:rPr>
              <a:t>Análisis comparativo</a:t>
            </a:r>
          </a:p>
          <a:p>
            <a:pPr marL="0" indent="0" algn="just">
              <a:buNone/>
            </a:pPr>
            <a:endParaRPr lang="es-ES_tradnl" sz="1600" dirty="0">
              <a:solidFill>
                <a:schemeClr val="tx1"/>
              </a:solidFill>
              <a:latin typeface="Times New Roman"/>
              <a:cs typeface="Times New Roman"/>
            </a:endParaRPr>
          </a:p>
          <a:p>
            <a:pPr marL="0" indent="0" algn="just">
              <a:buNone/>
            </a:pPr>
            <a:r>
              <a:rPr lang="es-ES_tradnl" sz="1600" dirty="0">
                <a:solidFill>
                  <a:srgbClr val="000000"/>
                </a:solidFill>
                <a:latin typeface="Times New Roman"/>
                <a:cs typeface="Times New Roman"/>
              </a:rPr>
              <a:t>Según el </a:t>
            </a:r>
            <a:r>
              <a:rPr lang="es-EC" sz="1600" dirty="0">
                <a:solidFill>
                  <a:srgbClr val="000000"/>
                </a:solidFill>
                <a:latin typeface="Times New Roman"/>
                <a:cs typeface="Times New Roman"/>
              </a:rPr>
              <a:t>(INEC, ONU MUJERES , 2013)</a:t>
            </a:r>
            <a:r>
              <a:rPr lang="es-ES_tradnl" sz="1600" dirty="0">
                <a:solidFill>
                  <a:srgbClr val="000000"/>
                </a:solidFill>
                <a:latin typeface="Times New Roman"/>
                <a:cs typeface="Times New Roman"/>
              </a:rPr>
              <a:t> la violencia que más sufren las mujeres en el Ecuador con un 53,9% es la psicológica, seguida de la violencia física, lo que confirma nuestra investigación, con esto podemos concluir que en efecto en las 4 parroquias de Pichincha donde se está realizando el estudio, la violencia psicológica y física son las que más sufren las mujeres por parte de sus agresores.</a:t>
            </a:r>
          </a:p>
        </p:txBody>
      </p:sp>
      <p:sp>
        <p:nvSpPr>
          <p:cNvPr id="4" name="Título 3"/>
          <p:cNvSpPr>
            <a:spLocks noGrp="1"/>
          </p:cNvSpPr>
          <p:nvPr>
            <p:ph type="title"/>
          </p:nvPr>
        </p:nvSpPr>
        <p:spPr>
          <a:xfrm>
            <a:off x="457200" y="635082"/>
            <a:ext cx="8229600" cy="493952"/>
          </a:xfrm>
        </p:spPr>
        <p:txBody>
          <a:bodyPr/>
          <a:lstStyle/>
          <a:p>
            <a:r>
              <a:rPr lang="es-ES" sz="2000" dirty="0">
                <a:latin typeface="Times New Roman" panose="02020603050405020304" pitchFamily="18" charset="0"/>
                <a:cs typeface="Times New Roman" panose="02020603050405020304" pitchFamily="18" charset="0"/>
              </a:rPr>
              <a:t>Pregunta 5 ¿Qué tipo de violencia usted considera haber padecido?</a:t>
            </a:r>
          </a:p>
        </p:txBody>
      </p:sp>
      <p:pic>
        <p:nvPicPr>
          <p:cNvPr id="5" name="Imagen 4"/>
          <p:cNvPicPr/>
          <p:nvPr/>
        </p:nvPicPr>
        <p:blipFill rotWithShape="1">
          <a:blip r:embed="rId2">
            <a:extLst>
              <a:ext uri="{28A0092B-C50C-407E-A947-70E740481C1C}">
                <a14:useLocalDpi xmlns:a14="http://schemas.microsoft.com/office/drawing/2010/main" val="0"/>
              </a:ext>
            </a:extLst>
          </a:blip>
          <a:srcRect t="7408" b="6233"/>
          <a:stretch/>
        </p:blipFill>
        <p:spPr bwMode="auto">
          <a:xfrm>
            <a:off x="4886207" y="2081656"/>
            <a:ext cx="4014021" cy="3475309"/>
          </a:xfrm>
          <a:prstGeom prst="rect">
            <a:avLst/>
          </a:prstGeom>
          <a:noFill/>
          <a:ln>
            <a:noFill/>
          </a:ln>
          <a:extLst>
            <a:ext uri="{53640926-AAD7-44d8-BBD7-CCE9431645EC}">
              <a14:shadowObscured xmlns="" xmlns:a14="http://schemas.microsoft.com/office/drawing/2010/main"/>
            </a:ext>
          </a:extLst>
        </p:spPr>
      </p:pic>
      <p:pic>
        <p:nvPicPr>
          <p:cNvPr id="6" name="Imagen 5">
            <a:extLst>
              <a:ext uri="{FF2B5EF4-FFF2-40B4-BE49-F238E27FC236}">
                <a16:creationId xmlns:a16="http://schemas.microsoft.com/office/drawing/2014/main" id="{B2E1F637-71FE-4FEF-A384-F05164E50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CE45A51A-9F6B-4D2B-AB4C-D2A821A9E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143533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9953AF70-5630-426C-8A39-FC9DC2556D2B}"/>
              </a:ext>
            </a:extLst>
          </p:cNvPr>
          <p:cNvPicPr>
            <a:picLocks noChangeAspect="1"/>
          </p:cNvPicPr>
          <p:nvPr/>
        </p:nvPicPr>
        <p:blipFill rotWithShape="1">
          <a:blip r:embed="rId3"/>
          <a:srcRect l="17500" t="50000" r="21631" b="21339"/>
          <a:stretch/>
        </p:blipFill>
        <p:spPr>
          <a:xfrm>
            <a:off x="442290" y="4586115"/>
            <a:ext cx="3627782" cy="960391"/>
          </a:xfrm>
          <a:prstGeom prst="rect">
            <a:avLst/>
          </a:prstGeom>
        </p:spPr>
      </p:pic>
      <p:sp>
        <p:nvSpPr>
          <p:cNvPr id="24" name="Marcador de contenido 2">
            <a:extLst>
              <a:ext uri="{FF2B5EF4-FFF2-40B4-BE49-F238E27FC236}">
                <a16:creationId xmlns:a16="http://schemas.microsoft.com/office/drawing/2014/main" id="{062372CD-60B9-4B4C-8389-DFD956B665D4}"/>
              </a:ext>
            </a:extLst>
          </p:cNvPr>
          <p:cNvSpPr txBox="1">
            <a:spLocks/>
          </p:cNvSpPr>
          <p:nvPr/>
        </p:nvSpPr>
        <p:spPr>
          <a:xfrm>
            <a:off x="156539" y="5806409"/>
            <a:ext cx="4698724" cy="7485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Times New Roman" panose="02020603050405020304" pitchFamily="18" charset="0"/>
                <a:cs typeface="Times New Roman" panose="02020603050405020304" pitchFamily="18" charset="0"/>
              </a:rPr>
              <a:t>Análisis ejecutivo </a:t>
            </a:r>
          </a:p>
          <a:p>
            <a:pPr marL="0" indent="0">
              <a:buNone/>
            </a:pPr>
            <a:r>
              <a:rPr lang="es-ES" sz="1400" dirty="0">
                <a:latin typeface="Times New Roman" panose="02020603050405020304" pitchFamily="18" charset="0"/>
                <a:cs typeface="Times New Roman" panose="02020603050405020304" pitchFamily="18" charset="0"/>
              </a:rPr>
              <a:t>La asociación entre las variables es baja </a:t>
            </a:r>
            <a:endParaRPr lang="es-EC" sz="1400" dirty="0">
              <a:latin typeface="Times New Roman" panose="02020603050405020304" pitchFamily="18" charset="0"/>
              <a:cs typeface="Times New Roman" panose="02020603050405020304" pitchFamily="18" charset="0"/>
            </a:endParaRPr>
          </a:p>
        </p:txBody>
      </p:sp>
      <p:graphicFrame>
        <p:nvGraphicFramePr>
          <p:cNvPr id="25" name="Tabla 24">
            <a:extLst>
              <a:ext uri="{FF2B5EF4-FFF2-40B4-BE49-F238E27FC236}">
                <a16:creationId xmlns:a16="http://schemas.microsoft.com/office/drawing/2014/main" id="{5DCCA06F-F872-497F-83FC-29E3DA0C15D1}"/>
              </a:ext>
            </a:extLst>
          </p:cNvPr>
          <p:cNvGraphicFramePr>
            <a:graphicFrameLocks noGrp="1"/>
          </p:cNvGraphicFramePr>
          <p:nvPr>
            <p:extLst>
              <p:ext uri="{D42A27DB-BD31-4B8C-83A1-F6EECF244321}">
                <p14:modId xmlns:p14="http://schemas.microsoft.com/office/powerpoint/2010/main" val="601058567"/>
              </p:ext>
            </p:extLst>
          </p:nvPr>
        </p:nvGraphicFramePr>
        <p:xfrm>
          <a:off x="4572000" y="493654"/>
          <a:ext cx="4415461" cy="4117378"/>
        </p:xfrm>
        <a:graphic>
          <a:graphicData uri="http://schemas.openxmlformats.org/drawingml/2006/table">
            <a:tbl>
              <a:tblPr firstRow="1">
                <a:tableStyleId>{7DF18680-E054-41AD-8BC1-D1AEF772440D}</a:tableStyleId>
              </a:tblPr>
              <a:tblGrid>
                <a:gridCol w="774784">
                  <a:extLst>
                    <a:ext uri="{9D8B030D-6E8A-4147-A177-3AD203B41FA5}">
                      <a16:colId xmlns:a16="http://schemas.microsoft.com/office/drawing/2014/main" val="3722685873"/>
                    </a:ext>
                  </a:extLst>
                </a:gridCol>
                <a:gridCol w="920919">
                  <a:extLst>
                    <a:ext uri="{9D8B030D-6E8A-4147-A177-3AD203B41FA5}">
                      <a16:colId xmlns:a16="http://schemas.microsoft.com/office/drawing/2014/main" val="3453577429"/>
                    </a:ext>
                  </a:extLst>
                </a:gridCol>
                <a:gridCol w="578856">
                  <a:extLst>
                    <a:ext uri="{9D8B030D-6E8A-4147-A177-3AD203B41FA5}">
                      <a16:colId xmlns:a16="http://schemas.microsoft.com/office/drawing/2014/main" val="1397988614"/>
                    </a:ext>
                  </a:extLst>
                </a:gridCol>
                <a:gridCol w="578856">
                  <a:extLst>
                    <a:ext uri="{9D8B030D-6E8A-4147-A177-3AD203B41FA5}">
                      <a16:colId xmlns:a16="http://schemas.microsoft.com/office/drawing/2014/main" val="168686149"/>
                    </a:ext>
                  </a:extLst>
                </a:gridCol>
                <a:gridCol w="578856">
                  <a:extLst>
                    <a:ext uri="{9D8B030D-6E8A-4147-A177-3AD203B41FA5}">
                      <a16:colId xmlns:a16="http://schemas.microsoft.com/office/drawing/2014/main" val="4248815662"/>
                    </a:ext>
                  </a:extLst>
                </a:gridCol>
                <a:gridCol w="600434">
                  <a:extLst>
                    <a:ext uri="{9D8B030D-6E8A-4147-A177-3AD203B41FA5}">
                      <a16:colId xmlns:a16="http://schemas.microsoft.com/office/drawing/2014/main" val="254103379"/>
                    </a:ext>
                  </a:extLst>
                </a:gridCol>
                <a:gridCol w="382756">
                  <a:extLst>
                    <a:ext uri="{9D8B030D-6E8A-4147-A177-3AD203B41FA5}">
                      <a16:colId xmlns:a16="http://schemas.microsoft.com/office/drawing/2014/main" val="1196947351"/>
                    </a:ext>
                  </a:extLst>
                </a:gridCol>
              </a:tblGrid>
              <a:tr h="399911">
                <a:tc gridSpan="7">
                  <a:txBody>
                    <a:bodyPr/>
                    <a:lstStyle/>
                    <a:p>
                      <a:pPr marL="38100" marR="38100"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 Contingencia ¿A qué edad considera usted haber sufrido violencia de género? Y ¿Qué tipo de violencia usted considera haber padecido?</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64619109"/>
                  </a:ext>
                </a:extLst>
              </a:tr>
              <a:tr h="188690">
                <a:tc gridSpan="7">
                  <a:txBody>
                    <a:bodyPr/>
                    <a:lstStyle/>
                    <a:p>
                      <a:pPr>
                        <a:lnSpc>
                          <a:spcPct val="150000"/>
                        </a:lnSpc>
                        <a:spcAft>
                          <a:spcPts val="0"/>
                        </a:spcAft>
                      </a:pPr>
                      <a:r>
                        <a:rPr lang="es-ES" sz="1000">
                          <a:effectLst/>
                          <a:latin typeface="Times New Roman" panose="02020603050405020304" pitchFamily="18" charset="0"/>
                          <a:cs typeface="Times New Roman" panose="02020603050405020304" pitchFamily="18" charset="0"/>
                        </a:rPr>
                        <a:t>Recuento  </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20490319"/>
                  </a:ext>
                </a:extLst>
              </a:tr>
              <a:tr h="399911">
                <a:tc rowSpan="2" gridSpan="2">
                  <a:txBody>
                    <a:bodyPr/>
                    <a:lstStyle/>
                    <a:p>
                      <a:pP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rowSpan="2" hMerge="1">
                  <a:txBody>
                    <a:bodyPr/>
                    <a:lstStyle/>
                    <a:p>
                      <a:endParaRPr lang="es-EC"/>
                    </a:p>
                  </a:txBody>
                  <a:tcPr/>
                </a:tc>
                <a:tc gridSpan="4">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¿Qué tipo de violencia usted considera haber padecido?</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hMerge="1">
                  <a:txBody>
                    <a:bodyPr/>
                    <a:lstStyle/>
                    <a:p>
                      <a:endParaRPr lang="es-EC"/>
                    </a:p>
                  </a:txBody>
                  <a:tcPr/>
                </a:tc>
                <a:tc hMerge="1">
                  <a:txBody>
                    <a:bodyPr/>
                    <a:lstStyle/>
                    <a:p>
                      <a:endParaRPr lang="es-EC"/>
                    </a:p>
                  </a:txBody>
                  <a:tcPr/>
                </a:tc>
                <a:tc hMerge="1">
                  <a:txBody>
                    <a:bodyPr/>
                    <a:lstStyle/>
                    <a:p>
                      <a:endParaRPr lang="es-EC"/>
                    </a:p>
                  </a:txBody>
                  <a:tcPr/>
                </a:tc>
                <a:tc rowSpan="2">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Total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3763134218"/>
                  </a:ext>
                </a:extLst>
              </a:tr>
              <a:tr h="822352">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Violencia Psicológica</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Violencia física</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Violencia Social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Violencia Sexual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vMerge="1">
                  <a:txBody>
                    <a:bodyPr/>
                    <a:lstStyle/>
                    <a:p>
                      <a:endParaRPr lang="es-EC"/>
                    </a:p>
                  </a:txBody>
                  <a:tcPr/>
                </a:tc>
                <a:extLst>
                  <a:ext uri="{0D108BD9-81ED-4DB2-BD59-A6C34878D82A}">
                    <a16:rowId xmlns:a16="http://schemas.microsoft.com/office/drawing/2014/main" val="2953897982"/>
                  </a:ext>
                </a:extLst>
              </a:tr>
              <a:tr h="399911">
                <a:tc rowSpan="4">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¿A qué edad considera usted haber sufrido violencia de género?</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Menos de 18 años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37</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23</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7</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6</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73</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3484803012"/>
                  </a:ext>
                </a:extLst>
              </a:tr>
              <a:tr h="399911">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De 18 - 25 años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49</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dirty="0">
                          <a:effectLst/>
                          <a:highlight>
                            <a:srgbClr val="D3D3D3"/>
                          </a:highlight>
                          <a:latin typeface="Times New Roman" panose="02020603050405020304" pitchFamily="18" charset="0"/>
                          <a:cs typeface="Times New Roman" panose="02020603050405020304" pitchFamily="18" charset="0"/>
                        </a:rPr>
                        <a:t>62</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12</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9</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132</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1020608824"/>
                  </a:ext>
                </a:extLst>
              </a:tr>
              <a:tr h="399911">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De 26 - 30 años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dirty="0">
                          <a:effectLst/>
                          <a:latin typeface="Times New Roman" panose="02020603050405020304" pitchFamily="18" charset="0"/>
                          <a:cs typeface="Times New Roman" panose="02020603050405020304" pitchFamily="18" charset="0"/>
                        </a:rPr>
                        <a:t>14</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27</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722147977"/>
                  </a:ext>
                </a:extLst>
              </a:tr>
              <a:tr h="678722">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Más de 30 años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5</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dirty="0">
                          <a:effectLst/>
                          <a:latin typeface="Times New Roman" panose="02020603050405020304" pitchFamily="18" charset="0"/>
                          <a:cs typeface="Times New Roman" panose="02020603050405020304" pitchFamily="18" charset="0"/>
                        </a:rPr>
                        <a:t>4</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9</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3147465749"/>
                  </a:ext>
                </a:extLst>
              </a:tr>
              <a:tr h="188690">
                <a:tc gridSpan="2">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Total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hMerge="1">
                  <a:txBody>
                    <a:bodyPr/>
                    <a:lstStyle/>
                    <a:p>
                      <a:endParaRPr lang="es-EC"/>
                    </a:p>
                  </a:txBody>
                  <a:tcPr/>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100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tc>
                  <a:txBody>
                    <a:bodyPr/>
                    <a:lstStyle/>
                    <a:p>
                      <a:pPr marL="38100" marR="38100" algn="r">
                        <a:lnSpc>
                          <a:spcPct val="150000"/>
                        </a:lnSpc>
                        <a:spcAft>
                          <a:spcPts val="0"/>
                        </a:spcAft>
                      </a:pPr>
                      <a:r>
                        <a:rPr lang="es-ES" sz="1000" dirty="0">
                          <a:effectLst/>
                          <a:latin typeface="Times New Roman" panose="02020603050405020304" pitchFamily="18" charset="0"/>
                          <a:cs typeface="Times New Roman" panose="02020603050405020304" pitchFamily="18" charset="0"/>
                        </a:rPr>
                        <a:t>241</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8235" marR="48235" marT="0" marB="0"/>
                </a:tc>
                <a:extLst>
                  <a:ext uri="{0D108BD9-81ED-4DB2-BD59-A6C34878D82A}">
                    <a16:rowId xmlns:a16="http://schemas.microsoft.com/office/drawing/2014/main" val="2828799714"/>
                  </a:ext>
                </a:extLst>
              </a:tr>
            </a:tbl>
          </a:graphicData>
        </a:graphic>
      </p:graphicFrame>
      <p:sp>
        <p:nvSpPr>
          <p:cNvPr id="26" name="Marcador de contenido 2">
            <a:extLst>
              <a:ext uri="{FF2B5EF4-FFF2-40B4-BE49-F238E27FC236}">
                <a16:creationId xmlns:a16="http://schemas.microsoft.com/office/drawing/2014/main" id="{C8AB8436-E0DF-4DB3-B544-26887E6E10F8}"/>
              </a:ext>
            </a:extLst>
          </p:cNvPr>
          <p:cNvSpPr txBox="1">
            <a:spLocks/>
          </p:cNvSpPr>
          <p:nvPr/>
        </p:nvSpPr>
        <p:spPr>
          <a:xfrm>
            <a:off x="4641574" y="5001501"/>
            <a:ext cx="4345887" cy="96039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400" b="1" dirty="0">
                <a:latin typeface="Times New Roman" panose="02020603050405020304" pitchFamily="18" charset="0"/>
                <a:cs typeface="Times New Roman" panose="02020603050405020304" pitchFamily="18" charset="0"/>
              </a:rPr>
              <a:t>Análisis ejecutivo </a:t>
            </a:r>
          </a:p>
          <a:p>
            <a:pPr marL="0" indent="0">
              <a:buNone/>
            </a:pPr>
            <a:r>
              <a:rPr lang="es-EC" sz="1400" dirty="0">
                <a:latin typeface="Times New Roman" panose="02020603050405020304" pitchFamily="18" charset="0"/>
                <a:ea typeface="Calibri" panose="020F0502020204030204" pitchFamily="34" charset="0"/>
                <a:cs typeface="Times New Roman" panose="02020603050405020304" pitchFamily="18" charset="0"/>
              </a:rPr>
              <a:t>Se observa que la mayor contingencia asocia y relaciona la edad entre los 18 a 25 años y la violencia física.</a:t>
            </a:r>
            <a:endParaRPr lang="es-CO"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Marcador de contenido 2">
            <a:extLst>
              <a:ext uri="{FF2B5EF4-FFF2-40B4-BE49-F238E27FC236}">
                <a16:creationId xmlns:a16="http://schemas.microsoft.com/office/drawing/2014/main" id="{BBBA9C25-ACB5-472D-B4C7-97D9FD8568C8}"/>
              </a:ext>
            </a:extLst>
          </p:cNvPr>
          <p:cNvSpPr txBox="1">
            <a:spLocks/>
          </p:cNvSpPr>
          <p:nvPr/>
        </p:nvSpPr>
        <p:spPr>
          <a:xfrm>
            <a:off x="156539" y="6556520"/>
            <a:ext cx="4698724" cy="211808"/>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latin typeface="Times New Roman" panose="02020603050405020304" pitchFamily="18" charset="0"/>
                <a:cs typeface="Times New Roman" panose="02020603050405020304" pitchFamily="18" charset="0"/>
              </a:rPr>
              <a:t>Correlación entre la pregunta 5 y 6 </a:t>
            </a:r>
            <a:endParaRPr lang="es-EC" sz="1200" dirty="0">
              <a:latin typeface="Times New Roman" panose="02020603050405020304" pitchFamily="18" charset="0"/>
              <a:cs typeface="Times New Roman" panose="02020603050405020304" pitchFamily="18" charset="0"/>
            </a:endParaRPr>
          </a:p>
        </p:txBody>
      </p:sp>
      <p:sp>
        <p:nvSpPr>
          <p:cNvPr id="28" name="Marcador de contenido 2">
            <a:extLst>
              <a:ext uri="{FF2B5EF4-FFF2-40B4-BE49-F238E27FC236}">
                <a16:creationId xmlns:a16="http://schemas.microsoft.com/office/drawing/2014/main" id="{D0105B01-016C-4927-B54A-69C17D41E9CA}"/>
              </a:ext>
            </a:extLst>
          </p:cNvPr>
          <p:cNvSpPr txBox="1">
            <a:spLocks/>
          </p:cNvSpPr>
          <p:nvPr/>
        </p:nvSpPr>
        <p:spPr>
          <a:xfrm>
            <a:off x="4749949" y="6099659"/>
            <a:ext cx="3677478" cy="211807"/>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latin typeface="Times New Roman" panose="02020603050405020304" pitchFamily="18" charset="0"/>
                <a:cs typeface="Times New Roman" panose="02020603050405020304" pitchFamily="18" charset="0"/>
              </a:rPr>
              <a:t>Contingencia entre la pregunta 4 y 5 </a:t>
            </a:r>
            <a:endParaRPr lang="es-EC" sz="1200" dirty="0">
              <a:latin typeface="Times New Roman" panose="02020603050405020304" pitchFamily="18" charset="0"/>
              <a:cs typeface="Times New Roman" panose="02020603050405020304" pitchFamily="18" charset="0"/>
            </a:endParaRPr>
          </a:p>
        </p:txBody>
      </p:sp>
      <p:graphicFrame>
        <p:nvGraphicFramePr>
          <p:cNvPr id="31" name="Marcador de contenido 30">
            <a:extLst>
              <a:ext uri="{FF2B5EF4-FFF2-40B4-BE49-F238E27FC236}">
                <a16:creationId xmlns:a16="http://schemas.microsoft.com/office/drawing/2014/main" id="{0164BB96-446A-4353-BFB5-9C709FF18137}"/>
              </a:ext>
            </a:extLst>
          </p:cNvPr>
          <p:cNvGraphicFramePr>
            <a:graphicFrameLocks noGrp="1"/>
          </p:cNvGraphicFramePr>
          <p:nvPr>
            <p:ph idx="1"/>
            <p:extLst>
              <p:ext uri="{D42A27DB-BD31-4B8C-83A1-F6EECF244321}">
                <p14:modId xmlns:p14="http://schemas.microsoft.com/office/powerpoint/2010/main" val="695331042"/>
              </p:ext>
            </p:extLst>
          </p:nvPr>
        </p:nvGraphicFramePr>
        <p:xfrm>
          <a:off x="156539" y="739099"/>
          <a:ext cx="4327538" cy="3546951"/>
        </p:xfrm>
        <a:graphic>
          <a:graphicData uri="http://schemas.openxmlformats.org/drawingml/2006/table">
            <a:tbl>
              <a:tblPr firstRow="1">
                <a:tableStyleId>{F5AB1C69-6EDB-4FF4-983F-18BD219EF322}</a:tableStyleId>
              </a:tblPr>
              <a:tblGrid>
                <a:gridCol w="1378958">
                  <a:extLst>
                    <a:ext uri="{9D8B030D-6E8A-4147-A177-3AD203B41FA5}">
                      <a16:colId xmlns:a16="http://schemas.microsoft.com/office/drawing/2014/main" val="4043625128"/>
                    </a:ext>
                  </a:extLst>
                </a:gridCol>
                <a:gridCol w="1109229">
                  <a:extLst>
                    <a:ext uri="{9D8B030D-6E8A-4147-A177-3AD203B41FA5}">
                      <a16:colId xmlns:a16="http://schemas.microsoft.com/office/drawing/2014/main" val="2850103739"/>
                    </a:ext>
                  </a:extLst>
                </a:gridCol>
                <a:gridCol w="844062">
                  <a:extLst>
                    <a:ext uri="{9D8B030D-6E8A-4147-A177-3AD203B41FA5}">
                      <a16:colId xmlns:a16="http://schemas.microsoft.com/office/drawing/2014/main" val="3426633104"/>
                    </a:ext>
                  </a:extLst>
                </a:gridCol>
                <a:gridCol w="995289">
                  <a:extLst>
                    <a:ext uri="{9D8B030D-6E8A-4147-A177-3AD203B41FA5}">
                      <a16:colId xmlns:a16="http://schemas.microsoft.com/office/drawing/2014/main" val="2001026663"/>
                    </a:ext>
                  </a:extLst>
                </a:gridCol>
              </a:tblGrid>
              <a:tr h="187694">
                <a:tc gridSpan="4">
                  <a:txBody>
                    <a:bodyPr/>
                    <a:lstStyle/>
                    <a:p>
                      <a:pPr marL="38100" marR="38100" algn="ctr">
                        <a:lnSpc>
                          <a:spcPct val="150000"/>
                        </a:lnSpc>
                        <a:spcAft>
                          <a:spcPts val="0"/>
                        </a:spcAft>
                      </a:pPr>
                      <a:r>
                        <a:rPr lang="es-ES" sz="1000">
                          <a:effectLst/>
                          <a:latin typeface="Times New Roman" panose="02020603050405020304" pitchFamily="18" charset="0"/>
                          <a:cs typeface="Times New Roman" panose="02020603050405020304" pitchFamily="18" charset="0"/>
                        </a:rPr>
                        <a:t>Correlaciones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59631077"/>
                  </a:ext>
                </a:extLst>
              </a:tr>
              <a:tr h="1448540">
                <a:tc gridSpan="2">
                  <a:txBody>
                    <a:bodyPr/>
                    <a:lstStyle/>
                    <a:p>
                      <a:pPr>
                        <a:lnSpc>
                          <a:spcPct val="150000"/>
                        </a:lnSpc>
                        <a:spcAft>
                          <a:spcPts val="0"/>
                        </a:spcAft>
                      </a:pPr>
                      <a:r>
                        <a:rPr lang="es-ES" sz="1000" dirty="0">
                          <a:effectLst/>
                          <a:latin typeface="Times New Roman" panose="02020603050405020304" pitchFamily="18" charset="0"/>
                          <a:cs typeface="Times New Roman" panose="02020603050405020304" pitchFamily="18" charset="0"/>
                        </a:rPr>
                        <a:t> </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hMerge="1">
                  <a:txBody>
                    <a:bodyPr/>
                    <a:lstStyle/>
                    <a:p>
                      <a:endParaRPr lang="es-EC"/>
                    </a:p>
                  </a:txBody>
                  <a:tcPr/>
                </a:tc>
                <a:tc>
                  <a:txBody>
                    <a:bodyPr/>
                    <a:lstStyle/>
                    <a:p>
                      <a:pPr marL="38100" marR="38100"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¿Qué tipo de violencia usted considera haber padecido?</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¿Qué gastos le generó este tipo de violencia?</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3201847486"/>
                  </a:ext>
                </a:extLst>
              </a:tr>
              <a:tr h="397835">
                <a:tc rowSpan="3">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¿Qué tipo de violencia usted considera haber padecido?</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Correlación de Pearson</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dirty="0">
                          <a:effectLst/>
                          <a:latin typeface="Times New Roman" panose="02020603050405020304" pitchFamily="18" charset="0"/>
                          <a:cs typeface="Times New Roman" panose="02020603050405020304" pitchFamily="18" charset="0"/>
                        </a:rPr>
                        <a:t>1</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,223</a:t>
                      </a:r>
                      <a:r>
                        <a:rPr lang="es-ES" sz="1000" baseline="30000">
                          <a:effectLst/>
                          <a:latin typeface="Times New Roman" panose="02020603050405020304" pitchFamily="18" charset="0"/>
                          <a:cs typeface="Times New Roman" panose="02020603050405020304" pitchFamily="18" charset="0"/>
                        </a:rPr>
                        <a:t>**</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282450877"/>
                  </a:ext>
                </a:extLst>
              </a:tr>
              <a:tr h="187694">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Sig. (bilateral)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,000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1031838267"/>
                  </a:ext>
                </a:extLst>
              </a:tr>
              <a:tr h="232587">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N</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241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241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3731357697"/>
                  </a:ext>
                </a:extLst>
              </a:tr>
              <a:tr h="397835">
                <a:tc rowSpan="3">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¿Qué gastos le generó este tipo de violencia?</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Correlación de Pearson</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,223</a:t>
                      </a:r>
                      <a:r>
                        <a:rPr lang="es-ES" sz="1000" baseline="30000">
                          <a:effectLst/>
                          <a:latin typeface="Times New Roman" panose="02020603050405020304" pitchFamily="18" charset="0"/>
                          <a:cs typeface="Times New Roman" panose="02020603050405020304" pitchFamily="18" charset="0"/>
                        </a:rPr>
                        <a:t>**</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3577351530"/>
                  </a:ext>
                </a:extLst>
              </a:tr>
              <a:tr h="187694">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Sig. (bilateral)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,000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a:lnSpc>
                          <a:spcPct val="150000"/>
                        </a:lnSpc>
                        <a:spcAft>
                          <a:spcPts val="0"/>
                        </a:spcAft>
                      </a:pPr>
                      <a:r>
                        <a:rPr lang="es-ES" sz="1000">
                          <a:effectLst/>
                          <a:latin typeface="Times New Roman" panose="02020603050405020304" pitchFamily="18" charset="0"/>
                          <a:cs typeface="Times New Roman" panose="02020603050405020304" pitchFamily="18" charset="0"/>
                        </a:rPr>
                        <a:t> </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3776763965"/>
                  </a:ext>
                </a:extLst>
              </a:tr>
              <a:tr h="187694">
                <a:tc vMerge="1">
                  <a:txBody>
                    <a:bodyPr/>
                    <a:lstStyle/>
                    <a:p>
                      <a:endParaRPr lang="es-EC"/>
                    </a:p>
                  </a:txBody>
                  <a:tcPr/>
                </a:tc>
                <a:tc>
                  <a:txBody>
                    <a:bodyPr/>
                    <a:lstStyle/>
                    <a:p>
                      <a:pPr marL="38100" marR="38100">
                        <a:lnSpc>
                          <a:spcPct val="150000"/>
                        </a:lnSpc>
                        <a:spcAft>
                          <a:spcPts val="0"/>
                        </a:spcAft>
                      </a:pPr>
                      <a:r>
                        <a:rPr lang="es-ES" sz="1000">
                          <a:effectLst/>
                          <a:latin typeface="Times New Roman" panose="02020603050405020304" pitchFamily="18" charset="0"/>
                          <a:cs typeface="Times New Roman" panose="02020603050405020304" pitchFamily="18" charset="0"/>
                        </a:rPr>
                        <a:t>N</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241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8100" marR="38100" algn="r">
                        <a:lnSpc>
                          <a:spcPct val="150000"/>
                        </a:lnSpc>
                        <a:spcAft>
                          <a:spcPts val="0"/>
                        </a:spcAft>
                      </a:pPr>
                      <a:r>
                        <a:rPr lang="es-ES" sz="1000">
                          <a:effectLst/>
                          <a:latin typeface="Times New Roman" panose="02020603050405020304" pitchFamily="18" charset="0"/>
                          <a:cs typeface="Times New Roman" panose="02020603050405020304" pitchFamily="18" charset="0"/>
                        </a:rPr>
                        <a:t>241</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3674525506"/>
                  </a:ext>
                </a:extLst>
              </a:tr>
              <a:tr h="187694">
                <a:tc gridSpan="4">
                  <a:txBody>
                    <a:bodyPr/>
                    <a:lstStyle/>
                    <a:p>
                      <a:pPr marL="38100" marR="38100">
                        <a:lnSpc>
                          <a:spcPct val="150000"/>
                        </a:lnSpc>
                        <a:spcAft>
                          <a:spcPts val="0"/>
                        </a:spcAft>
                      </a:pPr>
                      <a:r>
                        <a:rPr lang="es-ES" sz="1000" dirty="0">
                          <a:effectLst/>
                          <a:latin typeface="Times New Roman" panose="02020603050405020304" pitchFamily="18" charset="0"/>
                          <a:cs typeface="Times New Roman" panose="02020603050405020304" pitchFamily="18" charset="0"/>
                        </a:rPr>
                        <a:t>**. La correlación es significativa en el nivel 0,01 (bilateral).</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25490776"/>
                  </a:ext>
                </a:extLst>
              </a:tr>
            </a:tbl>
          </a:graphicData>
        </a:graphic>
      </p:graphicFrame>
      <p:sp>
        <p:nvSpPr>
          <p:cNvPr id="3" name="Elipse 2">
            <a:extLst>
              <a:ext uri="{FF2B5EF4-FFF2-40B4-BE49-F238E27FC236}">
                <a16:creationId xmlns:a16="http://schemas.microsoft.com/office/drawing/2014/main" id="{AF140820-A6C3-4CEB-A821-EF66EC94BA24}"/>
              </a:ext>
            </a:extLst>
          </p:cNvPr>
          <p:cNvSpPr/>
          <p:nvPr/>
        </p:nvSpPr>
        <p:spPr>
          <a:xfrm>
            <a:off x="7090117" y="2853064"/>
            <a:ext cx="379828" cy="327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Marcador de contenido 2">
            <a:extLst>
              <a:ext uri="{FF2B5EF4-FFF2-40B4-BE49-F238E27FC236}">
                <a16:creationId xmlns:a16="http://schemas.microsoft.com/office/drawing/2014/main" id="{06CF9DD4-88F4-48CB-AFD3-28CBA02A2F99}"/>
              </a:ext>
            </a:extLst>
          </p:cNvPr>
          <p:cNvSpPr txBox="1">
            <a:spLocks/>
          </p:cNvSpPr>
          <p:nvPr/>
        </p:nvSpPr>
        <p:spPr>
          <a:xfrm>
            <a:off x="156539" y="265968"/>
            <a:ext cx="3370623" cy="55202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s-ES" b="1" dirty="0">
                <a:solidFill>
                  <a:schemeClr val="accent1"/>
                </a:solidFill>
                <a:latin typeface="Times New Roman"/>
                <a:cs typeface="Times New Roman"/>
              </a:rPr>
              <a:t>ANÁLISIS BIVARIADO</a:t>
            </a:r>
          </a:p>
        </p:txBody>
      </p:sp>
      <p:pic>
        <p:nvPicPr>
          <p:cNvPr id="14" name="Imagen 13">
            <a:extLst>
              <a:ext uri="{FF2B5EF4-FFF2-40B4-BE49-F238E27FC236}">
                <a16:creationId xmlns:a16="http://schemas.microsoft.com/office/drawing/2014/main" id="{1DAB7358-2519-4322-9295-2CB5AE65D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15" name="Imagen 14">
            <a:extLst>
              <a:ext uri="{FF2B5EF4-FFF2-40B4-BE49-F238E27FC236}">
                <a16:creationId xmlns:a16="http://schemas.microsoft.com/office/drawing/2014/main" id="{96D7BF79-B65D-4997-9004-BFFF8E52F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
        <p:nvSpPr>
          <p:cNvPr id="16" name="Elipse 15">
            <a:extLst>
              <a:ext uri="{FF2B5EF4-FFF2-40B4-BE49-F238E27FC236}">
                <a16:creationId xmlns:a16="http://schemas.microsoft.com/office/drawing/2014/main" id="{338DBA18-F1D8-480A-8865-828DE0FC7C26}"/>
              </a:ext>
            </a:extLst>
          </p:cNvPr>
          <p:cNvSpPr/>
          <p:nvPr/>
        </p:nvSpPr>
        <p:spPr>
          <a:xfrm>
            <a:off x="4054574" y="2510763"/>
            <a:ext cx="379828" cy="3270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2375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012A9CA-D454-4D9C-B1C8-EB759D946BD1}"/>
              </a:ext>
            </a:extLst>
          </p:cNvPr>
          <p:cNvGraphicFramePr>
            <a:graphicFrameLocks noGrp="1"/>
          </p:cNvGraphicFramePr>
          <p:nvPr>
            <p:extLst>
              <p:ext uri="{D42A27DB-BD31-4B8C-83A1-F6EECF244321}">
                <p14:modId xmlns:p14="http://schemas.microsoft.com/office/powerpoint/2010/main" val="2238817221"/>
              </p:ext>
            </p:extLst>
          </p:nvPr>
        </p:nvGraphicFramePr>
        <p:xfrm>
          <a:off x="166634" y="459450"/>
          <a:ext cx="4544513" cy="1877742"/>
        </p:xfrm>
        <a:graphic>
          <a:graphicData uri="http://schemas.openxmlformats.org/drawingml/2006/table">
            <a:tbl>
              <a:tblPr firstRow="1">
                <a:tableStyleId>{1E171933-4619-4E11-9A3F-F7608DF75F80}</a:tableStyleId>
              </a:tblPr>
              <a:tblGrid>
                <a:gridCol w="1028320">
                  <a:extLst>
                    <a:ext uri="{9D8B030D-6E8A-4147-A177-3AD203B41FA5}">
                      <a16:colId xmlns:a16="http://schemas.microsoft.com/office/drawing/2014/main" val="2379621632"/>
                    </a:ext>
                  </a:extLst>
                </a:gridCol>
                <a:gridCol w="858971">
                  <a:extLst>
                    <a:ext uri="{9D8B030D-6E8A-4147-A177-3AD203B41FA5}">
                      <a16:colId xmlns:a16="http://schemas.microsoft.com/office/drawing/2014/main" val="3604126902"/>
                    </a:ext>
                  </a:extLst>
                </a:gridCol>
                <a:gridCol w="599417">
                  <a:extLst>
                    <a:ext uri="{9D8B030D-6E8A-4147-A177-3AD203B41FA5}">
                      <a16:colId xmlns:a16="http://schemas.microsoft.com/office/drawing/2014/main" val="4225065212"/>
                    </a:ext>
                  </a:extLst>
                </a:gridCol>
                <a:gridCol w="858971">
                  <a:extLst>
                    <a:ext uri="{9D8B030D-6E8A-4147-A177-3AD203B41FA5}">
                      <a16:colId xmlns:a16="http://schemas.microsoft.com/office/drawing/2014/main" val="736996263"/>
                    </a:ext>
                  </a:extLst>
                </a:gridCol>
                <a:gridCol w="599417">
                  <a:extLst>
                    <a:ext uri="{9D8B030D-6E8A-4147-A177-3AD203B41FA5}">
                      <a16:colId xmlns:a16="http://schemas.microsoft.com/office/drawing/2014/main" val="1237447610"/>
                    </a:ext>
                  </a:extLst>
                </a:gridCol>
                <a:gridCol w="599417">
                  <a:extLst>
                    <a:ext uri="{9D8B030D-6E8A-4147-A177-3AD203B41FA5}">
                      <a16:colId xmlns:a16="http://schemas.microsoft.com/office/drawing/2014/main" val="3713480838"/>
                    </a:ext>
                  </a:extLst>
                </a:gridCol>
              </a:tblGrid>
              <a:tr h="213342">
                <a:tc gridSpan="6">
                  <a:txBody>
                    <a:bodyPr/>
                    <a:lstStyle/>
                    <a:p>
                      <a:pPr marL="38100" marR="38100" algn="ctr">
                        <a:lnSpc>
                          <a:spcPct val="150000"/>
                        </a:lnSpc>
                        <a:spcAft>
                          <a:spcPts val="0"/>
                        </a:spcAft>
                      </a:pPr>
                      <a:r>
                        <a:rPr lang="es-ES" sz="900" dirty="0">
                          <a:effectLst/>
                        </a:rPr>
                        <a:t>ANOVA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58691989"/>
                  </a:ext>
                </a:extLst>
              </a:tr>
              <a:tr h="213342">
                <a:tc gridSpan="6">
                  <a:txBody>
                    <a:bodyPr/>
                    <a:lstStyle/>
                    <a:p>
                      <a:pPr>
                        <a:lnSpc>
                          <a:spcPct val="150000"/>
                        </a:lnSpc>
                        <a:spcAft>
                          <a:spcPts val="0"/>
                        </a:spcAft>
                      </a:pPr>
                      <a:r>
                        <a:rPr lang="es-ES" sz="900" dirty="0">
                          <a:effectLst/>
                        </a:rPr>
                        <a:t>¿A qué edad considera usted haber sufrido violencia de género?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656062259"/>
                  </a:ext>
                </a:extLst>
              </a:tr>
              <a:tr h="452418">
                <a:tc>
                  <a:txBody>
                    <a:bodyPr/>
                    <a:lstStyle/>
                    <a:p>
                      <a:pPr>
                        <a:lnSpc>
                          <a:spcPct val="15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Suma de cuadrados</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gl</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Media cuadrática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200000"/>
                        </a:lnSpc>
                        <a:spcAft>
                          <a:spcPts val="0"/>
                        </a:spcAft>
                      </a:pPr>
                      <a:r>
                        <a:rPr lang="es-ES" sz="900" dirty="0">
                          <a:effectLst/>
                        </a:rPr>
                        <a:t>F</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200000"/>
                        </a:lnSpc>
                        <a:spcAft>
                          <a:spcPts val="0"/>
                        </a:spcAft>
                      </a:pPr>
                      <a:r>
                        <a:rPr lang="es-ES" sz="900" dirty="0">
                          <a:effectLst/>
                        </a:rPr>
                        <a:t>Sig.</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766029682"/>
                  </a:ext>
                </a:extLst>
              </a:tr>
              <a:tr h="273111">
                <a:tc>
                  <a:txBody>
                    <a:bodyPr/>
                    <a:lstStyle/>
                    <a:p>
                      <a:pPr marL="38100" marR="38100">
                        <a:lnSpc>
                          <a:spcPct val="150000"/>
                        </a:lnSpc>
                        <a:spcAft>
                          <a:spcPts val="0"/>
                        </a:spcAft>
                      </a:pPr>
                      <a:r>
                        <a:rPr lang="es-ES" sz="900" dirty="0">
                          <a:effectLst/>
                        </a:rPr>
                        <a:t>Entre grupos</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11,982</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3</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3,994</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200000"/>
                        </a:lnSpc>
                        <a:spcAft>
                          <a:spcPts val="0"/>
                        </a:spcAft>
                      </a:pPr>
                      <a:r>
                        <a:rPr lang="es-ES" sz="900" dirty="0">
                          <a:effectLst/>
                        </a:rPr>
                        <a:t>7,838</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200000"/>
                        </a:lnSpc>
                        <a:spcAft>
                          <a:spcPts val="0"/>
                        </a:spcAft>
                      </a:pPr>
                      <a:r>
                        <a:rPr lang="es-ES" sz="900" dirty="0">
                          <a:effectLst/>
                        </a:rPr>
                        <a:t>,000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671923759"/>
                  </a:ext>
                </a:extLst>
              </a:tr>
              <a:tr h="452418">
                <a:tc>
                  <a:txBody>
                    <a:bodyPr/>
                    <a:lstStyle/>
                    <a:p>
                      <a:pPr marL="38100" marR="38100">
                        <a:lnSpc>
                          <a:spcPct val="150000"/>
                        </a:lnSpc>
                        <a:spcAft>
                          <a:spcPts val="0"/>
                        </a:spcAft>
                      </a:pPr>
                      <a:r>
                        <a:rPr lang="es-ES" sz="900" dirty="0">
                          <a:effectLst/>
                        </a:rPr>
                        <a:t>Dentro de grupos</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120,765</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237</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,510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nSpc>
                          <a:spcPct val="20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nSpc>
                          <a:spcPct val="20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4251467826"/>
                  </a:ext>
                </a:extLst>
              </a:tr>
              <a:tr h="273111">
                <a:tc>
                  <a:txBody>
                    <a:bodyPr/>
                    <a:lstStyle/>
                    <a:p>
                      <a:pPr marL="38100" marR="38100">
                        <a:lnSpc>
                          <a:spcPct val="150000"/>
                        </a:lnSpc>
                        <a:spcAft>
                          <a:spcPts val="0"/>
                        </a:spcAft>
                      </a:pPr>
                      <a:r>
                        <a:rPr lang="es-ES" sz="900" dirty="0">
                          <a:effectLst/>
                        </a:rPr>
                        <a:t>Total</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132,747</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240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nSpc>
                          <a:spcPct val="15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nSpc>
                          <a:spcPct val="20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nSpc>
                          <a:spcPct val="20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610719242"/>
                  </a:ext>
                </a:extLst>
              </a:tr>
            </a:tbl>
          </a:graphicData>
        </a:graphic>
      </p:graphicFrame>
      <p:pic>
        <p:nvPicPr>
          <p:cNvPr id="6" name="Imagen 5">
            <a:extLst>
              <a:ext uri="{FF2B5EF4-FFF2-40B4-BE49-F238E27FC236}">
                <a16:creationId xmlns:a16="http://schemas.microsoft.com/office/drawing/2014/main" id="{7F7CB6CD-8873-4599-96DB-F658F20DE539}"/>
              </a:ext>
            </a:extLst>
          </p:cNvPr>
          <p:cNvPicPr>
            <a:picLocks noChangeAspect="1"/>
          </p:cNvPicPr>
          <p:nvPr/>
        </p:nvPicPr>
        <p:blipFill rotWithShape="1">
          <a:blip r:embed="rId3"/>
          <a:srcRect l="11413" t="31489" r="16848" b="11285"/>
          <a:stretch/>
        </p:blipFill>
        <p:spPr>
          <a:xfrm>
            <a:off x="596348" y="2658830"/>
            <a:ext cx="3409122" cy="1528940"/>
          </a:xfrm>
          <a:prstGeom prst="rect">
            <a:avLst/>
          </a:prstGeom>
        </p:spPr>
      </p:pic>
      <p:sp>
        <p:nvSpPr>
          <p:cNvPr id="7" name="Rectángulo 6">
            <a:extLst>
              <a:ext uri="{FF2B5EF4-FFF2-40B4-BE49-F238E27FC236}">
                <a16:creationId xmlns:a16="http://schemas.microsoft.com/office/drawing/2014/main" id="{06D13685-5C13-45A2-89A1-822026CBB053}"/>
              </a:ext>
            </a:extLst>
          </p:cNvPr>
          <p:cNvSpPr/>
          <p:nvPr/>
        </p:nvSpPr>
        <p:spPr>
          <a:xfrm>
            <a:off x="14909" y="4509408"/>
            <a:ext cx="4572000" cy="1517338"/>
          </a:xfrm>
          <a:prstGeom prst="rect">
            <a:avLst/>
          </a:prstGeom>
        </p:spPr>
        <p:txBody>
          <a:bodyPr>
            <a:spAutoFit/>
          </a:bodyPr>
          <a:lstStyle/>
          <a:p>
            <a:pPr indent="135255" algn="just">
              <a:lnSpc>
                <a:spcPct val="150000"/>
              </a:lnSpc>
            </a:pPr>
            <a:r>
              <a:rPr lang="es-ES_tradnl" sz="1050" b="1" dirty="0">
                <a:latin typeface="Times New Roman" panose="02020603050405020304" pitchFamily="18" charset="0"/>
                <a:ea typeface="MS Mincho" panose="02020609040205080304" pitchFamily="49" charset="-128"/>
                <a:cs typeface="Times New Roman" panose="02020603050405020304" pitchFamily="18" charset="0"/>
              </a:rPr>
              <a:t>H0: Si </a:t>
            </a:r>
            <a:r>
              <a:rPr lang="es-ES_tradnl" sz="1050" dirty="0">
                <a:latin typeface="Times New Roman" panose="02020603050405020304" pitchFamily="18" charset="0"/>
                <a:ea typeface="MS Mincho" panose="02020609040205080304" pitchFamily="49" charset="-128"/>
                <a:cs typeface="Times New Roman" panose="02020603050405020304" pitchFamily="18" charset="0"/>
              </a:rPr>
              <a:t>existe relación entre las preguntas ¿A qué edad considera usted haber sufrido violencia de género? Y ¿Quiénes considera usted son causantes de la violencia de género?, si es mayor a 5%; Rechazo H0.</a:t>
            </a:r>
            <a:endParaRPr lang="es-EC" sz="1050" dirty="0">
              <a:latin typeface="Cambria" panose="02040503050406030204" pitchFamily="18" charset="0"/>
              <a:ea typeface="MS Mincho" panose="02020609040205080304" pitchFamily="49" charset="-128"/>
              <a:cs typeface="Times New Roman" panose="02020603050405020304" pitchFamily="18" charset="0"/>
            </a:endParaRPr>
          </a:p>
          <a:p>
            <a:pPr indent="135255" algn="just">
              <a:lnSpc>
                <a:spcPct val="150000"/>
              </a:lnSpc>
            </a:pPr>
            <a:r>
              <a:rPr lang="es-ES_tradnl" sz="1050" dirty="0">
                <a:latin typeface="Times New Roman" panose="02020603050405020304" pitchFamily="18" charset="0"/>
                <a:ea typeface="MS Mincho" panose="02020609040205080304" pitchFamily="49" charset="-128"/>
                <a:cs typeface="Times New Roman" panose="02020603050405020304" pitchFamily="18" charset="0"/>
              </a:rPr>
              <a:t> </a:t>
            </a:r>
            <a:r>
              <a:rPr lang="es-ES_tradnl" sz="1050" b="1" dirty="0">
                <a:latin typeface="Times New Roman" panose="02020603050405020304" pitchFamily="18" charset="0"/>
                <a:ea typeface="MS Mincho" panose="02020609040205080304" pitchFamily="49" charset="-128"/>
                <a:cs typeface="Times New Roman" panose="02020603050405020304" pitchFamily="18" charset="0"/>
              </a:rPr>
              <a:t>H1: No</a:t>
            </a:r>
            <a:r>
              <a:rPr lang="es-ES_tradnl" sz="1050" dirty="0">
                <a:latin typeface="Times New Roman" panose="02020603050405020304" pitchFamily="18" charset="0"/>
                <a:ea typeface="MS Mincho" panose="02020609040205080304" pitchFamily="49" charset="-128"/>
                <a:cs typeface="Times New Roman" panose="02020603050405020304" pitchFamily="18" charset="0"/>
              </a:rPr>
              <a:t> existe relación entre las preguntas ¿A qué edad considera usted haber sufrido violencia de género? Y ¿Quiénes considera usted son causantes de la violencia de género?, si es menor a 5%, Acepto H1.</a:t>
            </a:r>
            <a:endParaRPr lang="es-EC" sz="105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8" name="Marcador de contenido 2">
            <a:extLst>
              <a:ext uri="{FF2B5EF4-FFF2-40B4-BE49-F238E27FC236}">
                <a16:creationId xmlns:a16="http://schemas.microsoft.com/office/drawing/2014/main" id="{86303744-1E83-45D3-B52C-157EFC911967}"/>
              </a:ext>
            </a:extLst>
          </p:cNvPr>
          <p:cNvSpPr txBox="1">
            <a:spLocks/>
          </p:cNvSpPr>
          <p:nvPr/>
        </p:nvSpPr>
        <p:spPr>
          <a:xfrm>
            <a:off x="161508" y="6223831"/>
            <a:ext cx="4698724" cy="211808"/>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latin typeface="Times New Roman" panose="02020603050405020304" pitchFamily="18" charset="0"/>
                <a:cs typeface="Times New Roman" panose="02020603050405020304" pitchFamily="18" charset="0"/>
              </a:rPr>
              <a:t>ANOVA entre las preguntas 4 y 9 </a:t>
            </a:r>
            <a:endParaRPr lang="es-EC" sz="1200" dirty="0">
              <a:latin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31862192-5972-43F7-A2B7-32055DFA256C}"/>
              </a:ext>
            </a:extLst>
          </p:cNvPr>
          <p:cNvGraphicFramePr>
            <a:graphicFrameLocks noGrp="1"/>
          </p:cNvGraphicFramePr>
          <p:nvPr>
            <p:extLst>
              <p:ext uri="{D42A27DB-BD31-4B8C-83A1-F6EECF244321}">
                <p14:modId xmlns:p14="http://schemas.microsoft.com/office/powerpoint/2010/main" val="946828090"/>
              </p:ext>
            </p:extLst>
          </p:nvPr>
        </p:nvGraphicFramePr>
        <p:xfrm>
          <a:off x="4876852" y="459451"/>
          <a:ext cx="4100514" cy="2119973"/>
        </p:xfrm>
        <a:graphic>
          <a:graphicData uri="http://schemas.openxmlformats.org/drawingml/2006/table">
            <a:tbl>
              <a:tblPr firstRow="1">
                <a:tableStyleId>{85BE263C-DBD7-4A20-BB59-AAB30ACAA65A}</a:tableStyleId>
              </a:tblPr>
              <a:tblGrid>
                <a:gridCol w="1024414">
                  <a:extLst>
                    <a:ext uri="{9D8B030D-6E8A-4147-A177-3AD203B41FA5}">
                      <a16:colId xmlns:a16="http://schemas.microsoft.com/office/drawing/2014/main" val="524685282"/>
                    </a:ext>
                  </a:extLst>
                </a:gridCol>
                <a:gridCol w="1024890">
                  <a:extLst>
                    <a:ext uri="{9D8B030D-6E8A-4147-A177-3AD203B41FA5}">
                      <a16:colId xmlns:a16="http://schemas.microsoft.com/office/drawing/2014/main" val="1001517455"/>
                    </a:ext>
                  </a:extLst>
                </a:gridCol>
                <a:gridCol w="1024890">
                  <a:extLst>
                    <a:ext uri="{9D8B030D-6E8A-4147-A177-3AD203B41FA5}">
                      <a16:colId xmlns:a16="http://schemas.microsoft.com/office/drawing/2014/main" val="3049509550"/>
                    </a:ext>
                  </a:extLst>
                </a:gridCol>
                <a:gridCol w="1026320">
                  <a:extLst>
                    <a:ext uri="{9D8B030D-6E8A-4147-A177-3AD203B41FA5}">
                      <a16:colId xmlns:a16="http://schemas.microsoft.com/office/drawing/2014/main" val="179758732"/>
                    </a:ext>
                  </a:extLst>
                </a:gridCol>
              </a:tblGrid>
              <a:tr h="219884">
                <a:tc gridSpan="4">
                  <a:txBody>
                    <a:bodyPr/>
                    <a:lstStyle/>
                    <a:p>
                      <a:pPr marL="38100" marR="38100" algn="ctr">
                        <a:lnSpc>
                          <a:spcPct val="150000"/>
                        </a:lnSpc>
                        <a:spcAft>
                          <a:spcPts val="0"/>
                        </a:spcAft>
                      </a:pPr>
                      <a:r>
                        <a:rPr lang="es-ES" sz="900" dirty="0">
                          <a:effectLst/>
                        </a:rPr>
                        <a:t>Chi - cuadrado</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97036271"/>
                  </a:ext>
                </a:extLst>
              </a:tr>
              <a:tr h="1227717">
                <a:tc>
                  <a:txBody>
                    <a:bodyPr/>
                    <a:lstStyle/>
                    <a:p>
                      <a:pPr>
                        <a:lnSpc>
                          <a:spcPct val="150000"/>
                        </a:lnSpc>
                        <a:spcAft>
                          <a:spcPts val="0"/>
                        </a:spcAft>
                      </a:pPr>
                      <a:r>
                        <a:rPr lang="es-ES" sz="900" dirty="0">
                          <a:effectLst/>
                        </a:rPr>
                        <a:t> </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¿Qué tipo de violencia usted considera haber padecido?</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¿Qué gastos le generó este tipo de violencia?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ctr">
                        <a:lnSpc>
                          <a:spcPct val="150000"/>
                        </a:lnSpc>
                        <a:spcAft>
                          <a:spcPts val="0"/>
                        </a:spcAft>
                      </a:pPr>
                      <a:r>
                        <a:rPr lang="es-ES" sz="900" dirty="0">
                          <a:effectLst/>
                        </a:rPr>
                        <a:t>¿Quiénes considera usted son causantes de la violencia de género?</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225973674"/>
                  </a:ext>
                </a:extLst>
              </a:tr>
              <a:tr h="224124">
                <a:tc>
                  <a:txBody>
                    <a:bodyPr/>
                    <a:lstStyle/>
                    <a:p>
                      <a:pPr marL="38100" marR="38100">
                        <a:lnSpc>
                          <a:spcPct val="150000"/>
                        </a:lnSpc>
                        <a:spcAft>
                          <a:spcPts val="0"/>
                        </a:spcAft>
                      </a:pPr>
                      <a:r>
                        <a:rPr lang="es-ES" sz="900" dirty="0">
                          <a:effectLst/>
                        </a:rPr>
                        <a:t>Chi-cuadrado</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104,909</a:t>
                      </a:r>
                      <a:r>
                        <a:rPr lang="es-ES" sz="900" baseline="30000" dirty="0">
                          <a:effectLst/>
                        </a:rPr>
                        <a:t>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553,066</a:t>
                      </a:r>
                      <a:r>
                        <a:rPr lang="es-ES" sz="900" baseline="30000" dirty="0">
                          <a:effectLst/>
                        </a:rPr>
                        <a:t>b</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66,104</a:t>
                      </a:r>
                      <a:r>
                        <a:rPr lang="es-ES" sz="900" baseline="30000" dirty="0">
                          <a:effectLst/>
                        </a:rPr>
                        <a:t>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871175355"/>
                  </a:ext>
                </a:extLst>
              </a:tr>
              <a:tr h="224124">
                <a:tc>
                  <a:txBody>
                    <a:bodyPr/>
                    <a:lstStyle/>
                    <a:p>
                      <a:pPr marL="38100" marR="38100">
                        <a:lnSpc>
                          <a:spcPct val="150000"/>
                        </a:lnSpc>
                        <a:spcAft>
                          <a:spcPts val="0"/>
                        </a:spcAft>
                      </a:pPr>
                      <a:r>
                        <a:rPr lang="es-ES" sz="900" dirty="0">
                          <a:effectLst/>
                        </a:rPr>
                        <a:t>gl</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3</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5</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3</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399920603"/>
                  </a:ext>
                </a:extLst>
              </a:tr>
              <a:tr h="224124">
                <a:tc>
                  <a:txBody>
                    <a:bodyPr/>
                    <a:lstStyle/>
                    <a:p>
                      <a:pPr marL="38100" marR="38100">
                        <a:lnSpc>
                          <a:spcPct val="150000"/>
                        </a:lnSpc>
                        <a:spcAft>
                          <a:spcPts val="0"/>
                        </a:spcAft>
                      </a:pPr>
                      <a:r>
                        <a:rPr lang="es-ES" sz="900" dirty="0">
                          <a:effectLst/>
                        </a:rPr>
                        <a:t>Sig. asintótica</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,000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,000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marL="38100" marR="38100" algn="r">
                        <a:lnSpc>
                          <a:spcPct val="150000"/>
                        </a:lnSpc>
                        <a:spcAft>
                          <a:spcPts val="0"/>
                        </a:spcAft>
                      </a:pPr>
                      <a:r>
                        <a:rPr lang="es-ES" sz="900" dirty="0">
                          <a:effectLst/>
                        </a:rPr>
                        <a:t>,000</a:t>
                      </a:r>
                      <a:endParaRPr lang="es-EC"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907383193"/>
                  </a:ext>
                </a:extLst>
              </a:tr>
            </a:tbl>
          </a:graphicData>
        </a:graphic>
      </p:graphicFrame>
      <p:sp>
        <p:nvSpPr>
          <p:cNvPr id="10" name="Rectángulo 9">
            <a:extLst>
              <a:ext uri="{FF2B5EF4-FFF2-40B4-BE49-F238E27FC236}">
                <a16:creationId xmlns:a16="http://schemas.microsoft.com/office/drawing/2014/main" id="{8B95F985-6A0B-4309-A115-30D99A4EA6C5}"/>
              </a:ext>
            </a:extLst>
          </p:cNvPr>
          <p:cNvSpPr/>
          <p:nvPr/>
        </p:nvSpPr>
        <p:spPr>
          <a:xfrm>
            <a:off x="4731478" y="4428068"/>
            <a:ext cx="4245887" cy="1585242"/>
          </a:xfrm>
          <a:prstGeom prst="rect">
            <a:avLst/>
          </a:prstGeom>
        </p:spPr>
        <p:txBody>
          <a:bodyPr wrap="square">
            <a:spAutoFit/>
          </a:bodyPr>
          <a:lstStyle/>
          <a:p>
            <a:pPr indent="337185" algn="just">
              <a:lnSpc>
                <a:spcPct val="150000"/>
              </a:lnSpc>
            </a:pPr>
            <a:r>
              <a:rPr lang="es-ES" sz="1100" b="1" dirty="0">
                <a:latin typeface="Times New Roman" panose="02020603050405020304" pitchFamily="18" charset="0"/>
                <a:ea typeface="MS Mincho" panose="02020609040205080304" pitchFamily="49" charset="-128"/>
                <a:cs typeface="Times New Roman" panose="02020603050405020304" pitchFamily="18" charset="0"/>
              </a:rPr>
              <a:t>H0:</a:t>
            </a:r>
            <a:r>
              <a:rPr lang="es-ES" sz="1100" dirty="0">
                <a:latin typeface="Times New Roman" panose="02020603050405020304" pitchFamily="18" charset="0"/>
                <a:ea typeface="MS Mincho" panose="02020609040205080304" pitchFamily="49" charset="-128"/>
                <a:cs typeface="Times New Roman" panose="02020603050405020304" pitchFamily="18" charset="0"/>
              </a:rPr>
              <a:t> ¿Qué tipo de violencia usted considera haber padecido?, ¿Qué gastos le generó este tipo de violencia? Y ¿Quiénes considera usted son causantes de la violencia de género?, es mayor a 0.05 rechazo Ho.</a:t>
            </a:r>
            <a:endParaRPr lang="es-EC" sz="1100" dirty="0">
              <a:latin typeface="Cambria" panose="02040503050406030204" pitchFamily="18" charset="0"/>
              <a:ea typeface="MS Mincho" panose="02020609040205080304" pitchFamily="49" charset="-128"/>
              <a:cs typeface="Times New Roman" panose="02020603050405020304" pitchFamily="18" charset="0"/>
            </a:endParaRPr>
          </a:p>
          <a:p>
            <a:pPr indent="337185" algn="just">
              <a:lnSpc>
                <a:spcPct val="150000"/>
              </a:lnSpc>
            </a:pPr>
            <a:r>
              <a:rPr lang="es-ES" sz="1100" b="1" dirty="0">
                <a:latin typeface="Times New Roman" panose="02020603050405020304" pitchFamily="18" charset="0"/>
                <a:ea typeface="MS Mincho" panose="02020609040205080304" pitchFamily="49" charset="-128"/>
                <a:cs typeface="Times New Roman" panose="02020603050405020304" pitchFamily="18" charset="0"/>
              </a:rPr>
              <a:t>H1:</a:t>
            </a:r>
            <a:r>
              <a:rPr lang="es-ES" sz="1100" dirty="0">
                <a:latin typeface="Times New Roman" panose="02020603050405020304" pitchFamily="18" charset="0"/>
                <a:ea typeface="MS Mincho" panose="02020609040205080304" pitchFamily="49" charset="-128"/>
                <a:cs typeface="Times New Roman" panose="02020603050405020304" pitchFamily="18" charset="0"/>
              </a:rPr>
              <a:t> ¿Qué tipo de violencia usted considera haber padecido?, ¿Qué gastos le generó este tipo de violencia? Y ¿Quiénes considera usted son causantes de la violencia de género?, en menor a 0.05 acepto H1.</a:t>
            </a:r>
            <a:endParaRPr lang="es-EC" sz="11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Marcador de contenido 2">
            <a:extLst>
              <a:ext uri="{FF2B5EF4-FFF2-40B4-BE49-F238E27FC236}">
                <a16:creationId xmlns:a16="http://schemas.microsoft.com/office/drawing/2014/main" id="{F2181124-2647-44FE-9274-D2EA54359D58}"/>
              </a:ext>
            </a:extLst>
          </p:cNvPr>
          <p:cNvSpPr txBox="1">
            <a:spLocks/>
          </p:cNvSpPr>
          <p:nvPr/>
        </p:nvSpPr>
        <p:spPr>
          <a:xfrm>
            <a:off x="4995487" y="6223831"/>
            <a:ext cx="3395626" cy="211808"/>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200" dirty="0">
                <a:latin typeface="Times New Roman" panose="02020603050405020304" pitchFamily="18" charset="0"/>
                <a:cs typeface="Times New Roman" panose="02020603050405020304" pitchFamily="18" charset="0"/>
              </a:rPr>
              <a:t>Chi - cuadrado entre las preguntas 5, 6 y 9 </a:t>
            </a:r>
            <a:endParaRPr lang="es-EC" sz="1200" dirty="0">
              <a:latin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id="{FC3D7928-C912-4598-A0A3-52BDAAD7C6A5}"/>
              </a:ext>
            </a:extLst>
          </p:cNvPr>
          <p:cNvPicPr>
            <a:picLocks noChangeAspect="1"/>
          </p:cNvPicPr>
          <p:nvPr/>
        </p:nvPicPr>
        <p:blipFill rotWithShape="1">
          <a:blip r:embed="rId4"/>
          <a:srcRect l="17192" t="26655" r="25577" b="25732"/>
          <a:stretch/>
        </p:blipFill>
        <p:spPr>
          <a:xfrm>
            <a:off x="5494059" y="2833235"/>
            <a:ext cx="3053594" cy="1428294"/>
          </a:xfrm>
          <a:prstGeom prst="rect">
            <a:avLst/>
          </a:prstGeom>
        </p:spPr>
      </p:pic>
      <p:pic>
        <p:nvPicPr>
          <p:cNvPr id="13" name="Imagen 12">
            <a:extLst>
              <a:ext uri="{FF2B5EF4-FFF2-40B4-BE49-F238E27FC236}">
                <a16:creationId xmlns:a16="http://schemas.microsoft.com/office/drawing/2014/main" id="{B786BAEA-48FC-4FD1-ABA4-E262913280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14" name="Imagen 13">
            <a:extLst>
              <a:ext uri="{FF2B5EF4-FFF2-40B4-BE49-F238E27FC236}">
                <a16:creationId xmlns:a16="http://schemas.microsoft.com/office/drawing/2014/main" id="{8D52397C-562F-4050-9EDA-501944A2D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4028794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A081184A-9800-4F83-901D-AB62CAAC8DBD}"/>
              </a:ext>
            </a:extLst>
          </p:cNvPr>
          <p:cNvGraphicFramePr>
            <a:graphicFrameLocks noGrp="1"/>
          </p:cNvGraphicFramePr>
          <p:nvPr>
            <p:ph idx="1"/>
            <p:extLst>
              <p:ext uri="{D42A27DB-BD31-4B8C-83A1-F6EECF244321}">
                <p14:modId xmlns:p14="http://schemas.microsoft.com/office/powerpoint/2010/main" val="3971395383"/>
              </p:ext>
            </p:extLst>
          </p:nvPr>
        </p:nvGraphicFramePr>
        <p:xfrm>
          <a:off x="-681557" y="1636057"/>
          <a:ext cx="5895242" cy="3346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26C16CF8-3C44-468F-A219-73068CF74E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1B9BD22A-355D-4752-B61F-CA952184D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
        <p:nvSpPr>
          <p:cNvPr id="8" name="Título 1">
            <a:extLst>
              <a:ext uri="{FF2B5EF4-FFF2-40B4-BE49-F238E27FC236}">
                <a16:creationId xmlns:a16="http://schemas.microsoft.com/office/drawing/2014/main" id="{BD565344-9896-4E3C-B164-811AD3A08A50}"/>
              </a:ext>
            </a:extLst>
          </p:cNvPr>
          <p:cNvSpPr>
            <a:spLocks noGrp="1"/>
          </p:cNvSpPr>
          <p:nvPr>
            <p:ph type="title"/>
          </p:nvPr>
        </p:nvSpPr>
        <p:spPr>
          <a:xfrm>
            <a:off x="457200" y="72537"/>
            <a:ext cx="8229600" cy="910883"/>
          </a:xfrm>
        </p:spPr>
        <p:txBody>
          <a:bodyPr/>
          <a:lstStyle/>
          <a:p>
            <a:pPr algn="ctr"/>
            <a:r>
              <a:rPr lang="es-ES" sz="4400" dirty="0"/>
              <a:t>ESTUDIO TÉCNICO </a:t>
            </a:r>
            <a:endParaRPr lang="es-EC" sz="4400" dirty="0"/>
          </a:p>
        </p:txBody>
      </p:sp>
      <p:graphicFrame>
        <p:nvGraphicFramePr>
          <p:cNvPr id="2" name="Tabla 1">
            <a:extLst>
              <a:ext uri="{FF2B5EF4-FFF2-40B4-BE49-F238E27FC236}">
                <a16:creationId xmlns:a16="http://schemas.microsoft.com/office/drawing/2014/main" id="{6956320B-022C-4704-B618-1B5EFA0EC89B}"/>
              </a:ext>
            </a:extLst>
          </p:cNvPr>
          <p:cNvGraphicFramePr>
            <a:graphicFrameLocks noGrp="1"/>
          </p:cNvGraphicFramePr>
          <p:nvPr>
            <p:extLst>
              <p:ext uri="{D42A27DB-BD31-4B8C-83A1-F6EECF244321}">
                <p14:modId xmlns:p14="http://schemas.microsoft.com/office/powerpoint/2010/main" val="3279194987"/>
              </p:ext>
            </p:extLst>
          </p:nvPr>
        </p:nvGraphicFramePr>
        <p:xfrm>
          <a:off x="2679466" y="998148"/>
          <a:ext cx="6319720" cy="5323777"/>
        </p:xfrm>
        <a:graphic>
          <a:graphicData uri="http://schemas.openxmlformats.org/drawingml/2006/table">
            <a:tbl>
              <a:tblPr firstRow="1">
                <a:tableStyleId>{7DF18680-E054-41AD-8BC1-D1AEF772440D}</a:tableStyleId>
              </a:tblPr>
              <a:tblGrid>
                <a:gridCol w="1780698">
                  <a:extLst>
                    <a:ext uri="{9D8B030D-6E8A-4147-A177-3AD203B41FA5}">
                      <a16:colId xmlns:a16="http://schemas.microsoft.com/office/drawing/2014/main" val="2664305289"/>
                    </a:ext>
                  </a:extLst>
                </a:gridCol>
                <a:gridCol w="2212059">
                  <a:extLst>
                    <a:ext uri="{9D8B030D-6E8A-4147-A177-3AD203B41FA5}">
                      <a16:colId xmlns:a16="http://schemas.microsoft.com/office/drawing/2014/main" val="644467744"/>
                    </a:ext>
                  </a:extLst>
                </a:gridCol>
                <a:gridCol w="2326963">
                  <a:extLst>
                    <a:ext uri="{9D8B030D-6E8A-4147-A177-3AD203B41FA5}">
                      <a16:colId xmlns:a16="http://schemas.microsoft.com/office/drawing/2014/main" val="37061695"/>
                    </a:ext>
                  </a:extLst>
                </a:gridCol>
              </a:tblGrid>
              <a:tr h="218695">
                <a:tc>
                  <a:txBody>
                    <a:bodyPr/>
                    <a:lstStyle/>
                    <a:p>
                      <a:pPr algn="ctr">
                        <a:lnSpc>
                          <a:spcPct val="150000"/>
                        </a:lnSpc>
                        <a:spcAft>
                          <a:spcPts val="0"/>
                        </a:spcAft>
                      </a:pPr>
                      <a:r>
                        <a:rPr lang="es-ES" sz="1200">
                          <a:effectLst/>
                          <a:latin typeface="Times New Roman" panose="02020603050405020304" pitchFamily="18" charset="0"/>
                          <a:cs typeface="Times New Roman" panose="02020603050405020304" pitchFamily="18" charset="0"/>
                        </a:rPr>
                        <a:t>Violencia física</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7812" marR="67812" marT="0" marB="0"/>
                </a:tc>
                <a:tc>
                  <a:txBody>
                    <a:bodyPr/>
                    <a:lstStyle/>
                    <a:p>
                      <a:pPr algn="ctr">
                        <a:lnSpc>
                          <a:spcPct val="150000"/>
                        </a:lnSpc>
                        <a:spcAft>
                          <a:spcPts val="0"/>
                        </a:spcAft>
                      </a:pPr>
                      <a:r>
                        <a:rPr lang="es-ES" sz="1200">
                          <a:effectLst/>
                          <a:latin typeface="Times New Roman" panose="02020603050405020304" pitchFamily="18" charset="0"/>
                          <a:cs typeface="Times New Roman" panose="02020603050405020304" pitchFamily="18" charset="0"/>
                        </a:rPr>
                        <a:t>Violencia psicológica</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7812" marR="67812" marT="0" marB="0"/>
                </a:tc>
                <a:tc>
                  <a:txBody>
                    <a:bodyPr/>
                    <a:lstStyle/>
                    <a:p>
                      <a:pPr algn="ctr">
                        <a:lnSpc>
                          <a:spcPct val="150000"/>
                        </a:lnSpc>
                        <a:spcAft>
                          <a:spcPts val="0"/>
                        </a:spcAft>
                      </a:pPr>
                      <a:r>
                        <a:rPr lang="es-ES" sz="1200">
                          <a:effectLst/>
                          <a:latin typeface="Times New Roman" panose="02020603050405020304" pitchFamily="18" charset="0"/>
                          <a:cs typeface="Times New Roman" panose="02020603050405020304" pitchFamily="18" charset="0"/>
                        </a:rPr>
                        <a:t>Violencia sexual</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7812" marR="67812" marT="0" marB="0"/>
                </a:tc>
                <a:extLst>
                  <a:ext uri="{0D108BD9-81ED-4DB2-BD59-A6C34878D82A}">
                    <a16:rowId xmlns:a16="http://schemas.microsoft.com/office/drawing/2014/main" val="1021522535"/>
                  </a:ext>
                </a:extLst>
              </a:tr>
              <a:tr h="4307268">
                <a:tc>
                  <a:txBody>
                    <a:bodyPr/>
                    <a:lstStyle/>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Puñetazos </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Bofetadas</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Patadas</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Empujones</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Mordiscos</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Intentos de estrangulamiento</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7812" marR="67812" marT="0" marB="0"/>
                </a:tc>
                <a:tc>
                  <a:txBody>
                    <a:bodyPr/>
                    <a:lstStyle/>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Insultos</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Humillaciones </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Aislamiento de la familia y los amigos </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Bloqueo en la toma de decisiones</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Abandono económico </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Persecución y acoso </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Amenazas de muerte a la mujer y/o su familia</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Amenazas sobre la custodia de los hijos</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Llamadas telefónicas intimidatorias</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Chantaje económico</a:t>
                      </a:r>
                      <a:endParaRPr lang="es-EC" sz="120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Chantaje emocional</a:t>
                      </a:r>
                      <a:endParaRPr lang="es-EC"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67812" marR="67812" marT="0" marB="0"/>
                </a:tc>
                <a:tc>
                  <a:txBody>
                    <a:bodyPr/>
                    <a:lstStyle/>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Sexo genital con penetración forzada</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Sexo anal con penetración forzada</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Sexo oral forzado de la mujer hacia el agresor</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Sexo oral forzado del agresor hacia la mujer</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Objetos insertados en vagina o ano</a:t>
                      </a:r>
                      <a:endParaRPr lang="es-EC" sz="120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Uso forzado de películas, fotografías pornográficas</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67812" marR="67812" marT="0" marB="0"/>
                </a:tc>
                <a:extLst>
                  <a:ext uri="{0D108BD9-81ED-4DB2-BD59-A6C34878D82A}">
                    <a16:rowId xmlns:a16="http://schemas.microsoft.com/office/drawing/2014/main" val="3816697143"/>
                  </a:ext>
                </a:extLst>
              </a:tr>
            </a:tbl>
          </a:graphicData>
        </a:graphic>
      </p:graphicFrame>
    </p:spTree>
    <p:extLst>
      <p:ext uri="{BB962C8B-B14F-4D97-AF65-F5344CB8AC3E}">
        <p14:creationId xmlns:p14="http://schemas.microsoft.com/office/powerpoint/2010/main" val="18507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01C4AF1-4870-47FE-B0FA-247D463F2050}"/>
              </a:ext>
            </a:extLst>
          </p:cNvPr>
          <p:cNvGraphicFramePr>
            <a:graphicFrameLocks noGrp="1"/>
          </p:cNvGraphicFramePr>
          <p:nvPr>
            <p:ph idx="1"/>
            <p:extLst>
              <p:ext uri="{D42A27DB-BD31-4B8C-83A1-F6EECF244321}">
                <p14:modId xmlns:p14="http://schemas.microsoft.com/office/powerpoint/2010/main" val="4094498346"/>
              </p:ext>
            </p:extLst>
          </p:nvPr>
        </p:nvGraphicFramePr>
        <p:xfrm>
          <a:off x="-1594046" y="745645"/>
          <a:ext cx="6166046" cy="2371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a 5">
            <a:extLst>
              <a:ext uri="{FF2B5EF4-FFF2-40B4-BE49-F238E27FC236}">
                <a16:creationId xmlns:a16="http://schemas.microsoft.com/office/drawing/2014/main" id="{16D927BB-6E89-4F13-BCB1-72F31760363E}"/>
              </a:ext>
            </a:extLst>
          </p:cNvPr>
          <p:cNvGraphicFramePr>
            <a:graphicFrameLocks noGrp="1"/>
          </p:cNvGraphicFramePr>
          <p:nvPr>
            <p:extLst>
              <p:ext uri="{D42A27DB-BD31-4B8C-83A1-F6EECF244321}">
                <p14:modId xmlns:p14="http://schemas.microsoft.com/office/powerpoint/2010/main" val="1405044841"/>
              </p:ext>
            </p:extLst>
          </p:nvPr>
        </p:nvGraphicFramePr>
        <p:xfrm>
          <a:off x="3080084" y="161175"/>
          <a:ext cx="5881035" cy="6236966"/>
        </p:xfrm>
        <a:graphic>
          <a:graphicData uri="http://schemas.openxmlformats.org/drawingml/2006/table">
            <a:tbl>
              <a:tblPr firstRow="1" firstCol="1">
                <a:tableStyleId>{F5AB1C69-6EDB-4FF4-983F-18BD219EF322}</a:tableStyleId>
              </a:tblPr>
              <a:tblGrid>
                <a:gridCol w="1314348">
                  <a:extLst>
                    <a:ext uri="{9D8B030D-6E8A-4147-A177-3AD203B41FA5}">
                      <a16:colId xmlns:a16="http://schemas.microsoft.com/office/drawing/2014/main" val="53546052"/>
                    </a:ext>
                  </a:extLst>
                </a:gridCol>
                <a:gridCol w="1605315">
                  <a:extLst>
                    <a:ext uri="{9D8B030D-6E8A-4147-A177-3AD203B41FA5}">
                      <a16:colId xmlns:a16="http://schemas.microsoft.com/office/drawing/2014/main" val="3489200947"/>
                    </a:ext>
                  </a:extLst>
                </a:gridCol>
                <a:gridCol w="1418609">
                  <a:extLst>
                    <a:ext uri="{9D8B030D-6E8A-4147-A177-3AD203B41FA5}">
                      <a16:colId xmlns:a16="http://schemas.microsoft.com/office/drawing/2014/main" val="1645264369"/>
                    </a:ext>
                  </a:extLst>
                </a:gridCol>
                <a:gridCol w="1542763">
                  <a:extLst>
                    <a:ext uri="{9D8B030D-6E8A-4147-A177-3AD203B41FA5}">
                      <a16:colId xmlns:a16="http://schemas.microsoft.com/office/drawing/2014/main" val="446215378"/>
                    </a:ext>
                  </a:extLst>
                </a:gridCol>
              </a:tblGrid>
              <a:tr h="201900">
                <a:tc gridSpan="2">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Enfermedades agudas</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hMerge="1">
                  <a:txBody>
                    <a:bodyPr/>
                    <a:lstStyle/>
                    <a:p>
                      <a:endParaRPr lang="es-EC"/>
                    </a:p>
                  </a:txBody>
                  <a:tcPr/>
                </a:tc>
                <a:tc gridSpan="2">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Enfermedades crónicas </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hMerge="1">
                  <a:txBody>
                    <a:bodyPr/>
                    <a:lstStyle/>
                    <a:p>
                      <a:endParaRPr lang="es-EC"/>
                    </a:p>
                  </a:txBody>
                  <a:tcPr/>
                </a:tc>
                <a:extLst>
                  <a:ext uri="{0D108BD9-81ED-4DB2-BD59-A6C34878D82A}">
                    <a16:rowId xmlns:a16="http://schemas.microsoft.com/office/drawing/2014/main" val="3012290465"/>
                  </a:ext>
                </a:extLst>
              </a:tr>
              <a:tr h="1323525">
                <a:tc>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Sistema reproductor</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Infertilidad </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Infección genital</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Enfermedad de trasmisión sexual</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Sistema digestivo</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Intestino irritable</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extLst>
                  <a:ext uri="{0D108BD9-81ED-4DB2-BD59-A6C34878D82A}">
                    <a16:rowId xmlns:a16="http://schemas.microsoft.com/office/drawing/2014/main" val="3590758781"/>
                  </a:ext>
                </a:extLst>
              </a:tr>
              <a:tr h="427894">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Sistema urinario</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Infección de orina</a:t>
                      </a:r>
                      <a:endParaRPr lang="es-EC"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tc>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Sistema circulatorio</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Hipertensión</a:t>
                      </a:r>
                      <a:endParaRPr lang="es-EC" sz="1200">
                        <a:effectLst/>
                        <a:latin typeface="Times New Roman" panose="02020603050405020304" pitchFamily="18" charset="0"/>
                        <a:cs typeface="Times New Roman" panose="02020603050405020304" pitchFamily="18" charset="0"/>
                      </a:endParaRPr>
                    </a:p>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 </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extLst>
                  <a:ext uri="{0D108BD9-81ED-4DB2-BD59-A6C34878D82A}">
                    <a16:rowId xmlns:a16="http://schemas.microsoft.com/office/drawing/2014/main" val="1754957765"/>
                  </a:ext>
                </a:extLst>
              </a:tr>
              <a:tr h="653888">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Sistema digestivo</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Úlcera </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Gastritis</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Sistema respiratorio</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Asma</a:t>
                      </a:r>
                      <a:endParaRPr lang="es-EC"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extLst>
                  <a:ext uri="{0D108BD9-81ED-4DB2-BD59-A6C34878D82A}">
                    <a16:rowId xmlns:a16="http://schemas.microsoft.com/office/drawing/2014/main" val="887952312"/>
                  </a:ext>
                </a:extLst>
              </a:tr>
              <a:tr h="653888">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Sistema respiratorio</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Bronquitis aguda</a:t>
                      </a: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Piel </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a:effectLst/>
                          <a:latin typeface="Times New Roman" panose="02020603050405020304" pitchFamily="18" charset="0"/>
                          <a:cs typeface="Times New Roman" panose="02020603050405020304" pitchFamily="18" charset="0"/>
                        </a:rPr>
                        <a:t>Psoriasis</a:t>
                      </a:r>
                      <a:endParaRPr lang="es-EC" sz="120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extLst>
                  <a:ext uri="{0D108BD9-81ED-4DB2-BD59-A6C34878D82A}">
                    <a16:rowId xmlns:a16="http://schemas.microsoft.com/office/drawing/2014/main" val="3014835939"/>
                  </a:ext>
                </a:extLst>
              </a:tr>
              <a:tr h="1014782">
                <a:tc rowSpan="2">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piel</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rowSpan="2">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Eczema</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Herpes cutáneo</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tc>
                  <a:txBody>
                    <a:bodyPr/>
                    <a:lstStyle/>
                    <a:p>
                      <a:pPr algn="l">
                        <a:lnSpc>
                          <a:spcPct val="150000"/>
                        </a:lnSpc>
                        <a:spcAft>
                          <a:spcPts val="0"/>
                        </a:spcAft>
                      </a:pPr>
                      <a:r>
                        <a:rPr lang="es-ES" sz="1400" dirty="0">
                          <a:effectLst/>
                          <a:latin typeface="Times New Roman" panose="02020603050405020304" pitchFamily="18" charset="0"/>
                          <a:cs typeface="Times New Roman" panose="02020603050405020304" pitchFamily="18" charset="0"/>
                        </a:rPr>
                        <a:t>Sistema endocrino</a:t>
                      </a:r>
                      <a:endParaRPr lang="es-EC"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Diabetes mellitus</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Hipertiroidismo</a:t>
                      </a:r>
                      <a:endParaRPr lang="es-EC" sz="1200" dirty="0">
                        <a:effectLst/>
                        <a:latin typeface="Times New Roman" panose="02020603050405020304" pitchFamily="18" charset="0"/>
                        <a:cs typeface="Times New Roman" panose="02020603050405020304" pitchFamily="18" charset="0"/>
                      </a:endParaRPr>
                    </a:p>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Hipotiroidismo</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extLst>
                  <a:ext uri="{0D108BD9-81ED-4DB2-BD59-A6C34878D82A}">
                    <a16:rowId xmlns:a16="http://schemas.microsoft.com/office/drawing/2014/main" val="314442019"/>
                  </a:ext>
                </a:extLst>
              </a:tr>
              <a:tr h="201900">
                <a:tc vMerge="1">
                  <a:txBody>
                    <a:bodyPr/>
                    <a:lstStyle/>
                    <a:p>
                      <a:endParaRPr lang="es-EC"/>
                    </a:p>
                  </a:txBody>
                  <a:tcPr/>
                </a:tc>
                <a:tc vMerge="1">
                  <a:txBody>
                    <a:bodyPr/>
                    <a:lstStyle/>
                    <a:p>
                      <a:endParaRPr lang="es-EC"/>
                    </a:p>
                  </a:txBody>
                  <a:tcPr/>
                </a:tc>
                <a:tc>
                  <a:txBody>
                    <a:bodyPr/>
                    <a:lstStyle/>
                    <a:p>
                      <a:pPr algn="l">
                        <a:lnSpc>
                          <a:spcPct val="150000"/>
                        </a:lnSpc>
                        <a:spcAft>
                          <a:spcPts val="0"/>
                        </a:spcAft>
                      </a:pPr>
                      <a:r>
                        <a:rPr lang="es-ES" sz="1400">
                          <a:effectLst/>
                          <a:latin typeface="Times New Roman" panose="02020603050405020304" pitchFamily="18" charset="0"/>
                          <a:cs typeface="Times New Roman" panose="02020603050405020304" pitchFamily="18" charset="0"/>
                        </a:rPr>
                        <a:t>Otras enfermedades</a:t>
                      </a:r>
                      <a:endParaRPr lang="es-EC"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501" marR="50501" marT="0" marB="0"/>
                </a:tc>
                <a:tc>
                  <a:txBody>
                    <a:bodyPr/>
                    <a:lstStyle/>
                    <a:p>
                      <a:pPr marL="342900" lvl="0" indent="-342900" algn="l">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Alergia</a:t>
                      </a:r>
                      <a:endParaRPr lang="es-EC" sz="12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0501" marR="50501" marT="0" marB="0"/>
                </a:tc>
                <a:extLst>
                  <a:ext uri="{0D108BD9-81ED-4DB2-BD59-A6C34878D82A}">
                    <a16:rowId xmlns:a16="http://schemas.microsoft.com/office/drawing/2014/main" val="180051515"/>
                  </a:ext>
                </a:extLst>
              </a:tr>
            </a:tbl>
          </a:graphicData>
        </a:graphic>
      </p:graphicFrame>
      <p:pic>
        <p:nvPicPr>
          <p:cNvPr id="7" name="Imagen 6">
            <a:extLst>
              <a:ext uri="{FF2B5EF4-FFF2-40B4-BE49-F238E27FC236}">
                <a16:creationId xmlns:a16="http://schemas.microsoft.com/office/drawing/2014/main" id="{DDD4123F-1C70-4047-8684-83A4BA0C0E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8" name="Imagen 7">
            <a:extLst>
              <a:ext uri="{FF2B5EF4-FFF2-40B4-BE49-F238E27FC236}">
                <a16:creationId xmlns:a16="http://schemas.microsoft.com/office/drawing/2014/main" id="{D1E33E17-6BD7-4CF8-A866-E2128AFAF2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118558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F2D0A9B-EA83-435A-ABF4-3623E53F5999}"/>
              </a:ext>
            </a:extLst>
          </p:cNvPr>
          <p:cNvGraphicFramePr>
            <a:graphicFrameLocks noGrp="1"/>
          </p:cNvGraphicFramePr>
          <p:nvPr>
            <p:ph idx="1"/>
            <p:extLst>
              <p:ext uri="{D42A27DB-BD31-4B8C-83A1-F6EECF244321}">
                <p14:modId xmlns:p14="http://schemas.microsoft.com/office/powerpoint/2010/main" val="2940098526"/>
              </p:ext>
            </p:extLst>
          </p:nvPr>
        </p:nvGraphicFramePr>
        <p:xfrm>
          <a:off x="-1070023" y="1255798"/>
          <a:ext cx="5986682" cy="257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a:extLst>
              <a:ext uri="{FF2B5EF4-FFF2-40B4-BE49-F238E27FC236}">
                <a16:creationId xmlns:a16="http://schemas.microsoft.com/office/drawing/2014/main" id="{EAD2A43C-6779-48BC-8270-6E2E86050B85}"/>
              </a:ext>
            </a:extLst>
          </p:cNvPr>
          <p:cNvGraphicFramePr>
            <a:graphicFrameLocks noGrp="1"/>
          </p:cNvGraphicFramePr>
          <p:nvPr>
            <p:extLst>
              <p:ext uri="{D42A27DB-BD31-4B8C-83A1-F6EECF244321}">
                <p14:modId xmlns:p14="http://schemas.microsoft.com/office/powerpoint/2010/main" val="3029638603"/>
              </p:ext>
            </p:extLst>
          </p:nvPr>
        </p:nvGraphicFramePr>
        <p:xfrm>
          <a:off x="3773659" y="885634"/>
          <a:ext cx="5025684" cy="5082350"/>
        </p:xfrm>
        <a:graphic>
          <a:graphicData uri="http://schemas.openxmlformats.org/drawingml/2006/table">
            <a:tbl>
              <a:tblPr firstRow="1" firstCol="1">
                <a:tableStyleId>{35758FB7-9AC5-4552-8A53-C91805E547FA}</a:tableStyleId>
              </a:tblPr>
              <a:tblGrid>
                <a:gridCol w="1696975">
                  <a:extLst>
                    <a:ext uri="{9D8B030D-6E8A-4147-A177-3AD203B41FA5}">
                      <a16:colId xmlns:a16="http://schemas.microsoft.com/office/drawing/2014/main" val="4062327902"/>
                    </a:ext>
                  </a:extLst>
                </a:gridCol>
                <a:gridCol w="3328709">
                  <a:extLst>
                    <a:ext uri="{9D8B030D-6E8A-4147-A177-3AD203B41FA5}">
                      <a16:colId xmlns:a16="http://schemas.microsoft.com/office/drawing/2014/main" val="2018927966"/>
                    </a:ext>
                  </a:extLst>
                </a:gridCol>
              </a:tblGrid>
              <a:tr h="3814858">
                <a:tc>
                  <a:txBody>
                    <a:bodyPr/>
                    <a:lstStyle/>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s-ES" sz="1400" dirty="0">
                          <a:effectLst/>
                          <a:latin typeface="Times New Roman" panose="02020603050405020304" pitchFamily="18" charset="0"/>
                          <a:cs typeface="Times New Roman" panose="02020603050405020304" pitchFamily="18" charset="0"/>
                        </a:rPr>
                        <a:t>Características de un agresor</a:t>
                      </a:r>
                      <a:endParaRPr lang="es-EC" sz="14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380" marR="51380" marT="0" marB="0"/>
                </a:tc>
                <a:tc>
                  <a:txBody>
                    <a:bodyPr/>
                    <a:lstStyle/>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Excesivamente celoso</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Posesivo</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Se irrita con facilidad cuando le ponen limites</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No controla sus impulsos</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Abusa de bebidas alcohólicas </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Culpa a otros de sus problemas</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Experimenta cambios bruscos de humor</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Comete actos de violencia y rompe objetos cuando se enfada</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Cree en la subordinación de la mujer al hombre</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Tiene antecedentes de maltrato a otras mujeres</a:t>
                      </a:r>
                      <a:endParaRPr lang="es-EC" sz="1050" dirty="0">
                        <a:effectLst/>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effectLst/>
                          <a:latin typeface="Times New Roman" panose="02020603050405020304" pitchFamily="18" charset="0"/>
                          <a:cs typeface="Times New Roman" panose="02020603050405020304" pitchFamily="18" charset="0"/>
                        </a:rPr>
                        <a:t>Tiene baja autoestima</a:t>
                      </a:r>
                      <a:endParaRPr lang="es-EC" sz="1050" b="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51380" marR="51380" marT="0" marB="0"/>
                </a:tc>
                <a:extLst>
                  <a:ext uri="{0D108BD9-81ED-4DB2-BD59-A6C34878D82A}">
                    <a16:rowId xmlns:a16="http://schemas.microsoft.com/office/drawing/2014/main" val="1858226458"/>
                  </a:ext>
                </a:extLst>
              </a:tr>
            </a:tbl>
          </a:graphicData>
        </a:graphic>
      </p:graphicFrame>
      <p:pic>
        <p:nvPicPr>
          <p:cNvPr id="6" name="Imagen 5">
            <a:extLst>
              <a:ext uri="{FF2B5EF4-FFF2-40B4-BE49-F238E27FC236}">
                <a16:creationId xmlns:a16="http://schemas.microsoft.com/office/drawing/2014/main" id="{2ECE49EB-B7AE-4D2E-B1B4-31D3F27322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5BA828A1-67A2-4930-86E1-7CE45B3492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104562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CDDC-7E19-4D8E-8F52-3E677639523C}"/>
              </a:ext>
            </a:extLst>
          </p:cNvPr>
          <p:cNvSpPr>
            <a:spLocks noGrp="1"/>
          </p:cNvSpPr>
          <p:nvPr>
            <p:ph type="title"/>
          </p:nvPr>
        </p:nvSpPr>
        <p:spPr>
          <a:xfrm>
            <a:off x="457200" y="821202"/>
            <a:ext cx="8229600" cy="967154"/>
          </a:xfrm>
        </p:spPr>
        <p:txBody>
          <a:bodyPr/>
          <a:lstStyle/>
          <a:p>
            <a:pPr algn="ctr"/>
            <a:r>
              <a:rPr lang="es-ES" dirty="0">
                <a:latin typeface="Times New Roman" panose="02020603050405020304" pitchFamily="18" charset="0"/>
                <a:cs typeface="Times New Roman" panose="02020603050405020304" pitchFamily="18" charset="0"/>
              </a:rPr>
              <a:t>ESTRATEGIAS Y PROPUESTA </a:t>
            </a:r>
            <a:endParaRPr lang="es-EC" dirty="0">
              <a:latin typeface="Times New Roman" panose="02020603050405020304" pitchFamily="18" charset="0"/>
              <a:cs typeface="Times New Roman" panose="02020603050405020304" pitchFamily="18" charset="0"/>
            </a:endParaRPr>
          </a:p>
        </p:txBody>
      </p:sp>
      <p:graphicFrame>
        <p:nvGraphicFramePr>
          <p:cNvPr id="4" name="Marcador de contenido 3">
            <a:extLst>
              <a:ext uri="{FF2B5EF4-FFF2-40B4-BE49-F238E27FC236}">
                <a16:creationId xmlns:a16="http://schemas.microsoft.com/office/drawing/2014/main" id="{D8CCCE14-50EA-4A52-8B54-35FC111AFC8D}"/>
              </a:ext>
            </a:extLst>
          </p:cNvPr>
          <p:cNvGraphicFramePr>
            <a:graphicFrameLocks noGrp="1"/>
          </p:cNvGraphicFramePr>
          <p:nvPr>
            <p:ph idx="1"/>
            <p:extLst>
              <p:ext uri="{D42A27DB-BD31-4B8C-83A1-F6EECF244321}">
                <p14:modId xmlns:p14="http://schemas.microsoft.com/office/powerpoint/2010/main" val="2563321537"/>
              </p:ext>
            </p:extLst>
          </p:nvPr>
        </p:nvGraphicFramePr>
        <p:xfrm>
          <a:off x="457201" y="2053884"/>
          <a:ext cx="7645790" cy="3673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A8667BCB-FC19-4FA9-A9E3-E89D86BAF5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625C5D6A-D6B3-4687-919A-92C87CE0B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163467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0471" y="4717972"/>
            <a:ext cx="7863057" cy="1331136"/>
          </a:xfrm>
        </p:spPr>
        <p:txBody>
          <a:bodyPr/>
          <a:lstStyle/>
          <a:p>
            <a:pPr marL="0" indent="0" algn="just">
              <a:buNone/>
            </a:pPr>
            <a:r>
              <a:rPr lang="uz-Cyrl-UZ" b="1" dirty="0">
                <a:solidFill>
                  <a:schemeClr val="tx1"/>
                </a:solidFill>
                <a:latin typeface="Times New Roman"/>
                <a:cs typeface="Times New Roman"/>
              </a:rPr>
              <a:t>INCIDENCIA DE LA VIOLENCIA DE GÉNERO Y SU IMPACTO FATÍDICO RELACIONADO AL FEMICIDIO EN LA PROVINCIA DE </a:t>
            </a:r>
            <a:r>
              <a:rPr lang="en-US" b="1" dirty="0">
                <a:solidFill>
                  <a:schemeClr val="tx1"/>
                </a:solidFill>
                <a:latin typeface="Times New Roman"/>
                <a:cs typeface="Times New Roman"/>
              </a:rPr>
              <a:t>PICHINCHA.</a:t>
            </a:r>
            <a:endParaRPr lang="es-ES" b="1" dirty="0">
              <a:solidFill>
                <a:schemeClr val="tx1"/>
              </a:solidFill>
              <a:latin typeface="Times New Roman"/>
              <a:cs typeface="Times New Roman"/>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pic>
        <p:nvPicPr>
          <p:cNvPr id="1026" name="Picture 2" descr="Resultado de imagen para laso lila">
            <a:extLst>
              <a:ext uri="{FF2B5EF4-FFF2-40B4-BE49-F238E27FC236}">
                <a16:creationId xmlns:a16="http://schemas.microsoft.com/office/drawing/2014/main" id="{704D8658-52DA-43EB-BBA5-23EE5312D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48" y="663793"/>
            <a:ext cx="33337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anos lilas">
            <a:extLst>
              <a:ext uri="{FF2B5EF4-FFF2-40B4-BE49-F238E27FC236}">
                <a16:creationId xmlns:a16="http://schemas.microsoft.com/office/drawing/2014/main" id="{F8A2F816-C5D6-4718-9106-3B4B8B940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352" y="663793"/>
            <a:ext cx="381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93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64B37-DBE4-41ED-95F1-CFC1A25377BE}"/>
              </a:ext>
            </a:extLst>
          </p:cNvPr>
          <p:cNvSpPr>
            <a:spLocks noGrp="1"/>
          </p:cNvSpPr>
          <p:nvPr>
            <p:ph type="title"/>
          </p:nvPr>
        </p:nvSpPr>
        <p:spPr>
          <a:xfrm>
            <a:off x="628650" y="23586"/>
            <a:ext cx="7886700" cy="994172"/>
          </a:xfrm>
        </p:spPr>
        <p:txBody>
          <a:bodyPr/>
          <a:lstStyle/>
          <a:p>
            <a:r>
              <a:rPr lang="es-ES" dirty="0">
                <a:latin typeface="Times New Roman" panose="02020603050405020304" pitchFamily="18" charset="0"/>
                <a:cs typeface="Times New Roman" panose="02020603050405020304" pitchFamily="18" charset="0"/>
              </a:rPr>
              <a:t>Método GAP: </a:t>
            </a:r>
            <a:r>
              <a:rPr lang="es-ES" sz="3600" dirty="0">
                <a:latin typeface="Times New Roman" panose="02020603050405020304" pitchFamily="18" charset="0"/>
                <a:cs typeface="Times New Roman" panose="02020603050405020304" pitchFamily="18" charset="0"/>
              </a:rPr>
              <a:t> </a:t>
            </a:r>
            <a:endParaRPr lang="es-EC" dirty="0">
              <a:latin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AD54BB52-9C9D-44D1-A5C8-519AB11BAF52}"/>
              </a:ext>
            </a:extLst>
          </p:cNvPr>
          <p:cNvGraphicFramePr>
            <a:graphicFrameLocks noGrp="1"/>
          </p:cNvGraphicFramePr>
          <p:nvPr>
            <p:extLst>
              <p:ext uri="{D42A27DB-BD31-4B8C-83A1-F6EECF244321}">
                <p14:modId xmlns:p14="http://schemas.microsoft.com/office/powerpoint/2010/main" val="902024261"/>
              </p:ext>
            </p:extLst>
          </p:nvPr>
        </p:nvGraphicFramePr>
        <p:xfrm>
          <a:off x="346418" y="1721145"/>
          <a:ext cx="8632287" cy="4848468"/>
        </p:xfrm>
        <a:graphic>
          <a:graphicData uri="http://schemas.openxmlformats.org/drawingml/2006/table">
            <a:tbl>
              <a:tblPr firstRow="1" firstCol="1">
                <a:tableStyleId>{7DF18680-E054-41AD-8BC1-D1AEF772440D}</a:tableStyleId>
              </a:tblPr>
              <a:tblGrid>
                <a:gridCol w="1867393">
                  <a:extLst>
                    <a:ext uri="{9D8B030D-6E8A-4147-A177-3AD203B41FA5}">
                      <a16:colId xmlns:a16="http://schemas.microsoft.com/office/drawing/2014/main" val="2293401735"/>
                    </a:ext>
                  </a:extLst>
                </a:gridCol>
                <a:gridCol w="3705171">
                  <a:extLst>
                    <a:ext uri="{9D8B030D-6E8A-4147-A177-3AD203B41FA5}">
                      <a16:colId xmlns:a16="http://schemas.microsoft.com/office/drawing/2014/main" val="4123662219"/>
                    </a:ext>
                  </a:extLst>
                </a:gridCol>
                <a:gridCol w="3059723">
                  <a:extLst>
                    <a:ext uri="{9D8B030D-6E8A-4147-A177-3AD203B41FA5}">
                      <a16:colId xmlns:a16="http://schemas.microsoft.com/office/drawing/2014/main" val="113491314"/>
                    </a:ext>
                  </a:extLst>
                </a:gridCol>
              </a:tblGrid>
              <a:tr h="263467">
                <a:tc gridSpan="3">
                  <a:txBody>
                    <a:bodyPr/>
                    <a:lstStyle/>
                    <a:p>
                      <a:pPr algn="ctr">
                        <a:lnSpc>
                          <a:spcPct val="150000"/>
                        </a:lnSpc>
                        <a:spcAft>
                          <a:spcPts val="0"/>
                        </a:spcAft>
                      </a:pPr>
                      <a:r>
                        <a:rPr lang="es-ES" sz="1200" dirty="0">
                          <a:effectLst/>
                          <a:latin typeface="Times New Roman" panose="02020603050405020304" pitchFamily="18" charset="0"/>
                          <a:cs typeface="Times New Roman" panose="02020603050405020304" pitchFamily="18" charset="0"/>
                        </a:rPr>
                        <a:t>Objetivo de marketing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51245107"/>
                  </a:ext>
                </a:extLst>
              </a:tr>
              <a:tr h="225812">
                <a:tc>
                  <a:txBody>
                    <a:bodyPr/>
                    <a:lstStyle/>
                    <a:p>
                      <a:pPr algn="ctr">
                        <a:lnSpc>
                          <a:spcPct val="150000"/>
                        </a:lnSpc>
                        <a:spcAft>
                          <a:spcPts val="0"/>
                        </a:spcAft>
                      </a:pPr>
                      <a:r>
                        <a:rPr lang="es-ES" sz="1100" dirty="0">
                          <a:effectLst/>
                          <a:latin typeface="Times New Roman" panose="02020603050405020304" pitchFamily="18" charset="0"/>
                          <a:cs typeface="Times New Roman" panose="02020603050405020304" pitchFamily="18" charset="0"/>
                        </a:rPr>
                        <a:t>Paso </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ctr">
                        <a:lnSpc>
                          <a:spcPct val="150000"/>
                        </a:lnSpc>
                        <a:spcAft>
                          <a:spcPts val="0"/>
                        </a:spcAft>
                      </a:pPr>
                      <a:r>
                        <a:rPr lang="es-ES" sz="1100">
                          <a:effectLst/>
                          <a:latin typeface="Times New Roman" panose="02020603050405020304" pitchFamily="18" charset="0"/>
                          <a:cs typeface="Times New Roman" panose="02020603050405020304" pitchFamily="18" charset="0"/>
                        </a:rPr>
                        <a:t>Mercado </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ctr">
                        <a:lnSpc>
                          <a:spcPct val="150000"/>
                        </a:lnSpc>
                        <a:spcAft>
                          <a:spcPts val="0"/>
                        </a:spcAft>
                      </a:pPr>
                      <a:r>
                        <a:rPr lang="es-ES" sz="1100" dirty="0">
                          <a:effectLst/>
                          <a:latin typeface="Times New Roman" panose="02020603050405020304" pitchFamily="18" charset="0"/>
                          <a:cs typeface="Times New Roman" panose="02020603050405020304" pitchFamily="18" charset="0"/>
                        </a:rPr>
                        <a:t>Juntas Parroquiales</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extLst>
                  <a:ext uri="{0D108BD9-81ED-4DB2-BD59-A6C34878D82A}">
                    <a16:rowId xmlns:a16="http://schemas.microsoft.com/office/drawing/2014/main" val="931399288"/>
                  </a:ext>
                </a:extLst>
              </a:tr>
              <a:tr h="730995">
                <a:tc rowSpan="2">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1.- ¿Dónde estamos?</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El 80,3% de las mujeres consideran haber sufrido violencia de género de algún tipo en la provincia de pichincha </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No se realiza campañas de concientización contra la violencia de género</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extLst>
                  <a:ext uri="{0D108BD9-81ED-4DB2-BD59-A6C34878D82A}">
                    <a16:rowId xmlns:a16="http://schemas.microsoft.com/office/drawing/2014/main" val="2345785597"/>
                  </a:ext>
                </a:extLst>
              </a:tr>
              <a:tr h="730995">
                <a:tc vMerge="1">
                  <a:txBody>
                    <a:bodyPr/>
                    <a:lstStyle/>
                    <a:p>
                      <a:endParaRPr lang="es-EC"/>
                    </a:p>
                  </a:txBody>
                  <a:tcPr/>
                </a:tc>
                <a:tc>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Las mujeres que han sufrido violencia de género carecen de información y respaldo legal frente a esta problemática</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Carece de información actualizada de casos de violencia de género </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extLst>
                  <a:ext uri="{0D108BD9-81ED-4DB2-BD59-A6C34878D82A}">
                    <a16:rowId xmlns:a16="http://schemas.microsoft.com/office/drawing/2014/main" val="2300379787"/>
                  </a:ext>
                </a:extLst>
              </a:tr>
              <a:tr h="478403">
                <a:tc rowSpan="2">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2.- ¿A dónde vamos a llegar?</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rowSpan="2">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La falta de denuncias de violencia de género por parte de las mujeres provoca que mantengan estos problemas </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La falta de información actualizada de violencia de género es creciente</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extLst>
                  <a:ext uri="{0D108BD9-81ED-4DB2-BD59-A6C34878D82A}">
                    <a16:rowId xmlns:a16="http://schemas.microsoft.com/office/drawing/2014/main" val="1752956788"/>
                  </a:ext>
                </a:extLst>
              </a:tr>
              <a:tr h="478403">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La falta de campañas de concientización y charlas es decreciente </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extLst>
                  <a:ext uri="{0D108BD9-81ED-4DB2-BD59-A6C34878D82A}">
                    <a16:rowId xmlns:a16="http://schemas.microsoft.com/office/drawing/2014/main" val="2440569683"/>
                  </a:ext>
                </a:extLst>
              </a:tr>
              <a:tr h="478403">
                <a:tc>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3.- ¿A dónde quisiéramos llegar?</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gridSpan="2">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Crear campañas preventivas enfocadas a eliminar los actos machistas mediante asociaciones con diversas organizaciones con el fin de ayudar a frenar la violencia de género.</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hMerge="1">
                  <a:txBody>
                    <a:bodyPr/>
                    <a:lstStyle/>
                    <a:p>
                      <a:endParaRPr lang="es-EC"/>
                    </a:p>
                  </a:txBody>
                  <a:tcPr/>
                </a:tc>
                <a:extLst>
                  <a:ext uri="{0D108BD9-81ED-4DB2-BD59-A6C34878D82A}">
                    <a16:rowId xmlns:a16="http://schemas.microsoft.com/office/drawing/2014/main" val="235414324"/>
                  </a:ext>
                </a:extLst>
              </a:tr>
              <a:tr h="730995">
                <a:tc>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4.- ¿A dónde deberíamos llegar?</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gridSpan="2">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Lograr interés social por parte de organismos públicos, privados y ONGs con respecto al tema de la violencia de género con el fin de buscar apoyo de los mismos logrando brindar actividades destinadas a tratar esta problemática como charlas, eventos sociales, etc.  </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hMerge="1">
                  <a:txBody>
                    <a:bodyPr/>
                    <a:lstStyle/>
                    <a:p>
                      <a:endParaRPr lang="es-EC"/>
                    </a:p>
                  </a:txBody>
                  <a:tcPr/>
                </a:tc>
                <a:extLst>
                  <a:ext uri="{0D108BD9-81ED-4DB2-BD59-A6C34878D82A}">
                    <a16:rowId xmlns:a16="http://schemas.microsoft.com/office/drawing/2014/main" val="1650264366"/>
                  </a:ext>
                </a:extLst>
              </a:tr>
              <a:tr h="730995">
                <a:tc>
                  <a:txBody>
                    <a:bodyPr/>
                    <a:lstStyle/>
                    <a:p>
                      <a:pPr algn="just">
                        <a:lnSpc>
                          <a:spcPct val="150000"/>
                        </a:lnSpc>
                        <a:spcAft>
                          <a:spcPts val="0"/>
                        </a:spcAft>
                      </a:pPr>
                      <a:r>
                        <a:rPr lang="es-ES" sz="1100">
                          <a:effectLst/>
                          <a:latin typeface="Times New Roman" panose="02020603050405020304" pitchFamily="18" charset="0"/>
                          <a:cs typeface="Times New Roman" panose="02020603050405020304" pitchFamily="18" charset="0"/>
                        </a:rPr>
                        <a:t>Objetivo estratégico </a:t>
                      </a:r>
                      <a:endParaRPr lang="es-EC"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gridSpan="2">
                  <a:txBody>
                    <a:bodyPr/>
                    <a:lstStyle/>
                    <a:p>
                      <a:pPr algn="just">
                        <a:lnSpc>
                          <a:spcPct val="150000"/>
                        </a:lnSpc>
                        <a:spcAft>
                          <a:spcPts val="0"/>
                        </a:spcAft>
                      </a:pPr>
                      <a:r>
                        <a:rPr lang="es-ES" sz="1100" dirty="0">
                          <a:effectLst/>
                          <a:latin typeface="Times New Roman" panose="02020603050405020304" pitchFamily="18" charset="0"/>
                          <a:cs typeface="Times New Roman" panose="02020603050405020304" pitchFamily="18" charset="0"/>
                        </a:rPr>
                        <a:t>Crear campañas de marketing social en conjunto con la policía nacional, junta parroquial y tenencia política y ONGs, en los sectores en los que mayor incidencia de violencia de género se presenta.</a:t>
                      </a:r>
                      <a:endParaRPr lang="es-EC" sz="11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28676" marR="28676" marT="0" marB="0"/>
                </a:tc>
                <a:tc hMerge="1">
                  <a:txBody>
                    <a:bodyPr/>
                    <a:lstStyle/>
                    <a:p>
                      <a:endParaRPr lang="es-EC"/>
                    </a:p>
                  </a:txBody>
                  <a:tcPr/>
                </a:tc>
                <a:extLst>
                  <a:ext uri="{0D108BD9-81ED-4DB2-BD59-A6C34878D82A}">
                    <a16:rowId xmlns:a16="http://schemas.microsoft.com/office/drawing/2014/main" val="4066305712"/>
                  </a:ext>
                </a:extLst>
              </a:tr>
            </a:tbl>
          </a:graphicData>
        </a:graphic>
      </p:graphicFrame>
      <p:sp>
        <p:nvSpPr>
          <p:cNvPr id="5" name="Título 1">
            <a:extLst>
              <a:ext uri="{FF2B5EF4-FFF2-40B4-BE49-F238E27FC236}">
                <a16:creationId xmlns:a16="http://schemas.microsoft.com/office/drawing/2014/main" id="{FC126CE6-FE6A-40D3-A0C6-02473231F669}"/>
              </a:ext>
            </a:extLst>
          </p:cNvPr>
          <p:cNvSpPr txBox="1">
            <a:spLocks/>
          </p:cNvSpPr>
          <p:nvPr/>
        </p:nvSpPr>
        <p:spPr>
          <a:xfrm>
            <a:off x="-1399442" y="848945"/>
            <a:ext cx="7886700" cy="70338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z="3200">
                <a:latin typeface="Times New Roman" panose="02020603050405020304" pitchFamily="18" charset="0"/>
                <a:cs typeface="Times New Roman" panose="02020603050405020304" pitchFamily="18" charset="0"/>
              </a:rPr>
              <a:t>Objetivo de Marketing </a:t>
            </a:r>
            <a:endParaRPr lang="es-EC" sz="48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193EB899-2BE9-442B-B1B6-0B6AEE3CB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EC763594-60BC-4095-A00D-AA1DBEE9D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335191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D2857-47F8-420F-BB87-98E967E9894B}"/>
              </a:ext>
            </a:extLst>
          </p:cNvPr>
          <p:cNvSpPr>
            <a:spLocks noGrp="1"/>
          </p:cNvSpPr>
          <p:nvPr>
            <p:ph type="title"/>
          </p:nvPr>
        </p:nvSpPr>
        <p:spPr>
          <a:xfrm>
            <a:off x="0" y="37852"/>
            <a:ext cx="7886700" cy="994172"/>
          </a:xfrm>
        </p:spPr>
        <p:txBody>
          <a:bodyPr/>
          <a:lstStyle/>
          <a:p>
            <a:r>
              <a:rPr lang="es-EC" sz="3200" dirty="0">
                <a:latin typeface="Times New Roman" panose="02020603050405020304" pitchFamily="18" charset="0"/>
                <a:cs typeface="Times New Roman" panose="02020603050405020304" pitchFamily="18" charset="0"/>
              </a:rPr>
              <a:t>Objetivo de responsabilidad social </a:t>
            </a:r>
          </a:p>
        </p:txBody>
      </p:sp>
      <p:graphicFrame>
        <p:nvGraphicFramePr>
          <p:cNvPr id="4" name="Tabla 3">
            <a:extLst>
              <a:ext uri="{FF2B5EF4-FFF2-40B4-BE49-F238E27FC236}">
                <a16:creationId xmlns:a16="http://schemas.microsoft.com/office/drawing/2014/main" id="{3C88EF85-D430-4504-9C7A-F4B14E849493}"/>
              </a:ext>
            </a:extLst>
          </p:cNvPr>
          <p:cNvGraphicFramePr>
            <a:graphicFrameLocks noGrp="1"/>
          </p:cNvGraphicFramePr>
          <p:nvPr>
            <p:extLst>
              <p:ext uri="{D42A27DB-BD31-4B8C-83A1-F6EECF244321}">
                <p14:modId xmlns:p14="http://schemas.microsoft.com/office/powerpoint/2010/main" val="2783902580"/>
              </p:ext>
            </p:extLst>
          </p:nvPr>
        </p:nvGraphicFramePr>
        <p:xfrm>
          <a:off x="198706" y="1529406"/>
          <a:ext cx="8746588" cy="4296570"/>
        </p:xfrm>
        <a:graphic>
          <a:graphicData uri="http://schemas.openxmlformats.org/drawingml/2006/table">
            <a:tbl>
              <a:tblPr firstRow="1" firstCol="1">
                <a:tableStyleId>{F5AB1C69-6EDB-4FF4-983F-18BD219EF322}</a:tableStyleId>
              </a:tblPr>
              <a:tblGrid>
                <a:gridCol w="1517799">
                  <a:extLst>
                    <a:ext uri="{9D8B030D-6E8A-4147-A177-3AD203B41FA5}">
                      <a16:colId xmlns:a16="http://schemas.microsoft.com/office/drawing/2014/main" val="4224411860"/>
                    </a:ext>
                  </a:extLst>
                </a:gridCol>
                <a:gridCol w="3854302">
                  <a:extLst>
                    <a:ext uri="{9D8B030D-6E8A-4147-A177-3AD203B41FA5}">
                      <a16:colId xmlns:a16="http://schemas.microsoft.com/office/drawing/2014/main" val="3385125415"/>
                    </a:ext>
                  </a:extLst>
                </a:gridCol>
                <a:gridCol w="3374487">
                  <a:extLst>
                    <a:ext uri="{9D8B030D-6E8A-4147-A177-3AD203B41FA5}">
                      <a16:colId xmlns:a16="http://schemas.microsoft.com/office/drawing/2014/main" val="3190040896"/>
                    </a:ext>
                  </a:extLst>
                </a:gridCol>
              </a:tblGrid>
              <a:tr h="253962">
                <a:tc gridSpan="3">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Objetivo de responsabilidad social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22247272"/>
                  </a:ext>
                </a:extLst>
              </a:tr>
              <a:tr h="253962">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Paso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Mercado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Autoridades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extLst>
                  <a:ext uri="{0D108BD9-81ED-4DB2-BD59-A6C34878D82A}">
                    <a16:rowId xmlns:a16="http://schemas.microsoft.com/office/drawing/2014/main" val="949740916"/>
                  </a:ext>
                </a:extLst>
              </a:tr>
              <a:tr h="822562">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1.- ¿Dónde estamos?</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El 48,5% de las mujeres han sufrido violencia de género consideran que el machismo es el principal factor.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Las juntas parroquiales no disponen de departamentos de responsabilidad social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extLst>
                  <a:ext uri="{0D108BD9-81ED-4DB2-BD59-A6C34878D82A}">
                    <a16:rowId xmlns:a16="http://schemas.microsoft.com/office/drawing/2014/main" val="1541459849"/>
                  </a:ext>
                </a:extLst>
              </a:tr>
              <a:tr h="106699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2.- ¿A dónde vamos a llegar?</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Mujeres y familias destruidas a causa de la violencia de género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Al no disponer de un departamento destinado a la responsabilidad social en las parroquias perjudica el avance de los mismos.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extLst>
                  <a:ext uri="{0D108BD9-81ED-4DB2-BD59-A6C34878D82A}">
                    <a16:rowId xmlns:a16="http://schemas.microsoft.com/office/drawing/2014/main" val="26923151"/>
                  </a:ext>
                </a:extLst>
              </a:tr>
              <a:tr h="822562">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3.- ¿A dónde quisiéramos llegar?</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gridSpan="2">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Integrar a las juntas parroquiales, tenencias políticas y policías programas de capacitación en temas de responsabilidad social con el fin de crear departamentos destinados a ello y poder ayudar a la población.</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hMerge="1">
                  <a:txBody>
                    <a:bodyPr/>
                    <a:lstStyle/>
                    <a:p>
                      <a:endParaRPr lang="es-EC"/>
                    </a:p>
                  </a:txBody>
                  <a:tcPr/>
                </a:tc>
                <a:extLst>
                  <a:ext uri="{0D108BD9-81ED-4DB2-BD59-A6C34878D82A}">
                    <a16:rowId xmlns:a16="http://schemas.microsoft.com/office/drawing/2014/main" val="1804118596"/>
                  </a:ext>
                </a:extLst>
              </a:tr>
              <a:tr h="538262">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4.- ¿A dónde deberíamos llegar?</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gridSpan="2">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Desarrollar Marketing social dentro de las juntas parroquiales, tenencia política, policía y administración zonal, para lograr erradicar la violencia de género.</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hMerge="1">
                  <a:txBody>
                    <a:bodyPr/>
                    <a:lstStyle/>
                    <a:p>
                      <a:endParaRPr lang="es-EC"/>
                    </a:p>
                  </a:txBody>
                  <a:tcPr/>
                </a:tc>
                <a:extLst>
                  <a:ext uri="{0D108BD9-81ED-4DB2-BD59-A6C34878D82A}">
                    <a16:rowId xmlns:a16="http://schemas.microsoft.com/office/drawing/2014/main" val="1964793187"/>
                  </a:ext>
                </a:extLst>
              </a:tr>
              <a:tr h="538262">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Objetivo estratégico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gridSpan="2">
                  <a:txBody>
                    <a:bodyPr/>
                    <a:lstStyle/>
                    <a:p>
                      <a:pPr algn="just">
                        <a:lnSpc>
                          <a:spcPct val="150000"/>
                        </a:lnSpc>
                        <a:spcAft>
                          <a:spcPts val="0"/>
                        </a:spcAft>
                        <a:tabLst>
                          <a:tab pos="1428750" algn="l"/>
                        </a:tabLst>
                      </a:pPr>
                      <a:r>
                        <a:rPr lang="es-ES" sz="1200" dirty="0">
                          <a:effectLst/>
                          <a:latin typeface="Times New Roman" panose="02020603050405020304" pitchFamily="18" charset="0"/>
                          <a:cs typeface="Times New Roman" panose="02020603050405020304" pitchFamily="18" charset="0"/>
                        </a:rPr>
                        <a:t>Crear liderazgo social con conciencia en las autoridades sobre la responsabilidad social de los problemas de violencia de género.</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40460" marR="40460" marT="0" marB="0"/>
                </a:tc>
                <a:tc hMerge="1">
                  <a:txBody>
                    <a:bodyPr/>
                    <a:lstStyle/>
                    <a:p>
                      <a:endParaRPr lang="es-EC"/>
                    </a:p>
                  </a:txBody>
                  <a:tcPr/>
                </a:tc>
                <a:extLst>
                  <a:ext uri="{0D108BD9-81ED-4DB2-BD59-A6C34878D82A}">
                    <a16:rowId xmlns:a16="http://schemas.microsoft.com/office/drawing/2014/main" val="3082255347"/>
                  </a:ext>
                </a:extLst>
              </a:tr>
            </a:tbl>
          </a:graphicData>
        </a:graphic>
      </p:graphicFrame>
      <p:pic>
        <p:nvPicPr>
          <p:cNvPr id="5" name="Imagen 4">
            <a:extLst>
              <a:ext uri="{FF2B5EF4-FFF2-40B4-BE49-F238E27FC236}">
                <a16:creationId xmlns:a16="http://schemas.microsoft.com/office/drawing/2014/main" id="{0F3DE9EB-DF7B-491B-8383-C45F8082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6" name="Imagen 5">
            <a:extLst>
              <a:ext uri="{FF2B5EF4-FFF2-40B4-BE49-F238E27FC236}">
                <a16:creationId xmlns:a16="http://schemas.microsoft.com/office/drawing/2014/main" id="{5905C525-B905-46AA-AB60-4F7680B35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37488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7CCD61C4-7C67-4480-961B-8927583F196B}"/>
              </a:ext>
            </a:extLst>
          </p:cNvPr>
          <p:cNvSpPr txBox="1">
            <a:spLocks/>
          </p:cNvSpPr>
          <p:nvPr/>
        </p:nvSpPr>
        <p:spPr>
          <a:xfrm>
            <a:off x="495300" y="979297"/>
            <a:ext cx="7886700" cy="66883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100" dirty="0">
                <a:latin typeface="Times New Roman" panose="02020603050405020304" pitchFamily="18" charset="0"/>
                <a:cs typeface="Times New Roman" panose="02020603050405020304" pitchFamily="18" charset="0"/>
              </a:rPr>
              <a:t>Proyecto de vinculación con la sociedad </a:t>
            </a:r>
            <a:endParaRPr lang="es-EC" sz="2100" dirty="0">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a16="http://schemas.microsoft.com/office/drawing/2014/main" id="{C944FFA6-76DC-4D87-83F2-43D55236C62C}"/>
              </a:ext>
            </a:extLst>
          </p:cNvPr>
          <p:cNvSpPr>
            <a:spLocks noGrp="1"/>
          </p:cNvSpPr>
          <p:nvPr>
            <p:ph type="title"/>
          </p:nvPr>
        </p:nvSpPr>
        <p:spPr>
          <a:xfrm>
            <a:off x="628650" y="-19287"/>
            <a:ext cx="7886700" cy="994172"/>
          </a:xfrm>
        </p:spPr>
        <p:txBody>
          <a:bodyPr/>
          <a:lstStyle/>
          <a:p>
            <a:r>
              <a:rPr lang="es-ES" dirty="0">
                <a:latin typeface="Times New Roman" panose="02020603050405020304" pitchFamily="18" charset="0"/>
                <a:cs typeface="Times New Roman" panose="02020603050405020304" pitchFamily="18" charset="0"/>
              </a:rPr>
              <a:t>Propuesta </a:t>
            </a:r>
            <a:endParaRPr lang="es-EC" dirty="0">
              <a:latin typeface="Times New Roman" panose="02020603050405020304" pitchFamily="18" charset="0"/>
              <a:cs typeface="Times New Roman" panose="02020603050405020304" pitchFamily="18" charset="0"/>
            </a:endParaRPr>
          </a:p>
        </p:txBody>
      </p:sp>
      <p:graphicFrame>
        <p:nvGraphicFramePr>
          <p:cNvPr id="8" name="Marcador de contenido 7">
            <a:extLst>
              <a:ext uri="{FF2B5EF4-FFF2-40B4-BE49-F238E27FC236}">
                <a16:creationId xmlns:a16="http://schemas.microsoft.com/office/drawing/2014/main" id="{A8FF72A2-0CD1-41BA-A908-A41B8058B5C2}"/>
              </a:ext>
            </a:extLst>
          </p:cNvPr>
          <p:cNvGraphicFramePr>
            <a:graphicFrameLocks noGrp="1"/>
          </p:cNvGraphicFramePr>
          <p:nvPr>
            <p:ph idx="1"/>
            <p:extLst>
              <p:ext uri="{D42A27DB-BD31-4B8C-83A1-F6EECF244321}">
                <p14:modId xmlns:p14="http://schemas.microsoft.com/office/powerpoint/2010/main" val="2176126216"/>
              </p:ext>
            </p:extLst>
          </p:nvPr>
        </p:nvGraphicFramePr>
        <p:xfrm>
          <a:off x="192570" y="1502465"/>
          <a:ext cx="8492159" cy="499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432EF9CA-A10D-4E8A-9F26-0C15A44671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D3DC7C20-545D-44DB-AFBF-D0D6E1FDA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634170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772A2BE-66E7-42AF-98D4-D5334CCC7B13}"/>
              </a:ext>
            </a:extLst>
          </p:cNvPr>
          <p:cNvGraphicFramePr>
            <a:graphicFrameLocks noGrp="1"/>
          </p:cNvGraphicFramePr>
          <p:nvPr>
            <p:ph idx="1"/>
            <p:extLst>
              <p:ext uri="{D42A27DB-BD31-4B8C-83A1-F6EECF244321}">
                <p14:modId xmlns:p14="http://schemas.microsoft.com/office/powerpoint/2010/main" val="966253418"/>
              </p:ext>
            </p:extLst>
          </p:nvPr>
        </p:nvGraphicFramePr>
        <p:xfrm>
          <a:off x="274320" y="321217"/>
          <a:ext cx="3829930" cy="2613448"/>
        </p:xfrm>
        <a:graphic>
          <a:graphicData uri="http://schemas.openxmlformats.org/drawingml/2006/table">
            <a:tbl>
              <a:tblPr firstRow="1">
                <a:tableStyleId>{7DF18680-E054-41AD-8BC1-D1AEF772440D}</a:tableStyleId>
              </a:tblPr>
              <a:tblGrid>
                <a:gridCol w="1418179">
                  <a:extLst>
                    <a:ext uri="{9D8B030D-6E8A-4147-A177-3AD203B41FA5}">
                      <a16:colId xmlns:a16="http://schemas.microsoft.com/office/drawing/2014/main" val="2763650922"/>
                    </a:ext>
                  </a:extLst>
                </a:gridCol>
                <a:gridCol w="1161721">
                  <a:extLst>
                    <a:ext uri="{9D8B030D-6E8A-4147-A177-3AD203B41FA5}">
                      <a16:colId xmlns:a16="http://schemas.microsoft.com/office/drawing/2014/main" val="1107082733"/>
                    </a:ext>
                  </a:extLst>
                </a:gridCol>
                <a:gridCol w="1250030">
                  <a:extLst>
                    <a:ext uri="{9D8B030D-6E8A-4147-A177-3AD203B41FA5}">
                      <a16:colId xmlns:a16="http://schemas.microsoft.com/office/drawing/2014/main" val="4253213994"/>
                    </a:ext>
                  </a:extLst>
                </a:gridCol>
              </a:tblGrid>
              <a:tr h="207745">
                <a:tc gridSpan="3">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DOCENTES PARTICIPANTES</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6330980"/>
                  </a:ext>
                </a:extLst>
              </a:tr>
              <a:tr h="44054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Campus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Departamento </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Número de docentes participantes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729288848"/>
                  </a:ext>
                </a:extLst>
              </a:tr>
              <a:tr h="595265">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ESPE MATRIZ SANGOLQUI</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CIENCIAS ECON. ADMIN. Y COMERC</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9</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745573573"/>
                  </a:ext>
                </a:extLst>
              </a:tr>
              <a:tr h="44054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ESPE MATRIZ SANGOLQUI</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CIENCIAS DE LA COMPUTACION</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4</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4247559639"/>
                  </a:ext>
                </a:extLst>
              </a:tr>
              <a:tr h="595265">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ESPE MATRIZ SANGOLQUI</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CIENCIAS HUMANAS Y SOCIALES</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3</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88986812"/>
                  </a:ext>
                </a:extLst>
              </a:tr>
              <a:tr h="207745">
                <a:tc gridSpan="2">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TOTAL: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tc>
                  <a:txBody>
                    <a:bodyPr/>
                    <a:lstStyle/>
                    <a:p>
                      <a:pPr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16</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765051639"/>
                  </a:ext>
                </a:extLst>
              </a:tr>
            </a:tbl>
          </a:graphicData>
        </a:graphic>
      </p:graphicFrame>
      <p:graphicFrame>
        <p:nvGraphicFramePr>
          <p:cNvPr id="9" name="Tabla 8">
            <a:extLst>
              <a:ext uri="{FF2B5EF4-FFF2-40B4-BE49-F238E27FC236}">
                <a16:creationId xmlns:a16="http://schemas.microsoft.com/office/drawing/2014/main" id="{36830F3F-EF63-4838-8B10-AC65138E9679}"/>
              </a:ext>
            </a:extLst>
          </p:cNvPr>
          <p:cNvGraphicFramePr>
            <a:graphicFrameLocks noGrp="1"/>
          </p:cNvGraphicFramePr>
          <p:nvPr>
            <p:extLst>
              <p:ext uri="{D42A27DB-BD31-4B8C-83A1-F6EECF244321}">
                <p14:modId xmlns:p14="http://schemas.microsoft.com/office/powerpoint/2010/main" val="3069700331"/>
              </p:ext>
            </p:extLst>
          </p:nvPr>
        </p:nvGraphicFramePr>
        <p:xfrm>
          <a:off x="4251959" y="544279"/>
          <a:ext cx="4702457" cy="2391175"/>
        </p:xfrm>
        <a:graphic>
          <a:graphicData uri="http://schemas.openxmlformats.org/drawingml/2006/table">
            <a:tbl>
              <a:tblPr firstRow="1">
                <a:tableStyleId>{F5AB1C69-6EDB-4FF4-983F-18BD219EF322}</a:tableStyleId>
              </a:tblPr>
              <a:tblGrid>
                <a:gridCol w="2807711">
                  <a:extLst>
                    <a:ext uri="{9D8B030D-6E8A-4147-A177-3AD203B41FA5}">
                      <a16:colId xmlns:a16="http://schemas.microsoft.com/office/drawing/2014/main" val="2833682726"/>
                    </a:ext>
                  </a:extLst>
                </a:gridCol>
                <a:gridCol w="1894746">
                  <a:extLst>
                    <a:ext uri="{9D8B030D-6E8A-4147-A177-3AD203B41FA5}">
                      <a16:colId xmlns:a16="http://schemas.microsoft.com/office/drawing/2014/main" val="1192106860"/>
                    </a:ext>
                  </a:extLst>
                </a:gridCol>
              </a:tblGrid>
              <a:tr h="230647">
                <a:tc gridSpan="2">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ESTUDIANTES PARTICIPANTES</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extLst>
                  <a:ext uri="{0D108BD9-81ED-4DB2-BD59-A6C34878D82A}">
                    <a16:rowId xmlns:a16="http://schemas.microsoft.com/office/drawing/2014/main" val="2555189160"/>
                  </a:ext>
                </a:extLst>
              </a:tr>
              <a:tr h="389525">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Carrera </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Número de estudiantes participantes</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855776368"/>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[PRES] EDUCACION INICIAL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161579201"/>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[PRES] FINANZAS Y AUDITORIA</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25</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3781336195"/>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ING COM EXTERIOR Y NEGOCIACION</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25</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612796377"/>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ING COMERCIAL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25</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892557462"/>
                  </a:ext>
                </a:extLst>
              </a:tr>
              <a:tr h="216337">
                <a:tc>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ING MERCADOTECNIA</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25</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90817192"/>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ING SISTEMAS E INFORMATICA</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20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952576739"/>
                  </a:ext>
                </a:extLst>
              </a:tr>
              <a:tr h="216337">
                <a:tc>
                  <a:txBody>
                    <a:bodyPr/>
                    <a:lstStyle/>
                    <a:p>
                      <a:pPr algn="just">
                        <a:lnSpc>
                          <a:spcPct val="150000"/>
                        </a:lnSpc>
                        <a:spcAft>
                          <a:spcPts val="0"/>
                        </a:spcAft>
                      </a:pPr>
                      <a:r>
                        <a:rPr lang="es-ES" sz="1000" dirty="0">
                          <a:effectLst/>
                          <a:latin typeface="Times New Roman" panose="02020603050405020304" pitchFamily="18" charset="0"/>
                          <a:cs typeface="Times New Roman" panose="02020603050405020304" pitchFamily="18" charset="0"/>
                        </a:rPr>
                        <a:t>ING ADMIN TURISTICA HOTELERA</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a:effectLst/>
                          <a:latin typeface="Times New Roman" panose="02020603050405020304" pitchFamily="18" charset="0"/>
                          <a:cs typeface="Times New Roman" panose="02020603050405020304" pitchFamily="18" charset="0"/>
                        </a:rPr>
                        <a:t>30</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1709414445"/>
                  </a:ext>
                </a:extLst>
              </a:tr>
              <a:tr h="216337">
                <a:tc>
                  <a:txBody>
                    <a:bodyPr/>
                    <a:lstStyle/>
                    <a:p>
                      <a:pPr algn="just">
                        <a:lnSpc>
                          <a:spcPct val="150000"/>
                        </a:lnSpc>
                        <a:spcAft>
                          <a:spcPts val="0"/>
                        </a:spcAft>
                      </a:pPr>
                      <a:r>
                        <a:rPr lang="es-ES" sz="1000">
                          <a:effectLst/>
                          <a:latin typeface="Times New Roman" panose="02020603050405020304" pitchFamily="18" charset="0"/>
                          <a:cs typeface="Times New Roman" panose="02020603050405020304" pitchFamily="18" charset="0"/>
                        </a:rPr>
                        <a:t>TOTAL:</a:t>
                      </a:r>
                      <a:endParaRPr lang="es-EC"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a:txBody>
                    <a:bodyPr/>
                    <a:lstStyle/>
                    <a:p>
                      <a:pPr algn="ctr">
                        <a:lnSpc>
                          <a:spcPct val="150000"/>
                        </a:lnSpc>
                        <a:spcAft>
                          <a:spcPts val="0"/>
                        </a:spcAft>
                      </a:pPr>
                      <a:r>
                        <a:rPr lang="es-ES" sz="1000" dirty="0">
                          <a:effectLst/>
                          <a:latin typeface="Times New Roman" panose="02020603050405020304" pitchFamily="18" charset="0"/>
                          <a:cs typeface="Times New Roman" panose="02020603050405020304" pitchFamily="18" charset="0"/>
                        </a:rPr>
                        <a:t>170</a:t>
                      </a:r>
                      <a:endParaRPr lang="es-EC" sz="1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2780178686"/>
                  </a:ext>
                </a:extLst>
              </a:tr>
            </a:tbl>
          </a:graphicData>
        </a:graphic>
      </p:graphicFrame>
      <p:graphicFrame>
        <p:nvGraphicFramePr>
          <p:cNvPr id="10" name="Tabla 9">
            <a:extLst>
              <a:ext uri="{FF2B5EF4-FFF2-40B4-BE49-F238E27FC236}">
                <a16:creationId xmlns:a16="http://schemas.microsoft.com/office/drawing/2014/main" id="{AC0FE29D-2194-4F8E-B7BE-6AB200CC1508}"/>
              </a:ext>
            </a:extLst>
          </p:cNvPr>
          <p:cNvGraphicFramePr>
            <a:graphicFrameLocks noGrp="1"/>
          </p:cNvGraphicFramePr>
          <p:nvPr>
            <p:extLst>
              <p:ext uri="{D42A27DB-BD31-4B8C-83A1-F6EECF244321}">
                <p14:modId xmlns:p14="http://schemas.microsoft.com/office/powerpoint/2010/main" val="898778242"/>
              </p:ext>
            </p:extLst>
          </p:nvPr>
        </p:nvGraphicFramePr>
        <p:xfrm>
          <a:off x="134230" y="3696498"/>
          <a:ext cx="4437770" cy="2512949"/>
        </p:xfrm>
        <a:graphic>
          <a:graphicData uri="http://schemas.openxmlformats.org/drawingml/2006/table">
            <a:tbl>
              <a:tblPr firstRow="1">
                <a:tableStyleId>{00A15C55-8517-42AA-B614-E9B94910E393}</a:tableStyleId>
              </a:tblPr>
              <a:tblGrid>
                <a:gridCol w="4301967">
                  <a:extLst>
                    <a:ext uri="{9D8B030D-6E8A-4147-A177-3AD203B41FA5}">
                      <a16:colId xmlns:a16="http://schemas.microsoft.com/office/drawing/2014/main" val="4019760260"/>
                    </a:ext>
                  </a:extLst>
                </a:gridCol>
                <a:gridCol w="135803">
                  <a:extLst>
                    <a:ext uri="{9D8B030D-6E8A-4147-A177-3AD203B41FA5}">
                      <a16:colId xmlns:a16="http://schemas.microsoft.com/office/drawing/2014/main" val="1817293213"/>
                    </a:ext>
                  </a:extLst>
                </a:gridCol>
              </a:tblGrid>
              <a:tr h="214408">
                <a:tc gridSpan="2">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Modulo I Capacitación sobre la violencia de género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hMerge="1">
                  <a:txBody>
                    <a:bodyPr/>
                    <a:lstStyle/>
                    <a:p>
                      <a:endParaRPr lang="es-EC"/>
                    </a:p>
                  </a:txBody>
                  <a:tcPr/>
                </a:tc>
                <a:extLst>
                  <a:ext uri="{0D108BD9-81ED-4DB2-BD59-A6C34878D82A}">
                    <a16:rowId xmlns:a16="http://schemas.microsoft.com/office/drawing/2014/main" val="4063802953"/>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Actividades</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rowSpan="6">
                  <a:txBody>
                    <a:bodyPr/>
                    <a:lstStyle/>
                    <a:p>
                      <a:pPr algn="just">
                        <a:lnSpc>
                          <a:spcPct val="150000"/>
                        </a:lnSpc>
                        <a:spcAft>
                          <a:spcPts val="0"/>
                        </a:spcAft>
                      </a:pP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extLst>
                  <a:ext uri="{0D108BD9-81ED-4DB2-BD59-A6C34878D82A}">
                    <a16:rowId xmlns:a16="http://schemas.microsoft.com/office/drawing/2014/main" val="594545202"/>
                  </a:ext>
                </a:extLst>
              </a:tr>
              <a:tr h="45443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Capacitaciones sobre los factores que determinantes de la violencia de género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763005518"/>
                  </a:ext>
                </a:extLst>
              </a:tr>
              <a:tr h="214408">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Capacitaciones sobre equidad de género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T w="12700" cmpd="sng">
                      <a:noFill/>
                    </a:lnT>
                  </a:tcPr>
                </a:tc>
                <a:extLst>
                  <a:ext uri="{0D108BD9-81ED-4DB2-BD59-A6C34878D82A}">
                    <a16:rowId xmlns:a16="http://schemas.microsoft.com/office/drawing/2014/main" val="866055466"/>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Charlas de motivación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R w="12700" cmpd="sng">
                      <a:noFill/>
                    </a:lnR>
                  </a:tcPr>
                </a:tc>
                <a:extLst>
                  <a:ext uri="{0D108BD9-81ED-4DB2-BD59-A6C34878D82A}">
                    <a16:rowId xmlns:a16="http://schemas.microsoft.com/office/drawing/2014/main" val="2642841907"/>
                  </a:ext>
                </a:extLst>
              </a:tr>
              <a:tr h="45443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Capacitaciones sobre a qué entidades se debe acudir en caso de presentar situaciones de violencia de género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T w="12700" cmpd="sng">
                      <a:noFill/>
                    </a:lnT>
                  </a:tcPr>
                </a:tc>
                <a:extLst>
                  <a:ext uri="{0D108BD9-81ED-4DB2-BD59-A6C34878D82A}">
                    <a16:rowId xmlns:a16="http://schemas.microsoft.com/office/drawing/2014/main" val="1508265824"/>
                  </a:ext>
                </a:extLst>
              </a:tr>
              <a:tr h="454438">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Capacitaciones sobre las consecuencias legales y penales hacia los agresores.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1435" marR="51435"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lnR w="12700" cmpd="sng">
                      <a:noFill/>
                    </a:lnR>
                  </a:tcPr>
                </a:tc>
                <a:extLst>
                  <a:ext uri="{0D108BD9-81ED-4DB2-BD59-A6C34878D82A}">
                    <a16:rowId xmlns:a16="http://schemas.microsoft.com/office/drawing/2014/main" val="934297225"/>
                  </a:ext>
                </a:extLst>
              </a:tr>
            </a:tbl>
          </a:graphicData>
        </a:graphic>
      </p:graphicFrame>
      <p:graphicFrame>
        <p:nvGraphicFramePr>
          <p:cNvPr id="11" name="Tabla 10">
            <a:extLst>
              <a:ext uri="{FF2B5EF4-FFF2-40B4-BE49-F238E27FC236}">
                <a16:creationId xmlns:a16="http://schemas.microsoft.com/office/drawing/2014/main" id="{A0E4E834-E212-4A8C-9A38-6AD90438B867}"/>
              </a:ext>
            </a:extLst>
          </p:cNvPr>
          <p:cNvGraphicFramePr>
            <a:graphicFrameLocks noGrp="1"/>
          </p:cNvGraphicFramePr>
          <p:nvPr>
            <p:extLst>
              <p:ext uri="{D42A27DB-BD31-4B8C-83A1-F6EECF244321}">
                <p14:modId xmlns:p14="http://schemas.microsoft.com/office/powerpoint/2010/main" val="3082376652"/>
              </p:ext>
            </p:extLst>
          </p:nvPr>
        </p:nvGraphicFramePr>
        <p:xfrm>
          <a:off x="4737295" y="3696498"/>
          <a:ext cx="4086182" cy="2387261"/>
        </p:xfrm>
        <a:graphic>
          <a:graphicData uri="http://schemas.openxmlformats.org/drawingml/2006/table">
            <a:tbl>
              <a:tblPr firstRow="1">
                <a:tableStyleId>{073A0DAA-6AF3-43AB-8588-CEC1D06C72B9}</a:tableStyleId>
              </a:tblPr>
              <a:tblGrid>
                <a:gridCol w="3950474">
                  <a:extLst>
                    <a:ext uri="{9D8B030D-6E8A-4147-A177-3AD203B41FA5}">
                      <a16:colId xmlns:a16="http://schemas.microsoft.com/office/drawing/2014/main" val="2109819116"/>
                    </a:ext>
                  </a:extLst>
                </a:gridCol>
                <a:gridCol w="135708">
                  <a:extLst>
                    <a:ext uri="{9D8B030D-6E8A-4147-A177-3AD203B41FA5}">
                      <a16:colId xmlns:a16="http://schemas.microsoft.com/office/drawing/2014/main" val="2498223329"/>
                    </a:ext>
                  </a:extLst>
                </a:gridCol>
              </a:tblGrid>
              <a:tr h="214408">
                <a:tc gridSpan="2">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Modulo II de emprendimiento</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hMerge="1">
                  <a:txBody>
                    <a:bodyPr/>
                    <a:lstStyle/>
                    <a:p>
                      <a:endParaRPr lang="es-EC"/>
                    </a:p>
                  </a:txBody>
                  <a:tcPr/>
                </a:tc>
                <a:extLst>
                  <a:ext uri="{0D108BD9-81ED-4DB2-BD59-A6C34878D82A}">
                    <a16:rowId xmlns:a16="http://schemas.microsoft.com/office/drawing/2014/main" val="2203326978"/>
                  </a:ext>
                </a:extLst>
              </a:tr>
              <a:tr h="422952">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Actividades</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rowSpan="7">
                  <a:txBody>
                    <a:bodyPr/>
                    <a:lstStyle/>
                    <a:p>
                      <a:pPr algn="just">
                        <a:lnSpc>
                          <a:spcPct val="150000"/>
                        </a:lnSpc>
                        <a:spcAft>
                          <a:spcPts val="0"/>
                        </a:spcAft>
                      </a:pP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extLst>
                  <a:ext uri="{0D108BD9-81ED-4DB2-BD59-A6C34878D82A}">
                    <a16:rowId xmlns:a16="http://schemas.microsoft.com/office/drawing/2014/main" val="2890062768"/>
                  </a:ext>
                </a:extLst>
              </a:tr>
              <a:tr h="454438">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Inducción a los beneficiarios sobre el programa de emprendimiento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tc>
                <a:extLst>
                  <a:ext uri="{0D108BD9-81ED-4DB2-BD59-A6C34878D82A}">
                    <a16:rowId xmlns:a16="http://schemas.microsoft.com/office/drawing/2014/main" val="4073531758"/>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Taller de capacitación sobre emprendimiento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lnT w="12700" cmpd="sng">
                      <a:noFill/>
                    </a:lnT>
                  </a:tcPr>
                </a:tc>
                <a:extLst>
                  <a:ext uri="{0D108BD9-81ED-4DB2-BD59-A6C34878D82A}">
                    <a16:rowId xmlns:a16="http://schemas.microsoft.com/office/drawing/2014/main" val="291922389"/>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Taller de capacitación sobre administración financiera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tc>
                <a:extLst>
                  <a:ext uri="{0D108BD9-81ED-4DB2-BD59-A6C34878D82A}">
                    <a16:rowId xmlns:a16="http://schemas.microsoft.com/office/drawing/2014/main" val="1758548487"/>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Taller de capacitación sobre mercadotecnia</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tc>
                <a:extLst>
                  <a:ext uri="{0D108BD9-81ED-4DB2-BD59-A6C34878D82A}">
                    <a16:rowId xmlns:a16="http://schemas.microsoft.com/office/drawing/2014/main" val="3188519387"/>
                  </a:ext>
                </a:extLst>
              </a:tr>
              <a:tr h="214408">
                <a:tc>
                  <a:txBody>
                    <a:bodyPr/>
                    <a:lstStyle/>
                    <a:p>
                      <a:pPr algn="just">
                        <a:lnSpc>
                          <a:spcPct val="150000"/>
                        </a:lnSpc>
                        <a:spcAft>
                          <a:spcPts val="0"/>
                        </a:spcAft>
                      </a:pPr>
                      <a:r>
                        <a:rPr lang="es-ES" sz="1200">
                          <a:effectLst/>
                          <a:latin typeface="Times New Roman" panose="02020603050405020304" pitchFamily="18" charset="0"/>
                          <a:cs typeface="Times New Roman" panose="02020603050405020304" pitchFamily="18" charset="0"/>
                        </a:rPr>
                        <a:t>Taller de capacitación sobre administración de empresas </a:t>
                      </a:r>
                      <a:endParaRPr lang="es-EC" sz="1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tc>
                <a:extLst>
                  <a:ext uri="{0D108BD9-81ED-4DB2-BD59-A6C34878D82A}">
                    <a16:rowId xmlns:a16="http://schemas.microsoft.com/office/drawing/2014/main" val="4071380235"/>
                  </a:ext>
                </a:extLst>
              </a:tr>
              <a:tr h="214408">
                <a:tc>
                  <a:txBody>
                    <a:bodyPr/>
                    <a:lstStyle/>
                    <a:p>
                      <a:pPr algn="just">
                        <a:lnSpc>
                          <a:spcPct val="150000"/>
                        </a:lnSpc>
                        <a:spcAft>
                          <a:spcPts val="0"/>
                        </a:spcAft>
                      </a:pPr>
                      <a:r>
                        <a:rPr lang="es-ES" sz="1200" dirty="0">
                          <a:effectLst/>
                          <a:latin typeface="Times New Roman" panose="02020603050405020304" pitchFamily="18" charset="0"/>
                          <a:cs typeface="Times New Roman" panose="02020603050405020304" pitchFamily="18" charset="0"/>
                        </a:rPr>
                        <a:t>Taller de capacitación sobre innovación </a:t>
                      </a:r>
                      <a:endParaRPr lang="es-EC"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0880" marR="50880" marT="0" marB="0"/>
                </a:tc>
                <a:tc vMerge="1">
                  <a:txBody>
                    <a:bodyPr/>
                    <a:lstStyle/>
                    <a:p>
                      <a:pPr algn="just">
                        <a:lnSpc>
                          <a:spcPct val="150000"/>
                        </a:lnSpc>
                        <a:spcAft>
                          <a:spcPts val="0"/>
                        </a:spcAft>
                      </a:pPr>
                      <a:endParaRPr lang="es-EC"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7840" marR="67840" marT="0" marB="0"/>
                </a:tc>
                <a:extLst>
                  <a:ext uri="{0D108BD9-81ED-4DB2-BD59-A6C34878D82A}">
                    <a16:rowId xmlns:a16="http://schemas.microsoft.com/office/drawing/2014/main" val="4101232833"/>
                  </a:ext>
                </a:extLst>
              </a:tr>
            </a:tbl>
          </a:graphicData>
        </a:graphic>
      </p:graphicFrame>
    </p:spTree>
    <p:extLst>
      <p:ext uri="{BB962C8B-B14F-4D97-AF65-F5344CB8AC3E}">
        <p14:creationId xmlns:p14="http://schemas.microsoft.com/office/powerpoint/2010/main" val="12510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0E427-8390-42A7-8796-0649085260F4}"/>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F8C6EF20-CCA9-4647-83CE-F304D8C43D50}"/>
              </a:ext>
            </a:extLst>
          </p:cNvPr>
          <p:cNvSpPr>
            <a:spLocks noGrp="1"/>
          </p:cNvSpPr>
          <p:nvPr>
            <p:ph idx="1"/>
          </p:nvPr>
        </p:nvSpPr>
        <p:spPr>
          <a:xfrm>
            <a:off x="457200" y="1600200"/>
            <a:ext cx="8229600" cy="4999383"/>
          </a:xfrm>
        </p:spPr>
        <p:txBody>
          <a:bodyPr>
            <a:normAutofit/>
          </a:bodyPr>
          <a:lstStyle/>
          <a:p>
            <a:r>
              <a:rPr lang="es-ES_tradnl" sz="1600" dirty="0">
                <a:latin typeface="Times New Roman" panose="02020603050405020304" pitchFamily="18" charset="0"/>
                <a:cs typeface="Times New Roman" panose="02020603050405020304" pitchFamily="18" charset="0"/>
              </a:rPr>
              <a:t>De acuerdo a la teoría del intercambio, manifiesta que los hombres al cometer actos de violencia hacia sus parejas, se sienten tranquilos al creerse inmunes ya que son leves las sanciones que reciben, ya que solo la comunidad actúa como mecanismo de prevención.</a:t>
            </a:r>
          </a:p>
          <a:p>
            <a:endParaRPr lang="es-ES_tradnl"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En la investigación de mercados desarrollada, de acuerdo a la pregunta 13 ¿Considera usted que las autoridades locales sancionan de manera adecuada a los causantes de esta problemática?, se evidencia que un 74% de mujeres de las parroquias Calderón, Carcelén, Guamaní y Uyumbicho consideran que las leyes son muy leves.</a:t>
            </a:r>
          </a:p>
          <a:p>
            <a:endParaRPr lang="es-ES_tradnl"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De acuerdo al estudio técnico la violencia de género se manifiesta en hombres con bajo control de ira, celos y sumado a esto el consumo de alcohol, desencadenan episodios de violencia extrema como agresiones físicas graves.</a:t>
            </a:r>
          </a:p>
          <a:p>
            <a:endParaRPr lang="es-EC"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El método GAP, se establece una comparación entre el estado actual y un estado al cual deberíamos llegar, donde se implementa estrategias a través de 5 objetivos: marketing, productividad, innovación, recursos humanos y responsabilidad social. </a:t>
            </a:r>
          </a:p>
          <a:p>
            <a:endParaRPr lang="es-EC" sz="16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1C96FC1B-B41B-40CE-B35A-156B20BAE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5" name="Imagen 4">
            <a:extLst>
              <a:ext uri="{FF2B5EF4-FFF2-40B4-BE49-F238E27FC236}">
                <a16:creationId xmlns:a16="http://schemas.microsoft.com/office/drawing/2014/main" id="{C784DF98-F4CD-455B-AD64-132E05B89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76076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F876E-4B5B-4C02-A67D-C46675D46476}"/>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Recomendaciones</a:t>
            </a:r>
            <a:endParaRPr lang="es-EC"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5CF2B303-FCDD-4D96-940A-DF0032BA5CBC}"/>
              </a:ext>
            </a:extLst>
          </p:cNvPr>
          <p:cNvSpPr>
            <a:spLocks noGrp="1"/>
          </p:cNvSpPr>
          <p:nvPr>
            <p:ph idx="1"/>
          </p:nvPr>
        </p:nvSpPr>
        <p:spPr>
          <a:xfrm>
            <a:off x="457200" y="2170044"/>
            <a:ext cx="8229600" cy="3581400"/>
          </a:xfrm>
        </p:spPr>
        <p:txBody>
          <a:bodyPr>
            <a:normAutofit/>
          </a:bodyPr>
          <a:lstStyle/>
          <a:p>
            <a:r>
              <a:rPr lang="es-ES_tradnl" sz="1600" dirty="0">
                <a:latin typeface="Times New Roman" panose="02020603050405020304" pitchFamily="18" charset="0"/>
                <a:cs typeface="Times New Roman" panose="02020603050405020304" pitchFamily="18" charset="0"/>
              </a:rPr>
              <a:t>Se debe considerar la teoría del intercambio debido a que esta determina que los hombres no sienten ningún tipo de miedo a cometer actos de violencia ya que las sanciones son poco severas.</a:t>
            </a:r>
          </a:p>
          <a:p>
            <a:endParaRPr lang="es-ES_tradnl"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Se recomienda que las autoridades establezcan leyes más severas para sancionar a los agresores.</a:t>
            </a:r>
          </a:p>
          <a:p>
            <a:endParaRPr lang="es-EC"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Se recomienda que las autoridades de las parroquias de Calderón, Carcelén, Guamaní y Uyumbicho realicen campañas de prevención que inciten a las personas a tomar conciencia sobre la violencia de género empezando desde la educación en las escuelas.</a:t>
            </a:r>
          </a:p>
          <a:p>
            <a:endParaRPr lang="es-EC" sz="1600" dirty="0">
              <a:latin typeface="Times New Roman" panose="02020603050405020304" pitchFamily="18" charset="0"/>
              <a:cs typeface="Times New Roman" panose="02020603050405020304" pitchFamily="18" charset="0"/>
            </a:endParaRPr>
          </a:p>
          <a:p>
            <a:r>
              <a:rPr lang="es-ES_tradnl" sz="1600" dirty="0">
                <a:latin typeface="Times New Roman" panose="02020603050405020304" pitchFamily="18" charset="0"/>
                <a:cs typeface="Times New Roman" panose="02020603050405020304" pitchFamily="18" charset="0"/>
              </a:rPr>
              <a:t>Se recomienda utilizar las 5 dimensiones a través de sus objetivos los cuales nos permite mejorar en el futuro aplicando el proyecto de vinculación.</a:t>
            </a:r>
            <a:endParaRPr lang="es-E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092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95084-BEEC-4339-BDC0-DC2BD89D99AB}"/>
              </a:ext>
            </a:extLst>
          </p:cNvPr>
          <p:cNvSpPr>
            <a:spLocks noGrp="1"/>
          </p:cNvSpPr>
          <p:nvPr>
            <p:ph type="title"/>
          </p:nvPr>
        </p:nvSpPr>
        <p:spPr>
          <a:xfrm>
            <a:off x="589722" y="2279373"/>
            <a:ext cx="8229600" cy="1600200"/>
          </a:xfrm>
        </p:spPr>
        <p:txBody>
          <a:bodyPr/>
          <a:lstStyle/>
          <a:p>
            <a:r>
              <a:rPr lang="es-ES" dirty="0">
                <a:latin typeface="Times New Roman" panose="02020603050405020304" pitchFamily="18" charset="0"/>
                <a:cs typeface="Times New Roman" panose="02020603050405020304" pitchFamily="18" charset="0"/>
              </a:rPr>
              <a:t>GRACIAS </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44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506" y="257663"/>
            <a:ext cx="7218790" cy="992849"/>
          </a:xfrm>
        </p:spPr>
        <p:txBody>
          <a:bodyPr/>
          <a:lstStyle/>
          <a:p>
            <a:r>
              <a:rPr lang="es-ES" sz="4400" b="1" dirty="0">
                <a:latin typeface="Times New Roman"/>
                <a:cs typeface="Times New Roman"/>
              </a:rPr>
              <a:t>ANTECEDENTES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pic>
        <p:nvPicPr>
          <p:cNvPr id="6" name="Imagen 5">
            <a:extLst>
              <a:ext uri="{FF2B5EF4-FFF2-40B4-BE49-F238E27FC236}">
                <a16:creationId xmlns:a16="http://schemas.microsoft.com/office/drawing/2014/main" id="{FECE97D9-9D75-44EA-8002-C0EFCB0C4EB7}"/>
              </a:ext>
            </a:extLst>
          </p:cNvPr>
          <p:cNvPicPr/>
          <p:nvPr/>
        </p:nvPicPr>
        <p:blipFill rotWithShape="1">
          <a:blip r:embed="rId3">
            <a:extLst>
              <a:ext uri="{28A0092B-C50C-407E-A947-70E740481C1C}">
                <a14:useLocalDpi xmlns:a14="http://schemas.microsoft.com/office/drawing/2010/main" val="0"/>
              </a:ext>
            </a:extLst>
          </a:blip>
          <a:srcRect l="50357" t="25888" r="12121" b="9150"/>
          <a:stretch/>
        </p:blipFill>
        <p:spPr bwMode="auto">
          <a:xfrm>
            <a:off x="211016" y="2000250"/>
            <a:ext cx="4230357" cy="3950384"/>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pic>
        <p:nvPicPr>
          <p:cNvPr id="7" name="Imagen 6">
            <a:extLst>
              <a:ext uri="{FF2B5EF4-FFF2-40B4-BE49-F238E27FC236}">
                <a16:creationId xmlns:a16="http://schemas.microsoft.com/office/drawing/2014/main" id="{58729417-C66E-4D03-953C-47591AF7A470}"/>
              </a:ext>
            </a:extLst>
          </p:cNvPr>
          <p:cNvPicPr/>
          <p:nvPr/>
        </p:nvPicPr>
        <p:blipFill rotWithShape="1">
          <a:blip r:embed="rId4">
            <a:extLst>
              <a:ext uri="{28A0092B-C50C-407E-A947-70E740481C1C}">
                <a14:useLocalDpi xmlns:a14="http://schemas.microsoft.com/office/drawing/2010/main" val="0"/>
              </a:ext>
            </a:extLst>
          </a:blip>
          <a:srcRect l="17599" t="19355" r="17875"/>
          <a:stretch/>
        </p:blipFill>
        <p:spPr bwMode="auto">
          <a:xfrm>
            <a:off x="4702628" y="2250830"/>
            <a:ext cx="4230357" cy="3356657"/>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75229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506887445"/>
              </p:ext>
            </p:extLst>
          </p:nvPr>
        </p:nvGraphicFramePr>
        <p:xfrm>
          <a:off x="122044" y="2499899"/>
          <a:ext cx="7604162" cy="423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ítulo 1"/>
          <p:cNvSpPr>
            <a:spLocks noGrp="1"/>
          </p:cNvSpPr>
          <p:nvPr>
            <p:ph type="title"/>
          </p:nvPr>
        </p:nvSpPr>
        <p:spPr/>
        <p:txBody>
          <a:bodyPr/>
          <a:lstStyle/>
          <a:p>
            <a:r>
              <a:rPr lang="es-ES" sz="4800" dirty="0">
                <a:latin typeface="Times New Roman" panose="02020603050405020304" pitchFamily="18" charset="0"/>
                <a:cs typeface="Times New Roman" panose="02020603050405020304" pitchFamily="18" charset="0"/>
              </a:rPr>
              <a:t>MARCO TEÓRICO</a:t>
            </a:r>
          </a:p>
        </p:txBody>
      </p:sp>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pic>
        <p:nvPicPr>
          <p:cNvPr id="8" name="Imagen 7"/>
          <p:cNvPicPr>
            <a:picLocks noChangeAspect="1"/>
          </p:cNvPicPr>
          <p:nvPr/>
        </p:nvPicPr>
        <p:blipFill>
          <a:blip r:embed="rId9"/>
          <a:stretch>
            <a:fillRect/>
          </a:stretch>
        </p:blipFill>
        <p:spPr>
          <a:xfrm>
            <a:off x="5002489" y="1738430"/>
            <a:ext cx="3302000" cy="2463800"/>
          </a:xfrm>
          <a:prstGeom prst="rect">
            <a:avLst/>
          </a:prstGeom>
        </p:spPr>
      </p:pic>
    </p:spTree>
    <p:extLst>
      <p:ext uri="{BB962C8B-B14F-4D97-AF65-F5344CB8AC3E}">
        <p14:creationId xmlns:p14="http://schemas.microsoft.com/office/powerpoint/2010/main" val="33497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461558918"/>
              </p:ext>
            </p:extLst>
          </p:nvPr>
        </p:nvGraphicFramePr>
        <p:xfrm>
          <a:off x="0" y="909121"/>
          <a:ext cx="5226568" cy="5265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pic>
        <p:nvPicPr>
          <p:cNvPr id="8" name="Imagen 7"/>
          <p:cNvPicPr>
            <a:picLocks noChangeAspect="1"/>
          </p:cNvPicPr>
          <p:nvPr/>
        </p:nvPicPr>
        <p:blipFill>
          <a:blip r:embed="rId9"/>
          <a:stretch>
            <a:fillRect/>
          </a:stretch>
        </p:blipFill>
        <p:spPr>
          <a:xfrm>
            <a:off x="5009688" y="1067892"/>
            <a:ext cx="3975555" cy="4504742"/>
          </a:xfrm>
          <a:prstGeom prst="rect">
            <a:avLst/>
          </a:prstGeom>
        </p:spPr>
      </p:pic>
    </p:spTree>
    <p:extLst>
      <p:ext uri="{BB962C8B-B14F-4D97-AF65-F5344CB8AC3E}">
        <p14:creationId xmlns:p14="http://schemas.microsoft.com/office/powerpoint/2010/main" val="198597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0064"/>
            <a:ext cx="8229600" cy="753424"/>
          </a:xfrm>
        </p:spPr>
        <p:txBody>
          <a:bodyPr/>
          <a:lstStyle/>
          <a:p>
            <a:r>
              <a:rPr lang="es-ES" sz="4400" b="1" dirty="0">
                <a:solidFill>
                  <a:srgbClr val="008000"/>
                </a:solidFill>
                <a:latin typeface="Times New Roman"/>
                <a:cs typeface="Times New Roman"/>
              </a:rPr>
              <a:t>ESTUDIO DE MERCADOS</a:t>
            </a:r>
          </a:p>
        </p:txBody>
      </p:sp>
      <p:graphicFrame>
        <p:nvGraphicFramePr>
          <p:cNvPr id="4" name="Tabla 3"/>
          <p:cNvGraphicFramePr>
            <a:graphicFrameLocks noGrp="1"/>
          </p:cNvGraphicFramePr>
          <p:nvPr>
            <p:extLst>
              <p:ext uri="{D42A27DB-BD31-4B8C-83A1-F6EECF244321}">
                <p14:modId xmlns:p14="http://schemas.microsoft.com/office/powerpoint/2010/main" val="102719250"/>
              </p:ext>
            </p:extLst>
          </p:nvPr>
        </p:nvGraphicFramePr>
        <p:xfrm>
          <a:off x="317515" y="1397000"/>
          <a:ext cx="8590553" cy="5344500"/>
        </p:xfrm>
        <a:graphic>
          <a:graphicData uri="http://schemas.openxmlformats.org/drawingml/2006/table">
            <a:tbl>
              <a:tblPr bandRow="1">
                <a:tableStyleId>{3B4B98B0-60AC-42C2-AFA5-B58CD77FA1E5}</a:tableStyleId>
              </a:tblPr>
              <a:tblGrid>
                <a:gridCol w="3558339">
                  <a:extLst>
                    <a:ext uri="{9D8B030D-6E8A-4147-A177-3AD203B41FA5}">
                      <a16:colId xmlns:a16="http://schemas.microsoft.com/office/drawing/2014/main" val="20000"/>
                    </a:ext>
                  </a:extLst>
                </a:gridCol>
                <a:gridCol w="5032214">
                  <a:extLst>
                    <a:ext uri="{9D8B030D-6E8A-4147-A177-3AD203B41FA5}">
                      <a16:colId xmlns:a16="http://schemas.microsoft.com/office/drawing/2014/main" val="20001"/>
                    </a:ext>
                  </a:extLst>
                </a:gridCol>
              </a:tblGrid>
              <a:tr h="575124">
                <a:tc gridSpan="2">
                  <a:txBody>
                    <a:bodyPr/>
                    <a:lstStyle/>
                    <a:p>
                      <a:pPr algn="ctr"/>
                      <a:r>
                        <a:rPr lang="es-ES" sz="2000" b="1" dirty="0">
                          <a:solidFill>
                            <a:schemeClr val="tx1"/>
                          </a:solidFill>
                          <a:latin typeface="Times New Roman" panose="02020603050405020304" pitchFamily="18" charset="0"/>
                          <a:cs typeface="Times New Roman" panose="02020603050405020304" pitchFamily="18" charset="0"/>
                        </a:rPr>
                        <a:t>FASE CUALITATIVA</a:t>
                      </a:r>
                    </a:p>
                  </a:txBody>
                  <a:tcPr>
                    <a:solidFill>
                      <a:schemeClr val="accent5">
                        <a:lumMod val="40000"/>
                        <a:lumOff val="60000"/>
                      </a:schemeClr>
                    </a:solidFill>
                  </a:tcPr>
                </a:tc>
                <a:tc hMerge="1">
                  <a:txBody>
                    <a:bodyPr/>
                    <a:lstStyle/>
                    <a:p>
                      <a:endParaRPr lang="es-ES" dirty="0"/>
                    </a:p>
                  </a:txBody>
                  <a:tcPr/>
                </a:tc>
                <a:extLst>
                  <a:ext uri="{0D108BD9-81ED-4DB2-BD59-A6C34878D82A}">
                    <a16:rowId xmlns:a16="http://schemas.microsoft.com/office/drawing/2014/main" val="10000"/>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PROBLEMA</a:t>
                      </a:r>
                    </a:p>
                  </a:txBody>
                  <a:tcPr>
                    <a:solidFill>
                      <a:schemeClr val="bg1"/>
                    </a:solidFill>
                  </a:tcPr>
                </a:tc>
                <a:tc>
                  <a:txBody>
                    <a:bodyPr/>
                    <a:lstStyle/>
                    <a:p>
                      <a:r>
                        <a:rPr lang="es-ES_tradnl" sz="1600" kern="1200" dirty="0">
                          <a:solidFill>
                            <a:schemeClr val="tx1"/>
                          </a:solidFill>
                          <a:effectLst/>
                          <a:latin typeface="Times New Roman" panose="02020603050405020304" pitchFamily="18" charset="0"/>
                          <a:cs typeface="Times New Roman" panose="02020603050405020304" pitchFamily="18" charset="0"/>
                        </a:rPr>
                        <a:t>La existencia de un elevado nivel de violencia de género </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POBLACIÓN</a:t>
                      </a:r>
                    </a:p>
                  </a:txBody>
                  <a:tcPr>
                    <a:solidFill>
                      <a:schemeClr val="tx2">
                        <a:lumMod val="60000"/>
                        <a:lumOff val="40000"/>
                      </a:schemeClr>
                    </a:solidFill>
                  </a:tcPr>
                </a:tc>
                <a:tc>
                  <a:txBody>
                    <a:bodyPr/>
                    <a:lstStyle/>
                    <a:p>
                      <a:r>
                        <a:rPr lang="es-ES" sz="1600" dirty="0">
                          <a:solidFill>
                            <a:schemeClr val="tx1"/>
                          </a:solidFill>
                          <a:latin typeface="Times New Roman" panose="02020603050405020304" pitchFamily="18" charset="0"/>
                          <a:cs typeface="Times New Roman" panose="02020603050405020304" pitchFamily="18" charset="0"/>
                        </a:rPr>
                        <a:t>Mujeres de la provincia</a:t>
                      </a:r>
                      <a:r>
                        <a:rPr lang="es-ES" sz="1600" baseline="0" dirty="0">
                          <a:solidFill>
                            <a:schemeClr val="tx1"/>
                          </a:solidFill>
                          <a:latin typeface="Times New Roman" panose="02020603050405020304" pitchFamily="18" charset="0"/>
                          <a:cs typeface="Times New Roman" panose="02020603050405020304" pitchFamily="18" charset="0"/>
                        </a:rPr>
                        <a:t> de Pichincha</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rgbClr val="7097D3"/>
                    </a:solidFill>
                  </a:tcPr>
                </a:tc>
                <a:extLst>
                  <a:ext uri="{0D108BD9-81ED-4DB2-BD59-A6C34878D82A}">
                    <a16:rowId xmlns:a16="http://schemas.microsoft.com/office/drawing/2014/main" val="10002"/>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MUESTRA</a:t>
                      </a:r>
                    </a:p>
                  </a:txBody>
                  <a:tcPr>
                    <a:solidFill>
                      <a:schemeClr val="bg1"/>
                    </a:solidFill>
                  </a:tcPr>
                </a:tc>
                <a:tc>
                  <a:txBody>
                    <a:bodyPr/>
                    <a:lstStyle/>
                    <a:p>
                      <a:r>
                        <a:rPr lang="es-ES" sz="1600" dirty="0">
                          <a:solidFill>
                            <a:schemeClr val="tx1"/>
                          </a:solidFill>
                          <a:latin typeface="Times New Roman" panose="02020603050405020304" pitchFamily="18" charset="0"/>
                          <a:cs typeface="Times New Roman" panose="02020603050405020304" pitchFamily="18" charset="0"/>
                        </a:rPr>
                        <a:t>Mujeres de las parroquias,</a:t>
                      </a:r>
                      <a:r>
                        <a:rPr lang="es-ES" sz="1600" baseline="0" dirty="0">
                          <a:solidFill>
                            <a:schemeClr val="tx1"/>
                          </a:solidFill>
                          <a:latin typeface="Times New Roman" panose="02020603050405020304" pitchFamily="18" charset="0"/>
                          <a:cs typeface="Times New Roman" panose="02020603050405020304" pitchFamily="18" charset="0"/>
                        </a:rPr>
                        <a:t> Carcelén, Calderón, Uyumbicho y Guamaní de la provincia de Pichincha</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MARCO MUESTRAL</a:t>
                      </a:r>
                    </a:p>
                  </a:txBody>
                  <a:tcPr>
                    <a:solidFill>
                      <a:srgbClr val="7097D3"/>
                    </a:solidFill>
                  </a:tcPr>
                </a:tc>
                <a:tc>
                  <a:txBody>
                    <a:bodyPr/>
                    <a:lstStyle/>
                    <a:p>
                      <a:r>
                        <a:rPr lang="es-ES_tradnl" sz="1600" kern="1200" dirty="0">
                          <a:solidFill>
                            <a:schemeClr val="tx1"/>
                          </a:solidFill>
                          <a:effectLst/>
                          <a:latin typeface="Times New Roman" panose="02020603050405020304" pitchFamily="18" charset="0"/>
                          <a:cs typeface="Times New Roman" panose="02020603050405020304" pitchFamily="18" charset="0"/>
                        </a:rPr>
                        <a:t>Listado de las Mujeres de los barrios de las parroquias de Uyumbicho, Carcelén, Calderón y Guamaní de la provincia de Pichincha.</a:t>
                      </a:r>
                      <a:r>
                        <a:rPr lang="es-ES_tradnl" sz="1600" dirty="0">
                          <a:solidFill>
                            <a:schemeClr val="tx1"/>
                          </a:solidFill>
                          <a:effectLst/>
                          <a:latin typeface="Times New Roman" panose="02020603050405020304" pitchFamily="18" charset="0"/>
                          <a:cs typeface="Times New Roman" panose="02020603050405020304" pitchFamily="18" charset="0"/>
                        </a:rPr>
                        <a:t> </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rgbClr val="7097D3"/>
                    </a:solidFill>
                  </a:tcPr>
                </a:tc>
                <a:extLst>
                  <a:ext uri="{0D108BD9-81ED-4DB2-BD59-A6C34878D82A}">
                    <a16:rowId xmlns:a16="http://schemas.microsoft.com/office/drawing/2014/main" val="10004"/>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UNIDAD MUESTRAL </a:t>
                      </a:r>
                    </a:p>
                  </a:txBody>
                  <a:tcPr>
                    <a:solidFill>
                      <a:schemeClr val="bg1"/>
                    </a:solidFill>
                  </a:tcPr>
                </a:tc>
                <a:tc>
                  <a:txBody>
                    <a:bodyPr/>
                    <a:lstStyle/>
                    <a:p>
                      <a:r>
                        <a:rPr lang="es-ES_tradnl" sz="1600" kern="1200" dirty="0">
                          <a:solidFill>
                            <a:schemeClr val="tx1"/>
                          </a:solidFill>
                          <a:effectLst/>
                          <a:latin typeface="Times New Roman" panose="02020603050405020304" pitchFamily="18" charset="0"/>
                          <a:cs typeface="Times New Roman" panose="02020603050405020304" pitchFamily="18" charset="0"/>
                        </a:rPr>
                        <a:t>Mujeres de los barrios de las parroquias de Uyumbicho, Carcelén, Calderón y Guamaní de la provincia de Pichincha que presentan violencia de género con riesgo de femicidio.</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UNIDAD DE ANÁLISIS</a:t>
                      </a:r>
                    </a:p>
                  </a:txBody>
                  <a:tcPr>
                    <a:solidFill>
                      <a:srgbClr val="7097D3"/>
                    </a:solidFill>
                  </a:tcPr>
                </a:tc>
                <a:tc>
                  <a:txBody>
                    <a:bodyPr/>
                    <a:lstStyle/>
                    <a:p>
                      <a:r>
                        <a:rPr lang="es-ES" sz="1600" dirty="0">
                          <a:solidFill>
                            <a:schemeClr val="tx1"/>
                          </a:solidFill>
                          <a:latin typeface="Times New Roman" panose="02020603050405020304" pitchFamily="18" charset="0"/>
                          <a:cs typeface="Times New Roman" panose="02020603050405020304" pitchFamily="18" charset="0"/>
                        </a:rPr>
                        <a:t>Encuesta y observación</a:t>
                      </a:r>
                    </a:p>
                  </a:txBody>
                  <a:tcPr>
                    <a:solidFill>
                      <a:srgbClr val="7097D3"/>
                    </a:solidFill>
                  </a:tcPr>
                </a:tc>
                <a:extLst>
                  <a:ext uri="{0D108BD9-81ED-4DB2-BD59-A6C34878D82A}">
                    <a16:rowId xmlns:a16="http://schemas.microsoft.com/office/drawing/2014/main" val="10006"/>
                  </a:ext>
                </a:extLst>
              </a:tr>
              <a:tr h="575124">
                <a:tc>
                  <a:txBody>
                    <a:bodyPr/>
                    <a:lstStyle/>
                    <a:p>
                      <a:r>
                        <a:rPr lang="es-ES" sz="1600" dirty="0">
                          <a:solidFill>
                            <a:schemeClr val="tx1"/>
                          </a:solidFill>
                          <a:latin typeface="Times New Roman" panose="02020603050405020304" pitchFamily="18" charset="0"/>
                          <a:cs typeface="Times New Roman" panose="02020603050405020304" pitchFamily="18" charset="0"/>
                        </a:rPr>
                        <a:t>UNIDAD</a:t>
                      </a:r>
                      <a:r>
                        <a:rPr lang="es-ES" sz="1600" baseline="0" dirty="0">
                          <a:solidFill>
                            <a:schemeClr val="tx1"/>
                          </a:solidFill>
                          <a:latin typeface="Times New Roman" panose="02020603050405020304" pitchFamily="18" charset="0"/>
                          <a:cs typeface="Times New Roman" panose="02020603050405020304" pitchFamily="18" charset="0"/>
                        </a:rPr>
                        <a:t> DE OBSERVACIÓN</a:t>
                      </a:r>
                      <a:endParaRPr lang="es-ES" sz="1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s-ES" sz="1600" dirty="0">
                          <a:solidFill>
                            <a:schemeClr val="tx1"/>
                          </a:solidFill>
                          <a:latin typeface="Times New Roman" panose="02020603050405020304" pitchFamily="18" charset="0"/>
                          <a:cs typeface="Times New Roman" panose="02020603050405020304" pitchFamily="18" charset="0"/>
                        </a:rPr>
                        <a:t>Mujeres afectadas en el último año</a:t>
                      </a:r>
                    </a:p>
                  </a:txBody>
                  <a:tcPr>
                    <a:solidFill>
                      <a:schemeClr val="bg1"/>
                    </a:solidFill>
                  </a:tcPr>
                </a:tc>
                <a:extLst>
                  <a:ext uri="{0D108BD9-81ED-4DB2-BD59-A6C34878D82A}">
                    <a16:rowId xmlns:a16="http://schemas.microsoft.com/office/drawing/2014/main" val="10007"/>
                  </a:ext>
                </a:extLst>
              </a:tr>
            </a:tbl>
          </a:graphicData>
        </a:graphic>
      </p:graphicFrame>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3712332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121971790"/>
              </p:ext>
            </p:extLst>
          </p:nvPr>
        </p:nvGraphicFramePr>
        <p:xfrm>
          <a:off x="582111" y="736839"/>
          <a:ext cx="7990801" cy="5590850"/>
        </p:xfrm>
        <a:graphic>
          <a:graphicData uri="http://schemas.openxmlformats.org/drawingml/2006/table">
            <a:tbl>
              <a:tblPr firstRow="1" bandRow="1">
                <a:tableStyleId>{F5AB1C69-6EDB-4FF4-983F-18BD219EF322}</a:tableStyleId>
              </a:tblPr>
              <a:tblGrid>
                <a:gridCol w="3079235">
                  <a:extLst>
                    <a:ext uri="{9D8B030D-6E8A-4147-A177-3AD203B41FA5}">
                      <a16:colId xmlns:a16="http://schemas.microsoft.com/office/drawing/2014/main" val="20000"/>
                    </a:ext>
                  </a:extLst>
                </a:gridCol>
                <a:gridCol w="4911566">
                  <a:extLst>
                    <a:ext uri="{9D8B030D-6E8A-4147-A177-3AD203B41FA5}">
                      <a16:colId xmlns:a16="http://schemas.microsoft.com/office/drawing/2014/main" val="20001"/>
                    </a:ext>
                  </a:extLst>
                </a:gridCol>
              </a:tblGrid>
              <a:tr h="961602">
                <a:tc>
                  <a:txBody>
                    <a:bodyPr/>
                    <a:lstStyle/>
                    <a:p>
                      <a:r>
                        <a:rPr lang="es-ES" sz="2400" b="1" dirty="0">
                          <a:solidFill>
                            <a:srgbClr val="000000"/>
                          </a:solidFill>
                          <a:latin typeface="Times New Roman"/>
                          <a:cs typeface="Times New Roman"/>
                        </a:rPr>
                        <a:t>NECECIDAD</a:t>
                      </a:r>
                    </a:p>
                  </a:txBody>
                  <a:tcPr>
                    <a:solidFill>
                      <a:schemeClr val="accent5">
                        <a:lumMod val="40000"/>
                        <a:lumOff val="60000"/>
                      </a:schemeClr>
                    </a:solidFill>
                  </a:tcPr>
                </a:tc>
                <a:tc>
                  <a:txBody>
                    <a:bodyPr/>
                    <a:lstStyle/>
                    <a:p>
                      <a:pPr algn="just"/>
                      <a:r>
                        <a:rPr lang="es-ES" b="0" dirty="0">
                          <a:solidFill>
                            <a:srgbClr val="000000"/>
                          </a:solidFill>
                          <a:latin typeface="Times New Roman"/>
                          <a:cs typeface="Times New Roman"/>
                        </a:rPr>
                        <a:t>Identificar las principales causas de los altos niveles de violencia de género y femicidio</a:t>
                      </a:r>
                    </a:p>
                  </a:txBody>
                  <a:tcPr>
                    <a:solidFill>
                      <a:schemeClr val="accent5">
                        <a:lumMod val="40000"/>
                        <a:lumOff val="60000"/>
                      </a:schemeClr>
                    </a:solidFill>
                  </a:tcPr>
                </a:tc>
                <a:extLst>
                  <a:ext uri="{0D108BD9-81ED-4DB2-BD59-A6C34878D82A}">
                    <a16:rowId xmlns:a16="http://schemas.microsoft.com/office/drawing/2014/main" val="10000"/>
                  </a:ext>
                </a:extLst>
              </a:tr>
              <a:tr h="1617052">
                <a:tc>
                  <a:txBody>
                    <a:bodyPr/>
                    <a:lstStyle/>
                    <a:p>
                      <a:r>
                        <a:rPr lang="es-ES" sz="2400" b="1" dirty="0">
                          <a:latin typeface="Times New Roman"/>
                          <a:cs typeface="Times New Roman"/>
                        </a:rPr>
                        <a:t>JUSTIFICACIÓN</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b="0" dirty="0">
                          <a:latin typeface="Times New Roman"/>
                          <a:cs typeface="Times New Roman"/>
                        </a:rPr>
                        <a:t>6 de cada 10 mujeres en Ecuador sufren violencia de género, Pichincha es la provincia con más casos de femicidios, especialmente en 4 parroquias urbano marginales.</a:t>
                      </a:r>
                    </a:p>
                    <a:p>
                      <a:pPr algn="just"/>
                      <a:endParaRPr lang="es-ES" b="0" dirty="0">
                        <a:latin typeface="Times New Roman"/>
                        <a:cs typeface="Times New Roman"/>
                      </a:endParaRPr>
                    </a:p>
                  </a:txBody>
                  <a:tcPr>
                    <a:solidFill>
                      <a:schemeClr val="bg1"/>
                    </a:solidFill>
                  </a:tcPr>
                </a:tc>
                <a:extLst>
                  <a:ext uri="{0D108BD9-81ED-4DB2-BD59-A6C34878D82A}">
                    <a16:rowId xmlns:a16="http://schemas.microsoft.com/office/drawing/2014/main" val="10001"/>
                  </a:ext>
                </a:extLst>
              </a:tr>
              <a:tr h="1395144">
                <a:tc>
                  <a:txBody>
                    <a:bodyPr/>
                    <a:lstStyle/>
                    <a:p>
                      <a:r>
                        <a:rPr lang="es-ES" sz="2400" b="1" dirty="0">
                          <a:latin typeface="Times New Roman"/>
                          <a:cs typeface="Times New Roman"/>
                        </a:rPr>
                        <a:t>OBJETIVO</a:t>
                      </a:r>
                    </a:p>
                  </a:txBody>
                  <a:tcPr>
                    <a:solidFill>
                      <a:srgbClr val="C7E68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b="0" dirty="0">
                          <a:latin typeface="Times New Roman"/>
                          <a:cs typeface="Times New Roman"/>
                        </a:rPr>
                        <a:t>Conocer la situación real de incidencia de violencia de género y su impacto fatídico relacionado al femicidio en la provincia de Pichincha.</a:t>
                      </a:r>
                    </a:p>
                    <a:p>
                      <a:pPr algn="just"/>
                      <a:endParaRPr lang="es-ES" b="0" dirty="0">
                        <a:latin typeface="Times New Roman"/>
                        <a:cs typeface="Times New Roman"/>
                      </a:endParaRPr>
                    </a:p>
                  </a:txBody>
                  <a:tcPr>
                    <a:solidFill>
                      <a:srgbClr val="C7E68F"/>
                    </a:solidFill>
                  </a:tcPr>
                </a:tc>
                <a:extLst>
                  <a:ext uri="{0D108BD9-81ED-4DB2-BD59-A6C34878D82A}">
                    <a16:rowId xmlns:a16="http://schemas.microsoft.com/office/drawing/2014/main" val="10002"/>
                  </a:ext>
                </a:extLst>
              </a:tr>
              <a:tr h="1617052">
                <a:tc>
                  <a:txBody>
                    <a:bodyPr/>
                    <a:lstStyle/>
                    <a:p>
                      <a:r>
                        <a:rPr lang="es-ES" sz="2400" b="1" dirty="0">
                          <a:latin typeface="Times New Roman"/>
                          <a:cs typeface="Times New Roman"/>
                        </a:rPr>
                        <a:t>HIPÓTESIS</a:t>
                      </a:r>
                    </a:p>
                  </a:txBody>
                  <a:tcPr>
                    <a:solidFill>
                      <a:schemeClr val="bg1"/>
                    </a:solidFill>
                  </a:tcPr>
                </a:tc>
                <a:tc>
                  <a:txBody>
                    <a:bodyPr/>
                    <a:lstStyle/>
                    <a:p>
                      <a:pPr lvl="0" algn="just"/>
                      <a:r>
                        <a:rPr lang="es-EC" b="0" dirty="0">
                          <a:latin typeface="Times New Roman"/>
                          <a:cs typeface="Times New Roman"/>
                        </a:rPr>
                        <a:t>El machismo es el principal factor para que el 60% de las mujeres en Ecuador hayan sido víctimas de violencia de género.</a:t>
                      </a:r>
                      <a:endParaRPr lang="es-ES_tradnl" b="0" dirty="0">
                        <a:latin typeface="Times New Roman"/>
                        <a:cs typeface="Times New Roman"/>
                      </a:endParaRPr>
                    </a:p>
                    <a:p>
                      <a:pPr algn="just"/>
                      <a:r>
                        <a:rPr lang="es-EC" b="0" dirty="0">
                          <a:latin typeface="Times New Roman"/>
                          <a:cs typeface="Times New Roman"/>
                        </a:rPr>
                        <a:t> </a:t>
                      </a:r>
                      <a:endParaRPr lang="es-ES_tradnl" b="0" dirty="0">
                        <a:latin typeface="Times New Roman"/>
                        <a:cs typeface="Times New Roman"/>
                      </a:endParaRPr>
                    </a:p>
                    <a:p>
                      <a:pPr algn="just"/>
                      <a:endParaRPr lang="es-ES" b="0" dirty="0">
                        <a:latin typeface="Times New Roman"/>
                        <a:cs typeface="Times New Roman"/>
                      </a:endParaRPr>
                    </a:p>
                  </a:txBody>
                  <a:tcPr>
                    <a:solidFill>
                      <a:schemeClr val="bg1"/>
                    </a:solidFill>
                  </a:tcPr>
                </a:tc>
                <a:extLst>
                  <a:ext uri="{0D108BD9-81ED-4DB2-BD59-A6C34878D82A}">
                    <a16:rowId xmlns:a16="http://schemas.microsoft.com/office/drawing/2014/main" val="10003"/>
                  </a:ext>
                </a:extLst>
              </a:tr>
            </a:tbl>
          </a:graphicData>
        </a:graphic>
      </p:graphicFrame>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52479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0064"/>
            <a:ext cx="8229600" cy="753424"/>
          </a:xfrm>
        </p:spPr>
        <p:txBody>
          <a:bodyPr/>
          <a:lstStyle/>
          <a:p>
            <a:r>
              <a:rPr lang="es-ES" sz="4800" dirty="0">
                <a:latin typeface="Times New Roman"/>
                <a:cs typeface="Times New Roman"/>
              </a:rPr>
              <a:t>FASE METODOLÓGICA</a:t>
            </a:r>
          </a:p>
        </p:txBody>
      </p:sp>
      <p:graphicFrame>
        <p:nvGraphicFramePr>
          <p:cNvPr id="4" name="Diagrama 3"/>
          <p:cNvGraphicFramePr/>
          <p:nvPr>
            <p:extLst>
              <p:ext uri="{D42A27DB-BD31-4B8C-83A1-F6EECF244321}">
                <p14:modId xmlns:p14="http://schemas.microsoft.com/office/powerpoint/2010/main" val="4105767190"/>
              </p:ext>
            </p:extLst>
          </p:nvPr>
        </p:nvGraphicFramePr>
        <p:xfrm>
          <a:off x="324497" y="1411293"/>
          <a:ext cx="6096000" cy="987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022873960"/>
              </p:ext>
            </p:extLst>
          </p:nvPr>
        </p:nvGraphicFramePr>
        <p:xfrm>
          <a:off x="324497" y="2857868"/>
          <a:ext cx="6096000" cy="829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p:cNvGraphicFramePr/>
          <p:nvPr>
            <p:extLst>
              <p:ext uri="{D42A27DB-BD31-4B8C-83A1-F6EECF244321}">
                <p14:modId xmlns:p14="http://schemas.microsoft.com/office/powerpoint/2010/main" val="1638675012"/>
              </p:ext>
            </p:extLst>
          </p:nvPr>
        </p:nvGraphicFramePr>
        <p:xfrm>
          <a:off x="371058" y="3898696"/>
          <a:ext cx="8315742" cy="25226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7" name="Imagen 6">
            <a:extLst>
              <a:ext uri="{FF2B5EF4-FFF2-40B4-BE49-F238E27FC236}">
                <a16:creationId xmlns:a16="http://schemas.microsoft.com/office/drawing/2014/main" id="{5E249357-7D14-4FA7-9F62-A6C5E60F114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8" name="Imagen 7">
            <a:extLst>
              <a:ext uri="{FF2B5EF4-FFF2-40B4-BE49-F238E27FC236}">
                <a16:creationId xmlns:a16="http://schemas.microsoft.com/office/drawing/2014/main" id="{8A0A2BF9-3D65-4F78-8BFE-EC63689718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02445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23388"/>
            <a:ext cx="8229600" cy="635082"/>
          </a:xfrm>
        </p:spPr>
        <p:txBody>
          <a:bodyPr/>
          <a:lstStyle/>
          <a:p>
            <a:r>
              <a:rPr lang="es-ES" sz="4400" dirty="0">
                <a:latin typeface="Times New Roman" panose="02020603050405020304" pitchFamily="18" charset="0"/>
                <a:cs typeface="Times New Roman" panose="02020603050405020304" pitchFamily="18" charset="0"/>
              </a:rPr>
              <a:t>TÉCNICAS DE MUESTREO</a:t>
            </a:r>
          </a:p>
        </p:txBody>
      </p:sp>
      <p:graphicFrame>
        <p:nvGraphicFramePr>
          <p:cNvPr id="4" name="Marcador de contenido 5"/>
          <p:cNvGraphicFramePr>
            <a:graphicFrameLocks noGrp="1"/>
          </p:cNvGraphicFramePr>
          <p:nvPr>
            <p:ph idx="1"/>
            <p:extLst>
              <p:ext uri="{D42A27DB-BD31-4B8C-83A1-F6EECF244321}">
                <p14:modId xmlns:p14="http://schemas.microsoft.com/office/powerpoint/2010/main" val="3142105394"/>
              </p:ext>
            </p:extLst>
          </p:nvPr>
        </p:nvGraphicFramePr>
        <p:xfrm>
          <a:off x="639847" y="1531573"/>
          <a:ext cx="7920879" cy="494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92604" y="1531573"/>
            <a:ext cx="8229600" cy="63508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z="2400" dirty="0">
                <a:latin typeface="Times New Roman" panose="02020603050405020304" pitchFamily="18" charset="0"/>
                <a:cs typeface="Times New Roman" panose="02020603050405020304" pitchFamily="18" charset="0"/>
              </a:rPr>
              <a:t>MUETREO PROBABILÍSTICO ESTRATIFICADO</a:t>
            </a:r>
          </a:p>
        </p:txBody>
      </p:sp>
      <p:pic>
        <p:nvPicPr>
          <p:cNvPr id="6" name="Imagen 5">
            <a:extLst>
              <a:ext uri="{FF2B5EF4-FFF2-40B4-BE49-F238E27FC236}">
                <a16:creationId xmlns:a16="http://schemas.microsoft.com/office/drawing/2014/main" id="{F55D3FC9-4BCB-427D-B226-B25BA741D2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57809"/>
            <a:ext cx="9144000" cy="115618"/>
          </a:xfrm>
          <a:prstGeom prst="rect">
            <a:avLst/>
          </a:prstGeom>
        </p:spPr>
      </p:pic>
      <p:pic>
        <p:nvPicPr>
          <p:cNvPr id="7" name="Imagen 6">
            <a:extLst>
              <a:ext uri="{FF2B5EF4-FFF2-40B4-BE49-F238E27FC236}">
                <a16:creationId xmlns:a16="http://schemas.microsoft.com/office/drawing/2014/main" id="{0C8B96F2-4315-4BAA-8C22-C54690432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0" y="6800191"/>
            <a:ext cx="9144000" cy="115618"/>
          </a:xfrm>
          <a:prstGeom prst="rect">
            <a:avLst/>
          </a:prstGeom>
        </p:spPr>
      </p:pic>
    </p:spTree>
    <p:extLst>
      <p:ext uri="{BB962C8B-B14F-4D97-AF65-F5344CB8AC3E}">
        <p14:creationId xmlns:p14="http://schemas.microsoft.com/office/powerpoint/2010/main" val="2388268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Ejecutivo.thmx</Template>
  <TotalTime>4394</TotalTime>
  <Words>2609</Words>
  <Application>Microsoft Office PowerPoint</Application>
  <PresentationFormat>Presentación en pantalla (4:3)</PresentationFormat>
  <Paragraphs>441</Paragraphs>
  <Slides>26</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ＭＳ 明朝</vt:lpstr>
      <vt:lpstr>ＭＳ 明朝</vt:lpstr>
      <vt:lpstr>Arial</vt:lpstr>
      <vt:lpstr>Calibri</vt:lpstr>
      <vt:lpstr>Cambria</vt:lpstr>
      <vt:lpstr>Century Gothic</vt:lpstr>
      <vt:lpstr>Courier New</vt:lpstr>
      <vt:lpstr>Palatino Linotype</vt:lpstr>
      <vt:lpstr>Symbol</vt:lpstr>
      <vt:lpstr>Times New Roman</vt:lpstr>
      <vt:lpstr>Ejecutivo</vt:lpstr>
      <vt:lpstr>DEPARTAMENTO DE CIENCIAS ECONÓMICAS, ADMINISTRATIVAS Y DE COMERCIO</vt:lpstr>
      <vt:lpstr>Presentación de PowerPoint</vt:lpstr>
      <vt:lpstr>ANTECEDENTES</vt:lpstr>
      <vt:lpstr>MARCO TEÓRICO</vt:lpstr>
      <vt:lpstr>Presentación de PowerPoint</vt:lpstr>
      <vt:lpstr>ESTUDIO DE MERCADOS</vt:lpstr>
      <vt:lpstr>Presentación de PowerPoint</vt:lpstr>
      <vt:lpstr>FASE METODOLÓGICA</vt:lpstr>
      <vt:lpstr>TÉCNICAS DE MUESTREO</vt:lpstr>
      <vt:lpstr>TAMAÑO DE LA MUESTRA</vt:lpstr>
      <vt:lpstr>Muestreo estratificado</vt:lpstr>
      <vt:lpstr>ANÁLISIS DE DATOS</vt:lpstr>
      <vt:lpstr>Pregunta 5 ¿Qué tipo de violencia usted considera haber padecido?</vt:lpstr>
      <vt:lpstr>Presentación de PowerPoint</vt:lpstr>
      <vt:lpstr>Presentación de PowerPoint</vt:lpstr>
      <vt:lpstr>ESTUDIO TÉCNICO </vt:lpstr>
      <vt:lpstr>Presentación de PowerPoint</vt:lpstr>
      <vt:lpstr>Presentación de PowerPoint</vt:lpstr>
      <vt:lpstr>ESTRATEGIAS Y PROPUESTA </vt:lpstr>
      <vt:lpstr>Método GAP:  </vt:lpstr>
      <vt:lpstr>Objetivo de responsabilidad social </vt:lpstr>
      <vt:lpstr>Propuesta </vt:lpstr>
      <vt:lpstr>Presentación de PowerPoint</vt:lpstr>
      <vt:lpstr>Conclusiones</vt:lpstr>
      <vt:lpstr>Recomendaciones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Genesis Miller</dc:creator>
  <cp:lastModifiedBy>HARMAN</cp:lastModifiedBy>
  <cp:revision>104</cp:revision>
  <dcterms:created xsi:type="dcterms:W3CDTF">2018-06-10T18:23:43Z</dcterms:created>
  <dcterms:modified xsi:type="dcterms:W3CDTF">2018-06-25T19:47:23Z</dcterms:modified>
</cp:coreProperties>
</file>