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5" r:id="rId1"/>
  </p:sldMasterIdLst>
  <p:sldIdLst>
    <p:sldId id="256" r:id="rId2"/>
    <p:sldId id="257" r:id="rId3"/>
    <p:sldId id="265" r:id="rId4"/>
    <p:sldId id="258" r:id="rId5"/>
    <p:sldId id="260" r:id="rId6"/>
    <p:sldId id="268" r:id="rId7"/>
    <p:sldId id="269" r:id="rId8"/>
    <p:sldId id="270" r:id="rId9"/>
    <p:sldId id="271" r:id="rId10"/>
    <p:sldId id="273" r:id="rId11"/>
    <p:sldId id="274" r:id="rId12"/>
    <p:sldId id="275" r:id="rId13"/>
    <p:sldId id="266" r:id="rId14"/>
    <p:sldId id="267" r:id="rId15"/>
    <p:sldId id="261" r:id="rId16"/>
    <p:sldId id="285" r:id="rId17"/>
    <p:sldId id="307" r:id="rId18"/>
    <p:sldId id="272" r:id="rId19"/>
    <p:sldId id="262" r:id="rId20"/>
    <p:sldId id="278" r:id="rId21"/>
    <p:sldId id="277" r:id="rId22"/>
    <p:sldId id="308" r:id="rId23"/>
    <p:sldId id="279" r:id="rId24"/>
    <p:sldId id="296" r:id="rId25"/>
    <p:sldId id="263" r:id="rId26"/>
    <p:sldId id="264" r:id="rId27"/>
    <p:sldId id="289" r:id="rId28"/>
    <p:sldId id="286" r:id="rId29"/>
    <p:sldId id="287" r:id="rId30"/>
    <p:sldId id="290" r:id="rId31"/>
    <p:sldId id="288" r:id="rId32"/>
    <p:sldId id="291" r:id="rId33"/>
    <p:sldId id="292" r:id="rId34"/>
    <p:sldId id="293" r:id="rId35"/>
    <p:sldId id="295" r:id="rId36"/>
    <p:sldId id="294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280" r:id="rId48"/>
    <p:sldId id="283" r:id="rId49"/>
    <p:sldId id="281" r:id="rId50"/>
    <p:sldId id="284" r:id="rId51"/>
    <p:sldId id="28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009900"/>
    <a:srgbClr val="FF9900"/>
    <a:srgbClr val="CC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065" autoAdjust="0"/>
  </p:normalViewPr>
  <p:slideViewPr>
    <p:cSldViewPr snapToGrid="0">
      <p:cViewPr varScale="1">
        <p:scale>
          <a:sx n="88" d="100"/>
          <a:sy n="88" d="100"/>
        </p:scale>
        <p:origin x="6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0BB6E1-D7D6-45CB-A40E-975FAF1BA7A5}" type="doc">
      <dgm:prSet loTypeId="urn:microsoft.com/office/officeart/2005/8/layout/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1BAF1104-E8BA-4D4D-8769-C29981930D7D}">
      <dgm:prSet phldrT="[Texto]"/>
      <dgm:spPr/>
      <dgm:t>
        <a:bodyPr/>
        <a:lstStyle/>
        <a:p>
          <a:r>
            <a:rPr lang="es-EC" dirty="0" smtClean="0"/>
            <a:t>Desarrollo de sociedades</a:t>
          </a:r>
          <a:endParaRPr lang="es-EC" dirty="0"/>
        </a:p>
      </dgm:t>
    </dgm:pt>
    <dgm:pt modelId="{9ED08706-5231-4542-B1AC-60395285A03E}" type="parTrans" cxnId="{46F10A80-A154-49A0-AA32-9B6D8BF03C66}">
      <dgm:prSet/>
      <dgm:spPr/>
      <dgm:t>
        <a:bodyPr/>
        <a:lstStyle/>
        <a:p>
          <a:endParaRPr lang="es-EC"/>
        </a:p>
      </dgm:t>
    </dgm:pt>
    <dgm:pt modelId="{7D52C715-0328-4E1D-8082-CB7847F14712}" type="sibTrans" cxnId="{46F10A80-A154-49A0-AA32-9B6D8BF03C66}">
      <dgm:prSet/>
      <dgm:spPr/>
      <dgm:t>
        <a:bodyPr/>
        <a:lstStyle/>
        <a:p>
          <a:endParaRPr lang="es-EC" dirty="0"/>
        </a:p>
      </dgm:t>
    </dgm:pt>
    <dgm:pt modelId="{793CBBC9-E44F-4BBC-AFA9-8B37B805EC20}">
      <dgm:prSet phldrT="[Texto]"/>
      <dgm:spPr/>
      <dgm:t>
        <a:bodyPr/>
        <a:lstStyle/>
        <a:p>
          <a:r>
            <a:rPr lang="es-EC" dirty="0" smtClean="0"/>
            <a:t>Alimentación</a:t>
          </a:r>
          <a:endParaRPr lang="es-EC" dirty="0"/>
        </a:p>
      </dgm:t>
    </dgm:pt>
    <dgm:pt modelId="{AECEAAC1-265D-46EB-B5DE-6AB1C1ACA58B}" type="parTrans" cxnId="{B3711FBD-4358-4E73-B4BF-469AA19CEA0A}">
      <dgm:prSet/>
      <dgm:spPr/>
      <dgm:t>
        <a:bodyPr/>
        <a:lstStyle/>
        <a:p>
          <a:endParaRPr lang="es-EC"/>
        </a:p>
      </dgm:t>
    </dgm:pt>
    <dgm:pt modelId="{17B8821D-0A80-4445-849E-348BAC21DF46}" type="sibTrans" cxnId="{B3711FBD-4358-4E73-B4BF-469AA19CEA0A}">
      <dgm:prSet/>
      <dgm:spPr/>
      <dgm:t>
        <a:bodyPr/>
        <a:lstStyle/>
        <a:p>
          <a:endParaRPr lang="es-EC" dirty="0"/>
        </a:p>
      </dgm:t>
    </dgm:pt>
    <dgm:pt modelId="{573CD9F6-D34F-4361-AD3D-82FEC1EB6B25}">
      <dgm:prSet phldrT="[Texto]"/>
      <dgm:spPr/>
      <dgm:t>
        <a:bodyPr/>
        <a:lstStyle/>
        <a:p>
          <a:r>
            <a:rPr lang="es-EC" dirty="0" smtClean="0"/>
            <a:t>Miel y cera de abeja </a:t>
          </a:r>
          <a:endParaRPr lang="es-EC" dirty="0"/>
        </a:p>
      </dgm:t>
    </dgm:pt>
    <dgm:pt modelId="{7A970241-FD9F-47AF-9D68-6075DE09A9BB}" type="parTrans" cxnId="{CD2375C0-B5AD-4A1C-91B0-888B5041302D}">
      <dgm:prSet/>
      <dgm:spPr/>
      <dgm:t>
        <a:bodyPr/>
        <a:lstStyle/>
        <a:p>
          <a:endParaRPr lang="es-EC"/>
        </a:p>
      </dgm:t>
    </dgm:pt>
    <dgm:pt modelId="{A266A303-6B31-4571-80BE-6E43C1BA4A81}" type="sibTrans" cxnId="{CD2375C0-B5AD-4A1C-91B0-888B5041302D}">
      <dgm:prSet/>
      <dgm:spPr/>
      <dgm:t>
        <a:bodyPr/>
        <a:lstStyle/>
        <a:p>
          <a:endParaRPr lang="es-EC" dirty="0"/>
        </a:p>
      </dgm:t>
    </dgm:pt>
    <dgm:pt modelId="{F5527352-B366-4AFC-B8EC-F56FCE7B5AEF}">
      <dgm:prSet phldrT="[Texto]"/>
      <dgm:spPr/>
      <dgm:t>
        <a:bodyPr/>
        <a:lstStyle/>
        <a:p>
          <a:r>
            <a:rPr lang="es-EC" dirty="0" smtClean="0"/>
            <a:t>Apicultura</a:t>
          </a:r>
          <a:endParaRPr lang="es-EC" dirty="0"/>
        </a:p>
      </dgm:t>
    </dgm:pt>
    <dgm:pt modelId="{397A4F4A-7065-4420-8213-AAF7AD4077C1}" type="parTrans" cxnId="{4C5599A9-0ADF-44E6-9200-4930F2932393}">
      <dgm:prSet/>
      <dgm:spPr/>
      <dgm:t>
        <a:bodyPr/>
        <a:lstStyle/>
        <a:p>
          <a:endParaRPr lang="es-EC"/>
        </a:p>
      </dgm:t>
    </dgm:pt>
    <dgm:pt modelId="{2BF8F97E-1951-4BB4-95F7-79B4011E5340}" type="sibTrans" cxnId="{4C5599A9-0ADF-44E6-9200-4930F2932393}">
      <dgm:prSet/>
      <dgm:spPr/>
      <dgm:t>
        <a:bodyPr/>
        <a:lstStyle/>
        <a:p>
          <a:endParaRPr lang="es-EC"/>
        </a:p>
      </dgm:t>
    </dgm:pt>
    <dgm:pt modelId="{AF89E176-7E97-4762-80B2-6582761DB37B}" type="pres">
      <dgm:prSet presAssocID="{840BB6E1-D7D6-45CB-A40E-975FAF1BA7A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4220905-C9E2-4E9C-B816-0AED538980E7}" type="pres">
      <dgm:prSet presAssocID="{1BAF1104-E8BA-4D4D-8769-C29981930D7D}" presName="node" presStyleLbl="node1" presStyleIdx="0" presStyleCnt="4" custScaleX="55274" custScaleY="408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14F711-E9AB-413D-ACF3-737811D52A69}" type="pres">
      <dgm:prSet presAssocID="{7D52C715-0328-4E1D-8082-CB7847F14712}" presName="sibTrans" presStyleLbl="sibTrans2D1" presStyleIdx="0" presStyleCnt="3" custScaleX="106650" custScaleY="58138"/>
      <dgm:spPr/>
      <dgm:t>
        <a:bodyPr/>
        <a:lstStyle/>
        <a:p>
          <a:endParaRPr lang="es-EC"/>
        </a:p>
      </dgm:t>
    </dgm:pt>
    <dgm:pt modelId="{D5C63EBB-6D76-4F85-ACB3-7200FCA280EE}" type="pres">
      <dgm:prSet presAssocID="{7D52C715-0328-4E1D-8082-CB7847F14712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E3BA9B76-C129-498F-9046-7B47E66F6FA5}" type="pres">
      <dgm:prSet presAssocID="{793CBBC9-E44F-4BBC-AFA9-8B37B805EC20}" presName="node" presStyleLbl="node1" presStyleIdx="1" presStyleCnt="4" custScaleX="55274" custScaleY="408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126207-A160-4BEA-ADCC-DC3F7471C056}" type="pres">
      <dgm:prSet presAssocID="{17B8821D-0A80-4445-849E-348BAC21DF46}" presName="sibTrans" presStyleLbl="sibTrans2D1" presStyleIdx="1" presStyleCnt="3" custScaleX="98167" custScaleY="63167" custLinFactNeighborX="33857" custLinFactNeighborY="373"/>
      <dgm:spPr/>
      <dgm:t>
        <a:bodyPr/>
        <a:lstStyle/>
        <a:p>
          <a:endParaRPr lang="es-EC"/>
        </a:p>
      </dgm:t>
    </dgm:pt>
    <dgm:pt modelId="{91E0D161-CE04-4E54-B811-C0CF1A8BC8BF}" type="pres">
      <dgm:prSet presAssocID="{17B8821D-0A80-4445-849E-348BAC21DF46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AEB9ED0E-40D2-4D9A-BC0D-8BF3E2FC5421}" type="pres">
      <dgm:prSet presAssocID="{573CD9F6-D34F-4361-AD3D-82FEC1EB6B25}" presName="node" presStyleLbl="node1" presStyleIdx="2" presStyleCnt="4" custScaleX="55274" custScaleY="408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EE45F2-8723-4FAA-A663-6C4AE2BB421B}" type="pres">
      <dgm:prSet presAssocID="{A266A303-6B31-4571-80BE-6E43C1BA4A81}" presName="sibTrans" presStyleLbl="sibTrans2D1" presStyleIdx="2" presStyleCnt="3" custScaleX="98007" custScaleY="52500"/>
      <dgm:spPr/>
      <dgm:t>
        <a:bodyPr/>
        <a:lstStyle/>
        <a:p>
          <a:endParaRPr lang="es-EC"/>
        </a:p>
      </dgm:t>
    </dgm:pt>
    <dgm:pt modelId="{D3F2925E-7D2E-45DC-BFE5-0904D20F3E37}" type="pres">
      <dgm:prSet presAssocID="{A266A303-6B31-4571-80BE-6E43C1BA4A81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52CEC45B-A973-48E0-9E9B-8CDBCE8745F1}" type="pres">
      <dgm:prSet presAssocID="{F5527352-B366-4AFC-B8EC-F56FCE7B5AEF}" presName="node" presStyleLbl="node1" presStyleIdx="3" presStyleCnt="4" custScaleX="55274" custScaleY="408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C7CC625-6DFD-4361-B4CE-BEEFEA514572}" type="presOf" srcId="{17B8821D-0A80-4445-849E-348BAC21DF46}" destId="{91E0D161-CE04-4E54-B811-C0CF1A8BC8BF}" srcOrd="1" destOrd="0" presId="urn:microsoft.com/office/officeart/2005/8/layout/process5"/>
    <dgm:cxn modelId="{F34E4387-FCB1-4E4D-99AC-0C3F22079E1C}" type="presOf" srcId="{840BB6E1-D7D6-45CB-A40E-975FAF1BA7A5}" destId="{AF89E176-7E97-4762-80B2-6582761DB37B}" srcOrd="0" destOrd="0" presId="urn:microsoft.com/office/officeart/2005/8/layout/process5"/>
    <dgm:cxn modelId="{CD2375C0-B5AD-4A1C-91B0-888B5041302D}" srcId="{840BB6E1-D7D6-45CB-A40E-975FAF1BA7A5}" destId="{573CD9F6-D34F-4361-AD3D-82FEC1EB6B25}" srcOrd="2" destOrd="0" parTransId="{7A970241-FD9F-47AF-9D68-6075DE09A9BB}" sibTransId="{A266A303-6B31-4571-80BE-6E43C1BA4A81}"/>
    <dgm:cxn modelId="{B3711FBD-4358-4E73-B4BF-469AA19CEA0A}" srcId="{840BB6E1-D7D6-45CB-A40E-975FAF1BA7A5}" destId="{793CBBC9-E44F-4BBC-AFA9-8B37B805EC20}" srcOrd="1" destOrd="0" parTransId="{AECEAAC1-265D-46EB-B5DE-6AB1C1ACA58B}" sibTransId="{17B8821D-0A80-4445-849E-348BAC21DF46}"/>
    <dgm:cxn modelId="{A10DD4F8-47B9-4523-8DB4-ABA87923F1DD}" type="presOf" srcId="{573CD9F6-D34F-4361-AD3D-82FEC1EB6B25}" destId="{AEB9ED0E-40D2-4D9A-BC0D-8BF3E2FC5421}" srcOrd="0" destOrd="0" presId="urn:microsoft.com/office/officeart/2005/8/layout/process5"/>
    <dgm:cxn modelId="{1EDBAFEE-1AF9-4CF5-B65F-F30250BDE927}" type="presOf" srcId="{A266A303-6B31-4571-80BE-6E43C1BA4A81}" destId="{59EE45F2-8723-4FAA-A663-6C4AE2BB421B}" srcOrd="0" destOrd="0" presId="urn:microsoft.com/office/officeart/2005/8/layout/process5"/>
    <dgm:cxn modelId="{42217A05-6696-475A-B640-484703D4AD98}" type="presOf" srcId="{793CBBC9-E44F-4BBC-AFA9-8B37B805EC20}" destId="{E3BA9B76-C129-498F-9046-7B47E66F6FA5}" srcOrd="0" destOrd="0" presId="urn:microsoft.com/office/officeart/2005/8/layout/process5"/>
    <dgm:cxn modelId="{1C05C40A-0338-43AC-86C9-B4EB2703A922}" type="presOf" srcId="{17B8821D-0A80-4445-849E-348BAC21DF46}" destId="{2E126207-A160-4BEA-ADCC-DC3F7471C056}" srcOrd="0" destOrd="0" presId="urn:microsoft.com/office/officeart/2005/8/layout/process5"/>
    <dgm:cxn modelId="{1FF4A70A-2CD5-40D7-B036-A349E54E4CE7}" type="presOf" srcId="{7D52C715-0328-4E1D-8082-CB7847F14712}" destId="{D5C63EBB-6D76-4F85-ACB3-7200FCA280EE}" srcOrd="1" destOrd="0" presId="urn:microsoft.com/office/officeart/2005/8/layout/process5"/>
    <dgm:cxn modelId="{A0E066DB-5F13-4FAB-9C5B-950BE2EA0839}" type="presOf" srcId="{7D52C715-0328-4E1D-8082-CB7847F14712}" destId="{6014F711-E9AB-413D-ACF3-737811D52A69}" srcOrd="0" destOrd="0" presId="urn:microsoft.com/office/officeart/2005/8/layout/process5"/>
    <dgm:cxn modelId="{427A5C21-DFD0-43B7-A58E-7CBEC3683136}" type="presOf" srcId="{1BAF1104-E8BA-4D4D-8769-C29981930D7D}" destId="{34220905-C9E2-4E9C-B816-0AED538980E7}" srcOrd="0" destOrd="0" presId="urn:microsoft.com/office/officeart/2005/8/layout/process5"/>
    <dgm:cxn modelId="{DE2753DB-583A-4117-B2D8-9E3633A5CB09}" type="presOf" srcId="{A266A303-6B31-4571-80BE-6E43C1BA4A81}" destId="{D3F2925E-7D2E-45DC-BFE5-0904D20F3E37}" srcOrd="1" destOrd="0" presId="urn:microsoft.com/office/officeart/2005/8/layout/process5"/>
    <dgm:cxn modelId="{4C5599A9-0ADF-44E6-9200-4930F2932393}" srcId="{840BB6E1-D7D6-45CB-A40E-975FAF1BA7A5}" destId="{F5527352-B366-4AFC-B8EC-F56FCE7B5AEF}" srcOrd="3" destOrd="0" parTransId="{397A4F4A-7065-4420-8213-AAF7AD4077C1}" sibTransId="{2BF8F97E-1951-4BB4-95F7-79B4011E5340}"/>
    <dgm:cxn modelId="{DB4A00F0-3A07-4BDF-9729-7ACF5A7BA761}" type="presOf" srcId="{F5527352-B366-4AFC-B8EC-F56FCE7B5AEF}" destId="{52CEC45B-A973-48E0-9E9B-8CDBCE8745F1}" srcOrd="0" destOrd="0" presId="urn:microsoft.com/office/officeart/2005/8/layout/process5"/>
    <dgm:cxn modelId="{46F10A80-A154-49A0-AA32-9B6D8BF03C66}" srcId="{840BB6E1-D7D6-45CB-A40E-975FAF1BA7A5}" destId="{1BAF1104-E8BA-4D4D-8769-C29981930D7D}" srcOrd="0" destOrd="0" parTransId="{9ED08706-5231-4542-B1AC-60395285A03E}" sibTransId="{7D52C715-0328-4E1D-8082-CB7847F14712}"/>
    <dgm:cxn modelId="{B4734D63-BD69-4984-AB89-04984A088B89}" type="presParOf" srcId="{AF89E176-7E97-4762-80B2-6582761DB37B}" destId="{34220905-C9E2-4E9C-B816-0AED538980E7}" srcOrd="0" destOrd="0" presId="urn:microsoft.com/office/officeart/2005/8/layout/process5"/>
    <dgm:cxn modelId="{DC20585B-D4D1-4E5E-9246-6FEF879325F5}" type="presParOf" srcId="{AF89E176-7E97-4762-80B2-6582761DB37B}" destId="{6014F711-E9AB-413D-ACF3-737811D52A69}" srcOrd="1" destOrd="0" presId="urn:microsoft.com/office/officeart/2005/8/layout/process5"/>
    <dgm:cxn modelId="{974F4091-4180-4C63-BEFD-BCCFEBCDC160}" type="presParOf" srcId="{6014F711-E9AB-413D-ACF3-737811D52A69}" destId="{D5C63EBB-6D76-4F85-ACB3-7200FCA280EE}" srcOrd="0" destOrd="0" presId="urn:microsoft.com/office/officeart/2005/8/layout/process5"/>
    <dgm:cxn modelId="{6CC6844A-D1BB-4857-ACDC-C7E8D77A3EDD}" type="presParOf" srcId="{AF89E176-7E97-4762-80B2-6582761DB37B}" destId="{E3BA9B76-C129-498F-9046-7B47E66F6FA5}" srcOrd="2" destOrd="0" presId="urn:microsoft.com/office/officeart/2005/8/layout/process5"/>
    <dgm:cxn modelId="{7E76DC2B-BA3C-4862-8D55-4AAD4AED073B}" type="presParOf" srcId="{AF89E176-7E97-4762-80B2-6582761DB37B}" destId="{2E126207-A160-4BEA-ADCC-DC3F7471C056}" srcOrd="3" destOrd="0" presId="urn:microsoft.com/office/officeart/2005/8/layout/process5"/>
    <dgm:cxn modelId="{05D183F1-7766-462F-A59D-D378B6B00EEC}" type="presParOf" srcId="{2E126207-A160-4BEA-ADCC-DC3F7471C056}" destId="{91E0D161-CE04-4E54-B811-C0CF1A8BC8BF}" srcOrd="0" destOrd="0" presId="urn:microsoft.com/office/officeart/2005/8/layout/process5"/>
    <dgm:cxn modelId="{53958748-65CF-44E7-8760-B63C3FF66BF1}" type="presParOf" srcId="{AF89E176-7E97-4762-80B2-6582761DB37B}" destId="{AEB9ED0E-40D2-4D9A-BC0D-8BF3E2FC5421}" srcOrd="4" destOrd="0" presId="urn:microsoft.com/office/officeart/2005/8/layout/process5"/>
    <dgm:cxn modelId="{8BDD32D3-FB2B-4889-A28C-F7DCC22D5B8D}" type="presParOf" srcId="{AF89E176-7E97-4762-80B2-6582761DB37B}" destId="{59EE45F2-8723-4FAA-A663-6C4AE2BB421B}" srcOrd="5" destOrd="0" presId="urn:microsoft.com/office/officeart/2005/8/layout/process5"/>
    <dgm:cxn modelId="{5BFE3701-3305-4EEC-8FD2-659EF7821216}" type="presParOf" srcId="{59EE45F2-8723-4FAA-A663-6C4AE2BB421B}" destId="{D3F2925E-7D2E-45DC-BFE5-0904D20F3E37}" srcOrd="0" destOrd="0" presId="urn:microsoft.com/office/officeart/2005/8/layout/process5"/>
    <dgm:cxn modelId="{43EAEC4A-0126-4BD7-AA9D-8BC08D849BAE}" type="presParOf" srcId="{AF89E176-7E97-4762-80B2-6582761DB37B}" destId="{52CEC45B-A973-48E0-9E9B-8CDBCE8745F1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8460FE-1493-4041-8798-B55CD9B6CA17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E3CBB2FE-B3AF-419A-B0FF-CCCD2A8E157A}">
      <dgm:prSet phldrT="[Texto]"/>
      <dgm:spPr>
        <a:solidFill>
          <a:srgbClr val="92D050"/>
        </a:solidFill>
      </dgm:spPr>
      <dgm:t>
        <a:bodyPr/>
        <a:lstStyle/>
        <a:p>
          <a:r>
            <a:rPr lang="es-EC" dirty="0" smtClean="0"/>
            <a:t>Uso de tabaco en ahumador (c/7 días)</a:t>
          </a:r>
          <a:endParaRPr lang="es-EC" dirty="0"/>
        </a:p>
      </dgm:t>
    </dgm:pt>
    <dgm:pt modelId="{1C075C75-E086-40C1-97AF-940D307D8164}" type="parTrans" cxnId="{D94BD124-92CA-44B0-A7E8-017159659256}">
      <dgm:prSet/>
      <dgm:spPr/>
      <dgm:t>
        <a:bodyPr/>
        <a:lstStyle/>
        <a:p>
          <a:endParaRPr lang="es-EC"/>
        </a:p>
      </dgm:t>
    </dgm:pt>
    <dgm:pt modelId="{77157381-6E7F-4F4A-93A8-254DE3E219B1}" type="sibTrans" cxnId="{D94BD124-92CA-44B0-A7E8-017159659256}">
      <dgm:prSet/>
      <dgm:spPr/>
      <dgm:t>
        <a:bodyPr/>
        <a:lstStyle/>
        <a:p>
          <a:endParaRPr lang="es-EC"/>
        </a:p>
      </dgm:t>
    </dgm:pt>
    <dgm:pt modelId="{2689AD9D-560F-447F-87DE-3443486F5CFE}">
      <dgm:prSet phldrT="[Texto]"/>
      <dgm:spPr>
        <a:solidFill>
          <a:srgbClr val="00B0F0"/>
        </a:solidFill>
      </dgm:spPr>
      <dgm:t>
        <a:bodyPr/>
        <a:lstStyle/>
        <a:p>
          <a:r>
            <a:rPr lang="es-EC" dirty="0" smtClean="0"/>
            <a:t>Desoperculador en congelación 48 horas después de utilizar.</a:t>
          </a:r>
          <a:endParaRPr lang="es-EC" dirty="0"/>
        </a:p>
      </dgm:t>
    </dgm:pt>
    <dgm:pt modelId="{59D9B1EF-D21D-49E0-A6C9-F20F77629329}" type="parTrans" cxnId="{3E60EC8D-E99F-4959-BB60-D034E8286B38}">
      <dgm:prSet/>
      <dgm:spPr/>
      <dgm:t>
        <a:bodyPr/>
        <a:lstStyle/>
        <a:p>
          <a:endParaRPr lang="es-EC"/>
        </a:p>
      </dgm:t>
    </dgm:pt>
    <dgm:pt modelId="{8119FFA3-70C7-4DA1-A77F-09C12528A229}" type="sibTrans" cxnId="{3E60EC8D-E99F-4959-BB60-D034E8286B38}">
      <dgm:prSet/>
      <dgm:spPr/>
      <dgm:t>
        <a:bodyPr/>
        <a:lstStyle/>
        <a:p>
          <a:endParaRPr lang="es-EC"/>
        </a:p>
      </dgm:t>
    </dgm:pt>
    <dgm:pt modelId="{4B119EBE-A23F-44E6-A8EB-8E44CD784B99}">
      <dgm:prSet phldrT="[Texto]"/>
      <dgm:spPr>
        <a:solidFill>
          <a:srgbClr val="FFFF00"/>
        </a:solidFill>
      </dgm:spPr>
      <dgm:t>
        <a:bodyPr/>
        <a:lstStyle/>
        <a:p>
          <a:r>
            <a:rPr lang="es-EC" i="0" dirty="0" smtClean="0"/>
            <a:t>Tratamientos aplicados a </a:t>
          </a:r>
          <a:r>
            <a:rPr lang="es-EC" i="1" dirty="0" smtClean="0"/>
            <a:t>Varroa </a:t>
          </a:r>
          <a:r>
            <a:rPr lang="es-EC" i="0" dirty="0" smtClean="0"/>
            <a:t>sp.</a:t>
          </a:r>
          <a:endParaRPr lang="es-EC" i="1" dirty="0"/>
        </a:p>
      </dgm:t>
    </dgm:pt>
    <dgm:pt modelId="{5313516B-7CCD-42C0-A5DF-5887BD98BD1D}" type="parTrans" cxnId="{CECB0966-ADDE-4EAB-8F30-748D9F466E23}">
      <dgm:prSet/>
      <dgm:spPr/>
      <dgm:t>
        <a:bodyPr/>
        <a:lstStyle/>
        <a:p>
          <a:endParaRPr lang="es-EC"/>
        </a:p>
      </dgm:t>
    </dgm:pt>
    <dgm:pt modelId="{2E65081C-AA01-497F-9CEB-CCA3B062BAB0}" type="sibTrans" cxnId="{CECB0966-ADDE-4EAB-8F30-748D9F466E23}">
      <dgm:prSet/>
      <dgm:spPr/>
      <dgm:t>
        <a:bodyPr/>
        <a:lstStyle/>
        <a:p>
          <a:endParaRPr lang="es-EC"/>
        </a:p>
      </dgm:t>
    </dgm:pt>
    <dgm:pt modelId="{2C0D5EC1-06C8-4A28-8C1D-C89C34F31781}" type="pres">
      <dgm:prSet presAssocID="{708460FE-1493-4041-8798-B55CD9B6CA1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251E336-4483-49A6-9479-771C70B9F996}" type="pres">
      <dgm:prSet presAssocID="{E3CBB2FE-B3AF-419A-B0FF-CCCD2A8E157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E08282-0FEA-42CE-B6B9-8A7826995E02}" type="pres">
      <dgm:prSet presAssocID="{77157381-6E7F-4F4A-93A8-254DE3E219B1}" presName="sibTrans" presStyleCnt="0"/>
      <dgm:spPr/>
    </dgm:pt>
    <dgm:pt modelId="{08696D2E-739B-4D9A-91EA-D73801A52E6A}" type="pres">
      <dgm:prSet presAssocID="{2689AD9D-560F-447F-87DE-3443486F5C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A5FCE5-96E4-4CAF-BC9C-A1B7E4E0F4EE}" type="pres">
      <dgm:prSet presAssocID="{8119FFA3-70C7-4DA1-A77F-09C12528A229}" presName="sibTrans" presStyleCnt="0"/>
      <dgm:spPr/>
    </dgm:pt>
    <dgm:pt modelId="{786D1601-5B52-4A5D-B48A-FA479F66F3BF}" type="pres">
      <dgm:prSet presAssocID="{4B119EBE-A23F-44E6-A8EB-8E44CD784B9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94BD124-92CA-44B0-A7E8-017159659256}" srcId="{708460FE-1493-4041-8798-B55CD9B6CA17}" destId="{E3CBB2FE-B3AF-419A-B0FF-CCCD2A8E157A}" srcOrd="0" destOrd="0" parTransId="{1C075C75-E086-40C1-97AF-940D307D8164}" sibTransId="{77157381-6E7F-4F4A-93A8-254DE3E219B1}"/>
    <dgm:cxn modelId="{BA05D6FB-8D24-48BB-86A5-B7AF4FBD3B51}" type="presOf" srcId="{2689AD9D-560F-447F-87DE-3443486F5CFE}" destId="{08696D2E-739B-4D9A-91EA-D73801A52E6A}" srcOrd="0" destOrd="0" presId="urn:microsoft.com/office/officeart/2005/8/layout/default"/>
    <dgm:cxn modelId="{CECB0966-ADDE-4EAB-8F30-748D9F466E23}" srcId="{708460FE-1493-4041-8798-B55CD9B6CA17}" destId="{4B119EBE-A23F-44E6-A8EB-8E44CD784B99}" srcOrd="2" destOrd="0" parTransId="{5313516B-7CCD-42C0-A5DF-5887BD98BD1D}" sibTransId="{2E65081C-AA01-497F-9CEB-CCA3B062BAB0}"/>
    <dgm:cxn modelId="{3E60EC8D-E99F-4959-BB60-D034E8286B38}" srcId="{708460FE-1493-4041-8798-B55CD9B6CA17}" destId="{2689AD9D-560F-447F-87DE-3443486F5CFE}" srcOrd="1" destOrd="0" parTransId="{59D9B1EF-D21D-49E0-A6C9-F20F77629329}" sibTransId="{8119FFA3-70C7-4DA1-A77F-09C12528A229}"/>
    <dgm:cxn modelId="{B0402243-2044-4DB7-8514-D1771E72E74C}" type="presOf" srcId="{E3CBB2FE-B3AF-419A-B0FF-CCCD2A8E157A}" destId="{E251E336-4483-49A6-9479-771C70B9F996}" srcOrd="0" destOrd="0" presId="urn:microsoft.com/office/officeart/2005/8/layout/default"/>
    <dgm:cxn modelId="{DEBCFB04-8774-42A7-9463-6642F8221500}" type="presOf" srcId="{4B119EBE-A23F-44E6-A8EB-8E44CD784B99}" destId="{786D1601-5B52-4A5D-B48A-FA479F66F3BF}" srcOrd="0" destOrd="0" presId="urn:microsoft.com/office/officeart/2005/8/layout/default"/>
    <dgm:cxn modelId="{ACDAD05B-363E-48F7-9582-141755F55C1C}" type="presOf" srcId="{708460FE-1493-4041-8798-B55CD9B6CA17}" destId="{2C0D5EC1-06C8-4A28-8C1D-C89C34F31781}" srcOrd="0" destOrd="0" presId="urn:microsoft.com/office/officeart/2005/8/layout/default"/>
    <dgm:cxn modelId="{BAF843FF-B2CF-451E-8545-DB8F9185B60C}" type="presParOf" srcId="{2C0D5EC1-06C8-4A28-8C1D-C89C34F31781}" destId="{E251E336-4483-49A6-9479-771C70B9F996}" srcOrd="0" destOrd="0" presId="urn:microsoft.com/office/officeart/2005/8/layout/default"/>
    <dgm:cxn modelId="{50CE8B13-51F3-4597-B336-D097C8C02893}" type="presParOf" srcId="{2C0D5EC1-06C8-4A28-8C1D-C89C34F31781}" destId="{D2E08282-0FEA-42CE-B6B9-8A7826995E02}" srcOrd="1" destOrd="0" presId="urn:microsoft.com/office/officeart/2005/8/layout/default"/>
    <dgm:cxn modelId="{1C8355C3-7258-4072-A863-A4C118C3A127}" type="presParOf" srcId="{2C0D5EC1-06C8-4A28-8C1D-C89C34F31781}" destId="{08696D2E-739B-4D9A-91EA-D73801A52E6A}" srcOrd="2" destOrd="0" presId="urn:microsoft.com/office/officeart/2005/8/layout/default"/>
    <dgm:cxn modelId="{88986497-23AE-4321-A667-CC6912C5DF21}" type="presParOf" srcId="{2C0D5EC1-06C8-4A28-8C1D-C89C34F31781}" destId="{BBA5FCE5-96E4-4CAF-BC9C-A1B7E4E0F4EE}" srcOrd="3" destOrd="0" presId="urn:microsoft.com/office/officeart/2005/8/layout/default"/>
    <dgm:cxn modelId="{767695F0-D307-4F56-A8DF-2958098B9807}" type="presParOf" srcId="{2C0D5EC1-06C8-4A28-8C1D-C89C34F31781}" destId="{786D1601-5B52-4A5D-B48A-FA479F66F3B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2113D81-85A7-4F14-A625-7771BD125B7F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FE69757E-924C-44E7-998C-B82D8814AB08}">
      <dgm:prSet phldrT="[Texto]"/>
      <dgm:spPr/>
      <dgm:t>
        <a:bodyPr/>
        <a:lstStyle/>
        <a:p>
          <a:pPr algn="ctr"/>
          <a:r>
            <a:rPr lang="es-EC" i="1" dirty="0" smtClean="0"/>
            <a:t>Varroa jacobsoni</a:t>
          </a:r>
        </a:p>
        <a:p>
          <a:pPr algn="ctr"/>
          <a:r>
            <a:rPr lang="en-US" i="1" dirty="0" smtClean="0"/>
            <a:t>Varroa destructor</a:t>
          </a:r>
        </a:p>
        <a:p>
          <a:pPr algn="ctr"/>
          <a:r>
            <a:rPr lang="en-US" i="1" dirty="0" smtClean="0"/>
            <a:t>Varroa underwoodi</a:t>
          </a:r>
        </a:p>
        <a:p>
          <a:pPr algn="ctr"/>
          <a:r>
            <a:rPr lang="en-US" i="1" dirty="0" smtClean="0"/>
            <a:t>Varroa rinderi</a:t>
          </a:r>
          <a:endParaRPr lang="es-EC" i="1" dirty="0"/>
        </a:p>
      </dgm:t>
    </dgm:pt>
    <dgm:pt modelId="{851EEF51-5266-43C3-9589-96C0E3BC8EB4}" type="parTrans" cxnId="{AED61A93-2E6B-4B6B-8ACC-44C252685DB6}">
      <dgm:prSet/>
      <dgm:spPr/>
      <dgm:t>
        <a:bodyPr/>
        <a:lstStyle/>
        <a:p>
          <a:endParaRPr lang="es-EC"/>
        </a:p>
      </dgm:t>
    </dgm:pt>
    <dgm:pt modelId="{CF234BE3-5B56-4956-91D1-578D982F7672}" type="sibTrans" cxnId="{AED61A93-2E6B-4B6B-8ACC-44C252685DB6}">
      <dgm:prSet/>
      <dgm:spPr/>
      <dgm:t>
        <a:bodyPr/>
        <a:lstStyle/>
        <a:p>
          <a:endParaRPr lang="es-EC"/>
        </a:p>
      </dgm:t>
    </dgm:pt>
    <dgm:pt modelId="{FBA8E503-3AAB-4CAA-9B4F-C6B19FECFDA7}">
      <dgm:prSet phldrT="[Texto]"/>
      <dgm:spPr/>
      <dgm:t>
        <a:bodyPr/>
        <a:lstStyle/>
        <a:p>
          <a:r>
            <a:rPr lang="es-EC" dirty="0" smtClean="0"/>
            <a:t>Originarias del sudeste asiático</a:t>
          </a:r>
          <a:endParaRPr lang="es-EC" dirty="0"/>
        </a:p>
      </dgm:t>
    </dgm:pt>
    <dgm:pt modelId="{D1E64908-D687-4397-AEE1-28C49FC517EE}" type="parTrans" cxnId="{86E8C8E8-A4CA-47A0-A7C4-190FA96CD35B}">
      <dgm:prSet/>
      <dgm:spPr/>
      <dgm:t>
        <a:bodyPr/>
        <a:lstStyle/>
        <a:p>
          <a:endParaRPr lang="es-EC"/>
        </a:p>
      </dgm:t>
    </dgm:pt>
    <dgm:pt modelId="{1223BF1F-0C31-4187-9094-B8C8B43CF3E8}" type="sibTrans" cxnId="{86E8C8E8-A4CA-47A0-A7C4-190FA96CD35B}">
      <dgm:prSet/>
      <dgm:spPr/>
      <dgm:t>
        <a:bodyPr/>
        <a:lstStyle/>
        <a:p>
          <a:endParaRPr lang="es-EC"/>
        </a:p>
      </dgm:t>
    </dgm:pt>
    <dgm:pt modelId="{B76B0962-9A8B-4601-9D8A-6030962219BB}">
      <dgm:prSet phldrT="[Texto]"/>
      <dgm:spPr/>
      <dgm:t>
        <a:bodyPr/>
        <a:lstStyle/>
        <a:p>
          <a:r>
            <a:rPr lang="es-EC" dirty="0" smtClean="0"/>
            <a:t>Amplia distribución mundial</a:t>
          </a:r>
          <a:endParaRPr lang="es-EC" dirty="0"/>
        </a:p>
      </dgm:t>
    </dgm:pt>
    <dgm:pt modelId="{6EEE0CE7-CB3A-4BAA-9D9A-7D06C8B63B2F}" type="parTrans" cxnId="{ADB78EF0-E25A-4077-BB54-2307D9F7BD9E}">
      <dgm:prSet/>
      <dgm:spPr/>
      <dgm:t>
        <a:bodyPr/>
        <a:lstStyle/>
        <a:p>
          <a:endParaRPr lang="es-EC"/>
        </a:p>
      </dgm:t>
    </dgm:pt>
    <dgm:pt modelId="{AA0E8168-100B-498E-8FEE-93A1811C3845}" type="sibTrans" cxnId="{ADB78EF0-E25A-4077-BB54-2307D9F7BD9E}">
      <dgm:prSet/>
      <dgm:spPr/>
      <dgm:t>
        <a:bodyPr/>
        <a:lstStyle/>
        <a:p>
          <a:endParaRPr lang="es-EC"/>
        </a:p>
      </dgm:t>
    </dgm:pt>
    <dgm:pt modelId="{82BA34C0-D8E7-4C3C-99C9-844A5066586D}">
      <dgm:prSet phldrT="[Texto]"/>
      <dgm:spPr/>
      <dgm:t>
        <a:bodyPr/>
        <a:lstStyle/>
        <a:p>
          <a:r>
            <a:rPr lang="es-EC" dirty="0" smtClean="0"/>
            <a:t>Consume hemolinfa por perforación de cutícula. </a:t>
          </a:r>
          <a:endParaRPr lang="es-EC" dirty="0"/>
        </a:p>
      </dgm:t>
    </dgm:pt>
    <dgm:pt modelId="{92BF6327-441D-48DE-9098-1C2BA280CCE1}" type="parTrans" cxnId="{C93F4240-36AA-44D9-87DC-397CA1C724EF}">
      <dgm:prSet/>
      <dgm:spPr/>
      <dgm:t>
        <a:bodyPr/>
        <a:lstStyle/>
        <a:p>
          <a:endParaRPr lang="es-EC"/>
        </a:p>
      </dgm:t>
    </dgm:pt>
    <dgm:pt modelId="{7BF82D03-4081-4EB5-A150-41F5A2487A35}" type="sibTrans" cxnId="{C93F4240-36AA-44D9-87DC-397CA1C724EF}">
      <dgm:prSet/>
      <dgm:spPr/>
      <dgm:t>
        <a:bodyPr/>
        <a:lstStyle/>
        <a:p>
          <a:endParaRPr lang="es-EC"/>
        </a:p>
      </dgm:t>
    </dgm:pt>
    <dgm:pt modelId="{FF3EED98-562F-47E9-B5A4-2AE69720FC6D}" type="pres">
      <dgm:prSet presAssocID="{52113D81-85A7-4F14-A625-7771BD125B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25BC8CA-3F02-42BB-A674-6311C11E3FA7}" type="pres">
      <dgm:prSet presAssocID="{FE69757E-924C-44E7-998C-B82D8814AB0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74A67F-C64B-46EA-A8B9-930A29AB8DBE}" type="pres">
      <dgm:prSet presAssocID="{CF234BE3-5B56-4956-91D1-578D982F7672}" presName="sibTrans" presStyleCnt="0"/>
      <dgm:spPr/>
    </dgm:pt>
    <dgm:pt modelId="{4F3296C4-85DF-43A2-8CC5-DC977A34BC33}" type="pres">
      <dgm:prSet presAssocID="{FBA8E503-3AAB-4CAA-9B4F-C6B19FECFDA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8E7CE4-70AB-478C-9FA3-43930807CDDE}" type="pres">
      <dgm:prSet presAssocID="{1223BF1F-0C31-4187-9094-B8C8B43CF3E8}" presName="sibTrans" presStyleCnt="0"/>
      <dgm:spPr/>
    </dgm:pt>
    <dgm:pt modelId="{971CD37D-63D6-4DF6-B043-09F6E821CA33}" type="pres">
      <dgm:prSet presAssocID="{B76B0962-9A8B-4601-9D8A-6030962219B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138A58-EF9D-4AAB-A5B9-1D958F2C401B}" type="pres">
      <dgm:prSet presAssocID="{AA0E8168-100B-498E-8FEE-93A1811C3845}" presName="sibTrans" presStyleCnt="0"/>
      <dgm:spPr/>
    </dgm:pt>
    <dgm:pt modelId="{7B25562A-D4E3-4342-B659-875F7F54CF21}" type="pres">
      <dgm:prSet presAssocID="{82BA34C0-D8E7-4C3C-99C9-844A5066586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ED61A93-2E6B-4B6B-8ACC-44C252685DB6}" srcId="{52113D81-85A7-4F14-A625-7771BD125B7F}" destId="{FE69757E-924C-44E7-998C-B82D8814AB08}" srcOrd="0" destOrd="0" parTransId="{851EEF51-5266-43C3-9589-96C0E3BC8EB4}" sibTransId="{CF234BE3-5B56-4956-91D1-578D982F7672}"/>
    <dgm:cxn modelId="{347F0203-A46F-4AB2-8539-E31E8A643C2C}" type="presOf" srcId="{FE69757E-924C-44E7-998C-B82D8814AB08}" destId="{A25BC8CA-3F02-42BB-A674-6311C11E3FA7}" srcOrd="0" destOrd="0" presId="urn:microsoft.com/office/officeart/2005/8/layout/default"/>
    <dgm:cxn modelId="{81EC7B90-5F8A-4EF7-B73C-479D8C69234E}" type="presOf" srcId="{82BA34C0-D8E7-4C3C-99C9-844A5066586D}" destId="{7B25562A-D4E3-4342-B659-875F7F54CF21}" srcOrd="0" destOrd="0" presId="urn:microsoft.com/office/officeart/2005/8/layout/default"/>
    <dgm:cxn modelId="{9161E669-60FB-4B03-B3CF-0240E69609B2}" type="presOf" srcId="{FBA8E503-3AAB-4CAA-9B4F-C6B19FECFDA7}" destId="{4F3296C4-85DF-43A2-8CC5-DC977A34BC33}" srcOrd="0" destOrd="0" presId="urn:microsoft.com/office/officeart/2005/8/layout/default"/>
    <dgm:cxn modelId="{C93F4240-36AA-44D9-87DC-397CA1C724EF}" srcId="{52113D81-85A7-4F14-A625-7771BD125B7F}" destId="{82BA34C0-D8E7-4C3C-99C9-844A5066586D}" srcOrd="3" destOrd="0" parTransId="{92BF6327-441D-48DE-9098-1C2BA280CCE1}" sibTransId="{7BF82D03-4081-4EB5-A150-41F5A2487A35}"/>
    <dgm:cxn modelId="{5E796624-D6BC-436E-AA1D-1D88459F121A}" type="presOf" srcId="{B76B0962-9A8B-4601-9D8A-6030962219BB}" destId="{971CD37D-63D6-4DF6-B043-09F6E821CA33}" srcOrd="0" destOrd="0" presId="urn:microsoft.com/office/officeart/2005/8/layout/default"/>
    <dgm:cxn modelId="{1BC34914-2AEB-4E6C-92A2-E1DE14CF78C4}" type="presOf" srcId="{52113D81-85A7-4F14-A625-7771BD125B7F}" destId="{FF3EED98-562F-47E9-B5A4-2AE69720FC6D}" srcOrd="0" destOrd="0" presId="urn:microsoft.com/office/officeart/2005/8/layout/default"/>
    <dgm:cxn modelId="{ADB78EF0-E25A-4077-BB54-2307D9F7BD9E}" srcId="{52113D81-85A7-4F14-A625-7771BD125B7F}" destId="{B76B0962-9A8B-4601-9D8A-6030962219BB}" srcOrd="2" destOrd="0" parTransId="{6EEE0CE7-CB3A-4BAA-9D9A-7D06C8B63B2F}" sibTransId="{AA0E8168-100B-498E-8FEE-93A1811C3845}"/>
    <dgm:cxn modelId="{86E8C8E8-A4CA-47A0-A7C4-190FA96CD35B}" srcId="{52113D81-85A7-4F14-A625-7771BD125B7F}" destId="{FBA8E503-3AAB-4CAA-9B4F-C6B19FECFDA7}" srcOrd="1" destOrd="0" parTransId="{D1E64908-D687-4397-AEE1-28C49FC517EE}" sibTransId="{1223BF1F-0C31-4187-9094-B8C8B43CF3E8}"/>
    <dgm:cxn modelId="{6290FFDB-647C-4D22-9A1B-4FFA1D7E5ECF}" type="presParOf" srcId="{FF3EED98-562F-47E9-B5A4-2AE69720FC6D}" destId="{A25BC8CA-3F02-42BB-A674-6311C11E3FA7}" srcOrd="0" destOrd="0" presId="urn:microsoft.com/office/officeart/2005/8/layout/default"/>
    <dgm:cxn modelId="{43EFA47D-294C-4BB9-937E-916E986FAE60}" type="presParOf" srcId="{FF3EED98-562F-47E9-B5A4-2AE69720FC6D}" destId="{4A74A67F-C64B-46EA-A8B9-930A29AB8DBE}" srcOrd="1" destOrd="0" presId="urn:microsoft.com/office/officeart/2005/8/layout/default"/>
    <dgm:cxn modelId="{55B69008-A6D6-4308-9DE6-AABBB32C3B69}" type="presParOf" srcId="{FF3EED98-562F-47E9-B5A4-2AE69720FC6D}" destId="{4F3296C4-85DF-43A2-8CC5-DC977A34BC33}" srcOrd="2" destOrd="0" presId="urn:microsoft.com/office/officeart/2005/8/layout/default"/>
    <dgm:cxn modelId="{5598CDCA-CD7E-4641-9BBB-48F4C2FD139E}" type="presParOf" srcId="{FF3EED98-562F-47E9-B5A4-2AE69720FC6D}" destId="{B58E7CE4-70AB-478C-9FA3-43930807CDDE}" srcOrd="3" destOrd="0" presId="urn:microsoft.com/office/officeart/2005/8/layout/default"/>
    <dgm:cxn modelId="{1EC60B86-2946-4433-85C8-48A4E44C3F98}" type="presParOf" srcId="{FF3EED98-562F-47E9-B5A4-2AE69720FC6D}" destId="{971CD37D-63D6-4DF6-B043-09F6E821CA33}" srcOrd="4" destOrd="0" presId="urn:microsoft.com/office/officeart/2005/8/layout/default"/>
    <dgm:cxn modelId="{6E2CEA3F-48B5-4290-85A3-41129F287207}" type="presParOf" srcId="{FF3EED98-562F-47E9-B5A4-2AE69720FC6D}" destId="{EC138A58-EF9D-4AAB-A5B9-1D958F2C401B}" srcOrd="5" destOrd="0" presId="urn:microsoft.com/office/officeart/2005/8/layout/default"/>
    <dgm:cxn modelId="{7A3BB93A-D84B-47EA-B4A4-8B8AAF5517A0}" type="presParOf" srcId="{FF3EED98-562F-47E9-B5A4-2AE69720FC6D}" destId="{7B25562A-D4E3-4342-B659-875F7F54CF2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2C1E9C-4429-40A0-AC63-2321B9A8915E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D4820E7F-21CE-40C9-B261-DAC7D0799A45}">
      <dgm:prSet phldrT="[Texto]"/>
      <dgm:spPr/>
      <dgm:t>
        <a:bodyPr/>
        <a:lstStyle/>
        <a:p>
          <a:r>
            <a:rPr lang="es-EC" dirty="0" smtClean="0"/>
            <a:t> Mortalidad en la colmena (Disminución de ciclo de vida de hospedero en 31%)</a:t>
          </a:r>
          <a:endParaRPr lang="es-EC" dirty="0"/>
        </a:p>
      </dgm:t>
    </dgm:pt>
    <dgm:pt modelId="{34347B0F-1155-422B-A6E8-A3301A7EBCB8}" type="parTrans" cxnId="{AAFB5685-A332-4FA2-9DBA-56B58783A1C1}">
      <dgm:prSet/>
      <dgm:spPr/>
      <dgm:t>
        <a:bodyPr/>
        <a:lstStyle/>
        <a:p>
          <a:endParaRPr lang="es-EC"/>
        </a:p>
      </dgm:t>
    </dgm:pt>
    <dgm:pt modelId="{0F648D12-0CF7-43D4-A56B-CC6868F4C000}" type="sibTrans" cxnId="{AAFB5685-A332-4FA2-9DBA-56B58783A1C1}">
      <dgm:prSet/>
      <dgm:spPr/>
      <dgm:t>
        <a:bodyPr/>
        <a:lstStyle/>
        <a:p>
          <a:endParaRPr lang="es-EC"/>
        </a:p>
      </dgm:t>
    </dgm:pt>
    <dgm:pt modelId="{CC98ACD8-BC00-4968-A5CF-7E9C32FB7E44}">
      <dgm:prSet phldrT="[Texto]"/>
      <dgm:spPr/>
      <dgm:t>
        <a:bodyPr/>
        <a:lstStyle/>
        <a:p>
          <a:r>
            <a:rPr lang="es-EC" dirty="0" smtClean="0"/>
            <a:t> Disminución de producción de miel (hasta el 65%) </a:t>
          </a:r>
          <a:endParaRPr lang="es-EC" dirty="0"/>
        </a:p>
      </dgm:t>
    </dgm:pt>
    <dgm:pt modelId="{24FA0F4E-73FE-43CD-8A31-807E19F9EE40}" type="parTrans" cxnId="{C39BB32D-E4F0-470B-B8E0-41E8DF99774E}">
      <dgm:prSet/>
      <dgm:spPr/>
      <dgm:t>
        <a:bodyPr/>
        <a:lstStyle/>
        <a:p>
          <a:endParaRPr lang="es-EC"/>
        </a:p>
      </dgm:t>
    </dgm:pt>
    <dgm:pt modelId="{85CC2502-B4BA-41D4-A969-E07CABDD4E0A}" type="sibTrans" cxnId="{C39BB32D-E4F0-470B-B8E0-41E8DF99774E}">
      <dgm:prSet/>
      <dgm:spPr/>
      <dgm:t>
        <a:bodyPr/>
        <a:lstStyle/>
        <a:p>
          <a:endParaRPr lang="es-EC"/>
        </a:p>
      </dgm:t>
    </dgm:pt>
    <dgm:pt modelId="{09709F65-9EF6-4372-995B-1E328A6A50D9}">
      <dgm:prSet phldrT="[Texto]"/>
      <dgm:spPr/>
      <dgm:t>
        <a:bodyPr/>
        <a:lstStyle/>
        <a:p>
          <a:r>
            <a:rPr lang="es-EC" dirty="0" smtClean="0"/>
            <a:t> Colapso de colmena (Enjambrazón)</a:t>
          </a:r>
          <a:endParaRPr lang="es-EC" dirty="0"/>
        </a:p>
      </dgm:t>
    </dgm:pt>
    <dgm:pt modelId="{F7D4D47C-D984-4B64-9260-C8745B4F0ED1}" type="parTrans" cxnId="{A342DA6C-7FFB-42A2-82C3-89F1D6813F92}">
      <dgm:prSet/>
      <dgm:spPr/>
      <dgm:t>
        <a:bodyPr/>
        <a:lstStyle/>
        <a:p>
          <a:endParaRPr lang="es-EC"/>
        </a:p>
      </dgm:t>
    </dgm:pt>
    <dgm:pt modelId="{24A21EE8-D7BA-4C23-BC04-7EB107020D28}" type="sibTrans" cxnId="{A342DA6C-7FFB-42A2-82C3-89F1D6813F92}">
      <dgm:prSet/>
      <dgm:spPr/>
      <dgm:t>
        <a:bodyPr/>
        <a:lstStyle/>
        <a:p>
          <a:endParaRPr lang="es-EC"/>
        </a:p>
      </dgm:t>
    </dgm:pt>
    <dgm:pt modelId="{A7EBE672-F616-460B-A38D-B8BCF84972DD}">
      <dgm:prSet phldrT="[Texto]"/>
      <dgm:spPr/>
      <dgm:t>
        <a:bodyPr/>
        <a:lstStyle/>
        <a:p>
          <a:r>
            <a:rPr lang="es-EC" dirty="0" smtClean="0"/>
            <a:t> Vector de virus y otras enfermedades</a:t>
          </a:r>
          <a:endParaRPr lang="es-EC" dirty="0"/>
        </a:p>
      </dgm:t>
    </dgm:pt>
    <dgm:pt modelId="{C2E54310-1420-419E-B595-844DE7E6AF02}" type="parTrans" cxnId="{13102864-6A45-461F-891D-3775301B9DAD}">
      <dgm:prSet/>
      <dgm:spPr/>
      <dgm:t>
        <a:bodyPr/>
        <a:lstStyle/>
        <a:p>
          <a:endParaRPr lang="es-EC"/>
        </a:p>
      </dgm:t>
    </dgm:pt>
    <dgm:pt modelId="{F308EB75-2928-45AE-9FB2-B7C54278DA8F}" type="sibTrans" cxnId="{13102864-6A45-461F-891D-3775301B9DAD}">
      <dgm:prSet/>
      <dgm:spPr/>
      <dgm:t>
        <a:bodyPr/>
        <a:lstStyle/>
        <a:p>
          <a:endParaRPr lang="es-EC"/>
        </a:p>
      </dgm:t>
    </dgm:pt>
    <dgm:pt modelId="{F6602E6C-50D8-4710-9B98-FD59B82DA427}" type="pres">
      <dgm:prSet presAssocID="{692C1E9C-4429-40A0-AC63-2321B9A8915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1C548F2E-9B59-4786-A418-F2634563E569}" type="pres">
      <dgm:prSet presAssocID="{692C1E9C-4429-40A0-AC63-2321B9A8915E}" presName="Name1" presStyleCnt="0"/>
      <dgm:spPr/>
    </dgm:pt>
    <dgm:pt modelId="{3DA7C4B6-876F-43E7-BBB5-D1DF9F87DDE6}" type="pres">
      <dgm:prSet presAssocID="{692C1E9C-4429-40A0-AC63-2321B9A8915E}" presName="cycle" presStyleCnt="0"/>
      <dgm:spPr/>
    </dgm:pt>
    <dgm:pt modelId="{42655460-D5A2-4581-9DB1-61FD74367333}" type="pres">
      <dgm:prSet presAssocID="{692C1E9C-4429-40A0-AC63-2321B9A8915E}" presName="srcNode" presStyleLbl="node1" presStyleIdx="0" presStyleCnt="4"/>
      <dgm:spPr/>
    </dgm:pt>
    <dgm:pt modelId="{4C02037C-06B6-4E06-9F01-DE7D0A999A83}" type="pres">
      <dgm:prSet presAssocID="{692C1E9C-4429-40A0-AC63-2321B9A8915E}" presName="conn" presStyleLbl="parChTrans1D2" presStyleIdx="0" presStyleCnt="1"/>
      <dgm:spPr/>
      <dgm:t>
        <a:bodyPr/>
        <a:lstStyle/>
        <a:p>
          <a:endParaRPr lang="es-EC"/>
        </a:p>
      </dgm:t>
    </dgm:pt>
    <dgm:pt modelId="{B17E908D-E898-4EE8-A451-FDB92BD50AF2}" type="pres">
      <dgm:prSet presAssocID="{692C1E9C-4429-40A0-AC63-2321B9A8915E}" presName="extraNode" presStyleLbl="node1" presStyleIdx="0" presStyleCnt="4"/>
      <dgm:spPr/>
    </dgm:pt>
    <dgm:pt modelId="{821E565C-16AF-40B6-9411-CA07F7B8376E}" type="pres">
      <dgm:prSet presAssocID="{692C1E9C-4429-40A0-AC63-2321B9A8915E}" presName="dstNode" presStyleLbl="node1" presStyleIdx="0" presStyleCnt="4"/>
      <dgm:spPr/>
    </dgm:pt>
    <dgm:pt modelId="{1B9FA789-74CB-4D2D-A2DD-4F9532102B89}" type="pres">
      <dgm:prSet presAssocID="{D4820E7F-21CE-40C9-B261-DAC7D0799A4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531FDE-C6B9-4260-BC0D-A9C501148ADA}" type="pres">
      <dgm:prSet presAssocID="{D4820E7F-21CE-40C9-B261-DAC7D0799A45}" presName="accent_1" presStyleCnt="0"/>
      <dgm:spPr/>
    </dgm:pt>
    <dgm:pt modelId="{F547567F-7D19-4CF4-97A8-D96CA8D69573}" type="pres">
      <dgm:prSet presAssocID="{D4820E7F-21CE-40C9-B261-DAC7D0799A45}" presName="accentRepeatNode" presStyleLbl="solidFgAcc1" presStyleIdx="0" presStyleCnt="4" custScaleX="124597" custScaleY="11607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FAAB45-DA93-40D2-9B39-73E8F5A7D975}" type="pres">
      <dgm:prSet presAssocID="{CC98ACD8-BC00-4968-A5CF-7E9C32FB7E4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C3563B-D2CA-4DA4-820D-6113B3278916}" type="pres">
      <dgm:prSet presAssocID="{CC98ACD8-BC00-4968-A5CF-7E9C32FB7E44}" presName="accent_2" presStyleCnt="0"/>
      <dgm:spPr/>
    </dgm:pt>
    <dgm:pt modelId="{FBD5CD40-8AD7-4BCA-BEFA-2F82191B327D}" type="pres">
      <dgm:prSet presAssocID="{CC98ACD8-BC00-4968-A5CF-7E9C32FB7E44}" presName="accentRepeatNode" presStyleLbl="solidFgAcc1" presStyleIdx="1" presStyleCnt="4" custScaleX="124597" custScaleY="11607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6D1A92C-7223-44F2-BC16-F626368F435C}" type="pres">
      <dgm:prSet presAssocID="{09709F65-9EF6-4372-995B-1E328A6A50D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68D01D-3CF1-4D41-BA82-E2BDDD82660E}" type="pres">
      <dgm:prSet presAssocID="{09709F65-9EF6-4372-995B-1E328A6A50D9}" presName="accent_3" presStyleCnt="0"/>
      <dgm:spPr/>
    </dgm:pt>
    <dgm:pt modelId="{3B5E6A92-DDA8-455B-AA66-5AF506EBCCE9}" type="pres">
      <dgm:prSet presAssocID="{09709F65-9EF6-4372-995B-1E328A6A50D9}" presName="accentRepeatNode" presStyleLbl="solidFgAcc1" presStyleIdx="2" presStyleCnt="4" custScaleX="124597" custScaleY="11607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CE1D212-15AC-4647-83FB-3EA6E1E090C0}" type="pres">
      <dgm:prSet presAssocID="{A7EBE672-F616-460B-A38D-B8BCF84972D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3E5C44-8A2A-45C1-AD74-20BA474B99D2}" type="pres">
      <dgm:prSet presAssocID="{A7EBE672-F616-460B-A38D-B8BCF84972DD}" presName="accent_4" presStyleCnt="0"/>
      <dgm:spPr/>
    </dgm:pt>
    <dgm:pt modelId="{6F85AF99-70AB-4287-9734-9774BDDF44CE}" type="pres">
      <dgm:prSet presAssocID="{A7EBE672-F616-460B-A38D-B8BCF84972DD}" presName="accentRepeatNode" presStyleLbl="solidFgAcc1" presStyleIdx="3" presStyleCnt="4" custScaleX="124597" custScaleY="11607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A045F23-E35B-47D6-93A2-8B297F8568F2}" type="presOf" srcId="{CC98ACD8-BC00-4968-A5CF-7E9C32FB7E44}" destId="{BEFAAB45-DA93-40D2-9B39-73E8F5A7D975}" srcOrd="0" destOrd="0" presId="urn:microsoft.com/office/officeart/2008/layout/VerticalCurvedList"/>
    <dgm:cxn modelId="{08C56CB9-9CD1-400D-8BD8-708AC78FD363}" type="presOf" srcId="{692C1E9C-4429-40A0-AC63-2321B9A8915E}" destId="{F6602E6C-50D8-4710-9B98-FD59B82DA427}" srcOrd="0" destOrd="0" presId="urn:microsoft.com/office/officeart/2008/layout/VerticalCurvedList"/>
    <dgm:cxn modelId="{13D89C7B-47D4-4CE0-91B7-87EE768E992E}" type="presOf" srcId="{A7EBE672-F616-460B-A38D-B8BCF84972DD}" destId="{9CE1D212-15AC-4647-83FB-3EA6E1E090C0}" srcOrd="0" destOrd="0" presId="urn:microsoft.com/office/officeart/2008/layout/VerticalCurvedList"/>
    <dgm:cxn modelId="{4786EF82-0268-4898-8778-B64DA5BEB076}" type="presOf" srcId="{09709F65-9EF6-4372-995B-1E328A6A50D9}" destId="{E6D1A92C-7223-44F2-BC16-F626368F435C}" srcOrd="0" destOrd="0" presId="urn:microsoft.com/office/officeart/2008/layout/VerticalCurvedList"/>
    <dgm:cxn modelId="{A342DA6C-7FFB-42A2-82C3-89F1D6813F92}" srcId="{692C1E9C-4429-40A0-AC63-2321B9A8915E}" destId="{09709F65-9EF6-4372-995B-1E328A6A50D9}" srcOrd="2" destOrd="0" parTransId="{F7D4D47C-D984-4B64-9260-C8745B4F0ED1}" sibTransId="{24A21EE8-D7BA-4C23-BC04-7EB107020D28}"/>
    <dgm:cxn modelId="{79DDB876-B105-47FE-AE17-9C4320CB3213}" type="presOf" srcId="{D4820E7F-21CE-40C9-B261-DAC7D0799A45}" destId="{1B9FA789-74CB-4D2D-A2DD-4F9532102B89}" srcOrd="0" destOrd="0" presId="urn:microsoft.com/office/officeart/2008/layout/VerticalCurvedList"/>
    <dgm:cxn modelId="{9C57D285-4BBB-48C8-B986-2D9102628600}" type="presOf" srcId="{0F648D12-0CF7-43D4-A56B-CC6868F4C000}" destId="{4C02037C-06B6-4E06-9F01-DE7D0A999A83}" srcOrd="0" destOrd="0" presId="urn:microsoft.com/office/officeart/2008/layout/VerticalCurvedList"/>
    <dgm:cxn modelId="{13102864-6A45-461F-891D-3775301B9DAD}" srcId="{692C1E9C-4429-40A0-AC63-2321B9A8915E}" destId="{A7EBE672-F616-460B-A38D-B8BCF84972DD}" srcOrd="3" destOrd="0" parTransId="{C2E54310-1420-419E-B595-844DE7E6AF02}" sibTransId="{F308EB75-2928-45AE-9FB2-B7C54278DA8F}"/>
    <dgm:cxn modelId="{AAFB5685-A332-4FA2-9DBA-56B58783A1C1}" srcId="{692C1E9C-4429-40A0-AC63-2321B9A8915E}" destId="{D4820E7F-21CE-40C9-B261-DAC7D0799A45}" srcOrd="0" destOrd="0" parTransId="{34347B0F-1155-422B-A6E8-A3301A7EBCB8}" sibTransId="{0F648D12-0CF7-43D4-A56B-CC6868F4C000}"/>
    <dgm:cxn modelId="{C39BB32D-E4F0-470B-B8E0-41E8DF99774E}" srcId="{692C1E9C-4429-40A0-AC63-2321B9A8915E}" destId="{CC98ACD8-BC00-4968-A5CF-7E9C32FB7E44}" srcOrd="1" destOrd="0" parTransId="{24FA0F4E-73FE-43CD-8A31-807E19F9EE40}" sibTransId="{85CC2502-B4BA-41D4-A969-E07CABDD4E0A}"/>
    <dgm:cxn modelId="{FB4E663A-1CB1-4842-813D-F07D1EF11C6F}" type="presParOf" srcId="{F6602E6C-50D8-4710-9B98-FD59B82DA427}" destId="{1C548F2E-9B59-4786-A418-F2634563E569}" srcOrd="0" destOrd="0" presId="urn:microsoft.com/office/officeart/2008/layout/VerticalCurvedList"/>
    <dgm:cxn modelId="{680B5EFC-A192-4D67-95BA-5A789D206D85}" type="presParOf" srcId="{1C548F2E-9B59-4786-A418-F2634563E569}" destId="{3DA7C4B6-876F-43E7-BBB5-D1DF9F87DDE6}" srcOrd="0" destOrd="0" presId="urn:microsoft.com/office/officeart/2008/layout/VerticalCurvedList"/>
    <dgm:cxn modelId="{6AAD1F98-AFA5-47A4-A60E-F8A42389B6EB}" type="presParOf" srcId="{3DA7C4B6-876F-43E7-BBB5-D1DF9F87DDE6}" destId="{42655460-D5A2-4581-9DB1-61FD74367333}" srcOrd="0" destOrd="0" presId="urn:microsoft.com/office/officeart/2008/layout/VerticalCurvedList"/>
    <dgm:cxn modelId="{1D12E98F-992E-49B8-83B8-1198040D5BC7}" type="presParOf" srcId="{3DA7C4B6-876F-43E7-BBB5-D1DF9F87DDE6}" destId="{4C02037C-06B6-4E06-9F01-DE7D0A999A83}" srcOrd="1" destOrd="0" presId="urn:microsoft.com/office/officeart/2008/layout/VerticalCurvedList"/>
    <dgm:cxn modelId="{BE30F54A-5185-4634-BAC2-530C110D2F94}" type="presParOf" srcId="{3DA7C4B6-876F-43E7-BBB5-D1DF9F87DDE6}" destId="{B17E908D-E898-4EE8-A451-FDB92BD50AF2}" srcOrd="2" destOrd="0" presId="urn:microsoft.com/office/officeart/2008/layout/VerticalCurvedList"/>
    <dgm:cxn modelId="{39C37FE5-4AE0-4568-A1AD-8B63645082B4}" type="presParOf" srcId="{3DA7C4B6-876F-43E7-BBB5-D1DF9F87DDE6}" destId="{821E565C-16AF-40B6-9411-CA07F7B8376E}" srcOrd="3" destOrd="0" presId="urn:microsoft.com/office/officeart/2008/layout/VerticalCurvedList"/>
    <dgm:cxn modelId="{2E01EB95-2FCD-45D7-85AF-327EF1D4BC37}" type="presParOf" srcId="{1C548F2E-9B59-4786-A418-F2634563E569}" destId="{1B9FA789-74CB-4D2D-A2DD-4F9532102B89}" srcOrd="1" destOrd="0" presId="urn:microsoft.com/office/officeart/2008/layout/VerticalCurvedList"/>
    <dgm:cxn modelId="{6EB8E8CF-1718-4246-AAEE-CCC5F6DA2258}" type="presParOf" srcId="{1C548F2E-9B59-4786-A418-F2634563E569}" destId="{0E531FDE-C6B9-4260-BC0D-A9C501148ADA}" srcOrd="2" destOrd="0" presId="urn:microsoft.com/office/officeart/2008/layout/VerticalCurvedList"/>
    <dgm:cxn modelId="{2A0F2F05-010D-412D-9AEB-C0B7D7CACACC}" type="presParOf" srcId="{0E531FDE-C6B9-4260-BC0D-A9C501148ADA}" destId="{F547567F-7D19-4CF4-97A8-D96CA8D69573}" srcOrd="0" destOrd="0" presId="urn:microsoft.com/office/officeart/2008/layout/VerticalCurvedList"/>
    <dgm:cxn modelId="{B9385652-AF3E-413D-B943-1405AC3F3C33}" type="presParOf" srcId="{1C548F2E-9B59-4786-A418-F2634563E569}" destId="{BEFAAB45-DA93-40D2-9B39-73E8F5A7D975}" srcOrd="3" destOrd="0" presId="urn:microsoft.com/office/officeart/2008/layout/VerticalCurvedList"/>
    <dgm:cxn modelId="{686D454B-9FAE-4F63-8CF6-E36E6016A5C9}" type="presParOf" srcId="{1C548F2E-9B59-4786-A418-F2634563E569}" destId="{C4C3563B-D2CA-4DA4-820D-6113B3278916}" srcOrd="4" destOrd="0" presId="urn:microsoft.com/office/officeart/2008/layout/VerticalCurvedList"/>
    <dgm:cxn modelId="{B2E01968-4FE9-4494-959E-13DC2307C12B}" type="presParOf" srcId="{C4C3563B-D2CA-4DA4-820D-6113B3278916}" destId="{FBD5CD40-8AD7-4BCA-BEFA-2F82191B327D}" srcOrd="0" destOrd="0" presId="urn:microsoft.com/office/officeart/2008/layout/VerticalCurvedList"/>
    <dgm:cxn modelId="{9793AD79-2C68-409C-BEAA-049AABC5B5D0}" type="presParOf" srcId="{1C548F2E-9B59-4786-A418-F2634563E569}" destId="{E6D1A92C-7223-44F2-BC16-F626368F435C}" srcOrd="5" destOrd="0" presId="urn:microsoft.com/office/officeart/2008/layout/VerticalCurvedList"/>
    <dgm:cxn modelId="{84674259-8CE7-4D44-A149-A410A043686F}" type="presParOf" srcId="{1C548F2E-9B59-4786-A418-F2634563E569}" destId="{B368D01D-3CF1-4D41-BA82-E2BDDD82660E}" srcOrd="6" destOrd="0" presId="urn:microsoft.com/office/officeart/2008/layout/VerticalCurvedList"/>
    <dgm:cxn modelId="{D23AF3A6-3BDE-4BA0-A5CA-3422AD4B1C3D}" type="presParOf" srcId="{B368D01D-3CF1-4D41-BA82-E2BDDD82660E}" destId="{3B5E6A92-DDA8-455B-AA66-5AF506EBCCE9}" srcOrd="0" destOrd="0" presId="urn:microsoft.com/office/officeart/2008/layout/VerticalCurvedList"/>
    <dgm:cxn modelId="{E32BDE80-A0D8-44AD-A744-8055758F8480}" type="presParOf" srcId="{1C548F2E-9B59-4786-A418-F2634563E569}" destId="{9CE1D212-15AC-4647-83FB-3EA6E1E090C0}" srcOrd="7" destOrd="0" presId="urn:microsoft.com/office/officeart/2008/layout/VerticalCurvedList"/>
    <dgm:cxn modelId="{3D5D7559-B75C-45AE-B7E2-0AFAA4CC7E55}" type="presParOf" srcId="{1C548F2E-9B59-4786-A418-F2634563E569}" destId="{193E5C44-8A2A-45C1-AD74-20BA474B99D2}" srcOrd="8" destOrd="0" presId="urn:microsoft.com/office/officeart/2008/layout/VerticalCurvedList"/>
    <dgm:cxn modelId="{37426D8B-7371-4C12-8AAB-E86199FC80E2}" type="presParOf" srcId="{193E5C44-8A2A-45C1-AD74-20BA474B99D2}" destId="{6F85AF99-70AB-4287-9734-9774BDDF44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54D90B5-3270-4DF8-B63D-835AB4F5B23A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A063888-3F22-49E3-B5BE-4FF4F605285D}">
      <dgm:prSet phldrT="[Texto]"/>
      <dgm:spPr/>
      <dgm:t>
        <a:bodyPr/>
        <a:lstStyle/>
        <a:p>
          <a:r>
            <a:rPr lang="es-EC" dirty="0" smtClean="0"/>
            <a:t>Fase forética</a:t>
          </a:r>
          <a:endParaRPr lang="es-EC" dirty="0"/>
        </a:p>
      </dgm:t>
    </dgm:pt>
    <dgm:pt modelId="{4806338F-7793-4E2F-9671-6F8F2FBFB7A5}" type="parTrans" cxnId="{6CA55F41-D8C3-4CE0-B402-8447C2BDF7CA}">
      <dgm:prSet/>
      <dgm:spPr/>
      <dgm:t>
        <a:bodyPr/>
        <a:lstStyle/>
        <a:p>
          <a:endParaRPr lang="es-EC"/>
        </a:p>
      </dgm:t>
    </dgm:pt>
    <dgm:pt modelId="{DFC50AFC-EC1F-4FC7-BD70-4D9594BC6680}" type="sibTrans" cxnId="{6CA55F41-D8C3-4CE0-B402-8447C2BDF7CA}">
      <dgm:prSet/>
      <dgm:spPr/>
      <dgm:t>
        <a:bodyPr/>
        <a:lstStyle/>
        <a:p>
          <a:endParaRPr lang="es-EC"/>
        </a:p>
      </dgm:t>
    </dgm:pt>
    <dgm:pt modelId="{BDB65A56-04DC-45CB-BCC8-6F325688223A}">
      <dgm:prSet phldrT="[Texto]"/>
      <dgm:spPr/>
      <dgm:t>
        <a:bodyPr/>
        <a:lstStyle/>
        <a:p>
          <a:r>
            <a:rPr lang="es-EC" dirty="0" smtClean="0"/>
            <a:t>Propagación de la especie</a:t>
          </a:r>
          <a:endParaRPr lang="es-EC" dirty="0"/>
        </a:p>
      </dgm:t>
    </dgm:pt>
    <dgm:pt modelId="{5967F051-6AD8-4617-BD3A-C21709D2D91F}" type="parTrans" cxnId="{C02770C1-5C7C-4A34-8BBC-C79D375F4721}">
      <dgm:prSet/>
      <dgm:spPr/>
      <dgm:t>
        <a:bodyPr/>
        <a:lstStyle/>
        <a:p>
          <a:endParaRPr lang="es-EC"/>
        </a:p>
      </dgm:t>
    </dgm:pt>
    <dgm:pt modelId="{43EE6412-44F6-4BA7-9A34-6B0DC8EB2050}" type="sibTrans" cxnId="{C02770C1-5C7C-4A34-8BBC-C79D375F4721}">
      <dgm:prSet/>
      <dgm:spPr/>
      <dgm:t>
        <a:bodyPr/>
        <a:lstStyle/>
        <a:p>
          <a:endParaRPr lang="es-EC"/>
        </a:p>
      </dgm:t>
    </dgm:pt>
    <dgm:pt modelId="{6EA54DEE-36C1-4D9F-A4C5-D2A3A7696CDA}">
      <dgm:prSet phldrT="[Texto]"/>
      <dgm:spPr/>
      <dgm:t>
        <a:bodyPr/>
        <a:lstStyle/>
        <a:p>
          <a:r>
            <a:rPr lang="es-EC" dirty="0" smtClean="0"/>
            <a:t>Fase reproductiva</a:t>
          </a:r>
          <a:endParaRPr lang="es-EC" dirty="0"/>
        </a:p>
      </dgm:t>
    </dgm:pt>
    <dgm:pt modelId="{775654FD-2BD8-421B-8454-B60322F8BDA4}" type="parTrans" cxnId="{C3B15CF2-36E8-4C3A-8462-4586ED08DAEA}">
      <dgm:prSet/>
      <dgm:spPr/>
      <dgm:t>
        <a:bodyPr/>
        <a:lstStyle/>
        <a:p>
          <a:endParaRPr lang="es-EC"/>
        </a:p>
      </dgm:t>
    </dgm:pt>
    <dgm:pt modelId="{B97736E4-DE88-4B7E-9498-BE44AD93E375}" type="sibTrans" cxnId="{C3B15CF2-36E8-4C3A-8462-4586ED08DAEA}">
      <dgm:prSet/>
      <dgm:spPr/>
      <dgm:t>
        <a:bodyPr/>
        <a:lstStyle/>
        <a:p>
          <a:endParaRPr lang="es-EC"/>
        </a:p>
      </dgm:t>
    </dgm:pt>
    <dgm:pt modelId="{D9D3D258-0A95-4FCB-9D60-CD4D22DB5D9E}">
      <dgm:prSet phldrT="[Texto]"/>
      <dgm:spPr/>
      <dgm:t>
        <a:bodyPr/>
        <a:lstStyle/>
        <a:p>
          <a:r>
            <a:rPr lang="es-EC" dirty="0" smtClean="0"/>
            <a:t>Ocurre en las celdas operculadas de la cría</a:t>
          </a:r>
          <a:endParaRPr lang="es-EC" dirty="0"/>
        </a:p>
      </dgm:t>
    </dgm:pt>
    <dgm:pt modelId="{579ADF80-27CE-4B30-B4F3-516266C14315}" type="parTrans" cxnId="{EEED5ABE-C0DB-40F5-B882-552054DF96FF}">
      <dgm:prSet/>
      <dgm:spPr/>
      <dgm:t>
        <a:bodyPr/>
        <a:lstStyle/>
        <a:p>
          <a:endParaRPr lang="es-EC"/>
        </a:p>
      </dgm:t>
    </dgm:pt>
    <dgm:pt modelId="{53263D20-F13E-4A74-9A6A-9A797D66B9BE}" type="sibTrans" cxnId="{EEED5ABE-C0DB-40F5-B882-552054DF96FF}">
      <dgm:prSet/>
      <dgm:spPr/>
      <dgm:t>
        <a:bodyPr/>
        <a:lstStyle/>
        <a:p>
          <a:endParaRPr lang="es-EC"/>
        </a:p>
      </dgm:t>
    </dgm:pt>
    <dgm:pt modelId="{94DEEF5C-9279-498D-B9FF-64C940FF4DC0}">
      <dgm:prSet phldrT="[Texto]"/>
      <dgm:spPr/>
      <dgm:t>
        <a:bodyPr/>
        <a:lstStyle/>
        <a:p>
          <a:r>
            <a:rPr lang="es-EC" dirty="0" smtClean="0"/>
            <a:t>Ocurre en abejas adultas y larvas </a:t>
          </a:r>
          <a:endParaRPr lang="es-EC" dirty="0"/>
        </a:p>
      </dgm:t>
    </dgm:pt>
    <dgm:pt modelId="{EBF6E1D5-21E4-4557-9A87-F6DFCA944F16}" type="parTrans" cxnId="{4BABB752-50E1-45D3-80E9-E8DA62B28312}">
      <dgm:prSet/>
      <dgm:spPr/>
      <dgm:t>
        <a:bodyPr/>
        <a:lstStyle/>
        <a:p>
          <a:endParaRPr lang="es-EC"/>
        </a:p>
      </dgm:t>
    </dgm:pt>
    <dgm:pt modelId="{7DF3A3BE-F4A2-4189-AFE8-6FD58D5A7ADB}" type="sibTrans" cxnId="{4BABB752-50E1-45D3-80E9-E8DA62B28312}">
      <dgm:prSet/>
      <dgm:spPr/>
      <dgm:t>
        <a:bodyPr/>
        <a:lstStyle/>
        <a:p>
          <a:endParaRPr lang="es-EC"/>
        </a:p>
      </dgm:t>
    </dgm:pt>
    <dgm:pt modelId="{C03D0737-8B51-4200-BF85-B6430E17C50C}">
      <dgm:prSet phldrT="[Texto]"/>
      <dgm:spPr/>
      <dgm:t>
        <a:bodyPr/>
        <a:lstStyle/>
        <a:p>
          <a:r>
            <a:rPr lang="es-EC" dirty="0" smtClean="0"/>
            <a:t>Se alimenta de la hemolinfa de la cría</a:t>
          </a:r>
          <a:endParaRPr lang="es-EC" dirty="0"/>
        </a:p>
      </dgm:t>
    </dgm:pt>
    <dgm:pt modelId="{0FE0855A-1BE9-4E18-A7AC-36C1E938CF99}" type="parTrans" cxnId="{D2898A4A-9CDE-46E7-92B7-137049ADB734}">
      <dgm:prSet/>
      <dgm:spPr/>
      <dgm:t>
        <a:bodyPr/>
        <a:lstStyle/>
        <a:p>
          <a:endParaRPr lang="es-EC"/>
        </a:p>
      </dgm:t>
    </dgm:pt>
    <dgm:pt modelId="{5035994F-944A-4A5D-93DA-33060AFA773B}" type="sibTrans" cxnId="{D2898A4A-9CDE-46E7-92B7-137049ADB734}">
      <dgm:prSet/>
      <dgm:spPr/>
      <dgm:t>
        <a:bodyPr/>
        <a:lstStyle/>
        <a:p>
          <a:endParaRPr lang="es-EC"/>
        </a:p>
      </dgm:t>
    </dgm:pt>
    <dgm:pt modelId="{02B0C400-97F3-4107-BC5A-0A4DAD9D3F7E}">
      <dgm:prSet phldrT="[Texto]"/>
      <dgm:spPr/>
      <dgm:t>
        <a:bodyPr/>
        <a:lstStyle/>
        <a:p>
          <a:r>
            <a:rPr lang="es-EC" dirty="0" smtClean="0"/>
            <a:t>Huevo, protoninfa , deuteroninfa, adulto</a:t>
          </a:r>
          <a:endParaRPr lang="es-EC" dirty="0"/>
        </a:p>
      </dgm:t>
    </dgm:pt>
    <dgm:pt modelId="{E33DE35D-E7D2-4C6D-A74D-77D84BE4EAC3}" type="parTrans" cxnId="{69B16C78-90D0-4A88-B6CD-828C4B41AA88}">
      <dgm:prSet/>
      <dgm:spPr/>
      <dgm:t>
        <a:bodyPr/>
        <a:lstStyle/>
        <a:p>
          <a:endParaRPr lang="es-EC"/>
        </a:p>
      </dgm:t>
    </dgm:pt>
    <dgm:pt modelId="{C4964B07-69BD-4B6B-82B9-FBFABC9C86CB}" type="sibTrans" cxnId="{69B16C78-90D0-4A88-B6CD-828C4B41AA88}">
      <dgm:prSet/>
      <dgm:spPr/>
      <dgm:t>
        <a:bodyPr/>
        <a:lstStyle/>
        <a:p>
          <a:endParaRPr lang="es-EC"/>
        </a:p>
      </dgm:t>
    </dgm:pt>
    <dgm:pt modelId="{5240971A-2D56-4D25-82CD-54606CA17AFB}" type="pres">
      <dgm:prSet presAssocID="{754D90B5-3270-4DF8-B63D-835AB4F5B2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B9F7463-8830-4089-A9A5-D37607EA4E6E}" type="pres">
      <dgm:prSet presAssocID="{9A063888-3F22-49E3-B5BE-4FF4F605285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0CB487-369F-45C3-B8D0-EA763452AD76}" type="pres">
      <dgm:prSet presAssocID="{9A063888-3F22-49E3-B5BE-4FF4F605285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D49A5-D062-44CB-9B7C-B5CE189928D6}" type="pres">
      <dgm:prSet presAssocID="{6EA54DEE-36C1-4D9F-A4C5-D2A3A7696CD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EE00D6-D728-4F27-9253-736375B53F0A}" type="pres">
      <dgm:prSet presAssocID="{6EA54DEE-36C1-4D9F-A4C5-D2A3A7696CD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EED5ABE-C0DB-40F5-B882-552054DF96FF}" srcId="{6EA54DEE-36C1-4D9F-A4C5-D2A3A7696CDA}" destId="{D9D3D258-0A95-4FCB-9D60-CD4D22DB5D9E}" srcOrd="0" destOrd="0" parTransId="{579ADF80-27CE-4B30-B4F3-516266C14315}" sibTransId="{53263D20-F13E-4A74-9A6A-9A797D66B9BE}"/>
    <dgm:cxn modelId="{C02770C1-5C7C-4A34-8BBC-C79D375F4721}" srcId="{9A063888-3F22-49E3-B5BE-4FF4F605285D}" destId="{BDB65A56-04DC-45CB-BCC8-6F325688223A}" srcOrd="0" destOrd="0" parTransId="{5967F051-6AD8-4617-BD3A-C21709D2D91F}" sibTransId="{43EE6412-44F6-4BA7-9A34-6B0DC8EB2050}"/>
    <dgm:cxn modelId="{34ED5C30-9838-4E4E-BD46-BC421717E3C6}" type="presOf" srcId="{D9D3D258-0A95-4FCB-9D60-CD4D22DB5D9E}" destId="{3DEE00D6-D728-4F27-9253-736375B53F0A}" srcOrd="0" destOrd="0" presId="urn:microsoft.com/office/officeart/2005/8/layout/vList2"/>
    <dgm:cxn modelId="{4BABB752-50E1-45D3-80E9-E8DA62B28312}" srcId="{9A063888-3F22-49E3-B5BE-4FF4F605285D}" destId="{94DEEF5C-9279-498D-B9FF-64C940FF4DC0}" srcOrd="1" destOrd="0" parTransId="{EBF6E1D5-21E4-4557-9A87-F6DFCA944F16}" sibTransId="{7DF3A3BE-F4A2-4189-AFE8-6FD58D5A7ADB}"/>
    <dgm:cxn modelId="{6CA55F41-D8C3-4CE0-B402-8447C2BDF7CA}" srcId="{754D90B5-3270-4DF8-B63D-835AB4F5B23A}" destId="{9A063888-3F22-49E3-B5BE-4FF4F605285D}" srcOrd="0" destOrd="0" parTransId="{4806338F-7793-4E2F-9671-6F8F2FBFB7A5}" sibTransId="{DFC50AFC-EC1F-4FC7-BD70-4D9594BC6680}"/>
    <dgm:cxn modelId="{2C434AA2-F389-4135-A596-B19819CF711D}" type="presOf" srcId="{02B0C400-97F3-4107-BC5A-0A4DAD9D3F7E}" destId="{3DEE00D6-D728-4F27-9253-736375B53F0A}" srcOrd="0" destOrd="2" presId="urn:microsoft.com/office/officeart/2005/8/layout/vList2"/>
    <dgm:cxn modelId="{D72CE581-F7C3-4BFE-BF13-6CA8015A4247}" type="presOf" srcId="{C03D0737-8B51-4200-BF85-B6430E17C50C}" destId="{3DEE00D6-D728-4F27-9253-736375B53F0A}" srcOrd="0" destOrd="1" presId="urn:microsoft.com/office/officeart/2005/8/layout/vList2"/>
    <dgm:cxn modelId="{C3B15CF2-36E8-4C3A-8462-4586ED08DAEA}" srcId="{754D90B5-3270-4DF8-B63D-835AB4F5B23A}" destId="{6EA54DEE-36C1-4D9F-A4C5-D2A3A7696CDA}" srcOrd="1" destOrd="0" parTransId="{775654FD-2BD8-421B-8454-B60322F8BDA4}" sibTransId="{B97736E4-DE88-4B7E-9498-BE44AD93E375}"/>
    <dgm:cxn modelId="{8E2B28A6-56CE-4E68-B140-414E79C13DF5}" type="presOf" srcId="{BDB65A56-04DC-45CB-BCC8-6F325688223A}" destId="{DC0CB487-369F-45C3-B8D0-EA763452AD76}" srcOrd="0" destOrd="0" presId="urn:microsoft.com/office/officeart/2005/8/layout/vList2"/>
    <dgm:cxn modelId="{066FECEB-80CC-4B8F-99F5-697A435BDBA9}" type="presOf" srcId="{9A063888-3F22-49E3-B5BE-4FF4F605285D}" destId="{8B9F7463-8830-4089-A9A5-D37607EA4E6E}" srcOrd="0" destOrd="0" presId="urn:microsoft.com/office/officeart/2005/8/layout/vList2"/>
    <dgm:cxn modelId="{69B16C78-90D0-4A88-B6CD-828C4B41AA88}" srcId="{6EA54DEE-36C1-4D9F-A4C5-D2A3A7696CDA}" destId="{02B0C400-97F3-4107-BC5A-0A4DAD9D3F7E}" srcOrd="2" destOrd="0" parTransId="{E33DE35D-E7D2-4C6D-A74D-77D84BE4EAC3}" sibTransId="{C4964B07-69BD-4B6B-82B9-FBFABC9C86CB}"/>
    <dgm:cxn modelId="{00FD9CEA-5890-4C8F-81E9-78109A0ABA18}" type="presOf" srcId="{94DEEF5C-9279-498D-B9FF-64C940FF4DC0}" destId="{DC0CB487-369F-45C3-B8D0-EA763452AD76}" srcOrd="0" destOrd="1" presId="urn:microsoft.com/office/officeart/2005/8/layout/vList2"/>
    <dgm:cxn modelId="{59F10DF2-7CF8-4E71-84E3-B30AF4DC9AF6}" type="presOf" srcId="{754D90B5-3270-4DF8-B63D-835AB4F5B23A}" destId="{5240971A-2D56-4D25-82CD-54606CA17AFB}" srcOrd="0" destOrd="0" presId="urn:microsoft.com/office/officeart/2005/8/layout/vList2"/>
    <dgm:cxn modelId="{1A616A47-3F2C-4519-9019-2F6D982DD4BC}" type="presOf" srcId="{6EA54DEE-36C1-4D9F-A4C5-D2A3A7696CDA}" destId="{AE6D49A5-D062-44CB-9B7C-B5CE189928D6}" srcOrd="0" destOrd="0" presId="urn:microsoft.com/office/officeart/2005/8/layout/vList2"/>
    <dgm:cxn modelId="{D2898A4A-9CDE-46E7-92B7-137049ADB734}" srcId="{6EA54DEE-36C1-4D9F-A4C5-D2A3A7696CDA}" destId="{C03D0737-8B51-4200-BF85-B6430E17C50C}" srcOrd="1" destOrd="0" parTransId="{0FE0855A-1BE9-4E18-A7AC-36C1E938CF99}" sibTransId="{5035994F-944A-4A5D-93DA-33060AFA773B}"/>
    <dgm:cxn modelId="{3C00A3A3-DECA-454A-8713-43251D28B21E}" type="presParOf" srcId="{5240971A-2D56-4D25-82CD-54606CA17AFB}" destId="{8B9F7463-8830-4089-A9A5-D37607EA4E6E}" srcOrd="0" destOrd="0" presId="urn:microsoft.com/office/officeart/2005/8/layout/vList2"/>
    <dgm:cxn modelId="{6030BFFA-2212-4C81-805B-D2A7E118D690}" type="presParOf" srcId="{5240971A-2D56-4D25-82CD-54606CA17AFB}" destId="{DC0CB487-369F-45C3-B8D0-EA763452AD76}" srcOrd="1" destOrd="0" presId="urn:microsoft.com/office/officeart/2005/8/layout/vList2"/>
    <dgm:cxn modelId="{7BF69F7A-6C1F-4569-A605-37E2E4CE30FB}" type="presParOf" srcId="{5240971A-2D56-4D25-82CD-54606CA17AFB}" destId="{AE6D49A5-D062-44CB-9B7C-B5CE189928D6}" srcOrd="2" destOrd="0" presId="urn:microsoft.com/office/officeart/2005/8/layout/vList2"/>
    <dgm:cxn modelId="{C0077D00-4AE8-4FB1-91C3-230735589645}" type="presParOf" srcId="{5240971A-2D56-4D25-82CD-54606CA17AFB}" destId="{3DEE00D6-D728-4F27-9253-736375B53F0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32503D7-19AB-44A5-B8DC-CF8FDC31A5B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ACBB826-015E-4161-944E-55DCDB35BFC0}">
      <dgm:prSet phldrT="[Texto]"/>
      <dgm:spPr/>
      <dgm:t>
        <a:bodyPr/>
        <a:lstStyle/>
        <a:p>
          <a:r>
            <a:rPr lang="es-EC" dirty="0" smtClean="0">
              <a:solidFill>
                <a:srgbClr val="009900"/>
              </a:solidFill>
            </a:rPr>
            <a:t>Timol</a:t>
          </a:r>
          <a:endParaRPr lang="es-EC" dirty="0">
            <a:solidFill>
              <a:srgbClr val="009900"/>
            </a:solidFill>
          </a:endParaRPr>
        </a:p>
      </dgm:t>
    </dgm:pt>
    <dgm:pt modelId="{4B800996-D125-4843-8C5B-BD140AE8670F}" type="parTrans" cxnId="{DB6771A1-ED25-4982-A3C1-4E61EE77EAD5}">
      <dgm:prSet/>
      <dgm:spPr/>
      <dgm:t>
        <a:bodyPr/>
        <a:lstStyle/>
        <a:p>
          <a:endParaRPr lang="es-EC"/>
        </a:p>
      </dgm:t>
    </dgm:pt>
    <dgm:pt modelId="{D7E2F3C5-DC1E-4E4A-9B28-D99EB9BBBC0E}" type="sibTrans" cxnId="{DB6771A1-ED25-4982-A3C1-4E61EE77EAD5}">
      <dgm:prSet/>
      <dgm:spPr/>
      <dgm:t>
        <a:bodyPr/>
        <a:lstStyle/>
        <a:p>
          <a:endParaRPr lang="es-EC"/>
        </a:p>
      </dgm:t>
    </dgm:pt>
    <dgm:pt modelId="{3E13EF48-341C-4C37-AE6A-45812C349DCC}">
      <dgm:prSet phldrT="[Texto]"/>
      <dgm:spPr/>
      <dgm:t>
        <a:bodyPr/>
        <a:lstStyle/>
        <a:p>
          <a:pPr algn="just"/>
          <a:r>
            <a:rPr lang="es-EC" dirty="0" smtClean="0"/>
            <a:t>Cristales en dosis de 4 gr/colmena.</a:t>
          </a:r>
          <a:endParaRPr lang="es-EC" dirty="0"/>
        </a:p>
      </dgm:t>
    </dgm:pt>
    <dgm:pt modelId="{43F6B9B1-0B00-43EA-9995-376E99CE415F}" type="parTrans" cxnId="{AC5BC837-E79F-4D27-9738-BC6029518519}">
      <dgm:prSet/>
      <dgm:spPr/>
      <dgm:t>
        <a:bodyPr/>
        <a:lstStyle/>
        <a:p>
          <a:endParaRPr lang="es-EC"/>
        </a:p>
      </dgm:t>
    </dgm:pt>
    <dgm:pt modelId="{62A40F88-4A10-4E4F-9614-C7C83B8C1638}" type="sibTrans" cxnId="{AC5BC837-E79F-4D27-9738-BC6029518519}">
      <dgm:prSet/>
      <dgm:spPr/>
      <dgm:t>
        <a:bodyPr/>
        <a:lstStyle/>
        <a:p>
          <a:endParaRPr lang="es-EC"/>
        </a:p>
      </dgm:t>
    </dgm:pt>
    <dgm:pt modelId="{41A8B6CD-199E-455B-A0AB-5245C11E4B0D}">
      <dgm:prSet phldrT="[Texto]"/>
      <dgm:spPr/>
      <dgm:t>
        <a:bodyPr/>
        <a:lstStyle/>
        <a:p>
          <a:r>
            <a:rPr lang="es-EC" dirty="0" smtClean="0">
              <a:solidFill>
                <a:srgbClr val="0070C0"/>
              </a:solidFill>
            </a:rPr>
            <a:t>Ácido Fórmico</a:t>
          </a:r>
          <a:endParaRPr lang="es-EC" dirty="0">
            <a:solidFill>
              <a:srgbClr val="0070C0"/>
            </a:solidFill>
          </a:endParaRPr>
        </a:p>
      </dgm:t>
    </dgm:pt>
    <dgm:pt modelId="{972EDC3D-4BB9-435C-887B-808A67A8FB1E}" type="parTrans" cxnId="{B2475369-258A-48E1-8C5C-A3BE465C0A0E}">
      <dgm:prSet/>
      <dgm:spPr/>
      <dgm:t>
        <a:bodyPr/>
        <a:lstStyle/>
        <a:p>
          <a:endParaRPr lang="es-EC"/>
        </a:p>
      </dgm:t>
    </dgm:pt>
    <dgm:pt modelId="{24420960-F37E-4D47-8396-1E27C4FE5B24}" type="sibTrans" cxnId="{B2475369-258A-48E1-8C5C-A3BE465C0A0E}">
      <dgm:prSet/>
      <dgm:spPr/>
      <dgm:t>
        <a:bodyPr/>
        <a:lstStyle/>
        <a:p>
          <a:endParaRPr lang="es-EC"/>
        </a:p>
      </dgm:t>
    </dgm:pt>
    <dgm:pt modelId="{F01FFCB1-DAEC-4C75-8659-48F9BBFB9C78}">
      <dgm:prSet phldrT="[Texto]"/>
      <dgm:spPr/>
      <dgm:t>
        <a:bodyPr/>
        <a:lstStyle/>
        <a:p>
          <a:pPr algn="just"/>
          <a:r>
            <a:rPr lang="es-EC" dirty="0" smtClean="0"/>
            <a:t>Su concentración depende de la temperatura ambiental.</a:t>
          </a:r>
          <a:endParaRPr lang="es-EC" dirty="0"/>
        </a:p>
      </dgm:t>
    </dgm:pt>
    <dgm:pt modelId="{75CED92D-9AD3-4886-9A29-8439EF77EEFA}" type="parTrans" cxnId="{E5E15300-314F-4067-9FBE-A1D00009FFFA}">
      <dgm:prSet/>
      <dgm:spPr/>
      <dgm:t>
        <a:bodyPr/>
        <a:lstStyle/>
        <a:p>
          <a:endParaRPr lang="es-EC"/>
        </a:p>
      </dgm:t>
    </dgm:pt>
    <dgm:pt modelId="{38A36B18-B62C-468D-B2CA-FD0FE55D204D}" type="sibTrans" cxnId="{E5E15300-314F-4067-9FBE-A1D00009FFFA}">
      <dgm:prSet/>
      <dgm:spPr/>
      <dgm:t>
        <a:bodyPr/>
        <a:lstStyle/>
        <a:p>
          <a:endParaRPr lang="es-EC"/>
        </a:p>
      </dgm:t>
    </dgm:pt>
    <dgm:pt modelId="{7A9ECD69-0BF7-4DBA-B13E-D2446BC66D3D}">
      <dgm:prSet phldrT="[Texto]"/>
      <dgm:spPr/>
      <dgm:t>
        <a:bodyPr/>
        <a:lstStyle/>
        <a:p>
          <a:pPr algn="just"/>
          <a:r>
            <a:rPr lang="es-EC" dirty="0" smtClean="0"/>
            <a:t>Solución en agua (60ml/colmena).</a:t>
          </a:r>
          <a:endParaRPr lang="es-EC" dirty="0"/>
        </a:p>
      </dgm:t>
    </dgm:pt>
    <dgm:pt modelId="{AFB84ACB-156A-4692-962D-C19AEEA4DE42}" type="parTrans" cxnId="{7AD05903-4A99-44BA-9413-BC4783EE88CB}">
      <dgm:prSet/>
      <dgm:spPr/>
      <dgm:t>
        <a:bodyPr/>
        <a:lstStyle/>
        <a:p>
          <a:endParaRPr lang="es-EC"/>
        </a:p>
      </dgm:t>
    </dgm:pt>
    <dgm:pt modelId="{6419601C-5469-49C3-9D3A-6F57A40DBCF2}" type="sibTrans" cxnId="{7AD05903-4A99-44BA-9413-BC4783EE88CB}">
      <dgm:prSet/>
      <dgm:spPr/>
      <dgm:t>
        <a:bodyPr/>
        <a:lstStyle/>
        <a:p>
          <a:endParaRPr lang="es-EC"/>
        </a:p>
      </dgm:t>
    </dgm:pt>
    <dgm:pt modelId="{54C38073-3D1B-4021-9FDD-543C25B4A9D1}">
      <dgm:prSet phldrT="[Texto]"/>
      <dgm:spPr/>
      <dgm:t>
        <a:bodyPr/>
        <a:lstStyle/>
        <a:p>
          <a:r>
            <a:rPr lang="es-EC" dirty="0" smtClean="0">
              <a:solidFill>
                <a:srgbClr val="CC9900"/>
              </a:solidFill>
            </a:rPr>
            <a:t>Ácido Oxálico</a:t>
          </a:r>
          <a:endParaRPr lang="es-EC" dirty="0">
            <a:solidFill>
              <a:srgbClr val="CC9900"/>
            </a:solidFill>
          </a:endParaRPr>
        </a:p>
      </dgm:t>
    </dgm:pt>
    <dgm:pt modelId="{D0096754-C717-471E-94A1-172F89A8A905}" type="parTrans" cxnId="{D574307A-0858-4138-A24B-DF82950DFF25}">
      <dgm:prSet/>
      <dgm:spPr/>
      <dgm:t>
        <a:bodyPr/>
        <a:lstStyle/>
        <a:p>
          <a:endParaRPr lang="es-EC"/>
        </a:p>
      </dgm:t>
    </dgm:pt>
    <dgm:pt modelId="{ACD38F74-B57B-4DDA-B37B-09A20B80234B}" type="sibTrans" cxnId="{D574307A-0858-4138-A24B-DF82950DFF25}">
      <dgm:prSet/>
      <dgm:spPr/>
      <dgm:t>
        <a:bodyPr/>
        <a:lstStyle/>
        <a:p>
          <a:endParaRPr lang="es-EC"/>
        </a:p>
      </dgm:t>
    </dgm:pt>
    <dgm:pt modelId="{DC91F0DE-590A-40B1-AEC5-18841AD7784F}">
      <dgm:prSet phldrT="[Texto]"/>
      <dgm:spPr/>
      <dgm:t>
        <a:bodyPr/>
        <a:lstStyle/>
        <a:p>
          <a:pPr algn="just"/>
          <a:r>
            <a:rPr lang="es-EC" dirty="0" smtClean="0"/>
            <a:t>Jarabe(½ litro de agua + ½ kg de azúcar + 50 gramos de ácido oxálico).</a:t>
          </a:r>
          <a:endParaRPr lang="es-EC" dirty="0"/>
        </a:p>
      </dgm:t>
    </dgm:pt>
    <dgm:pt modelId="{E816FD2C-3CE4-4B0C-BBFF-D2717B0CD286}" type="parTrans" cxnId="{432C1C75-E54F-46AD-954D-94944D5E5939}">
      <dgm:prSet/>
      <dgm:spPr/>
      <dgm:t>
        <a:bodyPr/>
        <a:lstStyle/>
        <a:p>
          <a:endParaRPr lang="es-EC"/>
        </a:p>
      </dgm:t>
    </dgm:pt>
    <dgm:pt modelId="{4735CC57-FD56-4332-BC43-9D9E56FAC4B8}" type="sibTrans" cxnId="{432C1C75-E54F-46AD-954D-94944D5E5939}">
      <dgm:prSet/>
      <dgm:spPr/>
      <dgm:t>
        <a:bodyPr/>
        <a:lstStyle/>
        <a:p>
          <a:endParaRPr lang="es-EC"/>
        </a:p>
      </dgm:t>
    </dgm:pt>
    <dgm:pt modelId="{766F3461-61BD-4897-B251-8BE691AA0F7B}">
      <dgm:prSet phldrT="[Texto]"/>
      <dgm:spPr/>
      <dgm:t>
        <a:bodyPr/>
        <a:lstStyle/>
        <a:p>
          <a:pPr algn="just"/>
          <a:r>
            <a:rPr lang="es-EC" dirty="0" smtClean="0"/>
            <a:t>Se suele aplicar en invierno (5 ml de jarabe/marco).</a:t>
          </a:r>
          <a:endParaRPr lang="es-EC" dirty="0"/>
        </a:p>
      </dgm:t>
    </dgm:pt>
    <dgm:pt modelId="{5E0576CC-17F0-423F-8061-5CFD808D3CD5}" type="parTrans" cxnId="{6A60EDD0-B784-4799-8ECD-2D30EA1C6592}">
      <dgm:prSet/>
      <dgm:spPr/>
      <dgm:t>
        <a:bodyPr/>
        <a:lstStyle/>
        <a:p>
          <a:endParaRPr lang="es-EC"/>
        </a:p>
      </dgm:t>
    </dgm:pt>
    <dgm:pt modelId="{CC46395F-B14C-40DF-A92A-6F1019E7E3D5}" type="sibTrans" cxnId="{6A60EDD0-B784-4799-8ECD-2D30EA1C6592}">
      <dgm:prSet/>
      <dgm:spPr/>
      <dgm:t>
        <a:bodyPr/>
        <a:lstStyle/>
        <a:p>
          <a:endParaRPr lang="es-EC"/>
        </a:p>
      </dgm:t>
    </dgm:pt>
    <dgm:pt modelId="{8A9004A2-9F9D-45B7-B719-C1B4E75271E5}">
      <dgm:prSet phldrT="[Texto]"/>
      <dgm:spPr/>
      <dgm:t>
        <a:bodyPr/>
        <a:lstStyle/>
        <a:p>
          <a:pPr algn="just"/>
          <a:r>
            <a:rPr lang="es-EC" dirty="0" smtClean="0"/>
            <a:t>Se aplica en solución con alcohol.</a:t>
          </a:r>
          <a:endParaRPr lang="es-EC" dirty="0"/>
        </a:p>
      </dgm:t>
    </dgm:pt>
    <dgm:pt modelId="{75DEC379-ECD0-4DCF-9347-A4A5CC8674A1}" type="parTrans" cxnId="{538273FC-860A-4E44-BB29-DDD8A95B2F5C}">
      <dgm:prSet/>
      <dgm:spPr/>
      <dgm:t>
        <a:bodyPr/>
        <a:lstStyle/>
        <a:p>
          <a:endParaRPr lang="es-EC"/>
        </a:p>
      </dgm:t>
    </dgm:pt>
    <dgm:pt modelId="{3267C8A7-AC76-4FC4-8A29-545C56B4207E}" type="sibTrans" cxnId="{538273FC-860A-4E44-BB29-DDD8A95B2F5C}">
      <dgm:prSet/>
      <dgm:spPr/>
      <dgm:t>
        <a:bodyPr/>
        <a:lstStyle/>
        <a:p>
          <a:endParaRPr lang="es-EC"/>
        </a:p>
      </dgm:t>
    </dgm:pt>
    <dgm:pt modelId="{15F4D4AD-B7B9-4DEE-A895-A397DB998AE8}" type="pres">
      <dgm:prSet presAssocID="{132503D7-19AB-44A5-B8DC-CF8FDC31A5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88E07CC-68B3-4DB6-84FC-D90F4AF50851}" type="pres">
      <dgm:prSet presAssocID="{6ACBB826-015E-4161-944E-55DCDB35BFC0}" presName="composite" presStyleCnt="0"/>
      <dgm:spPr/>
    </dgm:pt>
    <dgm:pt modelId="{F897A32C-8D05-4780-93F8-5920D736EE61}" type="pres">
      <dgm:prSet presAssocID="{6ACBB826-015E-4161-944E-55DCDB35BFC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0EE685-DB28-4E62-A276-D84241A8908C}" type="pres">
      <dgm:prSet presAssocID="{6ACBB826-015E-4161-944E-55DCDB35BFC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9875E8-F40C-4C5A-B1DC-F7F1DDEBC89E}" type="pres">
      <dgm:prSet presAssocID="{D7E2F3C5-DC1E-4E4A-9B28-D99EB9BBBC0E}" presName="space" presStyleCnt="0"/>
      <dgm:spPr/>
    </dgm:pt>
    <dgm:pt modelId="{0BC8FB29-FBCA-43CD-B86F-2ACF27E7CF97}" type="pres">
      <dgm:prSet presAssocID="{41A8B6CD-199E-455B-A0AB-5245C11E4B0D}" presName="composite" presStyleCnt="0"/>
      <dgm:spPr/>
    </dgm:pt>
    <dgm:pt modelId="{D21BA21A-48BC-4D6D-90DF-C9227CBA89A8}" type="pres">
      <dgm:prSet presAssocID="{41A8B6CD-199E-455B-A0AB-5245C11E4B0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BC21D5-D3B9-462B-AB1B-48138CB5D59F}" type="pres">
      <dgm:prSet presAssocID="{41A8B6CD-199E-455B-A0AB-5245C11E4B0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EFABBD-5EE1-4ED1-9F4D-B38993F6D5AA}" type="pres">
      <dgm:prSet presAssocID="{24420960-F37E-4D47-8396-1E27C4FE5B24}" presName="space" presStyleCnt="0"/>
      <dgm:spPr/>
    </dgm:pt>
    <dgm:pt modelId="{E6315AFB-A02C-4022-A31A-09AD193BB135}" type="pres">
      <dgm:prSet presAssocID="{54C38073-3D1B-4021-9FDD-543C25B4A9D1}" presName="composite" presStyleCnt="0"/>
      <dgm:spPr/>
    </dgm:pt>
    <dgm:pt modelId="{3184B8FC-E119-4C27-8452-F422E92C4381}" type="pres">
      <dgm:prSet presAssocID="{54C38073-3D1B-4021-9FDD-543C25B4A9D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D00E7E-4E72-4239-BFBA-4992D1B5A364}" type="pres">
      <dgm:prSet presAssocID="{54C38073-3D1B-4021-9FDD-543C25B4A9D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2CB7546-04A2-4D5F-8646-61D1DEFD972C}" type="presOf" srcId="{F01FFCB1-DAEC-4C75-8659-48F9BBFB9C78}" destId="{13BC21D5-D3B9-462B-AB1B-48138CB5D59F}" srcOrd="0" destOrd="0" presId="urn:microsoft.com/office/officeart/2005/8/layout/hList1"/>
    <dgm:cxn modelId="{6A60EDD0-B784-4799-8ECD-2D30EA1C6592}" srcId="{54C38073-3D1B-4021-9FDD-543C25B4A9D1}" destId="{766F3461-61BD-4897-B251-8BE691AA0F7B}" srcOrd="1" destOrd="0" parTransId="{5E0576CC-17F0-423F-8061-5CFD808D3CD5}" sibTransId="{CC46395F-B14C-40DF-A92A-6F1019E7E3D5}"/>
    <dgm:cxn modelId="{F5196453-5F59-4C8D-B869-91384412FF0A}" type="presOf" srcId="{766F3461-61BD-4897-B251-8BE691AA0F7B}" destId="{92D00E7E-4E72-4239-BFBA-4992D1B5A364}" srcOrd="0" destOrd="1" presId="urn:microsoft.com/office/officeart/2005/8/layout/hList1"/>
    <dgm:cxn modelId="{432C1C75-E54F-46AD-954D-94944D5E5939}" srcId="{54C38073-3D1B-4021-9FDD-543C25B4A9D1}" destId="{DC91F0DE-590A-40B1-AEC5-18841AD7784F}" srcOrd="0" destOrd="0" parTransId="{E816FD2C-3CE4-4B0C-BBFF-D2717B0CD286}" sibTransId="{4735CC57-FD56-4332-BC43-9D9E56FAC4B8}"/>
    <dgm:cxn modelId="{B2475369-258A-48E1-8C5C-A3BE465C0A0E}" srcId="{132503D7-19AB-44A5-B8DC-CF8FDC31A5BE}" destId="{41A8B6CD-199E-455B-A0AB-5245C11E4B0D}" srcOrd="1" destOrd="0" parTransId="{972EDC3D-4BB9-435C-887B-808A67A8FB1E}" sibTransId="{24420960-F37E-4D47-8396-1E27C4FE5B24}"/>
    <dgm:cxn modelId="{B9867D25-74F8-4091-9605-41DCAC83DD7F}" type="presOf" srcId="{8A9004A2-9F9D-45B7-B719-C1B4E75271E5}" destId="{2A0EE685-DB28-4E62-A276-D84241A8908C}" srcOrd="0" destOrd="1" presId="urn:microsoft.com/office/officeart/2005/8/layout/hList1"/>
    <dgm:cxn modelId="{538273FC-860A-4E44-BB29-DDD8A95B2F5C}" srcId="{6ACBB826-015E-4161-944E-55DCDB35BFC0}" destId="{8A9004A2-9F9D-45B7-B719-C1B4E75271E5}" srcOrd="1" destOrd="0" parTransId="{75DEC379-ECD0-4DCF-9347-A4A5CC8674A1}" sibTransId="{3267C8A7-AC76-4FC4-8A29-545C56B4207E}"/>
    <dgm:cxn modelId="{EFE72B5E-FBED-48C2-B076-5C5C2D6D2E24}" type="presOf" srcId="{DC91F0DE-590A-40B1-AEC5-18841AD7784F}" destId="{92D00E7E-4E72-4239-BFBA-4992D1B5A364}" srcOrd="0" destOrd="0" presId="urn:microsoft.com/office/officeart/2005/8/layout/hList1"/>
    <dgm:cxn modelId="{DB6771A1-ED25-4982-A3C1-4E61EE77EAD5}" srcId="{132503D7-19AB-44A5-B8DC-CF8FDC31A5BE}" destId="{6ACBB826-015E-4161-944E-55DCDB35BFC0}" srcOrd="0" destOrd="0" parTransId="{4B800996-D125-4843-8C5B-BD140AE8670F}" sibTransId="{D7E2F3C5-DC1E-4E4A-9B28-D99EB9BBBC0E}"/>
    <dgm:cxn modelId="{16C84833-BB27-4C39-B5AE-80EFE7E6DA0C}" type="presOf" srcId="{6ACBB826-015E-4161-944E-55DCDB35BFC0}" destId="{F897A32C-8D05-4780-93F8-5920D736EE61}" srcOrd="0" destOrd="0" presId="urn:microsoft.com/office/officeart/2005/8/layout/hList1"/>
    <dgm:cxn modelId="{AC5BC837-E79F-4D27-9738-BC6029518519}" srcId="{6ACBB826-015E-4161-944E-55DCDB35BFC0}" destId="{3E13EF48-341C-4C37-AE6A-45812C349DCC}" srcOrd="0" destOrd="0" parTransId="{43F6B9B1-0B00-43EA-9995-376E99CE415F}" sibTransId="{62A40F88-4A10-4E4F-9614-C7C83B8C1638}"/>
    <dgm:cxn modelId="{E5E15300-314F-4067-9FBE-A1D00009FFFA}" srcId="{41A8B6CD-199E-455B-A0AB-5245C11E4B0D}" destId="{F01FFCB1-DAEC-4C75-8659-48F9BBFB9C78}" srcOrd="0" destOrd="0" parTransId="{75CED92D-9AD3-4886-9A29-8439EF77EEFA}" sibTransId="{38A36B18-B62C-468D-B2CA-FD0FE55D204D}"/>
    <dgm:cxn modelId="{5BB68777-7ECE-4402-ADE8-DBDC5DFF6C2D}" type="presOf" srcId="{54C38073-3D1B-4021-9FDD-543C25B4A9D1}" destId="{3184B8FC-E119-4C27-8452-F422E92C4381}" srcOrd="0" destOrd="0" presId="urn:microsoft.com/office/officeart/2005/8/layout/hList1"/>
    <dgm:cxn modelId="{7AD05903-4A99-44BA-9413-BC4783EE88CB}" srcId="{41A8B6CD-199E-455B-A0AB-5245C11E4B0D}" destId="{7A9ECD69-0BF7-4DBA-B13E-D2446BC66D3D}" srcOrd="1" destOrd="0" parTransId="{AFB84ACB-156A-4692-962D-C19AEEA4DE42}" sibTransId="{6419601C-5469-49C3-9D3A-6F57A40DBCF2}"/>
    <dgm:cxn modelId="{6934341E-F9E2-418E-84AB-444E07811965}" type="presOf" srcId="{41A8B6CD-199E-455B-A0AB-5245C11E4B0D}" destId="{D21BA21A-48BC-4D6D-90DF-C9227CBA89A8}" srcOrd="0" destOrd="0" presId="urn:microsoft.com/office/officeart/2005/8/layout/hList1"/>
    <dgm:cxn modelId="{74ACC05D-F6C6-44C3-9404-99A356A612A2}" type="presOf" srcId="{7A9ECD69-0BF7-4DBA-B13E-D2446BC66D3D}" destId="{13BC21D5-D3B9-462B-AB1B-48138CB5D59F}" srcOrd="0" destOrd="1" presId="urn:microsoft.com/office/officeart/2005/8/layout/hList1"/>
    <dgm:cxn modelId="{BB5D141F-72AF-448F-831A-07E916BDEE96}" type="presOf" srcId="{3E13EF48-341C-4C37-AE6A-45812C349DCC}" destId="{2A0EE685-DB28-4E62-A276-D84241A8908C}" srcOrd="0" destOrd="0" presId="urn:microsoft.com/office/officeart/2005/8/layout/hList1"/>
    <dgm:cxn modelId="{D574307A-0858-4138-A24B-DF82950DFF25}" srcId="{132503D7-19AB-44A5-B8DC-CF8FDC31A5BE}" destId="{54C38073-3D1B-4021-9FDD-543C25B4A9D1}" srcOrd="2" destOrd="0" parTransId="{D0096754-C717-471E-94A1-172F89A8A905}" sibTransId="{ACD38F74-B57B-4DDA-B37B-09A20B80234B}"/>
    <dgm:cxn modelId="{642F3C50-347A-4889-8DB6-B6E1B50BB0F7}" type="presOf" srcId="{132503D7-19AB-44A5-B8DC-CF8FDC31A5BE}" destId="{15F4D4AD-B7B9-4DEE-A895-A397DB998AE8}" srcOrd="0" destOrd="0" presId="urn:microsoft.com/office/officeart/2005/8/layout/hList1"/>
    <dgm:cxn modelId="{0DC28F7E-24E6-45CA-98EF-B8593634FCD6}" type="presParOf" srcId="{15F4D4AD-B7B9-4DEE-A895-A397DB998AE8}" destId="{688E07CC-68B3-4DB6-84FC-D90F4AF50851}" srcOrd="0" destOrd="0" presId="urn:microsoft.com/office/officeart/2005/8/layout/hList1"/>
    <dgm:cxn modelId="{8AD1F696-C156-4BC7-BF69-22A927EAF714}" type="presParOf" srcId="{688E07CC-68B3-4DB6-84FC-D90F4AF50851}" destId="{F897A32C-8D05-4780-93F8-5920D736EE61}" srcOrd="0" destOrd="0" presId="urn:microsoft.com/office/officeart/2005/8/layout/hList1"/>
    <dgm:cxn modelId="{94899EF9-1F0D-49DE-8941-CEB11DB3FE64}" type="presParOf" srcId="{688E07CC-68B3-4DB6-84FC-D90F4AF50851}" destId="{2A0EE685-DB28-4E62-A276-D84241A8908C}" srcOrd="1" destOrd="0" presId="urn:microsoft.com/office/officeart/2005/8/layout/hList1"/>
    <dgm:cxn modelId="{C1F63D8A-ACEE-4DF4-BA0B-261B6B65E520}" type="presParOf" srcId="{15F4D4AD-B7B9-4DEE-A895-A397DB998AE8}" destId="{429875E8-F40C-4C5A-B1DC-F7F1DDEBC89E}" srcOrd="1" destOrd="0" presId="urn:microsoft.com/office/officeart/2005/8/layout/hList1"/>
    <dgm:cxn modelId="{01683814-30F9-40A9-B2C4-9037985C6614}" type="presParOf" srcId="{15F4D4AD-B7B9-4DEE-A895-A397DB998AE8}" destId="{0BC8FB29-FBCA-43CD-B86F-2ACF27E7CF97}" srcOrd="2" destOrd="0" presId="urn:microsoft.com/office/officeart/2005/8/layout/hList1"/>
    <dgm:cxn modelId="{7C836E88-120E-40F5-9469-A8C2A5C27034}" type="presParOf" srcId="{0BC8FB29-FBCA-43CD-B86F-2ACF27E7CF97}" destId="{D21BA21A-48BC-4D6D-90DF-C9227CBA89A8}" srcOrd="0" destOrd="0" presId="urn:microsoft.com/office/officeart/2005/8/layout/hList1"/>
    <dgm:cxn modelId="{F18BB799-776C-43E2-AB66-BF253111500D}" type="presParOf" srcId="{0BC8FB29-FBCA-43CD-B86F-2ACF27E7CF97}" destId="{13BC21D5-D3B9-462B-AB1B-48138CB5D59F}" srcOrd="1" destOrd="0" presId="urn:microsoft.com/office/officeart/2005/8/layout/hList1"/>
    <dgm:cxn modelId="{72AADDE8-477B-4513-8DD5-8DA12B21F52A}" type="presParOf" srcId="{15F4D4AD-B7B9-4DEE-A895-A397DB998AE8}" destId="{6BEFABBD-5EE1-4ED1-9F4D-B38993F6D5AA}" srcOrd="3" destOrd="0" presId="urn:microsoft.com/office/officeart/2005/8/layout/hList1"/>
    <dgm:cxn modelId="{8011584C-A162-4A19-AFBC-1E29616F5492}" type="presParOf" srcId="{15F4D4AD-B7B9-4DEE-A895-A397DB998AE8}" destId="{E6315AFB-A02C-4022-A31A-09AD193BB135}" srcOrd="4" destOrd="0" presId="urn:microsoft.com/office/officeart/2005/8/layout/hList1"/>
    <dgm:cxn modelId="{52AD50FD-D473-498B-B1DF-7484F795DBA0}" type="presParOf" srcId="{E6315AFB-A02C-4022-A31A-09AD193BB135}" destId="{3184B8FC-E119-4C27-8452-F422E92C4381}" srcOrd="0" destOrd="0" presId="urn:microsoft.com/office/officeart/2005/8/layout/hList1"/>
    <dgm:cxn modelId="{FD848462-A488-45B3-BAE2-FBC09719B430}" type="presParOf" srcId="{E6315AFB-A02C-4022-A31A-09AD193BB135}" destId="{92D00E7E-4E72-4239-BFBA-4992D1B5A36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D4B57A-1E44-4810-9FA8-2E56B76268F6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1F33CB7F-B777-4BEC-8A22-B3435782C80A}">
      <dgm:prSet phldrT="[Texto]"/>
      <dgm:spPr/>
      <dgm:t>
        <a:bodyPr/>
        <a:lstStyle/>
        <a:p>
          <a:r>
            <a:rPr lang="es-EC" dirty="0" smtClean="0"/>
            <a:t>Presencia nacional del 43% para </a:t>
          </a:r>
          <a:r>
            <a:rPr lang="es-EC" i="1" dirty="0" smtClean="0"/>
            <a:t>Varroa </a:t>
          </a:r>
          <a:r>
            <a:rPr lang="es-EC" i="0" dirty="0" smtClean="0"/>
            <a:t>sp.(2016)</a:t>
          </a:r>
          <a:endParaRPr lang="es-EC" dirty="0"/>
        </a:p>
      </dgm:t>
    </dgm:pt>
    <dgm:pt modelId="{DB65793A-B2F9-4FEB-9014-D22039560033}" type="parTrans" cxnId="{831252E7-7B2B-4F02-AD05-A6DB0FF1D4E2}">
      <dgm:prSet/>
      <dgm:spPr/>
      <dgm:t>
        <a:bodyPr/>
        <a:lstStyle/>
        <a:p>
          <a:endParaRPr lang="es-EC"/>
        </a:p>
      </dgm:t>
    </dgm:pt>
    <dgm:pt modelId="{A33B3764-7424-4C2E-8AB2-6ABF1D2F7E45}" type="sibTrans" cxnId="{831252E7-7B2B-4F02-AD05-A6DB0FF1D4E2}">
      <dgm:prSet/>
      <dgm:spPr/>
      <dgm:t>
        <a:bodyPr/>
        <a:lstStyle/>
        <a:p>
          <a:endParaRPr lang="es-EC"/>
        </a:p>
      </dgm:t>
    </dgm:pt>
    <dgm:pt modelId="{A38503D4-A3E8-4501-8B1A-10EAF7E87692}">
      <dgm:prSet phldrT="[Texto]"/>
      <dgm:spPr/>
      <dgm:t>
        <a:bodyPr/>
        <a:lstStyle/>
        <a:p>
          <a:r>
            <a:rPr lang="es-EC" dirty="0" smtClean="0"/>
            <a:t>Presencia de </a:t>
          </a:r>
          <a:r>
            <a:rPr lang="es-EC" i="1" dirty="0" smtClean="0"/>
            <a:t>Braula coeca </a:t>
          </a:r>
          <a:r>
            <a:rPr lang="es-EC" i="0" dirty="0" smtClean="0"/>
            <a:t>del 3%</a:t>
          </a:r>
          <a:endParaRPr lang="es-EC" dirty="0"/>
        </a:p>
      </dgm:t>
    </dgm:pt>
    <dgm:pt modelId="{1D33D068-FC49-4C19-9137-B068BB02C7DC}" type="parTrans" cxnId="{6D214605-5E68-4BF8-9543-0E44D8FA60A5}">
      <dgm:prSet/>
      <dgm:spPr/>
      <dgm:t>
        <a:bodyPr/>
        <a:lstStyle/>
        <a:p>
          <a:endParaRPr lang="es-EC"/>
        </a:p>
      </dgm:t>
    </dgm:pt>
    <dgm:pt modelId="{A98B3B15-DE81-4817-A312-9311DD08E922}" type="sibTrans" cxnId="{6D214605-5E68-4BF8-9543-0E44D8FA60A5}">
      <dgm:prSet/>
      <dgm:spPr/>
      <dgm:t>
        <a:bodyPr/>
        <a:lstStyle/>
        <a:p>
          <a:endParaRPr lang="es-EC"/>
        </a:p>
      </dgm:t>
    </dgm:pt>
    <dgm:pt modelId="{218B32D7-4A08-45FE-913A-29F174F078B6}">
      <dgm:prSet phldrT="[Texto]"/>
      <dgm:spPr/>
      <dgm:t>
        <a:bodyPr/>
        <a:lstStyle/>
        <a:p>
          <a:r>
            <a:rPr lang="es-EC" dirty="0" smtClean="0"/>
            <a:t>Estudios de prevalencia realizados por universidades</a:t>
          </a:r>
          <a:endParaRPr lang="es-EC" dirty="0"/>
        </a:p>
      </dgm:t>
    </dgm:pt>
    <dgm:pt modelId="{C5617ADC-9B47-4098-8A46-C434A5125ADA}" type="parTrans" cxnId="{87938FA5-5493-45ED-8A30-2281F64C1F61}">
      <dgm:prSet/>
      <dgm:spPr/>
      <dgm:t>
        <a:bodyPr/>
        <a:lstStyle/>
        <a:p>
          <a:endParaRPr lang="es-EC"/>
        </a:p>
      </dgm:t>
    </dgm:pt>
    <dgm:pt modelId="{CF1E2626-56D7-4DDA-B5FE-2C9E50F6A207}" type="sibTrans" cxnId="{87938FA5-5493-45ED-8A30-2281F64C1F61}">
      <dgm:prSet/>
      <dgm:spPr/>
      <dgm:t>
        <a:bodyPr/>
        <a:lstStyle/>
        <a:p>
          <a:endParaRPr lang="es-EC"/>
        </a:p>
      </dgm:t>
    </dgm:pt>
    <dgm:pt modelId="{DA49EBA7-88FC-4715-8F07-4497E61423F9}">
      <dgm:prSet phldrT="[Texto]"/>
      <dgm:spPr/>
      <dgm:t>
        <a:bodyPr/>
        <a:lstStyle/>
        <a:p>
          <a:r>
            <a:rPr lang="es-EC" dirty="0" smtClean="0"/>
            <a:t>Reporte de presencia de </a:t>
          </a:r>
          <a:r>
            <a:rPr lang="es-EC" i="1" dirty="0" smtClean="0"/>
            <a:t>Braula schmitzi </a:t>
          </a:r>
          <a:r>
            <a:rPr lang="es-EC" i="0" dirty="0" smtClean="0"/>
            <a:t>en Valle de los Chillos</a:t>
          </a:r>
          <a:endParaRPr lang="es-EC" dirty="0"/>
        </a:p>
      </dgm:t>
    </dgm:pt>
    <dgm:pt modelId="{8438B863-9B50-44FA-84F2-1FAD0443B190}" type="parTrans" cxnId="{054683D8-5B75-4A57-B2AC-47E806CBDA05}">
      <dgm:prSet/>
      <dgm:spPr/>
      <dgm:t>
        <a:bodyPr/>
        <a:lstStyle/>
        <a:p>
          <a:endParaRPr lang="es-EC"/>
        </a:p>
      </dgm:t>
    </dgm:pt>
    <dgm:pt modelId="{693C46B7-CF72-44F2-9D4E-878E56B81AA4}" type="sibTrans" cxnId="{054683D8-5B75-4A57-B2AC-47E806CBDA05}">
      <dgm:prSet/>
      <dgm:spPr/>
      <dgm:t>
        <a:bodyPr/>
        <a:lstStyle/>
        <a:p>
          <a:endParaRPr lang="es-EC"/>
        </a:p>
      </dgm:t>
    </dgm:pt>
    <dgm:pt modelId="{908E8F73-2239-461F-934E-0F7CA03B7784}" type="pres">
      <dgm:prSet presAssocID="{C2D4B57A-1E44-4810-9FA8-2E56B76268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D8FD51A-8B57-4A36-B8A7-676ED3D4F7E6}" type="pres">
      <dgm:prSet presAssocID="{1F33CB7F-B777-4BEC-8A22-B3435782C8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BAFB90-4BD8-4BC5-B50B-3E6DADA08B83}" type="pres">
      <dgm:prSet presAssocID="{A33B3764-7424-4C2E-8AB2-6ABF1D2F7E45}" presName="sibTrans" presStyleCnt="0"/>
      <dgm:spPr/>
    </dgm:pt>
    <dgm:pt modelId="{9ED97DF5-6563-49B1-85BB-94B1C892713B}" type="pres">
      <dgm:prSet presAssocID="{A38503D4-A3E8-4501-8B1A-10EAF7E8769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7D5BE6-7E22-4318-B93D-2CCCDE477A75}" type="pres">
      <dgm:prSet presAssocID="{A98B3B15-DE81-4817-A312-9311DD08E922}" presName="sibTrans" presStyleCnt="0"/>
      <dgm:spPr/>
    </dgm:pt>
    <dgm:pt modelId="{88C25308-B934-48E1-83F0-83988242ED56}" type="pres">
      <dgm:prSet presAssocID="{218B32D7-4A08-45FE-913A-29F174F078B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50938B-EE63-4EB0-992E-CBAC45C05B5C}" type="pres">
      <dgm:prSet presAssocID="{CF1E2626-56D7-4DDA-B5FE-2C9E50F6A207}" presName="sibTrans" presStyleCnt="0"/>
      <dgm:spPr/>
    </dgm:pt>
    <dgm:pt modelId="{5B23521A-1A70-4AC0-954F-034628BDDA45}" type="pres">
      <dgm:prSet presAssocID="{DA49EBA7-88FC-4715-8F07-4497E61423F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C900F37-077D-498A-B99E-F24F3DD830B8}" type="presOf" srcId="{C2D4B57A-1E44-4810-9FA8-2E56B76268F6}" destId="{908E8F73-2239-461F-934E-0F7CA03B7784}" srcOrd="0" destOrd="0" presId="urn:microsoft.com/office/officeart/2005/8/layout/default"/>
    <dgm:cxn modelId="{26A769D7-B01C-43AD-BB2F-E4606929849E}" type="presOf" srcId="{A38503D4-A3E8-4501-8B1A-10EAF7E87692}" destId="{9ED97DF5-6563-49B1-85BB-94B1C892713B}" srcOrd="0" destOrd="0" presId="urn:microsoft.com/office/officeart/2005/8/layout/default"/>
    <dgm:cxn modelId="{35D8B417-4C23-4AC3-B95D-216F388332DB}" type="presOf" srcId="{1F33CB7F-B777-4BEC-8A22-B3435782C80A}" destId="{8D8FD51A-8B57-4A36-B8A7-676ED3D4F7E6}" srcOrd="0" destOrd="0" presId="urn:microsoft.com/office/officeart/2005/8/layout/default"/>
    <dgm:cxn modelId="{8800815A-D05D-46BA-B85C-C8B769C2EA0A}" type="presOf" srcId="{218B32D7-4A08-45FE-913A-29F174F078B6}" destId="{88C25308-B934-48E1-83F0-83988242ED56}" srcOrd="0" destOrd="0" presId="urn:microsoft.com/office/officeart/2005/8/layout/default"/>
    <dgm:cxn modelId="{054683D8-5B75-4A57-B2AC-47E806CBDA05}" srcId="{C2D4B57A-1E44-4810-9FA8-2E56B76268F6}" destId="{DA49EBA7-88FC-4715-8F07-4497E61423F9}" srcOrd="3" destOrd="0" parTransId="{8438B863-9B50-44FA-84F2-1FAD0443B190}" sibTransId="{693C46B7-CF72-44F2-9D4E-878E56B81AA4}"/>
    <dgm:cxn modelId="{E4D99C25-9CB2-4AEA-9C5B-54E2B609D344}" type="presOf" srcId="{DA49EBA7-88FC-4715-8F07-4497E61423F9}" destId="{5B23521A-1A70-4AC0-954F-034628BDDA45}" srcOrd="0" destOrd="0" presId="urn:microsoft.com/office/officeart/2005/8/layout/default"/>
    <dgm:cxn modelId="{831252E7-7B2B-4F02-AD05-A6DB0FF1D4E2}" srcId="{C2D4B57A-1E44-4810-9FA8-2E56B76268F6}" destId="{1F33CB7F-B777-4BEC-8A22-B3435782C80A}" srcOrd="0" destOrd="0" parTransId="{DB65793A-B2F9-4FEB-9014-D22039560033}" sibTransId="{A33B3764-7424-4C2E-8AB2-6ABF1D2F7E45}"/>
    <dgm:cxn modelId="{6D214605-5E68-4BF8-9543-0E44D8FA60A5}" srcId="{C2D4B57A-1E44-4810-9FA8-2E56B76268F6}" destId="{A38503D4-A3E8-4501-8B1A-10EAF7E87692}" srcOrd="1" destOrd="0" parTransId="{1D33D068-FC49-4C19-9137-B068BB02C7DC}" sibTransId="{A98B3B15-DE81-4817-A312-9311DD08E922}"/>
    <dgm:cxn modelId="{87938FA5-5493-45ED-8A30-2281F64C1F61}" srcId="{C2D4B57A-1E44-4810-9FA8-2E56B76268F6}" destId="{218B32D7-4A08-45FE-913A-29F174F078B6}" srcOrd="2" destOrd="0" parTransId="{C5617ADC-9B47-4098-8A46-C434A5125ADA}" sibTransId="{CF1E2626-56D7-4DDA-B5FE-2C9E50F6A207}"/>
    <dgm:cxn modelId="{5594F346-52B5-4A94-8BD8-7ADD6102DE9C}" type="presParOf" srcId="{908E8F73-2239-461F-934E-0F7CA03B7784}" destId="{8D8FD51A-8B57-4A36-B8A7-676ED3D4F7E6}" srcOrd="0" destOrd="0" presId="urn:microsoft.com/office/officeart/2005/8/layout/default"/>
    <dgm:cxn modelId="{4B9350A1-EC7E-4BC4-B045-171C8CD717F2}" type="presParOf" srcId="{908E8F73-2239-461F-934E-0F7CA03B7784}" destId="{33BAFB90-4BD8-4BC5-B50B-3E6DADA08B83}" srcOrd="1" destOrd="0" presId="urn:microsoft.com/office/officeart/2005/8/layout/default"/>
    <dgm:cxn modelId="{937AA2E3-A0EC-4251-865F-155F3A261E38}" type="presParOf" srcId="{908E8F73-2239-461F-934E-0F7CA03B7784}" destId="{9ED97DF5-6563-49B1-85BB-94B1C892713B}" srcOrd="2" destOrd="0" presId="urn:microsoft.com/office/officeart/2005/8/layout/default"/>
    <dgm:cxn modelId="{F4CE9ED9-2DC2-4050-BFC8-3C6B9AFF9C70}" type="presParOf" srcId="{908E8F73-2239-461F-934E-0F7CA03B7784}" destId="{A67D5BE6-7E22-4318-B93D-2CCCDE477A75}" srcOrd="3" destOrd="0" presId="urn:microsoft.com/office/officeart/2005/8/layout/default"/>
    <dgm:cxn modelId="{C1031971-2B46-4307-B820-C69439B9714D}" type="presParOf" srcId="{908E8F73-2239-461F-934E-0F7CA03B7784}" destId="{88C25308-B934-48E1-83F0-83988242ED56}" srcOrd="4" destOrd="0" presId="urn:microsoft.com/office/officeart/2005/8/layout/default"/>
    <dgm:cxn modelId="{CAD85C9E-5474-4454-B650-A9AD111A3F2F}" type="presParOf" srcId="{908E8F73-2239-461F-934E-0F7CA03B7784}" destId="{CB50938B-EE63-4EB0-992E-CBAC45C05B5C}" srcOrd="5" destOrd="0" presId="urn:microsoft.com/office/officeart/2005/8/layout/default"/>
    <dgm:cxn modelId="{94E6B08D-A059-4008-8E25-ECDE3B22698E}" type="presParOf" srcId="{908E8F73-2239-461F-934E-0F7CA03B7784}" destId="{5B23521A-1A70-4AC0-954F-034628BDDA4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D3A6EE2-814D-4975-B327-8E0BDA5FC8F1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CF1EF9D-7C67-47B8-B829-B3B5A26A82A0}">
      <dgm:prSet phldrT="[Texto]"/>
      <dgm:spPr/>
      <dgm:t>
        <a:bodyPr/>
        <a:lstStyle/>
        <a:p>
          <a:r>
            <a:rPr lang="es-EC" dirty="0" smtClean="0"/>
            <a:t>Base de Datos Excel</a:t>
          </a:r>
        </a:p>
      </dgm:t>
    </dgm:pt>
    <dgm:pt modelId="{13FAA99E-891D-4596-8BBD-2DE5BFC1F281}" type="parTrans" cxnId="{65DC2614-91C5-481E-AA80-D9F5A3F1F3A2}">
      <dgm:prSet/>
      <dgm:spPr/>
      <dgm:t>
        <a:bodyPr/>
        <a:lstStyle/>
        <a:p>
          <a:endParaRPr lang="es-EC"/>
        </a:p>
      </dgm:t>
    </dgm:pt>
    <dgm:pt modelId="{2FFFA539-1198-44DA-8A16-42EFBB67E611}" type="sibTrans" cxnId="{65DC2614-91C5-481E-AA80-D9F5A3F1F3A2}">
      <dgm:prSet/>
      <dgm:spPr/>
      <dgm:t>
        <a:bodyPr/>
        <a:lstStyle/>
        <a:p>
          <a:endParaRPr lang="es-EC"/>
        </a:p>
      </dgm:t>
    </dgm:pt>
    <dgm:pt modelId="{6D74F481-E276-4A5E-9DDB-BC01CA646643}">
      <dgm:prSet phldrT="[Texto]"/>
      <dgm:spPr/>
      <dgm:t>
        <a:bodyPr/>
        <a:lstStyle/>
        <a:p>
          <a:r>
            <a:rPr lang="es-EC" dirty="0" smtClean="0"/>
            <a:t>Determinación Factores de Riesgo (Riesgo Relativo)</a:t>
          </a:r>
          <a:endParaRPr lang="es-EC" dirty="0"/>
        </a:p>
      </dgm:t>
    </dgm:pt>
    <dgm:pt modelId="{E3E019DF-8BC3-4BD1-BCC7-3660D4FDF768}" type="parTrans" cxnId="{EE2C548C-A2AA-44BE-A521-6D253C2CAE54}">
      <dgm:prSet/>
      <dgm:spPr/>
      <dgm:t>
        <a:bodyPr/>
        <a:lstStyle/>
        <a:p>
          <a:endParaRPr lang="es-EC"/>
        </a:p>
      </dgm:t>
    </dgm:pt>
    <dgm:pt modelId="{2F354289-06A5-4366-B3FD-27D51B3077D5}" type="sibTrans" cxnId="{EE2C548C-A2AA-44BE-A521-6D253C2CAE54}">
      <dgm:prSet/>
      <dgm:spPr/>
      <dgm:t>
        <a:bodyPr/>
        <a:lstStyle/>
        <a:p>
          <a:endParaRPr lang="es-EC"/>
        </a:p>
      </dgm:t>
    </dgm:pt>
    <dgm:pt modelId="{635E9E43-7DBF-47E5-80E9-AD720449CB45}">
      <dgm:prSet phldrT="[Texto]"/>
      <dgm:spPr/>
      <dgm:t>
        <a:bodyPr/>
        <a:lstStyle/>
        <a:p>
          <a:r>
            <a:rPr lang="es-EC" dirty="0" smtClean="0"/>
            <a:t>% de Infestación</a:t>
          </a:r>
          <a:endParaRPr lang="es-EC" dirty="0"/>
        </a:p>
      </dgm:t>
    </dgm:pt>
    <dgm:pt modelId="{4B53041A-18C5-4CCE-8D1E-30A2EB6586FD}" type="parTrans" cxnId="{C442C8D8-96B0-4C70-B870-76B08949CED1}">
      <dgm:prSet/>
      <dgm:spPr/>
      <dgm:t>
        <a:bodyPr/>
        <a:lstStyle/>
        <a:p>
          <a:endParaRPr lang="es-EC"/>
        </a:p>
      </dgm:t>
    </dgm:pt>
    <dgm:pt modelId="{8A246E72-FC93-4F0C-9FF6-82F39636FE9E}" type="sibTrans" cxnId="{C442C8D8-96B0-4C70-B870-76B08949CED1}">
      <dgm:prSet/>
      <dgm:spPr/>
      <dgm:t>
        <a:bodyPr/>
        <a:lstStyle/>
        <a:p>
          <a:endParaRPr lang="es-EC"/>
        </a:p>
      </dgm:t>
    </dgm:pt>
    <dgm:pt modelId="{959AF883-0D4F-4984-96F0-B95108DBF791}">
      <dgm:prSet phldrT="[Texto]"/>
      <dgm:spPr/>
      <dgm:t>
        <a:bodyPr/>
        <a:lstStyle/>
        <a:p>
          <a:r>
            <a:rPr lang="es-EC" dirty="0" smtClean="0"/>
            <a:t>Uso de Software EpiInfo 5</a:t>
          </a:r>
          <a:endParaRPr lang="es-EC" dirty="0"/>
        </a:p>
      </dgm:t>
    </dgm:pt>
    <dgm:pt modelId="{A999D93B-C81E-4381-B34F-55A1205B82C5}" type="parTrans" cxnId="{6B902AF3-1753-4321-8292-5E1C58711778}">
      <dgm:prSet/>
      <dgm:spPr/>
      <dgm:t>
        <a:bodyPr/>
        <a:lstStyle/>
        <a:p>
          <a:endParaRPr lang="es-EC"/>
        </a:p>
      </dgm:t>
    </dgm:pt>
    <dgm:pt modelId="{DF5DC2C4-11C5-4B93-9BF3-5A215C9D0AF3}" type="sibTrans" cxnId="{6B902AF3-1753-4321-8292-5E1C58711778}">
      <dgm:prSet/>
      <dgm:spPr/>
      <dgm:t>
        <a:bodyPr/>
        <a:lstStyle/>
        <a:p>
          <a:endParaRPr lang="es-EC"/>
        </a:p>
      </dgm:t>
    </dgm:pt>
    <dgm:pt modelId="{F1876669-C09A-448D-91FB-A97C707F2EDA}">
      <dgm:prSet phldrT="[Texto]"/>
      <dgm:spPr/>
      <dgm:t>
        <a:bodyPr/>
        <a:lstStyle/>
        <a:p>
          <a:r>
            <a:rPr lang="es-EC" dirty="0" smtClean="0"/>
            <a:t>Pruebas de significancia (Chi cuadrado)</a:t>
          </a:r>
          <a:endParaRPr lang="es-EC" dirty="0"/>
        </a:p>
      </dgm:t>
    </dgm:pt>
    <dgm:pt modelId="{7DD7A7FE-1598-455E-89EE-1D9950647EB9}" type="parTrans" cxnId="{CA943DF0-F8E7-43D8-A5BE-CA3B8B88053F}">
      <dgm:prSet/>
      <dgm:spPr/>
      <dgm:t>
        <a:bodyPr/>
        <a:lstStyle/>
        <a:p>
          <a:endParaRPr lang="es-EC"/>
        </a:p>
      </dgm:t>
    </dgm:pt>
    <dgm:pt modelId="{DA4E61E8-EE59-470B-987F-5039AF1AFF3B}" type="sibTrans" cxnId="{CA943DF0-F8E7-43D8-A5BE-CA3B8B88053F}">
      <dgm:prSet/>
      <dgm:spPr/>
      <dgm:t>
        <a:bodyPr/>
        <a:lstStyle/>
        <a:p>
          <a:endParaRPr lang="es-EC"/>
        </a:p>
      </dgm:t>
    </dgm:pt>
    <dgm:pt modelId="{D2EC5D55-AB1A-4DAB-ACB9-CCF38E12201D}" type="pres">
      <dgm:prSet presAssocID="{3D3A6EE2-814D-4975-B327-8E0BDA5FC8F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C5D2D53-554E-4C9F-B661-691617CF9BD9}" type="pres">
      <dgm:prSet presAssocID="{9CF1EF9D-7C67-47B8-B829-B3B5A26A82A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037AE5-1AA2-4DF5-9DBD-22206F8C9F60}" type="pres">
      <dgm:prSet presAssocID="{2FFFA539-1198-44DA-8A16-42EFBB67E611}" presName="sibTrans" presStyleCnt="0"/>
      <dgm:spPr/>
    </dgm:pt>
    <dgm:pt modelId="{20345250-E8DB-42FE-BA22-4835D7797884}" type="pres">
      <dgm:prSet presAssocID="{959AF883-0D4F-4984-96F0-B95108DBF79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8B3CD8-0ABE-4DD2-8446-3CA87B48B6F9}" type="pres">
      <dgm:prSet presAssocID="{DF5DC2C4-11C5-4B93-9BF3-5A215C9D0AF3}" presName="sibTrans" presStyleCnt="0"/>
      <dgm:spPr/>
    </dgm:pt>
    <dgm:pt modelId="{2666C84F-5522-4798-A76A-14D166BEAEC3}" type="pres">
      <dgm:prSet presAssocID="{F1876669-C09A-448D-91FB-A97C707F2E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BAF938-AEC2-4068-93D0-80D61B9F7FE1}" type="pres">
      <dgm:prSet presAssocID="{DA4E61E8-EE59-470B-987F-5039AF1AFF3B}" presName="sibTrans" presStyleCnt="0"/>
      <dgm:spPr/>
    </dgm:pt>
    <dgm:pt modelId="{82ED599C-BCB5-4B83-ADC7-F3D11E006E7C}" type="pres">
      <dgm:prSet presAssocID="{6D74F481-E276-4A5E-9DDB-BC01CA64664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AB5A86-988A-439C-8997-240B50BACC56}" type="pres">
      <dgm:prSet presAssocID="{2F354289-06A5-4366-B3FD-27D51B3077D5}" presName="sibTrans" presStyleCnt="0"/>
      <dgm:spPr/>
    </dgm:pt>
    <dgm:pt modelId="{ED852347-64C5-4D5C-B403-A5C53BB64BA6}" type="pres">
      <dgm:prSet presAssocID="{635E9E43-7DBF-47E5-80E9-AD720449CB4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442C8D8-96B0-4C70-B870-76B08949CED1}" srcId="{3D3A6EE2-814D-4975-B327-8E0BDA5FC8F1}" destId="{635E9E43-7DBF-47E5-80E9-AD720449CB45}" srcOrd="4" destOrd="0" parTransId="{4B53041A-18C5-4CCE-8D1E-30A2EB6586FD}" sibTransId="{8A246E72-FC93-4F0C-9FF6-82F39636FE9E}"/>
    <dgm:cxn modelId="{09A28DA0-4EC7-44C1-A370-E57BFF50547C}" type="presOf" srcId="{9CF1EF9D-7C67-47B8-B829-B3B5A26A82A0}" destId="{EC5D2D53-554E-4C9F-B661-691617CF9BD9}" srcOrd="0" destOrd="0" presId="urn:microsoft.com/office/officeart/2005/8/layout/default"/>
    <dgm:cxn modelId="{6B902AF3-1753-4321-8292-5E1C58711778}" srcId="{3D3A6EE2-814D-4975-B327-8E0BDA5FC8F1}" destId="{959AF883-0D4F-4984-96F0-B95108DBF791}" srcOrd="1" destOrd="0" parTransId="{A999D93B-C81E-4381-B34F-55A1205B82C5}" sibTransId="{DF5DC2C4-11C5-4B93-9BF3-5A215C9D0AF3}"/>
    <dgm:cxn modelId="{8C23A3A1-98E4-41A5-8395-5131971E4509}" type="presOf" srcId="{959AF883-0D4F-4984-96F0-B95108DBF791}" destId="{20345250-E8DB-42FE-BA22-4835D7797884}" srcOrd="0" destOrd="0" presId="urn:microsoft.com/office/officeart/2005/8/layout/default"/>
    <dgm:cxn modelId="{8EF84616-05C5-4485-88CE-B421C75104D7}" type="presOf" srcId="{6D74F481-E276-4A5E-9DDB-BC01CA646643}" destId="{82ED599C-BCB5-4B83-ADC7-F3D11E006E7C}" srcOrd="0" destOrd="0" presId="urn:microsoft.com/office/officeart/2005/8/layout/default"/>
    <dgm:cxn modelId="{EE2C548C-A2AA-44BE-A521-6D253C2CAE54}" srcId="{3D3A6EE2-814D-4975-B327-8E0BDA5FC8F1}" destId="{6D74F481-E276-4A5E-9DDB-BC01CA646643}" srcOrd="3" destOrd="0" parTransId="{E3E019DF-8BC3-4BD1-BCC7-3660D4FDF768}" sibTransId="{2F354289-06A5-4366-B3FD-27D51B3077D5}"/>
    <dgm:cxn modelId="{65DC2614-91C5-481E-AA80-D9F5A3F1F3A2}" srcId="{3D3A6EE2-814D-4975-B327-8E0BDA5FC8F1}" destId="{9CF1EF9D-7C67-47B8-B829-B3B5A26A82A0}" srcOrd="0" destOrd="0" parTransId="{13FAA99E-891D-4596-8BBD-2DE5BFC1F281}" sibTransId="{2FFFA539-1198-44DA-8A16-42EFBB67E611}"/>
    <dgm:cxn modelId="{95F1FF00-6D40-4D06-A729-B41183A63F5F}" type="presOf" srcId="{635E9E43-7DBF-47E5-80E9-AD720449CB45}" destId="{ED852347-64C5-4D5C-B403-A5C53BB64BA6}" srcOrd="0" destOrd="0" presId="urn:microsoft.com/office/officeart/2005/8/layout/default"/>
    <dgm:cxn modelId="{6FFFA515-1D36-4322-A608-ACEB58345695}" type="presOf" srcId="{F1876669-C09A-448D-91FB-A97C707F2EDA}" destId="{2666C84F-5522-4798-A76A-14D166BEAEC3}" srcOrd="0" destOrd="0" presId="urn:microsoft.com/office/officeart/2005/8/layout/default"/>
    <dgm:cxn modelId="{CA943DF0-F8E7-43D8-A5BE-CA3B8B88053F}" srcId="{3D3A6EE2-814D-4975-B327-8E0BDA5FC8F1}" destId="{F1876669-C09A-448D-91FB-A97C707F2EDA}" srcOrd="2" destOrd="0" parTransId="{7DD7A7FE-1598-455E-89EE-1D9950647EB9}" sibTransId="{DA4E61E8-EE59-470B-987F-5039AF1AFF3B}"/>
    <dgm:cxn modelId="{9A25C6C5-4074-4822-A7C2-4934197E14F3}" type="presOf" srcId="{3D3A6EE2-814D-4975-B327-8E0BDA5FC8F1}" destId="{D2EC5D55-AB1A-4DAB-ACB9-CCF38E12201D}" srcOrd="0" destOrd="0" presId="urn:microsoft.com/office/officeart/2005/8/layout/default"/>
    <dgm:cxn modelId="{BF1CB9B7-54BB-42A6-AE69-FF9702FE0BF1}" type="presParOf" srcId="{D2EC5D55-AB1A-4DAB-ACB9-CCF38E12201D}" destId="{EC5D2D53-554E-4C9F-B661-691617CF9BD9}" srcOrd="0" destOrd="0" presId="urn:microsoft.com/office/officeart/2005/8/layout/default"/>
    <dgm:cxn modelId="{85D8EA4C-B3D7-41B5-A1F4-478B82E90627}" type="presParOf" srcId="{D2EC5D55-AB1A-4DAB-ACB9-CCF38E12201D}" destId="{26037AE5-1AA2-4DF5-9DBD-22206F8C9F60}" srcOrd="1" destOrd="0" presId="urn:microsoft.com/office/officeart/2005/8/layout/default"/>
    <dgm:cxn modelId="{24DA67C7-55F2-46DD-9FDE-D8A232E6AC14}" type="presParOf" srcId="{D2EC5D55-AB1A-4DAB-ACB9-CCF38E12201D}" destId="{20345250-E8DB-42FE-BA22-4835D7797884}" srcOrd="2" destOrd="0" presId="urn:microsoft.com/office/officeart/2005/8/layout/default"/>
    <dgm:cxn modelId="{91E16537-327F-4702-B2ED-4FF736BB0325}" type="presParOf" srcId="{D2EC5D55-AB1A-4DAB-ACB9-CCF38E12201D}" destId="{FC8B3CD8-0ABE-4DD2-8446-3CA87B48B6F9}" srcOrd="3" destOrd="0" presId="urn:microsoft.com/office/officeart/2005/8/layout/default"/>
    <dgm:cxn modelId="{692B8CD6-8753-459E-8CF6-8D451836F56B}" type="presParOf" srcId="{D2EC5D55-AB1A-4DAB-ACB9-CCF38E12201D}" destId="{2666C84F-5522-4798-A76A-14D166BEAEC3}" srcOrd="4" destOrd="0" presId="urn:microsoft.com/office/officeart/2005/8/layout/default"/>
    <dgm:cxn modelId="{A1F81505-844E-4096-9A60-B404BA22BCA2}" type="presParOf" srcId="{D2EC5D55-AB1A-4DAB-ACB9-CCF38E12201D}" destId="{1DBAF938-AEC2-4068-93D0-80D61B9F7FE1}" srcOrd="5" destOrd="0" presId="urn:microsoft.com/office/officeart/2005/8/layout/default"/>
    <dgm:cxn modelId="{C30C8B7E-8125-4821-888C-6FAC54791E74}" type="presParOf" srcId="{D2EC5D55-AB1A-4DAB-ACB9-CCF38E12201D}" destId="{82ED599C-BCB5-4B83-ADC7-F3D11E006E7C}" srcOrd="6" destOrd="0" presId="urn:microsoft.com/office/officeart/2005/8/layout/default"/>
    <dgm:cxn modelId="{ECEDE6F5-1C6C-475D-BBCA-12F3084108A8}" type="presParOf" srcId="{D2EC5D55-AB1A-4DAB-ACB9-CCF38E12201D}" destId="{4BAB5A86-988A-439C-8997-240B50BACC56}" srcOrd="7" destOrd="0" presId="urn:microsoft.com/office/officeart/2005/8/layout/default"/>
    <dgm:cxn modelId="{7A6C9A9B-3DFA-4383-A116-7C81CF86CA64}" type="presParOf" srcId="{D2EC5D55-AB1A-4DAB-ACB9-CCF38E12201D}" destId="{ED852347-64C5-4D5C-B403-A5C53BB64BA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127DF84-6C09-4FC9-BBBE-9DB98D9242A2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D32E041-E2F7-49DD-BB3F-11C50BA459A2}">
      <dgm:prSet phldrT="[Texto]" custT="1"/>
      <dgm:spPr/>
      <dgm:t>
        <a:bodyPr/>
        <a:lstStyle/>
        <a:p>
          <a:pPr algn="l"/>
          <a:r>
            <a:rPr lang="es-EC" sz="1600" dirty="0" smtClean="0"/>
            <a:t>Promedio apiario: </a:t>
          </a:r>
          <a:r>
            <a:rPr lang="es-EC" sz="1600" dirty="0" smtClean="0">
              <a:solidFill>
                <a:srgbClr val="FF9900"/>
              </a:solidFill>
            </a:rPr>
            <a:t>4.6% </a:t>
          </a:r>
          <a:endParaRPr lang="es-EC" sz="1600" dirty="0">
            <a:solidFill>
              <a:srgbClr val="FF9900"/>
            </a:solidFill>
          </a:endParaRPr>
        </a:p>
      </dgm:t>
    </dgm:pt>
    <dgm:pt modelId="{6D6A268C-5FF7-48D2-945B-213C13A8E6C5}" type="parTrans" cxnId="{8AF2E21C-7D82-40F8-9EC9-C97ABD81CA74}">
      <dgm:prSet/>
      <dgm:spPr/>
      <dgm:t>
        <a:bodyPr/>
        <a:lstStyle/>
        <a:p>
          <a:endParaRPr lang="es-EC" sz="1400"/>
        </a:p>
      </dgm:t>
    </dgm:pt>
    <dgm:pt modelId="{D9760F43-4E2B-41A1-9227-8B19E2A5780A}" type="sibTrans" cxnId="{8AF2E21C-7D82-40F8-9EC9-C97ABD81CA74}">
      <dgm:prSet/>
      <dgm:spPr/>
      <dgm:t>
        <a:bodyPr/>
        <a:lstStyle/>
        <a:p>
          <a:endParaRPr lang="es-EC" sz="1400"/>
        </a:p>
      </dgm:t>
    </dgm:pt>
    <dgm:pt modelId="{0F67D594-D724-45E9-9559-052CD5D4EEF6}">
      <dgm:prSet phldrT="[Texto]" custT="1"/>
      <dgm:spPr/>
      <dgm:t>
        <a:bodyPr/>
        <a:lstStyle/>
        <a:p>
          <a:pPr algn="l"/>
          <a:r>
            <a:rPr lang="es-EC" sz="1600" dirty="0" smtClean="0"/>
            <a:t>Promedio colmena: </a:t>
          </a:r>
          <a:r>
            <a:rPr lang="es-EC" sz="1600" dirty="0" smtClean="0">
              <a:solidFill>
                <a:srgbClr val="FF9900"/>
              </a:solidFill>
            </a:rPr>
            <a:t>3.79%</a:t>
          </a:r>
          <a:endParaRPr lang="es-EC" sz="1600" dirty="0">
            <a:solidFill>
              <a:srgbClr val="FF9900"/>
            </a:solidFill>
          </a:endParaRPr>
        </a:p>
      </dgm:t>
    </dgm:pt>
    <dgm:pt modelId="{E34ABCE3-FDD9-480E-B7A8-7898F4123E17}" type="parTrans" cxnId="{8B279F3B-B4E3-489E-9055-10A23A9B571E}">
      <dgm:prSet/>
      <dgm:spPr/>
      <dgm:t>
        <a:bodyPr/>
        <a:lstStyle/>
        <a:p>
          <a:endParaRPr lang="es-EC" sz="1400"/>
        </a:p>
      </dgm:t>
    </dgm:pt>
    <dgm:pt modelId="{84EDFF6B-4B8F-4590-9126-F0C6BA64FCB6}" type="sibTrans" cxnId="{8B279F3B-B4E3-489E-9055-10A23A9B571E}">
      <dgm:prSet/>
      <dgm:spPr/>
      <dgm:t>
        <a:bodyPr/>
        <a:lstStyle/>
        <a:p>
          <a:endParaRPr lang="es-EC" sz="1400"/>
        </a:p>
      </dgm:t>
    </dgm:pt>
    <dgm:pt modelId="{B6704882-1E5B-45FC-B02F-7F1268E876FF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Máx: </a:t>
          </a:r>
          <a:r>
            <a:rPr lang="es-EC" sz="1600" dirty="0" smtClean="0">
              <a:solidFill>
                <a:srgbClr val="FF0000"/>
              </a:solidFill>
            </a:rPr>
            <a:t>9.13%</a:t>
          </a:r>
          <a:r>
            <a:rPr lang="es-EC" sz="1600" dirty="0" smtClean="0">
              <a:solidFill>
                <a:schemeClr val="tx1"/>
              </a:solidFill>
            </a:rPr>
            <a:t/>
          </a:r>
          <a:br>
            <a:rPr lang="es-EC" sz="1600" dirty="0" smtClean="0">
              <a:solidFill>
                <a:schemeClr val="tx1"/>
              </a:solidFill>
            </a:rPr>
          </a:br>
          <a:r>
            <a:rPr lang="es-EC" sz="1600" dirty="0" smtClean="0">
              <a:solidFill>
                <a:schemeClr val="tx1"/>
              </a:solidFill>
            </a:rPr>
            <a:t>Mín: </a:t>
          </a:r>
          <a:r>
            <a:rPr lang="es-EC" sz="1600" dirty="0" smtClean="0">
              <a:solidFill>
                <a:srgbClr val="00B050"/>
              </a:solidFill>
            </a:rPr>
            <a:t>0.66%</a:t>
          </a:r>
          <a:endParaRPr lang="es-EC" sz="1600" dirty="0">
            <a:solidFill>
              <a:srgbClr val="00B050"/>
            </a:solidFill>
          </a:endParaRPr>
        </a:p>
      </dgm:t>
    </dgm:pt>
    <dgm:pt modelId="{182EE030-984E-4A12-B58E-D89E8752713B}" type="parTrans" cxnId="{47C42AB1-55EB-46B4-A2D3-755431993A6C}">
      <dgm:prSet/>
      <dgm:spPr/>
      <dgm:t>
        <a:bodyPr/>
        <a:lstStyle/>
        <a:p>
          <a:endParaRPr lang="es-EC" sz="1400"/>
        </a:p>
      </dgm:t>
    </dgm:pt>
    <dgm:pt modelId="{1B079ED3-77E3-41EA-9782-431397904349}" type="sibTrans" cxnId="{47C42AB1-55EB-46B4-A2D3-755431993A6C}">
      <dgm:prSet/>
      <dgm:spPr/>
      <dgm:t>
        <a:bodyPr/>
        <a:lstStyle/>
        <a:p>
          <a:endParaRPr lang="es-EC" sz="1400"/>
        </a:p>
      </dgm:t>
    </dgm:pt>
    <dgm:pt modelId="{9585E151-65AE-4139-93EC-CCB857ADAF42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Max: </a:t>
          </a:r>
          <a:r>
            <a:rPr lang="es-EC" sz="1600" dirty="0" smtClean="0">
              <a:solidFill>
                <a:srgbClr val="FF9900"/>
              </a:solidFill>
            </a:rPr>
            <a:t>5.38%</a:t>
          </a:r>
          <a:r>
            <a:rPr lang="es-EC" sz="1600" dirty="0" smtClean="0">
              <a:solidFill>
                <a:schemeClr val="tx1"/>
              </a:solidFill>
            </a:rPr>
            <a:t/>
          </a:r>
          <a:br>
            <a:rPr lang="es-EC" sz="1600" dirty="0" smtClean="0">
              <a:solidFill>
                <a:schemeClr val="tx1"/>
              </a:solidFill>
            </a:rPr>
          </a:br>
          <a:r>
            <a:rPr lang="es-EC" sz="1600" dirty="0" smtClean="0">
              <a:solidFill>
                <a:schemeClr val="tx1"/>
              </a:solidFill>
            </a:rPr>
            <a:t>Min:</a:t>
          </a:r>
          <a:r>
            <a:rPr lang="es-EC" sz="1600" dirty="0" smtClean="0">
              <a:solidFill>
                <a:srgbClr val="00B050"/>
              </a:solidFill>
            </a:rPr>
            <a:t> 2.66%</a:t>
          </a:r>
          <a:endParaRPr lang="es-EC" sz="1600" dirty="0">
            <a:solidFill>
              <a:srgbClr val="00B050"/>
            </a:solidFill>
          </a:endParaRPr>
        </a:p>
      </dgm:t>
    </dgm:pt>
    <dgm:pt modelId="{FCC508B4-540C-41B5-91A6-C8E557EEE003}" type="parTrans" cxnId="{04F98A9A-07D7-4725-B4D2-BBBA68D70547}">
      <dgm:prSet/>
      <dgm:spPr/>
      <dgm:t>
        <a:bodyPr/>
        <a:lstStyle/>
        <a:p>
          <a:endParaRPr lang="es-EC" sz="1400"/>
        </a:p>
      </dgm:t>
    </dgm:pt>
    <dgm:pt modelId="{610C06E7-7AA5-4245-BC01-980EB64D33E1}" type="sibTrans" cxnId="{04F98A9A-07D7-4725-B4D2-BBBA68D70547}">
      <dgm:prSet/>
      <dgm:spPr/>
      <dgm:t>
        <a:bodyPr/>
        <a:lstStyle/>
        <a:p>
          <a:endParaRPr lang="es-EC" sz="1400"/>
        </a:p>
      </dgm:t>
    </dgm:pt>
    <dgm:pt modelId="{97BC60C8-066F-48F7-B5B2-79054F8D7BC5}" type="pres">
      <dgm:prSet presAssocID="{A127DF84-6C09-4FC9-BBBE-9DB98D9242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9E3FEA6-8A72-4373-A839-58197BE5486A}" type="pres">
      <dgm:prSet presAssocID="{2D32E041-E2F7-49DD-BB3F-11C50BA459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AFB74F-4086-4201-8770-74F5973DADAB}" type="pres">
      <dgm:prSet presAssocID="{D9760F43-4E2B-41A1-9227-8B19E2A5780A}" presName="sibTrans" presStyleCnt="0"/>
      <dgm:spPr/>
    </dgm:pt>
    <dgm:pt modelId="{C34FB38B-03B6-4FC7-BA75-88759012F9E2}" type="pres">
      <dgm:prSet presAssocID="{B6704882-1E5B-45FC-B02F-7F1268E876F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9D6438-5461-49DF-826A-07AF982C3C0E}" type="pres">
      <dgm:prSet presAssocID="{1B079ED3-77E3-41EA-9782-431397904349}" presName="sibTrans" presStyleCnt="0"/>
      <dgm:spPr/>
    </dgm:pt>
    <dgm:pt modelId="{EF2B7D58-3A05-44CA-A928-1BC54517B47B}" type="pres">
      <dgm:prSet presAssocID="{0F67D594-D724-45E9-9559-052CD5D4EEF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15E535-69E7-44BD-8650-EB17F1FCF625}" type="pres">
      <dgm:prSet presAssocID="{84EDFF6B-4B8F-4590-9126-F0C6BA64FCB6}" presName="sibTrans" presStyleCnt="0"/>
      <dgm:spPr/>
    </dgm:pt>
    <dgm:pt modelId="{60769A9C-980F-4D36-827D-6073A0045C02}" type="pres">
      <dgm:prSet presAssocID="{9585E151-65AE-4139-93EC-CCB857ADAF4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FC744A5-DFD6-44BE-9A41-0AE6D4EFFFD7}" type="presOf" srcId="{B6704882-1E5B-45FC-B02F-7F1268E876FF}" destId="{C34FB38B-03B6-4FC7-BA75-88759012F9E2}" srcOrd="0" destOrd="0" presId="urn:microsoft.com/office/officeart/2005/8/layout/default"/>
    <dgm:cxn modelId="{8B279F3B-B4E3-489E-9055-10A23A9B571E}" srcId="{A127DF84-6C09-4FC9-BBBE-9DB98D9242A2}" destId="{0F67D594-D724-45E9-9559-052CD5D4EEF6}" srcOrd="2" destOrd="0" parTransId="{E34ABCE3-FDD9-480E-B7A8-7898F4123E17}" sibTransId="{84EDFF6B-4B8F-4590-9126-F0C6BA64FCB6}"/>
    <dgm:cxn modelId="{61D3C420-2990-4957-9FCA-8CB2B79173F9}" type="presOf" srcId="{2D32E041-E2F7-49DD-BB3F-11C50BA459A2}" destId="{79E3FEA6-8A72-4373-A839-58197BE5486A}" srcOrd="0" destOrd="0" presId="urn:microsoft.com/office/officeart/2005/8/layout/default"/>
    <dgm:cxn modelId="{DC0205AA-D372-4477-A92B-3D706BEB4E34}" type="presOf" srcId="{0F67D594-D724-45E9-9559-052CD5D4EEF6}" destId="{EF2B7D58-3A05-44CA-A928-1BC54517B47B}" srcOrd="0" destOrd="0" presId="urn:microsoft.com/office/officeart/2005/8/layout/default"/>
    <dgm:cxn modelId="{8AF2E21C-7D82-40F8-9EC9-C97ABD81CA74}" srcId="{A127DF84-6C09-4FC9-BBBE-9DB98D9242A2}" destId="{2D32E041-E2F7-49DD-BB3F-11C50BA459A2}" srcOrd="0" destOrd="0" parTransId="{6D6A268C-5FF7-48D2-945B-213C13A8E6C5}" sibTransId="{D9760F43-4E2B-41A1-9227-8B19E2A5780A}"/>
    <dgm:cxn modelId="{707EF1F6-E8BC-4405-BA7B-87FC9DC33F1C}" type="presOf" srcId="{9585E151-65AE-4139-93EC-CCB857ADAF42}" destId="{60769A9C-980F-4D36-827D-6073A0045C02}" srcOrd="0" destOrd="0" presId="urn:microsoft.com/office/officeart/2005/8/layout/default"/>
    <dgm:cxn modelId="{47C42AB1-55EB-46B4-A2D3-755431993A6C}" srcId="{A127DF84-6C09-4FC9-BBBE-9DB98D9242A2}" destId="{B6704882-1E5B-45FC-B02F-7F1268E876FF}" srcOrd="1" destOrd="0" parTransId="{182EE030-984E-4A12-B58E-D89E8752713B}" sibTransId="{1B079ED3-77E3-41EA-9782-431397904349}"/>
    <dgm:cxn modelId="{0D868DC1-EB3A-4941-8959-FDC73B3E7C67}" type="presOf" srcId="{A127DF84-6C09-4FC9-BBBE-9DB98D9242A2}" destId="{97BC60C8-066F-48F7-B5B2-79054F8D7BC5}" srcOrd="0" destOrd="0" presId="urn:microsoft.com/office/officeart/2005/8/layout/default"/>
    <dgm:cxn modelId="{04F98A9A-07D7-4725-B4D2-BBBA68D70547}" srcId="{A127DF84-6C09-4FC9-BBBE-9DB98D9242A2}" destId="{9585E151-65AE-4139-93EC-CCB857ADAF42}" srcOrd="3" destOrd="0" parTransId="{FCC508B4-540C-41B5-91A6-C8E557EEE003}" sibTransId="{610C06E7-7AA5-4245-BC01-980EB64D33E1}"/>
    <dgm:cxn modelId="{2A3676C4-D7C3-4033-B65F-6D25BB37D56A}" type="presParOf" srcId="{97BC60C8-066F-48F7-B5B2-79054F8D7BC5}" destId="{79E3FEA6-8A72-4373-A839-58197BE5486A}" srcOrd="0" destOrd="0" presId="urn:microsoft.com/office/officeart/2005/8/layout/default"/>
    <dgm:cxn modelId="{A36C93E3-7738-4374-9A79-321E80D60733}" type="presParOf" srcId="{97BC60C8-066F-48F7-B5B2-79054F8D7BC5}" destId="{D1AFB74F-4086-4201-8770-74F5973DADAB}" srcOrd="1" destOrd="0" presId="urn:microsoft.com/office/officeart/2005/8/layout/default"/>
    <dgm:cxn modelId="{180BE1BC-DAD9-4EE0-8C1D-4A29ED68AC75}" type="presParOf" srcId="{97BC60C8-066F-48F7-B5B2-79054F8D7BC5}" destId="{C34FB38B-03B6-4FC7-BA75-88759012F9E2}" srcOrd="2" destOrd="0" presId="urn:microsoft.com/office/officeart/2005/8/layout/default"/>
    <dgm:cxn modelId="{ECD115CD-290D-4E82-AEDD-6E11A3FE8891}" type="presParOf" srcId="{97BC60C8-066F-48F7-B5B2-79054F8D7BC5}" destId="{C59D6438-5461-49DF-826A-07AF982C3C0E}" srcOrd="3" destOrd="0" presId="urn:microsoft.com/office/officeart/2005/8/layout/default"/>
    <dgm:cxn modelId="{83ABE81B-D876-45DE-9BC0-B17AE183BC3E}" type="presParOf" srcId="{97BC60C8-066F-48F7-B5B2-79054F8D7BC5}" destId="{EF2B7D58-3A05-44CA-A928-1BC54517B47B}" srcOrd="4" destOrd="0" presId="urn:microsoft.com/office/officeart/2005/8/layout/default"/>
    <dgm:cxn modelId="{F433AA6E-3BFC-4944-ACFF-9C9CDE3F724D}" type="presParOf" srcId="{97BC60C8-066F-48F7-B5B2-79054F8D7BC5}" destId="{4115E535-69E7-44BD-8650-EB17F1FCF625}" srcOrd="5" destOrd="0" presId="urn:microsoft.com/office/officeart/2005/8/layout/default"/>
    <dgm:cxn modelId="{79EDDC32-6954-486A-8F50-0FA9AB14482C}" type="presParOf" srcId="{97BC60C8-066F-48F7-B5B2-79054F8D7BC5}" destId="{60769A9C-980F-4D36-827D-6073A0045C0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068DAB-8651-42D3-BB69-941D66CEF0C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26C3D40-0E58-44B6-A527-4C574A1D0BA4}">
      <dgm:prSet phldrT="[Texto]"/>
      <dgm:spPr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588CCBD-48B2-4C2B-B194-A5DA3BECABF5}" type="parTrans" cxnId="{2B38B653-E245-49AD-8586-088D2674DA77}">
      <dgm:prSet/>
      <dgm:spPr/>
      <dgm:t>
        <a:bodyPr/>
        <a:lstStyle/>
        <a:p>
          <a:endParaRPr lang="es-EC"/>
        </a:p>
      </dgm:t>
    </dgm:pt>
    <dgm:pt modelId="{3D555E63-836F-4C33-84B7-271DB2DAC4F9}" type="sibTrans" cxnId="{2B38B653-E245-49AD-8586-088D2674DA77}">
      <dgm:prSet/>
      <dgm:spPr/>
      <dgm:t>
        <a:bodyPr/>
        <a:lstStyle/>
        <a:p>
          <a:endParaRPr lang="es-EC"/>
        </a:p>
      </dgm:t>
    </dgm:pt>
    <dgm:pt modelId="{637CFC99-4CB9-4A93-BC9C-567027933FA6}">
      <dgm:prSet phldrT="[Texto]"/>
      <dgm:spPr>
        <a:blipFill rotWithShape="0">
          <a:blip xmlns:r="http://schemas.openxmlformats.org/officeDocument/2006/relationships" r:embed="rId2">
            <a:lum bright="70000" contrast="-70000"/>
          </a:blip>
          <a:stretch>
            <a:fillRect/>
          </a:stretch>
        </a:blipFill>
      </dgm:spPr>
      <dgm:t>
        <a:bodyPr anchor="b"/>
        <a:lstStyle/>
        <a:p>
          <a:r>
            <a:rPr lang="es-EC" b="1" dirty="0" smtClean="0">
              <a:solidFill>
                <a:schemeClr val="tx1"/>
              </a:solidFill>
            </a:rPr>
            <a:t>Importante polinizador.</a:t>
          </a:r>
        </a:p>
        <a:p>
          <a:r>
            <a:rPr lang="es-EC" b="1" dirty="0" smtClean="0">
              <a:solidFill>
                <a:schemeClr val="tx1"/>
              </a:solidFill>
            </a:rPr>
            <a:t> (71% especies utilizadas como alimento)</a:t>
          </a:r>
        </a:p>
      </dgm:t>
    </dgm:pt>
    <dgm:pt modelId="{F753D0AC-F4DD-42A2-92CA-C891E203680F}" type="parTrans" cxnId="{FF51A5D9-3AD9-44EA-AFAE-C303DEFC95D2}">
      <dgm:prSet/>
      <dgm:spPr/>
      <dgm:t>
        <a:bodyPr/>
        <a:lstStyle/>
        <a:p>
          <a:endParaRPr lang="es-EC"/>
        </a:p>
      </dgm:t>
    </dgm:pt>
    <dgm:pt modelId="{D8901A1F-3848-41A7-A5E8-E9C440D7589F}" type="sibTrans" cxnId="{FF51A5D9-3AD9-44EA-AFAE-C303DEFC95D2}">
      <dgm:prSet/>
      <dgm:spPr/>
      <dgm:t>
        <a:bodyPr/>
        <a:lstStyle/>
        <a:p>
          <a:endParaRPr lang="es-EC"/>
        </a:p>
      </dgm:t>
    </dgm:pt>
    <dgm:pt modelId="{12D16F6C-21E5-4D5E-9EB1-26E06E1612F6}">
      <dgm:prSet phldrT="[Texto]"/>
      <dgm:spPr>
        <a:blipFill rotWithShape="0">
          <a:blip xmlns:r="http://schemas.openxmlformats.org/officeDocument/2006/relationships" r:embed="rId3">
            <a:lum bright="70000" contrast="-70000"/>
          </a:blip>
          <a:stretch>
            <a:fillRect/>
          </a:stretch>
        </a:blipFill>
      </dgm:spPr>
      <dgm:t>
        <a:bodyPr anchor="b"/>
        <a:lstStyle/>
        <a:p>
          <a:r>
            <a:rPr lang="es-EC" b="1" dirty="0" smtClean="0">
              <a:solidFill>
                <a:schemeClr val="tx1"/>
              </a:solidFill>
            </a:rPr>
            <a:t>Producción de alimentos altamente nutritivos.</a:t>
          </a:r>
        </a:p>
        <a:p>
          <a:r>
            <a:rPr lang="es-EC" b="1" dirty="0" smtClean="0">
              <a:solidFill>
                <a:schemeClr val="tx1"/>
              </a:solidFill>
            </a:rPr>
            <a:t> (Miel, cera, propóleo, jalea real)</a:t>
          </a:r>
          <a:endParaRPr lang="es-EC" b="1" dirty="0">
            <a:solidFill>
              <a:schemeClr val="tx1"/>
            </a:solidFill>
          </a:endParaRPr>
        </a:p>
      </dgm:t>
    </dgm:pt>
    <dgm:pt modelId="{768ED7DC-707A-45D4-975D-97F329294B0D}" type="parTrans" cxnId="{C39F3CBC-82B5-4676-BCEE-33F14F14585B}">
      <dgm:prSet/>
      <dgm:spPr/>
      <dgm:t>
        <a:bodyPr/>
        <a:lstStyle/>
        <a:p>
          <a:endParaRPr lang="es-EC"/>
        </a:p>
      </dgm:t>
    </dgm:pt>
    <dgm:pt modelId="{87E251C0-98FA-4192-9907-81DCBD63EA2A}" type="sibTrans" cxnId="{C39F3CBC-82B5-4676-BCEE-33F14F14585B}">
      <dgm:prSet/>
      <dgm:spPr/>
      <dgm:t>
        <a:bodyPr/>
        <a:lstStyle/>
        <a:p>
          <a:endParaRPr lang="es-EC"/>
        </a:p>
      </dgm:t>
    </dgm:pt>
    <dgm:pt modelId="{958545AB-0A6D-44DA-9E35-A0AF45C8DA0A}">
      <dgm:prSet phldrT="[Texto]" custT="1"/>
      <dgm:spPr>
        <a:blipFill rotWithShape="0">
          <a:blip xmlns:r="http://schemas.openxmlformats.org/officeDocument/2006/relationships" r:embed="rId4">
            <a:lum bright="70000" contrast="-70000"/>
          </a:blip>
          <a:stretch>
            <a:fillRect/>
          </a:stretch>
        </a:blipFill>
      </dgm:spPr>
      <dgm:t>
        <a:bodyPr anchor="t"/>
        <a:lstStyle/>
        <a:p>
          <a:r>
            <a:rPr lang="es-EC" sz="1600" b="1" dirty="0" smtClean="0">
              <a:solidFill>
                <a:schemeClr val="tx1"/>
              </a:solidFill>
            </a:rPr>
            <a:t>Importancia ecológica en ecosistemas.</a:t>
          </a:r>
        </a:p>
        <a:p>
          <a:r>
            <a:rPr lang="es-EC" sz="1600" b="1" dirty="0" smtClean="0">
              <a:solidFill>
                <a:schemeClr val="tx1"/>
              </a:solidFill>
            </a:rPr>
            <a:t>(Reproducción vegetal de especies botánicas)</a:t>
          </a:r>
          <a:endParaRPr lang="es-EC" sz="1600" b="1" dirty="0">
            <a:solidFill>
              <a:schemeClr val="tx1"/>
            </a:solidFill>
          </a:endParaRPr>
        </a:p>
      </dgm:t>
    </dgm:pt>
    <dgm:pt modelId="{CA753B60-C2B7-481A-A280-837F79F070B0}" type="parTrans" cxnId="{96859380-CC91-45F7-9356-313EDC2754E8}">
      <dgm:prSet/>
      <dgm:spPr/>
      <dgm:t>
        <a:bodyPr/>
        <a:lstStyle/>
        <a:p>
          <a:endParaRPr lang="es-EC"/>
        </a:p>
      </dgm:t>
    </dgm:pt>
    <dgm:pt modelId="{1698FBBF-319F-494B-A49E-242331A4615C}" type="sibTrans" cxnId="{96859380-CC91-45F7-9356-313EDC2754E8}">
      <dgm:prSet/>
      <dgm:spPr/>
      <dgm:t>
        <a:bodyPr/>
        <a:lstStyle/>
        <a:p>
          <a:endParaRPr lang="es-EC"/>
        </a:p>
      </dgm:t>
    </dgm:pt>
    <dgm:pt modelId="{70839C99-8730-4582-9B1B-B88D902DF1BC}">
      <dgm:prSet phldrT="[Texto]"/>
      <dgm:spPr>
        <a:blipFill rotWithShape="0">
          <a:blip xmlns:r="http://schemas.openxmlformats.org/officeDocument/2006/relationships" r:embed="rId5">
            <a:lum bright="70000" contrast="-70000"/>
          </a:blip>
          <a:stretch>
            <a:fillRect/>
          </a:stretch>
        </a:blipFill>
      </dgm:spPr>
      <dgm:t>
        <a:bodyPr anchor="t"/>
        <a:lstStyle/>
        <a:p>
          <a:r>
            <a:rPr lang="es-EC" b="1" dirty="0" smtClean="0">
              <a:solidFill>
                <a:schemeClr val="tx1"/>
              </a:solidFill>
            </a:rPr>
            <a:t>Presencia de patógenos y enfermedades. (Síndrome de Colapso de colmenas)</a:t>
          </a:r>
          <a:endParaRPr lang="es-EC" b="1" dirty="0">
            <a:solidFill>
              <a:schemeClr val="tx1"/>
            </a:solidFill>
          </a:endParaRPr>
        </a:p>
      </dgm:t>
    </dgm:pt>
    <dgm:pt modelId="{B51E9068-306F-4F4A-86EC-9C8355CAC9CE}" type="parTrans" cxnId="{241FEACF-1E2E-43E5-80B2-D2F5A09560CB}">
      <dgm:prSet/>
      <dgm:spPr/>
      <dgm:t>
        <a:bodyPr/>
        <a:lstStyle/>
        <a:p>
          <a:endParaRPr lang="es-EC"/>
        </a:p>
      </dgm:t>
    </dgm:pt>
    <dgm:pt modelId="{D6DFBAFD-95FD-441A-A4EC-22B6CF86747E}" type="sibTrans" cxnId="{241FEACF-1E2E-43E5-80B2-D2F5A09560CB}">
      <dgm:prSet/>
      <dgm:spPr/>
      <dgm:t>
        <a:bodyPr/>
        <a:lstStyle/>
        <a:p>
          <a:endParaRPr lang="es-EC"/>
        </a:p>
      </dgm:t>
    </dgm:pt>
    <dgm:pt modelId="{BEE80D0A-AA5E-401E-8114-60A435140F10}" type="pres">
      <dgm:prSet presAssocID="{64068DAB-8651-42D3-BB69-941D66CEF0C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D1A4937-A7A5-4052-9593-1A1AB2F92666}" type="pres">
      <dgm:prSet presAssocID="{64068DAB-8651-42D3-BB69-941D66CEF0CB}" presName="matrix" presStyleCnt="0"/>
      <dgm:spPr/>
    </dgm:pt>
    <dgm:pt modelId="{45FEF042-DD07-4DDF-9783-8168305C26C2}" type="pres">
      <dgm:prSet presAssocID="{64068DAB-8651-42D3-BB69-941D66CEF0CB}" presName="tile1" presStyleLbl="node1" presStyleIdx="0" presStyleCnt="4"/>
      <dgm:spPr/>
      <dgm:t>
        <a:bodyPr/>
        <a:lstStyle/>
        <a:p>
          <a:endParaRPr lang="es-EC"/>
        </a:p>
      </dgm:t>
    </dgm:pt>
    <dgm:pt modelId="{E2B533A4-5245-412C-BE32-3FA1245F5893}" type="pres">
      <dgm:prSet presAssocID="{64068DAB-8651-42D3-BB69-941D66CEF0C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FD2AD9-879A-4293-9D75-63E168C574D1}" type="pres">
      <dgm:prSet presAssocID="{64068DAB-8651-42D3-BB69-941D66CEF0CB}" presName="tile2" presStyleLbl="node1" presStyleIdx="1" presStyleCnt="4" custLinFactNeighborX="0" custLinFactNeighborY="952"/>
      <dgm:spPr/>
      <dgm:t>
        <a:bodyPr/>
        <a:lstStyle/>
        <a:p>
          <a:endParaRPr lang="es-EC"/>
        </a:p>
      </dgm:t>
    </dgm:pt>
    <dgm:pt modelId="{B94C01ED-293A-4DE1-B9D6-62A172FA5CAB}" type="pres">
      <dgm:prSet presAssocID="{64068DAB-8651-42D3-BB69-941D66CEF0C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41AC4B-8C06-4F8D-84E2-7AADEB31D57E}" type="pres">
      <dgm:prSet presAssocID="{64068DAB-8651-42D3-BB69-941D66CEF0CB}" presName="tile3" presStyleLbl="node1" presStyleIdx="2" presStyleCnt="4"/>
      <dgm:spPr/>
      <dgm:t>
        <a:bodyPr/>
        <a:lstStyle/>
        <a:p>
          <a:endParaRPr lang="es-EC"/>
        </a:p>
      </dgm:t>
    </dgm:pt>
    <dgm:pt modelId="{8AE17C2E-EC99-4A03-AC06-99EEF74EA3AE}" type="pres">
      <dgm:prSet presAssocID="{64068DAB-8651-42D3-BB69-941D66CEF0C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F9C857-80DC-409B-AF44-E7604C415D7F}" type="pres">
      <dgm:prSet presAssocID="{64068DAB-8651-42D3-BB69-941D66CEF0CB}" presName="tile4" presStyleLbl="node1" presStyleIdx="3" presStyleCnt="4"/>
      <dgm:spPr/>
      <dgm:t>
        <a:bodyPr/>
        <a:lstStyle/>
        <a:p>
          <a:endParaRPr lang="es-EC"/>
        </a:p>
      </dgm:t>
    </dgm:pt>
    <dgm:pt modelId="{2A72FBD8-FEA5-471C-B52F-F50497744FBB}" type="pres">
      <dgm:prSet presAssocID="{64068DAB-8651-42D3-BB69-941D66CEF0C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B4332A-A23D-4117-B09C-E2DE4BA4B033}" type="pres">
      <dgm:prSet presAssocID="{64068DAB-8651-42D3-BB69-941D66CEF0CB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33754A42-5146-4458-814F-F622B966BB27}" type="presOf" srcId="{C26C3D40-0E58-44B6-A527-4C574A1D0BA4}" destId="{81B4332A-A23D-4117-B09C-E2DE4BA4B033}" srcOrd="0" destOrd="0" presId="urn:microsoft.com/office/officeart/2005/8/layout/matrix1"/>
    <dgm:cxn modelId="{F5685F06-BAAD-4EB1-B571-156D1EB5018D}" type="presOf" srcId="{637CFC99-4CB9-4A93-BC9C-567027933FA6}" destId="{45FEF042-DD07-4DDF-9783-8168305C26C2}" srcOrd="0" destOrd="0" presId="urn:microsoft.com/office/officeart/2005/8/layout/matrix1"/>
    <dgm:cxn modelId="{C39F3CBC-82B5-4676-BCEE-33F14F14585B}" srcId="{C26C3D40-0E58-44B6-A527-4C574A1D0BA4}" destId="{12D16F6C-21E5-4D5E-9EB1-26E06E1612F6}" srcOrd="1" destOrd="0" parTransId="{768ED7DC-707A-45D4-975D-97F329294B0D}" sibTransId="{87E251C0-98FA-4192-9907-81DCBD63EA2A}"/>
    <dgm:cxn modelId="{ABFB5292-8978-4882-ACA3-0A6FA19DC2E4}" type="presOf" srcId="{70839C99-8730-4582-9B1B-B88D902DF1BC}" destId="{71F9C857-80DC-409B-AF44-E7604C415D7F}" srcOrd="0" destOrd="0" presId="urn:microsoft.com/office/officeart/2005/8/layout/matrix1"/>
    <dgm:cxn modelId="{241FEACF-1E2E-43E5-80B2-D2F5A09560CB}" srcId="{C26C3D40-0E58-44B6-A527-4C574A1D0BA4}" destId="{70839C99-8730-4582-9B1B-B88D902DF1BC}" srcOrd="3" destOrd="0" parTransId="{B51E9068-306F-4F4A-86EC-9C8355CAC9CE}" sibTransId="{D6DFBAFD-95FD-441A-A4EC-22B6CF86747E}"/>
    <dgm:cxn modelId="{FF51A5D9-3AD9-44EA-AFAE-C303DEFC95D2}" srcId="{C26C3D40-0E58-44B6-A527-4C574A1D0BA4}" destId="{637CFC99-4CB9-4A93-BC9C-567027933FA6}" srcOrd="0" destOrd="0" parTransId="{F753D0AC-F4DD-42A2-92CA-C891E203680F}" sibTransId="{D8901A1F-3848-41A7-A5E8-E9C440D7589F}"/>
    <dgm:cxn modelId="{93714D93-C250-4013-A66F-CF00CB79A84C}" type="presOf" srcId="{958545AB-0A6D-44DA-9E35-A0AF45C8DA0A}" destId="{A241AC4B-8C06-4F8D-84E2-7AADEB31D57E}" srcOrd="0" destOrd="0" presId="urn:microsoft.com/office/officeart/2005/8/layout/matrix1"/>
    <dgm:cxn modelId="{24F64B16-AFE9-4F3A-9F01-648913BA2748}" type="presOf" srcId="{958545AB-0A6D-44DA-9E35-A0AF45C8DA0A}" destId="{8AE17C2E-EC99-4A03-AC06-99EEF74EA3AE}" srcOrd="1" destOrd="0" presId="urn:microsoft.com/office/officeart/2005/8/layout/matrix1"/>
    <dgm:cxn modelId="{96859380-CC91-45F7-9356-313EDC2754E8}" srcId="{C26C3D40-0E58-44B6-A527-4C574A1D0BA4}" destId="{958545AB-0A6D-44DA-9E35-A0AF45C8DA0A}" srcOrd="2" destOrd="0" parTransId="{CA753B60-C2B7-481A-A280-837F79F070B0}" sibTransId="{1698FBBF-319F-494B-A49E-242331A4615C}"/>
    <dgm:cxn modelId="{FBA1D3C9-17D8-4574-A112-F7B71F25BFAB}" type="presOf" srcId="{64068DAB-8651-42D3-BB69-941D66CEF0CB}" destId="{BEE80D0A-AA5E-401E-8114-60A435140F10}" srcOrd="0" destOrd="0" presId="urn:microsoft.com/office/officeart/2005/8/layout/matrix1"/>
    <dgm:cxn modelId="{77AABCBD-96E2-4789-BC0F-916543596B8C}" type="presOf" srcId="{637CFC99-4CB9-4A93-BC9C-567027933FA6}" destId="{E2B533A4-5245-412C-BE32-3FA1245F5893}" srcOrd="1" destOrd="0" presId="urn:microsoft.com/office/officeart/2005/8/layout/matrix1"/>
    <dgm:cxn modelId="{A622CB1D-9717-466D-9591-6F8909AC0B4F}" type="presOf" srcId="{12D16F6C-21E5-4D5E-9EB1-26E06E1612F6}" destId="{B94C01ED-293A-4DE1-B9D6-62A172FA5CAB}" srcOrd="1" destOrd="0" presId="urn:microsoft.com/office/officeart/2005/8/layout/matrix1"/>
    <dgm:cxn modelId="{2B38B653-E245-49AD-8586-088D2674DA77}" srcId="{64068DAB-8651-42D3-BB69-941D66CEF0CB}" destId="{C26C3D40-0E58-44B6-A527-4C574A1D0BA4}" srcOrd="0" destOrd="0" parTransId="{F588CCBD-48B2-4C2B-B194-A5DA3BECABF5}" sibTransId="{3D555E63-836F-4C33-84B7-271DB2DAC4F9}"/>
    <dgm:cxn modelId="{16A58FC2-9070-4436-AC25-DFAF797C619C}" type="presOf" srcId="{70839C99-8730-4582-9B1B-B88D902DF1BC}" destId="{2A72FBD8-FEA5-471C-B52F-F50497744FBB}" srcOrd="1" destOrd="0" presId="urn:microsoft.com/office/officeart/2005/8/layout/matrix1"/>
    <dgm:cxn modelId="{F7913B95-953C-47F1-8D9E-EEB0A699026A}" type="presOf" srcId="{12D16F6C-21E5-4D5E-9EB1-26E06E1612F6}" destId="{58FD2AD9-879A-4293-9D75-63E168C574D1}" srcOrd="0" destOrd="0" presId="urn:microsoft.com/office/officeart/2005/8/layout/matrix1"/>
    <dgm:cxn modelId="{A7B68158-00B7-4A0E-AACF-CBF18E967F50}" type="presParOf" srcId="{BEE80D0A-AA5E-401E-8114-60A435140F10}" destId="{5D1A4937-A7A5-4052-9593-1A1AB2F92666}" srcOrd="0" destOrd="0" presId="urn:microsoft.com/office/officeart/2005/8/layout/matrix1"/>
    <dgm:cxn modelId="{A91B4140-74D5-41CD-932A-6D263B92202A}" type="presParOf" srcId="{5D1A4937-A7A5-4052-9593-1A1AB2F92666}" destId="{45FEF042-DD07-4DDF-9783-8168305C26C2}" srcOrd="0" destOrd="0" presId="urn:microsoft.com/office/officeart/2005/8/layout/matrix1"/>
    <dgm:cxn modelId="{66933160-F5B9-44F0-B0C8-CC5CEABA57F4}" type="presParOf" srcId="{5D1A4937-A7A5-4052-9593-1A1AB2F92666}" destId="{E2B533A4-5245-412C-BE32-3FA1245F5893}" srcOrd="1" destOrd="0" presId="urn:microsoft.com/office/officeart/2005/8/layout/matrix1"/>
    <dgm:cxn modelId="{1CF7F449-51DF-46F2-8A24-A017DAB4F0DC}" type="presParOf" srcId="{5D1A4937-A7A5-4052-9593-1A1AB2F92666}" destId="{58FD2AD9-879A-4293-9D75-63E168C574D1}" srcOrd="2" destOrd="0" presId="urn:microsoft.com/office/officeart/2005/8/layout/matrix1"/>
    <dgm:cxn modelId="{143923DF-D835-4F1E-A523-12F136AADBAC}" type="presParOf" srcId="{5D1A4937-A7A5-4052-9593-1A1AB2F92666}" destId="{B94C01ED-293A-4DE1-B9D6-62A172FA5CAB}" srcOrd="3" destOrd="0" presId="urn:microsoft.com/office/officeart/2005/8/layout/matrix1"/>
    <dgm:cxn modelId="{B09EC0C3-71EF-463F-8D1E-38A049AC42A8}" type="presParOf" srcId="{5D1A4937-A7A5-4052-9593-1A1AB2F92666}" destId="{A241AC4B-8C06-4F8D-84E2-7AADEB31D57E}" srcOrd="4" destOrd="0" presId="urn:microsoft.com/office/officeart/2005/8/layout/matrix1"/>
    <dgm:cxn modelId="{747F3B06-9CDA-46F4-A221-41F1F1EDAC8F}" type="presParOf" srcId="{5D1A4937-A7A5-4052-9593-1A1AB2F92666}" destId="{8AE17C2E-EC99-4A03-AC06-99EEF74EA3AE}" srcOrd="5" destOrd="0" presId="urn:microsoft.com/office/officeart/2005/8/layout/matrix1"/>
    <dgm:cxn modelId="{C92B3409-BAA4-49BA-A63C-2EBA6EB6B21A}" type="presParOf" srcId="{5D1A4937-A7A5-4052-9593-1A1AB2F92666}" destId="{71F9C857-80DC-409B-AF44-E7604C415D7F}" srcOrd="6" destOrd="0" presId="urn:microsoft.com/office/officeart/2005/8/layout/matrix1"/>
    <dgm:cxn modelId="{A16113F3-38D2-4133-9BCC-36A8349C33E2}" type="presParOf" srcId="{5D1A4937-A7A5-4052-9593-1A1AB2F92666}" destId="{2A72FBD8-FEA5-471C-B52F-F50497744FBB}" srcOrd="7" destOrd="0" presId="urn:microsoft.com/office/officeart/2005/8/layout/matrix1"/>
    <dgm:cxn modelId="{E7FF3B3C-BD36-435E-BCDE-6DA930C73C2A}" type="presParOf" srcId="{BEE80D0A-AA5E-401E-8114-60A435140F10}" destId="{81B4332A-A23D-4117-B09C-E2DE4BA4B03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EDD228-CFF4-4D41-98A9-2DB5BDE3FCF2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3209BCCC-E0C7-4D5A-829F-17939C017F84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53C00B5-991E-42DD-BE36-26AB1251DD04}" type="parTrans" cxnId="{76D0B442-5918-4903-9830-C7356F6C595C}">
      <dgm:prSet/>
      <dgm:spPr/>
      <dgm:t>
        <a:bodyPr/>
        <a:lstStyle/>
        <a:p>
          <a:endParaRPr lang="es-EC"/>
        </a:p>
      </dgm:t>
    </dgm:pt>
    <dgm:pt modelId="{48579CE4-218B-44A7-82D1-EC1C3D511823}" type="sibTrans" cxnId="{76D0B442-5918-4903-9830-C7356F6C595C}">
      <dgm:prSet/>
      <dgm:spPr/>
      <dgm:t>
        <a:bodyPr/>
        <a:lstStyle/>
        <a:p>
          <a:endParaRPr lang="es-EC"/>
        </a:p>
      </dgm:t>
    </dgm:pt>
    <dgm:pt modelId="{04205D1F-C99E-446A-9AD0-62D5D929CEA6}">
      <dgm:prSet phldrT="[Texto]"/>
      <dgm:spPr/>
      <dgm:t>
        <a:bodyPr/>
        <a:lstStyle/>
        <a:p>
          <a:r>
            <a:rPr lang="es-EC" b="1" dirty="0" smtClean="0"/>
            <a:t>Bacterianas  (Loque americano y europeo</a:t>
          </a:r>
          <a:r>
            <a:rPr lang="es-EC" dirty="0" smtClean="0"/>
            <a:t>)</a:t>
          </a:r>
          <a:endParaRPr lang="es-EC" dirty="0"/>
        </a:p>
      </dgm:t>
    </dgm:pt>
    <dgm:pt modelId="{50BE1E07-7A76-4121-B452-32CC9EA0CA52}" type="parTrans" cxnId="{AF1C24FC-E6BC-4B4C-8A15-120E9E373E4E}">
      <dgm:prSet/>
      <dgm:spPr/>
      <dgm:t>
        <a:bodyPr/>
        <a:lstStyle/>
        <a:p>
          <a:endParaRPr lang="es-EC"/>
        </a:p>
      </dgm:t>
    </dgm:pt>
    <dgm:pt modelId="{B187F7F8-6031-400D-9C3C-88F1EC2CE5C5}" type="sibTrans" cxnId="{AF1C24FC-E6BC-4B4C-8A15-120E9E373E4E}">
      <dgm:prSet/>
      <dgm:spPr/>
      <dgm:t>
        <a:bodyPr/>
        <a:lstStyle/>
        <a:p>
          <a:endParaRPr lang="es-EC"/>
        </a:p>
      </dgm:t>
    </dgm:pt>
    <dgm:pt modelId="{8C0C71AA-4ABB-4847-9B87-6900B9FD95BB}">
      <dgm:prSet phldrT="[Texto]"/>
      <dgm:spPr/>
      <dgm:t>
        <a:bodyPr/>
        <a:lstStyle/>
        <a:p>
          <a:r>
            <a:rPr lang="es-EC" b="1" dirty="0" smtClean="0"/>
            <a:t>Fúngicas (Ascosferosis, Nosemosis)</a:t>
          </a:r>
          <a:endParaRPr lang="es-EC" b="1" dirty="0"/>
        </a:p>
      </dgm:t>
    </dgm:pt>
    <dgm:pt modelId="{8B8E33E0-7FA5-4280-9724-6C883D31B079}" type="parTrans" cxnId="{63EF66EA-E4A8-4A4C-8C35-65B28B2DB13B}">
      <dgm:prSet/>
      <dgm:spPr/>
      <dgm:t>
        <a:bodyPr/>
        <a:lstStyle/>
        <a:p>
          <a:endParaRPr lang="es-EC"/>
        </a:p>
      </dgm:t>
    </dgm:pt>
    <dgm:pt modelId="{C3FF863E-B06B-4D71-A3DF-4E7CEC5F0E3F}" type="sibTrans" cxnId="{63EF66EA-E4A8-4A4C-8C35-65B28B2DB13B}">
      <dgm:prSet/>
      <dgm:spPr/>
      <dgm:t>
        <a:bodyPr/>
        <a:lstStyle/>
        <a:p>
          <a:endParaRPr lang="es-EC"/>
        </a:p>
      </dgm:t>
    </dgm:pt>
    <dgm:pt modelId="{925FBA88-87C6-4473-9E37-62D85F08C941}">
      <dgm:prSet phldrT="[Texto]"/>
      <dgm:spPr/>
      <dgm:t>
        <a:bodyPr/>
        <a:lstStyle/>
        <a:p>
          <a:r>
            <a:rPr lang="es-EC" b="1" dirty="0" smtClean="0"/>
            <a:t>Parasitarias             (Varroasis, Braulosis, Acarapisosis)</a:t>
          </a:r>
          <a:endParaRPr lang="es-EC" b="1" dirty="0"/>
        </a:p>
      </dgm:t>
    </dgm:pt>
    <dgm:pt modelId="{9C55F47F-0DFC-4551-9B66-54E9799E9677}" type="parTrans" cxnId="{03ADB01C-4188-4845-892C-1BE8629B02C2}">
      <dgm:prSet/>
      <dgm:spPr/>
      <dgm:t>
        <a:bodyPr/>
        <a:lstStyle/>
        <a:p>
          <a:endParaRPr lang="es-EC"/>
        </a:p>
      </dgm:t>
    </dgm:pt>
    <dgm:pt modelId="{7F852D5F-9992-4803-B5CD-75A492CC4450}" type="sibTrans" cxnId="{03ADB01C-4188-4845-892C-1BE8629B02C2}">
      <dgm:prSet/>
      <dgm:spPr/>
      <dgm:t>
        <a:bodyPr/>
        <a:lstStyle/>
        <a:p>
          <a:endParaRPr lang="es-EC"/>
        </a:p>
      </dgm:t>
    </dgm:pt>
    <dgm:pt modelId="{B729A817-553A-4C3F-BAD5-5F404668E71B}">
      <dgm:prSet phldrT="[Texto]"/>
      <dgm:spPr/>
      <dgm:t>
        <a:bodyPr/>
        <a:lstStyle/>
        <a:p>
          <a:r>
            <a:rPr lang="es-EC" b="1" dirty="0" smtClean="0"/>
            <a:t>Víricas (Parálisis, Cría ensacada)</a:t>
          </a:r>
          <a:endParaRPr lang="es-EC" b="1" dirty="0"/>
        </a:p>
      </dgm:t>
    </dgm:pt>
    <dgm:pt modelId="{95DBA027-D686-4081-ADB7-52F3BC24E063}" type="parTrans" cxnId="{85DF93DF-8B9D-405E-9938-BC956641FD44}">
      <dgm:prSet/>
      <dgm:spPr/>
      <dgm:t>
        <a:bodyPr/>
        <a:lstStyle/>
        <a:p>
          <a:endParaRPr lang="es-EC"/>
        </a:p>
      </dgm:t>
    </dgm:pt>
    <dgm:pt modelId="{18CB3388-9994-401B-84E3-C4FC1B26A421}" type="sibTrans" cxnId="{85DF93DF-8B9D-405E-9938-BC956641FD44}">
      <dgm:prSet/>
      <dgm:spPr/>
      <dgm:t>
        <a:bodyPr/>
        <a:lstStyle/>
        <a:p>
          <a:endParaRPr lang="es-EC"/>
        </a:p>
      </dgm:t>
    </dgm:pt>
    <dgm:pt modelId="{32FB0F31-C2F8-44D6-8FBF-9B35ED854453}" type="pres">
      <dgm:prSet presAssocID="{21EDD228-CFF4-4D41-98A9-2DB5BDE3FC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BE17205-0445-495F-A096-314A4A698423}" type="pres">
      <dgm:prSet presAssocID="{3209BCCC-E0C7-4D5A-829F-17939C017F84}" presName="centerShape" presStyleLbl="node0" presStyleIdx="0" presStyleCnt="1" custScaleX="87136" custScaleY="75492" custLinFactNeighborX="182" custLinFactNeighborY="-1997"/>
      <dgm:spPr/>
      <dgm:t>
        <a:bodyPr/>
        <a:lstStyle/>
        <a:p>
          <a:endParaRPr lang="es-EC"/>
        </a:p>
      </dgm:t>
    </dgm:pt>
    <dgm:pt modelId="{530A6E6C-8CF7-458C-9DB4-137471E78087}" type="pres">
      <dgm:prSet presAssocID="{50BE1E07-7A76-4121-B452-32CC9EA0CA52}" presName="parTrans" presStyleLbl="bgSibTrans2D1" presStyleIdx="0" presStyleCnt="4" custScaleX="74911" custScaleY="75233"/>
      <dgm:spPr/>
      <dgm:t>
        <a:bodyPr/>
        <a:lstStyle/>
        <a:p>
          <a:endParaRPr lang="es-EC"/>
        </a:p>
      </dgm:t>
    </dgm:pt>
    <dgm:pt modelId="{8CD4B5ED-CFCF-4A6C-9620-12AA707734F5}" type="pres">
      <dgm:prSet presAssocID="{04205D1F-C99E-446A-9AD0-62D5D929CEA6}" presName="node" presStyleLbl="node1" presStyleIdx="0" presStyleCnt="4" custScaleX="97537" custScaleY="574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62C48A-E564-4753-950A-DA2C77C17992}" type="pres">
      <dgm:prSet presAssocID="{8B8E33E0-7FA5-4280-9724-6C883D31B079}" presName="parTrans" presStyleLbl="bgSibTrans2D1" presStyleIdx="1" presStyleCnt="4" custScaleX="74911" custScaleY="75233"/>
      <dgm:spPr/>
      <dgm:t>
        <a:bodyPr/>
        <a:lstStyle/>
        <a:p>
          <a:endParaRPr lang="es-EC"/>
        </a:p>
      </dgm:t>
    </dgm:pt>
    <dgm:pt modelId="{F5E61763-6BCE-42DB-A35A-9F0C8144636E}" type="pres">
      <dgm:prSet presAssocID="{8C0C71AA-4ABB-4847-9B87-6900B9FD95BB}" presName="node" presStyleLbl="node1" presStyleIdx="1" presStyleCnt="4" custScaleX="97537" custScaleY="574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7281CF-CACD-4A93-ADAD-DAEA71B18CF0}" type="pres">
      <dgm:prSet presAssocID="{9C55F47F-0DFC-4551-9B66-54E9799E9677}" presName="parTrans" presStyleLbl="bgSibTrans2D1" presStyleIdx="2" presStyleCnt="4" custScaleX="74911" custScaleY="75233"/>
      <dgm:spPr/>
      <dgm:t>
        <a:bodyPr/>
        <a:lstStyle/>
        <a:p>
          <a:endParaRPr lang="es-EC"/>
        </a:p>
      </dgm:t>
    </dgm:pt>
    <dgm:pt modelId="{4C1F2905-3193-4F3B-A1A2-E2B00D02A4E3}" type="pres">
      <dgm:prSet presAssocID="{925FBA88-87C6-4473-9E37-62D85F08C941}" presName="node" presStyleLbl="node1" presStyleIdx="2" presStyleCnt="4" custScaleX="97537" custScaleY="574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210110-EE49-4773-92F0-59CD55757665}" type="pres">
      <dgm:prSet presAssocID="{95DBA027-D686-4081-ADB7-52F3BC24E063}" presName="parTrans" presStyleLbl="bgSibTrans2D1" presStyleIdx="3" presStyleCnt="4" custScaleX="74911" custScaleY="75233"/>
      <dgm:spPr/>
      <dgm:t>
        <a:bodyPr/>
        <a:lstStyle/>
        <a:p>
          <a:endParaRPr lang="es-EC"/>
        </a:p>
      </dgm:t>
    </dgm:pt>
    <dgm:pt modelId="{4D35C63C-1FBB-4B59-BC3F-130671B81628}" type="pres">
      <dgm:prSet presAssocID="{B729A817-553A-4C3F-BAD5-5F404668E71B}" presName="node" presStyleLbl="node1" presStyleIdx="3" presStyleCnt="4" custScaleX="97537" custScaleY="57467" custRadScaleRad="98816" custRadScaleInc="62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E668EC3-654E-49EE-B563-EA30345E2C33}" type="presOf" srcId="{8C0C71AA-4ABB-4847-9B87-6900B9FD95BB}" destId="{F5E61763-6BCE-42DB-A35A-9F0C8144636E}" srcOrd="0" destOrd="0" presId="urn:microsoft.com/office/officeart/2005/8/layout/radial4"/>
    <dgm:cxn modelId="{03ADB01C-4188-4845-892C-1BE8629B02C2}" srcId="{3209BCCC-E0C7-4D5A-829F-17939C017F84}" destId="{925FBA88-87C6-4473-9E37-62D85F08C941}" srcOrd="2" destOrd="0" parTransId="{9C55F47F-0DFC-4551-9B66-54E9799E9677}" sibTransId="{7F852D5F-9992-4803-B5CD-75A492CC4450}"/>
    <dgm:cxn modelId="{981BB285-9EC5-4104-9CED-B769C2F8CC15}" type="presOf" srcId="{50BE1E07-7A76-4121-B452-32CC9EA0CA52}" destId="{530A6E6C-8CF7-458C-9DB4-137471E78087}" srcOrd="0" destOrd="0" presId="urn:microsoft.com/office/officeart/2005/8/layout/radial4"/>
    <dgm:cxn modelId="{9CC8019B-AEE9-4008-8F0B-1BD5F63AAD61}" type="presOf" srcId="{3209BCCC-E0C7-4D5A-829F-17939C017F84}" destId="{7BE17205-0445-495F-A096-314A4A698423}" srcOrd="0" destOrd="0" presId="urn:microsoft.com/office/officeart/2005/8/layout/radial4"/>
    <dgm:cxn modelId="{AF1C24FC-E6BC-4B4C-8A15-120E9E373E4E}" srcId="{3209BCCC-E0C7-4D5A-829F-17939C017F84}" destId="{04205D1F-C99E-446A-9AD0-62D5D929CEA6}" srcOrd="0" destOrd="0" parTransId="{50BE1E07-7A76-4121-B452-32CC9EA0CA52}" sibTransId="{B187F7F8-6031-400D-9C3C-88F1EC2CE5C5}"/>
    <dgm:cxn modelId="{85DF93DF-8B9D-405E-9938-BC956641FD44}" srcId="{3209BCCC-E0C7-4D5A-829F-17939C017F84}" destId="{B729A817-553A-4C3F-BAD5-5F404668E71B}" srcOrd="3" destOrd="0" parTransId="{95DBA027-D686-4081-ADB7-52F3BC24E063}" sibTransId="{18CB3388-9994-401B-84E3-C4FC1B26A421}"/>
    <dgm:cxn modelId="{10B12192-BA5A-41B3-A117-9BA1D4C1D7D0}" type="presOf" srcId="{B729A817-553A-4C3F-BAD5-5F404668E71B}" destId="{4D35C63C-1FBB-4B59-BC3F-130671B81628}" srcOrd="0" destOrd="0" presId="urn:microsoft.com/office/officeart/2005/8/layout/radial4"/>
    <dgm:cxn modelId="{4787C07F-12E4-4106-891E-24E54FDD0EF2}" type="presOf" srcId="{925FBA88-87C6-4473-9E37-62D85F08C941}" destId="{4C1F2905-3193-4F3B-A1A2-E2B00D02A4E3}" srcOrd="0" destOrd="0" presId="urn:microsoft.com/office/officeart/2005/8/layout/radial4"/>
    <dgm:cxn modelId="{9E2F6A3A-98B5-4781-8584-58638DBDE1A2}" type="presOf" srcId="{8B8E33E0-7FA5-4280-9724-6C883D31B079}" destId="{7362C48A-E564-4753-950A-DA2C77C17992}" srcOrd="0" destOrd="0" presId="urn:microsoft.com/office/officeart/2005/8/layout/radial4"/>
    <dgm:cxn modelId="{60E69FE3-F1AD-4DA4-A8DC-7F5D232F5FD3}" type="presOf" srcId="{21EDD228-CFF4-4D41-98A9-2DB5BDE3FCF2}" destId="{32FB0F31-C2F8-44D6-8FBF-9B35ED854453}" srcOrd="0" destOrd="0" presId="urn:microsoft.com/office/officeart/2005/8/layout/radial4"/>
    <dgm:cxn modelId="{37AC492F-0C07-474C-A435-9BDDFADDE9DA}" type="presOf" srcId="{9C55F47F-0DFC-4551-9B66-54E9799E9677}" destId="{EB7281CF-CACD-4A93-ADAD-DAEA71B18CF0}" srcOrd="0" destOrd="0" presId="urn:microsoft.com/office/officeart/2005/8/layout/radial4"/>
    <dgm:cxn modelId="{63EF66EA-E4A8-4A4C-8C35-65B28B2DB13B}" srcId="{3209BCCC-E0C7-4D5A-829F-17939C017F84}" destId="{8C0C71AA-4ABB-4847-9B87-6900B9FD95BB}" srcOrd="1" destOrd="0" parTransId="{8B8E33E0-7FA5-4280-9724-6C883D31B079}" sibTransId="{C3FF863E-B06B-4D71-A3DF-4E7CEC5F0E3F}"/>
    <dgm:cxn modelId="{76D0B442-5918-4903-9830-C7356F6C595C}" srcId="{21EDD228-CFF4-4D41-98A9-2DB5BDE3FCF2}" destId="{3209BCCC-E0C7-4D5A-829F-17939C017F84}" srcOrd="0" destOrd="0" parTransId="{D53C00B5-991E-42DD-BE36-26AB1251DD04}" sibTransId="{48579CE4-218B-44A7-82D1-EC1C3D511823}"/>
    <dgm:cxn modelId="{D10B3FBD-DEC4-4C87-97B4-5D9D74D0DADA}" type="presOf" srcId="{04205D1F-C99E-446A-9AD0-62D5D929CEA6}" destId="{8CD4B5ED-CFCF-4A6C-9620-12AA707734F5}" srcOrd="0" destOrd="0" presId="urn:microsoft.com/office/officeart/2005/8/layout/radial4"/>
    <dgm:cxn modelId="{E4A1B01A-CDF2-471F-8E72-98537A43B77A}" type="presOf" srcId="{95DBA027-D686-4081-ADB7-52F3BC24E063}" destId="{FD210110-EE49-4773-92F0-59CD55757665}" srcOrd="0" destOrd="0" presId="urn:microsoft.com/office/officeart/2005/8/layout/radial4"/>
    <dgm:cxn modelId="{48C56B9D-D65B-4393-A9D0-1A3E2AD1406D}" type="presParOf" srcId="{32FB0F31-C2F8-44D6-8FBF-9B35ED854453}" destId="{7BE17205-0445-495F-A096-314A4A698423}" srcOrd="0" destOrd="0" presId="urn:microsoft.com/office/officeart/2005/8/layout/radial4"/>
    <dgm:cxn modelId="{858273BA-E3E3-4D06-BFE0-FDD36F9FBD49}" type="presParOf" srcId="{32FB0F31-C2F8-44D6-8FBF-9B35ED854453}" destId="{530A6E6C-8CF7-458C-9DB4-137471E78087}" srcOrd="1" destOrd="0" presId="urn:microsoft.com/office/officeart/2005/8/layout/radial4"/>
    <dgm:cxn modelId="{FC537330-CCDC-4E5B-849F-68E01689C5B5}" type="presParOf" srcId="{32FB0F31-C2F8-44D6-8FBF-9B35ED854453}" destId="{8CD4B5ED-CFCF-4A6C-9620-12AA707734F5}" srcOrd="2" destOrd="0" presId="urn:microsoft.com/office/officeart/2005/8/layout/radial4"/>
    <dgm:cxn modelId="{95EEF057-6689-4783-B476-0F19A3909405}" type="presParOf" srcId="{32FB0F31-C2F8-44D6-8FBF-9B35ED854453}" destId="{7362C48A-E564-4753-950A-DA2C77C17992}" srcOrd="3" destOrd="0" presId="urn:microsoft.com/office/officeart/2005/8/layout/radial4"/>
    <dgm:cxn modelId="{18B18548-F41D-41B8-8CFD-E0B291F35683}" type="presParOf" srcId="{32FB0F31-C2F8-44D6-8FBF-9B35ED854453}" destId="{F5E61763-6BCE-42DB-A35A-9F0C8144636E}" srcOrd="4" destOrd="0" presId="urn:microsoft.com/office/officeart/2005/8/layout/radial4"/>
    <dgm:cxn modelId="{A5CE2650-61D8-4AE9-BE58-67267964CF9B}" type="presParOf" srcId="{32FB0F31-C2F8-44D6-8FBF-9B35ED854453}" destId="{EB7281CF-CACD-4A93-ADAD-DAEA71B18CF0}" srcOrd="5" destOrd="0" presId="urn:microsoft.com/office/officeart/2005/8/layout/radial4"/>
    <dgm:cxn modelId="{FB17B3AA-1C2F-47CF-96A6-EAA078C8F0D4}" type="presParOf" srcId="{32FB0F31-C2F8-44D6-8FBF-9B35ED854453}" destId="{4C1F2905-3193-4F3B-A1A2-E2B00D02A4E3}" srcOrd="6" destOrd="0" presId="urn:microsoft.com/office/officeart/2005/8/layout/radial4"/>
    <dgm:cxn modelId="{F6CFF091-301A-4DAF-88EA-1AB58E855DD8}" type="presParOf" srcId="{32FB0F31-C2F8-44D6-8FBF-9B35ED854453}" destId="{FD210110-EE49-4773-92F0-59CD55757665}" srcOrd="7" destOrd="0" presId="urn:microsoft.com/office/officeart/2005/8/layout/radial4"/>
    <dgm:cxn modelId="{79684DA3-B3F0-49C1-A757-DD891BEE5DCD}" type="presParOf" srcId="{32FB0F31-C2F8-44D6-8FBF-9B35ED854453}" destId="{4D35C63C-1FBB-4B59-BC3F-130671B81628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BD0982-D2EC-463F-83D0-06D8F53699D5}" type="doc">
      <dgm:prSet loTypeId="urn:microsoft.com/office/officeart/2005/8/layout/equation1" loCatId="relationship" qsTypeId="urn:microsoft.com/office/officeart/2005/8/quickstyle/simple1" qsCatId="simple" csTypeId="urn:microsoft.com/office/officeart/2005/8/colors/accent0_1" csCatId="mainScheme" phldr="1"/>
      <dgm:spPr/>
    </dgm:pt>
    <dgm:pt modelId="{9FF21EC1-B280-45FC-89FA-F3EDCCAE9F67}">
      <dgm:prSet phldrT="[Texto]"/>
      <dgm:spPr/>
      <dgm:t>
        <a:bodyPr/>
        <a:lstStyle/>
        <a:p>
          <a:r>
            <a:rPr lang="es-EC" b="1" dirty="0" smtClean="0"/>
            <a:t>Presencia de </a:t>
          </a:r>
          <a:r>
            <a:rPr lang="es-EC" b="1" i="1" dirty="0" smtClean="0"/>
            <a:t>Acarapis </a:t>
          </a:r>
          <a:r>
            <a:rPr lang="es-EC" b="1" i="0" dirty="0" smtClean="0"/>
            <a:t>sp., </a:t>
          </a:r>
          <a:r>
            <a:rPr lang="es-EC" b="1" i="1" dirty="0" smtClean="0"/>
            <a:t>Braula </a:t>
          </a:r>
          <a:r>
            <a:rPr lang="es-EC" b="1" i="0" dirty="0" smtClean="0"/>
            <a:t>sp, </a:t>
          </a:r>
          <a:r>
            <a:rPr lang="es-EC" b="1" i="1" dirty="0" smtClean="0"/>
            <a:t>Varroa </a:t>
          </a:r>
          <a:r>
            <a:rPr lang="es-EC" b="1" i="0" dirty="0" smtClean="0"/>
            <a:t>sp.en un apiario</a:t>
          </a:r>
          <a:endParaRPr lang="es-EC" b="1" dirty="0"/>
        </a:p>
      </dgm:t>
    </dgm:pt>
    <dgm:pt modelId="{992C7CCF-42FB-48A3-971C-0185A14009FB}" type="parTrans" cxnId="{86FD412B-FDA7-4DF1-8BCA-AE164513E31B}">
      <dgm:prSet/>
      <dgm:spPr/>
      <dgm:t>
        <a:bodyPr/>
        <a:lstStyle/>
        <a:p>
          <a:endParaRPr lang="es-EC"/>
        </a:p>
      </dgm:t>
    </dgm:pt>
    <dgm:pt modelId="{665A7A4C-DBB6-435F-A284-B244BDF6513C}" type="sibTrans" cxnId="{86FD412B-FDA7-4DF1-8BCA-AE164513E31B}">
      <dgm:prSet/>
      <dgm:spPr/>
      <dgm:t>
        <a:bodyPr/>
        <a:lstStyle/>
        <a:p>
          <a:endParaRPr lang="es-EC" dirty="0"/>
        </a:p>
      </dgm:t>
    </dgm:pt>
    <dgm:pt modelId="{F32877D7-4267-4726-BA35-0D290F408A96}">
      <dgm:prSet phldrT="[Texto]"/>
      <dgm:spPr/>
      <dgm:t>
        <a:bodyPr/>
        <a:lstStyle/>
        <a:p>
          <a:r>
            <a:rPr lang="es-EC" b="1" dirty="0" smtClean="0"/>
            <a:t>Colmenas, enjambres u otros apiarios localizados alrededor del área de influencia (3-12 km) de un apiario infestado </a:t>
          </a:r>
          <a:endParaRPr lang="es-EC" b="1" dirty="0"/>
        </a:p>
      </dgm:t>
    </dgm:pt>
    <dgm:pt modelId="{67CE5F5D-006F-45C3-898B-94F828E86494}" type="parTrans" cxnId="{7C8558B8-56F4-4D2C-AD2C-C3698A1EE7D4}">
      <dgm:prSet/>
      <dgm:spPr/>
      <dgm:t>
        <a:bodyPr/>
        <a:lstStyle/>
        <a:p>
          <a:endParaRPr lang="es-EC"/>
        </a:p>
      </dgm:t>
    </dgm:pt>
    <dgm:pt modelId="{DA4275F4-A4C4-4C6E-B190-01C8BC3EDB32}" type="sibTrans" cxnId="{7C8558B8-56F4-4D2C-AD2C-C3698A1EE7D4}">
      <dgm:prSet/>
      <dgm:spPr/>
      <dgm:t>
        <a:bodyPr/>
        <a:lstStyle/>
        <a:p>
          <a:endParaRPr lang="es-EC" dirty="0"/>
        </a:p>
      </dgm:t>
    </dgm:pt>
    <dgm:pt modelId="{51EFABE1-41D8-4A17-BFF6-F086D97EA52B}">
      <dgm:prSet phldrT="[Texto]"/>
      <dgm:spPr/>
      <dgm:t>
        <a:bodyPr/>
        <a:lstStyle/>
        <a:p>
          <a:r>
            <a:rPr lang="es-EC" b="1" dirty="0" smtClean="0"/>
            <a:t>Mortalidad en las colmenas. Diseminación de enfermedades.</a:t>
          </a:r>
        </a:p>
        <a:p>
          <a:r>
            <a:rPr lang="es-EC" b="1" dirty="0" smtClean="0"/>
            <a:t>Baja producción de miel </a:t>
          </a:r>
          <a:endParaRPr lang="es-EC" b="1" dirty="0"/>
        </a:p>
      </dgm:t>
    </dgm:pt>
    <dgm:pt modelId="{161C95FD-79C0-4DC1-83A2-0B3490138A18}" type="parTrans" cxnId="{3E582CEB-5F57-4FDA-861E-6724AE34C986}">
      <dgm:prSet/>
      <dgm:spPr/>
      <dgm:t>
        <a:bodyPr/>
        <a:lstStyle/>
        <a:p>
          <a:endParaRPr lang="es-EC"/>
        </a:p>
      </dgm:t>
    </dgm:pt>
    <dgm:pt modelId="{40763A38-EA92-4FE8-9A78-D3BD86C8ECB8}" type="sibTrans" cxnId="{3E582CEB-5F57-4FDA-861E-6724AE34C986}">
      <dgm:prSet/>
      <dgm:spPr/>
      <dgm:t>
        <a:bodyPr/>
        <a:lstStyle/>
        <a:p>
          <a:endParaRPr lang="es-EC"/>
        </a:p>
      </dgm:t>
    </dgm:pt>
    <dgm:pt modelId="{C618739A-B9C5-4309-850E-B5E85883816B}" type="pres">
      <dgm:prSet presAssocID="{43BD0982-D2EC-463F-83D0-06D8F53699D5}" presName="linearFlow" presStyleCnt="0">
        <dgm:presLayoutVars>
          <dgm:dir/>
          <dgm:resizeHandles val="exact"/>
        </dgm:presLayoutVars>
      </dgm:prSet>
      <dgm:spPr/>
    </dgm:pt>
    <dgm:pt modelId="{AF34BD7A-793C-47C8-A2BD-D8E2B5A36B41}" type="pres">
      <dgm:prSet presAssocID="{9FF21EC1-B280-45FC-89FA-F3EDCCAE9F6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A96930-7B24-4913-B830-5450EC9B8BB5}" type="pres">
      <dgm:prSet presAssocID="{665A7A4C-DBB6-435F-A284-B244BDF6513C}" presName="spacerL" presStyleCnt="0"/>
      <dgm:spPr/>
    </dgm:pt>
    <dgm:pt modelId="{48B2B206-02A6-4529-8561-3FA0EBD9BD1B}" type="pres">
      <dgm:prSet presAssocID="{665A7A4C-DBB6-435F-A284-B244BDF6513C}" presName="sibTrans" presStyleLbl="sibTrans2D1" presStyleIdx="0" presStyleCnt="2"/>
      <dgm:spPr/>
      <dgm:t>
        <a:bodyPr/>
        <a:lstStyle/>
        <a:p>
          <a:endParaRPr lang="es-EC"/>
        </a:p>
      </dgm:t>
    </dgm:pt>
    <dgm:pt modelId="{8CB6635A-062E-42B2-A7C2-D4C0C0251B0A}" type="pres">
      <dgm:prSet presAssocID="{665A7A4C-DBB6-435F-A284-B244BDF6513C}" presName="spacerR" presStyleCnt="0"/>
      <dgm:spPr/>
    </dgm:pt>
    <dgm:pt modelId="{8A1E55B2-E085-4E83-B900-FF39FF07D376}" type="pres">
      <dgm:prSet presAssocID="{F32877D7-4267-4726-BA35-0D290F408A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6F5C27-9FAA-4027-B969-796D5C4B815F}" type="pres">
      <dgm:prSet presAssocID="{DA4275F4-A4C4-4C6E-B190-01C8BC3EDB32}" presName="spacerL" presStyleCnt="0"/>
      <dgm:spPr/>
    </dgm:pt>
    <dgm:pt modelId="{BB77832A-766E-4C69-80DA-C26669A4B632}" type="pres">
      <dgm:prSet presAssocID="{DA4275F4-A4C4-4C6E-B190-01C8BC3EDB32}" presName="sibTrans" presStyleLbl="sibTrans2D1" presStyleIdx="1" presStyleCnt="2"/>
      <dgm:spPr/>
      <dgm:t>
        <a:bodyPr/>
        <a:lstStyle/>
        <a:p>
          <a:endParaRPr lang="es-EC"/>
        </a:p>
      </dgm:t>
    </dgm:pt>
    <dgm:pt modelId="{E51BFEEA-83A0-4FCA-A9C3-C9BA31111599}" type="pres">
      <dgm:prSet presAssocID="{DA4275F4-A4C4-4C6E-B190-01C8BC3EDB32}" presName="spacerR" presStyleCnt="0"/>
      <dgm:spPr/>
    </dgm:pt>
    <dgm:pt modelId="{D48155B6-1A09-4A6B-B80A-839D59C93B94}" type="pres">
      <dgm:prSet presAssocID="{51EFABE1-41D8-4A17-BFF6-F086D97EA52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582CEB-5F57-4FDA-861E-6724AE34C986}" srcId="{43BD0982-D2EC-463F-83D0-06D8F53699D5}" destId="{51EFABE1-41D8-4A17-BFF6-F086D97EA52B}" srcOrd="2" destOrd="0" parTransId="{161C95FD-79C0-4DC1-83A2-0B3490138A18}" sibTransId="{40763A38-EA92-4FE8-9A78-D3BD86C8ECB8}"/>
    <dgm:cxn modelId="{DB56AA7C-F045-4C40-83CF-E59393100CB6}" type="presOf" srcId="{DA4275F4-A4C4-4C6E-B190-01C8BC3EDB32}" destId="{BB77832A-766E-4C69-80DA-C26669A4B632}" srcOrd="0" destOrd="0" presId="urn:microsoft.com/office/officeart/2005/8/layout/equation1"/>
    <dgm:cxn modelId="{0D3E868E-C360-4345-9B46-4BEF34FF01F2}" type="presOf" srcId="{9FF21EC1-B280-45FC-89FA-F3EDCCAE9F67}" destId="{AF34BD7A-793C-47C8-A2BD-D8E2B5A36B41}" srcOrd="0" destOrd="0" presId="urn:microsoft.com/office/officeart/2005/8/layout/equation1"/>
    <dgm:cxn modelId="{7C8558B8-56F4-4D2C-AD2C-C3698A1EE7D4}" srcId="{43BD0982-D2EC-463F-83D0-06D8F53699D5}" destId="{F32877D7-4267-4726-BA35-0D290F408A96}" srcOrd="1" destOrd="0" parTransId="{67CE5F5D-006F-45C3-898B-94F828E86494}" sibTransId="{DA4275F4-A4C4-4C6E-B190-01C8BC3EDB32}"/>
    <dgm:cxn modelId="{86FD412B-FDA7-4DF1-8BCA-AE164513E31B}" srcId="{43BD0982-D2EC-463F-83D0-06D8F53699D5}" destId="{9FF21EC1-B280-45FC-89FA-F3EDCCAE9F67}" srcOrd="0" destOrd="0" parTransId="{992C7CCF-42FB-48A3-971C-0185A14009FB}" sibTransId="{665A7A4C-DBB6-435F-A284-B244BDF6513C}"/>
    <dgm:cxn modelId="{9625D04B-B5CE-418B-A9DC-DC3FC99ADA30}" type="presOf" srcId="{F32877D7-4267-4726-BA35-0D290F408A96}" destId="{8A1E55B2-E085-4E83-B900-FF39FF07D376}" srcOrd="0" destOrd="0" presId="urn:microsoft.com/office/officeart/2005/8/layout/equation1"/>
    <dgm:cxn modelId="{8A0AA93B-BBFC-4D1C-8B39-87D3D8D0D6FD}" type="presOf" srcId="{665A7A4C-DBB6-435F-A284-B244BDF6513C}" destId="{48B2B206-02A6-4529-8561-3FA0EBD9BD1B}" srcOrd="0" destOrd="0" presId="urn:microsoft.com/office/officeart/2005/8/layout/equation1"/>
    <dgm:cxn modelId="{A3ADE0C1-2566-4610-87AC-0A415C6FD3B4}" type="presOf" srcId="{43BD0982-D2EC-463F-83D0-06D8F53699D5}" destId="{C618739A-B9C5-4309-850E-B5E85883816B}" srcOrd="0" destOrd="0" presId="urn:microsoft.com/office/officeart/2005/8/layout/equation1"/>
    <dgm:cxn modelId="{92CE8DC1-0609-46D9-BA02-43C68AC46902}" type="presOf" srcId="{51EFABE1-41D8-4A17-BFF6-F086D97EA52B}" destId="{D48155B6-1A09-4A6B-B80A-839D59C93B94}" srcOrd="0" destOrd="0" presId="urn:microsoft.com/office/officeart/2005/8/layout/equation1"/>
    <dgm:cxn modelId="{C0999E86-1EDC-467E-B2C9-4380CA2B5D7E}" type="presParOf" srcId="{C618739A-B9C5-4309-850E-B5E85883816B}" destId="{AF34BD7A-793C-47C8-A2BD-D8E2B5A36B41}" srcOrd="0" destOrd="0" presId="urn:microsoft.com/office/officeart/2005/8/layout/equation1"/>
    <dgm:cxn modelId="{18CD443A-2EAF-4FD7-9EB7-358FE450A2AA}" type="presParOf" srcId="{C618739A-B9C5-4309-850E-B5E85883816B}" destId="{6BA96930-7B24-4913-B830-5450EC9B8BB5}" srcOrd="1" destOrd="0" presId="urn:microsoft.com/office/officeart/2005/8/layout/equation1"/>
    <dgm:cxn modelId="{DEA2D71E-3F57-4FB6-8FC6-829842F11210}" type="presParOf" srcId="{C618739A-B9C5-4309-850E-B5E85883816B}" destId="{48B2B206-02A6-4529-8561-3FA0EBD9BD1B}" srcOrd="2" destOrd="0" presId="urn:microsoft.com/office/officeart/2005/8/layout/equation1"/>
    <dgm:cxn modelId="{287592DC-6E37-4708-8EBA-EAD32ABAB4B2}" type="presParOf" srcId="{C618739A-B9C5-4309-850E-B5E85883816B}" destId="{8CB6635A-062E-42B2-A7C2-D4C0C0251B0A}" srcOrd="3" destOrd="0" presId="urn:microsoft.com/office/officeart/2005/8/layout/equation1"/>
    <dgm:cxn modelId="{276FD919-C9DA-4F70-ADD8-15977557D88B}" type="presParOf" srcId="{C618739A-B9C5-4309-850E-B5E85883816B}" destId="{8A1E55B2-E085-4E83-B900-FF39FF07D376}" srcOrd="4" destOrd="0" presId="urn:microsoft.com/office/officeart/2005/8/layout/equation1"/>
    <dgm:cxn modelId="{A1C6F7E6-B165-4A87-A234-7A2AE2B4324A}" type="presParOf" srcId="{C618739A-B9C5-4309-850E-B5E85883816B}" destId="{506F5C27-9FAA-4027-B969-796D5C4B815F}" srcOrd="5" destOrd="0" presId="urn:microsoft.com/office/officeart/2005/8/layout/equation1"/>
    <dgm:cxn modelId="{2650C44A-4029-483C-A180-B5C09DC99915}" type="presParOf" srcId="{C618739A-B9C5-4309-850E-B5E85883816B}" destId="{BB77832A-766E-4C69-80DA-C26669A4B632}" srcOrd="6" destOrd="0" presId="urn:microsoft.com/office/officeart/2005/8/layout/equation1"/>
    <dgm:cxn modelId="{82E20B3D-44AC-48F4-933F-2D0E5E21DA74}" type="presParOf" srcId="{C618739A-B9C5-4309-850E-B5E85883816B}" destId="{E51BFEEA-83A0-4FCA-A9C3-C9BA31111599}" srcOrd="7" destOrd="0" presId="urn:microsoft.com/office/officeart/2005/8/layout/equation1"/>
    <dgm:cxn modelId="{37D14E54-F4D8-4F4A-8718-4F7285DA6574}" type="presParOf" srcId="{C618739A-B9C5-4309-850E-B5E85883816B}" destId="{D48155B6-1A09-4A6B-B80A-839D59C93B9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113D81-85A7-4F14-A625-7771BD125B7F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FE69757E-924C-44E7-998C-B82D8814AB08}">
      <dgm:prSet phldrT="[Texto]"/>
      <dgm:spPr/>
      <dgm:t>
        <a:bodyPr/>
        <a:lstStyle/>
        <a:p>
          <a:pPr algn="ctr"/>
          <a:r>
            <a:rPr lang="es-EC" i="1" dirty="0" smtClean="0"/>
            <a:t>Acarapis woodi</a:t>
          </a:r>
        </a:p>
        <a:p>
          <a:pPr algn="ctr"/>
          <a:r>
            <a:rPr lang="en-US" i="1" dirty="0" smtClean="0"/>
            <a:t>Acarapis dorsalis</a:t>
          </a:r>
        </a:p>
        <a:p>
          <a:pPr algn="ctr"/>
          <a:r>
            <a:rPr lang="en-US" i="1" dirty="0" smtClean="0"/>
            <a:t>Acarapis externus</a:t>
          </a:r>
          <a:endParaRPr lang="es-EC" i="1" dirty="0"/>
        </a:p>
      </dgm:t>
    </dgm:pt>
    <dgm:pt modelId="{851EEF51-5266-43C3-9589-96C0E3BC8EB4}" type="parTrans" cxnId="{AED61A93-2E6B-4B6B-8ACC-44C252685DB6}">
      <dgm:prSet/>
      <dgm:spPr/>
      <dgm:t>
        <a:bodyPr/>
        <a:lstStyle/>
        <a:p>
          <a:endParaRPr lang="es-EC"/>
        </a:p>
      </dgm:t>
    </dgm:pt>
    <dgm:pt modelId="{CF234BE3-5B56-4956-91D1-578D982F7672}" type="sibTrans" cxnId="{AED61A93-2E6B-4B6B-8ACC-44C252685DB6}">
      <dgm:prSet/>
      <dgm:spPr/>
      <dgm:t>
        <a:bodyPr/>
        <a:lstStyle/>
        <a:p>
          <a:endParaRPr lang="es-EC"/>
        </a:p>
      </dgm:t>
    </dgm:pt>
    <dgm:pt modelId="{FBA8E503-3AAB-4CAA-9B4F-C6B19FECFDA7}">
      <dgm:prSet phldrT="[Texto]"/>
      <dgm:spPr/>
      <dgm:t>
        <a:bodyPr/>
        <a:lstStyle/>
        <a:p>
          <a:r>
            <a:rPr lang="es-EC" dirty="0" smtClean="0"/>
            <a:t>Descubierto en la Isla de Wright (Inglaterra)</a:t>
          </a:r>
          <a:endParaRPr lang="es-EC" dirty="0"/>
        </a:p>
      </dgm:t>
    </dgm:pt>
    <dgm:pt modelId="{D1E64908-D687-4397-AEE1-28C49FC517EE}" type="parTrans" cxnId="{86E8C8E8-A4CA-47A0-A7C4-190FA96CD35B}">
      <dgm:prSet/>
      <dgm:spPr/>
      <dgm:t>
        <a:bodyPr/>
        <a:lstStyle/>
        <a:p>
          <a:endParaRPr lang="es-EC"/>
        </a:p>
      </dgm:t>
    </dgm:pt>
    <dgm:pt modelId="{1223BF1F-0C31-4187-9094-B8C8B43CF3E8}" type="sibTrans" cxnId="{86E8C8E8-A4CA-47A0-A7C4-190FA96CD35B}">
      <dgm:prSet/>
      <dgm:spPr/>
      <dgm:t>
        <a:bodyPr/>
        <a:lstStyle/>
        <a:p>
          <a:endParaRPr lang="es-EC"/>
        </a:p>
      </dgm:t>
    </dgm:pt>
    <dgm:pt modelId="{B76B0962-9A8B-4601-9D8A-6030962219BB}">
      <dgm:prSet phldrT="[Texto]"/>
      <dgm:spPr/>
      <dgm:t>
        <a:bodyPr/>
        <a:lstStyle/>
        <a:p>
          <a:r>
            <a:rPr lang="es-EC" dirty="0" smtClean="0"/>
            <a:t>Distribución mundial excepto en países nórdicos y Australia</a:t>
          </a:r>
          <a:endParaRPr lang="es-EC" dirty="0"/>
        </a:p>
      </dgm:t>
    </dgm:pt>
    <dgm:pt modelId="{6EEE0CE7-CB3A-4BAA-9D9A-7D06C8B63B2F}" type="parTrans" cxnId="{ADB78EF0-E25A-4077-BB54-2307D9F7BD9E}">
      <dgm:prSet/>
      <dgm:spPr/>
      <dgm:t>
        <a:bodyPr/>
        <a:lstStyle/>
        <a:p>
          <a:endParaRPr lang="es-EC"/>
        </a:p>
      </dgm:t>
    </dgm:pt>
    <dgm:pt modelId="{AA0E8168-100B-498E-8FEE-93A1811C3845}" type="sibTrans" cxnId="{ADB78EF0-E25A-4077-BB54-2307D9F7BD9E}">
      <dgm:prSet/>
      <dgm:spPr/>
      <dgm:t>
        <a:bodyPr/>
        <a:lstStyle/>
        <a:p>
          <a:endParaRPr lang="es-EC"/>
        </a:p>
      </dgm:t>
    </dgm:pt>
    <dgm:pt modelId="{82BA34C0-D8E7-4C3C-99C9-844A5066586D}">
      <dgm:prSet phldrT="[Texto]"/>
      <dgm:spPr/>
      <dgm:t>
        <a:bodyPr/>
        <a:lstStyle/>
        <a:p>
          <a:r>
            <a:rPr lang="es-EC" dirty="0" smtClean="0"/>
            <a:t>Consume hemolinfa por perforación de paredes traqueales</a:t>
          </a:r>
          <a:endParaRPr lang="es-EC" dirty="0"/>
        </a:p>
      </dgm:t>
    </dgm:pt>
    <dgm:pt modelId="{92BF6327-441D-48DE-9098-1C2BA280CCE1}" type="parTrans" cxnId="{C93F4240-36AA-44D9-87DC-397CA1C724EF}">
      <dgm:prSet/>
      <dgm:spPr/>
      <dgm:t>
        <a:bodyPr/>
        <a:lstStyle/>
        <a:p>
          <a:endParaRPr lang="es-EC"/>
        </a:p>
      </dgm:t>
    </dgm:pt>
    <dgm:pt modelId="{7BF82D03-4081-4EB5-A150-41F5A2487A35}" type="sibTrans" cxnId="{C93F4240-36AA-44D9-87DC-397CA1C724EF}">
      <dgm:prSet/>
      <dgm:spPr/>
      <dgm:t>
        <a:bodyPr/>
        <a:lstStyle/>
        <a:p>
          <a:endParaRPr lang="es-EC"/>
        </a:p>
      </dgm:t>
    </dgm:pt>
    <dgm:pt modelId="{FF3EED98-562F-47E9-B5A4-2AE69720FC6D}" type="pres">
      <dgm:prSet presAssocID="{52113D81-85A7-4F14-A625-7771BD125B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25BC8CA-3F02-42BB-A674-6311C11E3FA7}" type="pres">
      <dgm:prSet presAssocID="{FE69757E-924C-44E7-998C-B82D8814AB0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74A67F-C64B-46EA-A8B9-930A29AB8DBE}" type="pres">
      <dgm:prSet presAssocID="{CF234BE3-5B56-4956-91D1-578D982F7672}" presName="sibTrans" presStyleCnt="0"/>
      <dgm:spPr/>
    </dgm:pt>
    <dgm:pt modelId="{4F3296C4-85DF-43A2-8CC5-DC977A34BC33}" type="pres">
      <dgm:prSet presAssocID="{FBA8E503-3AAB-4CAA-9B4F-C6B19FECFDA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8E7CE4-70AB-478C-9FA3-43930807CDDE}" type="pres">
      <dgm:prSet presAssocID="{1223BF1F-0C31-4187-9094-B8C8B43CF3E8}" presName="sibTrans" presStyleCnt="0"/>
      <dgm:spPr/>
    </dgm:pt>
    <dgm:pt modelId="{971CD37D-63D6-4DF6-B043-09F6E821CA33}" type="pres">
      <dgm:prSet presAssocID="{B76B0962-9A8B-4601-9D8A-6030962219B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138A58-EF9D-4AAB-A5B9-1D958F2C401B}" type="pres">
      <dgm:prSet presAssocID="{AA0E8168-100B-498E-8FEE-93A1811C3845}" presName="sibTrans" presStyleCnt="0"/>
      <dgm:spPr/>
    </dgm:pt>
    <dgm:pt modelId="{7B25562A-D4E3-4342-B659-875F7F54CF21}" type="pres">
      <dgm:prSet presAssocID="{82BA34C0-D8E7-4C3C-99C9-844A5066586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CAABEE3-6594-4B72-96BF-640BE853FC6F}" type="presOf" srcId="{82BA34C0-D8E7-4C3C-99C9-844A5066586D}" destId="{7B25562A-D4E3-4342-B659-875F7F54CF21}" srcOrd="0" destOrd="0" presId="urn:microsoft.com/office/officeart/2005/8/layout/default"/>
    <dgm:cxn modelId="{05EACF2F-F241-4605-BA56-96D6F336DC26}" type="presOf" srcId="{FBA8E503-3AAB-4CAA-9B4F-C6B19FECFDA7}" destId="{4F3296C4-85DF-43A2-8CC5-DC977A34BC33}" srcOrd="0" destOrd="0" presId="urn:microsoft.com/office/officeart/2005/8/layout/default"/>
    <dgm:cxn modelId="{E2C48493-5074-4E79-88E3-5701F7E137B2}" type="presOf" srcId="{B76B0962-9A8B-4601-9D8A-6030962219BB}" destId="{971CD37D-63D6-4DF6-B043-09F6E821CA33}" srcOrd="0" destOrd="0" presId="urn:microsoft.com/office/officeart/2005/8/layout/default"/>
    <dgm:cxn modelId="{260C2794-08FD-4248-99E0-AEBB1DD43A70}" type="presOf" srcId="{52113D81-85A7-4F14-A625-7771BD125B7F}" destId="{FF3EED98-562F-47E9-B5A4-2AE69720FC6D}" srcOrd="0" destOrd="0" presId="urn:microsoft.com/office/officeart/2005/8/layout/default"/>
    <dgm:cxn modelId="{F290E601-4324-4680-9B7F-7EFBE10890E3}" type="presOf" srcId="{FE69757E-924C-44E7-998C-B82D8814AB08}" destId="{A25BC8CA-3F02-42BB-A674-6311C11E3FA7}" srcOrd="0" destOrd="0" presId="urn:microsoft.com/office/officeart/2005/8/layout/default"/>
    <dgm:cxn modelId="{AED61A93-2E6B-4B6B-8ACC-44C252685DB6}" srcId="{52113D81-85A7-4F14-A625-7771BD125B7F}" destId="{FE69757E-924C-44E7-998C-B82D8814AB08}" srcOrd="0" destOrd="0" parTransId="{851EEF51-5266-43C3-9589-96C0E3BC8EB4}" sibTransId="{CF234BE3-5B56-4956-91D1-578D982F7672}"/>
    <dgm:cxn modelId="{86E8C8E8-A4CA-47A0-A7C4-190FA96CD35B}" srcId="{52113D81-85A7-4F14-A625-7771BD125B7F}" destId="{FBA8E503-3AAB-4CAA-9B4F-C6B19FECFDA7}" srcOrd="1" destOrd="0" parTransId="{D1E64908-D687-4397-AEE1-28C49FC517EE}" sibTransId="{1223BF1F-0C31-4187-9094-B8C8B43CF3E8}"/>
    <dgm:cxn modelId="{ADB78EF0-E25A-4077-BB54-2307D9F7BD9E}" srcId="{52113D81-85A7-4F14-A625-7771BD125B7F}" destId="{B76B0962-9A8B-4601-9D8A-6030962219BB}" srcOrd="2" destOrd="0" parTransId="{6EEE0CE7-CB3A-4BAA-9D9A-7D06C8B63B2F}" sibTransId="{AA0E8168-100B-498E-8FEE-93A1811C3845}"/>
    <dgm:cxn modelId="{C93F4240-36AA-44D9-87DC-397CA1C724EF}" srcId="{52113D81-85A7-4F14-A625-7771BD125B7F}" destId="{82BA34C0-D8E7-4C3C-99C9-844A5066586D}" srcOrd="3" destOrd="0" parTransId="{92BF6327-441D-48DE-9098-1C2BA280CCE1}" sibTransId="{7BF82D03-4081-4EB5-A150-41F5A2487A35}"/>
    <dgm:cxn modelId="{51B750A1-9CA2-4460-B7D9-A27BD356AA80}" type="presParOf" srcId="{FF3EED98-562F-47E9-B5A4-2AE69720FC6D}" destId="{A25BC8CA-3F02-42BB-A674-6311C11E3FA7}" srcOrd="0" destOrd="0" presId="urn:microsoft.com/office/officeart/2005/8/layout/default"/>
    <dgm:cxn modelId="{65F76973-5F9A-46FE-B4D6-E981E11CA7E7}" type="presParOf" srcId="{FF3EED98-562F-47E9-B5A4-2AE69720FC6D}" destId="{4A74A67F-C64B-46EA-A8B9-930A29AB8DBE}" srcOrd="1" destOrd="0" presId="urn:microsoft.com/office/officeart/2005/8/layout/default"/>
    <dgm:cxn modelId="{636436B5-0F90-49CA-8072-9043EC3EDBE3}" type="presParOf" srcId="{FF3EED98-562F-47E9-B5A4-2AE69720FC6D}" destId="{4F3296C4-85DF-43A2-8CC5-DC977A34BC33}" srcOrd="2" destOrd="0" presId="urn:microsoft.com/office/officeart/2005/8/layout/default"/>
    <dgm:cxn modelId="{D9D10428-EBEB-428E-9BB7-701769D941D0}" type="presParOf" srcId="{FF3EED98-562F-47E9-B5A4-2AE69720FC6D}" destId="{B58E7CE4-70AB-478C-9FA3-43930807CDDE}" srcOrd="3" destOrd="0" presId="urn:microsoft.com/office/officeart/2005/8/layout/default"/>
    <dgm:cxn modelId="{4A5C345A-A246-48EA-947E-09B84B048C40}" type="presParOf" srcId="{FF3EED98-562F-47E9-B5A4-2AE69720FC6D}" destId="{971CD37D-63D6-4DF6-B043-09F6E821CA33}" srcOrd="4" destOrd="0" presId="urn:microsoft.com/office/officeart/2005/8/layout/default"/>
    <dgm:cxn modelId="{D72D5388-486C-4EE4-97A3-85AC0A7E0759}" type="presParOf" srcId="{FF3EED98-562F-47E9-B5A4-2AE69720FC6D}" destId="{EC138A58-EF9D-4AAB-A5B9-1D958F2C401B}" srcOrd="5" destOrd="0" presId="urn:microsoft.com/office/officeart/2005/8/layout/default"/>
    <dgm:cxn modelId="{77B70BDF-19E2-45BC-A7CB-7CC03BE3720F}" type="presParOf" srcId="{FF3EED98-562F-47E9-B5A4-2AE69720FC6D}" destId="{7B25562A-D4E3-4342-B659-875F7F54CF2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CDF4D4-1E4E-47AB-8DD0-D95CE53DB809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B1B0684-8C9D-448D-A86B-37A9B4741873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AD4DC90-328C-4E48-ACAF-35A3A0B17AA6}" type="parTrans" cxnId="{7D4635D8-72A6-4C38-815C-15E3D64EC625}">
      <dgm:prSet/>
      <dgm:spPr/>
      <dgm:t>
        <a:bodyPr/>
        <a:lstStyle/>
        <a:p>
          <a:endParaRPr lang="es-EC"/>
        </a:p>
      </dgm:t>
    </dgm:pt>
    <dgm:pt modelId="{711C9C0B-D7B7-48BF-82FA-B60C3F6EDAFB}" type="sibTrans" cxnId="{7D4635D8-72A6-4C38-815C-15E3D64EC625}">
      <dgm:prSet/>
      <dgm:spPr/>
      <dgm:t>
        <a:bodyPr/>
        <a:lstStyle/>
        <a:p>
          <a:endParaRPr lang="es-EC"/>
        </a:p>
      </dgm:t>
    </dgm:pt>
    <dgm:pt modelId="{FF71867A-2805-41D5-B669-C2C1F7DA35F3}">
      <dgm:prSet phldrT="[Texto]"/>
      <dgm:spPr>
        <a:solidFill>
          <a:srgbClr val="FFC000"/>
        </a:solidFill>
      </dgm:spPr>
      <dgm:t>
        <a:bodyPr/>
        <a:lstStyle/>
        <a:p>
          <a:r>
            <a:rPr lang="es-EC" dirty="0" smtClean="0"/>
            <a:t>Afecta a las tres castas: Reina, obrera y zángano</a:t>
          </a:r>
          <a:endParaRPr lang="es-EC" dirty="0"/>
        </a:p>
      </dgm:t>
    </dgm:pt>
    <dgm:pt modelId="{34B2E4A7-DA1B-4A72-A6FC-60ACF80B7535}" type="parTrans" cxnId="{65993E2C-2373-4931-8159-307625779B4E}">
      <dgm:prSet/>
      <dgm:spPr/>
      <dgm:t>
        <a:bodyPr/>
        <a:lstStyle/>
        <a:p>
          <a:endParaRPr lang="es-EC"/>
        </a:p>
      </dgm:t>
    </dgm:pt>
    <dgm:pt modelId="{F5F8CBFA-C4D6-4C9A-8051-E48C76615884}" type="sibTrans" cxnId="{65993E2C-2373-4931-8159-307625779B4E}">
      <dgm:prSet/>
      <dgm:spPr/>
      <dgm:t>
        <a:bodyPr/>
        <a:lstStyle/>
        <a:p>
          <a:endParaRPr lang="es-EC"/>
        </a:p>
      </dgm:t>
    </dgm:pt>
    <dgm:pt modelId="{0D85827F-8117-49D6-9549-EAAE416DA086}">
      <dgm:prSet phldrT="[Texto]"/>
      <dgm:spPr>
        <a:solidFill>
          <a:srgbClr val="00B0F0"/>
        </a:solidFill>
      </dgm:spPr>
      <dgm:t>
        <a:bodyPr/>
        <a:lstStyle/>
        <a:p>
          <a:r>
            <a:rPr lang="es-EC" dirty="0" smtClean="0"/>
            <a:t>Disminución de sobrevivencia al invierno</a:t>
          </a:r>
          <a:endParaRPr lang="es-EC" dirty="0"/>
        </a:p>
      </dgm:t>
    </dgm:pt>
    <dgm:pt modelId="{0173BB92-744F-4D22-8AEC-74A5C5DDC4B0}" type="parTrans" cxnId="{B20BA917-A717-4172-96FA-3B03E1B07279}">
      <dgm:prSet/>
      <dgm:spPr/>
      <dgm:t>
        <a:bodyPr/>
        <a:lstStyle/>
        <a:p>
          <a:endParaRPr lang="es-EC"/>
        </a:p>
      </dgm:t>
    </dgm:pt>
    <dgm:pt modelId="{8AA30005-12F2-4D2F-BBFE-C0EB269EDC0B}" type="sibTrans" cxnId="{B20BA917-A717-4172-96FA-3B03E1B07279}">
      <dgm:prSet/>
      <dgm:spPr/>
      <dgm:t>
        <a:bodyPr/>
        <a:lstStyle/>
        <a:p>
          <a:endParaRPr lang="es-EC"/>
        </a:p>
      </dgm:t>
    </dgm:pt>
    <dgm:pt modelId="{14DA92F4-E959-411F-AFCD-15FDF7EE8AA5}">
      <dgm:prSet phldrT="[Texto]"/>
      <dgm:spPr>
        <a:solidFill>
          <a:srgbClr val="92D050"/>
        </a:solidFill>
      </dgm:spPr>
      <dgm:t>
        <a:bodyPr/>
        <a:lstStyle/>
        <a:p>
          <a:r>
            <a:rPr lang="es-EC" dirty="0" smtClean="0"/>
            <a:t>Dificultad para caminar o volar y vectores de </a:t>
          </a:r>
          <a:r>
            <a:rPr lang="es-EC" dirty="0" smtClean="0">
              <a:solidFill>
                <a:srgbClr val="FF0000"/>
              </a:solidFill>
            </a:rPr>
            <a:t>virus.</a:t>
          </a:r>
          <a:endParaRPr lang="es-EC" dirty="0">
            <a:solidFill>
              <a:srgbClr val="FF0000"/>
            </a:solidFill>
          </a:endParaRPr>
        </a:p>
      </dgm:t>
    </dgm:pt>
    <dgm:pt modelId="{B81C2D8A-9864-4F89-B6B7-6624C1DB27AB}" type="parTrans" cxnId="{A52FB154-3480-4D05-B597-2628D6B563FB}">
      <dgm:prSet/>
      <dgm:spPr/>
      <dgm:t>
        <a:bodyPr/>
        <a:lstStyle/>
        <a:p>
          <a:endParaRPr lang="es-EC"/>
        </a:p>
      </dgm:t>
    </dgm:pt>
    <dgm:pt modelId="{935D2C3B-F1A5-4DC2-9452-1C02AD231537}" type="sibTrans" cxnId="{A52FB154-3480-4D05-B597-2628D6B563FB}">
      <dgm:prSet/>
      <dgm:spPr/>
      <dgm:t>
        <a:bodyPr/>
        <a:lstStyle/>
        <a:p>
          <a:endParaRPr lang="es-EC"/>
        </a:p>
      </dgm:t>
    </dgm:pt>
    <dgm:pt modelId="{A5D5AD64-C6AC-4898-8E01-8BFAD5D05B3C}" type="pres">
      <dgm:prSet presAssocID="{66CDF4D4-1E4E-47AB-8DD0-D95CE53DB80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94B6E87-8F55-4399-936C-5D963ECCDA69}" type="pres">
      <dgm:prSet presAssocID="{2B1B0684-8C9D-448D-A86B-37A9B4741873}" presName="centerShape" presStyleLbl="node0" presStyleIdx="0" presStyleCnt="1" custScaleX="138671" custScaleY="141007" custLinFactNeighborX="232"/>
      <dgm:spPr/>
      <dgm:t>
        <a:bodyPr/>
        <a:lstStyle/>
        <a:p>
          <a:endParaRPr lang="es-EC"/>
        </a:p>
      </dgm:t>
    </dgm:pt>
    <dgm:pt modelId="{7C2AAFE2-F04E-444D-B1AF-0D82C1D61E67}" type="pres">
      <dgm:prSet presAssocID="{34B2E4A7-DA1B-4A72-A6FC-60ACF80B7535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901015FD-FD1B-4784-B3AD-22BD819F42AE}" type="pres">
      <dgm:prSet presAssocID="{FF71867A-2805-41D5-B669-C2C1F7DA35F3}" presName="node" presStyleLbl="node1" presStyleIdx="0" presStyleCnt="3" custRadScaleRad="109359" custRadScaleInc="109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F96685-2A07-45EE-BA15-3920F0D2BFC5}" type="pres">
      <dgm:prSet presAssocID="{0173BB92-744F-4D22-8AEC-74A5C5DDC4B0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C3948CD0-11E9-4048-8615-80DF8FB24A5C}" type="pres">
      <dgm:prSet presAssocID="{0D85827F-8117-49D6-9549-EAAE416DA086}" presName="node" presStyleLbl="node1" presStyleIdx="1" presStyleCnt="3" custRadScaleRad="115242" custRadScaleInc="1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8D07F4-39B3-4C29-81A3-CC315049B914}" type="pres">
      <dgm:prSet presAssocID="{B81C2D8A-9864-4F89-B6B7-6624C1DB27AB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DCDF1D5E-0016-427D-924F-4ACE2E7AE188}" type="pres">
      <dgm:prSet presAssocID="{14DA92F4-E959-411F-AFCD-15FDF7EE8AA5}" presName="node" presStyleLbl="node1" presStyleIdx="2" presStyleCnt="3" custRadScaleRad="109555" custRadScaleInc="-108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F490C6C-F211-4DC3-8F4B-7AD90F3B4B22}" type="presOf" srcId="{0173BB92-744F-4D22-8AEC-74A5C5DDC4B0}" destId="{57F96685-2A07-45EE-BA15-3920F0D2BFC5}" srcOrd="0" destOrd="0" presId="urn:microsoft.com/office/officeart/2005/8/layout/radial4"/>
    <dgm:cxn modelId="{F747E687-2654-4487-B732-6912C076A7D2}" type="presOf" srcId="{66CDF4D4-1E4E-47AB-8DD0-D95CE53DB809}" destId="{A5D5AD64-C6AC-4898-8E01-8BFAD5D05B3C}" srcOrd="0" destOrd="0" presId="urn:microsoft.com/office/officeart/2005/8/layout/radial4"/>
    <dgm:cxn modelId="{FA52BBA0-7648-4DF9-9987-AD825B489656}" type="presOf" srcId="{2B1B0684-8C9D-448D-A86B-37A9B4741873}" destId="{B94B6E87-8F55-4399-936C-5D963ECCDA69}" srcOrd="0" destOrd="0" presId="urn:microsoft.com/office/officeart/2005/8/layout/radial4"/>
    <dgm:cxn modelId="{1D9E8E99-32A8-487E-8C94-7672E2B0F0E8}" type="presOf" srcId="{14DA92F4-E959-411F-AFCD-15FDF7EE8AA5}" destId="{DCDF1D5E-0016-427D-924F-4ACE2E7AE188}" srcOrd="0" destOrd="0" presId="urn:microsoft.com/office/officeart/2005/8/layout/radial4"/>
    <dgm:cxn modelId="{AEA45C21-E9A7-48F2-B147-62BEDB8E5BC3}" type="presOf" srcId="{0D85827F-8117-49D6-9549-EAAE416DA086}" destId="{C3948CD0-11E9-4048-8615-80DF8FB24A5C}" srcOrd="0" destOrd="0" presId="urn:microsoft.com/office/officeart/2005/8/layout/radial4"/>
    <dgm:cxn modelId="{A52FB154-3480-4D05-B597-2628D6B563FB}" srcId="{2B1B0684-8C9D-448D-A86B-37A9B4741873}" destId="{14DA92F4-E959-411F-AFCD-15FDF7EE8AA5}" srcOrd="2" destOrd="0" parTransId="{B81C2D8A-9864-4F89-B6B7-6624C1DB27AB}" sibTransId="{935D2C3B-F1A5-4DC2-9452-1C02AD231537}"/>
    <dgm:cxn modelId="{4AA648E1-F8CD-4132-B3F4-FEF559580964}" type="presOf" srcId="{B81C2D8A-9864-4F89-B6B7-6624C1DB27AB}" destId="{908D07F4-39B3-4C29-81A3-CC315049B914}" srcOrd="0" destOrd="0" presId="urn:microsoft.com/office/officeart/2005/8/layout/radial4"/>
    <dgm:cxn modelId="{65993E2C-2373-4931-8159-307625779B4E}" srcId="{2B1B0684-8C9D-448D-A86B-37A9B4741873}" destId="{FF71867A-2805-41D5-B669-C2C1F7DA35F3}" srcOrd="0" destOrd="0" parTransId="{34B2E4A7-DA1B-4A72-A6FC-60ACF80B7535}" sibTransId="{F5F8CBFA-C4D6-4C9A-8051-E48C76615884}"/>
    <dgm:cxn modelId="{B20BA917-A717-4172-96FA-3B03E1B07279}" srcId="{2B1B0684-8C9D-448D-A86B-37A9B4741873}" destId="{0D85827F-8117-49D6-9549-EAAE416DA086}" srcOrd="1" destOrd="0" parTransId="{0173BB92-744F-4D22-8AEC-74A5C5DDC4B0}" sibTransId="{8AA30005-12F2-4D2F-BBFE-C0EB269EDC0B}"/>
    <dgm:cxn modelId="{7B159C7F-46A0-420A-BE16-69B9DEDCD39C}" type="presOf" srcId="{FF71867A-2805-41D5-B669-C2C1F7DA35F3}" destId="{901015FD-FD1B-4784-B3AD-22BD819F42AE}" srcOrd="0" destOrd="0" presId="urn:microsoft.com/office/officeart/2005/8/layout/radial4"/>
    <dgm:cxn modelId="{987884AF-5C7F-433F-9A9B-1D9C3CD5A47B}" type="presOf" srcId="{34B2E4A7-DA1B-4A72-A6FC-60ACF80B7535}" destId="{7C2AAFE2-F04E-444D-B1AF-0D82C1D61E67}" srcOrd="0" destOrd="0" presId="urn:microsoft.com/office/officeart/2005/8/layout/radial4"/>
    <dgm:cxn modelId="{7D4635D8-72A6-4C38-815C-15E3D64EC625}" srcId="{66CDF4D4-1E4E-47AB-8DD0-D95CE53DB809}" destId="{2B1B0684-8C9D-448D-A86B-37A9B4741873}" srcOrd="0" destOrd="0" parTransId="{CAD4DC90-328C-4E48-ACAF-35A3A0B17AA6}" sibTransId="{711C9C0B-D7B7-48BF-82FA-B60C3F6EDAFB}"/>
    <dgm:cxn modelId="{02AAB0A5-A15C-457F-9593-9B07FDBA98EC}" type="presParOf" srcId="{A5D5AD64-C6AC-4898-8E01-8BFAD5D05B3C}" destId="{B94B6E87-8F55-4399-936C-5D963ECCDA69}" srcOrd="0" destOrd="0" presId="urn:microsoft.com/office/officeart/2005/8/layout/radial4"/>
    <dgm:cxn modelId="{DE372EB5-8291-4E74-B7D7-4B6D4BD58C9D}" type="presParOf" srcId="{A5D5AD64-C6AC-4898-8E01-8BFAD5D05B3C}" destId="{7C2AAFE2-F04E-444D-B1AF-0D82C1D61E67}" srcOrd="1" destOrd="0" presId="urn:microsoft.com/office/officeart/2005/8/layout/radial4"/>
    <dgm:cxn modelId="{A1891D15-45BE-4CE7-86DE-DCE2657F6642}" type="presParOf" srcId="{A5D5AD64-C6AC-4898-8E01-8BFAD5D05B3C}" destId="{901015FD-FD1B-4784-B3AD-22BD819F42AE}" srcOrd="2" destOrd="0" presId="urn:microsoft.com/office/officeart/2005/8/layout/radial4"/>
    <dgm:cxn modelId="{BA33689F-7DE2-4BB1-920D-784522BC16D3}" type="presParOf" srcId="{A5D5AD64-C6AC-4898-8E01-8BFAD5D05B3C}" destId="{57F96685-2A07-45EE-BA15-3920F0D2BFC5}" srcOrd="3" destOrd="0" presId="urn:microsoft.com/office/officeart/2005/8/layout/radial4"/>
    <dgm:cxn modelId="{334A0C27-5A85-4800-A5EC-2DE0F204D46C}" type="presParOf" srcId="{A5D5AD64-C6AC-4898-8E01-8BFAD5D05B3C}" destId="{C3948CD0-11E9-4048-8615-80DF8FB24A5C}" srcOrd="4" destOrd="0" presId="urn:microsoft.com/office/officeart/2005/8/layout/radial4"/>
    <dgm:cxn modelId="{0AD455A2-B066-49D7-8D94-529AD5856C89}" type="presParOf" srcId="{A5D5AD64-C6AC-4898-8E01-8BFAD5D05B3C}" destId="{908D07F4-39B3-4C29-81A3-CC315049B914}" srcOrd="5" destOrd="0" presId="urn:microsoft.com/office/officeart/2005/8/layout/radial4"/>
    <dgm:cxn modelId="{5ED3DB5C-88C5-4F32-8E8F-BEE7BF4EDDE2}" type="presParOf" srcId="{A5D5AD64-C6AC-4898-8E01-8BFAD5D05B3C}" destId="{DCDF1D5E-0016-427D-924F-4ACE2E7AE18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00F976-ED4C-452D-AC22-AADA8FBC3A37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0490FD25-F0C6-4376-A26D-0A7D41C1169C}">
      <dgm:prSet phldrT="[Texto]"/>
      <dgm:spPr/>
      <dgm:t>
        <a:bodyPr/>
        <a:lstStyle/>
        <a:p>
          <a:r>
            <a:rPr lang="es-EC" dirty="0" smtClean="0"/>
            <a:t>Observación microscópica.</a:t>
          </a:r>
          <a:endParaRPr lang="es-EC" dirty="0"/>
        </a:p>
      </dgm:t>
    </dgm:pt>
    <dgm:pt modelId="{145AF2B0-E6B7-42A0-9830-7F6CC0A896D2}" type="parTrans" cxnId="{ACDFCD3B-A8BE-4F4C-8BAD-A172D83BF716}">
      <dgm:prSet/>
      <dgm:spPr/>
      <dgm:t>
        <a:bodyPr/>
        <a:lstStyle/>
        <a:p>
          <a:endParaRPr lang="es-EC"/>
        </a:p>
      </dgm:t>
    </dgm:pt>
    <dgm:pt modelId="{73961A76-DBF8-4D49-AA6B-BF8A3F25D1F2}" type="sibTrans" cxnId="{ACDFCD3B-A8BE-4F4C-8BAD-A172D83BF716}">
      <dgm:prSet/>
      <dgm:spPr/>
      <dgm:t>
        <a:bodyPr/>
        <a:lstStyle/>
        <a:p>
          <a:endParaRPr lang="es-EC"/>
        </a:p>
      </dgm:t>
    </dgm:pt>
    <dgm:pt modelId="{79EA79B6-961A-4EEF-A060-2CB71DB43785}">
      <dgm:prSet phldrT="[Texto]"/>
      <dgm:spPr/>
      <dgm:t>
        <a:bodyPr/>
        <a:lstStyle/>
        <a:p>
          <a:r>
            <a:rPr lang="es-EC" dirty="0" smtClean="0"/>
            <a:t>ELISA </a:t>
          </a:r>
        </a:p>
        <a:p>
          <a:r>
            <a:rPr lang="es-EC" dirty="0" smtClean="0"/>
            <a:t>(Ensayo por inmunoabsorción ligado a enzimas).</a:t>
          </a:r>
          <a:endParaRPr lang="es-EC" dirty="0"/>
        </a:p>
      </dgm:t>
    </dgm:pt>
    <dgm:pt modelId="{FBE6B0C0-8346-46A0-B68F-3E6FBEBE58CA}" type="parTrans" cxnId="{65AB0E5A-F542-4621-B44B-5845384D3C55}">
      <dgm:prSet/>
      <dgm:spPr/>
      <dgm:t>
        <a:bodyPr/>
        <a:lstStyle/>
        <a:p>
          <a:endParaRPr lang="es-EC"/>
        </a:p>
      </dgm:t>
    </dgm:pt>
    <dgm:pt modelId="{C6AEB5E3-8E44-4935-845F-CB638AD1DF47}" type="sibTrans" cxnId="{65AB0E5A-F542-4621-B44B-5845384D3C55}">
      <dgm:prSet/>
      <dgm:spPr/>
      <dgm:t>
        <a:bodyPr/>
        <a:lstStyle/>
        <a:p>
          <a:endParaRPr lang="es-EC"/>
        </a:p>
      </dgm:t>
    </dgm:pt>
    <dgm:pt modelId="{1E5CCB19-6F3C-4124-99BB-1C7745673CD5}">
      <dgm:prSet phldrT="[Texto]"/>
      <dgm:spPr/>
      <dgm:t>
        <a:bodyPr/>
        <a:lstStyle/>
        <a:p>
          <a:r>
            <a:rPr lang="es-EC" dirty="0" smtClean="0"/>
            <a:t>Técnicas moleculares.</a:t>
          </a:r>
          <a:endParaRPr lang="es-EC" dirty="0"/>
        </a:p>
      </dgm:t>
    </dgm:pt>
    <dgm:pt modelId="{219CD2B2-316E-49D7-9D28-D2ACEC336FEF}" type="parTrans" cxnId="{8BC2F983-04FC-41FF-8036-95D30A1C309C}">
      <dgm:prSet/>
      <dgm:spPr/>
      <dgm:t>
        <a:bodyPr/>
        <a:lstStyle/>
        <a:p>
          <a:endParaRPr lang="es-EC"/>
        </a:p>
      </dgm:t>
    </dgm:pt>
    <dgm:pt modelId="{D7FC0EA7-4CDB-419B-8A2F-F3322BA243E9}" type="sibTrans" cxnId="{8BC2F983-04FC-41FF-8036-95D30A1C309C}">
      <dgm:prSet/>
      <dgm:spPr/>
      <dgm:t>
        <a:bodyPr/>
        <a:lstStyle/>
        <a:p>
          <a:endParaRPr lang="es-EC"/>
        </a:p>
      </dgm:t>
    </dgm:pt>
    <dgm:pt modelId="{E066AB7F-8032-412E-927D-50D38E19C5C8}" type="pres">
      <dgm:prSet presAssocID="{DE00F976-ED4C-452D-AC22-AADA8FBC3A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BA026B8-A6A7-4048-BC36-C61723F23748}" type="pres">
      <dgm:prSet presAssocID="{0490FD25-F0C6-4376-A26D-0A7D41C1169C}" presName="node" presStyleLbl="node1" presStyleIdx="0" presStyleCnt="3" custScaleX="91442" custScaleY="697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CF9FAF-2954-409E-B6C1-CE8BA28E4B15}" type="pres">
      <dgm:prSet presAssocID="{73961A76-DBF8-4D49-AA6B-BF8A3F25D1F2}" presName="sibTrans" presStyleCnt="0"/>
      <dgm:spPr/>
    </dgm:pt>
    <dgm:pt modelId="{7321FBF3-57FC-4074-B92E-F307E47A6E21}" type="pres">
      <dgm:prSet presAssocID="{79EA79B6-961A-4EEF-A060-2CB71DB43785}" presName="node" presStyleLbl="node1" presStyleIdx="1" presStyleCnt="3" custScaleY="850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6BBD74-00F2-4E46-8532-FA959505510E}" type="pres">
      <dgm:prSet presAssocID="{C6AEB5E3-8E44-4935-845F-CB638AD1DF47}" presName="sibTrans" presStyleCnt="0"/>
      <dgm:spPr/>
    </dgm:pt>
    <dgm:pt modelId="{D38D7BB9-4297-4A1B-8BCE-CADF44C9D45E}" type="pres">
      <dgm:prSet presAssocID="{1E5CCB19-6F3C-4124-99BB-1C7745673CD5}" presName="node" presStyleLbl="node1" presStyleIdx="2" presStyleCnt="3" custScaleX="77326" custScaleY="595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E163D56-517A-4E25-8CED-23B0CE014660}" type="presOf" srcId="{0490FD25-F0C6-4376-A26D-0A7D41C1169C}" destId="{CBA026B8-A6A7-4048-BC36-C61723F23748}" srcOrd="0" destOrd="0" presId="urn:microsoft.com/office/officeart/2005/8/layout/default"/>
    <dgm:cxn modelId="{27C644A0-7D87-48AE-A13B-B369AA01D21C}" type="presOf" srcId="{DE00F976-ED4C-452D-AC22-AADA8FBC3A37}" destId="{E066AB7F-8032-412E-927D-50D38E19C5C8}" srcOrd="0" destOrd="0" presId="urn:microsoft.com/office/officeart/2005/8/layout/default"/>
    <dgm:cxn modelId="{ACDFCD3B-A8BE-4F4C-8BAD-A172D83BF716}" srcId="{DE00F976-ED4C-452D-AC22-AADA8FBC3A37}" destId="{0490FD25-F0C6-4376-A26D-0A7D41C1169C}" srcOrd="0" destOrd="0" parTransId="{145AF2B0-E6B7-42A0-9830-7F6CC0A896D2}" sibTransId="{73961A76-DBF8-4D49-AA6B-BF8A3F25D1F2}"/>
    <dgm:cxn modelId="{8BC2F983-04FC-41FF-8036-95D30A1C309C}" srcId="{DE00F976-ED4C-452D-AC22-AADA8FBC3A37}" destId="{1E5CCB19-6F3C-4124-99BB-1C7745673CD5}" srcOrd="2" destOrd="0" parTransId="{219CD2B2-316E-49D7-9D28-D2ACEC336FEF}" sibTransId="{D7FC0EA7-4CDB-419B-8A2F-F3322BA243E9}"/>
    <dgm:cxn modelId="{65AB0E5A-F542-4621-B44B-5845384D3C55}" srcId="{DE00F976-ED4C-452D-AC22-AADA8FBC3A37}" destId="{79EA79B6-961A-4EEF-A060-2CB71DB43785}" srcOrd="1" destOrd="0" parTransId="{FBE6B0C0-8346-46A0-B68F-3E6FBEBE58CA}" sibTransId="{C6AEB5E3-8E44-4935-845F-CB638AD1DF47}"/>
    <dgm:cxn modelId="{0405D857-9B77-411F-BBCC-5AF913BCC794}" type="presOf" srcId="{79EA79B6-961A-4EEF-A060-2CB71DB43785}" destId="{7321FBF3-57FC-4074-B92E-F307E47A6E21}" srcOrd="0" destOrd="0" presId="urn:microsoft.com/office/officeart/2005/8/layout/default"/>
    <dgm:cxn modelId="{BB1DBD10-760C-4535-97C3-FD771F0C7E00}" type="presOf" srcId="{1E5CCB19-6F3C-4124-99BB-1C7745673CD5}" destId="{D38D7BB9-4297-4A1B-8BCE-CADF44C9D45E}" srcOrd="0" destOrd="0" presId="urn:microsoft.com/office/officeart/2005/8/layout/default"/>
    <dgm:cxn modelId="{731D33FC-61FC-41EA-BC21-6712257F9155}" type="presParOf" srcId="{E066AB7F-8032-412E-927D-50D38E19C5C8}" destId="{CBA026B8-A6A7-4048-BC36-C61723F23748}" srcOrd="0" destOrd="0" presId="urn:microsoft.com/office/officeart/2005/8/layout/default"/>
    <dgm:cxn modelId="{6FB0B2AB-383B-43A8-8570-5F107900082F}" type="presParOf" srcId="{E066AB7F-8032-412E-927D-50D38E19C5C8}" destId="{67CF9FAF-2954-409E-B6C1-CE8BA28E4B15}" srcOrd="1" destOrd="0" presId="urn:microsoft.com/office/officeart/2005/8/layout/default"/>
    <dgm:cxn modelId="{EC27E941-F3FC-447F-ADF8-04F364772B4B}" type="presParOf" srcId="{E066AB7F-8032-412E-927D-50D38E19C5C8}" destId="{7321FBF3-57FC-4074-B92E-F307E47A6E21}" srcOrd="2" destOrd="0" presId="urn:microsoft.com/office/officeart/2005/8/layout/default"/>
    <dgm:cxn modelId="{95B0C0EE-C4F1-47D7-925C-E76C3977A6AF}" type="presParOf" srcId="{E066AB7F-8032-412E-927D-50D38E19C5C8}" destId="{0A6BBD74-00F2-4E46-8532-FA959505510E}" srcOrd="3" destOrd="0" presId="urn:microsoft.com/office/officeart/2005/8/layout/default"/>
    <dgm:cxn modelId="{780E4D14-011A-4A77-9AE5-92EEC5F83496}" type="presParOf" srcId="{E066AB7F-8032-412E-927D-50D38E19C5C8}" destId="{D38D7BB9-4297-4A1B-8BCE-CADF44C9D45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565863-53B2-4582-AF94-6DD55CDED4AB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A75D0726-147B-4428-B6D4-BA21A9F96E9F}">
      <dgm:prSet phldrT="[Texto]"/>
      <dgm:spPr/>
      <dgm:t>
        <a:bodyPr/>
        <a:lstStyle/>
        <a:p>
          <a:r>
            <a:rPr lang="es-EC" i="1" dirty="0" smtClean="0"/>
            <a:t>Braula coeca</a:t>
          </a:r>
        </a:p>
        <a:p>
          <a:r>
            <a:rPr lang="es-EC" i="1" dirty="0" smtClean="0"/>
            <a:t>Braula schmitzi </a:t>
          </a:r>
          <a:r>
            <a:rPr lang="es-EC" i="0" dirty="0" smtClean="0"/>
            <a:t>(Continente americano y Europa)</a:t>
          </a:r>
          <a:endParaRPr lang="es-EC" i="1" dirty="0"/>
        </a:p>
      </dgm:t>
    </dgm:pt>
    <dgm:pt modelId="{239CB128-6BD6-4717-9DCC-9F825C9A999D}" type="parTrans" cxnId="{EBFF6386-D329-4900-B20B-B230CD33FD15}">
      <dgm:prSet/>
      <dgm:spPr/>
      <dgm:t>
        <a:bodyPr/>
        <a:lstStyle/>
        <a:p>
          <a:endParaRPr lang="es-EC"/>
        </a:p>
      </dgm:t>
    </dgm:pt>
    <dgm:pt modelId="{C0FB1020-66E1-4B91-8405-C693C0DB1535}" type="sibTrans" cxnId="{EBFF6386-D329-4900-B20B-B230CD33FD15}">
      <dgm:prSet/>
      <dgm:spPr/>
      <dgm:t>
        <a:bodyPr/>
        <a:lstStyle/>
        <a:p>
          <a:endParaRPr lang="es-EC"/>
        </a:p>
      </dgm:t>
    </dgm:pt>
    <dgm:pt modelId="{E9674EA4-270E-4792-9BBE-6A2F002C9278}">
      <dgm:prSet phldrT="[Texto]"/>
      <dgm:spPr/>
      <dgm:t>
        <a:bodyPr/>
        <a:lstStyle/>
        <a:p>
          <a:r>
            <a:rPr lang="es-EC" i="1" dirty="0" smtClean="0"/>
            <a:t>Braula orientalis </a:t>
          </a:r>
          <a:r>
            <a:rPr lang="es-EC" i="0" dirty="0" smtClean="0"/>
            <a:t>(Medio oriente</a:t>
          </a:r>
          <a:r>
            <a:rPr lang="es-EC" i="1" dirty="0" smtClean="0"/>
            <a:t>) </a:t>
          </a:r>
          <a:endParaRPr lang="es-EC" i="1" dirty="0"/>
        </a:p>
      </dgm:t>
    </dgm:pt>
    <dgm:pt modelId="{688CEC3D-4864-40F6-8C83-966314E1A7B1}" type="parTrans" cxnId="{0A58A86E-0ADF-4933-AC39-FF989CCC897E}">
      <dgm:prSet/>
      <dgm:spPr/>
      <dgm:t>
        <a:bodyPr/>
        <a:lstStyle/>
        <a:p>
          <a:endParaRPr lang="es-EC"/>
        </a:p>
      </dgm:t>
    </dgm:pt>
    <dgm:pt modelId="{F4002C52-D824-4FA8-9BDC-482A6DB125F2}" type="sibTrans" cxnId="{0A58A86E-0ADF-4933-AC39-FF989CCC897E}">
      <dgm:prSet/>
      <dgm:spPr/>
      <dgm:t>
        <a:bodyPr/>
        <a:lstStyle/>
        <a:p>
          <a:endParaRPr lang="es-EC"/>
        </a:p>
      </dgm:t>
    </dgm:pt>
    <dgm:pt modelId="{B1C91824-A758-449C-A30E-D4DE71DC1834}">
      <dgm:prSet phldrT="[Texto]"/>
      <dgm:spPr/>
      <dgm:t>
        <a:bodyPr/>
        <a:lstStyle/>
        <a:p>
          <a:r>
            <a:rPr lang="es-EC" dirty="0" smtClean="0"/>
            <a:t>Se alimenta de miel y polen.</a:t>
          </a:r>
          <a:endParaRPr lang="es-EC" dirty="0"/>
        </a:p>
      </dgm:t>
    </dgm:pt>
    <dgm:pt modelId="{458CB219-38CF-4C13-A57E-5305DAAB09E7}" type="parTrans" cxnId="{95C2BF7F-A823-46E4-ADCB-448FD0319AF8}">
      <dgm:prSet/>
      <dgm:spPr/>
      <dgm:t>
        <a:bodyPr/>
        <a:lstStyle/>
        <a:p>
          <a:endParaRPr lang="es-EC"/>
        </a:p>
      </dgm:t>
    </dgm:pt>
    <dgm:pt modelId="{3225FC4F-5891-458A-BD2A-ECB922151BAA}" type="sibTrans" cxnId="{95C2BF7F-A823-46E4-ADCB-448FD0319AF8}">
      <dgm:prSet/>
      <dgm:spPr/>
      <dgm:t>
        <a:bodyPr/>
        <a:lstStyle/>
        <a:p>
          <a:endParaRPr lang="es-EC"/>
        </a:p>
      </dgm:t>
    </dgm:pt>
    <dgm:pt modelId="{FE59B974-9B83-416B-93A6-EE472040AE52}">
      <dgm:prSet phldrT="[Texto]"/>
      <dgm:spPr/>
      <dgm:t>
        <a:bodyPr/>
        <a:lstStyle/>
        <a:p>
          <a:r>
            <a:rPr lang="es-EC" i="1" dirty="0" smtClean="0"/>
            <a:t>Braula pretoriensis y Braula kohli (África)</a:t>
          </a:r>
          <a:endParaRPr lang="es-EC" i="1" dirty="0"/>
        </a:p>
      </dgm:t>
    </dgm:pt>
    <dgm:pt modelId="{AA29FE6A-12E6-441E-99D9-46B775152560}" type="parTrans" cxnId="{3F61C40A-B6FE-4BFC-BDF8-FBBBE20C099E}">
      <dgm:prSet/>
      <dgm:spPr/>
      <dgm:t>
        <a:bodyPr/>
        <a:lstStyle/>
        <a:p>
          <a:endParaRPr lang="es-EC"/>
        </a:p>
      </dgm:t>
    </dgm:pt>
    <dgm:pt modelId="{62F8BB8D-0EE8-43E6-AF8D-D86EF9B3CA23}" type="sibTrans" cxnId="{3F61C40A-B6FE-4BFC-BDF8-FBBBE20C099E}">
      <dgm:prSet/>
      <dgm:spPr/>
      <dgm:t>
        <a:bodyPr/>
        <a:lstStyle/>
        <a:p>
          <a:endParaRPr lang="es-EC"/>
        </a:p>
      </dgm:t>
    </dgm:pt>
    <dgm:pt modelId="{EE057B38-7C03-4674-97DF-A6A1AA16C282}" type="pres">
      <dgm:prSet presAssocID="{F7565863-53B2-4582-AF94-6DD55CDED4A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8D8E1B9-6360-461D-949F-C50A8BB7A038}" type="pres">
      <dgm:prSet presAssocID="{A75D0726-147B-4428-B6D4-BA21A9F96E9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10337D-36F6-4257-8A85-FE10D361D281}" type="pres">
      <dgm:prSet presAssocID="{C0FB1020-66E1-4B91-8405-C693C0DB1535}" presName="sibTrans" presStyleCnt="0"/>
      <dgm:spPr/>
    </dgm:pt>
    <dgm:pt modelId="{2736E131-18DF-473A-9A92-54B8A39C0BC4}" type="pres">
      <dgm:prSet presAssocID="{E9674EA4-270E-4792-9BBE-6A2F002C927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1B4F79-661F-4F4E-A864-0A8F4341DB5A}" type="pres">
      <dgm:prSet presAssocID="{F4002C52-D824-4FA8-9BDC-482A6DB125F2}" presName="sibTrans" presStyleCnt="0"/>
      <dgm:spPr/>
    </dgm:pt>
    <dgm:pt modelId="{2FEC5A13-3EC6-4BC2-9D0C-BFDDFEDB99DE}" type="pres">
      <dgm:prSet presAssocID="{FE59B974-9B83-416B-93A6-EE472040AE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91E0F5-8EA8-46A6-BF50-A4944BF59953}" type="pres">
      <dgm:prSet presAssocID="{62F8BB8D-0EE8-43E6-AF8D-D86EF9B3CA23}" presName="sibTrans" presStyleCnt="0"/>
      <dgm:spPr/>
    </dgm:pt>
    <dgm:pt modelId="{B146DDB9-0437-42E9-9262-4882FA2D1EA3}" type="pres">
      <dgm:prSet presAssocID="{B1C91824-A758-449C-A30E-D4DE71DC183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A58A86E-0ADF-4933-AC39-FF989CCC897E}" srcId="{F7565863-53B2-4582-AF94-6DD55CDED4AB}" destId="{E9674EA4-270E-4792-9BBE-6A2F002C9278}" srcOrd="1" destOrd="0" parTransId="{688CEC3D-4864-40F6-8C83-966314E1A7B1}" sibTransId="{F4002C52-D824-4FA8-9BDC-482A6DB125F2}"/>
    <dgm:cxn modelId="{41EAAF4D-3F98-42E7-847D-10DBDEF402CE}" type="presOf" srcId="{B1C91824-A758-449C-A30E-D4DE71DC1834}" destId="{B146DDB9-0437-42E9-9262-4882FA2D1EA3}" srcOrd="0" destOrd="0" presId="urn:microsoft.com/office/officeart/2005/8/layout/default"/>
    <dgm:cxn modelId="{95C2BF7F-A823-46E4-ADCB-448FD0319AF8}" srcId="{F7565863-53B2-4582-AF94-6DD55CDED4AB}" destId="{B1C91824-A758-449C-A30E-D4DE71DC1834}" srcOrd="3" destOrd="0" parTransId="{458CB219-38CF-4C13-A57E-5305DAAB09E7}" sibTransId="{3225FC4F-5891-458A-BD2A-ECB922151BAA}"/>
    <dgm:cxn modelId="{3F61C40A-B6FE-4BFC-BDF8-FBBBE20C099E}" srcId="{F7565863-53B2-4582-AF94-6DD55CDED4AB}" destId="{FE59B974-9B83-416B-93A6-EE472040AE52}" srcOrd="2" destOrd="0" parTransId="{AA29FE6A-12E6-441E-99D9-46B775152560}" sibTransId="{62F8BB8D-0EE8-43E6-AF8D-D86EF9B3CA23}"/>
    <dgm:cxn modelId="{8781B3A9-77AA-409B-A661-B5FE83AB7056}" type="presOf" srcId="{F7565863-53B2-4582-AF94-6DD55CDED4AB}" destId="{EE057B38-7C03-4674-97DF-A6A1AA16C282}" srcOrd="0" destOrd="0" presId="urn:microsoft.com/office/officeart/2005/8/layout/default"/>
    <dgm:cxn modelId="{EBFF6386-D329-4900-B20B-B230CD33FD15}" srcId="{F7565863-53B2-4582-AF94-6DD55CDED4AB}" destId="{A75D0726-147B-4428-B6D4-BA21A9F96E9F}" srcOrd="0" destOrd="0" parTransId="{239CB128-6BD6-4717-9DCC-9F825C9A999D}" sibTransId="{C0FB1020-66E1-4B91-8405-C693C0DB1535}"/>
    <dgm:cxn modelId="{EFE99B48-9608-4149-B7CE-D482551A6E8F}" type="presOf" srcId="{FE59B974-9B83-416B-93A6-EE472040AE52}" destId="{2FEC5A13-3EC6-4BC2-9D0C-BFDDFEDB99DE}" srcOrd="0" destOrd="0" presId="urn:microsoft.com/office/officeart/2005/8/layout/default"/>
    <dgm:cxn modelId="{AE818001-A50C-45E5-A0C7-36ABA2254B87}" type="presOf" srcId="{A75D0726-147B-4428-B6D4-BA21A9F96E9F}" destId="{18D8E1B9-6360-461D-949F-C50A8BB7A038}" srcOrd="0" destOrd="0" presId="urn:microsoft.com/office/officeart/2005/8/layout/default"/>
    <dgm:cxn modelId="{2E962C99-446F-4913-A6C7-4FBD655FC67C}" type="presOf" srcId="{E9674EA4-270E-4792-9BBE-6A2F002C9278}" destId="{2736E131-18DF-473A-9A92-54B8A39C0BC4}" srcOrd="0" destOrd="0" presId="urn:microsoft.com/office/officeart/2005/8/layout/default"/>
    <dgm:cxn modelId="{585DD05E-D95A-436D-9038-5ACFEF841440}" type="presParOf" srcId="{EE057B38-7C03-4674-97DF-A6A1AA16C282}" destId="{18D8E1B9-6360-461D-949F-C50A8BB7A038}" srcOrd="0" destOrd="0" presId="urn:microsoft.com/office/officeart/2005/8/layout/default"/>
    <dgm:cxn modelId="{05BA732F-1797-47FF-B6A9-B96D98E0141D}" type="presParOf" srcId="{EE057B38-7C03-4674-97DF-A6A1AA16C282}" destId="{DB10337D-36F6-4257-8A85-FE10D361D281}" srcOrd="1" destOrd="0" presId="urn:microsoft.com/office/officeart/2005/8/layout/default"/>
    <dgm:cxn modelId="{29F6AC4A-72F6-43B6-89B2-F177E7F0E675}" type="presParOf" srcId="{EE057B38-7C03-4674-97DF-A6A1AA16C282}" destId="{2736E131-18DF-473A-9A92-54B8A39C0BC4}" srcOrd="2" destOrd="0" presId="urn:microsoft.com/office/officeart/2005/8/layout/default"/>
    <dgm:cxn modelId="{807B2B71-1740-4CFF-A177-EB0CBAEB7577}" type="presParOf" srcId="{EE057B38-7C03-4674-97DF-A6A1AA16C282}" destId="{AB1B4F79-661F-4F4E-A864-0A8F4341DB5A}" srcOrd="3" destOrd="0" presId="urn:microsoft.com/office/officeart/2005/8/layout/default"/>
    <dgm:cxn modelId="{F3B54B2C-FB3F-4F10-8BC5-8ABF89AE031B}" type="presParOf" srcId="{EE057B38-7C03-4674-97DF-A6A1AA16C282}" destId="{2FEC5A13-3EC6-4BC2-9D0C-BFDDFEDB99DE}" srcOrd="4" destOrd="0" presId="urn:microsoft.com/office/officeart/2005/8/layout/default"/>
    <dgm:cxn modelId="{8C28BA2E-D2A2-424F-8023-33B2B800B984}" type="presParOf" srcId="{EE057B38-7C03-4674-97DF-A6A1AA16C282}" destId="{7591E0F5-8EA8-46A6-BF50-A4944BF59953}" srcOrd="5" destOrd="0" presId="urn:microsoft.com/office/officeart/2005/8/layout/default"/>
    <dgm:cxn modelId="{8A730AAF-3F19-48FC-89BB-0E27BA9BE697}" type="presParOf" srcId="{EE057B38-7C03-4674-97DF-A6A1AA16C282}" destId="{B146DDB9-0437-42E9-9262-4882FA2D1EA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CDF4D4-1E4E-47AB-8DD0-D95CE53DB809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B1B0684-8C9D-448D-A86B-37A9B4741873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AD4DC90-328C-4E48-ACAF-35A3A0B17AA6}" type="parTrans" cxnId="{7D4635D8-72A6-4C38-815C-15E3D64EC625}">
      <dgm:prSet/>
      <dgm:spPr/>
      <dgm:t>
        <a:bodyPr/>
        <a:lstStyle/>
        <a:p>
          <a:endParaRPr lang="es-EC"/>
        </a:p>
      </dgm:t>
    </dgm:pt>
    <dgm:pt modelId="{711C9C0B-D7B7-48BF-82FA-B60C3F6EDAFB}" type="sibTrans" cxnId="{7D4635D8-72A6-4C38-815C-15E3D64EC625}">
      <dgm:prSet/>
      <dgm:spPr/>
      <dgm:t>
        <a:bodyPr/>
        <a:lstStyle/>
        <a:p>
          <a:endParaRPr lang="es-EC"/>
        </a:p>
      </dgm:t>
    </dgm:pt>
    <dgm:pt modelId="{FF71867A-2805-41D5-B669-C2C1F7DA35F3}">
      <dgm:prSet phldrT="[Texto]"/>
      <dgm:spPr>
        <a:solidFill>
          <a:srgbClr val="FFC000"/>
        </a:solidFill>
      </dgm:spPr>
      <dgm:t>
        <a:bodyPr/>
        <a:lstStyle/>
        <a:p>
          <a:r>
            <a:rPr lang="es-EC" dirty="0" smtClean="0"/>
            <a:t>Afecta a las tres castas: reina, obrera y zángano</a:t>
          </a:r>
          <a:endParaRPr lang="es-EC" dirty="0"/>
        </a:p>
      </dgm:t>
    </dgm:pt>
    <dgm:pt modelId="{34B2E4A7-DA1B-4A72-A6FC-60ACF80B7535}" type="parTrans" cxnId="{65993E2C-2373-4931-8159-307625779B4E}">
      <dgm:prSet/>
      <dgm:spPr/>
      <dgm:t>
        <a:bodyPr/>
        <a:lstStyle/>
        <a:p>
          <a:endParaRPr lang="es-EC"/>
        </a:p>
      </dgm:t>
    </dgm:pt>
    <dgm:pt modelId="{F5F8CBFA-C4D6-4C9A-8051-E48C76615884}" type="sibTrans" cxnId="{65993E2C-2373-4931-8159-307625779B4E}">
      <dgm:prSet/>
      <dgm:spPr/>
      <dgm:t>
        <a:bodyPr/>
        <a:lstStyle/>
        <a:p>
          <a:endParaRPr lang="es-EC"/>
        </a:p>
      </dgm:t>
    </dgm:pt>
    <dgm:pt modelId="{0D85827F-8117-49D6-9549-EAAE416DA086}">
      <dgm:prSet phldrT="[Texto]"/>
      <dgm:spPr>
        <a:solidFill>
          <a:srgbClr val="FF9900"/>
        </a:solidFill>
      </dgm:spPr>
      <dgm:t>
        <a:bodyPr/>
        <a:lstStyle/>
        <a:p>
          <a:r>
            <a:rPr lang="es-EC" dirty="0" smtClean="0"/>
            <a:t>Disminución de disponibilidad de alimentación (miel y polen)</a:t>
          </a:r>
          <a:endParaRPr lang="es-EC" dirty="0"/>
        </a:p>
      </dgm:t>
    </dgm:pt>
    <dgm:pt modelId="{0173BB92-744F-4D22-8AEC-74A5C5DDC4B0}" type="parTrans" cxnId="{B20BA917-A717-4172-96FA-3B03E1B07279}">
      <dgm:prSet/>
      <dgm:spPr/>
      <dgm:t>
        <a:bodyPr/>
        <a:lstStyle/>
        <a:p>
          <a:endParaRPr lang="es-EC"/>
        </a:p>
      </dgm:t>
    </dgm:pt>
    <dgm:pt modelId="{8AA30005-12F2-4D2F-BBFE-C0EB269EDC0B}" type="sibTrans" cxnId="{B20BA917-A717-4172-96FA-3B03E1B07279}">
      <dgm:prSet/>
      <dgm:spPr/>
      <dgm:t>
        <a:bodyPr/>
        <a:lstStyle/>
        <a:p>
          <a:endParaRPr lang="es-EC"/>
        </a:p>
      </dgm:t>
    </dgm:pt>
    <dgm:pt modelId="{14DA92F4-E959-411F-AFCD-15FDF7EE8AA5}">
      <dgm:prSet phldrT="[Texto]"/>
      <dgm:spPr>
        <a:solidFill>
          <a:srgbClr val="CCCC00"/>
        </a:solidFill>
      </dgm:spPr>
      <dgm:t>
        <a:bodyPr/>
        <a:lstStyle/>
        <a:p>
          <a:r>
            <a:rPr lang="es-EC" dirty="0" smtClean="0"/>
            <a:t>Daño a galerías de miel y estrés a la reina.</a:t>
          </a:r>
          <a:endParaRPr lang="es-EC" dirty="0"/>
        </a:p>
      </dgm:t>
    </dgm:pt>
    <dgm:pt modelId="{B81C2D8A-9864-4F89-B6B7-6624C1DB27AB}" type="parTrans" cxnId="{A52FB154-3480-4D05-B597-2628D6B563FB}">
      <dgm:prSet/>
      <dgm:spPr/>
      <dgm:t>
        <a:bodyPr/>
        <a:lstStyle/>
        <a:p>
          <a:endParaRPr lang="es-EC"/>
        </a:p>
      </dgm:t>
    </dgm:pt>
    <dgm:pt modelId="{935D2C3B-F1A5-4DC2-9452-1C02AD231537}" type="sibTrans" cxnId="{A52FB154-3480-4D05-B597-2628D6B563FB}">
      <dgm:prSet/>
      <dgm:spPr/>
      <dgm:t>
        <a:bodyPr/>
        <a:lstStyle/>
        <a:p>
          <a:endParaRPr lang="es-EC"/>
        </a:p>
      </dgm:t>
    </dgm:pt>
    <dgm:pt modelId="{A5D5AD64-C6AC-4898-8E01-8BFAD5D05B3C}" type="pres">
      <dgm:prSet presAssocID="{66CDF4D4-1E4E-47AB-8DD0-D95CE53DB80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94B6E87-8F55-4399-936C-5D963ECCDA69}" type="pres">
      <dgm:prSet presAssocID="{2B1B0684-8C9D-448D-A86B-37A9B4741873}" presName="centerShape" presStyleLbl="node0" presStyleIdx="0" presStyleCnt="1" custScaleX="138671" custScaleY="141007" custLinFactNeighborX="232"/>
      <dgm:spPr/>
      <dgm:t>
        <a:bodyPr/>
        <a:lstStyle/>
        <a:p>
          <a:endParaRPr lang="es-EC"/>
        </a:p>
      </dgm:t>
    </dgm:pt>
    <dgm:pt modelId="{7C2AAFE2-F04E-444D-B1AF-0D82C1D61E67}" type="pres">
      <dgm:prSet presAssocID="{34B2E4A7-DA1B-4A72-A6FC-60ACF80B7535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901015FD-FD1B-4784-B3AD-22BD819F42AE}" type="pres">
      <dgm:prSet presAssocID="{FF71867A-2805-41D5-B669-C2C1F7DA35F3}" presName="node" presStyleLbl="node1" presStyleIdx="0" presStyleCnt="3" custRadScaleRad="109359" custRadScaleInc="109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F96685-2A07-45EE-BA15-3920F0D2BFC5}" type="pres">
      <dgm:prSet presAssocID="{0173BB92-744F-4D22-8AEC-74A5C5DDC4B0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C3948CD0-11E9-4048-8615-80DF8FB24A5C}" type="pres">
      <dgm:prSet presAssocID="{0D85827F-8117-49D6-9549-EAAE416DA086}" presName="node" presStyleLbl="node1" presStyleIdx="1" presStyleCnt="3" custRadScaleRad="115242" custRadScaleInc="1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8D07F4-39B3-4C29-81A3-CC315049B914}" type="pres">
      <dgm:prSet presAssocID="{B81C2D8A-9864-4F89-B6B7-6624C1DB27AB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DCDF1D5E-0016-427D-924F-4ACE2E7AE188}" type="pres">
      <dgm:prSet presAssocID="{14DA92F4-E959-411F-AFCD-15FDF7EE8AA5}" presName="node" presStyleLbl="node1" presStyleIdx="2" presStyleCnt="3" custRadScaleRad="109555" custRadScaleInc="-108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05D5066-862F-4639-A9BD-A757D75F2D95}" type="presOf" srcId="{B81C2D8A-9864-4F89-B6B7-6624C1DB27AB}" destId="{908D07F4-39B3-4C29-81A3-CC315049B914}" srcOrd="0" destOrd="0" presId="urn:microsoft.com/office/officeart/2005/8/layout/radial4"/>
    <dgm:cxn modelId="{1F82AA00-ABE8-410B-A97E-B6C960FE1ADC}" type="presOf" srcId="{0173BB92-744F-4D22-8AEC-74A5C5DDC4B0}" destId="{57F96685-2A07-45EE-BA15-3920F0D2BFC5}" srcOrd="0" destOrd="0" presId="urn:microsoft.com/office/officeart/2005/8/layout/radial4"/>
    <dgm:cxn modelId="{67074C05-5F61-416C-B6A3-D49F0B0325A6}" type="presOf" srcId="{0D85827F-8117-49D6-9549-EAAE416DA086}" destId="{C3948CD0-11E9-4048-8615-80DF8FB24A5C}" srcOrd="0" destOrd="0" presId="urn:microsoft.com/office/officeart/2005/8/layout/radial4"/>
    <dgm:cxn modelId="{65993E2C-2373-4931-8159-307625779B4E}" srcId="{2B1B0684-8C9D-448D-A86B-37A9B4741873}" destId="{FF71867A-2805-41D5-B669-C2C1F7DA35F3}" srcOrd="0" destOrd="0" parTransId="{34B2E4A7-DA1B-4A72-A6FC-60ACF80B7535}" sibTransId="{F5F8CBFA-C4D6-4C9A-8051-E48C76615884}"/>
    <dgm:cxn modelId="{F6D632AF-5C61-4764-8403-BC644A086587}" type="presOf" srcId="{66CDF4D4-1E4E-47AB-8DD0-D95CE53DB809}" destId="{A5D5AD64-C6AC-4898-8E01-8BFAD5D05B3C}" srcOrd="0" destOrd="0" presId="urn:microsoft.com/office/officeart/2005/8/layout/radial4"/>
    <dgm:cxn modelId="{CF7BEDDE-767E-4CC6-8954-D6E936181548}" type="presOf" srcId="{34B2E4A7-DA1B-4A72-A6FC-60ACF80B7535}" destId="{7C2AAFE2-F04E-444D-B1AF-0D82C1D61E67}" srcOrd="0" destOrd="0" presId="urn:microsoft.com/office/officeart/2005/8/layout/radial4"/>
    <dgm:cxn modelId="{380BAB3B-19AB-4194-A427-A2DCAB56B1D7}" type="presOf" srcId="{14DA92F4-E959-411F-AFCD-15FDF7EE8AA5}" destId="{DCDF1D5E-0016-427D-924F-4ACE2E7AE188}" srcOrd="0" destOrd="0" presId="urn:microsoft.com/office/officeart/2005/8/layout/radial4"/>
    <dgm:cxn modelId="{A52FB154-3480-4D05-B597-2628D6B563FB}" srcId="{2B1B0684-8C9D-448D-A86B-37A9B4741873}" destId="{14DA92F4-E959-411F-AFCD-15FDF7EE8AA5}" srcOrd="2" destOrd="0" parTransId="{B81C2D8A-9864-4F89-B6B7-6624C1DB27AB}" sibTransId="{935D2C3B-F1A5-4DC2-9452-1C02AD231537}"/>
    <dgm:cxn modelId="{7D4635D8-72A6-4C38-815C-15E3D64EC625}" srcId="{66CDF4D4-1E4E-47AB-8DD0-D95CE53DB809}" destId="{2B1B0684-8C9D-448D-A86B-37A9B4741873}" srcOrd="0" destOrd="0" parTransId="{CAD4DC90-328C-4E48-ACAF-35A3A0B17AA6}" sibTransId="{711C9C0B-D7B7-48BF-82FA-B60C3F6EDAFB}"/>
    <dgm:cxn modelId="{2849B275-CFFE-4B5B-9306-0354E32F2E3A}" type="presOf" srcId="{2B1B0684-8C9D-448D-A86B-37A9B4741873}" destId="{B94B6E87-8F55-4399-936C-5D963ECCDA69}" srcOrd="0" destOrd="0" presId="urn:microsoft.com/office/officeart/2005/8/layout/radial4"/>
    <dgm:cxn modelId="{9C495FA7-DB34-4C4D-AFB7-D5CB091A0FB6}" type="presOf" srcId="{FF71867A-2805-41D5-B669-C2C1F7DA35F3}" destId="{901015FD-FD1B-4784-B3AD-22BD819F42AE}" srcOrd="0" destOrd="0" presId="urn:microsoft.com/office/officeart/2005/8/layout/radial4"/>
    <dgm:cxn modelId="{B20BA917-A717-4172-96FA-3B03E1B07279}" srcId="{2B1B0684-8C9D-448D-A86B-37A9B4741873}" destId="{0D85827F-8117-49D6-9549-EAAE416DA086}" srcOrd="1" destOrd="0" parTransId="{0173BB92-744F-4D22-8AEC-74A5C5DDC4B0}" sibTransId="{8AA30005-12F2-4D2F-BBFE-C0EB269EDC0B}"/>
    <dgm:cxn modelId="{4976C662-CA3B-49DF-85B9-37C510520B03}" type="presParOf" srcId="{A5D5AD64-C6AC-4898-8E01-8BFAD5D05B3C}" destId="{B94B6E87-8F55-4399-936C-5D963ECCDA69}" srcOrd="0" destOrd="0" presId="urn:microsoft.com/office/officeart/2005/8/layout/radial4"/>
    <dgm:cxn modelId="{6E608537-E152-4EE9-80D7-0933907795D9}" type="presParOf" srcId="{A5D5AD64-C6AC-4898-8E01-8BFAD5D05B3C}" destId="{7C2AAFE2-F04E-444D-B1AF-0D82C1D61E67}" srcOrd="1" destOrd="0" presId="urn:microsoft.com/office/officeart/2005/8/layout/radial4"/>
    <dgm:cxn modelId="{6AA458B0-84BF-4F12-94F3-91BC7D24B17E}" type="presParOf" srcId="{A5D5AD64-C6AC-4898-8E01-8BFAD5D05B3C}" destId="{901015FD-FD1B-4784-B3AD-22BD819F42AE}" srcOrd="2" destOrd="0" presId="urn:microsoft.com/office/officeart/2005/8/layout/radial4"/>
    <dgm:cxn modelId="{E842AC17-B08A-42CF-A970-238A2F9EC5EB}" type="presParOf" srcId="{A5D5AD64-C6AC-4898-8E01-8BFAD5D05B3C}" destId="{57F96685-2A07-45EE-BA15-3920F0D2BFC5}" srcOrd="3" destOrd="0" presId="urn:microsoft.com/office/officeart/2005/8/layout/radial4"/>
    <dgm:cxn modelId="{E14C70E8-9919-495C-8A2F-4C71EE3F1AC9}" type="presParOf" srcId="{A5D5AD64-C6AC-4898-8E01-8BFAD5D05B3C}" destId="{C3948CD0-11E9-4048-8615-80DF8FB24A5C}" srcOrd="4" destOrd="0" presId="urn:microsoft.com/office/officeart/2005/8/layout/radial4"/>
    <dgm:cxn modelId="{495336D9-E78D-4DAB-B87D-5C1CA8BCAAB9}" type="presParOf" srcId="{A5D5AD64-C6AC-4898-8E01-8BFAD5D05B3C}" destId="{908D07F4-39B3-4C29-81A3-CC315049B914}" srcOrd="5" destOrd="0" presId="urn:microsoft.com/office/officeart/2005/8/layout/radial4"/>
    <dgm:cxn modelId="{0169299A-2E0C-471E-926A-C7D66FD36CDA}" type="presParOf" srcId="{A5D5AD64-C6AC-4898-8E01-8BFAD5D05B3C}" destId="{DCDF1D5E-0016-427D-924F-4ACE2E7AE18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20905-C9E2-4E9C-B816-0AED538980E7}">
      <dsp:nvSpPr>
        <dsp:cNvPr id="0" name=""/>
        <dsp:cNvSpPr/>
      </dsp:nvSpPr>
      <dsp:spPr>
        <a:xfrm>
          <a:off x="337393" y="3786"/>
          <a:ext cx="2023896" cy="898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Desarrollo de sociedades</a:t>
          </a:r>
          <a:endParaRPr lang="es-EC" sz="2300" kern="1200" dirty="0"/>
        </a:p>
      </dsp:txBody>
      <dsp:txXfrm>
        <a:off x="363707" y="30100"/>
        <a:ext cx="1971268" cy="845811"/>
      </dsp:txXfrm>
    </dsp:sp>
    <dsp:sp modelId="{6014F711-E9AB-413D-ACF3-737811D52A69}">
      <dsp:nvSpPr>
        <dsp:cNvPr id="0" name=""/>
        <dsp:cNvSpPr/>
      </dsp:nvSpPr>
      <dsp:spPr>
        <a:xfrm>
          <a:off x="2657698" y="189039"/>
          <a:ext cx="827873" cy="5279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/>
        </a:p>
      </dsp:txBody>
      <dsp:txXfrm>
        <a:off x="2657698" y="294626"/>
        <a:ext cx="669493" cy="316759"/>
      </dsp:txXfrm>
    </dsp:sp>
    <dsp:sp modelId="{E3BA9B76-C129-498F-9046-7B47E66F6FA5}">
      <dsp:nvSpPr>
        <dsp:cNvPr id="0" name=""/>
        <dsp:cNvSpPr/>
      </dsp:nvSpPr>
      <dsp:spPr>
        <a:xfrm>
          <a:off x="3825918" y="3786"/>
          <a:ext cx="2023896" cy="898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Alimentación</a:t>
          </a:r>
          <a:endParaRPr lang="es-EC" sz="2300" kern="1200" dirty="0"/>
        </a:p>
      </dsp:txBody>
      <dsp:txXfrm>
        <a:off x="3852232" y="30100"/>
        <a:ext cx="1971268" cy="845811"/>
      </dsp:txXfrm>
    </dsp:sp>
    <dsp:sp modelId="{2E126207-A160-4BEA-ADCC-DC3F7471C056}">
      <dsp:nvSpPr>
        <dsp:cNvPr id="0" name=""/>
        <dsp:cNvSpPr/>
      </dsp:nvSpPr>
      <dsp:spPr>
        <a:xfrm rot="5400000">
          <a:off x="4718893" y="1333828"/>
          <a:ext cx="767034" cy="57360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/>
        </a:p>
      </dsp:txBody>
      <dsp:txXfrm rot="-5400000">
        <a:off x="4930330" y="1237111"/>
        <a:ext cx="344160" cy="594954"/>
      </dsp:txXfrm>
    </dsp:sp>
    <dsp:sp modelId="{AEB9ED0E-40D2-4D9A-BC0D-8BF3E2FC5421}">
      <dsp:nvSpPr>
        <dsp:cNvPr id="0" name=""/>
        <dsp:cNvSpPr/>
      </dsp:nvSpPr>
      <dsp:spPr>
        <a:xfrm>
          <a:off x="3825918" y="2376484"/>
          <a:ext cx="2023896" cy="898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Miel y cera de abeja </a:t>
          </a:r>
          <a:endParaRPr lang="es-EC" sz="2300" kern="1200" dirty="0"/>
        </a:p>
      </dsp:txBody>
      <dsp:txXfrm>
        <a:off x="3852232" y="2402798"/>
        <a:ext cx="1971268" cy="845811"/>
      </dsp:txXfrm>
    </dsp:sp>
    <dsp:sp modelId="{59EE45F2-8723-4FAA-A663-6C4AE2BB421B}">
      <dsp:nvSpPr>
        <dsp:cNvPr id="0" name=""/>
        <dsp:cNvSpPr/>
      </dsp:nvSpPr>
      <dsp:spPr>
        <a:xfrm rot="10800000">
          <a:off x="2735182" y="2587336"/>
          <a:ext cx="760782" cy="4767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/>
        </a:p>
      </dsp:txBody>
      <dsp:txXfrm rot="10800000">
        <a:off x="2878203" y="2682683"/>
        <a:ext cx="617761" cy="286042"/>
      </dsp:txXfrm>
    </dsp:sp>
    <dsp:sp modelId="{52CEC45B-A973-48E0-9E9B-8CDBCE8745F1}">
      <dsp:nvSpPr>
        <dsp:cNvPr id="0" name=""/>
        <dsp:cNvSpPr/>
      </dsp:nvSpPr>
      <dsp:spPr>
        <a:xfrm>
          <a:off x="337393" y="2376484"/>
          <a:ext cx="2023896" cy="8984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Apicultura</a:t>
          </a:r>
          <a:endParaRPr lang="es-EC" sz="2300" kern="1200" dirty="0"/>
        </a:p>
      </dsp:txBody>
      <dsp:txXfrm>
        <a:off x="363707" y="2402798"/>
        <a:ext cx="1971268" cy="8458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1E336-4483-49A6-9479-771C70B9F996}">
      <dsp:nvSpPr>
        <dsp:cNvPr id="0" name=""/>
        <dsp:cNvSpPr/>
      </dsp:nvSpPr>
      <dsp:spPr>
        <a:xfrm>
          <a:off x="308300" y="562"/>
          <a:ext cx="2128177" cy="1276906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Uso de tabaco en ahumador (c/7 días)</a:t>
          </a:r>
          <a:endParaRPr lang="es-EC" sz="1900" kern="1200" dirty="0"/>
        </a:p>
      </dsp:txBody>
      <dsp:txXfrm>
        <a:off x="308300" y="562"/>
        <a:ext cx="2128177" cy="1276906"/>
      </dsp:txXfrm>
    </dsp:sp>
    <dsp:sp modelId="{08696D2E-739B-4D9A-91EA-D73801A52E6A}">
      <dsp:nvSpPr>
        <dsp:cNvPr id="0" name=""/>
        <dsp:cNvSpPr/>
      </dsp:nvSpPr>
      <dsp:spPr>
        <a:xfrm>
          <a:off x="2649295" y="562"/>
          <a:ext cx="2128177" cy="1276906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Desoperculador en congelación 48 horas después de utilizar.</a:t>
          </a:r>
          <a:endParaRPr lang="es-EC" sz="1900" kern="1200" dirty="0"/>
        </a:p>
      </dsp:txBody>
      <dsp:txXfrm>
        <a:off x="2649295" y="562"/>
        <a:ext cx="2128177" cy="1276906"/>
      </dsp:txXfrm>
    </dsp:sp>
    <dsp:sp modelId="{786D1601-5B52-4A5D-B48A-FA479F66F3BF}">
      <dsp:nvSpPr>
        <dsp:cNvPr id="0" name=""/>
        <dsp:cNvSpPr/>
      </dsp:nvSpPr>
      <dsp:spPr>
        <a:xfrm>
          <a:off x="1478797" y="1490286"/>
          <a:ext cx="2128177" cy="1276906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i="0" kern="1200" dirty="0" smtClean="0"/>
            <a:t>Tratamientos aplicados a </a:t>
          </a:r>
          <a:r>
            <a:rPr lang="es-EC" sz="1900" i="1" kern="1200" dirty="0" smtClean="0"/>
            <a:t>Varroa </a:t>
          </a:r>
          <a:r>
            <a:rPr lang="es-EC" sz="1900" i="0" kern="1200" dirty="0" smtClean="0"/>
            <a:t>sp.</a:t>
          </a:r>
          <a:endParaRPr lang="es-EC" sz="1900" i="1" kern="1200" dirty="0"/>
        </a:p>
      </dsp:txBody>
      <dsp:txXfrm>
        <a:off x="1478797" y="1490286"/>
        <a:ext cx="2128177" cy="12769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BC8CA-3F02-42BB-A674-6311C11E3FA7}">
      <dsp:nvSpPr>
        <dsp:cNvPr id="0" name=""/>
        <dsp:cNvSpPr/>
      </dsp:nvSpPr>
      <dsp:spPr>
        <a:xfrm>
          <a:off x="257448" y="1207"/>
          <a:ext cx="1943773" cy="1166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i="1" kern="1200" dirty="0" smtClean="0"/>
            <a:t>Varroa jacobsoni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i="1" kern="1200" dirty="0" smtClean="0"/>
            <a:t>Varroa destructor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i="1" kern="1200" dirty="0" smtClean="0"/>
            <a:t>Varroa underwoodi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i="1" kern="1200" dirty="0" smtClean="0"/>
            <a:t>Varroa rinderi</a:t>
          </a:r>
          <a:endParaRPr lang="es-EC" sz="1500" i="1" kern="1200" dirty="0"/>
        </a:p>
      </dsp:txBody>
      <dsp:txXfrm>
        <a:off x="257448" y="1207"/>
        <a:ext cx="1943773" cy="1166264"/>
      </dsp:txXfrm>
    </dsp:sp>
    <dsp:sp modelId="{4F3296C4-85DF-43A2-8CC5-DC977A34BC33}">
      <dsp:nvSpPr>
        <dsp:cNvPr id="0" name=""/>
        <dsp:cNvSpPr/>
      </dsp:nvSpPr>
      <dsp:spPr>
        <a:xfrm>
          <a:off x="2395599" y="1207"/>
          <a:ext cx="1943773" cy="1166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Originarias del sudeste asiático</a:t>
          </a:r>
          <a:endParaRPr lang="es-EC" sz="1500" kern="1200" dirty="0"/>
        </a:p>
      </dsp:txBody>
      <dsp:txXfrm>
        <a:off x="2395599" y="1207"/>
        <a:ext cx="1943773" cy="1166264"/>
      </dsp:txXfrm>
    </dsp:sp>
    <dsp:sp modelId="{971CD37D-63D6-4DF6-B043-09F6E821CA33}">
      <dsp:nvSpPr>
        <dsp:cNvPr id="0" name=""/>
        <dsp:cNvSpPr/>
      </dsp:nvSpPr>
      <dsp:spPr>
        <a:xfrm>
          <a:off x="257448" y="1361849"/>
          <a:ext cx="1943773" cy="1166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Amplia distribución mundial</a:t>
          </a:r>
          <a:endParaRPr lang="es-EC" sz="1500" kern="1200" dirty="0"/>
        </a:p>
      </dsp:txBody>
      <dsp:txXfrm>
        <a:off x="257448" y="1361849"/>
        <a:ext cx="1943773" cy="1166264"/>
      </dsp:txXfrm>
    </dsp:sp>
    <dsp:sp modelId="{7B25562A-D4E3-4342-B659-875F7F54CF21}">
      <dsp:nvSpPr>
        <dsp:cNvPr id="0" name=""/>
        <dsp:cNvSpPr/>
      </dsp:nvSpPr>
      <dsp:spPr>
        <a:xfrm>
          <a:off x="2395599" y="1361849"/>
          <a:ext cx="1943773" cy="1166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Consume hemolinfa por perforación de cutícula. </a:t>
          </a:r>
          <a:endParaRPr lang="es-EC" sz="1500" kern="1200" dirty="0"/>
        </a:p>
      </dsp:txBody>
      <dsp:txXfrm>
        <a:off x="2395599" y="1361849"/>
        <a:ext cx="1943773" cy="11662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2037C-06B6-4E06-9F01-DE7D0A999A83}">
      <dsp:nvSpPr>
        <dsp:cNvPr id="0" name=""/>
        <dsp:cNvSpPr/>
      </dsp:nvSpPr>
      <dsp:spPr>
        <a:xfrm>
          <a:off x="-5263035" y="-813480"/>
          <a:ext cx="6325105" cy="6325105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FA789-74CB-4D2D-A2DD-4F9532102B89}">
      <dsp:nvSpPr>
        <dsp:cNvPr id="0" name=""/>
        <dsp:cNvSpPr/>
      </dsp:nvSpPr>
      <dsp:spPr>
        <a:xfrm>
          <a:off x="579281" y="361193"/>
          <a:ext cx="5338641" cy="72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9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 Mortalidad en la colmena (Disminución de ciclo de vida de hospedero en 31%)</a:t>
          </a:r>
          <a:endParaRPr lang="es-EC" sz="2100" kern="1200" dirty="0"/>
        </a:p>
      </dsp:txBody>
      <dsp:txXfrm>
        <a:off x="579281" y="361193"/>
        <a:ext cx="5338641" cy="722762"/>
      </dsp:txXfrm>
    </dsp:sp>
    <dsp:sp modelId="{F547567F-7D19-4CF4-97A8-D96CA8D69573}">
      <dsp:nvSpPr>
        <dsp:cNvPr id="0" name=""/>
        <dsp:cNvSpPr/>
      </dsp:nvSpPr>
      <dsp:spPr>
        <a:xfrm>
          <a:off x="16443" y="198241"/>
          <a:ext cx="1125675" cy="10486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AAB45-DA93-40D2-9B39-73E8F5A7D975}">
      <dsp:nvSpPr>
        <dsp:cNvPr id="0" name=""/>
        <dsp:cNvSpPr/>
      </dsp:nvSpPr>
      <dsp:spPr>
        <a:xfrm>
          <a:off x="993657" y="1445524"/>
          <a:ext cx="4924265" cy="72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9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 Disminución de producción de miel (hasta el 65%) </a:t>
          </a:r>
          <a:endParaRPr lang="es-EC" sz="2100" kern="1200" dirty="0"/>
        </a:p>
      </dsp:txBody>
      <dsp:txXfrm>
        <a:off x="993657" y="1445524"/>
        <a:ext cx="4924265" cy="722762"/>
      </dsp:txXfrm>
    </dsp:sp>
    <dsp:sp modelId="{FBD5CD40-8AD7-4BCA-BEFA-2F82191B327D}">
      <dsp:nvSpPr>
        <dsp:cNvPr id="0" name=""/>
        <dsp:cNvSpPr/>
      </dsp:nvSpPr>
      <dsp:spPr>
        <a:xfrm>
          <a:off x="430819" y="1282573"/>
          <a:ext cx="1125675" cy="104866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1A92C-7223-44F2-BC16-F626368F435C}">
      <dsp:nvSpPr>
        <dsp:cNvPr id="0" name=""/>
        <dsp:cNvSpPr/>
      </dsp:nvSpPr>
      <dsp:spPr>
        <a:xfrm>
          <a:off x="993657" y="2529856"/>
          <a:ext cx="4924265" cy="72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9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 Colapso de colmena (Enjambrazón)</a:t>
          </a:r>
          <a:endParaRPr lang="es-EC" sz="2100" kern="1200" dirty="0"/>
        </a:p>
      </dsp:txBody>
      <dsp:txXfrm>
        <a:off x="993657" y="2529856"/>
        <a:ext cx="4924265" cy="722762"/>
      </dsp:txXfrm>
    </dsp:sp>
    <dsp:sp modelId="{3B5E6A92-DDA8-455B-AA66-5AF506EBCCE9}">
      <dsp:nvSpPr>
        <dsp:cNvPr id="0" name=""/>
        <dsp:cNvSpPr/>
      </dsp:nvSpPr>
      <dsp:spPr>
        <a:xfrm>
          <a:off x="430819" y="2366905"/>
          <a:ext cx="1125675" cy="104866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1D212-15AC-4647-83FB-3EA6E1E090C0}">
      <dsp:nvSpPr>
        <dsp:cNvPr id="0" name=""/>
        <dsp:cNvSpPr/>
      </dsp:nvSpPr>
      <dsp:spPr>
        <a:xfrm>
          <a:off x="579281" y="3614188"/>
          <a:ext cx="5338641" cy="722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369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 Vector de virus y otras enfermedades</a:t>
          </a:r>
          <a:endParaRPr lang="es-EC" sz="2100" kern="1200" dirty="0"/>
        </a:p>
      </dsp:txBody>
      <dsp:txXfrm>
        <a:off x="579281" y="3614188"/>
        <a:ext cx="5338641" cy="722762"/>
      </dsp:txXfrm>
    </dsp:sp>
    <dsp:sp modelId="{6F85AF99-70AB-4287-9734-9774BDDF44CE}">
      <dsp:nvSpPr>
        <dsp:cNvPr id="0" name=""/>
        <dsp:cNvSpPr/>
      </dsp:nvSpPr>
      <dsp:spPr>
        <a:xfrm>
          <a:off x="16443" y="3451236"/>
          <a:ext cx="1125675" cy="104866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F7463-8830-4089-A9A5-D37607EA4E6E}">
      <dsp:nvSpPr>
        <dsp:cNvPr id="0" name=""/>
        <dsp:cNvSpPr/>
      </dsp:nvSpPr>
      <dsp:spPr>
        <a:xfrm>
          <a:off x="0" y="24408"/>
          <a:ext cx="5334000" cy="4913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Fase forética</a:t>
          </a:r>
          <a:endParaRPr lang="es-EC" sz="2100" kern="1200" dirty="0"/>
        </a:p>
      </dsp:txBody>
      <dsp:txXfrm>
        <a:off x="23988" y="48396"/>
        <a:ext cx="5286024" cy="443423"/>
      </dsp:txXfrm>
    </dsp:sp>
    <dsp:sp modelId="{DC0CB487-369F-45C3-B8D0-EA763452AD76}">
      <dsp:nvSpPr>
        <dsp:cNvPr id="0" name=""/>
        <dsp:cNvSpPr/>
      </dsp:nvSpPr>
      <dsp:spPr>
        <a:xfrm>
          <a:off x="0" y="515808"/>
          <a:ext cx="5334000" cy="52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600" kern="1200" dirty="0" smtClean="0"/>
            <a:t>Propagación de la especie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600" kern="1200" dirty="0" smtClean="0"/>
            <a:t>Ocurre en abejas adultas y larvas </a:t>
          </a:r>
          <a:endParaRPr lang="es-EC" sz="1600" kern="1200" dirty="0"/>
        </a:p>
      </dsp:txBody>
      <dsp:txXfrm>
        <a:off x="0" y="515808"/>
        <a:ext cx="5334000" cy="521640"/>
      </dsp:txXfrm>
    </dsp:sp>
    <dsp:sp modelId="{AE6D49A5-D062-44CB-9B7C-B5CE189928D6}">
      <dsp:nvSpPr>
        <dsp:cNvPr id="0" name=""/>
        <dsp:cNvSpPr/>
      </dsp:nvSpPr>
      <dsp:spPr>
        <a:xfrm>
          <a:off x="0" y="1037448"/>
          <a:ext cx="5334000" cy="4913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Fase reproductiva</a:t>
          </a:r>
          <a:endParaRPr lang="es-EC" sz="2100" kern="1200" dirty="0"/>
        </a:p>
      </dsp:txBody>
      <dsp:txXfrm>
        <a:off x="23988" y="1061436"/>
        <a:ext cx="5286024" cy="443423"/>
      </dsp:txXfrm>
    </dsp:sp>
    <dsp:sp modelId="{3DEE00D6-D728-4F27-9253-736375B53F0A}">
      <dsp:nvSpPr>
        <dsp:cNvPr id="0" name=""/>
        <dsp:cNvSpPr/>
      </dsp:nvSpPr>
      <dsp:spPr>
        <a:xfrm>
          <a:off x="0" y="1528848"/>
          <a:ext cx="5334000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600" kern="1200" dirty="0" smtClean="0"/>
            <a:t>Ocurre en las celdas operculadas de la cría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600" kern="1200" dirty="0" smtClean="0"/>
            <a:t>Se alimenta de la hemolinfa de la cría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600" kern="1200" dirty="0" smtClean="0"/>
            <a:t>Huevo, protoninfa , deuteroninfa, adulto</a:t>
          </a:r>
          <a:endParaRPr lang="es-EC" sz="1600" kern="1200" dirty="0"/>
        </a:p>
      </dsp:txBody>
      <dsp:txXfrm>
        <a:off x="0" y="1528848"/>
        <a:ext cx="5334000" cy="7824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7A32C-8D05-4780-93F8-5920D736EE61}">
      <dsp:nvSpPr>
        <dsp:cNvPr id="0" name=""/>
        <dsp:cNvSpPr/>
      </dsp:nvSpPr>
      <dsp:spPr>
        <a:xfrm>
          <a:off x="1737" y="171442"/>
          <a:ext cx="1694151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rgbClr val="009900"/>
              </a:solidFill>
            </a:rPr>
            <a:t>Timol</a:t>
          </a:r>
          <a:endParaRPr lang="es-EC" sz="1500" kern="1200" dirty="0">
            <a:solidFill>
              <a:srgbClr val="009900"/>
            </a:solidFill>
          </a:endParaRPr>
        </a:p>
      </dsp:txBody>
      <dsp:txXfrm>
        <a:off x="1737" y="171442"/>
        <a:ext cx="1694151" cy="432000"/>
      </dsp:txXfrm>
    </dsp:sp>
    <dsp:sp modelId="{2A0EE685-DB28-4E62-A276-D84241A8908C}">
      <dsp:nvSpPr>
        <dsp:cNvPr id="0" name=""/>
        <dsp:cNvSpPr/>
      </dsp:nvSpPr>
      <dsp:spPr>
        <a:xfrm>
          <a:off x="1737" y="603442"/>
          <a:ext cx="1694151" cy="20195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Cristales en dosis de 4 gr/colmena.</a:t>
          </a:r>
          <a:endParaRPr lang="es-EC" sz="1500" kern="1200" dirty="0"/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Se aplica en solución con alcohol.</a:t>
          </a:r>
          <a:endParaRPr lang="es-EC" sz="1500" kern="1200" dirty="0"/>
        </a:p>
      </dsp:txBody>
      <dsp:txXfrm>
        <a:off x="1737" y="603442"/>
        <a:ext cx="1694151" cy="2019545"/>
      </dsp:txXfrm>
    </dsp:sp>
    <dsp:sp modelId="{D21BA21A-48BC-4D6D-90DF-C9227CBA89A8}">
      <dsp:nvSpPr>
        <dsp:cNvPr id="0" name=""/>
        <dsp:cNvSpPr/>
      </dsp:nvSpPr>
      <dsp:spPr>
        <a:xfrm>
          <a:off x="1933070" y="171442"/>
          <a:ext cx="1694151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rgbClr val="0070C0"/>
              </a:solidFill>
            </a:rPr>
            <a:t>Ácido Fórmico</a:t>
          </a:r>
          <a:endParaRPr lang="es-EC" sz="1500" kern="1200" dirty="0">
            <a:solidFill>
              <a:srgbClr val="0070C0"/>
            </a:solidFill>
          </a:endParaRPr>
        </a:p>
      </dsp:txBody>
      <dsp:txXfrm>
        <a:off x="1933070" y="171442"/>
        <a:ext cx="1694151" cy="432000"/>
      </dsp:txXfrm>
    </dsp:sp>
    <dsp:sp modelId="{13BC21D5-D3B9-462B-AB1B-48138CB5D59F}">
      <dsp:nvSpPr>
        <dsp:cNvPr id="0" name=""/>
        <dsp:cNvSpPr/>
      </dsp:nvSpPr>
      <dsp:spPr>
        <a:xfrm>
          <a:off x="1933070" y="603442"/>
          <a:ext cx="1694151" cy="20195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Su concentración depende de la temperatura ambiental.</a:t>
          </a:r>
          <a:endParaRPr lang="es-EC" sz="1500" kern="1200" dirty="0"/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Solución en agua (60ml/colmena).</a:t>
          </a:r>
          <a:endParaRPr lang="es-EC" sz="1500" kern="1200" dirty="0"/>
        </a:p>
      </dsp:txBody>
      <dsp:txXfrm>
        <a:off x="1933070" y="603442"/>
        <a:ext cx="1694151" cy="2019545"/>
      </dsp:txXfrm>
    </dsp:sp>
    <dsp:sp modelId="{3184B8FC-E119-4C27-8452-F422E92C4381}">
      <dsp:nvSpPr>
        <dsp:cNvPr id="0" name=""/>
        <dsp:cNvSpPr/>
      </dsp:nvSpPr>
      <dsp:spPr>
        <a:xfrm>
          <a:off x="3864402" y="171442"/>
          <a:ext cx="1694151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rgbClr val="CC9900"/>
              </a:solidFill>
            </a:rPr>
            <a:t>Ácido Oxálico</a:t>
          </a:r>
          <a:endParaRPr lang="es-EC" sz="1500" kern="1200" dirty="0">
            <a:solidFill>
              <a:srgbClr val="CC9900"/>
            </a:solidFill>
          </a:endParaRPr>
        </a:p>
      </dsp:txBody>
      <dsp:txXfrm>
        <a:off x="3864402" y="171442"/>
        <a:ext cx="1694151" cy="432000"/>
      </dsp:txXfrm>
    </dsp:sp>
    <dsp:sp modelId="{92D00E7E-4E72-4239-BFBA-4992D1B5A364}">
      <dsp:nvSpPr>
        <dsp:cNvPr id="0" name=""/>
        <dsp:cNvSpPr/>
      </dsp:nvSpPr>
      <dsp:spPr>
        <a:xfrm>
          <a:off x="3864402" y="603442"/>
          <a:ext cx="1694151" cy="201954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Jarabe(½ litro de agua + ½ kg de azúcar + 50 gramos de ácido oxálico).</a:t>
          </a:r>
          <a:endParaRPr lang="es-EC" sz="1500" kern="1200" dirty="0"/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Se suele aplicar en invierno (5 ml de jarabe/marco).</a:t>
          </a:r>
          <a:endParaRPr lang="es-EC" sz="1500" kern="1200" dirty="0"/>
        </a:p>
      </dsp:txBody>
      <dsp:txXfrm>
        <a:off x="3864402" y="603442"/>
        <a:ext cx="1694151" cy="201954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FD51A-8B57-4A36-B8A7-676ED3D4F7E6}">
      <dsp:nvSpPr>
        <dsp:cNvPr id="0" name=""/>
        <dsp:cNvSpPr/>
      </dsp:nvSpPr>
      <dsp:spPr>
        <a:xfrm>
          <a:off x="1021656" y="495"/>
          <a:ext cx="2353733" cy="14122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Presencia nacional del 43% para </a:t>
          </a:r>
          <a:r>
            <a:rPr lang="es-EC" sz="2000" i="1" kern="1200" dirty="0" smtClean="0"/>
            <a:t>Varroa </a:t>
          </a:r>
          <a:r>
            <a:rPr lang="es-EC" sz="2000" i="0" kern="1200" dirty="0" smtClean="0"/>
            <a:t>sp.(2016)</a:t>
          </a:r>
          <a:endParaRPr lang="es-EC" sz="2000" kern="1200" dirty="0"/>
        </a:p>
      </dsp:txBody>
      <dsp:txXfrm>
        <a:off x="1021656" y="495"/>
        <a:ext cx="2353733" cy="1412240"/>
      </dsp:txXfrm>
    </dsp:sp>
    <dsp:sp modelId="{9ED97DF5-6563-49B1-85BB-94B1C892713B}">
      <dsp:nvSpPr>
        <dsp:cNvPr id="0" name=""/>
        <dsp:cNvSpPr/>
      </dsp:nvSpPr>
      <dsp:spPr>
        <a:xfrm>
          <a:off x="3610764" y="495"/>
          <a:ext cx="2353733" cy="14122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Presencia de </a:t>
          </a:r>
          <a:r>
            <a:rPr lang="es-EC" sz="2000" i="1" kern="1200" dirty="0" smtClean="0"/>
            <a:t>Braula coeca </a:t>
          </a:r>
          <a:r>
            <a:rPr lang="es-EC" sz="2000" i="0" kern="1200" dirty="0" smtClean="0"/>
            <a:t>del 3%</a:t>
          </a:r>
          <a:endParaRPr lang="es-EC" sz="2000" kern="1200" dirty="0"/>
        </a:p>
      </dsp:txBody>
      <dsp:txXfrm>
        <a:off x="3610764" y="495"/>
        <a:ext cx="2353733" cy="1412240"/>
      </dsp:txXfrm>
    </dsp:sp>
    <dsp:sp modelId="{88C25308-B934-48E1-83F0-83988242ED56}">
      <dsp:nvSpPr>
        <dsp:cNvPr id="0" name=""/>
        <dsp:cNvSpPr/>
      </dsp:nvSpPr>
      <dsp:spPr>
        <a:xfrm>
          <a:off x="1021656" y="1648109"/>
          <a:ext cx="2353733" cy="14122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Estudios de prevalencia realizados por universidades</a:t>
          </a:r>
          <a:endParaRPr lang="es-EC" sz="2000" kern="1200" dirty="0"/>
        </a:p>
      </dsp:txBody>
      <dsp:txXfrm>
        <a:off x="1021656" y="1648109"/>
        <a:ext cx="2353733" cy="1412240"/>
      </dsp:txXfrm>
    </dsp:sp>
    <dsp:sp modelId="{5B23521A-1A70-4AC0-954F-034628BDDA45}">
      <dsp:nvSpPr>
        <dsp:cNvPr id="0" name=""/>
        <dsp:cNvSpPr/>
      </dsp:nvSpPr>
      <dsp:spPr>
        <a:xfrm>
          <a:off x="3610764" y="1648109"/>
          <a:ext cx="2353733" cy="14122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Reporte de presencia de </a:t>
          </a:r>
          <a:r>
            <a:rPr lang="es-EC" sz="2000" i="1" kern="1200" dirty="0" smtClean="0"/>
            <a:t>Braula schmitzi </a:t>
          </a:r>
          <a:r>
            <a:rPr lang="es-EC" sz="2000" i="0" kern="1200" dirty="0" smtClean="0"/>
            <a:t>en Valle de los Chillos</a:t>
          </a:r>
          <a:endParaRPr lang="es-EC" sz="2000" kern="1200" dirty="0"/>
        </a:p>
      </dsp:txBody>
      <dsp:txXfrm>
        <a:off x="3610764" y="1648109"/>
        <a:ext cx="2353733" cy="141224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D2D53-554E-4C9F-B661-691617CF9BD9}">
      <dsp:nvSpPr>
        <dsp:cNvPr id="0" name=""/>
        <dsp:cNvSpPr/>
      </dsp:nvSpPr>
      <dsp:spPr>
        <a:xfrm>
          <a:off x="1093412" y="687"/>
          <a:ext cx="2221620" cy="1332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Base de Datos Excel</a:t>
          </a:r>
        </a:p>
      </dsp:txBody>
      <dsp:txXfrm>
        <a:off x="1093412" y="687"/>
        <a:ext cx="2221620" cy="1332972"/>
      </dsp:txXfrm>
    </dsp:sp>
    <dsp:sp modelId="{20345250-E8DB-42FE-BA22-4835D7797884}">
      <dsp:nvSpPr>
        <dsp:cNvPr id="0" name=""/>
        <dsp:cNvSpPr/>
      </dsp:nvSpPr>
      <dsp:spPr>
        <a:xfrm>
          <a:off x="3537194" y="687"/>
          <a:ext cx="2221620" cy="1332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Uso de Software EpiInfo 5</a:t>
          </a:r>
          <a:endParaRPr lang="es-EC" sz="2200" kern="1200" dirty="0"/>
        </a:p>
      </dsp:txBody>
      <dsp:txXfrm>
        <a:off x="3537194" y="687"/>
        <a:ext cx="2221620" cy="1332972"/>
      </dsp:txXfrm>
    </dsp:sp>
    <dsp:sp modelId="{2666C84F-5522-4798-A76A-14D166BEAEC3}">
      <dsp:nvSpPr>
        <dsp:cNvPr id="0" name=""/>
        <dsp:cNvSpPr/>
      </dsp:nvSpPr>
      <dsp:spPr>
        <a:xfrm>
          <a:off x="1093412" y="1555821"/>
          <a:ext cx="2221620" cy="1332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Pruebas de significancia (Chi cuadrado)</a:t>
          </a:r>
          <a:endParaRPr lang="es-EC" sz="2200" kern="1200" dirty="0"/>
        </a:p>
      </dsp:txBody>
      <dsp:txXfrm>
        <a:off x="1093412" y="1555821"/>
        <a:ext cx="2221620" cy="1332972"/>
      </dsp:txXfrm>
    </dsp:sp>
    <dsp:sp modelId="{82ED599C-BCB5-4B83-ADC7-F3D11E006E7C}">
      <dsp:nvSpPr>
        <dsp:cNvPr id="0" name=""/>
        <dsp:cNvSpPr/>
      </dsp:nvSpPr>
      <dsp:spPr>
        <a:xfrm>
          <a:off x="3537194" y="1555821"/>
          <a:ext cx="2221620" cy="1332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Determinación Factores de Riesgo (Riesgo Relativo)</a:t>
          </a:r>
          <a:endParaRPr lang="es-EC" sz="2200" kern="1200" dirty="0"/>
        </a:p>
      </dsp:txBody>
      <dsp:txXfrm>
        <a:off x="3537194" y="1555821"/>
        <a:ext cx="2221620" cy="1332972"/>
      </dsp:txXfrm>
    </dsp:sp>
    <dsp:sp modelId="{ED852347-64C5-4D5C-B403-A5C53BB64BA6}">
      <dsp:nvSpPr>
        <dsp:cNvPr id="0" name=""/>
        <dsp:cNvSpPr/>
      </dsp:nvSpPr>
      <dsp:spPr>
        <a:xfrm>
          <a:off x="2315303" y="3110955"/>
          <a:ext cx="2221620" cy="13329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% de Infestación</a:t>
          </a:r>
          <a:endParaRPr lang="es-EC" sz="2200" kern="1200" dirty="0"/>
        </a:p>
      </dsp:txBody>
      <dsp:txXfrm>
        <a:off x="2315303" y="3110955"/>
        <a:ext cx="2221620" cy="133297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3FEA6-8A72-4373-A839-58197BE5486A}">
      <dsp:nvSpPr>
        <dsp:cNvPr id="0" name=""/>
        <dsp:cNvSpPr/>
      </dsp:nvSpPr>
      <dsp:spPr>
        <a:xfrm>
          <a:off x="409" y="19234"/>
          <a:ext cx="1595249" cy="9571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Promedio apiario: </a:t>
          </a:r>
          <a:r>
            <a:rPr lang="es-EC" sz="1600" kern="1200" dirty="0" smtClean="0">
              <a:solidFill>
                <a:srgbClr val="FF9900"/>
              </a:solidFill>
            </a:rPr>
            <a:t>4.6% </a:t>
          </a:r>
          <a:endParaRPr lang="es-EC" sz="1600" kern="1200" dirty="0">
            <a:solidFill>
              <a:srgbClr val="FF9900"/>
            </a:solidFill>
          </a:endParaRPr>
        </a:p>
      </dsp:txBody>
      <dsp:txXfrm>
        <a:off x="409" y="19234"/>
        <a:ext cx="1595249" cy="957149"/>
      </dsp:txXfrm>
    </dsp:sp>
    <dsp:sp modelId="{C34FB38B-03B6-4FC7-BA75-88759012F9E2}">
      <dsp:nvSpPr>
        <dsp:cNvPr id="0" name=""/>
        <dsp:cNvSpPr/>
      </dsp:nvSpPr>
      <dsp:spPr>
        <a:xfrm>
          <a:off x="1755183" y="19234"/>
          <a:ext cx="1595249" cy="9571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Máx: </a:t>
          </a:r>
          <a:r>
            <a:rPr lang="es-EC" sz="1600" kern="1200" dirty="0" smtClean="0">
              <a:solidFill>
                <a:srgbClr val="FF0000"/>
              </a:solidFill>
            </a:rPr>
            <a:t>9.13%</a:t>
          </a:r>
          <a:r>
            <a:rPr lang="es-EC" sz="1600" kern="1200" dirty="0" smtClean="0">
              <a:solidFill>
                <a:schemeClr val="tx1"/>
              </a:solidFill>
            </a:rPr>
            <a:t/>
          </a:r>
          <a:br>
            <a:rPr lang="es-EC" sz="1600" kern="1200" dirty="0" smtClean="0">
              <a:solidFill>
                <a:schemeClr val="tx1"/>
              </a:solidFill>
            </a:rPr>
          </a:br>
          <a:r>
            <a:rPr lang="es-EC" sz="1600" kern="1200" dirty="0" smtClean="0">
              <a:solidFill>
                <a:schemeClr val="tx1"/>
              </a:solidFill>
            </a:rPr>
            <a:t>Mín: </a:t>
          </a:r>
          <a:r>
            <a:rPr lang="es-EC" sz="1600" kern="1200" dirty="0" smtClean="0">
              <a:solidFill>
                <a:srgbClr val="00B050"/>
              </a:solidFill>
            </a:rPr>
            <a:t>0.66%</a:t>
          </a:r>
          <a:endParaRPr lang="es-EC" sz="1600" kern="1200" dirty="0">
            <a:solidFill>
              <a:srgbClr val="00B050"/>
            </a:solidFill>
          </a:endParaRPr>
        </a:p>
      </dsp:txBody>
      <dsp:txXfrm>
        <a:off x="1755183" y="19234"/>
        <a:ext cx="1595249" cy="957149"/>
      </dsp:txXfrm>
    </dsp:sp>
    <dsp:sp modelId="{EF2B7D58-3A05-44CA-A928-1BC54517B47B}">
      <dsp:nvSpPr>
        <dsp:cNvPr id="0" name=""/>
        <dsp:cNvSpPr/>
      </dsp:nvSpPr>
      <dsp:spPr>
        <a:xfrm>
          <a:off x="409" y="1135908"/>
          <a:ext cx="1595249" cy="9571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Promedio colmena: </a:t>
          </a:r>
          <a:r>
            <a:rPr lang="es-EC" sz="1600" kern="1200" dirty="0" smtClean="0">
              <a:solidFill>
                <a:srgbClr val="FF9900"/>
              </a:solidFill>
            </a:rPr>
            <a:t>3.79%</a:t>
          </a:r>
          <a:endParaRPr lang="es-EC" sz="1600" kern="1200" dirty="0">
            <a:solidFill>
              <a:srgbClr val="FF9900"/>
            </a:solidFill>
          </a:endParaRPr>
        </a:p>
      </dsp:txBody>
      <dsp:txXfrm>
        <a:off x="409" y="1135908"/>
        <a:ext cx="1595249" cy="957149"/>
      </dsp:txXfrm>
    </dsp:sp>
    <dsp:sp modelId="{60769A9C-980F-4D36-827D-6073A0045C02}">
      <dsp:nvSpPr>
        <dsp:cNvPr id="0" name=""/>
        <dsp:cNvSpPr/>
      </dsp:nvSpPr>
      <dsp:spPr>
        <a:xfrm>
          <a:off x="1755183" y="1135908"/>
          <a:ext cx="1595249" cy="9571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Max: </a:t>
          </a:r>
          <a:r>
            <a:rPr lang="es-EC" sz="1600" kern="1200" dirty="0" smtClean="0">
              <a:solidFill>
                <a:srgbClr val="FF9900"/>
              </a:solidFill>
            </a:rPr>
            <a:t>5.38%</a:t>
          </a:r>
          <a:r>
            <a:rPr lang="es-EC" sz="1600" kern="1200" dirty="0" smtClean="0">
              <a:solidFill>
                <a:schemeClr val="tx1"/>
              </a:solidFill>
            </a:rPr>
            <a:t/>
          </a:r>
          <a:br>
            <a:rPr lang="es-EC" sz="1600" kern="1200" dirty="0" smtClean="0">
              <a:solidFill>
                <a:schemeClr val="tx1"/>
              </a:solidFill>
            </a:rPr>
          </a:br>
          <a:r>
            <a:rPr lang="es-EC" sz="1600" kern="1200" dirty="0" smtClean="0">
              <a:solidFill>
                <a:schemeClr val="tx1"/>
              </a:solidFill>
            </a:rPr>
            <a:t>Min:</a:t>
          </a:r>
          <a:r>
            <a:rPr lang="es-EC" sz="1600" kern="1200" dirty="0" smtClean="0">
              <a:solidFill>
                <a:srgbClr val="00B050"/>
              </a:solidFill>
            </a:rPr>
            <a:t> 2.66%</a:t>
          </a:r>
          <a:endParaRPr lang="es-EC" sz="1600" kern="1200" dirty="0">
            <a:solidFill>
              <a:srgbClr val="00B050"/>
            </a:solidFill>
          </a:endParaRPr>
        </a:p>
      </dsp:txBody>
      <dsp:txXfrm>
        <a:off x="1755183" y="1135908"/>
        <a:ext cx="1595249" cy="957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EF042-DD07-4DDF-9783-8168305C26C2}">
      <dsp:nvSpPr>
        <dsp:cNvPr id="0" name=""/>
        <dsp:cNvSpPr/>
      </dsp:nvSpPr>
      <dsp:spPr>
        <a:xfrm rot="16200000">
          <a:off x="188190" y="-188190"/>
          <a:ext cx="2182091" cy="2558472"/>
        </a:xfrm>
        <a:prstGeom prst="round1Rect">
          <a:avLst/>
        </a:prstGeom>
        <a:blipFill rotWithShape="0">
          <a:blip xmlns:r="http://schemas.openxmlformats.org/officeDocument/2006/relationships" r:embed="rId1">
            <a:lum bright="70000" contrast="-7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solidFill>
                <a:schemeClr val="tx1"/>
              </a:solidFill>
            </a:rPr>
            <a:t>Importante polinizador.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solidFill>
                <a:schemeClr val="tx1"/>
              </a:solidFill>
            </a:rPr>
            <a:t> (71% especies utilizadas como alimento)</a:t>
          </a:r>
        </a:p>
      </dsp:txBody>
      <dsp:txXfrm rot="5400000">
        <a:off x="-1" y="1"/>
        <a:ext cx="2558472" cy="1636568"/>
      </dsp:txXfrm>
    </dsp:sp>
    <dsp:sp modelId="{58FD2AD9-879A-4293-9D75-63E168C574D1}">
      <dsp:nvSpPr>
        <dsp:cNvPr id="0" name=""/>
        <dsp:cNvSpPr/>
      </dsp:nvSpPr>
      <dsp:spPr>
        <a:xfrm>
          <a:off x="2558472" y="20773"/>
          <a:ext cx="2558472" cy="2182091"/>
        </a:xfrm>
        <a:prstGeom prst="round1Rect">
          <a:avLst/>
        </a:prstGeom>
        <a:blipFill rotWithShape="0">
          <a:blip xmlns:r="http://schemas.openxmlformats.org/officeDocument/2006/relationships" r:embed="rId2">
            <a:lum bright="70000" contrast="-7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solidFill>
                <a:schemeClr val="tx1"/>
              </a:solidFill>
            </a:rPr>
            <a:t>Producción de alimentos altamente nutritivos.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solidFill>
                <a:schemeClr val="tx1"/>
              </a:solidFill>
            </a:rPr>
            <a:t> (Miel, cera, propóleo, jalea real)</a:t>
          </a:r>
          <a:endParaRPr lang="es-EC" sz="1700" b="1" kern="1200" dirty="0">
            <a:solidFill>
              <a:schemeClr val="tx1"/>
            </a:solidFill>
          </a:endParaRPr>
        </a:p>
      </dsp:txBody>
      <dsp:txXfrm>
        <a:off x="2558472" y="20773"/>
        <a:ext cx="2558472" cy="1636568"/>
      </dsp:txXfrm>
    </dsp:sp>
    <dsp:sp modelId="{A241AC4B-8C06-4F8D-84E2-7AADEB31D57E}">
      <dsp:nvSpPr>
        <dsp:cNvPr id="0" name=""/>
        <dsp:cNvSpPr/>
      </dsp:nvSpPr>
      <dsp:spPr>
        <a:xfrm rot="10800000">
          <a:off x="0" y="2182091"/>
          <a:ext cx="2558472" cy="2182091"/>
        </a:xfrm>
        <a:prstGeom prst="round1Rect">
          <a:avLst/>
        </a:prstGeom>
        <a:blipFill rotWithShape="0">
          <a:blip xmlns:r="http://schemas.openxmlformats.org/officeDocument/2006/relationships" r:embed="rId3">
            <a:lum bright="70000" contrast="-7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Importancia ecológica en ecosistemas.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</a:rPr>
            <a:t>(Reproducción vegetal de especies botánicas)</a:t>
          </a:r>
          <a:endParaRPr lang="es-EC" sz="1600" b="1" kern="1200" dirty="0">
            <a:solidFill>
              <a:schemeClr val="tx1"/>
            </a:solidFill>
          </a:endParaRPr>
        </a:p>
      </dsp:txBody>
      <dsp:txXfrm rot="10800000">
        <a:off x="0" y="2727614"/>
        <a:ext cx="2558472" cy="1636568"/>
      </dsp:txXfrm>
    </dsp:sp>
    <dsp:sp modelId="{71F9C857-80DC-409B-AF44-E7604C415D7F}">
      <dsp:nvSpPr>
        <dsp:cNvPr id="0" name=""/>
        <dsp:cNvSpPr/>
      </dsp:nvSpPr>
      <dsp:spPr>
        <a:xfrm rot="5400000">
          <a:off x="2746663" y="1993901"/>
          <a:ext cx="2182091" cy="2558472"/>
        </a:xfrm>
        <a:prstGeom prst="round1Rect">
          <a:avLst/>
        </a:prstGeom>
        <a:blipFill rotWithShape="0">
          <a:blip xmlns:r="http://schemas.openxmlformats.org/officeDocument/2006/relationships" r:embed="rId4">
            <a:lum bright="70000" contrast="-70000"/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 dirty="0" smtClean="0">
              <a:solidFill>
                <a:schemeClr val="tx1"/>
              </a:solidFill>
            </a:rPr>
            <a:t>Presencia de patógenos y enfermedades. (Síndrome de Colapso de colmenas)</a:t>
          </a:r>
          <a:endParaRPr lang="es-EC" sz="1700" b="1" kern="1200" dirty="0">
            <a:solidFill>
              <a:schemeClr val="tx1"/>
            </a:solidFill>
          </a:endParaRPr>
        </a:p>
      </dsp:txBody>
      <dsp:txXfrm rot="-5400000">
        <a:off x="2558472" y="2727614"/>
        <a:ext cx="2558472" cy="1636568"/>
      </dsp:txXfrm>
    </dsp:sp>
    <dsp:sp modelId="{81B4332A-A23D-4117-B09C-E2DE4BA4B033}">
      <dsp:nvSpPr>
        <dsp:cNvPr id="0" name=""/>
        <dsp:cNvSpPr/>
      </dsp:nvSpPr>
      <dsp:spPr>
        <a:xfrm>
          <a:off x="1790930" y="1636568"/>
          <a:ext cx="1535083" cy="1091045"/>
        </a:xfrm>
        <a:prstGeom prst="roundRect">
          <a:avLst/>
        </a:prstGeom>
        <a:blipFill rotWithShape="0">
          <a:blip xmlns:r="http://schemas.openxmlformats.org/officeDocument/2006/relationships" r:embed="rId5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 dirty="0"/>
        </a:p>
      </dsp:txBody>
      <dsp:txXfrm>
        <a:off x="1844190" y="1689828"/>
        <a:ext cx="1428563" cy="9845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17205-0445-495F-A096-314A4A698423}">
      <dsp:nvSpPr>
        <dsp:cNvPr id="0" name=""/>
        <dsp:cNvSpPr/>
      </dsp:nvSpPr>
      <dsp:spPr>
        <a:xfrm>
          <a:off x="4218737" y="2443035"/>
          <a:ext cx="1936172" cy="16774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4502283" y="2688691"/>
        <a:ext cx="1369080" cy="1186129"/>
      </dsp:txXfrm>
    </dsp:sp>
    <dsp:sp modelId="{530A6E6C-8CF7-458C-9DB4-137471E78087}">
      <dsp:nvSpPr>
        <dsp:cNvPr id="0" name=""/>
        <dsp:cNvSpPr/>
      </dsp:nvSpPr>
      <dsp:spPr>
        <a:xfrm rot="11563275">
          <a:off x="2613029" y="2613116"/>
          <a:ext cx="1334290" cy="47643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4B5ED-CFCF-4A6C-9620-12AA707734F5}">
      <dsp:nvSpPr>
        <dsp:cNvPr id="0" name=""/>
        <dsp:cNvSpPr/>
      </dsp:nvSpPr>
      <dsp:spPr>
        <a:xfrm>
          <a:off x="1381992" y="2169986"/>
          <a:ext cx="2058919" cy="970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Bacterianas  (Loque americano y europeo</a:t>
          </a:r>
          <a:r>
            <a:rPr lang="es-EC" sz="1600" kern="1200" dirty="0" smtClean="0"/>
            <a:t>)</a:t>
          </a:r>
          <a:endParaRPr lang="es-EC" sz="1600" kern="1200" dirty="0"/>
        </a:p>
      </dsp:txBody>
      <dsp:txXfrm>
        <a:off x="1410416" y="2198410"/>
        <a:ext cx="2002071" cy="913613"/>
      </dsp:txXfrm>
    </dsp:sp>
    <dsp:sp modelId="{7362C48A-E564-4753-950A-DA2C77C17992}">
      <dsp:nvSpPr>
        <dsp:cNvPr id="0" name=""/>
        <dsp:cNvSpPr/>
      </dsp:nvSpPr>
      <dsp:spPr>
        <a:xfrm rot="14628152">
          <a:off x="3689895" y="1370800"/>
          <a:ext cx="1347859" cy="47643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61763-6BCE-42DB-A35A-9F0C8144636E}">
      <dsp:nvSpPr>
        <dsp:cNvPr id="0" name=""/>
        <dsp:cNvSpPr/>
      </dsp:nvSpPr>
      <dsp:spPr>
        <a:xfrm>
          <a:off x="2937204" y="316556"/>
          <a:ext cx="2058919" cy="970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Fúngicas (Ascosferosis, Nosemosis)</a:t>
          </a:r>
          <a:endParaRPr lang="es-EC" sz="1600" b="1" kern="1200" dirty="0"/>
        </a:p>
      </dsp:txBody>
      <dsp:txXfrm>
        <a:off x="2965628" y="344980"/>
        <a:ext cx="2002071" cy="913613"/>
      </dsp:txXfrm>
    </dsp:sp>
    <dsp:sp modelId="{EB7281CF-CACD-4A93-ADAD-DAEA71B18CF0}">
      <dsp:nvSpPr>
        <dsp:cNvPr id="0" name=""/>
        <dsp:cNvSpPr/>
      </dsp:nvSpPr>
      <dsp:spPr>
        <a:xfrm rot="17748514">
          <a:off x="5325318" y="1369847"/>
          <a:ext cx="1341818" cy="47643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F2905-3193-4F3B-A1A2-E2B00D02A4E3}">
      <dsp:nvSpPr>
        <dsp:cNvPr id="0" name=""/>
        <dsp:cNvSpPr/>
      </dsp:nvSpPr>
      <dsp:spPr>
        <a:xfrm>
          <a:off x="5356684" y="316556"/>
          <a:ext cx="2058919" cy="970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Parasitarias             (Varroasis, Braulosis, Acarapisosis)</a:t>
          </a:r>
          <a:endParaRPr lang="es-EC" sz="1600" b="1" kern="1200" dirty="0"/>
        </a:p>
      </dsp:txBody>
      <dsp:txXfrm>
        <a:off x="5385108" y="344980"/>
        <a:ext cx="2002071" cy="913613"/>
      </dsp:txXfrm>
    </dsp:sp>
    <dsp:sp modelId="{FD210110-EE49-4773-92F0-59CD55757665}">
      <dsp:nvSpPr>
        <dsp:cNvPr id="0" name=""/>
        <dsp:cNvSpPr/>
      </dsp:nvSpPr>
      <dsp:spPr>
        <a:xfrm rot="21004142">
          <a:off x="6439366" y="2710638"/>
          <a:ext cx="1297673" cy="47643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5C63C-1FBB-4B59-BC3F-130671B81628}">
      <dsp:nvSpPr>
        <dsp:cNvPr id="0" name=""/>
        <dsp:cNvSpPr/>
      </dsp:nvSpPr>
      <dsp:spPr>
        <a:xfrm>
          <a:off x="6911908" y="2314246"/>
          <a:ext cx="2058919" cy="9704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Víricas (Parálisis, Cría ensacada)</a:t>
          </a:r>
          <a:endParaRPr lang="es-EC" sz="1600" b="1" kern="1200" dirty="0"/>
        </a:p>
      </dsp:txBody>
      <dsp:txXfrm>
        <a:off x="6940332" y="2342670"/>
        <a:ext cx="2002071" cy="9136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4BD7A-793C-47C8-A2BD-D8E2B5A36B41}">
      <dsp:nvSpPr>
        <dsp:cNvPr id="0" name=""/>
        <dsp:cNvSpPr/>
      </dsp:nvSpPr>
      <dsp:spPr>
        <a:xfrm>
          <a:off x="1583" y="727537"/>
          <a:ext cx="2099450" cy="20994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/>
            <a:t>Presencia de </a:t>
          </a:r>
          <a:r>
            <a:rPr lang="es-EC" sz="1300" b="1" i="1" kern="1200" dirty="0" smtClean="0"/>
            <a:t>Acarapis </a:t>
          </a:r>
          <a:r>
            <a:rPr lang="es-EC" sz="1300" b="1" i="0" kern="1200" dirty="0" smtClean="0"/>
            <a:t>sp., </a:t>
          </a:r>
          <a:r>
            <a:rPr lang="es-EC" sz="1300" b="1" i="1" kern="1200" dirty="0" smtClean="0"/>
            <a:t>Braula </a:t>
          </a:r>
          <a:r>
            <a:rPr lang="es-EC" sz="1300" b="1" i="0" kern="1200" dirty="0" smtClean="0"/>
            <a:t>sp, </a:t>
          </a:r>
          <a:r>
            <a:rPr lang="es-EC" sz="1300" b="1" i="1" kern="1200" dirty="0" smtClean="0"/>
            <a:t>Varroa </a:t>
          </a:r>
          <a:r>
            <a:rPr lang="es-EC" sz="1300" b="1" i="0" kern="1200" dirty="0" smtClean="0"/>
            <a:t>sp.en un apiario</a:t>
          </a:r>
          <a:endParaRPr lang="es-EC" sz="1300" b="1" kern="1200" dirty="0"/>
        </a:p>
      </dsp:txBody>
      <dsp:txXfrm>
        <a:off x="309040" y="1034994"/>
        <a:ext cx="1484536" cy="1484536"/>
      </dsp:txXfrm>
    </dsp:sp>
    <dsp:sp modelId="{48B2B206-02A6-4529-8561-3FA0EBD9BD1B}">
      <dsp:nvSpPr>
        <dsp:cNvPr id="0" name=""/>
        <dsp:cNvSpPr/>
      </dsp:nvSpPr>
      <dsp:spPr>
        <a:xfrm>
          <a:off x="2271509" y="1168421"/>
          <a:ext cx="1217681" cy="1217681"/>
        </a:xfrm>
        <a:prstGeom prst="mathPlus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 dirty="0"/>
        </a:p>
      </dsp:txBody>
      <dsp:txXfrm>
        <a:off x="2432913" y="1634062"/>
        <a:ext cx="894873" cy="286399"/>
      </dsp:txXfrm>
    </dsp:sp>
    <dsp:sp modelId="{8A1E55B2-E085-4E83-B900-FF39FF07D376}">
      <dsp:nvSpPr>
        <dsp:cNvPr id="0" name=""/>
        <dsp:cNvSpPr/>
      </dsp:nvSpPr>
      <dsp:spPr>
        <a:xfrm>
          <a:off x="3659665" y="727537"/>
          <a:ext cx="2099450" cy="20994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/>
            <a:t>Colmenas, enjambres u otros apiarios localizados alrededor del área de influencia (3-12 km) de un apiario infestado </a:t>
          </a:r>
          <a:endParaRPr lang="es-EC" sz="1300" b="1" kern="1200" dirty="0"/>
        </a:p>
      </dsp:txBody>
      <dsp:txXfrm>
        <a:off x="3967122" y="1034994"/>
        <a:ext cx="1484536" cy="1484536"/>
      </dsp:txXfrm>
    </dsp:sp>
    <dsp:sp modelId="{BB77832A-766E-4C69-80DA-C26669A4B632}">
      <dsp:nvSpPr>
        <dsp:cNvPr id="0" name=""/>
        <dsp:cNvSpPr/>
      </dsp:nvSpPr>
      <dsp:spPr>
        <a:xfrm>
          <a:off x="5929591" y="1168421"/>
          <a:ext cx="1217681" cy="1217681"/>
        </a:xfrm>
        <a:prstGeom prst="mathEqual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 dirty="0"/>
        </a:p>
      </dsp:txBody>
      <dsp:txXfrm>
        <a:off x="6090995" y="1419263"/>
        <a:ext cx="894873" cy="715997"/>
      </dsp:txXfrm>
    </dsp:sp>
    <dsp:sp modelId="{D48155B6-1A09-4A6B-B80A-839D59C93B94}">
      <dsp:nvSpPr>
        <dsp:cNvPr id="0" name=""/>
        <dsp:cNvSpPr/>
      </dsp:nvSpPr>
      <dsp:spPr>
        <a:xfrm>
          <a:off x="7317747" y="727537"/>
          <a:ext cx="2099450" cy="20994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/>
            <a:t>Mortalidad en las colmenas. Diseminación de enfermedades.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/>
            <a:t>Baja producción de miel </a:t>
          </a:r>
          <a:endParaRPr lang="es-EC" sz="1300" b="1" kern="1200" dirty="0"/>
        </a:p>
      </dsp:txBody>
      <dsp:txXfrm>
        <a:off x="7625204" y="1034994"/>
        <a:ext cx="1484536" cy="14845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BC8CA-3F02-42BB-A674-6311C11E3FA7}">
      <dsp:nvSpPr>
        <dsp:cNvPr id="0" name=""/>
        <dsp:cNvSpPr/>
      </dsp:nvSpPr>
      <dsp:spPr>
        <a:xfrm>
          <a:off x="257448" y="1207"/>
          <a:ext cx="1943773" cy="1166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i="1" kern="1200" dirty="0" smtClean="0"/>
            <a:t>Acarapis woodi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/>
            <a:t>Acarapis dorsalis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/>
            <a:t>Acarapis externus</a:t>
          </a:r>
          <a:endParaRPr lang="es-EC" sz="1600" i="1" kern="1200" dirty="0"/>
        </a:p>
      </dsp:txBody>
      <dsp:txXfrm>
        <a:off x="257448" y="1207"/>
        <a:ext cx="1943773" cy="1166264"/>
      </dsp:txXfrm>
    </dsp:sp>
    <dsp:sp modelId="{4F3296C4-85DF-43A2-8CC5-DC977A34BC33}">
      <dsp:nvSpPr>
        <dsp:cNvPr id="0" name=""/>
        <dsp:cNvSpPr/>
      </dsp:nvSpPr>
      <dsp:spPr>
        <a:xfrm>
          <a:off x="2395599" y="1207"/>
          <a:ext cx="1943773" cy="1166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Descubierto en la Isla de Wright (Inglaterra)</a:t>
          </a:r>
          <a:endParaRPr lang="es-EC" sz="1600" kern="1200" dirty="0"/>
        </a:p>
      </dsp:txBody>
      <dsp:txXfrm>
        <a:off x="2395599" y="1207"/>
        <a:ext cx="1943773" cy="1166264"/>
      </dsp:txXfrm>
    </dsp:sp>
    <dsp:sp modelId="{971CD37D-63D6-4DF6-B043-09F6E821CA33}">
      <dsp:nvSpPr>
        <dsp:cNvPr id="0" name=""/>
        <dsp:cNvSpPr/>
      </dsp:nvSpPr>
      <dsp:spPr>
        <a:xfrm>
          <a:off x="257448" y="1361849"/>
          <a:ext cx="1943773" cy="1166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Distribución mundial excepto en países nórdicos y Australia</a:t>
          </a:r>
          <a:endParaRPr lang="es-EC" sz="1600" kern="1200" dirty="0"/>
        </a:p>
      </dsp:txBody>
      <dsp:txXfrm>
        <a:off x="257448" y="1361849"/>
        <a:ext cx="1943773" cy="1166264"/>
      </dsp:txXfrm>
    </dsp:sp>
    <dsp:sp modelId="{7B25562A-D4E3-4342-B659-875F7F54CF21}">
      <dsp:nvSpPr>
        <dsp:cNvPr id="0" name=""/>
        <dsp:cNvSpPr/>
      </dsp:nvSpPr>
      <dsp:spPr>
        <a:xfrm>
          <a:off x="2395599" y="1361849"/>
          <a:ext cx="1943773" cy="1166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Consume hemolinfa por perforación de paredes traqueales</a:t>
          </a:r>
          <a:endParaRPr lang="es-EC" sz="1600" kern="1200" dirty="0"/>
        </a:p>
      </dsp:txBody>
      <dsp:txXfrm>
        <a:off x="2395599" y="1361849"/>
        <a:ext cx="1943773" cy="11662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B6E87-8F55-4399-936C-5D963ECCDA69}">
      <dsp:nvSpPr>
        <dsp:cNvPr id="0" name=""/>
        <dsp:cNvSpPr/>
      </dsp:nvSpPr>
      <dsp:spPr>
        <a:xfrm>
          <a:off x="1487057" y="2044932"/>
          <a:ext cx="2298708" cy="23374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1823695" y="2387241"/>
        <a:ext cx="1625432" cy="1652814"/>
      </dsp:txXfrm>
    </dsp:sp>
    <dsp:sp modelId="{7C2AAFE2-F04E-444D-B1AF-0D82C1D61E67}">
      <dsp:nvSpPr>
        <dsp:cNvPr id="0" name=""/>
        <dsp:cNvSpPr/>
      </dsp:nvSpPr>
      <dsp:spPr>
        <a:xfrm rot="13286060">
          <a:off x="639422" y="1757229"/>
          <a:ext cx="1229225" cy="47243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015FD-FD1B-4784-B3AD-22BD819F42AE}">
      <dsp:nvSpPr>
        <dsp:cNvPr id="0" name=""/>
        <dsp:cNvSpPr/>
      </dsp:nvSpPr>
      <dsp:spPr>
        <a:xfrm>
          <a:off x="5857" y="956806"/>
          <a:ext cx="1574787" cy="125982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Afecta a las tres castas: Reina, obrera y zángano</a:t>
          </a:r>
          <a:endParaRPr lang="es-EC" sz="1700" kern="1200" dirty="0"/>
        </a:p>
      </dsp:txBody>
      <dsp:txXfrm>
        <a:off x="42756" y="993705"/>
        <a:ext cx="1500989" cy="1186031"/>
      </dsp:txXfrm>
    </dsp:sp>
    <dsp:sp modelId="{57F96685-2A07-45EE-BA15-3920F0D2BFC5}">
      <dsp:nvSpPr>
        <dsp:cNvPr id="0" name=""/>
        <dsp:cNvSpPr/>
      </dsp:nvSpPr>
      <dsp:spPr>
        <a:xfrm rot="16190047">
          <a:off x="1962836" y="1062930"/>
          <a:ext cx="1336064" cy="47243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CD0-11E9-4048-8615-80DF8FB24A5C}">
      <dsp:nvSpPr>
        <dsp:cNvPr id="0" name=""/>
        <dsp:cNvSpPr/>
      </dsp:nvSpPr>
      <dsp:spPr>
        <a:xfrm>
          <a:off x="1841540" y="1203"/>
          <a:ext cx="1574787" cy="125982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Disminución de sobrevivencia al invierno</a:t>
          </a:r>
          <a:endParaRPr lang="es-EC" sz="1700" kern="1200" dirty="0"/>
        </a:p>
      </dsp:txBody>
      <dsp:txXfrm>
        <a:off x="1878439" y="38102"/>
        <a:ext cx="1500989" cy="1186031"/>
      </dsp:txXfrm>
    </dsp:sp>
    <dsp:sp modelId="{908D07F4-39B3-4C29-81A3-CC315049B914}">
      <dsp:nvSpPr>
        <dsp:cNvPr id="0" name=""/>
        <dsp:cNvSpPr/>
      </dsp:nvSpPr>
      <dsp:spPr>
        <a:xfrm rot="19100043">
          <a:off x="3400170" y="1755545"/>
          <a:ext cx="1218594" cy="47243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F1D5E-0016-427D-924F-4ACE2E7AE188}">
      <dsp:nvSpPr>
        <dsp:cNvPr id="0" name=""/>
        <dsp:cNvSpPr/>
      </dsp:nvSpPr>
      <dsp:spPr>
        <a:xfrm>
          <a:off x="3677239" y="956795"/>
          <a:ext cx="1574787" cy="125982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Dificultad para caminar o volar y vectores de </a:t>
          </a:r>
          <a:r>
            <a:rPr lang="es-EC" sz="1700" kern="1200" dirty="0" smtClean="0">
              <a:solidFill>
                <a:srgbClr val="FF0000"/>
              </a:solidFill>
            </a:rPr>
            <a:t>virus.</a:t>
          </a:r>
          <a:endParaRPr lang="es-EC" sz="1700" kern="1200" dirty="0">
            <a:solidFill>
              <a:srgbClr val="FF0000"/>
            </a:solidFill>
          </a:endParaRPr>
        </a:p>
      </dsp:txBody>
      <dsp:txXfrm>
        <a:off x="3714138" y="993694"/>
        <a:ext cx="1500989" cy="11860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026B8-A6A7-4048-BC36-C61723F23748}">
      <dsp:nvSpPr>
        <dsp:cNvPr id="0" name=""/>
        <dsp:cNvSpPr/>
      </dsp:nvSpPr>
      <dsp:spPr>
        <a:xfrm>
          <a:off x="922" y="498324"/>
          <a:ext cx="1883404" cy="8620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Observación microscópica.</a:t>
          </a:r>
          <a:endParaRPr lang="es-EC" sz="1600" kern="1200" dirty="0"/>
        </a:p>
      </dsp:txBody>
      <dsp:txXfrm>
        <a:off x="922" y="498324"/>
        <a:ext cx="1883404" cy="862009"/>
      </dsp:txXfrm>
    </dsp:sp>
    <dsp:sp modelId="{7321FBF3-57FC-4074-B92E-F307E47A6E21}">
      <dsp:nvSpPr>
        <dsp:cNvPr id="0" name=""/>
        <dsp:cNvSpPr/>
      </dsp:nvSpPr>
      <dsp:spPr>
        <a:xfrm>
          <a:off x="2090294" y="403927"/>
          <a:ext cx="2059671" cy="10508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ELISA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(Ensayo por inmunoabsorción ligado a enzimas).</a:t>
          </a:r>
          <a:endParaRPr lang="es-EC" sz="1600" kern="1200" dirty="0"/>
        </a:p>
      </dsp:txBody>
      <dsp:txXfrm>
        <a:off x="2090294" y="403927"/>
        <a:ext cx="2059671" cy="1050803"/>
      </dsp:txXfrm>
    </dsp:sp>
    <dsp:sp modelId="{D38D7BB9-4297-4A1B-8BCE-CADF44C9D45E}">
      <dsp:nvSpPr>
        <dsp:cNvPr id="0" name=""/>
        <dsp:cNvSpPr/>
      </dsp:nvSpPr>
      <dsp:spPr>
        <a:xfrm>
          <a:off x="4355933" y="561109"/>
          <a:ext cx="1592661" cy="736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Técnicas moleculares.</a:t>
          </a:r>
          <a:endParaRPr lang="es-EC" sz="1600" kern="1200" dirty="0"/>
        </a:p>
      </dsp:txBody>
      <dsp:txXfrm>
        <a:off x="4355933" y="561109"/>
        <a:ext cx="1592661" cy="7364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8E1B9-6360-461D-949F-C50A8BB7A038}">
      <dsp:nvSpPr>
        <dsp:cNvPr id="0" name=""/>
        <dsp:cNvSpPr/>
      </dsp:nvSpPr>
      <dsp:spPr>
        <a:xfrm>
          <a:off x="735985" y="1048"/>
          <a:ext cx="2180477" cy="1308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i="1" kern="1200" dirty="0" smtClean="0"/>
            <a:t>Braula coeca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i="1" kern="1200" dirty="0" smtClean="0"/>
            <a:t>Braula schmitzi </a:t>
          </a:r>
          <a:r>
            <a:rPr lang="es-EC" sz="1700" i="0" kern="1200" dirty="0" smtClean="0"/>
            <a:t>(Continente americano y Europa)</a:t>
          </a:r>
          <a:endParaRPr lang="es-EC" sz="1700" i="1" kern="1200" dirty="0"/>
        </a:p>
      </dsp:txBody>
      <dsp:txXfrm>
        <a:off x="735985" y="1048"/>
        <a:ext cx="2180477" cy="1308286"/>
      </dsp:txXfrm>
    </dsp:sp>
    <dsp:sp modelId="{2736E131-18DF-473A-9A92-54B8A39C0BC4}">
      <dsp:nvSpPr>
        <dsp:cNvPr id="0" name=""/>
        <dsp:cNvSpPr/>
      </dsp:nvSpPr>
      <dsp:spPr>
        <a:xfrm>
          <a:off x="3134510" y="1048"/>
          <a:ext cx="2180477" cy="1308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i="1" kern="1200" dirty="0" smtClean="0"/>
            <a:t>Braula orientalis </a:t>
          </a:r>
          <a:r>
            <a:rPr lang="es-EC" sz="1700" i="0" kern="1200" dirty="0" smtClean="0"/>
            <a:t>(Medio oriente</a:t>
          </a:r>
          <a:r>
            <a:rPr lang="es-EC" sz="1700" i="1" kern="1200" dirty="0" smtClean="0"/>
            <a:t>) </a:t>
          </a:r>
          <a:endParaRPr lang="es-EC" sz="1700" i="1" kern="1200" dirty="0"/>
        </a:p>
      </dsp:txBody>
      <dsp:txXfrm>
        <a:off x="3134510" y="1048"/>
        <a:ext cx="2180477" cy="1308286"/>
      </dsp:txXfrm>
    </dsp:sp>
    <dsp:sp modelId="{2FEC5A13-3EC6-4BC2-9D0C-BFDDFEDB99DE}">
      <dsp:nvSpPr>
        <dsp:cNvPr id="0" name=""/>
        <dsp:cNvSpPr/>
      </dsp:nvSpPr>
      <dsp:spPr>
        <a:xfrm>
          <a:off x="735985" y="1527382"/>
          <a:ext cx="2180477" cy="1308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i="1" kern="1200" dirty="0" smtClean="0"/>
            <a:t>Braula pretoriensis y Braula kohli (África)</a:t>
          </a:r>
          <a:endParaRPr lang="es-EC" sz="1700" i="1" kern="1200" dirty="0"/>
        </a:p>
      </dsp:txBody>
      <dsp:txXfrm>
        <a:off x="735985" y="1527382"/>
        <a:ext cx="2180477" cy="1308286"/>
      </dsp:txXfrm>
    </dsp:sp>
    <dsp:sp modelId="{B146DDB9-0437-42E9-9262-4882FA2D1EA3}">
      <dsp:nvSpPr>
        <dsp:cNvPr id="0" name=""/>
        <dsp:cNvSpPr/>
      </dsp:nvSpPr>
      <dsp:spPr>
        <a:xfrm>
          <a:off x="3134510" y="1527382"/>
          <a:ext cx="2180477" cy="1308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Se alimenta de miel y polen.</a:t>
          </a:r>
          <a:endParaRPr lang="es-EC" sz="1700" kern="1200" dirty="0"/>
        </a:p>
      </dsp:txBody>
      <dsp:txXfrm>
        <a:off x="3134510" y="1527382"/>
        <a:ext cx="2180477" cy="13082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B6E87-8F55-4399-936C-5D963ECCDA69}">
      <dsp:nvSpPr>
        <dsp:cNvPr id="0" name=""/>
        <dsp:cNvSpPr/>
      </dsp:nvSpPr>
      <dsp:spPr>
        <a:xfrm>
          <a:off x="1487057" y="2044932"/>
          <a:ext cx="2298708" cy="23374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1823695" y="2387241"/>
        <a:ext cx="1625432" cy="1652814"/>
      </dsp:txXfrm>
    </dsp:sp>
    <dsp:sp modelId="{7C2AAFE2-F04E-444D-B1AF-0D82C1D61E67}">
      <dsp:nvSpPr>
        <dsp:cNvPr id="0" name=""/>
        <dsp:cNvSpPr/>
      </dsp:nvSpPr>
      <dsp:spPr>
        <a:xfrm rot="13286060">
          <a:off x="639422" y="1757229"/>
          <a:ext cx="1229225" cy="47243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015FD-FD1B-4784-B3AD-22BD819F42AE}">
      <dsp:nvSpPr>
        <dsp:cNvPr id="0" name=""/>
        <dsp:cNvSpPr/>
      </dsp:nvSpPr>
      <dsp:spPr>
        <a:xfrm>
          <a:off x="5857" y="956806"/>
          <a:ext cx="1574787" cy="125982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Afecta a las tres castas: reina, obrera y zángano</a:t>
          </a:r>
          <a:endParaRPr lang="es-EC" sz="1600" kern="1200" dirty="0"/>
        </a:p>
      </dsp:txBody>
      <dsp:txXfrm>
        <a:off x="42756" y="993705"/>
        <a:ext cx="1500989" cy="1186031"/>
      </dsp:txXfrm>
    </dsp:sp>
    <dsp:sp modelId="{57F96685-2A07-45EE-BA15-3920F0D2BFC5}">
      <dsp:nvSpPr>
        <dsp:cNvPr id="0" name=""/>
        <dsp:cNvSpPr/>
      </dsp:nvSpPr>
      <dsp:spPr>
        <a:xfrm rot="16190047">
          <a:off x="1962836" y="1062930"/>
          <a:ext cx="1336064" cy="47243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CD0-11E9-4048-8615-80DF8FB24A5C}">
      <dsp:nvSpPr>
        <dsp:cNvPr id="0" name=""/>
        <dsp:cNvSpPr/>
      </dsp:nvSpPr>
      <dsp:spPr>
        <a:xfrm>
          <a:off x="1841540" y="1203"/>
          <a:ext cx="1574787" cy="1259829"/>
        </a:xfrm>
        <a:prstGeom prst="roundRect">
          <a:avLst>
            <a:gd name="adj" fmla="val 10000"/>
          </a:avLst>
        </a:prstGeom>
        <a:solidFill>
          <a:srgbClr val="FF99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Disminución de disponibilidad de alimentación (miel y polen)</a:t>
          </a:r>
          <a:endParaRPr lang="es-EC" sz="1600" kern="1200" dirty="0"/>
        </a:p>
      </dsp:txBody>
      <dsp:txXfrm>
        <a:off x="1878439" y="38102"/>
        <a:ext cx="1500989" cy="1186031"/>
      </dsp:txXfrm>
    </dsp:sp>
    <dsp:sp modelId="{908D07F4-39B3-4C29-81A3-CC315049B914}">
      <dsp:nvSpPr>
        <dsp:cNvPr id="0" name=""/>
        <dsp:cNvSpPr/>
      </dsp:nvSpPr>
      <dsp:spPr>
        <a:xfrm rot="19100043">
          <a:off x="3400170" y="1755545"/>
          <a:ext cx="1218594" cy="472436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F1D5E-0016-427D-924F-4ACE2E7AE188}">
      <dsp:nvSpPr>
        <dsp:cNvPr id="0" name=""/>
        <dsp:cNvSpPr/>
      </dsp:nvSpPr>
      <dsp:spPr>
        <a:xfrm>
          <a:off x="3677239" y="956795"/>
          <a:ext cx="1574787" cy="1259829"/>
        </a:xfrm>
        <a:prstGeom prst="roundRect">
          <a:avLst>
            <a:gd name="adj" fmla="val 10000"/>
          </a:avLst>
        </a:prstGeom>
        <a:solidFill>
          <a:srgbClr val="CCCC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Daño a galerías de miel y estrés a la reina.</a:t>
          </a:r>
          <a:endParaRPr lang="es-EC" sz="1600" kern="1200" dirty="0"/>
        </a:p>
      </dsp:txBody>
      <dsp:txXfrm>
        <a:off x="3714138" y="993694"/>
        <a:ext cx="1500989" cy="1186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 dirty="0" smtClean="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 dirty="0" smtClean="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 dirty="0" smtClean="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 dirty="0" smtClean="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 dirty="0" smtClean="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28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8483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488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699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0803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62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929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51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0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705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s-EC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0025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 dirty="0" smtClean="0"/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800" dirty="0" smtClean="0"/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 sz="1800" dirty="0"/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 sz="1800" dirty="0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1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0.png"/><Relationship Id="rId2" Type="http://schemas.openxmlformats.org/officeDocument/2006/relationships/diagramData" Target="../diagrams/data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3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64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diagramData" Target="../diagrams/data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3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14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29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2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diagramDrawing" Target="../diagrams/drawing9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31.png"/><Relationship Id="rId12" Type="http://schemas.openxmlformats.org/officeDocument/2006/relationships/diagramColors" Target="../diagrams/colors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diagramQuickStyle" Target="../diagrams/quickStyle9.xml"/><Relationship Id="rId5" Type="http://schemas.openxmlformats.org/officeDocument/2006/relationships/diagramColors" Target="../diagrams/colors8.xml"/><Relationship Id="rId10" Type="http://schemas.openxmlformats.org/officeDocument/2006/relationships/diagramLayout" Target="../diagrams/layout9.xml"/><Relationship Id="rId4" Type="http://schemas.openxmlformats.org/officeDocument/2006/relationships/diagramQuickStyle" Target="../diagrams/quickStyle8.xml"/><Relationship Id="rId9" Type="http://schemas.openxmlformats.org/officeDocument/2006/relationships/diagramData" Target="../diagrams/data9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40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5.png"/><Relationship Id="rId12" Type="http://schemas.microsoft.com/office/2007/relationships/diagramDrawing" Target="../diagrams/drawing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diagramColors" Target="../diagrams/colors12.xml"/><Relationship Id="rId5" Type="http://schemas.openxmlformats.org/officeDocument/2006/relationships/diagramColors" Target="../diagrams/colors11.xml"/><Relationship Id="rId10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11.xml"/><Relationship Id="rId9" Type="http://schemas.openxmlformats.org/officeDocument/2006/relationships/diagramLayout" Target="../diagrams/layout12.xm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28900" y="1652155"/>
            <a:ext cx="81672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PRESENCIA Y DISTRIBUCIÓN GEOGRÁFICA DE </a:t>
            </a:r>
            <a:r>
              <a:rPr lang="es-EC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Acarapis 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sp., </a:t>
            </a:r>
            <a:r>
              <a:rPr lang="es-EC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Braula 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Varroa 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sp. EN APIARIOS LOCALIZADOS EN LAS PROVINCIAS DE CARCHI, IMBABURA Y PICHINCHA.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211291" y="5070764"/>
            <a:ext cx="437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Jorge Alberto Vásquez Muñoz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48687"/>
              </p:ext>
            </p:extLst>
          </p:nvPr>
        </p:nvGraphicFramePr>
        <p:xfrm>
          <a:off x="609600" y="3790446"/>
          <a:ext cx="5334000" cy="2335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4" name="Picture 6" descr="Resultado de imagen para ciclo de vida varr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52163"/>
            <a:ext cx="5896427" cy="2740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09" y="2222536"/>
            <a:ext cx="5185446" cy="351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7971" y="6391144"/>
            <a:ext cx="5649686" cy="46685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REVISIÓN DE LITERATURA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" name="Picture 8" descr="Resultado de imagen para esp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73282" y="934006"/>
            <a:ext cx="329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DIAGNÓSTICO</a:t>
            </a:r>
            <a:endParaRPr lang="es-EC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1" y="1303338"/>
            <a:ext cx="5870481" cy="3375146"/>
          </a:xfrm>
          <a:prstGeom prst="rect">
            <a:avLst/>
          </a:prstGeom>
          <a:noFill/>
          <a:ln w="38100" cap="sq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06582" y="5081155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En la cría: se corta un pedazo de 10 x 10 cm del marco, se desopercula las celdas y contabiliza el número de ácaros encontrados.</a:t>
            </a:r>
            <a:endParaRPr lang="es-EC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8717973" y="934006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CONTROL</a:t>
            </a:r>
            <a:endParaRPr lang="es-EC" b="1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041648282"/>
              </p:ext>
            </p:extLst>
          </p:nvPr>
        </p:nvGraphicFramePr>
        <p:xfrm>
          <a:off x="6631708" y="2077006"/>
          <a:ext cx="5560292" cy="2794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973282" y="4711823"/>
            <a:ext cx="5122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Fuente: Poffer (2016)</a:t>
            </a:r>
            <a:endParaRPr lang="es-EC" sz="14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7971" y="6391144"/>
            <a:ext cx="5649686" cy="46685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REVISIÓN DE LITERATURA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Picture 8" descr="Resultado de imagen para esp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9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119828"/>
              </p:ext>
            </p:extLst>
          </p:nvPr>
        </p:nvGraphicFramePr>
        <p:xfrm>
          <a:off x="2386446" y="2088573"/>
          <a:ext cx="6986155" cy="3060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09600" y="945573"/>
            <a:ext cx="548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Estatus nacional</a:t>
            </a:r>
            <a:endParaRPr lang="es-EC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09" y="2224536"/>
            <a:ext cx="2680855" cy="1072342"/>
          </a:xfrm>
          <a:prstGeom prst="rect">
            <a:avLst/>
          </a:prstGeom>
        </p:spPr>
      </p:pic>
      <p:pic>
        <p:nvPicPr>
          <p:cNvPr id="9220" name="Picture 4" descr="Resultado de imagen para universidad centr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9" y="3865418"/>
            <a:ext cx="1636566" cy="10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4721" y="4911677"/>
            <a:ext cx="1362943" cy="1226649"/>
          </a:xfrm>
          <a:prstGeom prst="rect">
            <a:avLst/>
          </a:prstGeom>
        </p:spPr>
      </p:pic>
      <p:pic>
        <p:nvPicPr>
          <p:cNvPr id="9224" name="Picture 8" descr="Resultado de imagen para esp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946" y="3964503"/>
            <a:ext cx="3457162" cy="8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97971" y="6391144"/>
            <a:ext cx="5649686" cy="46685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REVISIÓN DE LITERATURA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915400" y="5923087"/>
            <a:ext cx="3092708" cy="701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Picture 8" descr="Resultado de imagen para esp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826093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4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</a:pPr>
            <a:r>
              <a:rPr lang="es-ES" dirty="0" smtClean="0">
                <a:solidFill>
                  <a:schemeClr val="tx1"/>
                </a:solidFill>
              </a:rPr>
              <a:t>Identificar </a:t>
            </a:r>
            <a:r>
              <a:rPr lang="es-ES" dirty="0">
                <a:solidFill>
                  <a:schemeClr val="tx1"/>
                </a:solidFill>
              </a:rPr>
              <a:t>la </a:t>
            </a:r>
            <a:r>
              <a:rPr lang="es-ES" dirty="0">
                <a:solidFill>
                  <a:srgbClr val="FF0000"/>
                </a:solidFill>
              </a:rPr>
              <a:t>presencia</a:t>
            </a:r>
            <a:r>
              <a:rPr lang="es-ES" dirty="0">
                <a:solidFill>
                  <a:schemeClr val="tx1"/>
                </a:solidFill>
              </a:rPr>
              <a:t> de los organismos </a:t>
            </a:r>
            <a:r>
              <a:rPr lang="es-ES" i="1" dirty="0">
                <a:solidFill>
                  <a:schemeClr val="tx1"/>
                </a:solidFill>
              </a:rPr>
              <a:t>Acarapis</a:t>
            </a:r>
            <a:r>
              <a:rPr lang="es-ES" dirty="0">
                <a:solidFill>
                  <a:schemeClr val="tx1"/>
                </a:solidFill>
              </a:rPr>
              <a:t> sp.¸ </a:t>
            </a:r>
            <a:r>
              <a:rPr lang="es-ES" i="1" dirty="0">
                <a:solidFill>
                  <a:schemeClr val="tx1"/>
                </a:solidFill>
              </a:rPr>
              <a:t>Braula</a:t>
            </a:r>
            <a:r>
              <a:rPr lang="es-ES" dirty="0">
                <a:solidFill>
                  <a:schemeClr val="tx1"/>
                </a:solidFill>
              </a:rPr>
              <a:t> sp. y </a:t>
            </a:r>
            <a:r>
              <a:rPr lang="es-ES" i="1" dirty="0">
                <a:solidFill>
                  <a:schemeClr val="tx1"/>
                </a:solidFill>
              </a:rPr>
              <a:t>Varroa</a:t>
            </a:r>
            <a:r>
              <a:rPr lang="es-ES" dirty="0">
                <a:solidFill>
                  <a:schemeClr val="tx1"/>
                </a:solidFill>
              </a:rPr>
              <a:t> sp. y su distribución geográfica en apiarios localizados en las provincias de Pichincha, Imbabura y Carchi. </a:t>
            </a:r>
            <a:endParaRPr lang="es-EC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6645" y="6346371"/>
            <a:ext cx="3611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/>
              <a:t>OBJETIVO GENERAL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6286500"/>
            <a:ext cx="6019801" cy="1143000"/>
          </a:xfrm>
        </p:spPr>
        <p:txBody>
          <a:bodyPr/>
          <a:lstStyle/>
          <a:p>
            <a:pPr algn="l"/>
            <a:r>
              <a:rPr lang="es-EC" sz="2400" dirty="0" smtClean="0">
                <a:solidFill>
                  <a:schemeClr val="tx1"/>
                </a:solidFill>
              </a:rPr>
              <a:t>OBJETIVOS ESPECÍFICOS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</a:pPr>
            <a:r>
              <a:rPr lang="es-ES" sz="2000" dirty="0" smtClean="0">
                <a:solidFill>
                  <a:schemeClr val="tx1"/>
                </a:solidFill>
              </a:rPr>
              <a:t>Establecer </a:t>
            </a:r>
            <a:r>
              <a:rPr lang="es-ES" sz="2000" dirty="0">
                <a:solidFill>
                  <a:schemeClr val="tx1"/>
                </a:solidFill>
              </a:rPr>
              <a:t>el </a:t>
            </a:r>
            <a:r>
              <a:rPr lang="es-ES" sz="2000" dirty="0">
                <a:solidFill>
                  <a:srgbClr val="FF9900"/>
                </a:solidFill>
              </a:rPr>
              <a:t>índice de infestación </a:t>
            </a:r>
            <a:r>
              <a:rPr lang="es-ES" sz="2000" dirty="0">
                <a:solidFill>
                  <a:schemeClr val="tx1"/>
                </a:solidFill>
              </a:rPr>
              <a:t>de cada organismo a nivel de: </a:t>
            </a:r>
            <a:r>
              <a:rPr lang="es-ES" sz="2000" dirty="0">
                <a:solidFill>
                  <a:srgbClr val="996633"/>
                </a:solidFill>
              </a:rPr>
              <a:t>provincia</a:t>
            </a:r>
            <a:r>
              <a:rPr lang="es-ES" sz="2000" dirty="0">
                <a:solidFill>
                  <a:schemeClr val="tx1"/>
                </a:solidFill>
              </a:rPr>
              <a:t>, </a:t>
            </a:r>
            <a:r>
              <a:rPr lang="es-ES" sz="2000" dirty="0">
                <a:solidFill>
                  <a:srgbClr val="009900"/>
                </a:solidFill>
              </a:rPr>
              <a:t>apiario </a:t>
            </a:r>
            <a:r>
              <a:rPr lang="es-ES" sz="2000" dirty="0">
                <a:solidFill>
                  <a:schemeClr val="tx1"/>
                </a:solidFill>
              </a:rPr>
              <a:t>y </a:t>
            </a:r>
            <a:r>
              <a:rPr lang="es-ES" sz="2000" dirty="0">
                <a:solidFill>
                  <a:srgbClr val="C00000"/>
                </a:solidFill>
              </a:rPr>
              <a:t>colmena </a:t>
            </a:r>
            <a:r>
              <a:rPr lang="es-ES" sz="2000" dirty="0">
                <a:solidFill>
                  <a:schemeClr val="tx1"/>
                </a:solidFill>
              </a:rPr>
              <a:t>mediante el conteo de organismos encontrados en muestras de la zona de estudio</a:t>
            </a:r>
            <a:r>
              <a:rPr lang="es-ES" sz="20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s-ES" sz="2000" dirty="0" smtClean="0">
                <a:solidFill>
                  <a:schemeClr val="tx1"/>
                </a:solidFill>
              </a:rPr>
              <a:t>Determinar </a:t>
            </a:r>
            <a:r>
              <a:rPr lang="es-ES" sz="2000" dirty="0">
                <a:solidFill>
                  <a:schemeClr val="tx1"/>
                </a:solidFill>
              </a:rPr>
              <a:t>los </a:t>
            </a:r>
            <a:r>
              <a:rPr lang="es-ES" sz="2000" dirty="0">
                <a:solidFill>
                  <a:srgbClr val="002060"/>
                </a:solidFill>
              </a:rPr>
              <a:t>posibles factores de riesg</a:t>
            </a:r>
            <a:r>
              <a:rPr lang="es-ES" sz="2000" dirty="0">
                <a:solidFill>
                  <a:schemeClr val="tx1"/>
                </a:solidFill>
              </a:rPr>
              <a:t>o implicados en la introducción y/o persistencia de </a:t>
            </a:r>
            <a:r>
              <a:rPr lang="es-ES" sz="2000" i="1" dirty="0">
                <a:solidFill>
                  <a:schemeClr val="tx1"/>
                </a:solidFill>
              </a:rPr>
              <a:t>Acarapis</a:t>
            </a:r>
            <a:r>
              <a:rPr lang="es-ES" sz="2000" dirty="0">
                <a:solidFill>
                  <a:schemeClr val="tx1"/>
                </a:solidFill>
              </a:rPr>
              <a:t> sp., </a:t>
            </a:r>
            <a:r>
              <a:rPr lang="es-ES" sz="2000" i="1" dirty="0">
                <a:solidFill>
                  <a:schemeClr val="tx1"/>
                </a:solidFill>
              </a:rPr>
              <a:t>Braula</a:t>
            </a:r>
            <a:r>
              <a:rPr lang="es-ES" sz="2000" dirty="0">
                <a:solidFill>
                  <a:schemeClr val="tx1"/>
                </a:solidFill>
              </a:rPr>
              <a:t> sp. y </a:t>
            </a:r>
            <a:r>
              <a:rPr lang="es-ES" sz="2000" i="1" dirty="0">
                <a:solidFill>
                  <a:schemeClr val="tx1"/>
                </a:solidFill>
              </a:rPr>
              <a:t>Varroa</a:t>
            </a:r>
            <a:r>
              <a:rPr lang="es-ES" sz="2000" dirty="0">
                <a:solidFill>
                  <a:schemeClr val="tx1"/>
                </a:solidFill>
              </a:rPr>
              <a:t> sp. en los apiarios de provincias de Pichincha, Imbabura y Carchi, y elaborar un mapa de distribución de los </a:t>
            </a:r>
            <a:r>
              <a:rPr lang="es-ES" sz="2000" dirty="0" smtClean="0">
                <a:solidFill>
                  <a:schemeClr val="tx1"/>
                </a:solidFill>
              </a:rPr>
              <a:t>organismos.</a:t>
            </a:r>
          </a:p>
          <a:p>
            <a:pPr algn="just">
              <a:lnSpc>
                <a:spcPct val="200000"/>
              </a:lnSpc>
            </a:pPr>
            <a:r>
              <a:rPr lang="es-ES" sz="2000" dirty="0" smtClean="0">
                <a:solidFill>
                  <a:schemeClr val="tx1"/>
                </a:solidFill>
              </a:rPr>
              <a:t>Elaboración </a:t>
            </a:r>
            <a:r>
              <a:rPr lang="es-ES" sz="2000" dirty="0">
                <a:solidFill>
                  <a:schemeClr val="tx1"/>
                </a:solidFill>
              </a:rPr>
              <a:t>de un </a:t>
            </a:r>
            <a:r>
              <a:rPr lang="es-ES" sz="2000" dirty="0">
                <a:solidFill>
                  <a:srgbClr val="00B050"/>
                </a:solidFill>
              </a:rPr>
              <a:t>manual técnico</a:t>
            </a:r>
            <a:r>
              <a:rPr lang="es-ES" sz="2000" dirty="0">
                <a:solidFill>
                  <a:schemeClr val="tx1"/>
                </a:solidFill>
              </a:rPr>
              <a:t> para el diagnóstico, prevención y control de los organismos </a:t>
            </a:r>
            <a:r>
              <a:rPr lang="es-ES" sz="2000" i="1" dirty="0">
                <a:solidFill>
                  <a:schemeClr val="tx1"/>
                </a:solidFill>
              </a:rPr>
              <a:t>Acarapis</a:t>
            </a:r>
            <a:r>
              <a:rPr lang="es-ES" sz="2000" dirty="0">
                <a:solidFill>
                  <a:schemeClr val="tx1"/>
                </a:solidFill>
              </a:rPr>
              <a:t> sp</a:t>
            </a:r>
            <a:r>
              <a:rPr lang="es-ES" sz="2000" dirty="0" smtClean="0">
                <a:solidFill>
                  <a:schemeClr val="tx1"/>
                </a:solidFill>
              </a:rPr>
              <a:t>, </a:t>
            </a:r>
            <a:r>
              <a:rPr lang="es-ES" sz="2000" i="1" dirty="0">
                <a:solidFill>
                  <a:schemeClr val="tx1"/>
                </a:solidFill>
              </a:rPr>
              <a:t>Braula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smtClean="0">
                <a:solidFill>
                  <a:schemeClr val="tx1"/>
                </a:solidFill>
              </a:rPr>
              <a:t>sp y </a:t>
            </a:r>
            <a:r>
              <a:rPr lang="es-ES" sz="2000" i="1" dirty="0">
                <a:solidFill>
                  <a:schemeClr val="tx1"/>
                </a:solidFill>
              </a:rPr>
              <a:t>Varroa</a:t>
            </a:r>
            <a:r>
              <a:rPr lang="es-ES" sz="2000" dirty="0">
                <a:solidFill>
                  <a:schemeClr val="tx1"/>
                </a:solidFill>
              </a:rPr>
              <a:t> sp </a:t>
            </a:r>
          </a:p>
          <a:p>
            <a:pPr>
              <a:lnSpc>
                <a:spcPct val="200000"/>
              </a:lnSpc>
            </a:pP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6436447"/>
            <a:ext cx="3363686" cy="421553"/>
          </a:xfrm>
        </p:spPr>
        <p:txBody>
          <a:bodyPr/>
          <a:lstStyle/>
          <a:p>
            <a:pPr algn="l"/>
            <a:r>
              <a:rPr lang="es-EC" sz="2000" dirty="0" smtClean="0">
                <a:solidFill>
                  <a:schemeClr val="tx1"/>
                </a:solidFill>
              </a:rPr>
              <a:t>METODOLOGÍA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9600" y="602673"/>
            <a:ext cx="531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Ubicación geográfica de lugares de investigación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8273143" y="4049486"/>
            <a:ext cx="206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Fuente: Google Earth (2018)</a:t>
            </a:r>
            <a:endParaRPr lang="es-EC" sz="1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2280" r="37416" b="19849"/>
          <a:stretch/>
        </p:blipFill>
        <p:spPr>
          <a:xfrm>
            <a:off x="2847109" y="1019856"/>
            <a:ext cx="5299363" cy="510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Picture 8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598146"/>
              </p:ext>
            </p:extLst>
          </p:nvPr>
        </p:nvGraphicFramePr>
        <p:xfrm>
          <a:off x="1454726" y="2047007"/>
          <a:ext cx="8717973" cy="359525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29685"/>
                <a:gridCol w="1929685"/>
                <a:gridCol w="1536497"/>
                <a:gridCol w="1661053"/>
                <a:gridCol w="1661053"/>
              </a:tblGrid>
              <a:tr h="207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Provincia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Cantón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N° Ap.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N° Col.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13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Carchi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Mira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8.99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179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Montufar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3.60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9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Tulcán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0.72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503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37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13.31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921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Imbabura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Antonio ante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9.71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296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Cotacachi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54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19.42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9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Ibarra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45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16.19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19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45.32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7921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Pichincha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Cayambe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5.04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503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Mejía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2.52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Pedro Moncayo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4.32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179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Quito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77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27.70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6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Rumiñahui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1.80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179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41.38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3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278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31273" y="872836"/>
            <a:ext cx="1112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 seleccionaron </a:t>
            </a:r>
            <a:r>
              <a:rPr lang="es-EC" dirty="0" smtClean="0">
                <a:solidFill>
                  <a:srgbClr val="0070C0"/>
                </a:solidFill>
              </a:rPr>
              <a:t>30</a:t>
            </a:r>
            <a:r>
              <a:rPr lang="es-EC" dirty="0" smtClean="0"/>
              <a:t> apiarios repartidos entre las provincias de Carchi, Imbabura y Pichincha y se analizó un total de </a:t>
            </a:r>
            <a:r>
              <a:rPr lang="es-EC" dirty="0" smtClean="0">
                <a:solidFill>
                  <a:srgbClr val="FF0000"/>
                </a:solidFill>
              </a:rPr>
              <a:t>278</a:t>
            </a:r>
            <a:r>
              <a:rPr lang="es-EC" dirty="0" smtClean="0"/>
              <a:t> colmenas (Tabla 1)  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2254827" y="1640488"/>
            <a:ext cx="7917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Tabla 1. Distribución de apiarios y colmenas muestreadas por provincias y por cantones</a:t>
            </a:r>
            <a:endParaRPr lang="es-EC" sz="1400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6390451"/>
            <a:ext cx="3363686" cy="4215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METODOLOGÍA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Apiario pequeño: menor a 10 colmenas.</a:t>
            </a:r>
          </a:p>
          <a:p>
            <a:endParaRPr lang="es-EC" dirty="0" smtClean="0">
              <a:solidFill>
                <a:schemeClr val="tx1"/>
              </a:solidFill>
            </a:endParaRPr>
          </a:p>
          <a:p>
            <a:r>
              <a:rPr lang="es-EC" dirty="0" smtClean="0">
                <a:solidFill>
                  <a:schemeClr val="tx1"/>
                </a:solidFill>
              </a:rPr>
              <a:t>Apiario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mediano: entre 11-50 colmenas.</a:t>
            </a:r>
          </a:p>
          <a:p>
            <a:endParaRPr lang="es-EC" dirty="0" smtClean="0">
              <a:solidFill>
                <a:schemeClr val="tx1"/>
              </a:solidFill>
            </a:endParaRPr>
          </a:p>
          <a:p>
            <a:r>
              <a:rPr lang="es-EC" dirty="0" smtClean="0">
                <a:solidFill>
                  <a:schemeClr val="tx1"/>
                </a:solidFill>
              </a:rPr>
              <a:t>Apiario grande: de 51 a 100 colmenas.</a:t>
            </a:r>
          </a:p>
          <a:p>
            <a:endParaRPr lang="es-EC" dirty="0">
              <a:solidFill>
                <a:schemeClr val="tx1"/>
              </a:solidFill>
            </a:endParaRPr>
          </a:p>
          <a:p>
            <a:endParaRPr lang="es-EC" dirty="0" smtClean="0">
              <a:solidFill>
                <a:schemeClr val="tx1"/>
              </a:solidFill>
            </a:endParaRPr>
          </a:p>
          <a:p>
            <a:endParaRPr lang="es-EC" dirty="0" smtClean="0">
              <a:solidFill>
                <a:schemeClr val="tx1"/>
              </a:solidFill>
            </a:endParaRPr>
          </a:p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196182"/>
            <a:ext cx="4899378" cy="275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6390451"/>
            <a:ext cx="3363686" cy="4215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METODOLOGÍA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Picture 8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32" y="3492683"/>
            <a:ext cx="4356837" cy="261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609600" y="737300"/>
            <a:ext cx="619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Colección de muestras en campo </a:t>
            </a:r>
            <a:endParaRPr lang="es-EC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7" y="1169254"/>
            <a:ext cx="4242955" cy="238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s://scontent.fuio9-1.fna.fbcdn.net/v/t34.0-12/28833304_10215248916195550_463019992_n.jpg?oh=c2d60257706234e91f7fbbf3b9109fb2&amp;oe=5AA8549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"/>
          <a:stretch/>
        </p:blipFill>
        <p:spPr bwMode="auto">
          <a:xfrm>
            <a:off x="7692735" y="613940"/>
            <a:ext cx="4371111" cy="3006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 derecha 10"/>
          <p:cNvSpPr/>
          <p:nvPr/>
        </p:nvSpPr>
        <p:spPr>
          <a:xfrm>
            <a:off x="4786745" y="2063132"/>
            <a:ext cx="1132609" cy="6234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126" name="Picture 6" descr="Resultado de imagen para epicolle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93" y="1230868"/>
            <a:ext cx="1649303" cy="2193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lecha doblada 13"/>
          <p:cNvSpPr/>
          <p:nvPr/>
        </p:nvSpPr>
        <p:spPr>
          <a:xfrm rot="10800000">
            <a:off x="9590809" y="4028349"/>
            <a:ext cx="1153391" cy="1177495"/>
          </a:xfrm>
          <a:prstGeom prst="ben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5" name="Flecha izquierda 14"/>
          <p:cNvSpPr/>
          <p:nvPr/>
        </p:nvSpPr>
        <p:spPr>
          <a:xfrm>
            <a:off x="3964132" y="4630224"/>
            <a:ext cx="1257300" cy="72736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4" y="3828832"/>
            <a:ext cx="3723428" cy="223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163285" y="6418635"/>
            <a:ext cx="3363686" cy="4215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METODOLOGÍA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982364" y="6006082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7" name="Picture 8" descr="Resultado de imagen para es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364" y="6006082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76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3534" y="2267560"/>
            <a:ext cx="3828600" cy="215930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6660" y="2234518"/>
            <a:ext cx="3848118" cy="2169839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4498" y="2253660"/>
            <a:ext cx="3846615" cy="216908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9455" y="2217155"/>
            <a:ext cx="3975737" cy="2242092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3018417" y="2795151"/>
            <a:ext cx="249382" cy="17664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Flecha derecha 9"/>
          <p:cNvSpPr/>
          <p:nvPr/>
        </p:nvSpPr>
        <p:spPr>
          <a:xfrm>
            <a:off x="5708656" y="2706828"/>
            <a:ext cx="249382" cy="17664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Flecha derecha 10"/>
          <p:cNvSpPr/>
          <p:nvPr/>
        </p:nvSpPr>
        <p:spPr>
          <a:xfrm>
            <a:off x="8318967" y="2696439"/>
            <a:ext cx="249382" cy="17664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83227" y="654627"/>
            <a:ext cx="279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Etapa de laboratorio</a:t>
            </a:r>
            <a:endParaRPr lang="es-EC" b="1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8923" y="6353321"/>
            <a:ext cx="3363686" cy="4215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METODOLOGÍA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91115" y="5422900"/>
            <a:ext cx="2159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Selección de la muestra</a:t>
            </a:r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267799" y="5358451"/>
            <a:ext cx="2159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Selección</a:t>
            </a:r>
            <a:r>
              <a:rPr lang="en-US" dirty="0" smtClean="0"/>
              <a:t> de individuos a </a:t>
            </a:r>
            <a:r>
              <a:rPr lang="es-EC" dirty="0" smtClean="0"/>
              <a:t>disectar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131307" y="5303757"/>
            <a:ext cx="2159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Separación de abdomen y cabeza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023927" y="5345363"/>
            <a:ext cx="224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Observación</a:t>
            </a:r>
            <a:r>
              <a:rPr lang="en-US" dirty="0" smtClean="0"/>
              <a:t> en </a:t>
            </a:r>
            <a:r>
              <a:rPr lang="es-EC" dirty="0" smtClean="0"/>
              <a:t>estereomícroscopio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8" name="Picture 8" descr="Resultado de imagen para es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8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346371"/>
            <a:ext cx="7609114" cy="48844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05560086"/>
              </p:ext>
            </p:extLst>
          </p:nvPr>
        </p:nvGraphicFramePr>
        <p:xfrm>
          <a:off x="-91209" y="752151"/>
          <a:ext cx="6187209" cy="3283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19679370"/>
              </p:ext>
            </p:extLst>
          </p:nvPr>
        </p:nvGraphicFramePr>
        <p:xfrm>
          <a:off x="6892637" y="1122220"/>
          <a:ext cx="5116945" cy="4364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875" y="1780572"/>
            <a:ext cx="1612034" cy="10727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0236" y="1806605"/>
            <a:ext cx="1724892" cy="1173180"/>
          </a:xfrm>
          <a:prstGeom prst="rect">
            <a:avLst/>
          </a:prstGeom>
        </p:spPr>
      </p:pic>
      <p:pic>
        <p:nvPicPr>
          <p:cNvPr id="2056" name="Picture 8" descr="Imagen relacionad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47" y="4036544"/>
            <a:ext cx="1517361" cy="15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645" y="4035677"/>
            <a:ext cx="2098493" cy="151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uadroTexto 14"/>
          <p:cNvSpPr txBox="1"/>
          <p:nvPr/>
        </p:nvSpPr>
        <p:spPr>
          <a:xfrm>
            <a:off x="321666" y="5596037"/>
            <a:ext cx="6028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Fuente: Demedio (2010); IICA, (2009); Bradbear(2005) </a:t>
            </a:r>
            <a:endParaRPr lang="es-EC" sz="1200" dirty="0"/>
          </a:p>
        </p:txBody>
      </p:sp>
      <p:sp>
        <p:nvSpPr>
          <p:cNvPr id="5" name="Rectángulo 4"/>
          <p:cNvSpPr/>
          <p:nvPr/>
        </p:nvSpPr>
        <p:spPr>
          <a:xfrm>
            <a:off x="176645" y="6346371"/>
            <a:ext cx="3719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/>
              <a:t>INTRODUCCIÓN</a:t>
            </a:r>
            <a:endParaRPr lang="es-EC" sz="2400" b="1" dirty="0"/>
          </a:p>
        </p:txBody>
      </p:sp>
      <p:sp>
        <p:nvSpPr>
          <p:cNvPr id="6" name="Rectángulo 5"/>
          <p:cNvSpPr/>
          <p:nvPr/>
        </p:nvSpPr>
        <p:spPr>
          <a:xfrm>
            <a:off x="8928100" y="5873036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Picture 8" descr="Resultado de imagen para esp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1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r="39040"/>
          <a:stretch/>
        </p:blipFill>
        <p:spPr>
          <a:xfrm rot="5400000">
            <a:off x="930490" y="1410731"/>
            <a:ext cx="3129972" cy="3657993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r="28551"/>
          <a:stretch/>
        </p:blipFill>
        <p:spPr>
          <a:xfrm rot="5400000">
            <a:off x="5126322" y="1663338"/>
            <a:ext cx="3129974" cy="3152782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4422736" y="2705098"/>
            <a:ext cx="581891" cy="41563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30955"/>
          <a:stretch/>
        </p:blipFill>
        <p:spPr>
          <a:xfrm rot="5400000">
            <a:off x="8643002" y="1636718"/>
            <a:ext cx="3129974" cy="3206021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3285" y="6418635"/>
            <a:ext cx="3363686" cy="4215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METODOLOGÍA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6926221" y="2652567"/>
            <a:ext cx="1028700" cy="936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Elipse 10"/>
          <p:cNvSpPr/>
          <p:nvPr/>
        </p:nvSpPr>
        <p:spPr>
          <a:xfrm>
            <a:off x="8787617" y="2652567"/>
            <a:ext cx="1028700" cy="936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Elipse 4"/>
          <p:cNvSpPr/>
          <p:nvPr/>
        </p:nvSpPr>
        <p:spPr>
          <a:xfrm>
            <a:off x="5452197" y="2912917"/>
            <a:ext cx="830675" cy="8335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Elipse 11"/>
          <p:cNvSpPr/>
          <p:nvPr/>
        </p:nvSpPr>
        <p:spPr>
          <a:xfrm>
            <a:off x="10036897" y="2406144"/>
            <a:ext cx="830675" cy="8335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Picture 8" descr="Resultado de imagen para es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825500" y="5054600"/>
            <a:ext cx="295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Tubos traqueales vistos al estereomicroscopio </a:t>
            </a:r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346700" y="4953000"/>
            <a:ext cx="603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rgbClr val="FF0000"/>
                </a:solidFill>
              </a:rPr>
              <a:t>Tráquea con síntomas</a:t>
            </a:r>
            <a:r>
              <a:rPr lang="es-EC" dirty="0" smtClean="0"/>
              <a:t>; </a:t>
            </a:r>
            <a:r>
              <a:rPr lang="es-EC" dirty="0" smtClean="0">
                <a:solidFill>
                  <a:srgbClr val="00B050"/>
                </a:solidFill>
              </a:rPr>
              <a:t>Tráquea sana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1737145" y="2705097"/>
            <a:ext cx="828255" cy="9888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Elipse 18"/>
          <p:cNvSpPr/>
          <p:nvPr/>
        </p:nvSpPr>
        <p:spPr>
          <a:xfrm>
            <a:off x="2663663" y="2652567"/>
            <a:ext cx="828255" cy="9888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2033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.fuio9-1.fna.fbcdn.net/v/t34.0-12/28829710_10215250116745563_1106710051_n.jpg?_nc_eui2=v1%3AAeGMviH6kVjywKcPjvgjWy96bvZFppVT7-bkSwgf1WA02f94n3EkTHb_nKVVxCMtQ29aUQm4aIBlBcGuNMI6F8NejG8eWvrxxGrAqGYmjxtGbw&amp;oh=5bd5a276c85b8a3fd7519315b04b0a68&amp;oe=5AA8EB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8" y="1469591"/>
            <a:ext cx="3610071" cy="270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0"/>
          <a:stretch/>
        </p:blipFill>
        <p:spPr>
          <a:xfrm rot="5400000">
            <a:off x="5192964" y="1509028"/>
            <a:ext cx="3299117" cy="2628680"/>
          </a:xfrm>
          <a:prstGeom prst="rect">
            <a:avLst/>
          </a:prstGeom>
        </p:spPr>
      </p:pic>
      <p:pic>
        <p:nvPicPr>
          <p:cNvPr id="6" name="Imagen 5" descr="https://scontent.fuio9-1.fna.fbcdn.net/v/t34.0-12/28535760_10215140862254269_1049797390_n.jpg?oh=9eda442ad3f3c9e802cf2bf558163221&amp;oe=5A99147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26" y="1103954"/>
            <a:ext cx="2536682" cy="34388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echa derecha 3"/>
          <p:cNvSpPr/>
          <p:nvPr/>
        </p:nvSpPr>
        <p:spPr>
          <a:xfrm>
            <a:off x="4692134" y="2589571"/>
            <a:ext cx="626533" cy="46759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Flecha derecha 8"/>
          <p:cNvSpPr/>
          <p:nvPr/>
        </p:nvSpPr>
        <p:spPr>
          <a:xfrm>
            <a:off x="8354509" y="2589571"/>
            <a:ext cx="626533" cy="46759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63285" y="6418635"/>
            <a:ext cx="3363686" cy="4215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METODOLOGÍA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Picture 8" descr="Resultado de imagen para es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028700" y="4648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Filtrado y recolección de abejas, dípteros y ácaros.</a:t>
            </a:r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318667" y="465321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Conteo y conservación de especímenes.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908667" y="4694475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Especímenes de </a:t>
            </a:r>
            <a:r>
              <a:rPr lang="es-EC" i="1" dirty="0" smtClean="0"/>
              <a:t>Braula </a:t>
            </a:r>
            <a:r>
              <a:rPr lang="es-EC" dirty="0" smtClean="0"/>
              <a:t>sp. vistos al estereomícroscopio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2773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1"/>
            <a:ext cx="6921500" cy="4525963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>
                <a:solidFill>
                  <a:schemeClr val="tx1"/>
                </a:solidFill>
              </a:rPr>
              <a:t>Identificación de especímenes de </a:t>
            </a:r>
            <a:r>
              <a:rPr lang="es-EC" b="1" i="1" dirty="0" smtClean="0">
                <a:solidFill>
                  <a:schemeClr val="tx1"/>
                </a:solidFill>
              </a:rPr>
              <a:t>Braula </a:t>
            </a:r>
            <a:r>
              <a:rPr lang="es-EC" b="1" dirty="0" smtClean="0">
                <a:solidFill>
                  <a:schemeClr val="tx1"/>
                </a:solidFill>
              </a:rPr>
              <a:t>sp.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Se </a:t>
            </a:r>
            <a:r>
              <a:rPr lang="es-EC" dirty="0">
                <a:solidFill>
                  <a:schemeClr val="tx1"/>
                </a:solidFill>
              </a:rPr>
              <a:t>tomó en cuenta: </a:t>
            </a:r>
          </a:p>
          <a:p>
            <a:pPr lvl="1" algn="just"/>
            <a:r>
              <a:rPr lang="es-EC" dirty="0">
                <a:solidFill>
                  <a:schemeClr val="tx1"/>
                </a:solidFill>
              </a:rPr>
              <a:t>el número de esternitos presentes en el </a:t>
            </a:r>
            <a:r>
              <a:rPr lang="es-EC" dirty="0" smtClean="0">
                <a:solidFill>
                  <a:schemeClr val="tx1"/>
                </a:solidFill>
              </a:rPr>
              <a:t>tórax </a:t>
            </a:r>
            <a:endParaRPr lang="es-EC" dirty="0">
              <a:solidFill>
                <a:schemeClr val="tx1"/>
              </a:solidFill>
            </a:endParaRPr>
          </a:p>
          <a:p>
            <a:pPr lvl="1" algn="just"/>
            <a:r>
              <a:rPr lang="es-EC" dirty="0">
                <a:solidFill>
                  <a:schemeClr val="tx1"/>
                </a:solidFill>
              </a:rPr>
              <a:t>la presencia de vellosidades en los esternitos </a:t>
            </a:r>
            <a:r>
              <a:rPr lang="es-EC" dirty="0" smtClean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  <a:p>
            <a:pPr lvl="1" algn="just"/>
            <a:r>
              <a:rPr lang="es-EC" dirty="0">
                <a:solidFill>
                  <a:schemeClr val="tx1"/>
                </a:solidFill>
              </a:rPr>
              <a:t>la forma del hypopygium (aparato genital masculino) y del cerci (aparato genital femenino) presentes en los especímenes (n=24) </a:t>
            </a:r>
          </a:p>
          <a:p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63285" y="6418635"/>
            <a:ext cx="3363686" cy="4215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METODOLOGÍA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scontent.fuio2-1.fna.fbcdn.net/v/t1.15752-9/32756149_10215820750851059_6792020118927835136_n.jpg?_nc_cat=0&amp;_nc_eui2=AeHLc5V73B3gwr9rYrlD1Rmma5PeAwirb_ooo9H_zj_3i76IgTh1hCLusq56EJqqL43rNr0nMKsK_wIMS5PY4dOvjBErG627K3UleS3cU-MiZA&amp;oh=ceca55f006044d67257fd29798c6d406&amp;oe=5B4EC5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t="7443" r="4490" b="6945"/>
          <a:stretch/>
        </p:blipFill>
        <p:spPr bwMode="auto">
          <a:xfrm>
            <a:off x="7878619" y="735467"/>
            <a:ext cx="3525982" cy="5162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197410" y="5607295"/>
            <a:ext cx="2554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Fuente: Dobson (1999)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774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986416"/>
            <a:ext cx="10972800" cy="633844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>
                <a:solidFill>
                  <a:schemeClr val="tx1"/>
                </a:solidFill>
              </a:rPr>
              <a:t>Análisis estadístico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01674561"/>
              </p:ext>
            </p:extLst>
          </p:nvPr>
        </p:nvGraphicFramePr>
        <p:xfrm>
          <a:off x="609600" y="1620260"/>
          <a:ext cx="6852227" cy="444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5999018" y="4758878"/>
                <a:ext cx="6096000" cy="9770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𝐼𝑛𝑓𝑒𝑠𝑡𝑎𝑐𝑖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°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Á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𝑐𝑎𝑟𝑜𝑠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𝑝𝑡𝑒𝑟𝑜𝑠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𝑒𝑛𝑐𝑜𝑛𝑡𝑟𝑎𝑑𝑜𝑠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°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𝐴𝑏𝑒𝑗𝑎𝑠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𝑙𝑎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𝑚𝑢𝑒𝑠𝑡𝑟𝑎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 ×100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018" y="4758878"/>
                <a:ext cx="6096000" cy="97706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 descr="Resultado de imagen para epiinf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35" y="1750145"/>
            <a:ext cx="3854116" cy="93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359978" y="3177287"/>
            <a:ext cx="2883479" cy="14600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Trashumancia</a:t>
            </a:r>
          </a:p>
          <a:p>
            <a:pPr algn="ctr"/>
            <a:r>
              <a:rPr lang="es-EC" dirty="0" smtClean="0"/>
              <a:t>Tratamientos </a:t>
            </a:r>
          </a:p>
          <a:p>
            <a:pPr algn="ctr"/>
            <a:r>
              <a:rPr lang="es-EC" dirty="0" smtClean="0"/>
              <a:t>Captura de enjambres</a:t>
            </a:r>
          </a:p>
          <a:p>
            <a:pPr algn="ctr"/>
            <a:r>
              <a:rPr lang="es-EC" dirty="0" smtClean="0"/>
              <a:t>Presencia de organismos</a:t>
            </a:r>
          </a:p>
          <a:p>
            <a:pPr algn="ctr"/>
            <a:r>
              <a:rPr lang="es-EC" i="1" dirty="0" smtClean="0"/>
              <a:t>(Braula </a:t>
            </a:r>
            <a:r>
              <a:rPr lang="es-EC" dirty="0" smtClean="0"/>
              <a:t>sp. y </a:t>
            </a:r>
            <a:r>
              <a:rPr lang="es-EC" i="1" dirty="0" smtClean="0"/>
              <a:t>Nosema </a:t>
            </a:r>
            <a:r>
              <a:rPr lang="es-EC" dirty="0" smtClean="0"/>
              <a:t>sp.)</a:t>
            </a:r>
            <a:endParaRPr lang="es-EC" dirty="0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6509657" y="3842567"/>
            <a:ext cx="6749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/>
        </p:nvSpPr>
        <p:spPr>
          <a:xfrm>
            <a:off x="163285" y="6418635"/>
            <a:ext cx="3363686" cy="42155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METODOLOGÍA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Picture 8" descr="Resultado de imagen para esp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7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733650"/>
              </p:ext>
            </p:extLst>
          </p:nvPr>
        </p:nvGraphicFramePr>
        <p:xfrm>
          <a:off x="3198916" y="1473208"/>
          <a:ext cx="5683614" cy="198183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45929"/>
                <a:gridCol w="698625"/>
                <a:gridCol w="859765"/>
                <a:gridCol w="859765"/>
                <a:gridCol w="859765"/>
                <a:gridCol w="859765"/>
              </a:tblGrid>
              <a:tr h="784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Provincia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N° Col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Total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Media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Std Dev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(ab/ col)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4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Carchi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4709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127.27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54.9488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8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Imbabura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18698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148.40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59.5535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4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Pichincha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15679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136.34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43.0024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6438378"/>
            <a:ext cx="3741057" cy="442335"/>
          </a:xfrm>
        </p:spPr>
        <p:txBody>
          <a:bodyPr/>
          <a:lstStyle/>
          <a:p>
            <a:r>
              <a:rPr lang="es-EC" sz="2000" dirty="0" smtClean="0">
                <a:solidFill>
                  <a:schemeClr val="tx1"/>
                </a:solidFill>
              </a:rPr>
              <a:t>RESULTADOS Y DISCUSIÓN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543" y="85867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Tabla 2. Detalle estadístico del número de abejas analizadas por provincia</a:t>
            </a:r>
            <a:endParaRPr lang="es-EC" sz="1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Descripción</a:t>
            </a:r>
            <a:endParaRPr lang="es-EC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09600" y="3853055"/>
            <a:ext cx="11059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</a:t>
            </a:r>
            <a:r>
              <a:rPr lang="es-EC" dirty="0" smtClean="0"/>
              <a:t>a </a:t>
            </a:r>
            <a:r>
              <a:rPr lang="es-EC" dirty="0"/>
              <a:t>metodología para el diagnóstico de </a:t>
            </a:r>
            <a:r>
              <a:rPr lang="es-EC" i="1" dirty="0"/>
              <a:t>Varroa</a:t>
            </a:r>
            <a:r>
              <a:rPr lang="es-EC" dirty="0"/>
              <a:t> sp., y </a:t>
            </a:r>
            <a:r>
              <a:rPr lang="es-EC" i="1" dirty="0"/>
              <a:t>Braula </a:t>
            </a:r>
            <a:r>
              <a:rPr lang="es-EC" dirty="0"/>
              <a:t> sp. sugiere que se debe recolectar un aproximado de 100 abejas por </a:t>
            </a:r>
            <a:r>
              <a:rPr lang="es-EC" dirty="0" smtClean="0"/>
              <a:t>colmena.</a:t>
            </a:r>
          </a:p>
          <a:p>
            <a:endParaRPr lang="es-EC" dirty="0" smtClean="0"/>
          </a:p>
          <a:p>
            <a:r>
              <a:rPr lang="es-EC" dirty="0" smtClean="0"/>
              <a:t>La </a:t>
            </a:r>
            <a:r>
              <a:rPr lang="es-EC" dirty="0"/>
              <a:t>provincia de Imbabura en donde se presentó mayor cantidad de abejas analizadas (n=18698) con un promedio de 148 abejas analizadas por colmena muestreada (n=126). </a:t>
            </a:r>
            <a:endParaRPr lang="es-EC" dirty="0" smtClean="0"/>
          </a:p>
          <a:p>
            <a:endParaRPr lang="es-EC" dirty="0" smtClean="0"/>
          </a:p>
          <a:p>
            <a:r>
              <a:rPr lang="es-EC" dirty="0"/>
              <a:t>Para el caso del diagnóstico de acarapisosis siempre se utilizaron 20 abejas por colmena es decir, se realizó la disección de un total de 5560 abejas.</a:t>
            </a:r>
            <a:endParaRPr lang="en-US" dirty="0"/>
          </a:p>
          <a:p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43842" y="3410720"/>
            <a:ext cx="7391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N°Col: Número de colmenas; Std. Dev: Desviación Estandar; ab/col: abejas por colmena</a:t>
            </a:r>
            <a:endParaRPr lang="en-US" sz="1400" dirty="0"/>
          </a:p>
        </p:txBody>
      </p:sp>
      <p:sp>
        <p:nvSpPr>
          <p:cNvPr id="9" name="Rectángulo 8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438378"/>
            <a:ext cx="3741057" cy="442335"/>
          </a:xfrm>
        </p:spPr>
        <p:txBody>
          <a:bodyPr/>
          <a:lstStyle/>
          <a:p>
            <a:r>
              <a:rPr lang="es-EC" sz="2000" dirty="0" smtClean="0">
                <a:solidFill>
                  <a:schemeClr val="tx1"/>
                </a:solidFill>
              </a:rPr>
              <a:t>RESULTADOS Y DISCUSIÓN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4573" y="919769"/>
            <a:ext cx="11121736" cy="1189572"/>
          </a:xfrm>
        </p:spPr>
        <p:txBody>
          <a:bodyPr/>
          <a:lstStyle/>
          <a:p>
            <a:pPr marL="0" indent="0" algn="just">
              <a:buNone/>
            </a:pPr>
            <a:r>
              <a:rPr lang="es-EC" sz="1600" dirty="0">
                <a:solidFill>
                  <a:schemeClr val="tx1"/>
                </a:solidFill>
              </a:rPr>
              <a:t>En los análisis de diagnóstico de </a:t>
            </a:r>
            <a:r>
              <a:rPr lang="es-EC" sz="1600" i="1" dirty="0">
                <a:solidFill>
                  <a:schemeClr val="tx1"/>
                </a:solidFill>
              </a:rPr>
              <a:t>Varroa </a:t>
            </a:r>
            <a:r>
              <a:rPr lang="es-EC" sz="1600" dirty="0">
                <a:solidFill>
                  <a:schemeClr val="tx1"/>
                </a:solidFill>
              </a:rPr>
              <a:t>sp, se determinó la presencia del ácaro dentro del 84,17% (234/278) del total de colmenas </a:t>
            </a:r>
            <a:r>
              <a:rPr lang="es-EC" sz="1600" dirty="0" smtClean="0">
                <a:solidFill>
                  <a:schemeClr val="tx1"/>
                </a:solidFill>
              </a:rPr>
              <a:t>muestreadas.</a:t>
            </a:r>
          </a:p>
          <a:p>
            <a:pPr marL="0" indent="0" algn="just">
              <a:buNone/>
            </a:pPr>
            <a:r>
              <a:rPr lang="es-EC" sz="1600" dirty="0" smtClean="0">
                <a:solidFill>
                  <a:schemeClr val="tx1"/>
                </a:solidFill>
              </a:rPr>
              <a:t>La </a:t>
            </a:r>
            <a:r>
              <a:rPr lang="es-EC" sz="1600" dirty="0">
                <a:solidFill>
                  <a:schemeClr val="tx1"/>
                </a:solidFill>
              </a:rPr>
              <a:t>distribución de casos positivos a </a:t>
            </a:r>
            <a:r>
              <a:rPr lang="es-EC" sz="1600" dirty="0" smtClean="0">
                <a:solidFill>
                  <a:schemeClr val="tx1"/>
                </a:solidFill>
              </a:rPr>
              <a:t>varroasis en las provincias fue de 95.65 % en Pichincha, 83.33% en Imbabura y 51.35% en Carchi (Tabla 3)</a:t>
            </a:r>
            <a:endParaRPr lang="es-EC" sz="16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14448"/>
              </p:ext>
            </p:extLst>
          </p:nvPr>
        </p:nvGraphicFramePr>
        <p:xfrm>
          <a:off x="2495774" y="2917467"/>
          <a:ext cx="7435214" cy="237722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112360"/>
                <a:gridCol w="539909"/>
                <a:gridCol w="826135"/>
                <a:gridCol w="826135"/>
                <a:gridCol w="826135"/>
                <a:gridCol w="826135"/>
                <a:gridCol w="826135"/>
                <a:gridCol w="826135"/>
                <a:gridCol w="826135"/>
              </a:tblGrid>
              <a:tr h="642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Presencia Varroasis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Provincia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22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Carchi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Imbabura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Pichincha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22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90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Negativo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48.65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16.67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4.35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44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15.35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0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Positivo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51.35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105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83.33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95.65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234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84.17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0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37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126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115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278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454479" y="2344127"/>
            <a:ext cx="1154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Tabla 3. Distribución de presencia de </a:t>
            </a:r>
            <a:r>
              <a:rPr lang="es-EC" sz="1600" b="1" i="1" dirty="0" smtClean="0"/>
              <a:t>Varroa </a:t>
            </a:r>
            <a:r>
              <a:rPr lang="es-EC" sz="1600" b="1" dirty="0" smtClean="0"/>
              <a:t>sp. por provincias</a:t>
            </a:r>
            <a:endParaRPr lang="es-EC" sz="1600" b="1" dirty="0"/>
          </a:p>
        </p:txBody>
      </p:sp>
      <p:sp>
        <p:nvSpPr>
          <p:cNvPr id="10" name="Rectángulo 9"/>
          <p:cNvSpPr/>
          <p:nvPr/>
        </p:nvSpPr>
        <p:spPr>
          <a:xfrm>
            <a:off x="7623714" y="4572748"/>
            <a:ext cx="581890" cy="259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413417" y="5301150"/>
            <a:ext cx="3397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N°: Número de colmenas; %: Porcentaje</a:t>
            </a:r>
            <a:endParaRPr lang="es-EC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64573" y="5604924"/>
            <a:ext cx="5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Cherrez (2015), </a:t>
            </a:r>
            <a:r>
              <a:rPr lang="es-EC" sz="1400" dirty="0" smtClean="0">
                <a:solidFill>
                  <a:srgbClr val="FF0000"/>
                </a:solidFill>
              </a:rPr>
              <a:t>100%</a:t>
            </a:r>
            <a:r>
              <a:rPr lang="es-EC" sz="1400" dirty="0" smtClean="0"/>
              <a:t> (n=25) ; Carabajo (2015), </a:t>
            </a:r>
            <a:r>
              <a:rPr lang="es-EC" sz="1400" dirty="0" smtClean="0">
                <a:solidFill>
                  <a:srgbClr val="009900"/>
                </a:solidFill>
              </a:rPr>
              <a:t>95%</a:t>
            </a:r>
            <a:r>
              <a:rPr lang="es-EC" sz="1400" dirty="0" smtClean="0"/>
              <a:t> (133/140).</a:t>
            </a:r>
          </a:p>
          <a:p>
            <a:r>
              <a:rPr lang="es-EC" sz="1400" dirty="0" smtClean="0"/>
              <a:t>Carabajo (2015), </a:t>
            </a:r>
            <a:r>
              <a:rPr lang="es-EC" sz="1400" dirty="0" smtClean="0">
                <a:solidFill>
                  <a:srgbClr val="0070C0"/>
                </a:solidFill>
              </a:rPr>
              <a:t>92% </a:t>
            </a:r>
            <a:r>
              <a:rPr lang="es-EC" sz="1400" dirty="0" smtClean="0"/>
              <a:t>(83/90). Acciones de control por ASOPRAC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Varroa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13" name="Rectángulo 12"/>
          <p:cNvSpPr/>
          <p:nvPr/>
        </p:nvSpPr>
        <p:spPr>
          <a:xfrm>
            <a:off x="5935684" y="4574433"/>
            <a:ext cx="581890" cy="259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4247654" y="4572748"/>
            <a:ext cx="581890" cy="259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243045"/>
              </p:ext>
            </p:extLst>
          </p:nvPr>
        </p:nvGraphicFramePr>
        <p:xfrm>
          <a:off x="172574" y="1282577"/>
          <a:ext cx="7340052" cy="456228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184826"/>
                <a:gridCol w="396391"/>
                <a:gridCol w="984581"/>
                <a:gridCol w="350922"/>
                <a:gridCol w="1245366"/>
                <a:gridCol w="1064190"/>
                <a:gridCol w="347659"/>
                <a:gridCol w="99643"/>
                <a:gridCol w="1666474"/>
              </a:tblGrid>
              <a:tr h="2329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Cantón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Presencia de Varroasis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Negativos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Positivos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%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%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748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Antonio Ante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11.11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88.89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Cayambe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7.14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92.86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Cotacachi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7.41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92.59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Ibarra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31.11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68.89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Mejía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Mira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Montufar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748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Pedro Moncayo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8.33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91.67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Quito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3.90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96.10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Rumiñahui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Tulcán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9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15.83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234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84.17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278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16" marR="52916" marT="0" marB="0" anchor="ctr"/>
                </a:tc>
              </a:tr>
            </a:tbl>
          </a:graphicData>
        </a:graphic>
      </p:graphicFrame>
      <p:sp>
        <p:nvSpPr>
          <p:cNvPr id="4" name="Marcador de contenido 2"/>
          <p:cNvSpPr txBox="1">
            <a:spLocks/>
          </p:cNvSpPr>
          <p:nvPr/>
        </p:nvSpPr>
        <p:spPr>
          <a:xfrm>
            <a:off x="7512626" y="1774371"/>
            <a:ext cx="4461660" cy="68493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C" sz="1600" dirty="0">
                <a:solidFill>
                  <a:schemeClr val="tx1"/>
                </a:solidFill>
              </a:rPr>
              <a:t>Los resultados indican una diferencia significativa (p&lt;0.05) en la distribución de la presencia de </a:t>
            </a:r>
            <a:r>
              <a:rPr lang="es-EC" sz="1600" i="1" dirty="0">
                <a:solidFill>
                  <a:schemeClr val="tx1"/>
                </a:solidFill>
              </a:rPr>
              <a:t>Varroa</a:t>
            </a:r>
            <a:r>
              <a:rPr lang="es-EC" sz="1600" dirty="0">
                <a:solidFill>
                  <a:schemeClr val="tx1"/>
                </a:solidFill>
              </a:rPr>
              <a:t> sp. por cantones, observándose la alta presencia de </a:t>
            </a:r>
            <a:r>
              <a:rPr lang="es-EC" sz="1600" i="1" dirty="0">
                <a:solidFill>
                  <a:schemeClr val="tx1"/>
                </a:solidFill>
              </a:rPr>
              <a:t>Varroa </a:t>
            </a:r>
            <a:r>
              <a:rPr lang="es-EC" sz="1600" dirty="0">
                <a:solidFill>
                  <a:schemeClr val="tx1"/>
                </a:solidFill>
              </a:rPr>
              <a:t>sp</a:t>
            </a:r>
            <a:r>
              <a:rPr lang="es-EC" sz="1600" dirty="0" smtClean="0">
                <a:solidFill>
                  <a:schemeClr val="tx1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es-EC" sz="1600" dirty="0" smtClean="0">
                <a:solidFill>
                  <a:schemeClr val="tx1"/>
                </a:solidFill>
              </a:rPr>
              <a:t>Cantones </a:t>
            </a:r>
            <a:r>
              <a:rPr lang="es-EC" sz="1600" dirty="0">
                <a:solidFill>
                  <a:schemeClr val="tx1"/>
                </a:solidFill>
              </a:rPr>
              <a:t>como Mejía (n=7), Montufar(n=10), Rumiñahui (n=5) y </a:t>
            </a:r>
            <a:r>
              <a:rPr lang="es-EC" sz="1600" dirty="0" smtClean="0">
                <a:solidFill>
                  <a:schemeClr val="tx1"/>
                </a:solidFill>
              </a:rPr>
              <a:t>Tulcán </a:t>
            </a:r>
            <a:r>
              <a:rPr lang="es-EC" sz="1600" dirty="0">
                <a:solidFill>
                  <a:schemeClr val="tx1"/>
                </a:solidFill>
              </a:rPr>
              <a:t>(n=2) presentan 100% de colmenas muestreadas con presencia de </a:t>
            </a:r>
            <a:r>
              <a:rPr lang="es-EC" sz="1600" i="1" dirty="0">
                <a:solidFill>
                  <a:schemeClr val="tx1"/>
                </a:solidFill>
              </a:rPr>
              <a:t>Varroa </a:t>
            </a:r>
            <a:r>
              <a:rPr lang="es-EC" sz="1600" dirty="0">
                <a:solidFill>
                  <a:schemeClr val="tx1"/>
                </a:solidFill>
              </a:rPr>
              <a:t>sp de acuerdo a los valores presentados en la Tabla </a:t>
            </a:r>
            <a:r>
              <a:rPr lang="es-EC" sz="1600" dirty="0" smtClean="0">
                <a:solidFill>
                  <a:schemeClr val="tx1"/>
                </a:solidFill>
              </a:rPr>
              <a:t>3.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80907" y="3438738"/>
            <a:ext cx="533400" cy="205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4580907" y="3965165"/>
            <a:ext cx="533400" cy="205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4580907" y="5321777"/>
            <a:ext cx="533400" cy="205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4580907" y="5041375"/>
            <a:ext cx="533400" cy="205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35428" y="793886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4. Distribución de presencia de Varroasis por cantón</a:t>
            </a:r>
            <a:endParaRPr lang="es-EC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512626" y="4375134"/>
            <a:ext cx="446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Categorización de apiarios (Grande, mediano , pequeño) </a:t>
            </a:r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49777" y="5907563"/>
            <a:ext cx="3397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N°: Número de colmenas; %: Porcentaje</a:t>
            </a:r>
            <a:endParaRPr lang="es-EC" sz="1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Varroa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7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6" y="609599"/>
            <a:ext cx="5263785" cy="394062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44" y="609598"/>
            <a:ext cx="5268685" cy="394062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089" y="4639773"/>
            <a:ext cx="2255112" cy="158838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44" y="4639773"/>
            <a:ext cx="2087216" cy="1588384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27416" y="4550225"/>
            <a:ext cx="249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dirty="0"/>
              <a:t>A:Pedro Moncayo; B: </a:t>
            </a:r>
            <a:r>
              <a:rPr lang="es-EC" sz="1200" dirty="0" smtClean="0"/>
              <a:t>Cayambe;</a:t>
            </a:r>
          </a:p>
          <a:p>
            <a:pPr algn="just"/>
            <a:r>
              <a:rPr lang="es-EC" sz="1200" dirty="0" smtClean="0"/>
              <a:t>C</a:t>
            </a:r>
            <a:r>
              <a:rPr lang="es-EC" sz="1200" dirty="0"/>
              <a:t>: Quito; D: Rumiñahui; E: Mejía; </a:t>
            </a:r>
            <a:endParaRPr lang="es-EC" sz="1200" dirty="0" smtClean="0"/>
          </a:p>
          <a:p>
            <a:pPr algn="just"/>
            <a:r>
              <a:rPr lang="es-EC" sz="1200" dirty="0" smtClean="0"/>
              <a:t>%: </a:t>
            </a:r>
            <a:r>
              <a:rPr lang="es-EC" sz="1200" dirty="0"/>
              <a:t>porcentaje.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8403772" y="455022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A:Ibarra; B: San Antonio; C: Cotacachi; %: porcentaje</a:t>
            </a:r>
            <a:endParaRPr lang="en-US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Varroa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6438378"/>
            <a:ext cx="3741057" cy="442335"/>
          </a:xfrm>
        </p:spPr>
        <p:txBody>
          <a:bodyPr/>
          <a:lstStyle/>
          <a:p>
            <a:r>
              <a:rPr lang="es-EC" sz="2000" dirty="0" smtClean="0">
                <a:solidFill>
                  <a:schemeClr val="tx1"/>
                </a:solidFill>
              </a:rPr>
              <a:t>RESULTADOS Y DISCUSIÓN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Picture 8" descr="Resultado de imagen para esp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630" y="659946"/>
            <a:ext cx="5025771" cy="38902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403" y="4628887"/>
            <a:ext cx="2255112" cy="15883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36" y="4614432"/>
            <a:ext cx="2043793" cy="160283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302371" y="2405743"/>
            <a:ext cx="2713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A: Tulcán; B: Montufar; C: Mira; %: porcentaje</a:t>
            </a:r>
            <a:endParaRPr lang="en-U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Varroa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6438378"/>
            <a:ext cx="3741057" cy="442335"/>
          </a:xfrm>
        </p:spPr>
        <p:txBody>
          <a:bodyPr/>
          <a:lstStyle/>
          <a:p>
            <a:r>
              <a:rPr lang="es-EC" sz="2000" dirty="0" smtClean="0">
                <a:solidFill>
                  <a:schemeClr val="tx1"/>
                </a:solidFill>
              </a:rPr>
              <a:t>RESULTADOS Y DISCUSIÓN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Picture 8" descr="Resultado de imagen para es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4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6438378"/>
            <a:ext cx="3741057" cy="442335"/>
          </a:xfrm>
        </p:spPr>
        <p:txBody>
          <a:bodyPr/>
          <a:lstStyle/>
          <a:p>
            <a:r>
              <a:rPr lang="es-EC" sz="2000" dirty="0" smtClean="0">
                <a:solidFill>
                  <a:schemeClr val="tx1"/>
                </a:solidFill>
              </a:rPr>
              <a:t>RESULTADOS Y DISCUSIÓN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4573" y="15710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Varroa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7" name="Rectángulo 6"/>
          <p:cNvSpPr/>
          <p:nvPr/>
        </p:nvSpPr>
        <p:spPr>
          <a:xfrm>
            <a:off x="4433950" y="1643743"/>
            <a:ext cx="413657" cy="990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4433949" y="2898203"/>
            <a:ext cx="413658" cy="7017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4433207" y="4963885"/>
            <a:ext cx="414400" cy="441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348341" y="470498"/>
            <a:ext cx="684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5. Distribución de presencia de Varroasis por apicultor</a:t>
            </a:r>
            <a:endParaRPr lang="es-EC" b="1" dirty="0"/>
          </a:p>
        </p:txBody>
      </p:sp>
      <p:sp>
        <p:nvSpPr>
          <p:cNvPr id="11" name="Rectángulo 10"/>
          <p:cNvSpPr/>
          <p:nvPr/>
        </p:nvSpPr>
        <p:spPr>
          <a:xfrm>
            <a:off x="6228428" y="1706439"/>
            <a:ext cx="5769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En la Tabla 5</a:t>
            </a:r>
            <a:r>
              <a:rPr lang="es-EC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se observa que 9 de 16 apicultores presentan el 100% de casos positivos a </a:t>
            </a:r>
            <a:r>
              <a:rPr lang="es-EC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varroasis </a:t>
            </a: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en sus colmenas.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449777" y="5989844"/>
            <a:ext cx="3397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N°: Número de colmenas; %: Porcentaje</a:t>
            </a:r>
            <a:endParaRPr lang="es-EC" sz="1200" dirty="0"/>
          </a:p>
        </p:txBody>
      </p:sp>
      <p:graphicFrame>
        <p:nvGraphicFramePr>
          <p:cNvPr id="14" name="Marcador de conteni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945942"/>
              </p:ext>
            </p:extLst>
          </p:nvPr>
        </p:nvGraphicFramePr>
        <p:xfrm>
          <a:off x="564573" y="818558"/>
          <a:ext cx="5447624" cy="517128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97817"/>
                <a:gridCol w="525956"/>
                <a:gridCol w="888616"/>
                <a:gridCol w="275438"/>
                <a:gridCol w="921406"/>
                <a:gridCol w="714171"/>
                <a:gridCol w="106093"/>
                <a:gridCol w="918127"/>
              </a:tblGrid>
              <a:tr h="15559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Presencia de Varroasis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200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133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Negativo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Positivo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Total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</a:tr>
              <a:tr h="20200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N°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N°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863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8.7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91.3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50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863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25.93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74.4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8.33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91.67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9.1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90.9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505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270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Apicultor 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200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TOTAL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15.83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84.17%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13" marR="51013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6228428" y="2816108"/>
            <a:ext cx="585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IICA (2002), </a:t>
            </a:r>
            <a:r>
              <a:rPr lang="es-EC" dirty="0" smtClean="0">
                <a:solidFill>
                  <a:srgbClr val="009900"/>
                </a:solidFill>
              </a:rPr>
              <a:t>manejo</a:t>
            </a:r>
            <a:r>
              <a:rPr lang="es-EC" dirty="0" smtClean="0"/>
              <a:t> estandarizado de apiarios.</a:t>
            </a:r>
          </a:p>
          <a:p>
            <a:pPr algn="just"/>
            <a:endParaRPr lang="es-EC" dirty="0" smtClean="0"/>
          </a:p>
          <a:p>
            <a:pPr algn="just"/>
            <a:r>
              <a:rPr lang="es-EC" dirty="0" smtClean="0"/>
              <a:t>Salamanca, Osorio y Rodríguez (2012), propagación de </a:t>
            </a:r>
            <a:r>
              <a:rPr lang="es-EC" i="1" dirty="0" smtClean="0"/>
              <a:t>Varroa </a:t>
            </a:r>
            <a:r>
              <a:rPr lang="es-EC" dirty="0" smtClean="0"/>
              <a:t>sp. </a:t>
            </a:r>
            <a:r>
              <a:rPr lang="es-EC" dirty="0" smtClean="0">
                <a:solidFill>
                  <a:srgbClr val="FF9900"/>
                </a:solidFill>
              </a:rPr>
              <a:t>trashumancia</a:t>
            </a:r>
            <a:r>
              <a:rPr lang="es-EC" dirty="0" smtClean="0"/>
              <a:t>, </a:t>
            </a:r>
            <a:r>
              <a:rPr lang="es-EC" dirty="0" smtClean="0">
                <a:solidFill>
                  <a:srgbClr val="0070C0"/>
                </a:solidFill>
              </a:rPr>
              <a:t>desconocimiento</a:t>
            </a:r>
            <a:r>
              <a:rPr lang="es-EC" dirty="0" smtClean="0"/>
              <a:t>.  </a:t>
            </a:r>
          </a:p>
          <a:p>
            <a:pPr algn="just"/>
            <a:endParaRPr lang="es-EC" dirty="0"/>
          </a:p>
          <a:p>
            <a:pPr algn="just"/>
            <a:r>
              <a:rPr lang="es-EC" dirty="0" smtClean="0"/>
              <a:t>Glez (2015) subdosificación tratamientos               </a:t>
            </a:r>
            <a:r>
              <a:rPr lang="es-EC" dirty="0" smtClean="0">
                <a:solidFill>
                  <a:srgbClr val="FF0000"/>
                </a:solidFill>
              </a:rPr>
              <a:t>persistencia.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004730"/>
              </p:ext>
            </p:extLst>
          </p:nvPr>
        </p:nvGraphicFramePr>
        <p:xfrm>
          <a:off x="609600" y="935039"/>
          <a:ext cx="10352809" cy="4551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Imagen 11" descr="Resultado de imagen para loque europe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6" y="4257833"/>
            <a:ext cx="1832811" cy="122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12" descr="Resultado de imagen para loque america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14" y="4261484"/>
            <a:ext cx="1810905" cy="122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544" y="935039"/>
            <a:ext cx="1338551" cy="1266392"/>
          </a:xfrm>
          <a:prstGeom prst="rect">
            <a:avLst/>
          </a:prstGeom>
          <a:noFill/>
          <a:ln w="38100" cap="sq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955604"/>
            <a:ext cx="1560642" cy="1225262"/>
          </a:xfrm>
          <a:prstGeom prst="rect">
            <a:avLst/>
          </a:prstGeom>
          <a:noFill/>
          <a:ln w="38100" cap="sq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745" y="842656"/>
            <a:ext cx="1560765" cy="1039560"/>
          </a:xfrm>
          <a:prstGeom prst="rect">
            <a:avLst/>
          </a:prstGeom>
          <a:noFill/>
          <a:ln w="38100" cap="sq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magen relacionad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53" y="872670"/>
            <a:ext cx="1538497" cy="1030111"/>
          </a:xfrm>
          <a:prstGeom prst="rect">
            <a:avLst/>
          </a:prstGeom>
          <a:noFill/>
          <a:ln w="38100" cap="sq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acarapis wood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406" y="2079747"/>
            <a:ext cx="1937003" cy="1016744"/>
          </a:xfrm>
          <a:prstGeom prst="rect">
            <a:avLst/>
          </a:prstGeom>
          <a:noFill/>
          <a:ln w="38100" cap="sq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04" y="4398531"/>
            <a:ext cx="2162897" cy="164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6492" y="4334583"/>
            <a:ext cx="1210878" cy="161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737755" y="6415932"/>
            <a:ext cx="5600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Fuente: OIE (2016), SAGARPA (2011)</a:t>
            </a:r>
            <a:endParaRPr lang="es-EC" sz="1200" dirty="0"/>
          </a:p>
        </p:txBody>
      </p:sp>
      <p:sp>
        <p:nvSpPr>
          <p:cNvPr id="13" name="Rectángulo 12"/>
          <p:cNvSpPr/>
          <p:nvPr/>
        </p:nvSpPr>
        <p:spPr>
          <a:xfrm>
            <a:off x="8937201" y="6015115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Picture 8" descr="Resultado de imagen para esp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01" y="6069659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4573" y="1116751"/>
            <a:ext cx="10972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EC" sz="1800" dirty="0">
                <a:solidFill>
                  <a:schemeClr val="tx1"/>
                </a:solidFill>
              </a:rPr>
              <a:t>La provincia de Pichincha presentó un índice de infestación de 6.02%, que se considera de grado infestación </a:t>
            </a:r>
            <a:r>
              <a:rPr lang="es-EC" sz="1800" dirty="0" smtClean="0">
                <a:solidFill>
                  <a:schemeClr val="tx1"/>
                </a:solidFill>
              </a:rPr>
              <a:t>moderado de acuerdo a las tasas de parasitación de la tabla 6, </a:t>
            </a:r>
            <a:r>
              <a:rPr lang="es-EC" sz="1800" dirty="0">
                <a:solidFill>
                  <a:schemeClr val="tx1"/>
                </a:solidFill>
              </a:rPr>
              <a:t>además también se obtuvieron los índices de infestación del 3.69% y 2.99% para las provincias de Imbabura y Carchi respectivamente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Varroa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6438378"/>
            <a:ext cx="3741057" cy="442335"/>
          </a:xfrm>
        </p:spPr>
        <p:txBody>
          <a:bodyPr/>
          <a:lstStyle/>
          <a:p>
            <a:r>
              <a:rPr lang="es-EC" sz="2000" dirty="0" smtClean="0">
                <a:solidFill>
                  <a:schemeClr val="tx1"/>
                </a:solidFill>
              </a:rPr>
              <a:t>RESULTADOS Y DISCUSIÓN</a:t>
            </a:r>
            <a:endParaRPr lang="es-EC" sz="20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093248"/>
              </p:ext>
            </p:extLst>
          </p:nvPr>
        </p:nvGraphicFramePr>
        <p:xfrm>
          <a:off x="732121" y="3068525"/>
          <a:ext cx="5254625" cy="234696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68070"/>
                <a:gridCol w="1157605"/>
                <a:gridCol w="3028950"/>
              </a:tblGrid>
              <a:tr h="163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Tasas de parasitación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Categoría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Detalle de acción a tomar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3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&lt;5%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Débil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-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5-10%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Moderada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Requiere tratamiento.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3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10-20%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Grave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Viabilidad </a:t>
                      </a:r>
                      <a:r>
                        <a:rPr lang="es-EC" sz="1100" dirty="0" smtClean="0">
                          <a:effectLst/>
                        </a:rPr>
                        <a:t>comprometida. Alteraciones </a:t>
                      </a:r>
                      <a:r>
                        <a:rPr lang="es-EC" sz="1100" dirty="0">
                          <a:effectLst/>
                        </a:rPr>
                        <a:t>morfológicas.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63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&gt;20%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Muy grave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Riesgo de colapso de colmena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" y="2699193"/>
            <a:ext cx="661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Tabla 6. Tasas de parasitación de </a:t>
            </a:r>
            <a:r>
              <a:rPr lang="es-EC" b="1" i="1" dirty="0" smtClean="0"/>
              <a:t>Varroa </a:t>
            </a:r>
            <a:r>
              <a:rPr lang="es-EC" b="1" dirty="0" smtClean="0"/>
              <a:t>sp. en abejas</a:t>
            </a:r>
            <a:endParaRPr lang="es-EC" b="1" dirty="0"/>
          </a:p>
        </p:txBody>
      </p:sp>
      <p:sp>
        <p:nvSpPr>
          <p:cNvPr id="11" name="Rectángulo 10"/>
          <p:cNvSpPr/>
          <p:nvPr/>
        </p:nvSpPr>
        <p:spPr>
          <a:xfrm>
            <a:off x="732121" y="5201246"/>
            <a:ext cx="3323772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C" sz="1100" dirty="0">
                <a:ea typeface="Calibri" panose="020F0502020204030204" pitchFamily="34" charset="0"/>
                <a:cs typeface="Times New Roman" panose="02020603050405020304" pitchFamily="18" charset="0"/>
              </a:rPr>
              <a:t>%: porcentaje</a:t>
            </a:r>
            <a:endParaRPr 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EC" sz="1100" dirty="0">
                <a:ea typeface="Calibri" panose="020F0502020204030204" pitchFamily="34" charset="0"/>
                <a:cs typeface="Times New Roman" panose="02020603050405020304" pitchFamily="18" charset="0"/>
              </a:rPr>
              <a:t>Fuente: Pérez &amp; Fernández (2014)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24480973"/>
              </p:ext>
            </p:extLst>
          </p:nvPr>
        </p:nvGraphicFramePr>
        <p:xfrm>
          <a:off x="7109151" y="2731386"/>
          <a:ext cx="3350843" cy="2112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6611486" y="5159265"/>
            <a:ext cx="4230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Carabajo (2015). </a:t>
            </a:r>
            <a:r>
              <a:rPr lang="es-EC" sz="1400" dirty="0" smtClean="0">
                <a:solidFill>
                  <a:srgbClr val="FF0000"/>
                </a:solidFill>
              </a:rPr>
              <a:t>10.40%</a:t>
            </a:r>
            <a:r>
              <a:rPr lang="es-EC" sz="1400" dirty="0" smtClean="0"/>
              <a:t> (P), </a:t>
            </a:r>
            <a:r>
              <a:rPr lang="es-EC" sz="1400" dirty="0" smtClean="0">
                <a:solidFill>
                  <a:srgbClr val="FF9900"/>
                </a:solidFill>
              </a:rPr>
              <a:t>5.35%</a:t>
            </a:r>
            <a:r>
              <a:rPr lang="es-EC" sz="1400" dirty="0" smtClean="0"/>
              <a:t> (I), </a:t>
            </a:r>
            <a:r>
              <a:rPr lang="es-EC" sz="1400" dirty="0" smtClean="0">
                <a:solidFill>
                  <a:srgbClr val="FF9900"/>
                </a:solidFill>
              </a:rPr>
              <a:t>5.95%</a:t>
            </a:r>
            <a:r>
              <a:rPr lang="es-EC" sz="1400" dirty="0" smtClean="0"/>
              <a:t> (C) </a:t>
            </a:r>
            <a:endParaRPr lang="es-EC" sz="1400" dirty="0"/>
          </a:p>
        </p:txBody>
      </p:sp>
      <p:sp>
        <p:nvSpPr>
          <p:cNvPr id="10" name="Rectángulo 9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Picture 8" descr="Resultado de imagen para es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9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4573" y="750966"/>
            <a:ext cx="10972800" cy="979711"/>
          </a:xfrm>
        </p:spPr>
        <p:txBody>
          <a:bodyPr/>
          <a:lstStyle/>
          <a:p>
            <a:pPr marL="0" indent="0">
              <a:buNone/>
            </a:pPr>
            <a:r>
              <a:rPr lang="es-EC" sz="1800" dirty="0">
                <a:solidFill>
                  <a:schemeClr val="tx1"/>
                </a:solidFill>
              </a:rPr>
              <a:t>En los análisis de diagnóstico de </a:t>
            </a:r>
            <a:r>
              <a:rPr lang="es-EC" sz="1800" i="1" dirty="0">
                <a:solidFill>
                  <a:schemeClr val="tx1"/>
                </a:solidFill>
              </a:rPr>
              <a:t>Braula </a:t>
            </a:r>
            <a:r>
              <a:rPr lang="es-EC" sz="1800" dirty="0">
                <a:solidFill>
                  <a:schemeClr val="tx1"/>
                </a:solidFill>
              </a:rPr>
              <a:t>sp. se determinó su presencia en un porcentaje del 4.32% (12/278)</a:t>
            </a:r>
            <a:r>
              <a:rPr lang="es-EC" sz="1800" dirty="0" smtClean="0">
                <a:solidFill>
                  <a:schemeClr val="tx1"/>
                </a:solidFill>
              </a:rPr>
              <a:t> de </a:t>
            </a:r>
            <a:r>
              <a:rPr lang="es-EC" sz="1800" dirty="0">
                <a:solidFill>
                  <a:schemeClr val="tx1"/>
                </a:solidFill>
              </a:rPr>
              <a:t>colmenas </a:t>
            </a:r>
            <a:r>
              <a:rPr lang="es-EC" sz="1800" dirty="0" smtClean="0">
                <a:solidFill>
                  <a:schemeClr val="tx1"/>
                </a:solidFill>
              </a:rPr>
              <a:t>muestreadas. </a:t>
            </a:r>
          </a:p>
          <a:p>
            <a:pPr marL="0" indent="0"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Braula </a:t>
            </a:r>
            <a:r>
              <a:rPr lang="es-EC" b="1" dirty="0" smtClean="0"/>
              <a:t>sp. </a:t>
            </a:r>
            <a:endParaRPr lang="es-EC" b="1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511203"/>
              </p:ext>
            </p:extLst>
          </p:nvPr>
        </p:nvGraphicFramePr>
        <p:xfrm>
          <a:off x="2667001" y="2046512"/>
          <a:ext cx="6977741" cy="254725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91525"/>
                <a:gridCol w="442314"/>
                <a:gridCol w="609015"/>
                <a:gridCol w="648282"/>
                <a:gridCol w="649023"/>
                <a:gridCol w="684586"/>
                <a:gridCol w="612719"/>
                <a:gridCol w="654210"/>
                <a:gridCol w="109652"/>
                <a:gridCol w="576415"/>
              </a:tblGrid>
              <a:tr h="4092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Presencia Braula sp.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Provincia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9255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Carchi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Imbabura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Pichincha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92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5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37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99.21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90.43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266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95.68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2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0.79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9.57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4.37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2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37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115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58488" y="1518405"/>
            <a:ext cx="1120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Tabla 7. Distribución de la presencia de </a:t>
            </a:r>
            <a:r>
              <a:rPr lang="es-EC" b="1" i="1" dirty="0" smtClean="0"/>
              <a:t>Braula </a:t>
            </a:r>
            <a:r>
              <a:rPr lang="es-EC" b="1" dirty="0" smtClean="0"/>
              <a:t>sp. por provincia  </a:t>
            </a:r>
            <a:endParaRPr lang="es-EC" b="1" dirty="0"/>
          </a:p>
        </p:txBody>
      </p:sp>
      <p:sp>
        <p:nvSpPr>
          <p:cNvPr id="9" name="Rectángulo 8"/>
          <p:cNvSpPr/>
          <p:nvPr/>
        </p:nvSpPr>
        <p:spPr>
          <a:xfrm>
            <a:off x="7217229" y="3768841"/>
            <a:ext cx="293914" cy="315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564573" y="4803990"/>
            <a:ext cx="9504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Agrocalidad (2016), </a:t>
            </a:r>
            <a:r>
              <a:rPr lang="en-US" sz="1600" dirty="0" smtClean="0">
                <a:solidFill>
                  <a:srgbClr val="00B050"/>
                </a:solidFill>
              </a:rPr>
              <a:t>5%</a:t>
            </a:r>
            <a:r>
              <a:rPr lang="en-US" sz="1600" dirty="0" smtClean="0"/>
              <a:t> de </a:t>
            </a:r>
            <a:r>
              <a:rPr lang="en-US" sz="1600" i="1" dirty="0" smtClean="0"/>
              <a:t>Braula coeca</a:t>
            </a:r>
            <a:r>
              <a:rPr lang="en-US" sz="1600" dirty="0" smtClean="0"/>
              <a:t> para el 2015.</a:t>
            </a:r>
            <a:endParaRPr lang="es-EC" sz="1600" dirty="0" smtClean="0"/>
          </a:p>
          <a:p>
            <a:r>
              <a:rPr lang="es-EC" sz="1600" dirty="0" smtClean="0"/>
              <a:t>Zapata (2016), </a:t>
            </a:r>
            <a:r>
              <a:rPr lang="es-EC" sz="1600" dirty="0" smtClean="0">
                <a:solidFill>
                  <a:srgbClr val="FF0000"/>
                </a:solidFill>
              </a:rPr>
              <a:t>18.67% </a:t>
            </a:r>
            <a:r>
              <a:rPr lang="es-EC" sz="1600" dirty="0" smtClean="0"/>
              <a:t>(31/166).</a:t>
            </a:r>
          </a:p>
          <a:p>
            <a:r>
              <a:rPr lang="es-EC" sz="1600" dirty="0" smtClean="0"/>
              <a:t>Ellis </a:t>
            </a:r>
            <a:r>
              <a:rPr lang="en-US" sz="1600" dirty="0" smtClean="0"/>
              <a:t>&amp; Munn (2005), </a:t>
            </a:r>
            <a:r>
              <a:rPr lang="es-EC" sz="1600" dirty="0" smtClean="0"/>
              <a:t>reportes</a:t>
            </a:r>
            <a:r>
              <a:rPr lang="en-US" sz="1600" dirty="0" smtClean="0"/>
              <a:t> locales sin continuidad.</a:t>
            </a:r>
          </a:p>
          <a:p>
            <a:r>
              <a:rPr lang="en-US" sz="1600" dirty="0" smtClean="0"/>
              <a:t>Gemechu, Alemu, Amssalu &amp; Berhan (2013)(n=385), 70% (Gemechis), 50% (Holeta), 17.1% (Jaldu).</a:t>
            </a:r>
          </a:p>
          <a:p>
            <a:r>
              <a:rPr lang="en-US" sz="1600" dirty="0" smtClean="0"/>
              <a:t>Zapata-Carvajal et al. (2017), </a:t>
            </a:r>
            <a:r>
              <a:rPr lang="en-US" sz="1600" dirty="0"/>
              <a:t>r</a:t>
            </a:r>
            <a:r>
              <a:rPr lang="en-US" sz="1600" dirty="0" smtClean="0"/>
              <a:t>eporte de </a:t>
            </a:r>
            <a:r>
              <a:rPr lang="en-US" sz="1600" i="1" dirty="0" smtClean="0"/>
              <a:t>Braula schmitzi </a:t>
            </a:r>
            <a:r>
              <a:rPr lang="en-US" sz="1600" dirty="0" smtClean="0"/>
              <a:t>Valle de los Chillos.  </a:t>
            </a:r>
          </a:p>
          <a:p>
            <a:endParaRPr lang="es-EC" sz="1600" dirty="0"/>
          </a:p>
        </p:txBody>
      </p:sp>
      <p:sp>
        <p:nvSpPr>
          <p:cNvPr id="11" name="Rectángulo 10"/>
          <p:cNvSpPr/>
          <p:nvPr/>
        </p:nvSpPr>
        <p:spPr>
          <a:xfrm>
            <a:off x="5861957" y="3768841"/>
            <a:ext cx="293914" cy="315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456956" y="4571392"/>
            <a:ext cx="3397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N°: Número de colmenas; %: Porcentaje</a:t>
            </a:r>
            <a:endParaRPr lang="es-EC" sz="1200" dirty="0"/>
          </a:p>
        </p:txBody>
      </p:sp>
      <p:sp>
        <p:nvSpPr>
          <p:cNvPr id="13" name="Rectángulo 12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86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Braula </a:t>
            </a:r>
            <a:r>
              <a:rPr lang="es-EC" b="1" dirty="0" smtClean="0"/>
              <a:t>sp. </a:t>
            </a:r>
            <a:endParaRPr lang="es-EC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18348"/>
              </p:ext>
            </p:extLst>
          </p:nvPr>
        </p:nvGraphicFramePr>
        <p:xfrm>
          <a:off x="363125" y="1156268"/>
          <a:ext cx="7256876" cy="48006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195432"/>
                <a:gridCol w="88699"/>
                <a:gridCol w="1039378"/>
                <a:gridCol w="1020240"/>
                <a:gridCol w="627161"/>
                <a:gridCol w="859769"/>
                <a:gridCol w="865657"/>
                <a:gridCol w="387191"/>
                <a:gridCol w="1173349"/>
              </a:tblGrid>
              <a:tr h="312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Cantón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Presencia de Braulosis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2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Negativos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Positivos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Total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N°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N°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%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N°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Antonio Ante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96.3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3.70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Cayambe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Cotacachi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Ibarra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Mejía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28.57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71.43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Mira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Montufar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Pedro Moncayo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83.33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16.67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Quito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73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94.81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5.19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Rumiñahui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Tulcán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>
                    <a:noFill/>
                  </a:tcPr>
                </a:tc>
              </a:tr>
              <a:tr h="31210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TOTAL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95.68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4.32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75" marR="61175" marT="0" marB="0" anchor="ctr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60395" y="816429"/>
            <a:ext cx="782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Tabla 8. Distribución de presencia de </a:t>
            </a:r>
            <a:r>
              <a:rPr lang="es-EC" b="1" i="1" dirty="0" smtClean="0"/>
              <a:t>Braula </a:t>
            </a:r>
            <a:r>
              <a:rPr lang="es-EC" b="1" dirty="0" smtClean="0"/>
              <a:t>sp. por cantón</a:t>
            </a:r>
            <a:endParaRPr lang="es-EC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251373" y="4490495"/>
            <a:ext cx="371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Gemechu et al. (2013), aparición y multiplicación de </a:t>
            </a:r>
            <a:r>
              <a:rPr lang="es-EC" i="1" dirty="0" smtClean="0"/>
              <a:t>Braula </a:t>
            </a:r>
            <a:r>
              <a:rPr lang="es-EC" dirty="0" smtClean="0"/>
              <a:t>sp. por condiciones de </a:t>
            </a:r>
            <a:r>
              <a:rPr lang="es-EC" dirty="0" smtClean="0">
                <a:solidFill>
                  <a:srgbClr val="FF9900"/>
                </a:solidFill>
              </a:rPr>
              <a:t>manejo.</a:t>
            </a:r>
            <a:endParaRPr lang="es-EC" dirty="0">
              <a:solidFill>
                <a:srgbClr val="FF99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631866" y="3434035"/>
            <a:ext cx="272143" cy="245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8169730" y="1908855"/>
            <a:ext cx="38753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ea typeface="Calibri" panose="020F0502020204030204" pitchFamily="34" charset="0"/>
              </a:rPr>
              <a:t>Esta situación puede presentarse debido a un mal manejo técnico de la explotación apícola, que para el caso </a:t>
            </a:r>
            <a:r>
              <a:rPr lang="es-EC" dirty="0" smtClean="0">
                <a:ea typeface="Calibri" panose="020F0502020204030204" pitchFamily="34" charset="0"/>
              </a:rPr>
              <a:t>del cantón Pedro </a:t>
            </a:r>
            <a:r>
              <a:rPr lang="es-EC" dirty="0">
                <a:ea typeface="Calibri" panose="020F0502020204030204" pitchFamily="34" charset="0"/>
              </a:rPr>
              <a:t>Moncayo, el muestreo se realizó en solo un apiario por cantón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4631866" y="2227161"/>
            <a:ext cx="272143" cy="245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4631866" y="4433998"/>
            <a:ext cx="272143" cy="255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4631866" y="4719292"/>
            <a:ext cx="272143" cy="245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506180" y="5986171"/>
            <a:ext cx="3397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N°: Número de colmenas; %: Porcentaje</a:t>
            </a:r>
            <a:endParaRPr lang="es-EC" sz="1200" dirty="0"/>
          </a:p>
        </p:txBody>
      </p:sp>
      <p:sp>
        <p:nvSpPr>
          <p:cNvPr id="16" name="Rectángulo 15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7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3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Braula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32" y="642896"/>
            <a:ext cx="4761882" cy="36839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715" y="642895"/>
            <a:ext cx="4751110" cy="36839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318" y="4454606"/>
            <a:ext cx="2281164" cy="16381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730" y="4346023"/>
            <a:ext cx="1662199" cy="18553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799" y="4375412"/>
            <a:ext cx="2056715" cy="158989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62917" y="4346023"/>
            <a:ext cx="249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200" dirty="0"/>
              <a:t>A:Pedro Moncayo; B: </a:t>
            </a:r>
            <a:r>
              <a:rPr lang="es-EC" sz="1200" dirty="0" smtClean="0"/>
              <a:t>Cayambe;</a:t>
            </a:r>
          </a:p>
          <a:p>
            <a:pPr algn="just"/>
            <a:r>
              <a:rPr lang="es-EC" sz="1200" dirty="0" smtClean="0"/>
              <a:t>C</a:t>
            </a:r>
            <a:r>
              <a:rPr lang="es-EC" sz="1200" dirty="0"/>
              <a:t>: Quito; D: Rumiñahui; E: Mejía; </a:t>
            </a:r>
            <a:endParaRPr lang="es-EC" sz="1200" dirty="0" smtClean="0"/>
          </a:p>
          <a:p>
            <a:pPr algn="just"/>
            <a:r>
              <a:rPr lang="es-EC" sz="1200" dirty="0" smtClean="0"/>
              <a:t>%: </a:t>
            </a:r>
            <a:r>
              <a:rPr lang="es-EC" sz="1200" dirty="0"/>
              <a:t>porcentaje.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981514" y="4326875"/>
            <a:ext cx="2253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A</a:t>
            </a:r>
            <a:r>
              <a:rPr lang="es-EC" sz="1200" dirty="0" smtClean="0"/>
              <a:t>: Ibarra</a:t>
            </a:r>
            <a:r>
              <a:rPr lang="es-EC" sz="1200" dirty="0"/>
              <a:t>; B: San Antonio; </a:t>
            </a:r>
            <a:endParaRPr lang="es-EC" sz="1200" dirty="0" smtClean="0"/>
          </a:p>
          <a:p>
            <a:r>
              <a:rPr lang="es-EC" sz="1200" dirty="0" smtClean="0"/>
              <a:t>C</a:t>
            </a:r>
            <a:r>
              <a:rPr lang="es-EC" sz="1200" dirty="0"/>
              <a:t>: Cotacachi; %: porcentaje</a:t>
            </a:r>
            <a:endParaRPr lang="en-US" sz="1200" dirty="0"/>
          </a:p>
        </p:txBody>
      </p:sp>
      <p:sp>
        <p:nvSpPr>
          <p:cNvPr id="12" name="Rectángulo 11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Picture 8" descr="Resultado de imagen para es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294791"/>
              </p:ext>
            </p:extLst>
          </p:nvPr>
        </p:nvGraphicFramePr>
        <p:xfrm>
          <a:off x="638491" y="1545852"/>
          <a:ext cx="6415448" cy="352180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801931"/>
                <a:gridCol w="801931"/>
                <a:gridCol w="801931"/>
                <a:gridCol w="801931"/>
                <a:gridCol w="801931"/>
                <a:gridCol w="801931"/>
                <a:gridCol w="801931"/>
                <a:gridCol w="801931"/>
              </a:tblGrid>
              <a:tr h="527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 de Colmena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Presencia de Braulosis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7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Negativos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Positivos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63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%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%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N°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37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98.9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39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95.45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4.55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132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93.10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6.90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47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92.86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7.14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7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83.33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16.67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47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83.33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16.67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9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TOTAL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266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95.68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4.32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278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Braula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36570" y="3084347"/>
            <a:ext cx="261257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163284" y="1101216"/>
            <a:ext cx="723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Tabla 9. Distribución de </a:t>
            </a:r>
            <a:r>
              <a:rPr lang="es-EC" b="1" i="1" dirty="0" smtClean="0"/>
              <a:t>Braula </a:t>
            </a:r>
            <a:r>
              <a:rPr lang="es-EC" b="1" dirty="0" smtClean="0"/>
              <a:t>sp. por tipo de colmena</a:t>
            </a:r>
            <a:endParaRPr lang="es-EC" b="1" dirty="0"/>
          </a:p>
        </p:txBody>
      </p:sp>
      <p:sp>
        <p:nvSpPr>
          <p:cNvPr id="9" name="Rectángulo 8"/>
          <p:cNvSpPr/>
          <p:nvPr/>
        </p:nvSpPr>
        <p:spPr>
          <a:xfrm>
            <a:off x="0" y="5035982"/>
            <a:ext cx="740228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A: 1 piso ; B: 1 piso y 1 shalo; C: 2 pisos; D: 2 pisos y 1 shalo; E: 3 pisos y 1 shalo: G: 4 pisos ;</a:t>
            </a:r>
            <a:r>
              <a:rPr lang="es-EC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s-EC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N°: </a:t>
            </a: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Número de colmenas; %: porcentaje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554685" y="2381942"/>
            <a:ext cx="3668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i="1" dirty="0"/>
              <a:t>Braula </a:t>
            </a:r>
            <a:r>
              <a:rPr lang="es-EC" dirty="0"/>
              <a:t>sp. puede presentarse en una colmena sin consideración de acuerdo al tipo de colmena que pertenezca. </a:t>
            </a:r>
            <a:endParaRPr lang="es-EC" dirty="0" smtClean="0"/>
          </a:p>
          <a:p>
            <a:pPr algn="just"/>
            <a:r>
              <a:rPr lang="es-EC" dirty="0" smtClean="0"/>
              <a:t>50</a:t>
            </a:r>
            <a:r>
              <a:rPr lang="es-EC" dirty="0"/>
              <a:t>% de colmenas positivas a braulosis (6/12) se encuentran en la categoría B (un piso y un shalo</a:t>
            </a:r>
            <a:r>
              <a:rPr lang="es-EC" dirty="0" smtClean="0"/>
              <a:t>).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554685" y="1101216"/>
            <a:ext cx="330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No se presentó una diferencia significativa (p&gt;0.05) en la presencia de </a:t>
            </a:r>
            <a:r>
              <a:rPr lang="es-EC" i="1" dirty="0"/>
              <a:t>Braula </a:t>
            </a:r>
            <a:r>
              <a:rPr lang="es-EC" dirty="0"/>
              <a:t>sp. con respecto al tipo de colmena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402286" y="4871321"/>
            <a:ext cx="4354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Shimanauki &amp; Knox (2000), disponibilidad de </a:t>
            </a:r>
            <a:r>
              <a:rPr lang="es-EC" sz="1400" dirty="0" smtClean="0">
                <a:solidFill>
                  <a:srgbClr val="FF9900"/>
                </a:solidFill>
              </a:rPr>
              <a:t>miel.</a:t>
            </a:r>
          </a:p>
          <a:p>
            <a:r>
              <a:rPr lang="es-EC" sz="1400" dirty="0" smtClean="0"/>
              <a:t>Peldoza (2002), desarrollo larvario en marcos. </a:t>
            </a:r>
          </a:p>
          <a:p>
            <a:r>
              <a:rPr lang="es-EC" sz="1400" dirty="0" smtClean="0"/>
              <a:t> </a:t>
            </a:r>
            <a:endParaRPr lang="es-EC" sz="1400" dirty="0"/>
          </a:p>
        </p:txBody>
      </p:sp>
      <p:sp>
        <p:nvSpPr>
          <p:cNvPr id="14" name="Rectángulo 1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Presencia de </a:t>
            </a:r>
            <a:r>
              <a:rPr lang="es-EC" b="1" i="1" dirty="0" smtClean="0"/>
              <a:t>Braula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Índice global encontrado: </a:t>
            </a:r>
            <a:r>
              <a:rPr lang="es-EC" dirty="0" smtClean="0">
                <a:solidFill>
                  <a:srgbClr val="00B050"/>
                </a:solidFill>
              </a:rPr>
              <a:t>0.06</a:t>
            </a:r>
            <a:r>
              <a:rPr lang="es-EC" dirty="0" smtClean="0">
                <a:solidFill>
                  <a:schemeClr val="tx1"/>
                </a:solidFill>
              </a:rPr>
              <a:t>% con un máximo de 1.003% y mínimo del 0.003%.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Zapata (2016), </a:t>
            </a:r>
            <a:r>
              <a:rPr lang="es-EC" dirty="0" smtClean="0">
                <a:solidFill>
                  <a:srgbClr val="00B050"/>
                </a:solidFill>
              </a:rPr>
              <a:t>0.18</a:t>
            </a:r>
            <a:r>
              <a:rPr lang="es-EC" dirty="0" smtClean="0">
                <a:solidFill>
                  <a:schemeClr val="tx1"/>
                </a:solidFill>
              </a:rPr>
              <a:t>% en Pichincha.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Dietemann et al. (2013), protocolo de diagnóstico utilizado para </a:t>
            </a:r>
            <a:r>
              <a:rPr lang="es-EC" i="1" dirty="0" smtClean="0">
                <a:solidFill>
                  <a:schemeClr val="tx1"/>
                </a:solidFill>
              </a:rPr>
              <a:t>Varroa </a:t>
            </a:r>
            <a:r>
              <a:rPr lang="es-EC" dirty="0" smtClean="0">
                <a:solidFill>
                  <a:schemeClr val="tx1"/>
                </a:solidFill>
              </a:rPr>
              <a:t>sp.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Peldoza (2002), díptero sobre el tórax de la reina.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Dentro de los especímenes </a:t>
            </a:r>
            <a:r>
              <a:rPr lang="es-EC" dirty="0" smtClean="0">
                <a:solidFill>
                  <a:schemeClr val="tx1"/>
                </a:solidFill>
              </a:rPr>
              <a:t>encontrados se </a:t>
            </a:r>
            <a:r>
              <a:rPr lang="es-EC" dirty="0">
                <a:solidFill>
                  <a:schemeClr val="tx1"/>
                </a:solidFill>
              </a:rPr>
              <a:t>determinaron que 13 dípteros eran machos mientras que 11 dípteros eran </a:t>
            </a:r>
            <a:r>
              <a:rPr lang="es-EC" dirty="0" smtClean="0">
                <a:solidFill>
                  <a:schemeClr val="tx1"/>
                </a:solidFill>
              </a:rPr>
              <a:t>hembras.</a:t>
            </a:r>
          </a:p>
          <a:p>
            <a:endParaRPr lang="es-EC" dirty="0" smtClean="0">
              <a:solidFill>
                <a:schemeClr val="tx1"/>
              </a:solidFill>
            </a:endParaRPr>
          </a:p>
          <a:p>
            <a:r>
              <a:rPr lang="es-EC" dirty="0" smtClean="0">
                <a:solidFill>
                  <a:schemeClr val="tx1"/>
                </a:solidFill>
              </a:rPr>
              <a:t>De acuerdo a las claves entomológicas de </a:t>
            </a:r>
            <a:r>
              <a:rPr lang="es-EC" i="1" dirty="0" smtClean="0">
                <a:solidFill>
                  <a:schemeClr val="tx1"/>
                </a:solidFill>
              </a:rPr>
              <a:t>Braula coeca </a:t>
            </a:r>
            <a:r>
              <a:rPr lang="es-EC" dirty="0" smtClean="0">
                <a:solidFill>
                  <a:schemeClr val="tx1"/>
                </a:solidFill>
              </a:rPr>
              <a:t>y </a:t>
            </a:r>
            <a:r>
              <a:rPr lang="es-EC" i="1" dirty="0" smtClean="0">
                <a:solidFill>
                  <a:schemeClr val="tx1"/>
                </a:solidFill>
              </a:rPr>
              <a:t>Braula schmitzi </a:t>
            </a:r>
            <a:r>
              <a:rPr lang="es-EC" dirty="0" smtClean="0">
                <a:solidFill>
                  <a:schemeClr val="tx1"/>
                </a:solidFill>
              </a:rPr>
              <a:t>descritas por Dobson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(1999).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Individuos recolectados pertenecen a la especie de </a:t>
            </a:r>
            <a:r>
              <a:rPr lang="es-EC" i="1" dirty="0" smtClean="0">
                <a:solidFill>
                  <a:srgbClr val="009900"/>
                </a:solidFill>
              </a:rPr>
              <a:t>Braula schmitzi</a:t>
            </a:r>
            <a:endParaRPr lang="es-EC" dirty="0">
              <a:solidFill>
                <a:srgbClr val="0099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Identificación de </a:t>
            </a:r>
            <a:r>
              <a:rPr lang="es-EC" b="1" i="1" dirty="0" smtClean="0"/>
              <a:t>Braula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441"/>
          <a:stretch/>
        </p:blipFill>
        <p:spPr bwMode="auto">
          <a:xfrm>
            <a:off x="3752215" y="1195705"/>
            <a:ext cx="4611370" cy="298069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638232" y="4174200"/>
            <a:ext cx="4839335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De izquierda a derecha: Macho, cuyo aparato genital se conoce como Hypopygium; Hembra que presenta su aparato genital llamado Cerci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457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Identificación de </a:t>
            </a:r>
            <a:r>
              <a:rPr lang="es-EC" b="1" i="1" dirty="0" smtClean="0"/>
              <a:t>Braula </a:t>
            </a:r>
            <a:r>
              <a:rPr lang="es-EC" b="1" dirty="0" smtClean="0"/>
              <a:t>sp. </a:t>
            </a:r>
            <a:endParaRPr lang="es-EC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23925" y="4961691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Los especímenes en su mayoría provienen de colmenas (n=23) ubicadas en la provincia de </a:t>
            </a:r>
            <a:r>
              <a:rPr lang="es-EC" dirty="0" smtClean="0"/>
              <a:t>Pichincha.</a:t>
            </a:r>
          </a:p>
          <a:p>
            <a:r>
              <a:rPr lang="es-EC" dirty="0" smtClean="0"/>
              <a:t>Zapata-Carvajal et al. (2017) reporte </a:t>
            </a:r>
            <a:r>
              <a:rPr lang="es-EC" i="1" dirty="0" smtClean="0"/>
              <a:t>Braula schmitzi </a:t>
            </a:r>
            <a:r>
              <a:rPr lang="es-EC" dirty="0"/>
              <a:t>V</a:t>
            </a:r>
            <a:r>
              <a:rPr lang="es-EC" dirty="0" smtClean="0"/>
              <a:t>alle de los Chillos.</a:t>
            </a:r>
          </a:p>
          <a:p>
            <a:r>
              <a:rPr lang="es-EC" dirty="0" smtClean="0"/>
              <a:t>Peldoza (2002), dispersión facilitado por manejo. 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Picture 8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Factores de riesgo</a:t>
            </a:r>
            <a:endParaRPr lang="es-EC" b="1" dirty="0"/>
          </a:p>
        </p:txBody>
      </p:sp>
      <p:graphicFrame>
        <p:nvGraphicFramePr>
          <p:cNvPr id="6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584386"/>
              </p:ext>
            </p:extLst>
          </p:nvPr>
        </p:nvGraphicFramePr>
        <p:xfrm>
          <a:off x="190499" y="1478664"/>
          <a:ext cx="5537202" cy="27885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80015"/>
                <a:gridCol w="108236"/>
                <a:gridCol w="755835"/>
                <a:gridCol w="725472"/>
                <a:gridCol w="187218"/>
                <a:gridCol w="760142"/>
                <a:gridCol w="760142"/>
                <a:gridCol w="760142"/>
              </a:tblGrid>
              <a:tr h="756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Actividad de trashumancia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Varroa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139">
                <a:tc rowSpan="2" gridSpan="2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1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825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Negativo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12.50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87.50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83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Positivo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16.14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213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83.96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254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825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TOTAL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15.83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84.17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5829300" y="1478664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ea typeface="Calibri" panose="020F0502020204030204" pitchFamily="34" charset="0"/>
              </a:rPr>
              <a:t>El análisis dio como resultado un Riesgo Relativo (RR) = </a:t>
            </a:r>
            <a:r>
              <a:rPr lang="es-EC" dirty="0" smtClean="0">
                <a:ea typeface="Calibri" panose="020F0502020204030204" pitchFamily="34" charset="0"/>
              </a:rPr>
              <a:t>0.7744.</a:t>
            </a:r>
          </a:p>
          <a:p>
            <a:pPr algn="just"/>
            <a:r>
              <a:rPr lang="es-EC" dirty="0" smtClean="0"/>
              <a:t>No es factor de riesgo.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5829300" y="2652361"/>
            <a:ext cx="6136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Cherrez (2015) indica que la trashumancia es un factor de riesgo que puede llegar a  </a:t>
            </a:r>
            <a:r>
              <a:rPr lang="es-EC" dirty="0" smtClean="0"/>
              <a:t>desarrollar </a:t>
            </a:r>
            <a:r>
              <a:rPr lang="es-EC" dirty="0"/>
              <a:t>hasta 17.45 veces la posibilidad de presentar </a:t>
            </a:r>
            <a:r>
              <a:rPr lang="es-EC" i="1" dirty="0"/>
              <a:t>Varroa destructor</a:t>
            </a:r>
            <a:r>
              <a:rPr lang="es-EC" dirty="0"/>
              <a:t> en sus </a:t>
            </a:r>
            <a:r>
              <a:rPr lang="es-EC" dirty="0" smtClean="0"/>
              <a:t>apiarios.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5850301" y="4999755"/>
            <a:ext cx="6341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Sammataro </a:t>
            </a:r>
            <a:r>
              <a:rPr lang="es-EC" dirty="0"/>
              <a:t>&amp; Gerson (2000) otras enfermedades como braulosis, nosemosis entre </a:t>
            </a:r>
            <a:r>
              <a:rPr lang="es-EC" dirty="0" smtClean="0"/>
              <a:t>otras. 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850300" y="4076425"/>
            <a:ext cx="593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ea typeface="Calibri" panose="020F0502020204030204" pitchFamily="34" charset="0"/>
              </a:rPr>
              <a:t>Moreno (2013) considera otros medios de propagación (pillaje</a:t>
            </a:r>
            <a:r>
              <a:rPr lang="es-EC" dirty="0" smtClean="0">
                <a:ea typeface="Calibri" panose="020F0502020204030204" pitchFamily="34" charset="0"/>
              </a:rPr>
              <a:t>). </a:t>
            </a:r>
            <a:endParaRPr lang="en-US" dirty="0">
              <a:ea typeface="Calibri" panose="020F0502020204030204" pitchFamily="34" charset="0"/>
            </a:endParaRPr>
          </a:p>
          <a:p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90499" y="734983"/>
            <a:ext cx="62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10. </a:t>
            </a:r>
            <a:r>
              <a:rPr lang="es-ES" b="1" dirty="0"/>
              <a:t>Análisis de factor de riesgo de aplicación de trashumancia vs presencia de </a:t>
            </a:r>
            <a:r>
              <a:rPr lang="es-ES" b="1" i="1" dirty="0"/>
              <a:t>Varroa</a:t>
            </a:r>
            <a:r>
              <a:rPr lang="es-ES" b="1" dirty="0"/>
              <a:t> sp.</a:t>
            </a:r>
          </a:p>
          <a:p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13" name="Rectángulo 12"/>
          <p:cNvSpPr/>
          <p:nvPr/>
        </p:nvSpPr>
        <p:spPr>
          <a:xfrm>
            <a:off x="450107" y="4382342"/>
            <a:ext cx="312136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N°: Número de casos ; %: porcentaje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Factores de riesgo</a:t>
            </a:r>
            <a:endParaRPr lang="es-EC" b="1" dirty="0"/>
          </a:p>
        </p:txBody>
      </p:sp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938921"/>
              </p:ext>
            </p:extLst>
          </p:nvPr>
        </p:nvGraphicFramePr>
        <p:xfrm>
          <a:off x="327376" y="1480238"/>
          <a:ext cx="5755925" cy="295206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67760"/>
                <a:gridCol w="168091"/>
                <a:gridCol w="508230"/>
                <a:gridCol w="863389"/>
                <a:gridCol w="345356"/>
                <a:gridCol w="748270"/>
                <a:gridCol w="705011"/>
                <a:gridCol w="949818"/>
              </a:tblGrid>
              <a:tr h="70412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Aplicación de tratamiento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Presencia de Varroa sp.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302">
                <a:tc rowSpan="2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24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8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50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50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517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15.94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84.06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254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04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15.83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83.81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90499" y="734983"/>
            <a:ext cx="62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11. </a:t>
            </a:r>
            <a:r>
              <a:rPr lang="es-ES" b="1" dirty="0"/>
              <a:t>Análisis de factor de riesgo de aplicación de </a:t>
            </a:r>
            <a:r>
              <a:rPr lang="es-ES" b="1" dirty="0" smtClean="0"/>
              <a:t>tratamiento </a:t>
            </a:r>
            <a:r>
              <a:rPr lang="es-ES" b="1" dirty="0"/>
              <a:t>vs presencia de </a:t>
            </a:r>
            <a:r>
              <a:rPr lang="es-ES" b="1" i="1" dirty="0"/>
              <a:t>Varroa</a:t>
            </a:r>
            <a:r>
              <a:rPr lang="es-ES" b="1" dirty="0"/>
              <a:t> sp.</a:t>
            </a:r>
          </a:p>
          <a:p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6083301" y="1499976"/>
            <a:ext cx="6108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ea typeface="Calibri" panose="020F0502020204030204" pitchFamily="34" charset="0"/>
              </a:rPr>
              <a:t>El análisis dio como resultado un Riesgo Relativo (RR) = </a:t>
            </a:r>
            <a:r>
              <a:rPr lang="es-EC" dirty="0" smtClean="0">
                <a:ea typeface="Calibri" panose="020F0502020204030204" pitchFamily="34" charset="0"/>
              </a:rPr>
              <a:t>3.13</a:t>
            </a:r>
          </a:p>
          <a:p>
            <a:r>
              <a:rPr lang="es-EC" dirty="0" smtClean="0"/>
              <a:t>Se considera factor de riesgo. 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6083300" y="2503015"/>
            <a:ext cx="61086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Vandame (2000). </a:t>
            </a:r>
            <a:r>
              <a:rPr lang="es-EC" dirty="0" smtClean="0">
                <a:ea typeface="Calibri" panose="020F0502020204030204" pitchFamily="34" charset="0"/>
              </a:rPr>
              <a:t>Tratamientos control generan </a:t>
            </a:r>
            <a:r>
              <a:rPr lang="es-EC" dirty="0" smtClean="0">
                <a:solidFill>
                  <a:srgbClr val="009900"/>
                </a:solidFill>
                <a:ea typeface="Calibri" panose="020F0502020204030204" pitchFamily="34" charset="0"/>
              </a:rPr>
              <a:t>estrés</a:t>
            </a:r>
            <a:r>
              <a:rPr lang="es-EC" dirty="0" smtClean="0">
                <a:ea typeface="Calibri" panose="020F0502020204030204" pitchFamily="34" charset="0"/>
              </a:rPr>
              <a:t>.</a:t>
            </a:r>
          </a:p>
          <a:p>
            <a:pPr algn="just"/>
            <a:endParaRPr lang="es-EC" dirty="0"/>
          </a:p>
          <a:p>
            <a:pPr algn="just"/>
            <a:r>
              <a:rPr lang="es-EC" dirty="0"/>
              <a:t>Amitraz no se recomienda como tratamiento artesanal para tratamiento de </a:t>
            </a:r>
            <a:r>
              <a:rPr lang="es-EC" i="1" dirty="0"/>
              <a:t>Varroa</a:t>
            </a:r>
            <a:r>
              <a:rPr lang="es-EC" dirty="0"/>
              <a:t> sp (AMA, 2011; Rodríguez-Dehaibes, Otero-Colina, Sedas, &amp; Jiménez, </a:t>
            </a:r>
            <a:r>
              <a:rPr lang="es-EC" dirty="0" smtClean="0"/>
              <a:t>2005).</a:t>
            </a:r>
          </a:p>
          <a:p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6083300" y="4953836"/>
            <a:ext cx="5734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Ron-Román &amp; Martin (2014) </a:t>
            </a:r>
            <a:r>
              <a:rPr lang="es-EC" dirty="0" smtClean="0"/>
              <a:t>determinó </a:t>
            </a:r>
            <a:r>
              <a:rPr lang="es-EC" dirty="0"/>
              <a:t>la </a:t>
            </a:r>
            <a:r>
              <a:rPr lang="es-EC" dirty="0">
                <a:solidFill>
                  <a:srgbClr val="0070C0"/>
                </a:solidFill>
              </a:rPr>
              <a:t>idoneidad</a:t>
            </a:r>
            <a:r>
              <a:rPr lang="es-EC" dirty="0"/>
              <a:t> del ácido oxálico en el tratamiento contra </a:t>
            </a:r>
            <a:r>
              <a:rPr lang="es-EC" i="1" dirty="0"/>
              <a:t>Varroa</a:t>
            </a:r>
            <a:r>
              <a:rPr lang="es-EC" dirty="0"/>
              <a:t> </a:t>
            </a:r>
            <a:r>
              <a:rPr lang="es-EC" dirty="0" smtClean="0"/>
              <a:t>sp.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083300" y="4358941"/>
            <a:ext cx="509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Glez (2015), subdosificación genera </a:t>
            </a:r>
            <a:r>
              <a:rPr lang="es-EC" dirty="0" smtClean="0">
                <a:solidFill>
                  <a:srgbClr val="FF0000"/>
                </a:solidFill>
              </a:rPr>
              <a:t>resistencia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450107" y="4531645"/>
            <a:ext cx="312136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N°: Número de casos ; %: porcentaje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9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7702117"/>
              </p:ext>
            </p:extLst>
          </p:nvPr>
        </p:nvGraphicFramePr>
        <p:xfrm>
          <a:off x="1750289" y="-97972"/>
          <a:ext cx="9418782" cy="3554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609" y="2801091"/>
            <a:ext cx="4395816" cy="327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3" y="2801091"/>
            <a:ext cx="4636655" cy="260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3559629" y="5939026"/>
            <a:ext cx="2005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Fuente: Vandame (2012)</a:t>
            </a:r>
            <a:endParaRPr lang="es-EC" sz="1200" dirty="0"/>
          </a:p>
        </p:txBody>
      </p:sp>
      <p:sp>
        <p:nvSpPr>
          <p:cNvPr id="8" name="Rectángulo 7"/>
          <p:cNvSpPr/>
          <p:nvPr/>
        </p:nvSpPr>
        <p:spPr>
          <a:xfrm>
            <a:off x="176645" y="6346371"/>
            <a:ext cx="254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/>
              <a:t>PROBLEMA</a:t>
            </a:r>
            <a:endParaRPr lang="es-EC" sz="2400" b="1" dirty="0"/>
          </a:p>
        </p:txBody>
      </p:sp>
      <p:sp>
        <p:nvSpPr>
          <p:cNvPr id="11" name="Rectángulo 10"/>
          <p:cNvSpPr/>
          <p:nvPr/>
        </p:nvSpPr>
        <p:spPr>
          <a:xfrm>
            <a:off x="9026236" y="5939026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Picture 8" descr="Resultado de imagen para esp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Factores de riesgo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95629"/>
              </p:ext>
            </p:extLst>
          </p:nvPr>
        </p:nvGraphicFramePr>
        <p:xfrm>
          <a:off x="355023" y="1654968"/>
          <a:ext cx="5149574" cy="268843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31451"/>
                <a:gridCol w="528000"/>
                <a:gridCol w="682832"/>
                <a:gridCol w="263412"/>
                <a:gridCol w="752482"/>
                <a:gridCol w="696980"/>
                <a:gridCol w="794417"/>
              </a:tblGrid>
              <a:tr h="530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Varroa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Braula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0168">
                <a:tc rowSpan="2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6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19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Negativo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0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Positivo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221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94.85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5.15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0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TOTAL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266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95.68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4.32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450107" y="4382342"/>
            <a:ext cx="312136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N°: Número de casos ; %: porcentaje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0499" y="734983"/>
            <a:ext cx="62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12. </a:t>
            </a:r>
            <a:r>
              <a:rPr lang="es-ES" b="1" dirty="0"/>
              <a:t>Análisis de factor de riesgo de </a:t>
            </a:r>
            <a:r>
              <a:rPr lang="es-ES" b="1" dirty="0" smtClean="0"/>
              <a:t>presencia </a:t>
            </a:r>
            <a:r>
              <a:rPr lang="es-ES" b="1" dirty="0"/>
              <a:t>de </a:t>
            </a:r>
            <a:r>
              <a:rPr lang="es-ES" b="1" i="1" dirty="0"/>
              <a:t>Varroa</a:t>
            </a:r>
            <a:r>
              <a:rPr lang="es-ES" b="1" dirty="0"/>
              <a:t> sp</a:t>
            </a:r>
            <a:r>
              <a:rPr lang="es-ES" b="1" dirty="0" smtClean="0"/>
              <a:t>. vs presencia de </a:t>
            </a:r>
            <a:r>
              <a:rPr lang="es-ES" b="1" i="1" dirty="0" smtClean="0"/>
              <a:t>Braula </a:t>
            </a:r>
            <a:r>
              <a:rPr lang="es-ES" b="1" dirty="0" smtClean="0"/>
              <a:t>sp.</a:t>
            </a:r>
            <a:endParaRPr lang="es-ES" b="1" dirty="0"/>
          </a:p>
          <a:p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5623709" y="1465287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El análisis dio como resultado un Riesgo Relativo (RR) = </a:t>
            </a:r>
            <a:r>
              <a:rPr lang="es-EC" dirty="0" smtClean="0"/>
              <a:t>1.0545.</a:t>
            </a:r>
          </a:p>
          <a:p>
            <a:pPr algn="just"/>
            <a:r>
              <a:rPr lang="es-EC" dirty="0" smtClean="0"/>
              <a:t>No es factor de riesgo.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5623709" y="2599041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ea typeface="Calibri" panose="020F0502020204030204" pitchFamily="34" charset="0"/>
              </a:rPr>
              <a:t>Zaitoun &amp; Al-Ghzawi (2008), desarrollo conjunto de especies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5623709" y="3178797"/>
            <a:ext cx="6491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Shimanuki &amp; Knox (2000) </a:t>
            </a:r>
            <a:r>
              <a:rPr lang="es-EC" dirty="0"/>
              <a:t>Hay que tomar en cuenta las zonas de desarrollo de ambos parásitos al interior de la </a:t>
            </a:r>
            <a:r>
              <a:rPr lang="es-EC" dirty="0" smtClean="0"/>
              <a:t>colmena.</a:t>
            </a:r>
            <a:r>
              <a:rPr lang="es-EC" dirty="0" smtClean="0">
                <a:effectLst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Factores de riesgo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6934"/>
              </p:ext>
            </p:extLst>
          </p:nvPr>
        </p:nvGraphicFramePr>
        <p:xfrm>
          <a:off x="355023" y="1508400"/>
          <a:ext cx="5014108" cy="293370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50727"/>
                <a:gridCol w="120944"/>
                <a:gridCol w="550379"/>
                <a:gridCol w="711775"/>
                <a:gridCol w="334140"/>
                <a:gridCol w="550379"/>
                <a:gridCol w="697882"/>
                <a:gridCol w="697882"/>
              </a:tblGrid>
              <a:tr h="706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Varroa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Nosema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3483">
                <a:tc rowSpan="2" gridSpan="2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851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51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Negativo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35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87.50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51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Positivo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177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75.97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56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24.03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51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TOTAL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76.26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23.74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5791200" y="1465287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ea typeface="Calibri" panose="020F0502020204030204" pitchFamily="34" charset="0"/>
              </a:rPr>
              <a:t>El análisis dio como resultado un Riesgo Relativo (RR) = </a:t>
            </a:r>
            <a:r>
              <a:rPr lang="es-EC" dirty="0" smtClean="0"/>
              <a:t>1.0545.</a:t>
            </a:r>
          </a:p>
          <a:p>
            <a:r>
              <a:rPr lang="es-EC" dirty="0" smtClean="0"/>
              <a:t>No es factor de riesgo.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90499" y="734983"/>
            <a:ext cx="62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/>
              <a:t>Tabla 13. </a:t>
            </a:r>
            <a:r>
              <a:rPr lang="es-ES" b="1" dirty="0"/>
              <a:t>Análisis de factor de riesgo de </a:t>
            </a:r>
            <a:r>
              <a:rPr lang="es-ES" b="1" dirty="0" smtClean="0"/>
              <a:t>presencia </a:t>
            </a:r>
            <a:r>
              <a:rPr lang="es-ES" b="1" dirty="0"/>
              <a:t>de </a:t>
            </a:r>
            <a:r>
              <a:rPr lang="es-ES" b="1" i="1" dirty="0"/>
              <a:t>Varroa</a:t>
            </a:r>
            <a:r>
              <a:rPr lang="es-ES" b="1" dirty="0"/>
              <a:t> sp</a:t>
            </a:r>
            <a:r>
              <a:rPr lang="es-ES" b="1" dirty="0" smtClean="0"/>
              <a:t>. vs presencia de </a:t>
            </a:r>
            <a:r>
              <a:rPr lang="es-ES" b="1" i="1" dirty="0" smtClean="0"/>
              <a:t>Nosema </a:t>
            </a:r>
            <a:r>
              <a:rPr lang="es-ES" b="1" dirty="0" smtClean="0"/>
              <a:t>sp.</a:t>
            </a:r>
            <a:endParaRPr lang="es-ES" b="1" dirty="0"/>
          </a:p>
          <a:p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11" name="Rectángulo 10"/>
          <p:cNvSpPr/>
          <p:nvPr/>
        </p:nvSpPr>
        <p:spPr>
          <a:xfrm>
            <a:off x="450107" y="4442101"/>
            <a:ext cx="312136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N°: Número de casos ; %: porcentaje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791200" y="2588542"/>
            <a:ext cx="6152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Michalczyk &amp; Sokół (2014) </a:t>
            </a:r>
            <a:r>
              <a:rPr lang="es-EC" i="1" dirty="0"/>
              <a:t>Nosema </a:t>
            </a:r>
            <a:r>
              <a:rPr lang="es-EC" dirty="0"/>
              <a:t>sp. es un </a:t>
            </a:r>
            <a:r>
              <a:rPr lang="es-EC" dirty="0">
                <a:solidFill>
                  <a:srgbClr val="FF0000"/>
                </a:solidFill>
              </a:rPr>
              <a:t>microsporidio</a:t>
            </a:r>
            <a:r>
              <a:rPr lang="es-EC" dirty="0"/>
              <a:t>, que se desarrolla al interior del tracto digestivo de las abejas y provoca alteraciones </a:t>
            </a:r>
            <a:r>
              <a:rPr lang="es-EC" dirty="0" smtClean="0"/>
              <a:t>digestivas.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Factores de riesgo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730081"/>
              </p:ext>
            </p:extLst>
          </p:nvPr>
        </p:nvGraphicFramePr>
        <p:xfrm>
          <a:off x="355023" y="1614361"/>
          <a:ext cx="5029200" cy="25004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26622"/>
                <a:gridCol w="105530"/>
                <a:gridCol w="385755"/>
                <a:gridCol w="621059"/>
                <a:gridCol w="182539"/>
                <a:gridCol w="480233"/>
                <a:gridCol w="863731"/>
                <a:gridCol w="863731"/>
              </a:tblGrid>
              <a:tr h="561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effectLst/>
                          <a:latin typeface="+mn-lt"/>
                        </a:rPr>
                        <a:t>Captura</a:t>
                      </a:r>
                      <a:r>
                        <a:rPr lang="es-EC" sz="1400" b="1" baseline="0" dirty="0" smtClean="0">
                          <a:effectLst/>
                          <a:latin typeface="+mn-lt"/>
                        </a:rPr>
                        <a:t> de enjambres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Varroa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8206">
                <a:tc rowSpan="2" gridSpan="2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061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691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Negativo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17.27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82.73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110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638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Positivo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15.48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142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84.52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168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710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TOTAL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16.19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234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84.17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90499" y="734983"/>
            <a:ext cx="62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14. </a:t>
            </a:r>
            <a:r>
              <a:rPr lang="es-ES" b="1" dirty="0"/>
              <a:t>Análisis de factor de riesgo de </a:t>
            </a:r>
            <a:r>
              <a:rPr lang="es-ES" b="1" dirty="0" smtClean="0"/>
              <a:t>presencia </a:t>
            </a:r>
            <a:r>
              <a:rPr lang="es-ES" b="1" dirty="0"/>
              <a:t>de </a:t>
            </a:r>
            <a:r>
              <a:rPr lang="es-ES" b="1" i="1" dirty="0"/>
              <a:t>Varroa</a:t>
            </a:r>
            <a:r>
              <a:rPr lang="es-ES" b="1" dirty="0"/>
              <a:t> sp</a:t>
            </a:r>
            <a:r>
              <a:rPr lang="es-ES" b="1" dirty="0" smtClean="0"/>
              <a:t>. vs captura de enjambres </a:t>
            </a:r>
            <a:endParaRPr lang="es-ES" b="1" dirty="0"/>
          </a:p>
          <a:p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9" name="Rectángulo 8"/>
          <p:cNvSpPr/>
          <p:nvPr/>
        </p:nvSpPr>
        <p:spPr>
          <a:xfrm>
            <a:off x="5548747" y="1658313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El análisis dio como resultado un Riesgo Relativo (RR) = </a:t>
            </a:r>
            <a:r>
              <a:rPr lang="es-EC" dirty="0" smtClean="0"/>
              <a:t>1.1161</a:t>
            </a:r>
          </a:p>
          <a:p>
            <a:pPr algn="just"/>
            <a:r>
              <a:rPr lang="es-EC" dirty="0" smtClean="0"/>
              <a:t>No es un factor de riesgo.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5548747" y="2687941"/>
            <a:ext cx="6208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ea typeface="Calibri" panose="020F0502020204030204" pitchFamily="34" charset="0"/>
              </a:rPr>
              <a:t>Galeana (2016) </a:t>
            </a:r>
            <a:r>
              <a:rPr lang="es-EC" dirty="0" smtClean="0"/>
              <a:t>otras vías naturales de propagación.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5548746" y="3504973"/>
            <a:ext cx="6208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ea typeface="Calibri" panose="020F0502020204030204" pitchFamily="34" charset="0"/>
              </a:rPr>
              <a:t>Álvarez (2016) contaminación en materiales y reinas.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5548746" y="4428303"/>
            <a:ext cx="6208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Cherrez (2015) </a:t>
            </a:r>
            <a:r>
              <a:rPr lang="es-EC" dirty="0"/>
              <a:t>la captura de enjambres era un factor de riesgo para las </a:t>
            </a:r>
            <a:r>
              <a:rPr lang="es-EC" dirty="0" smtClean="0"/>
              <a:t>colmenas (hasta </a:t>
            </a:r>
            <a:r>
              <a:rPr lang="es-EC" dirty="0"/>
              <a:t>un </a:t>
            </a:r>
            <a:r>
              <a:rPr lang="es-EC" u="sng" dirty="0"/>
              <a:t>27.20 de posibilidade</a:t>
            </a:r>
            <a:r>
              <a:rPr lang="es-EC" dirty="0"/>
              <a:t>s de tener </a:t>
            </a:r>
            <a:r>
              <a:rPr lang="es-EC" i="1" dirty="0"/>
              <a:t>Varroa destructor </a:t>
            </a:r>
            <a:r>
              <a:rPr lang="es-EC" dirty="0"/>
              <a:t>en el </a:t>
            </a:r>
            <a:r>
              <a:rPr lang="es-EC" dirty="0" smtClean="0"/>
              <a:t>apiario).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450107" y="4266880"/>
            <a:ext cx="312136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N°: Número de casos ; %: porcentaje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Factores de riesgo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21971"/>
              </p:ext>
            </p:extLst>
          </p:nvPr>
        </p:nvGraphicFramePr>
        <p:xfrm>
          <a:off x="489855" y="1453424"/>
          <a:ext cx="4945744" cy="26486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40115"/>
                <a:gridCol w="112785"/>
                <a:gridCol w="513244"/>
                <a:gridCol w="663750"/>
                <a:gridCol w="256051"/>
                <a:gridCol w="412273"/>
                <a:gridCol w="562779"/>
                <a:gridCol w="884747"/>
              </a:tblGrid>
              <a:tr h="5918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Actividad de trashumancia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Braula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972">
                <a:tc rowSpan="2" gridSpan="2"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699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81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Negativo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342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Positivo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242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16.14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4.72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254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728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TOTAL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266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95.68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4.32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90499" y="734983"/>
            <a:ext cx="62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15. </a:t>
            </a:r>
            <a:r>
              <a:rPr lang="es-ES" b="1" dirty="0"/>
              <a:t>Análisis de factor de riesgo de </a:t>
            </a:r>
            <a:r>
              <a:rPr lang="es-ES" b="1" dirty="0" smtClean="0"/>
              <a:t>presencia </a:t>
            </a:r>
            <a:r>
              <a:rPr lang="es-ES" b="1" dirty="0"/>
              <a:t>de </a:t>
            </a:r>
            <a:r>
              <a:rPr lang="es-ES" b="1" i="1" dirty="0" smtClean="0"/>
              <a:t>Braula</a:t>
            </a:r>
            <a:r>
              <a:rPr lang="es-ES" b="1" dirty="0" smtClean="0"/>
              <a:t> </a:t>
            </a:r>
            <a:r>
              <a:rPr lang="es-ES" b="1" dirty="0"/>
              <a:t>sp</a:t>
            </a:r>
            <a:r>
              <a:rPr lang="es-ES" b="1" dirty="0" smtClean="0"/>
              <a:t>. vs trashumancia</a:t>
            </a:r>
            <a:endParaRPr lang="es-ES" b="1" dirty="0"/>
          </a:p>
          <a:p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5435599" y="1453424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El análisis dio como resultado un Riesgo Relativo (RR) = </a:t>
            </a:r>
            <a:r>
              <a:rPr lang="es-EC" dirty="0" smtClean="0"/>
              <a:t>1.0545</a:t>
            </a:r>
          </a:p>
          <a:p>
            <a:pPr algn="just"/>
            <a:r>
              <a:rPr lang="es-EC" dirty="0" smtClean="0"/>
              <a:t>No es un factor de riesgo.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5435599" y="2652085"/>
            <a:ext cx="6046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Somerville (2007) </a:t>
            </a:r>
            <a:r>
              <a:rPr lang="es-EC" dirty="0"/>
              <a:t>l</a:t>
            </a:r>
            <a:r>
              <a:rPr lang="es-EC" dirty="0" smtClean="0"/>
              <a:t>a dispersión de </a:t>
            </a:r>
            <a:r>
              <a:rPr lang="es-EC" i="1" dirty="0" smtClean="0"/>
              <a:t>Braula </a:t>
            </a:r>
            <a:r>
              <a:rPr lang="es-EC" dirty="0"/>
              <a:t>sp. </a:t>
            </a:r>
            <a:r>
              <a:rPr lang="es-EC" dirty="0" smtClean="0"/>
              <a:t>está </a:t>
            </a:r>
            <a:r>
              <a:rPr lang="es-EC" dirty="0"/>
              <a:t>asociada más a manejo </a:t>
            </a:r>
            <a:r>
              <a:rPr lang="es-EC" dirty="0" smtClean="0"/>
              <a:t>sanitario. 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5435599" y="3650079"/>
            <a:ext cx="5931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ffectLst/>
                <a:ea typeface="Calibri" panose="020F0502020204030204" pitchFamily="34" charset="0"/>
              </a:rPr>
              <a:t>Gemechu et al., (2013) </a:t>
            </a:r>
            <a:r>
              <a:rPr lang="es-EC" dirty="0" smtClean="0"/>
              <a:t>pillaje entre colmenas.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489855" y="4296410"/>
            <a:ext cx="312136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N°: Número de casos ; %: porcentaje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435599" y="4453763"/>
            <a:ext cx="5931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Zapata (2016) los </a:t>
            </a:r>
            <a:r>
              <a:rPr lang="es-EC" dirty="0" smtClean="0"/>
              <a:t>apicultores </a:t>
            </a:r>
            <a:r>
              <a:rPr lang="es-EC" dirty="0"/>
              <a:t>que realizan trashumancia tienen hasta </a:t>
            </a:r>
            <a:r>
              <a:rPr lang="es-EC" u="sng" dirty="0"/>
              <a:t>3.864 de posibilidades </a:t>
            </a:r>
            <a:r>
              <a:rPr lang="es-EC" dirty="0"/>
              <a:t>de presentar </a:t>
            </a:r>
            <a:r>
              <a:rPr lang="es-EC" i="1" dirty="0"/>
              <a:t>Braula</a:t>
            </a:r>
            <a:r>
              <a:rPr lang="es-EC" dirty="0"/>
              <a:t> sp. en sus </a:t>
            </a:r>
            <a:r>
              <a:rPr lang="es-EC" dirty="0" smtClean="0"/>
              <a:t>colmenas.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9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Factores de riesgo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795463"/>
              </p:ext>
            </p:extLst>
          </p:nvPr>
        </p:nvGraphicFramePr>
        <p:xfrm>
          <a:off x="355023" y="1477328"/>
          <a:ext cx="5492292" cy="25104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38002"/>
                <a:gridCol w="175176"/>
                <a:gridCol w="658371"/>
                <a:gridCol w="766326"/>
                <a:gridCol w="336107"/>
                <a:gridCol w="766326"/>
                <a:gridCol w="618438"/>
                <a:gridCol w="833546"/>
              </a:tblGrid>
              <a:tr h="5609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Aplicación de tratamiento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Braula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571">
                <a:tc rowSpan="2"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0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Negativo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8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Positivo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264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95.65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4.35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8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TOTAL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266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95.68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4.32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90499" y="734983"/>
            <a:ext cx="62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16. </a:t>
            </a:r>
            <a:r>
              <a:rPr lang="es-ES" b="1" dirty="0"/>
              <a:t>Análisis de factor de riesgo de </a:t>
            </a:r>
            <a:r>
              <a:rPr lang="es-ES" b="1" dirty="0" smtClean="0"/>
              <a:t>presencia </a:t>
            </a:r>
            <a:r>
              <a:rPr lang="es-ES" b="1" dirty="0"/>
              <a:t>de </a:t>
            </a:r>
            <a:r>
              <a:rPr lang="es-ES" b="1" i="1" dirty="0" smtClean="0"/>
              <a:t>Braula</a:t>
            </a:r>
            <a:r>
              <a:rPr lang="es-ES" b="1" dirty="0" smtClean="0"/>
              <a:t> </a:t>
            </a:r>
            <a:r>
              <a:rPr lang="es-ES" b="1" dirty="0"/>
              <a:t>sp</a:t>
            </a:r>
            <a:r>
              <a:rPr lang="es-ES" b="1" dirty="0" smtClean="0"/>
              <a:t>. vs aplicación de tratamiento</a:t>
            </a:r>
            <a:endParaRPr lang="es-ES" b="1" dirty="0"/>
          </a:p>
          <a:p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5847315" y="1481456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El análisis dio como resultado un Riesgo Relativo (RR) = </a:t>
            </a:r>
            <a:r>
              <a:rPr lang="es-EC" dirty="0" smtClean="0"/>
              <a:t>0.5227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No es factor de </a:t>
            </a:r>
            <a:r>
              <a:rPr lang="es-EC" dirty="0" smtClean="0"/>
              <a:t>riesgo</a:t>
            </a:r>
            <a:r>
              <a:rPr lang="en-US" dirty="0" smtClean="0"/>
              <a:t>.</a:t>
            </a:r>
          </a:p>
          <a:p>
            <a:endParaRPr lang="es-EC" dirty="0" smtClean="0"/>
          </a:p>
        </p:txBody>
      </p:sp>
      <p:sp>
        <p:nvSpPr>
          <p:cNvPr id="9" name="Rectángulo 8"/>
          <p:cNvSpPr/>
          <p:nvPr/>
        </p:nvSpPr>
        <p:spPr>
          <a:xfrm>
            <a:off x="5847315" y="2560436"/>
            <a:ext cx="6073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Somerville (2007) </a:t>
            </a:r>
            <a:r>
              <a:rPr lang="es-EC" dirty="0"/>
              <a:t>la braulosis no es considerada como una enfermedad de importancia por los </a:t>
            </a:r>
            <a:r>
              <a:rPr lang="es-EC" dirty="0" smtClean="0"/>
              <a:t>apicultores.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5847315" y="3428258"/>
            <a:ext cx="6252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Peldoza (2002) </a:t>
            </a:r>
            <a:r>
              <a:rPr lang="es-EC" dirty="0"/>
              <a:t>los apicultores </a:t>
            </a:r>
            <a:r>
              <a:rPr lang="es-EC" dirty="0" smtClean="0"/>
              <a:t>realizan tratamientos </a:t>
            </a:r>
            <a:r>
              <a:rPr lang="es-EC" dirty="0"/>
              <a:t>control en forma </a:t>
            </a:r>
            <a:r>
              <a:rPr lang="es-EC" dirty="0" smtClean="0"/>
              <a:t>artesanal.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489855" y="4108891"/>
            <a:ext cx="312136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N°: Número de casos ; %: porcentaje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Factores de riesgo</a:t>
            </a:r>
            <a:endParaRPr lang="es-EC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649915"/>
              </p:ext>
            </p:extLst>
          </p:nvPr>
        </p:nvGraphicFramePr>
        <p:xfrm>
          <a:off x="355022" y="1571226"/>
          <a:ext cx="5055177" cy="2632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25418"/>
                <a:gridCol w="112764"/>
                <a:gridCol w="400386"/>
                <a:gridCol w="663627"/>
                <a:gridCol w="256003"/>
                <a:gridCol w="412196"/>
                <a:gridCol w="717893"/>
                <a:gridCol w="866890"/>
              </a:tblGrid>
              <a:tr h="5882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Captura de enjambre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Presencia de </a:t>
                      </a:r>
                      <a:r>
                        <a:rPr lang="es-EC" sz="1400" b="1" i="1" dirty="0">
                          <a:effectLst/>
                          <a:latin typeface="+mn-lt"/>
                        </a:rPr>
                        <a:t>Braula</a:t>
                      </a:r>
                      <a:r>
                        <a:rPr lang="es-EC" sz="1400" b="1" dirty="0">
                          <a:effectLst/>
                          <a:latin typeface="+mn-lt"/>
                        </a:rPr>
                        <a:t> sp.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8580">
                <a:tc rowSpan="2"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Negativo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Positivo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Total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51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N°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4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Negativo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109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99.09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0.91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110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0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Positivo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157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93.45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6.55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168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5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</a:rPr>
                        <a:t>TOTAL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266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95.68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4.32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+mn-lt"/>
                        </a:rPr>
                        <a:t>278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489855" y="4296410"/>
            <a:ext cx="312136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N°: Número de casos ; %: porcentaje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5099" y="779226"/>
            <a:ext cx="62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Tabla 17. </a:t>
            </a:r>
            <a:r>
              <a:rPr lang="es-ES" b="1" dirty="0"/>
              <a:t>Análisis de factor de riesgo de </a:t>
            </a:r>
            <a:r>
              <a:rPr lang="es-ES" b="1" dirty="0" smtClean="0"/>
              <a:t>presencia </a:t>
            </a:r>
            <a:r>
              <a:rPr lang="es-ES" b="1" dirty="0"/>
              <a:t>de </a:t>
            </a:r>
            <a:r>
              <a:rPr lang="es-ES" b="1" i="1" dirty="0" smtClean="0"/>
              <a:t>Braula </a:t>
            </a:r>
            <a:r>
              <a:rPr lang="es-ES" b="1" dirty="0" smtClean="0"/>
              <a:t>sp. vs captura de enjambre</a:t>
            </a:r>
            <a:endParaRPr lang="es-ES" b="1" dirty="0"/>
          </a:p>
          <a:p>
            <a:r>
              <a:rPr lang="es-EC" b="1" dirty="0" smtClean="0"/>
              <a:t> 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5623709" y="1711898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El análisis dio como resultado un Riesgo Relativo (RR) = </a:t>
            </a:r>
            <a:r>
              <a:rPr lang="es-EC" dirty="0" smtClean="0"/>
              <a:t>1.0603.</a:t>
            </a:r>
          </a:p>
          <a:p>
            <a:pPr algn="just"/>
            <a:r>
              <a:rPr lang="en-US" dirty="0" smtClean="0"/>
              <a:t>No es factor de riesgo.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5600122" y="2564297"/>
            <a:ext cx="6274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Somerville (2007) dispersión por movilización de hospedero.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5600122" y="3416696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>
                <a:effectLst/>
                <a:ea typeface="Calibri" panose="020F0502020204030204" pitchFamily="34" charset="0"/>
              </a:rPr>
              <a:t>Zapata (2016) determinó que los apicultores que realizan captura de enjambres silvestres, tienen hasta 2.546 de posibilidades de presentar </a:t>
            </a:r>
            <a:r>
              <a:rPr lang="es-EC" i="1" dirty="0" smtClean="0">
                <a:effectLst/>
                <a:ea typeface="Calibri" panose="020F0502020204030204" pitchFamily="34" charset="0"/>
              </a:rPr>
              <a:t>Braula </a:t>
            </a:r>
            <a:r>
              <a:rPr lang="es-EC" dirty="0" smtClean="0">
                <a:effectLst/>
                <a:ea typeface="Calibri" panose="020F0502020204030204" pitchFamily="34" charset="0"/>
              </a:rPr>
              <a:t> en la colmena.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4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8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5023" y="825501"/>
            <a:ext cx="10972800" cy="4525963"/>
          </a:xfrm>
        </p:spPr>
        <p:txBody>
          <a:bodyPr/>
          <a:lstStyle/>
          <a:p>
            <a:r>
              <a:rPr lang="es-EC" sz="1800" dirty="0">
                <a:solidFill>
                  <a:schemeClr val="tx1"/>
                </a:solidFill>
              </a:rPr>
              <a:t>Se realizó la edición y elaboración de un manual técnico para el diagnóstico de Acarapisosis, Braulosis y Varroasis </a:t>
            </a:r>
            <a:r>
              <a:rPr lang="es-EC" sz="1800" dirty="0" smtClean="0">
                <a:solidFill>
                  <a:schemeClr val="tx1"/>
                </a:solidFill>
              </a:rPr>
              <a:t>sintetizando </a:t>
            </a:r>
            <a:r>
              <a:rPr lang="es-EC" sz="1800" dirty="0">
                <a:solidFill>
                  <a:schemeClr val="tx1"/>
                </a:solidFill>
              </a:rPr>
              <a:t>la información encontrada en la literatura, experiencia obtenida mediante la elaboración del presente estudio y recomendaciones de productores apícolas en el </a:t>
            </a:r>
            <a:r>
              <a:rPr lang="es-EC" sz="1800" dirty="0" smtClean="0">
                <a:solidFill>
                  <a:schemeClr val="tx1"/>
                </a:solidFill>
              </a:rPr>
              <a:t>campo.</a:t>
            </a: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6438378"/>
            <a:ext cx="3741057" cy="44233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kern="0" dirty="0" smtClean="0">
                <a:solidFill>
                  <a:schemeClr val="tx1"/>
                </a:solidFill>
              </a:rPr>
              <a:t>RESULTADOS Y DISCUSIÓN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5023" y="215886"/>
            <a:ext cx="526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Manual Técnico</a:t>
            </a:r>
            <a:endParaRPr lang="es-EC" b="1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29" y="1858600"/>
            <a:ext cx="3336971" cy="4141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858600"/>
            <a:ext cx="3117850" cy="4141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51" y="1858600"/>
            <a:ext cx="3159760" cy="4141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8985827" y="6098296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" name="Picture 8" descr="Resultado de imagen para esp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27" y="6049341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49947"/>
            <a:ext cx="109728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CONCLUSIONES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Los organismos </a:t>
            </a:r>
            <a:r>
              <a:rPr lang="es-EC" i="1" dirty="0">
                <a:solidFill>
                  <a:schemeClr val="tx1"/>
                </a:solidFill>
              </a:rPr>
              <a:t>Braula </a:t>
            </a:r>
            <a:r>
              <a:rPr lang="es-EC" dirty="0">
                <a:solidFill>
                  <a:schemeClr val="tx1"/>
                </a:solidFill>
              </a:rPr>
              <a:t>sp. y </a:t>
            </a:r>
            <a:r>
              <a:rPr lang="es-EC" i="1" dirty="0">
                <a:solidFill>
                  <a:schemeClr val="tx1"/>
                </a:solidFill>
              </a:rPr>
              <a:t>Varroa </a:t>
            </a:r>
            <a:r>
              <a:rPr lang="es-EC" dirty="0">
                <a:solidFill>
                  <a:schemeClr val="tx1"/>
                </a:solidFill>
              </a:rPr>
              <a:t>sp se encuentran </a:t>
            </a:r>
            <a:r>
              <a:rPr lang="es-EC" dirty="0">
                <a:solidFill>
                  <a:srgbClr val="FF0000"/>
                </a:solidFill>
              </a:rPr>
              <a:t>presentes</a:t>
            </a:r>
            <a:r>
              <a:rPr lang="es-EC" dirty="0">
                <a:solidFill>
                  <a:schemeClr val="tx1"/>
                </a:solidFill>
              </a:rPr>
              <a:t> en los apiarios investigados </a:t>
            </a:r>
            <a:endParaRPr lang="es-EC" dirty="0" smtClean="0">
              <a:solidFill>
                <a:schemeClr val="tx1"/>
              </a:solidFill>
            </a:endParaRPr>
          </a:p>
          <a:p>
            <a:pPr algn="just"/>
            <a:r>
              <a:rPr lang="es-EC" dirty="0" smtClean="0">
                <a:solidFill>
                  <a:schemeClr val="tx1"/>
                </a:solidFill>
              </a:rPr>
              <a:t>Poseen </a:t>
            </a:r>
            <a:r>
              <a:rPr lang="es-EC" dirty="0">
                <a:solidFill>
                  <a:schemeClr val="tx1"/>
                </a:solidFill>
              </a:rPr>
              <a:t>una amplia </a:t>
            </a:r>
            <a:r>
              <a:rPr lang="es-EC" dirty="0">
                <a:solidFill>
                  <a:srgbClr val="00B050"/>
                </a:solidFill>
              </a:rPr>
              <a:t>distribución</a:t>
            </a:r>
            <a:r>
              <a:rPr lang="es-EC" dirty="0">
                <a:solidFill>
                  <a:schemeClr val="tx1"/>
                </a:solidFill>
              </a:rPr>
              <a:t> en todos los cantones pertenecientes a las provincias de Carchi, Imbabura y Pichincha, </a:t>
            </a:r>
            <a:endParaRPr lang="es-EC" dirty="0" smtClean="0">
              <a:solidFill>
                <a:schemeClr val="tx1"/>
              </a:solidFill>
            </a:endParaRPr>
          </a:p>
          <a:p>
            <a:pPr algn="just"/>
            <a:r>
              <a:rPr lang="es-EC" dirty="0" smtClean="0">
                <a:solidFill>
                  <a:schemeClr val="tx1"/>
                </a:solidFill>
              </a:rPr>
              <a:t>La </a:t>
            </a:r>
            <a:r>
              <a:rPr lang="es-EC" u="sng" dirty="0">
                <a:solidFill>
                  <a:schemeClr val="tx1"/>
                </a:solidFill>
              </a:rPr>
              <a:t>ausencia aparente </a:t>
            </a:r>
            <a:r>
              <a:rPr lang="es-EC" dirty="0">
                <a:solidFill>
                  <a:schemeClr val="tx1"/>
                </a:solidFill>
              </a:rPr>
              <a:t>de </a:t>
            </a:r>
            <a:r>
              <a:rPr lang="es-EC" i="1" dirty="0">
                <a:solidFill>
                  <a:schemeClr val="tx1"/>
                </a:solidFill>
              </a:rPr>
              <a:t>Acarapis</a:t>
            </a:r>
            <a:r>
              <a:rPr lang="es-EC" dirty="0">
                <a:solidFill>
                  <a:schemeClr val="tx1"/>
                </a:solidFill>
              </a:rPr>
              <a:t> sp en los muestreos realizados en el estudio </a:t>
            </a:r>
            <a:r>
              <a:rPr lang="es-EC" dirty="0" smtClean="0">
                <a:solidFill>
                  <a:srgbClr val="0070C0"/>
                </a:solidFill>
              </a:rPr>
              <a:t>no descarta </a:t>
            </a:r>
            <a:r>
              <a:rPr lang="es-EC" dirty="0" smtClean="0">
                <a:solidFill>
                  <a:schemeClr val="tx1"/>
                </a:solidFill>
              </a:rPr>
              <a:t>la </a:t>
            </a:r>
            <a:r>
              <a:rPr lang="es-EC" dirty="0">
                <a:solidFill>
                  <a:schemeClr val="tx1"/>
                </a:solidFill>
              </a:rPr>
              <a:t>inexistencia total del organismo ya que individuos, pertenecientes a varias colmenas investigadas, presentaron lesiones traqueales lo cual da un grado de sospecha sobre su accionar en las colmenas</a:t>
            </a:r>
            <a:r>
              <a:rPr lang="es-EC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665019"/>
            <a:ext cx="10972800" cy="5461146"/>
          </a:xfrm>
        </p:spPr>
        <p:txBody>
          <a:bodyPr/>
          <a:lstStyle/>
          <a:p>
            <a:pPr lvl="0" algn="just"/>
            <a:r>
              <a:rPr lang="es-EC" dirty="0">
                <a:solidFill>
                  <a:schemeClr val="tx1"/>
                </a:solidFill>
              </a:rPr>
              <a:t>Para </a:t>
            </a:r>
            <a:r>
              <a:rPr lang="es-EC" i="1" dirty="0">
                <a:solidFill>
                  <a:schemeClr val="tx1"/>
                </a:solidFill>
              </a:rPr>
              <a:t>Varroa </a:t>
            </a:r>
            <a:r>
              <a:rPr lang="es-EC" dirty="0">
                <a:solidFill>
                  <a:schemeClr val="tx1"/>
                </a:solidFill>
              </a:rPr>
              <a:t>sp., la provincia de Pichincha presentó un índice de infestación para del </a:t>
            </a:r>
            <a:r>
              <a:rPr lang="es-EC" dirty="0">
                <a:solidFill>
                  <a:srgbClr val="FF0000"/>
                </a:solidFill>
              </a:rPr>
              <a:t>6.02%,  </a:t>
            </a:r>
            <a:r>
              <a:rPr lang="es-EC" dirty="0">
                <a:solidFill>
                  <a:schemeClr val="tx1"/>
                </a:solidFill>
              </a:rPr>
              <a:t>el cual se considera de grado moderado, mientras que para las provincias de Imbabura y Carchi fue de </a:t>
            </a:r>
            <a:r>
              <a:rPr lang="es-EC" dirty="0">
                <a:solidFill>
                  <a:srgbClr val="FF9900"/>
                </a:solidFill>
              </a:rPr>
              <a:t>3.69%</a:t>
            </a:r>
            <a:r>
              <a:rPr lang="es-EC" dirty="0">
                <a:solidFill>
                  <a:schemeClr val="tx1"/>
                </a:solidFill>
              </a:rPr>
              <a:t> y </a:t>
            </a:r>
            <a:r>
              <a:rPr lang="es-EC" dirty="0">
                <a:solidFill>
                  <a:srgbClr val="FF9900"/>
                </a:solidFill>
              </a:rPr>
              <a:t>2.99%</a:t>
            </a:r>
            <a:r>
              <a:rPr lang="es-EC" dirty="0">
                <a:solidFill>
                  <a:schemeClr val="tx1"/>
                </a:solidFill>
              </a:rPr>
              <a:t> . A nivel de apiario se presentó un índice de infestación del </a:t>
            </a:r>
            <a:r>
              <a:rPr lang="es-EC" dirty="0">
                <a:solidFill>
                  <a:srgbClr val="009900"/>
                </a:solidFill>
              </a:rPr>
              <a:t>4.2%</a:t>
            </a:r>
            <a:r>
              <a:rPr lang="es-EC" dirty="0">
                <a:solidFill>
                  <a:schemeClr val="tx1"/>
                </a:solidFill>
              </a:rPr>
              <a:t> mientras que a nivel de colmena se presentó un índice de infestación del </a:t>
            </a:r>
            <a:r>
              <a:rPr lang="es-EC" dirty="0">
                <a:solidFill>
                  <a:srgbClr val="996633"/>
                </a:solidFill>
              </a:rPr>
              <a:t>3.79%</a:t>
            </a:r>
            <a:r>
              <a:rPr lang="es-EC" dirty="0">
                <a:solidFill>
                  <a:schemeClr val="tx1"/>
                </a:solidFill>
              </a:rPr>
              <a:t>, ambos valores considerados de infestación ligera y controlable. En tanto que para </a:t>
            </a:r>
            <a:r>
              <a:rPr lang="es-EC" i="1" dirty="0">
                <a:solidFill>
                  <a:schemeClr val="tx1"/>
                </a:solidFill>
              </a:rPr>
              <a:t>Braula </a:t>
            </a:r>
            <a:r>
              <a:rPr lang="es-EC" dirty="0">
                <a:solidFill>
                  <a:schemeClr val="tx1"/>
                </a:solidFill>
              </a:rPr>
              <a:t>sp., el índice de infestación  global determinado fue del </a:t>
            </a:r>
            <a:r>
              <a:rPr lang="es-EC" dirty="0">
                <a:solidFill>
                  <a:srgbClr val="0070C0"/>
                </a:solidFill>
              </a:rPr>
              <a:t>0.06</a:t>
            </a:r>
            <a:r>
              <a:rPr lang="es-EC" dirty="0" smtClean="0">
                <a:solidFill>
                  <a:srgbClr val="0070C0"/>
                </a:solidFill>
              </a:rPr>
              <a:t>%</a:t>
            </a:r>
            <a:r>
              <a:rPr lang="es-EC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C" dirty="0">
                <a:solidFill>
                  <a:schemeClr val="tx1"/>
                </a:solidFill>
              </a:rPr>
              <a:t>Dentro de los factores de riesgo considerados por el estudio, únicamente se determinó que la aplicación inadecuada del tratamiento para controlar </a:t>
            </a:r>
            <a:r>
              <a:rPr lang="es-EC" i="1" dirty="0">
                <a:solidFill>
                  <a:schemeClr val="tx1"/>
                </a:solidFill>
              </a:rPr>
              <a:t>Varroa </a:t>
            </a:r>
            <a:r>
              <a:rPr lang="es-EC" dirty="0">
                <a:solidFill>
                  <a:schemeClr val="tx1"/>
                </a:solidFill>
              </a:rPr>
              <a:t>sp es un factor de riesgo, ya que las colmenas aplicadas a tratamiento tienen </a:t>
            </a:r>
            <a:r>
              <a:rPr lang="es-EC" u="sng" dirty="0">
                <a:solidFill>
                  <a:schemeClr val="tx1"/>
                </a:solidFill>
              </a:rPr>
              <a:t>3.31 veces de posibilidad </a:t>
            </a:r>
            <a:r>
              <a:rPr lang="es-EC" dirty="0">
                <a:solidFill>
                  <a:schemeClr val="tx1"/>
                </a:solidFill>
              </a:rPr>
              <a:t>de infestarse con </a:t>
            </a:r>
            <a:r>
              <a:rPr lang="es-EC" i="1" dirty="0">
                <a:solidFill>
                  <a:schemeClr val="tx1"/>
                </a:solidFill>
              </a:rPr>
              <a:t>Varroa</a:t>
            </a:r>
            <a:r>
              <a:rPr lang="es-EC" dirty="0">
                <a:solidFill>
                  <a:schemeClr val="tx1"/>
                </a:solidFill>
              </a:rPr>
              <a:t> sp., al ser expuestas a un tratamiento de control con acaricidas.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s-EC" dirty="0">
                <a:solidFill>
                  <a:schemeClr val="tx1"/>
                </a:solidFill>
              </a:rPr>
              <a:t>Se determinó que los individuos de </a:t>
            </a:r>
            <a:r>
              <a:rPr lang="es-EC" i="1" dirty="0">
                <a:solidFill>
                  <a:schemeClr val="tx1"/>
                </a:solidFill>
              </a:rPr>
              <a:t>Braula </a:t>
            </a:r>
            <a:r>
              <a:rPr lang="es-EC" dirty="0">
                <a:solidFill>
                  <a:schemeClr val="tx1"/>
                </a:solidFill>
              </a:rPr>
              <a:t>sp. encontrados en el estudio pertenecen a la especie </a:t>
            </a:r>
            <a:r>
              <a:rPr lang="es-EC" i="1" dirty="0">
                <a:solidFill>
                  <a:srgbClr val="C00000"/>
                </a:solidFill>
              </a:rPr>
              <a:t>Braula schmitzi</a:t>
            </a:r>
            <a:r>
              <a:rPr lang="es-EC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  <a:p>
            <a:pPr lvl="0" algn="just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0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60338"/>
            <a:ext cx="109728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RECOMENDACIONES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C" dirty="0" smtClean="0">
                <a:solidFill>
                  <a:schemeClr val="tx1"/>
                </a:solidFill>
              </a:rPr>
              <a:t>La combinación de observación en el microscopio y el uso de técnicas moleculares permitiría una precisa identificación de organismos que podrían estar infestando una colmena como en el caso de </a:t>
            </a:r>
            <a:r>
              <a:rPr lang="es-EC" i="1" dirty="0" smtClean="0">
                <a:solidFill>
                  <a:schemeClr val="tx1"/>
                </a:solidFill>
              </a:rPr>
              <a:t>Acarapis </a:t>
            </a:r>
            <a:r>
              <a:rPr lang="es-EC" dirty="0" smtClean="0">
                <a:solidFill>
                  <a:schemeClr val="tx1"/>
                </a:solidFill>
              </a:rPr>
              <a:t>sp. en el presente estudio.</a:t>
            </a:r>
          </a:p>
          <a:p>
            <a:pPr algn="just"/>
            <a:r>
              <a:rPr lang="es-EC" dirty="0" smtClean="0">
                <a:solidFill>
                  <a:schemeClr val="tx1"/>
                </a:solidFill>
              </a:rPr>
              <a:t>Realizar </a:t>
            </a:r>
            <a:r>
              <a:rPr lang="es-EC" dirty="0">
                <a:solidFill>
                  <a:schemeClr val="tx1"/>
                </a:solidFill>
              </a:rPr>
              <a:t>una adecuada y persistente vigilancia sanitaria por medio de muestreos y determinación de prevalencias de organismos patógenos, con lo cual se puedan obtener datos concretos sobre el estado sanitario de las colmenas con el fin de realizar programas de prevención, control y tratamiento de enfermedades y efectuar los respectivos reportes sanitarios a las organismos </a:t>
            </a:r>
            <a:r>
              <a:rPr lang="es-EC" dirty="0"/>
              <a:t>internacionales competentes.</a:t>
            </a:r>
            <a:endParaRPr lang="en-US" dirty="0"/>
          </a:p>
          <a:p>
            <a:pPr algn="just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971" y="6391144"/>
            <a:ext cx="5649686" cy="466856"/>
          </a:xfrm>
        </p:spPr>
        <p:txBody>
          <a:bodyPr/>
          <a:lstStyle/>
          <a:p>
            <a:pPr algn="l"/>
            <a:r>
              <a:rPr lang="es-EC" sz="2000" dirty="0" smtClean="0">
                <a:solidFill>
                  <a:schemeClr val="tx1"/>
                </a:solidFill>
              </a:rPr>
              <a:t>REVISIÓN DE LITERATURA</a:t>
            </a:r>
            <a:endParaRPr lang="es-EC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225185"/>
              </p:ext>
            </p:extLst>
          </p:nvPr>
        </p:nvGraphicFramePr>
        <p:xfrm>
          <a:off x="757382" y="1371600"/>
          <a:ext cx="4596822" cy="252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757382" y="721447"/>
            <a:ext cx="473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Acarapisosis</a:t>
            </a:r>
            <a:endParaRPr lang="es-EC" sz="24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92585684"/>
              </p:ext>
            </p:extLst>
          </p:nvPr>
        </p:nvGraphicFramePr>
        <p:xfrm>
          <a:off x="6081566" y="813218"/>
          <a:ext cx="5252027" cy="4725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50" name="Picture 2" descr="Resultado de imagen para acarapis wood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25" y="4097336"/>
            <a:ext cx="1915103" cy="1915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5" y="3979574"/>
            <a:ext cx="3571212" cy="2150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5495637" y="5735440"/>
            <a:ext cx="3221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Fuente: Ellis </a:t>
            </a:r>
            <a:r>
              <a:rPr lang="en-US" sz="1200" dirty="0" smtClean="0"/>
              <a:t>&amp; Munn (2005)</a:t>
            </a:r>
            <a:endParaRPr lang="es-EC" sz="1200" dirty="0"/>
          </a:p>
        </p:txBody>
      </p:sp>
      <p:sp>
        <p:nvSpPr>
          <p:cNvPr id="9" name="Elipse 8"/>
          <p:cNvSpPr/>
          <p:nvPr/>
        </p:nvSpPr>
        <p:spPr>
          <a:xfrm>
            <a:off x="1045566" y="4880716"/>
            <a:ext cx="370114" cy="348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8940800" y="5873939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Picture 8" descr="Resultado de imagen para esp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4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070265"/>
            <a:ext cx="10972800" cy="5055900"/>
          </a:xfrm>
        </p:spPr>
        <p:txBody>
          <a:bodyPr/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Promover la capacitación técnica de apicultores en temas como buenas prácticas apícolas, uso y dosificación de pesticidas, gestión de calidad y manufactura de productos, de esta manera evitando sensibilización de colmenas por inadecuada aplicación de tratamientos para control de enfermedades y residualidad química en productos de consumo humano como miel, polen y propóleo.</a:t>
            </a:r>
            <a:endParaRPr lang="en-US" dirty="0">
              <a:solidFill>
                <a:schemeClr val="tx1"/>
              </a:solidFill>
            </a:endParaRPr>
          </a:p>
          <a:p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Picture 8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1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Resultado de imagen para gracias to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55" y="742791"/>
            <a:ext cx="5424053" cy="538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Picture 8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2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4748646"/>
            <a:ext cx="3808701" cy="1246910"/>
          </a:xfrm>
        </p:spPr>
        <p:txBody>
          <a:bodyPr/>
          <a:lstStyle/>
          <a:p>
            <a:r>
              <a:rPr lang="es-EC" sz="1200" dirty="0">
                <a:solidFill>
                  <a:schemeClr val="tx1"/>
                </a:solidFill>
              </a:rPr>
              <a:t>A: Huevo; B: Larva; C: Macho (1) y Hembra (2); D:Ubicación de la hembra en la parte exterior de la </a:t>
            </a:r>
            <a:r>
              <a:rPr lang="es-EC" sz="1200" dirty="0" smtClean="0">
                <a:solidFill>
                  <a:schemeClr val="tx1"/>
                </a:solidFill>
              </a:rPr>
              <a:t>tráquea; </a:t>
            </a:r>
            <a:r>
              <a:rPr lang="es-EC" sz="1200" dirty="0">
                <a:solidFill>
                  <a:schemeClr val="tx1"/>
                </a:solidFill>
              </a:rPr>
              <a:t>F: Contagio por contacto físico entre abejas; G: Ubicación del macho en la </a:t>
            </a:r>
            <a:r>
              <a:rPr lang="es-EC" sz="1200" dirty="0" smtClean="0">
                <a:solidFill>
                  <a:schemeClr val="tx1"/>
                </a:solidFill>
              </a:rPr>
              <a:t>tráquea.</a:t>
            </a:r>
          </a:p>
          <a:p>
            <a:r>
              <a:rPr lang="es-EC" sz="1200" dirty="0" smtClean="0">
                <a:solidFill>
                  <a:schemeClr val="tx1"/>
                </a:solidFill>
              </a:rPr>
              <a:t>Hembra mas grande en tamaño al macho.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s-EC" dirty="0" smtClean="0"/>
              <a:t>T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26" y="689350"/>
            <a:ext cx="3648075" cy="3941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6089073" y="789709"/>
            <a:ext cx="49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r>
              <a:rPr lang="es-EC" b="1" dirty="0" smtClean="0"/>
              <a:t>IAGNÓSTICO</a:t>
            </a:r>
            <a:endParaRPr lang="es-EC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012924617"/>
              </p:ext>
            </p:extLst>
          </p:nvPr>
        </p:nvGraphicFramePr>
        <p:xfrm>
          <a:off x="5793509" y="1080655"/>
          <a:ext cx="5949517" cy="185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089073" y="2722418"/>
            <a:ext cx="565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CONTROL</a:t>
            </a:r>
            <a:endParaRPr lang="es-EC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338454" y="3262745"/>
            <a:ext cx="42914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Tratamientos aplicados a varroasis.</a:t>
            </a:r>
          </a:p>
          <a:p>
            <a:pPr algn="just"/>
            <a:endParaRPr lang="es-EC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50 gr/colmena de mentol permiten el control del 98% de población adulta de ácaros traqueales.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386773" y="5836408"/>
            <a:ext cx="5406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Fuente: Morse </a:t>
            </a:r>
            <a:r>
              <a:rPr lang="en-US" sz="1200" dirty="0" smtClean="0"/>
              <a:t>&amp; Nowogrodzki (1990); Sammataro et al. (2013)</a:t>
            </a:r>
            <a:endParaRPr lang="es-EC" sz="1200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97971" y="6391144"/>
            <a:ext cx="3864429" cy="46685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REVISIÓN DE LITERATURA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992249" y="5853815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Picture 8" descr="Resultado de imagen para esp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871869"/>
              </p:ext>
            </p:extLst>
          </p:nvPr>
        </p:nvGraphicFramePr>
        <p:xfrm>
          <a:off x="0" y="1105681"/>
          <a:ext cx="6050973" cy="2836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64573" y="479405"/>
            <a:ext cx="1738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Braulosis</a:t>
            </a:r>
            <a:endParaRPr lang="es-EC" sz="2400" b="1" dirty="0"/>
          </a:p>
        </p:txBody>
      </p:sp>
      <p:pic>
        <p:nvPicPr>
          <p:cNvPr id="8" name="Imagen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73" y="4024745"/>
            <a:ext cx="2860964" cy="1875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4919" y="4024745"/>
            <a:ext cx="1865325" cy="1873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664708288"/>
              </p:ext>
            </p:extLst>
          </p:nvPr>
        </p:nvGraphicFramePr>
        <p:xfrm>
          <a:off x="6081566" y="813218"/>
          <a:ext cx="5252027" cy="4725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804508" y="5898397"/>
            <a:ext cx="3803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Fuente: Ellis &amp; Munn (2005); Somerville (2007)</a:t>
            </a:r>
            <a:endParaRPr lang="es-EC" sz="1200" dirty="0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97971" y="6391144"/>
            <a:ext cx="5649686" cy="466856"/>
          </a:xfrm>
        </p:spPr>
        <p:txBody>
          <a:bodyPr/>
          <a:lstStyle/>
          <a:p>
            <a:pPr algn="l"/>
            <a:r>
              <a:rPr lang="es-EC" sz="2000" dirty="0" smtClean="0">
                <a:solidFill>
                  <a:schemeClr val="tx1"/>
                </a:solidFill>
              </a:rPr>
              <a:t>REVISIÓN DE LITERATURA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1230624" y="4787400"/>
            <a:ext cx="370114" cy="348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8928100" y="5873036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Picture 8" descr="Resultado de imagen para esp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8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1" y="4229100"/>
            <a:ext cx="4648761" cy="1891145"/>
          </a:xfrm>
        </p:spPr>
        <p:txBody>
          <a:bodyPr/>
          <a:lstStyle/>
          <a:p>
            <a:pPr algn="just"/>
            <a:r>
              <a:rPr lang="es-ES" sz="1400" dirty="0">
                <a:solidFill>
                  <a:schemeClr val="tx1"/>
                </a:solidFill>
              </a:rPr>
              <a:t>Su ciclo de vida dura de 5 a 15 días, dependiendo de la temperatura, y consta de : </a:t>
            </a:r>
          </a:p>
          <a:p>
            <a:pPr algn="just"/>
            <a:r>
              <a:rPr lang="es-ES" sz="1400" dirty="0">
                <a:solidFill>
                  <a:schemeClr val="tx1"/>
                </a:solidFill>
              </a:rPr>
              <a:t>Huevo (A) (2-7 días), Larva (B) (2-7 días), que se desarrollan en las celdas de miel, de la cual             obtienen su alimentación </a:t>
            </a:r>
            <a:endParaRPr lang="es-ES" sz="1400" dirty="0" smtClean="0">
              <a:solidFill>
                <a:schemeClr val="tx1"/>
              </a:solidFill>
            </a:endParaRPr>
          </a:p>
          <a:p>
            <a:pPr algn="just"/>
            <a:r>
              <a:rPr lang="es-ES" sz="1400" dirty="0" smtClean="0">
                <a:solidFill>
                  <a:schemeClr val="tx1"/>
                </a:solidFill>
              </a:rPr>
              <a:t>Pupa </a:t>
            </a:r>
            <a:r>
              <a:rPr lang="es-ES" sz="1400" dirty="0">
                <a:solidFill>
                  <a:schemeClr val="tx1"/>
                </a:solidFill>
              </a:rPr>
              <a:t>(C) (1-3 días) y adulto (D) que es cuando empieza a parasitar, principalmente, a la abeja reina. </a:t>
            </a:r>
            <a:r>
              <a:rPr lang="es-ES" sz="1400" dirty="0" smtClean="0">
                <a:solidFill>
                  <a:schemeClr val="tx1"/>
                </a:solidFill>
              </a:rPr>
              <a:t>Hembras y machos de similar tamaño.</a:t>
            </a:r>
            <a:endParaRPr lang="es-E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79883"/>
            <a:ext cx="4346864" cy="363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743700" y="882051"/>
            <a:ext cx="443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DIAGNÓSTICO</a:t>
            </a:r>
            <a:endParaRPr lang="es-EC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6619009" y="1251383"/>
            <a:ext cx="4104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Se utilizan los mismos protocolos para diagnóstico de </a:t>
            </a:r>
            <a:r>
              <a:rPr lang="es-EC" i="1" dirty="0" smtClean="0"/>
              <a:t>Varroa </a:t>
            </a:r>
            <a:r>
              <a:rPr lang="es-EC" dirty="0" smtClean="0"/>
              <a:t>sp.</a:t>
            </a:r>
          </a:p>
          <a:p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Uso de técnicas moleculares.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6743700" y="2728169"/>
            <a:ext cx="443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CONTROL</a:t>
            </a:r>
            <a:endParaRPr lang="es-EC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60583710"/>
              </p:ext>
            </p:extLst>
          </p:nvPr>
        </p:nvGraphicFramePr>
        <p:xfrm>
          <a:off x="6128326" y="3190409"/>
          <a:ext cx="5085773" cy="276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>
          <a:xfrm>
            <a:off x="97971" y="6391144"/>
            <a:ext cx="5649686" cy="46685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REVISIÓN DE LITERATURA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962159" y="6032441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Picture 8" descr="Resultado de imagen para esp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66057" y="503732"/>
            <a:ext cx="1738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Varroasis</a:t>
            </a:r>
            <a:endParaRPr lang="es-EC" sz="2400" b="1" dirty="0"/>
          </a:p>
        </p:txBody>
      </p:sp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963058"/>
              </p:ext>
            </p:extLst>
          </p:nvPr>
        </p:nvGraphicFramePr>
        <p:xfrm>
          <a:off x="370939" y="1075232"/>
          <a:ext cx="4596822" cy="252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3" y="3714388"/>
            <a:ext cx="3178205" cy="2085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205356069"/>
              </p:ext>
            </p:extLst>
          </p:nvPr>
        </p:nvGraphicFramePr>
        <p:xfrm>
          <a:off x="6171043" y="1212833"/>
          <a:ext cx="5934366" cy="469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146" name="Picture 2" descr="Resultado de imagen para varro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05" y="3700561"/>
            <a:ext cx="1801669" cy="20989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004329" y="5909342"/>
            <a:ext cx="456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Fuente: Ellis </a:t>
            </a:r>
            <a:r>
              <a:rPr lang="en-US" sz="1400" dirty="0" smtClean="0"/>
              <a:t>&amp; Munn (2008)</a:t>
            </a:r>
            <a:endParaRPr lang="es-EC" sz="14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97971" y="6391144"/>
            <a:ext cx="5649686" cy="46685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000" kern="0" dirty="0" smtClean="0">
                <a:solidFill>
                  <a:schemeClr val="tx1"/>
                </a:solidFill>
              </a:rPr>
              <a:t>REVISIÓN DE LITERATURA</a:t>
            </a:r>
            <a:endParaRPr lang="es-EC" sz="2000" kern="0" dirty="0">
              <a:solidFill>
                <a:schemeClr val="tx1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152401" y="4575863"/>
            <a:ext cx="370114" cy="348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9023927" y="5976627"/>
            <a:ext cx="3081482" cy="680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Picture 8" descr="Resultado de imagen para esp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5957334"/>
            <a:ext cx="3012662" cy="7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258B6C40-A110-488A-81E1-4D9F5AE203D2}" vid="{91B88636-1E79-42F4-957F-98CAF5CB80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3019</TotalTime>
  <Words>4592</Words>
  <Application>Microsoft Office PowerPoint</Application>
  <PresentationFormat>Panorámica</PresentationFormat>
  <Paragraphs>1255</Paragraphs>
  <Slides>51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8" baseType="lpstr">
      <vt:lpstr>Arial</vt:lpstr>
      <vt:lpstr>Calibri</vt:lpstr>
      <vt:lpstr>Cambria Math</vt:lpstr>
      <vt:lpstr>Times</vt:lpstr>
      <vt:lpstr>Times New Roman</vt:lpstr>
      <vt:lpstr>Tema1</vt:lpstr>
      <vt:lpstr>CorelDRAW</vt:lpstr>
      <vt:lpstr>Presentación de PowerPoint</vt:lpstr>
      <vt:lpstr> </vt:lpstr>
      <vt:lpstr>Presentación de PowerPoint</vt:lpstr>
      <vt:lpstr>Presentación de PowerPoint</vt:lpstr>
      <vt:lpstr>REVISIÓN DE LITERATURA</vt:lpstr>
      <vt:lpstr>Presentación de PowerPoint</vt:lpstr>
      <vt:lpstr>REVISIÓN DE LITERATURA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ESPECÍFICOS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Y DISCUSIÓN</vt:lpstr>
      <vt:lpstr>RESULTADOS Y DISCUSIÓN</vt:lpstr>
      <vt:lpstr>Presentación de PowerPoint</vt:lpstr>
      <vt:lpstr>RESULTADOS Y DISCUSIÓN</vt:lpstr>
      <vt:lpstr>RESULTADOS Y DISCUSIÓN</vt:lpstr>
      <vt:lpstr>RESULTADOS Y DISCUSIÓN</vt:lpstr>
      <vt:lpstr>RESULTADOS Y DISCUSIÓN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RECOMENDACIONES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Vásquez M.</dc:creator>
  <cp:lastModifiedBy>Jorge Vásquez M.</cp:lastModifiedBy>
  <cp:revision>132</cp:revision>
  <dcterms:created xsi:type="dcterms:W3CDTF">2018-03-10T02:48:48Z</dcterms:created>
  <dcterms:modified xsi:type="dcterms:W3CDTF">2018-05-24T15:01:13Z</dcterms:modified>
</cp:coreProperties>
</file>