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82" r:id="rId3"/>
    <p:sldId id="257" r:id="rId4"/>
    <p:sldId id="270" r:id="rId5"/>
    <p:sldId id="268" r:id="rId6"/>
    <p:sldId id="269" r:id="rId7"/>
    <p:sldId id="283" r:id="rId8"/>
    <p:sldId id="271" r:id="rId9"/>
    <p:sldId id="272" r:id="rId10"/>
    <p:sldId id="273" r:id="rId11"/>
    <p:sldId id="275" r:id="rId12"/>
    <p:sldId id="284" r:id="rId13"/>
    <p:sldId id="285" r:id="rId14"/>
    <p:sldId id="286" r:id="rId15"/>
    <p:sldId id="307" r:id="rId16"/>
    <p:sldId id="289" r:id="rId17"/>
    <p:sldId id="290" r:id="rId18"/>
    <p:sldId id="291" r:id="rId19"/>
    <p:sldId id="292" r:id="rId20"/>
    <p:sldId id="293" r:id="rId21"/>
    <p:sldId id="276" r:id="rId22"/>
    <p:sldId id="294" r:id="rId23"/>
    <p:sldId id="274" r:id="rId24"/>
    <p:sldId id="308" r:id="rId25"/>
    <p:sldId id="309" r:id="rId26"/>
    <p:sldId id="277" r:id="rId27"/>
    <p:sldId id="295" r:id="rId28"/>
    <p:sldId id="296" r:id="rId29"/>
    <p:sldId id="297" r:id="rId30"/>
    <p:sldId id="279" r:id="rId31"/>
    <p:sldId id="298" r:id="rId32"/>
    <p:sldId id="299" r:id="rId33"/>
    <p:sldId id="300" r:id="rId34"/>
    <p:sldId id="301" r:id="rId35"/>
    <p:sldId id="302" r:id="rId36"/>
    <p:sldId id="303" r:id="rId37"/>
    <p:sldId id="304" r:id="rId38"/>
    <p:sldId id="310" r:id="rId39"/>
    <p:sldId id="311" r:id="rId40"/>
    <p:sldId id="312" r:id="rId41"/>
    <p:sldId id="313" r:id="rId42"/>
    <p:sldId id="314" r:id="rId43"/>
    <p:sldId id="305" r:id="rId44"/>
  </p:sldIdLst>
  <p:sldSz cx="9144000" cy="6858000" type="screen4x3"/>
  <p:notesSz cx="7023100" cy="93091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74" y="72"/>
      </p:cViewPr>
      <p:guideLst>
        <p:guide orient="horz" pos="2160"/>
        <p:guide pos="2880"/>
      </p:guideLst>
    </p:cSldViewPr>
  </p:slideViewPr>
  <p:notesTextViewPr>
    <p:cViewPr>
      <p:scale>
        <a:sx n="1" d="1"/>
        <a:sy n="1" d="1"/>
      </p:scale>
      <p:origin x="0" y="0"/>
    </p:cViewPr>
  </p:notesTextViewPr>
  <p:sorterViewPr>
    <p:cViewPr>
      <p:scale>
        <a:sx n="100" d="100"/>
        <a:sy n="100" d="100"/>
      </p:scale>
      <p:origin x="0" y="11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S"/>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C6507F6-75C6-4812-AB1E-2F627979230E}" type="datetimeFigureOut">
              <a:rPr lang="es-ES" smtClean="0"/>
              <a:pPr/>
              <a:t>25/06/2018</a:t>
            </a:fld>
            <a:endParaRPr lang="es-ES"/>
          </a:p>
        </p:txBody>
      </p:sp>
      <p:sp>
        <p:nvSpPr>
          <p:cNvPr id="4" name="3 Marcador de imagen de diapositiva"/>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S"/>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5C3EF72-EA65-41A1-B411-876210B95C5A}" type="slidenum">
              <a:rPr lang="es-ES" smtClean="0"/>
              <a:pPr/>
              <a:t>‹Nº›</a:t>
            </a:fld>
            <a:endParaRPr lang="es-ES"/>
          </a:p>
        </p:txBody>
      </p:sp>
    </p:spTree>
    <p:extLst>
      <p:ext uri="{BB962C8B-B14F-4D97-AF65-F5344CB8AC3E}">
        <p14:creationId xmlns:p14="http://schemas.microsoft.com/office/powerpoint/2010/main" val="397656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56" name="CorelDRAW" r:id="rId3" imgW="9168480" imgH="5375520" progId="">
                  <p:embed/>
                </p:oleObj>
              </mc:Choice>
              <mc:Fallback>
                <p:oleObj name="CorelDRAW" r:id="rId3" imgW="9168480" imgH="537552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fld id="{7228E37A-151F-434E-8AC7-5EAEF6FFC564}" type="datetimeFigureOut">
              <a:rPr lang="es-ES" smtClean="0"/>
              <a:pPr/>
              <a:t>25/06/2018</a:t>
            </a:fld>
            <a:endParaRPr lang="es-ES"/>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endParaRPr lang="es-ES"/>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fld id="{68C1445E-845D-4313-8599-B2984C03D879}" type="slidenum">
              <a:rPr lang="es-ES" smtClean="0"/>
              <a:pPr/>
              <a:t>‹Nº›</a:t>
            </a:fld>
            <a:endParaRPr lang="es-ES"/>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extLst>
      <p:ext uri="{BB962C8B-B14F-4D97-AF65-F5344CB8AC3E}">
        <p14:creationId xmlns:p14="http://schemas.microsoft.com/office/powerpoint/2010/main" val="61674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0179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extLst>
      <p:ext uri="{BB962C8B-B14F-4D97-AF65-F5344CB8AC3E}">
        <p14:creationId xmlns:p14="http://schemas.microsoft.com/office/powerpoint/2010/main" val="183330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228E37A-151F-434E-8AC7-5EAEF6FFC564}" type="datetimeFigureOut">
              <a:rPr lang="es-ES" smtClean="0"/>
              <a:pPr/>
              <a:t>25/06/2018</a:t>
            </a:fld>
            <a:endParaRPr lang="es-ES"/>
          </a:p>
        </p:txBody>
      </p:sp>
      <p:sp>
        <p:nvSpPr>
          <p:cNvPr id="3" name="2 Marcador de número de diapositiva"/>
          <p:cNvSpPr>
            <a:spLocks noGrp="1"/>
          </p:cNvSpPr>
          <p:nvPr>
            <p:ph type="sldNum" sz="quarter" idx="11"/>
          </p:nvPr>
        </p:nvSpPr>
        <p:spPr/>
        <p:txBody>
          <a:bodyPr/>
          <a:lstStyle/>
          <a:p>
            <a:fld id="{68C1445E-845D-4313-8599-B2984C03D879}" type="slidenum">
              <a:rPr lang="es-ES" smtClean="0"/>
              <a:pPr/>
              <a:t>‹Nº›</a:t>
            </a:fld>
            <a:endParaRPr lang="es-ES"/>
          </a:p>
        </p:txBody>
      </p:sp>
      <p:sp>
        <p:nvSpPr>
          <p:cNvPr id="4" name="3 Marcador de pie de página"/>
          <p:cNvSpPr>
            <a:spLocks noGrp="1"/>
          </p:cNvSpPr>
          <p:nvPr>
            <p:ph type="ftr" sz="quarter" idx="12"/>
          </p:nvPr>
        </p:nvSpPr>
        <p:spPr/>
        <p:txBody>
          <a:bodyPr/>
          <a:lstStyle/>
          <a:p>
            <a:endParaRPr lang="es-ES"/>
          </a:p>
        </p:txBody>
      </p:sp>
    </p:spTree>
    <p:extLst>
      <p:ext uri="{BB962C8B-B14F-4D97-AF65-F5344CB8AC3E}">
        <p14:creationId xmlns:p14="http://schemas.microsoft.com/office/powerpoint/2010/main" val="3241063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rot="-900000">
            <a:off x="547834" y="3632676"/>
            <a:ext cx="5985159" cy="1606102"/>
          </a:xfrm>
          <a:prstGeom prst="rect">
            <a:avLst/>
          </a:prstGeom>
        </p:spPr>
        <p:txBody>
          <a:bodyPr>
            <a:normAutofit/>
          </a:bodyPr>
          <a:lstStyle>
            <a:lvl1pPr>
              <a:lnSpc>
                <a:spcPts val="6000"/>
              </a:lnSpc>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900000">
            <a:off x="2201145" y="5027230"/>
            <a:ext cx="4655297" cy="1128495"/>
          </a:xfrm>
          <a:prstGeom prst="rect">
            <a:avLst/>
          </a:prstGeo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7228E37A-151F-434E-8AC7-5EAEF6FFC564}" type="datetimeFigureOut">
              <a:rPr lang="es-ES" smtClean="0"/>
              <a:pPr/>
              <a:t>25/06/2018</a:t>
            </a:fld>
            <a:endParaRPr lang="es-E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s-E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68C1445E-845D-4313-8599-B2984C03D879}" type="slidenum">
              <a:rPr lang="es-ES" smtClean="0"/>
              <a:pPr/>
              <a:t>‹Nº›</a:t>
            </a:fld>
            <a:endParaRPr lang="es-ES"/>
          </a:p>
        </p:txBody>
      </p:sp>
    </p:spTree>
    <p:extLst>
      <p:ext uri="{BB962C8B-B14F-4D97-AF65-F5344CB8AC3E}">
        <p14:creationId xmlns:p14="http://schemas.microsoft.com/office/powerpoint/2010/main" val="323995142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88436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00524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8530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3520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55418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88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43548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9213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fld id="{7228E37A-151F-434E-8AC7-5EAEF6FFC564}" type="datetimeFigureOut">
              <a:rPr lang="es-ES" smtClean="0"/>
              <a:pPr/>
              <a:t>25/06/2018</a:t>
            </a:fld>
            <a:endParaRPr lang="es-ES"/>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endParaRPr lang="es-ES"/>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fld id="{68C1445E-845D-4313-8599-B2984C03D879}" type="slidenum">
              <a:rPr lang="es-ES" smtClean="0"/>
              <a:pPr/>
              <a:t>‹Nº›</a:t>
            </a:fld>
            <a:endParaRPr lang="es-ES"/>
          </a:p>
        </p:txBody>
      </p:sp>
      <p:pic>
        <p:nvPicPr>
          <p:cNvPr id="11" name="10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extLst>
      <p:ext uri="{BB962C8B-B14F-4D97-AF65-F5344CB8AC3E}">
        <p14:creationId xmlns:p14="http://schemas.microsoft.com/office/powerpoint/2010/main" val="999849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984" y="2480915"/>
            <a:ext cx="8440488" cy="1362075"/>
          </a:xfrm>
        </p:spPr>
        <p:txBody>
          <a:bodyPr>
            <a:noAutofit/>
          </a:bodyPr>
          <a:lstStyle/>
          <a:p>
            <a:pPr algn="ctr"/>
            <a:r>
              <a:rPr lang="es-ES" sz="2400" dirty="0">
                <a:solidFill>
                  <a:srgbClr val="336600"/>
                </a:solidFill>
                <a:effectLst>
                  <a:outerShdw blurRad="38100" dist="38100" dir="2700000" algn="tl">
                    <a:srgbClr val="000000">
                      <a:alpha val="43137"/>
                    </a:srgbClr>
                  </a:outerShdw>
                </a:effectLst>
              </a:rPr>
              <a:t>CARRERA: EDUCACIÓN </a:t>
            </a:r>
            <a:r>
              <a:rPr lang="es-ES" sz="2400" dirty="0" smtClean="0">
                <a:solidFill>
                  <a:srgbClr val="336600"/>
                </a:solidFill>
                <a:effectLst>
                  <a:outerShdw blurRad="38100" dist="38100" dir="2700000" algn="tl">
                    <a:srgbClr val="000000">
                      <a:alpha val="43137"/>
                    </a:srgbClr>
                  </a:outerShdw>
                </a:effectLst>
              </a:rPr>
              <a:t>INFANTIL</a:t>
            </a:r>
            <a:br>
              <a:rPr lang="es-ES" sz="2400" dirty="0" smtClean="0">
                <a:solidFill>
                  <a:srgbClr val="336600"/>
                </a:solidFill>
                <a:effectLst>
                  <a:outerShdw blurRad="38100" dist="38100" dir="2700000" algn="tl">
                    <a:srgbClr val="000000">
                      <a:alpha val="43137"/>
                    </a:srgbClr>
                  </a:outerShdw>
                </a:effectLst>
              </a:rPr>
            </a:br>
            <a:r>
              <a:rPr lang="es-ES" sz="2400" dirty="0">
                <a:solidFill>
                  <a:srgbClr val="336600"/>
                </a:solidFill>
                <a:effectLst>
                  <a:outerShdw blurRad="38100" dist="38100" dir="2700000" algn="tl">
                    <a:srgbClr val="000000">
                      <a:alpha val="43137"/>
                    </a:srgbClr>
                  </a:outerShdw>
                </a:effectLst>
              </a:rPr>
              <a:t/>
            </a:r>
            <a:br>
              <a:rPr lang="es-ES" sz="2400" dirty="0">
                <a:solidFill>
                  <a:srgbClr val="336600"/>
                </a:solidFill>
                <a:effectLst>
                  <a:outerShdw blurRad="38100" dist="38100" dir="2700000" algn="tl">
                    <a:srgbClr val="000000">
                      <a:alpha val="43137"/>
                    </a:srgbClr>
                  </a:outerShdw>
                </a:effectLst>
              </a:rPr>
            </a:br>
            <a:r>
              <a:rPr lang="es-ES" sz="2000" dirty="0">
                <a:solidFill>
                  <a:srgbClr val="C00000"/>
                </a:solidFill>
                <a:effectLst>
                  <a:outerShdw blurRad="38100" dist="38100" dir="2700000" algn="tl">
                    <a:srgbClr val="000000">
                      <a:alpha val="43137"/>
                    </a:srgbClr>
                  </a:outerShdw>
                </a:effectLst>
              </a:rPr>
              <a:t>Trabajo de titulación previo a la obtención del Título de  Licenciatura en Educación Infantil : </a:t>
            </a:r>
            <a:r>
              <a:rPr lang="es-ES" sz="2400" dirty="0">
                <a:solidFill>
                  <a:srgbClr val="C00000"/>
                </a:solidFill>
                <a:effectLst>
                  <a:outerShdw blurRad="38100" dist="38100" dir="2700000" algn="tl">
                    <a:srgbClr val="000000">
                      <a:alpha val="43137"/>
                    </a:srgbClr>
                  </a:outerShdw>
                </a:effectLst>
              </a:rPr>
              <a:t/>
            </a:r>
            <a:br>
              <a:rPr lang="es-ES" sz="2400" dirty="0">
                <a:solidFill>
                  <a:srgbClr val="C00000"/>
                </a:solidFill>
                <a:effectLst>
                  <a:outerShdw blurRad="38100" dist="38100" dir="2700000" algn="tl">
                    <a:srgbClr val="000000">
                      <a:alpha val="43137"/>
                    </a:srgbClr>
                  </a:outerShdw>
                </a:effectLst>
              </a:rPr>
            </a:br>
            <a:r>
              <a:rPr lang="es-ES" sz="2400" dirty="0">
                <a:solidFill>
                  <a:srgbClr val="336600"/>
                </a:solidFill>
                <a:effectLst>
                  <a:outerShdw blurRad="38100" dist="38100" dir="2700000" algn="tl">
                    <a:srgbClr val="000000">
                      <a:alpha val="43137"/>
                    </a:srgbClr>
                  </a:outerShdw>
                </a:effectLst>
              </a:rPr>
              <a:t>“</a:t>
            </a:r>
            <a:r>
              <a:rPr lang="es-ES" sz="2400" dirty="0"/>
              <a:t> </a:t>
            </a:r>
            <a:r>
              <a:rPr lang="es-ES" sz="2400" dirty="0">
                <a:solidFill>
                  <a:srgbClr val="336600"/>
                </a:solidFill>
              </a:rPr>
              <a:t>Tema: Análisis del Lenguaje Oral en el Desarrollo del Área Cognitiva, de los niños del Nivel Inicial 1, Paralelo H del Centro de Educación Inicial “Lucía Franco de Castro”, Periodo 2015-2016</a:t>
            </a:r>
            <a:r>
              <a:rPr lang="es-ES" sz="2400" dirty="0">
                <a:solidFill>
                  <a:srgbClr val="003300"/>
                </a:solidFill>
                <a:effectLst>
                  <a:outerShdw blurRad="38100" dist="38100" dir="2700000" algn="tl">
                    <a:srgbClr val="000000">
                      <a:alpha val="43137"/>
                    </a:srgbClr>
                  </a:outerShdw>
                </a:effectLst>
              </a:rPr>
              <a:t>”</a:t>
            </a:r>
            <a:br>
              <a:rPr lang="es-ES" sz="2400" dirty="0">
                <a:solidFill>
                  <a:srgbClr val="003300"/>
                </a:solidFill>
                <a:effectLst>
                  <a:outerShdw blurRad="38100" dist="38100" dir="2700000" algn="tl">
                    <a:srgbClr val="000000">
                      <a:alpha val="43137"/>
                    </a:srgbClr>
                  </a:outerShdw>
                </a:effectLst>
              </a:rPr>
            </a:br>
            <a:endParaRPr lang="es-ES" sz="2400" i="0" dirty="0">
              <a:solidFill>
                <a:srgbClr val="C00000"/>
              </a:solidFill>
            </a:endParaRPr>
          </a:p>
        </p:txBody>
      </p:sp>
      <p:sp>
        <p:nvSpPr>
          <p:cNvPr id="3" name="2 Subtítulo"/>
          <p:cNvSpPr>
            <a:spLocks noGrp="1"/>
          </p:cNvSpPr>
          <p:nvPr>
            <p:ph type="body" idx="1"/>
          </p:nvPr>
        </p:nvSpPr>
        <p:spPr>
          <a:xfrm>
            <a:off x="722313" y="980728"/>
            <a:ext cx="7772400" cy="1500187"/>
          </a:xfrm>
        </p:spPr>
        <p:txBody>
          <a:bodyPr>
            <a:noAutofit/>
          </a:bodyPr>
          <a:lstStyle/>
          <a:p>
            <a:pPr algn="ctr"/>
            <a:r>
              <a:rPr lang="es-ES" sz="2400" b="1" dirty="0">
                <a:solidFill>
                  <a:srgbClr val="C00000"/>
                </a:solidFill>
                <a:effectLst>
                  <a:outerShdw blurRad="38100" dist="38100" dir="2700000" algn="tl">
                    <a:srgbClr val="000000">
                      <a:alpha val="43137"/>
                    </a:srgbClr>
                  </a:outerShdw>
                </a:effectLst>
              </a:rPr>
              <a:t>VICERRECTORADO DE DOCENCIA</a:t>
            </a:r>
            <a:br>
              <a:rPr lang="es-ES" sz="2400" b="1" dirty="0">
                <a:solidFill>
                  <a:srgbClr val="C00000"/>
                </a:solidFill>
                <a:effectLst>
                  <a:outerShdw blurRad="38100" dist="38100" dir="2700000" algn="tl">
                    <a:srgbClr val="000000">
                      <a:alpha val="43137"/>
                    </a:srgbClr>
                  </a:outerShdw>
                </a:effectLst>
              </a:rPr>
            </a:br>
            <a:r>
              <a:rPr lang="es-ES" sz="2400" b="1" dirty="0">
                <a:solidFill>
                  <a:srgbClr val="C00000"/>
                </a:solidFill>
                <a:effectLst>
                  <a:outerShdw blurRad="38100" dist="38100" dir="2700000" algn="tl">
                    <a:srgbClr val="000000">
                      <a:alpha val="43137"/>
                    </a:srgbClr>
                  </a:outerShdw>
                </a:effectLst>
              </a:rPr>
              <a:t>DEPARTAMENTO DE CIENCIAS HUMANAS Y SOCIALES</a:t>
            </a:r>
            <a:endParaRPr lang="es-ES" sz="2400" b="1" dirty="0">
              <a:solidFill>
                <a:srgbClr val="003300"/>
              </a:solidFill>
              <a:effectLst>
                <a:outerShdw blurRad="38100" dist="38100" dir="2700000" algn="tl">
                  <a:srgbClr val="000000">
                    <a:alpha val="43137"/>
                  </a:srgbClr>
                </a:outerShdw>
              </a:effectLst>
            </a:endParaRPr>
          </a:p>
        </p:txBody>
      </p:sp>
      <p:pic>
        <p:nvPicPr>
          <p:cNvPr id="6" name="5 Imagen" descr="LOGO PRINCIP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1912"/>
            <a:ext cx="3384376" cy="846808"/>
          </a:xfrm>
          <a:prstGeom prst="rect">
            <a:avLst/>
          </a:prstGeom>
          <a:noFill/>
          <a:ln>
            <a:noFill/>
          </a:ln>
        </p:spPr>
      </p:pic>
      <p:sp>
        <p:nvSpPr>
          <p:cNvPr id="4" name="AutoShape 2" descr="data:image/jpeg;base64,/9j/4AAQSkZJRgABAQAAAQABAAD/2wCEAAkGBxITEhUSEhMVFRUVFxUVGBUVFRcVFRcVFxcWFhYVFRUYHSggGBolHRUVITEhJSkrLi4uFx8zODMtNygtLisBCgoKDg0OFxAQGC0dHR0tLS0tLS0rLS0tLSstLS0tLS0tLS0tLS0tLS0tLS0tLSstLS0tLS04KystLS0tLSstK//AABEIALIBGwMBIgACEQEDEQH/xAAcAAAABwEBAAAAAAAAAAAAAAAAAQIDBAUGBwj/xAA+EAABAwEFBQUGAwYHAQAAAAABAAIDEQQFEiExBkFRYXEHEyKBkTJSobHB8BRC0RUkU3Lh8SNDVGKCkrIz/8QAGQEAAwEBAQAAAAAAAAAAAAAAAAECAwQF/8QAIBEBAQACAwEBAAMBAAAAAAAAAAECEQMSITFBBCJhcf/aAAwDAQACEQMRAD8A7AETmA6gGmnLogjBTSNBBBAAtGRoKjQ7x0RokmSQNBccgBUoBdUdVxLbPtDnklcyzP7uNpIxN9p1N9dwVBdO2dvc/C2d5OtHZ6JbV129GJMuizuxO0gtkPiylZk9vPj0Wgl0TKwUByTtUzBonUEMFGkoI0CkRKFVGvCYsjLgNEW6OTd0qDPic7rRSIoXHUqjZbO7NS0uqa5c1cxXgzBj0C5+zunHNfBzWcDfmrWxPJYK6rOz3kxwJYa0WhsLqsaeSvBjzTWkgpmL2vJOkpiA+LyWsc6UgggmQJLngJRXLu2S/wCezNZ3Bc1xr4hpTgiBqNqdu7JYge8fV3uNzcVgZu3BuI93ZyRuxOouW/su0Wlxe9xc4jFnmTVQpbucw0OoRMpvUVcLJt6C2X7V7NapGxPaYnO0LvZJ4ArobXAioXj4RltCMiF6C7H9oH2mylkjqviOGp1puTqW+KrHH94b0Ks1VNP7x5FILUokaKqkwKCCJMjaCJCqAUjSUKoBSzHaNen4ewyu3kYB1dl9VpqrHdqdmMlgkYBV2RHkaopz64Hd9XvEbRVziAOpXdtkdiIbPGHPAdI4Zkj4Bc57OrjfEfxUkZLgaMBHxXYIrXI+EkCjqaLDLLfjrwx1Ns466zZbbHPDkyR2CRu7PQ+vzW+lOSy8FmlwEzEZEEHzqtFjqzyV8fzTLnnuzln0TqYsxyT1VowGggggAkTxhzS071GvG9YYG4ppGsH+40WA2m7WIGNcyygyPoQHUowHjzRo5WnbGAXA7kTGMc3DXIlVNyWiSWBjpD/iOaCepU+OFzTVcr08fh+GxtrhaMytFZY8LQ3gubbZX3aLIYZohVmMh9dDl7K0Ozu3tktIAL+7kP5H5Z8joVtx4+bcfPn7prCUzZT4j0TmIEVGaYsRzK0jnTkRKCJMDWK7VrAH2JzsNcDmnyqKraKn2usfe2SRnEfI1Qc+udXRcUZAc0ljqVDTmFU7T7Puce9jYDT2wCMxxC1N3XJiewVLQBqHKVJs/UubU55YsR06Lhlsu3p3GWacOvyzCNwocnbt45LpXYPI4STM3YWuVXtpstFEGMjaXFzs3nMrT9kVg7iSUahzW58xuXVx59vHFy8fX11MqphP7weitnFU9kP7w7otGC4QRVQqkBoJNUKoBpBEggFIqoVSHOpqgFVWe20tAFne2hxYcuqtZba0aZrDbZWyaVrmjJoGg3pVWP1J2EvcSRUc0At8JH1WoNoFTuG5cv7PHljnjeV0Bj2O9rIrmvl078NWbqTb7RijI5aqfBlEOgVFedHUYMmlRrDbXxnuyTTdXgtuOebc3PZvTW2U5J8FVFkvCnhI81aArRgFonaxpe40a0Ek8guY7SdqmrLI2u7vHaeQV92q3r3FgkprJSMf8tfhVcJhfUBOQku+LwmtDi+aRz3czkOg0CgQwOcMhUq3sd34hicaN5Zk9P1T81v7vwwtoBv1Pqpyzk8Xjhv66hsjIJbFGXODJYxgOIgVpop5tFK45BRchs15y18Tj98lobBeJcQ0k8fNYX2urHKzHW2t2piZa4GQhwja12LEcySARp5rn157HTszic2TgB4XejtfJXVovch+Q0oAEpl9PJpkdK5fVXM7GdwlUF1bV2+xnBjdQZGOUE06VzC6ZsPt5DaHd3LSKU0oCcnH/aVnZ+5tDMMzBUaPacx5rD7QXS+yPa8Oq0kOY4cRnnzWmOcy8Y58dx9emQgoNy2vvYIpB+ZjT6hZntM2ufYIWd0AZJCQK6AAZmivSGzc8DMmgWYv/bu77MCJJ2l3uN8TvQLgd+bZ260VEs78J/Kw4G/BZeTVGg73dV/stP8AixDwkmg0otNFKaZinNcH2Hv+Szyhgphed+48QuvwW98gzcAOA1XByzrlp6fFlM8JpR9qNrDbKcPtVAxbwrvsftcbrExrnt7wONanxHPUrJdp+dna0H8wXN47S+Mtcxxa4Zgg0NQuj+PP6uT+Tf7aet3FU13n94k6BcnuTtctDA1s8bZABTEMndeC2mxu2NntMz/Fgc6lGuyJ6cVvY528RpNUKqQNBFVCqAaqhVJRoA6quvSelGg6qwqqC3OBkd5IMppyUSazVqaVrkQn43bkInZ0TDNjZ0skMkJw7y06LR2ZriAS3NPEKSH+HIZrDlw/XTw534qGMLiXnjQDkm5LL4sZ1GisYxTIpm2O0A3la4zUjDO7ypDTkCr2xS1YCqObIBTbntNQRwKpLD9uxP4aHh3mfoVzLZ2xGZ9NGjNx4Detr203ljmis4OTWl56nIfVZm7z3MAH5pAXH+QZAcqkpZXUPCbpd+XoxpwtFaaNGQA5qiN4udwCZtEZcS5x1O7RQnvGlaDlmVjMY2tW0MpJ9pXl1zEEeLhqFkYZmg/mKu7Ja2k0FcvjRFhyugx2SOZhNRiprShWcvW75ovEGktrkRmKJuw3o9h3U4Cvx3K7N4Od4fEa7qkUy3DQpL+qa67+IOFw8qLWWZkNojdC/R35SM2u3OZX5LKX/YmlnetFDU1FPv7Cd2VvDvKNrRwpQ7jyKX/B/ldp2OhwWSKPEHYBhqN9MtNy5j2+vIls3u0f65LYbLXk5r3MNTiocPBw/N5jXm1YLt1vMPmgiLCMLXOqd9aDJdOF3NuXPHV05s9tQmWszoigmocJ0OiclZ4sjmmk/ZW+NvULql2TyMbmKmnquUgrd2W0vMIlaa4QNdKrDm4+2nRw8vTaHtleIkLWYquFS4cDuCyko3p62yl0jnONSTUqLJJuW2MkmowyyuV3Rt1U665i2Vjhq17SOtVAYlRy066pk9YWV9WNJ3gfJO1Wd2DvGSexQySNo4tp1AyB81oVIKqiqiQQGT/aj/eQ/ar/AHlSu2Uk98+qQdlJPfd6q9wL+O83k0xJwNDq1KprquN0Li5zieFSrZzNacFNORFgtFH4D5FS5TSjllL3tZa+J9fZfhI6rTQTBw6oNKxb1Pgp3ZOhCp4XkVad3yTrrYQ3DxKWhPDtVHYauxbhkEtzsqKPaJg1tPLzKZHmeOvALPX7eZhcAx2EUJpVaCzxljMJNee9Vd67PRWhpe8GrWmnomK4jfFufabQ97nEkmgPIK4tsVXeI+Foa2nENGfkqCzMAkLf95HkHUV/eoqANx+IWfJ+L4/lZu3WgvdRvkBoBuTLYGtyJqeWlVJmkDcQaNd5NPRVwOeWfyUmlxtzoPsq2u1uEkuoqeF5Ayyrv30VhBbG6Zn748UVUXUUoOTqnnofNaFlpZ+WunQDqstdkjXHOlN1Tn5LURQNEZDaVOQJ4nVRVykW61NMVW7jTmefzVPszZf3guGTSa5biKiievmPD4WeyAKnia6lStjI6TSVOTvEPOiD+1sLNaCy0Rv0rVjv5hQ1/wDXqsX2yWxslpiaM3NYakczkFobwtQ74M4kH1A/RYTtMgbHeD2t0ws9SCtOK/WXLPjLzggA8FJjkxAHeETgKKJC4tNFqxWFVd2K86WYxjis6JckmzWrJzeKKaWSkuKaEqaklTIu0z0GSXZm5ZqZd9wvmss9qANIiBl8fmoEBKUD0L2W3q19hYwHxR+EjhwWw7/mF542HvJ0cwjMhY2SgqDlXcuti5pf4rvVFDVG0c0X4nmsv+xZv4r/AFQ/Ys38V/qkGlKJESiQaBbJPGAmpiBmSEm8nEOoKCu88E2WspmRQb0j05xtbK4WhrgCW1qBTUrQ3RfAcAKEHgQRQrSfg4pCCWghpqCRvUv8Mz3W+iZKhl4NO/MIrRaRSu7VWj7BGdWj0SGXHG80NQOASyuorGbqrfeQDQSddByUCx3u2WRwB9inPPiVqJ7pgY0gMBNKZ5lVtz3HFBiLW+Jxqd/kljlteWHWHmvedCHeVFJs8odC88nZcMkqU00S4IaMIP5q181TJ55skZdOWsbicXuoBqfEVNt8udDuJFVZfsOWxXjQjFG/vcLhpRzXGh4LPWuXxuG6pp8VlnlvLTfDDWHb/VVPLjceA0+iaw0NOn9UtgpWu/6JguqeudU2azfSvIAffwRNIJz/AKAKCyQ1O+uvRPVJPXcg9rCJ+eIGn6LUWa2sbFjOLIAkDQeZzJWTiqCAep+gV3YTiBB0rp7x0HxU1eLQWiLHACBm6n6/oqmx2zuHlx4hn1PyCvrHKKFpp4aDq460VHf8Iq0NzpI2vUnP5KFrJ0pNoa8nTAP+RIFFQdqLMN4yYiD4WEdKaLZbN7PvtMkZf4Y2SCRxOrsIBa0cq5+Spe2e4Zfxn4hjHOjcxtXAVDS3LP4LXj+bY8t/tpz4FxzAyTc0Z1oU+2TIAJ1gJWrJXud8UUZV/YNl5rT/APJtKb3ZBaqLsllMbT37Q86tIyHRZ5ZyX61x4s8p5HOS5JcVrr67PrXDmwCVunh19FRS7P2oDOCQeWSczl/U5ceWN1Y612HxMmsNohcK1eQehaFy2+bE6z2mWHURvc2o0pqPgVe7DbRyXfHaWgf4kgAbXQOzFT6qjka57jI9xLnEucTvJzJVxN+kNfm0kVoQcuRqvT9xzMlgjew1BaM/JeZMK7h2QGcWQtkYQwOJjJ3tPAcKopN13aLAE4kkpBAjFSArLugo12xfmKn0WeVXIqLxsDXkcQoU1zg71fyNTRao9XFGy6Xe+fROfst3vn0CtyEdEt0/FVFdEh/zPgE8y63tNcZ6blZQvAOe/wCaO0TtGrmjzVzHtPU9rjfFGIz3uZJwivJLtUOIcCM6j5J2e02YVJkzPugn5BQnXpZWnLvn9I3n6JTGz9a3kxs+K+9GTxx99gxNbm4D2gN5WhsGF8bXjMEAhVDO0O7WgskL208Ja5jj60SbPtvdoMcEGImQ0aGsIAr10CvKfrGUztVYm/h5n4RiaxxB3hcEvSGlCN+vVem7xsYkjfGdHtc31FF50v2wSROex7SHMcRQrn+ZR14+8WUZe0a+qYcPqpE7Mhyy+v1TLmH0W8chLHKQDQj59UwBTyol0P0QIm97V2v9ld2OUNGWtfQf3VBZoqnz+A1VnC0k/fl8VFaYrqG1UAO4UPwACsrkbjfR4rV49AK/+iq2ywBwA3VZ8P7LZbP2KsjTTJzwPLissstR08PH3y06TZLCxjIg1oBDRVC+LAyVhjcAQ4UKnxs+GXohM1afjny9ycavjslc5xdZnc8JWek7OLzYXDuC4ZULXN89SvQljIElOLVPeRxC1w+Ms765Dsxds8MYZNC9jgczqPULXSjIGum9aiWNh1LfVR32NmmJvwUXh9b4/wAnzVjORQ08Ujqk7uXFTXQse3DhBafipVquNsjXAvGYIyNKV4Kr2Zu+Zsbo3zY3RvLakZ4RoPSijPCxeHLjl9+q23bF2J7S0xtZvxNyI81x62WGlolhgrKGOwgtFa+i9Fvu0OBDzUHKm6ii2O4rPD/84mt6AIwzuKOTrk5XshsI972y2ltGAg4Dqeq7ZZogGgNAAAoANyYjgCsIWUCuZW/WNk/EeibcVLmZvUB7s1rPWdToI8LQE5RG7LNIsxLxipQbunFZr+CeE2QpXc80h0B4hLrRuIpCMNTkkeGlXAVNBrqnBZzvKXSn2iMWVSTG3gPRTPw3NJNlPvD0T60doiAN4D0QLglmOjsNa5V0RPs9VNitx502xytczR/EcpmyMWK22T+ZdI2k7OYrTIZA8scdaCteae2Z2CjssgkLzI5oo0kUp0T7eDTYvWL7TbsiksrpMI7xmjgPFTPLmFtDAsj2i3hHBZy2oMjyMLK7hqXD3VNhy6eebcwNFN5P38kqztaHZ6ANr8VMtoYSSS0Z7s6KNEyIGta/UrTSN+pr7BGTQZE6Drokz3cC8MAzLQSfU/qnLK5mPEXGtagjcVYQWJpdiZKRXLxCvxS1VeIcd3gODeQz66pLoMJpxI+Sv4rscKGodTePmqaWB/eUcCACeVdNFNXpNjBMgY3TM+mQ+i61sfd9cLiMmAeqoOz3ZgSPNokFWBpDRxcT9KD1XTbJZ2sGFjaBZ9e1l/G+PNOPDKT7TzWoSNToCDmrVyITogdQkmyMOo+alFqLCp9NBN2RH8gSTc0H8MKe/IVUptnqMjqnJaW5FOLnh3Mp5lP2SxMjxFjaYjU8zxKsfwvNAWfmq6UdoilFhUkxNBALszpzTgs3NLrS7QzGxPAJYiQwKtUrSaKHJZMypTH18tQlIBiYYjg3anpwUoPaMqhNkIURKLDuIcUWMcU3REn2LqTLEC9ri7Jug58U9jHFMkIqI7jqf70cUO9bxUcpQCXc+pmEGrnH8x+G5OkKFel8Wezis0jWcBq49GjMrM2rtHso9hkr+dA0fE1+CX02uLVBvO9YLOMU8rYxuxHM9BqVze++0i0PFIWtiHEeN/qch6Lnl52iaZ5c97nk7yST8UdT26btN2pRlpjsdQ7TvXNyp/sbXXmVyq34p3l0toe4k1Nc69c1GfYXpnA4GhVSJShdIIylaf5mmnwKdNyvB0icORp8CojJKEKdZ7UdK7jr0TBVmu5/+nB10d9FPZAG0xQSNpT2STz3VRwTmme5S4pswKpGXYXMr4ZHDi13LkVaRw4siWuGtD8xXeorHgj5/ZT8bMsqceCDdN2PvBjoxCGhhjGTRo4b3LShq4/dd4OieHtyINaarql13rFO0FjhWmba+IHhRTYKn0RFLAREILZohFhTtElwSM05uVFAbbbSwBvcteBli7yhI6EKzohREuhZtXi9p99ld5PaUZveX/Syf9mfqp4CMBPtU9YrZra+QAGCVpBBB8JpToVYi3D3X/8AVLCUAn3o6xFkvQD/AC5D0amH38B/kzf9P6qzCOifalqKNt9YnjDDMCSAcTaCnEmqugjLUSWzEgjRFIxII0EGTRApSyO1m3MNkrGyks3ug+Fv85G/kkS9va84rNGZJnYWjTiTwaN5XNb97Q7RJVsAELDli1kI66N8llr8v6e1PxzOrT2WjJregVWHq5BakzzPecTnEk+05xJPqUkuH6KMZBokvlHFMjwok78gm2SpTXlIwe2uSg2uxmhNVLM/vA5pwObkEBRsoDmpcbKAndhoCNcyApUtiBqRSnVFZ7EWg03uG/LL+6YKxUaNOfHzSmy55J50AJFPCaaHeoL4HYj9EBZwWgUpWnVWllnqPuiy0eIA5FTrHKRlqPvRA21UWZz4f0UhkjmOqD5jIqminpx6qxY7Kv1QbZXHtk5tGTDG3TEPaHUb1sLHe8EvsSNrwJofQrkBdhI4FOCeuSVhOzoFcmsd/wBojoGSOoPyk1HoVe2LbeRppK1rhxHhP6FLrQ3VEdFV3Zf8E+TXUd7rsj5birUKdARCMBGQgEGOiMIIwEyCiMIBGmQkEESAQgggkYIIIIDK9pV7Ps1ic6Ilr3ubGHDUYqkkHcaArhbpiXEk158+K6f223qGxwWcHNzjIRwDfCPmfRckD6CvH7KrFNPvnTD5imHPSO8pVVoH++KDH565qKXlJa71QE9tSnw4jhlxUEPpTNPSOOqDTpY6040TBgzSIrQRr98FJbaNTxSCE+FwFQTropNllLQ2vFxTzp2kZtyFcwkAiopwHxz+qDT2Wimu76JdQczQ8+CiNI80uJwApWld6AdZHnT5b0kwaIi6lKFOl/E0+lMkAuI50OSmwzuY051+yoUOp5KRE4U6/dEBYvkDg3hvQxCorzUQnIEffNOM4Jg4x5rWv3xUtzst+oUSztGYHJSTpn1QD0T6Zg7ytVs/tW9gDZquaKCv5h+oWQ09VJjPhqd5+iNbDrtktTJGh7HBwO8fI8CnqLktyX5JDKC12RrVv5SBuPlvXTbpvRk7A5uR3tNKhRcdBOCUgEaAJGggggRI0EAygggkcBGggkHAO15xN5vqdGR05eEHL1Kxr9AggtJ8TSOH3vTR3oIKgQw5JR18/wBEEEA4N/mpMTRQZcUEEjIZv+96U05oIICXGcx0CN3tny/8hBBAMMOals9lGgkBg6dAnoT9+aNBBlxb+v6qTZ3HBrxRIJhMP6fJPWbVBBAPWbf0/VTGjwjp9UEEwbh1PUfVOn2QgggIVlPzK22xB/xm9H/IIIKb8DoCNEgpIaCJBAGggggP/9k="/>
          <p:cNvSpPr>
            <a:spLocks noChangeAspect="1" noChangeArrowheads="1"/>
          </p:cNvSpPr>
          <p:nvPr/>
        </p:nvSpPr>
        <p:spPr bwMode="auto">
          <a:xfrm>
            <a:off x="155575" y="-1371600"/>
            <a:ext cx="4552950" cy="286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data:image/jpeg;base64,/9j/4AAQSkZJRgABAQAAAQABAAD/2wCEAAkGBxITEhUSEhMVFRUVFxUVGBUVFRcVFRcVFxcWFhYVFRUYHSggGBolHRUVITEhJSkrLi4uFx8zODMtNygtLisBCgoKDg0OFxAQGC0dHR0tLS0tLS0rLS0tLSstLS0tLS0tLS0tLS0tLS0tLS0tLSstLS0tLS04KystLS0tLSstK//AABEIALIBGwMBIgACEQEDEQH/xAAcAAAABwEBAAAAAAAAAAAAAAAAAQIDBAUGBwj/xAA+EAABAwEFBQUGAwYHAQAAAAABAAIDEQQFEiExBkFRYXEHEyKBkTJSobHB8BRC0RUkU3Lh8SNDVGKCkrIz/8QAGQEAAwEBAQAAAAAAAAAAAAAAAAECAwQF/8QAIBEBAQACAwEBAAMBAAAAAAAAAAECEQMSITFBBCJhcf/aAAwDAQACEQMRAD8A7AETmA6gGmnLogjBTSNBBBAAtGRoKjQ7x0RokmSQNBccgBUoBdUdVxLbPtDnklcyzP7uNpIxN9p1N9dwVBdO2dvc/C2d5OtHZ6JbV129GJMuizuxO0gtkPiylZk9vPj0Wgl0TKwUByTtUzBonUEMFGkoI0CkRKFVGvCYsjLgNEW6OTd0qDPic7rRSIoXHUqjZbO7NS0uqa5c1cxXgzBj0C5+zunHNfBzWcDfmrWxPJYK6rOz3kxwJYa0WhsLqsaeSvBjzTWkgpmL2vJOkpiA+LyWsc6UgggmQJLngJRXLu2S/wCezNZ3Bc1xr4hpTgiBqNqdu7JYge8fV3uNzcVgZu3BuI93ZyRuxOouW/su0Wlxe9xc4jFnmTVQpbucw0OoRMpvUVcLJt6C2X7V7NapGxPaYnO0LvZJ4ArobXAioXj4RltCMiF6C7H9oH2mylkjqviOGp1puTqW+KrHH94b0Ks1VNP7x5FILUokaKqkwKCCJMjaCJCqAUjSUKoBSzHaNen4ewyu3kYB1dl9VpqrHdqdmMlgkYBV2RHkaopz64Hd9XvEbRVziAOpXdtkdiIbPGHPAdI4Zkj4Bc57OrjfEfxUkZLgaMBHxXYIrXI+EkCjqaLDLLfjrwx1Ns466zZbbHPDkyR2CRu7PQ+vzW+lOSy8FmlwEzEZEEHzqtFjqzyV8fzTLnnuzln0TqYsxyT1VowGggggAkTxhzS071GvG9YYG4ppGsH+40WA2m7WIGNcyygyPoQHUowHjzRo5WnbGAXA7kTGMc3DXIlVNyWiSWBjpD/iOaCepU+OFzTVcr08fh+GxtrhaMytFZY8LQ3gubbZX3aLIYZohVmMh9dDl7K0Ozu3tktIAL+7kP5H5Z8joVtx4+bcfPn7prCUzZT4j0TmIEVGaYsRzK0jnTkRKCJMDWK7VrAH2JzsNcDmnyqKraKn2usfe2SRnEfI1Qc+udXRcUZAc0ljqVDTmFU7T7Puce9jYDT2wCMxxC1N3XJiewVLQBqHKVJs/UubU55YsR06Lhlsu3p3GWacOvyzCNwocnbt45LpXYPI4STM3YWuVXtpstFEGMjaXFzs3nMrT9kVg7iSUahzW58xuXVx59vHFy8fX11MqphP7weitnFU9kP7w7otGC4QRVQqkBoJNUKoBpBEggFIqoVSHOpqgFVWe20tAFne2hxYcuqtZba0aZrDbZWyaVrmjJoGg3pVWP1J2EvcSRUc0At8JH1WoNoFTuG5cv7PHljnjeV0Bj2O9rIrmvl078NWbqTb7RijI5aqfBlEOgVFedHUYMmlRrDbXxnuyTTdXgtuOebc3PZvTW2U5J8FVFkvCnhI81aArRgFonaxpe40a0Ek8guY7SdqmrLI2u7vHaeQV92q3r3FgkprJSMf8tfhVcJhfUBOQku+LwmtDi+aRz3czkOg0CgQwOcMhUq3sd34hicaN5Zk9P1T81v7vwwtoBv1Pqpyzk8Xjhv66hsjIJbFGXODJYxgOIgVpop5tFK45BRchs15y18Tj98lobBeJcQ0k8fNYX2urHKzHW2t2piZa4GQhwja12LEcySARp5rn157HTszic2TgB4XejtfJXVovch+Q0oAEpl9PJpkdK5fVXM7GdwlUF1bV2+xnBjdQZGOUE06VzC6ZsPt5DaHd3LSKU0oCcnH/aVnZ+5tDMMzBUaPacx5rD7QXS+yPa8Oq0kOY4cRnnzWmOcy8Y58dx9emQgoNy2vvYIpB+ZjT6hZntM2ufYIWd0AZJCQK6AAZmivSGzc8DMmgWYv/bu77MCJJ2l3uN8TvQLgd+bZ260VEs78J/Kw4G/BZeTVGg73dV/stP8AixDwkmg0otNFKaZinNcH2Hv+Szyhgphed+48QuvwW98gzcAOA1XByzrlp6fFlM8JpR9qNrDbKcPtVAxbwrvsftcbrExrnt7wONanxHPUrJdp+dna0H8wXN47S+Mtcxxa4Zgg0NQuj+PP6uT+Tf7aet3FU13n94k6BcnuTtctDA1s8bZABTEMndeC2mxu2NntMz/Fgc6lGuyJ6cVvY528RpNUKqQNBFVCqAaqhVJRoA6quvSelGg6qwqqC3OBkd5IMppyUSazVqaVrkQn43bkInZ0TDNjZ0skMkJw7y06LR2ZriAS3NPEKSH+HIZrDlw/XTw534qGMLiXnjQDkm5LL4sZ1GisYxTIpm2O0A3la4zUjDO7ypDTkCr2xS1YCqObIBTbntNQRwKpLD9uxP4aHh3mfoVzLZ2xGZ9NGjNx4Detr203ljmis4OTWl56nIfVZm7z3MAH5pAXH+QZAcqkpZXUPCbpd+XoxpwtFaaNGQA5qiN4udwCZtEZcS5x1O7RQnvGlaDlmVjMY2tW0MpJ9pXl1zEEeLhqFkYZmg/mKu7Ja2k0FcvjRFhyugx2SOZhNRiprShWcvW75ovEGktrkRmKJuw3o9h3U4Cvx3K7N4Od4fEa7qkUy3DQpL+qa67+IOFw8qLWWZkNojdC/R35SM2u3OZX5LKX/YmlnetFDU1FPv7Cd2VvDvKNrRwpQ7jyKX/B/ldp2OhwWSKPEHYBhqN9MtNy5j2+vIls3u0f65LYbLXk5r3MNTiocPBw/N5jXm1YLt1vMPmgiLCMLXOqd9aDJdOF3NuXPHV05s9tQmWszoigmocJ0OiclZ4sjmmk/ZW+NvULql2TyMbmKmnquUgrd2W0vMIlaa4QNdKrDm4+2nRw8vTaHtleIkLWYquFS4cDuCyko3p62yl0jnONSTUqLJJuW2MkmowyyuV3Rt1U665i2Vjhq17SOtVAYlRy066pk9YWV9WNJ3gfJO1Wd2DvGSexQySNo4tp1AyB81oVIKqiqiQQGT/aj/eQ/ar/AHlSu2Uk98+qQdlJPfd6q9wL+O83k0xJwNDq1KprquN0Li5zieFSrZzNacFNORFgtFH4D5FS5TSjllL3tZa+J9fZfhI6rTQTBw6oNKxb1Pgp3ZOhCp4XkVad3yTrrYQ3DxKWhPDtVHYauxbhkEtzsqKPaJg1tPLzKZHmeOvALPX7eZhcAx2EUJpVaCzxljMJNee9Vd67PRWhpe8GrWmnomK4jfFufabQ97nEkmgPIK4tsVXeI+Foa2nENGfkqCzMAkLf95HkHUV/eoqANx+IWfJ+L4/lZu3WgvdRvkBoBuTLYGtyJqeWlVJmkDcQaNd5NPRVwOeWfyUmlxtzoPsq2u1uEkuoqeF5Ayyrv30VhBbG6Zn748UVUXUUoOTqnnofNaFlpZ+WunQDqstdkjXHOlN1Tn5LURQNEZDaVOQJ4nVRVykW61NMVW7jTmefzVPszZf3guGTSa5biKiievmPD4WeyAKnia6lStjI6TSVOTvEPOiD+1sLNaCy0Rv0rVjv5hQ1/wDXqsX2yWxslpiaM3NYakczkFobwtQ74M4kH1A/RYTtMgbHeD2t0ws9SCtOK/WXLPjLzggA8FJjkxAHeETgKKJC4tNFqxWFVd2K86WYxjis6JckmzWrJzeKKaWSkuKaEqaklTIu0z0GSXZm5ZqZd9wvmss9qANIiBl8fmoEBKUD0L2W3q19hYwHxR+EjhwWw7/mF542HvJ0cwjMhY2SgqDlXcuti5pf4rvVFDVG0c0X4nmsv+xZv4r/AFQ/Ys38V/qkGlKJESiQaBbJPGAmpiBmSEm8nEOoKCu88E2WspmRQb0j05xtbK4WhrgCW1qBTUrQ3RfAcAKEHgQRQrSfg4pCCWghpqCRvUv8Mz3W+iZKhl4NO/MIrRaRSu7VWj7BGdWj0SGXHG80NQOASyuorGbqrfeQDQSddByUCx3u2WRwB9inPPiVqJ7pgY0gMBNKZ5lVtz3HFBiLW+Jxqd/kljlteWHWHmvedCHeVFJs8odC88nZcMkqU00S4IaMIP5q181TJ55skZdOWsbicXuoBqfEVNt8udDuJFVZfsOWxXjQjFG/vcLhpRzXGh4LPWuXxuG6pp8VlnlvLTfDDWHb/VVPLjceA0+iaw0NOn9UtgpWu/6JguqeudU2azfSvIAffwRNIJz/AKAKCyQ1O+uvRPVJPXcg9rCJ+eIGn6LUWa2sbFjOLIAkDQeZzJWTiqCAep+gV3YTiBB0rp7x0HxU1eLQWiLHACBm6n6/oqmx2zuHlx4hn1PyCvrHKKFpp4aDq460VHf8Iq0NzpI2vUnP5KFrJ0pNoa8nTAP+RIFFQdqLMN4yYiD4WEdKaLZbN7PvtMkZf4Y2SCRxOrsIBa0cq5+Spe2e4Zfxn4hjHOjcxtXAVDS3LP4LXj+bY8t/tpz4FxzAyTc0Z1oU+2TIAJ1gJWrJXud8UUZV/YNl5rT/APJtKb3ZBaqLsllMbT37Q86tIyHRZ5ZyX61x4s8p5HOS5JcVrr67PrXDmwCVunh19FRS7P2oDOCQeWSczl/U5ceWN1Y612HxMmsNohcK1eQehaFy2+bE6z2mWHURvc2o0pqPgVe7DbRyXfHaWgf4kgAbXQOzFT6qjka57jI9xLnEucTvJzJVxN+kNfm0kVoQcuRqvT9xzMlgjew1BaM/JeZMK7h2QGcWQtkYQwOJjJ3tPAcKopN13aLAE4kkpBAjFSArLugo12xfmKn0WeVXIqLxsDXkcQoU1zg71fyNTRao9XFGy6Xe+fROfst3vn0CtyEdEt0/FVFdEh/zPgE8y63tNcZ6blZQvAOe/wCaO0TtGrmjzVzHtPU9rjfFGIz3uZJwivJLtUOIcCM6j5J2e02YVJkzPugn5BQnXpZWnLvn9I3n6JTGz9a3kxs+K+9GTxx99gxNbm4D2gN5WhsGF8bXjMEAhVDO0O7WgskL208Ja5jj60SbPtvdoMcEGImQ0aGsIAr10CvKfrGUztVYm/h5n4RiaxxB3hcEvSGlCN+vVem7xsYkjfGdHtc31FF50v2wSROex7SHMcRQrn+ZR14+8WUZe0a+qYcPqpE7Mhyy+v1TLmH0W8chLHKQDQj59UwBTyol0P0QIm97V2v9ld2OUNGWtfQf3VBZoqnz+A1VnC0k/fl8VFaYrqG1UAO4UPwACsrkbjfR4rV49AK/+iq2ywBwA3VZ8P7LZbP2KsjTTJzwPLissstR08PH3y06TZLCxjIg1oBDRVC+LAyVhjcAQ4UKnxs+GXohM1afjny9ycavjslc5xdZnc8JWek7OLzYXDuC4ZULXN89SvQljIElOLVPeRxC1w+Ms765Dsxds8MYZNC9jgczqPULXSjIGum9aiWNh1LfVR32NmmJvwUXh9b4/wAnzVjORQ08Ujqk7uXFTXQse3DhBafipVquNsjXAvGYIyNKV4Kr2Zu+Zsbo3zY3RvLakZ4RoPSijPCxeHLjl9+q23bF2J7S0xtZvxNyI81x62WGlolhgrKGOwgtFa+i9Fvu0OBDzUHKm6ii2O4rPD/84mt6AIwzuKOTrk5XshsI972y2ltGAg4Dqeq7ZZogGgNAAAoANyYjgCsIWUCuZW/WNk/EeibcVLmZvUB7s1rPWdToI8LQE5RG7LNIsxLxipQbunFZr+CeE2QpXc80h0B4hLrRuIpCMNTkkeGlXAVNBrqnBZzvKXSn2iMWVSTG3gPRTPw3NJNlPvD0T60doiAN4D0QLglmOjsNa5V0RPs9VNitx502xytczR/EcpmyMWK22T+ZdI2k7OYrTIZA8scdaCteae2Z2CjssgkLzI5oo0kUp0T7eDTYvWL7TbsiksrpMI7xmjgPFTPLmFtDAsj2i3hHBZy2oMjyMLK7hqXD3VNhy6eebcwNFN5P38kqztaHZ6ANr8VMtoYSSS0Z7s6KNEyIGta/UrTSN+pr7BGTQZE6Drokz3cC8MAzLQSfU/qnLK5mPEXGtagjcVYQWJpdiZKRXLxCvxS1VeIcd3gODeQz66pLoMJpxI+Sv4rscKGodTePmqaWB/eUcCACeVdNFNXpNjBMgY3TM+mQ+i61sfd9cLiMmAeqoOz3ZgSPNokFWBpDRxcT9KD1XTbJZ2sGFjaBZ9e1l/G+PNOPDKT7TzWoSNToCDmrVyITogdQkmyMOo+alFqLCp9NBN2RH8gSTc0H8MKe/IVUptnqMjqnJaW5FOLnh3Mp5lP2SxMjxFjaYjU8zxKsfwvNAWfmq6UdoilFhUkxNBALszpzTgs3NLrS7QzGxPAJYiQwKtUrSaKHJZMypTH18tQlIBiYYjg3anpwUoPaMqhNkIURKLDuIcUWMcU3REn2LqTLEC9ri7Jug58U9jHFMkIqI7jqf70cUO9bxUcpQCXc+pmEGrnH8x+G5OkKFel8Wezis0jWcBq49GjMrM2rtHso9hkr+dA0fE1+CX02uLVBvO9YLOMU8rYxuxHM9BqVze++0i0PFIWtiHEeN/qch6Lnl52iaZ5c97nk7yST8UdT26btN2pRlpjsdQ7TvXNyp/sbXXmVyq34p3l0toe4k1Nc69c1GfYXpnA4GhVSJShdIIylaf5mmnwKdNyvB0icORp8CojJKEKdZ7UdK7jr0TBVmu5/+nB10d9FPZAG0xQSNpT2STz3VRwTmme5S4pswKpGXYXMr4ZHDi13LkVaRw4siWuGtD8xXeorHgj5/ZT8bMsqceCDdN2PvBjoxCGhhjGTRo4b3LShq4/dd4OieHtyINaarql13rFO0FjhWmba+IHhRTYKn0RFLAREILZohFhTtElwSM05uVFAbbbSwBvcteBli7yhI6EKzohREuhZtXi9p99ld5PaUZveX/Syf9mfqp4CMBPtU9YrZra+QAGCVpBBB8JpToVYi3D3X/8AVLCUAn3o6xFkvQD/AC5D0amH38B/kzf9P6qzCOifalqKNt9YnjDDMCSAcTaCnEmqugjLUSWzEgjRFIxII0EGTRApSyO1m3MNkrGyks3ug+Fv85G/kkS9va84rNGZJnYWjTiTwaN5XNb97Q7RJVsAELDli1kI66N8llr8v6e1PxzOrT2WjJregVWHq5BakzzPecTnEk+05xJPqUkuH6KMZBokvlHFMjwok78gm2SpTXlIwe2uSg2uxmhNVLM/vA5pwObkEBRsoDmpcbKAndhoCNcyApUtiBqRSnVFZ7EWg03uG/LL+6YKxUaNOfHzSmy55J50AJFPCaaHeoL4HYj9EBZwWgUpWnVWllnqPuiy0eIA5FTrHKRlqPvRA21UWZz4f0UhkjmOqD5jIqminpx6qxY7Kv1QbZXHtk5tGTDG3TEPaHUb1sLHe8EvsSNrwJofQrkBdhI4FOCeuSVhOzoFcmsd/wBojoGSOoPyk1HoVe2LbeRppK1rhxHhP6FLrQ3VEdFV3Zf8E+TXUd7rsj5birUKdARCMBGQgEGOiMIIwEyCiMIBGmQkEESAQgggkYIIIIDK9pV7Ps1ic6Ilr3ubGHDUYqkkHcaArhbpiXEk158+K6f223qGxwWcHNzjIRwDfCPmfRckD6CvH7KrFNPvnTD5imHPSO8pVVoH++KDH565qKXlJa71QE9tSnw4jhlxUEPpTNPSOOqDTpY6040TBgzSIrQRr98FJbaNTxSCE+FwFQTropNllLQ2vFxTzp2kZtyFcwkAiopwHxz+qDT2Wimu76JdQczQ8+CiNI80uJwApWld6AdZHnT5b0kwaIi6lKFOl/E0+lMkAuI50OSmwzuY051+yoUOp5KRE4U6/dEBYvkDg3hvQxCorzUQnIEffNOM4Jg4x5rWv3xUtzst+oUSztGYHJSTpn1QD0T6Zg7ytVs/tW9gDZquaKCv5h+oWQ09VJjPhqd5+iNbDrtktTJGh7HBwO8fI8CnqLktyX5JDKC12RrVv5SBuPlvXTbpvRk7A5uR3tNKhRcdBOCUgEaAJGggggRI0EAygggkcBGggkHAO15xN5vqdGR05eEHL1Kxr9AggtJ8TSOH3vTR3oIKgQw5JR18/wBEEEA4N/mpMTRQZcUEEjIZv+96U05oIICXGcx0CN3tny/8hBBAMMOals9lGgkBg6dAnoT9+aNBBlxb+v6qTZ3HBrxRIJhMP6fJPWbVBBAPWbf0/VTGjwjp9UEEwbh1PUfVOn2QgggIVlPzK22xB/xm9H/IIIKb8DoCNEgpIaCJBAGggggP/9k="/>
          <p:cNvSpPr>
            <a:spLocks noChangeAspect="1" noChangeArrowheads="1"/>
          </p:cNvSpPr>
          <p:nvPr/>
        </p:nvSpPr>
        <p:spPr bwMode="auto">
          <a:xfrm>
            <a:off x="307975" y="-1219200"/>
            <a:ext cx="4552950" cy="286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4 CuadroTexto"/>
          <p:cNvSpPr txBox="1"/>
          <p:nvPr/>
        </p:nvSpPr>
        <p:spPr>
          <a:xfrm>
            <a:off x="2051720" y="5877272"/>
            <a:ext cx="4176464" cy="1077218"/>
          </a:xfrm>
          <a:prstGeom prst="rect">
            <a:avLst/>
          </a:prstGeom>
          <a:noFill/>
        </p:spPr>
        <p:txBody>
          <a:bodyPr wrap="square" rtlCol="0">
            <a:spAutoFit/>
          </a:bodyPr>
          <a:lstStyle/>
          <a:p>
            <a:pPr algn="ctr"/>
            <a:r>
              <a:rPr lang="es-ES" sz="1600" b="1" dirty="0"/>
              <a:t> Autor: Sonia Carrera P</a:t>
            </a:r>
            <a:r>
              <a:rPr lang="es-ES" sz="1600" b="1" dirty="0" smtClean="0"/>
              <a:t>.</a:t>
            </a:r>
          </a:p>
          <a:p>
            <a:pPr algn="ctr"/>
            <a:endParaRPr lang="es-ES" sz="1600" b="1" dirty="0" smtClean="0"/>
          </a:p>
          <a:p>
            <a:pPr algn="ctr"/>
            <a:r>
              <a:rPr lang="es-ES" sz="1600" b="1" dirty="0" err="1" smtClean="0"/>
              <a:t>Sangolqui</a:t>
            </a:r>
            <a:r>
              <a:rPr lang="es-ES" sz="1600" b="1" dirty="0"/>
              <a:t> </a:t>
            </a:r>
            <a:endParaRPr lang="es-EC" sz="1600" dirty="0"/>
          </a:p>
          <a:p>
            <a:pPr algn="ctr"/>
            <a:r>
              <a:rPr lang="es-ES" sz="1600" b="1" dirty="0" smtClean="0"/>
              <a:t>2018</a:t>
            </a:r>
            <a:endParaRPr lang="es-ES" sz="1600" dirty="0"/>
          </a:p>
        </p:txBody>
      </p:sp>
    </p:spTree>
    <p:extLst>
      <p:ext uri="{BB962C8B-B14F-4D97-AF65-F5344CB8AC3E}">
        <p14:creationId xmlns:p14="http://schemas.microsoft.com/office/powerpoint/2010/main" val="48959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55776" y="-27384"/>
            <a:ext cx="5985159" cy="936104"/>
          </a:xfrm>
        </p:spPr>
        <p:txBody>
          <a:bodyPr>
            <a:normAutofit/>
          </a:bodyPr>
          <a:lstStyle/>
          <a:p>
            <a:r>
              <a:rPr lang="es-ES" dirty="0" smtClean="0">
                <a:solidFill>
                  <a:srgbClr val="C00000"/>
                </a:solidFill>
              </a:rPr>
              <a:t>Lenguaje Oral</a:t>
            </a:r>
            <a:endParaRPr lang="es-ES" dirty="0">
              <a:solidFill>
                <a:srgbClr val="C00000"/>
              </a:solidFill>
            </a:endParaRPr>
          </a:p>
        </p:txBody>
      </p:sp>
      <p:sp>
        <p:nvSpPr>
          <p:cNvPr id="5" name="4 Subtítulo"/>
          <p:cNvSpPr>
            <a:spLocks noGrp="1"/>
          </p:cNvSpPr>
          <p:nvPr>
            <p:ph type="subTitle" idx="1"/>
          </p:nvPr>
        </p:nvSpPr>
        <p:spPr>
          <a:xfrm>
            <a:off x="467544" y="1196752"/>
            <a:ext cx="4608512" cy="4896544"/>
          </a:xfrm>
        </p:spPr>
        <p:txBody>
          <a:bodyPr>
            <a:normAutofit/>
          </a:bodyPr>
          <a:lstStyle/>
          <a:p>
            <a:pPr lvl="0" algn="just"/>
            <a:endParaRPr lang="es-EC" dirty="0"/>
          </a:p>
          <a:p>
            <a:pPr lvl="0" algn="just"/>
            <a:r>
              <a:rPr lang="es-EC" dirty="0" smtClean="0"/>
              <a:t> </a:t>
            </a:r>
            <a:r>
              <a:rPr lang="es-EC" dirty="0"/>
              <a:t>“El desarrollo del lenguaje oral en la etapa de educación infantil tiene máxima importancia, puesto que es el instrumento que permitirá a niños y niñas realizar un aprendizaje escolar satisfactorio, sobre el que se fundamentarán todos los conocimientos posteriores” (Montserrat &amp; Salvador, 1996).</a:t>
            </a:r>
          </a:p>
          <a:p>
            <a:endParaRPr lang="es-ES" dirty="0"/>
          </a:p>
        </p:txBody>
      </p:sp>
      <p:pic>
        <p:nvPicPr>
          <p:cNvPr id="717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13018"/>
            <a:ext cx="3470292" cy="305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280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763688" y="-99392"/>
            <a:ext cx="7137287" cy="936104"/>
          </a:xfrm>
        </p:spPr>
        <p:txBody>
          <a:bodyPr>
            <a:normAutofit fontScale="90000"/>
          </a:bodyPr>
          <a:lstStyle/>
          <a:p>
            <a:r>
              <a:rPr lang="es-ES" dirty="0" smtClean="0">
                <a:solidFill>
                  <a:srgbClr val="C00000"/>
                </a:solidFill>
              </a:rPr>
              <a:t>Desarrollo Cognitivo</a:t>
            </a:r>
            <a:endParaRPr lang="es-ES" dirty="0">
              <a:solidFill>
                <a:srgbClr val="C00000"/>
              </a:solidFill>
            </a:endParaRPr>
          </a:p>
        </p:txBody>
      </p:sp>
      <p:sp>
        <p:nvSpPr>
          <p:cNvPr id="5" name="4 Subtítulo"/>
          <p:cNvSpPr>
            <a:spLocks noGrp="1"/>
          </p:cNvSpPr>
          <p:nvPr>
            <p:ph type="subTitle" idx="1"/>
          </p:nvPr>
        </p:nvSpPr>
        <p:spPr>
          <a:xfrm>
            <a:off x="3779912" y="1268760"/>
            <a:ext cx="5040561" cy="4536504"/>
          </a:xfrm>
        </p:spPr>
        <p:txBody>
          <a:bodyPr>
            <a:normAutofit/>
          </a:bodyPr>
          <a:lstStyle/>
          <a:p>
            <a:pPr algn="just"/>
            <a:endParaRPr lang="es-EC" dirty="0" smtClean="0"/>
          </a:p>
          <a:p>
            <a:pPr algn="just"/>
            <a:r>
              <a:rPr lang="es-EC" dirty="0" smtClean="0"/>
              <a:t>Según Piaget </a:t>
            </a:r>
            <a:r>
              <a:rPr lang="es-EC" dirty="0"/>
              <a:t>dice que es la necesidad o el interés por resolver problemas. Para entender los dos aspectos fundamentales de la teoría de Piaget, podemos decir que: Las estructuras variables: son las etapas del desarrollo y las funciones invariantes: son las necesidades que desencadenan acciones.</a:t>
            </a:r>
          </a:p>
          <a:p>
            <a:pPr algn="just"/>
            <a:endParaRPr lang="es-EC" dirty="0"/>
          </a:p>
          <a:p>
            <a:endParaRPr lang="es-ES" dirty="0"/>
          </a:p>
        </p:txBody>
      </p:sp>
      <p:pic>
        <p:nvPicPr>
          <p:cNvPr id="8194" name="Picture 2" descr="Imagen relaciona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3744415"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153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67544" y="1916832"/>
            <a:ext cx="3816424" cy="3993307"/>
          </a:xfrm>
        </p:spPr>
        <p:txBody>
          <a:bodyPr/>
          <a:lstStyle/>
          <a:p>
            <a:r>
              <a:rPr lang="es-ES" sz="3600" dirty="0" smtClean="0">
                <a:solidFill>
                  <a:srgbClr val="C00000"/>
                </a:solidFill>
              </a:rPr>
              <a:t>Atención</a:t>
            </a:r>
          </a:p>
          <a:p>
            <a:r>
              <a:rPr lang="es-ES" sz="3600" dirty="0" smtClean="0">
                <a:solidFill>
                  <a:srgbClr val="C00000"/>
                </a:solidFill>
              </a:rPr>
              <a:t>Memoria</a:t>
            </a:r>
          </a:p>
          <a:p>
            <a:r>
              <a:rPr lang="es-ES" sz="3600" dirty="0" smtClean="0">
                <a:solidFill>
                  <a:srgbClr val="C00000"/>
                </a:solidFill>
              </a:rPr>
              <a:t>Comprensión</a:t>
            </a:r>
            <a:endParaRPr lang="es-ES" sz="3600" dirty="0">
              <a:solidFill>
                <a:srgbClr val="C00000"/>
              </a:solidFill>
            </a:endParaRPr>
          </a:p>
        </p:txBody>
      </p:sp>
      <p:sp>
        <p:nvSpPr>
          <p:cNvPr id="4" name="3 Título"/>
          <p:cNvSpPr>
            <a:spLocks noGrp="1"/>
          </p:cNvSpPr>
          <p:nvPr>
            <p:ph type="title"/>
          </p:nvPr>
        </p:nvSpPr>
        <p:spPr/>
        <p:txBody>
          <a:bodyPr/>
          <a:lstStyle/>
          <a:p>
            <a:pPr algn="l"/>
            <a:r>
              <a:rPr lang="es-ES" dirty="0" smtClean="0">
                <a:solidFill>
                  <a:srgbClr val="C00000"/>
                </a:solidFill>
              </a:rPr>
              <a:t>COMPONENTES PRINCIPALES DEL ÁREA COGNITIVA</a:t>
            </a:r>
            <a:endParaRPr lang="es-ES" dirty="0">
              <a:solidFill>
                <a:srgbClr val="C00000"/>
              </a:solidFill>
            </a:endParaRPr>
          </a:p>
        </p:txBody>
      </p:sp>
      <p:pic>
        <p:nvPicPr>
          <p:cNvPr id="3076" name="Picture 4" descr="Resultado de imagen para objetivos de investigacion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628800"/>
            <a:ext cx="44577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85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7504" y="620688"/>
            <a:ext cx="8301608" cy="5174035"/>
          </a:xfrm>
        </p:spPr>
        <p:txBody>
          <a:bodyPr/>
          <a:lstStyle/>
          <a:p>
            <a:pPr marL="0" indent="0" algn="just">
              <a:buNone/>
            </a:pPr>
            <a:endParaRPr lang="es-EC" b="1" dirty="0">
              <a:solidFill>
                <a:schemeClr val="tx1"/>
              </a:solidFill>
            </a:endParaRPr>
          </a:p>
          <a:p>
            <a:pPr marL="0" indent="0" algn="just">
              <a:buNone/>
            </a:pPr>
            <a:endParaRPr lang="es-EC" dirty="0" smtClean="0">
              <a:solidFill>
                <a:schemeClr val="tx1"/>
              </a:solidFill>
            </a:endParaRPr>
          </a:p>
          <a:p>
            <a:pPr marL="0" indent="0" algn="just">
              <a:buNone/>
            </a:pPr>
            <a:r>
              <a:rPr lang="es-EC" dirty="0" smtClean="0">
                <a:solidFill>
                  <a:schemeClr val="tx1"/>
                </a:solidFill>
              </a:rPr>
              <a:t>Es </a:t>
            </a:r>
            <a:r>
              <a:rPr lang="es-EC" dirty="0">
                <a:solidFill>
                  <a:schemeClr val="tx1"/>
                </a:solidFill>
              </a:rPr>
              <a:t>el proceso conductual y cognitivo de </a:t>
            </a:r>
            <a:r>
              <a:rPr lang="es-EC" dirty="0" smtClean="0">
                <a:solidFill>
                  <a:schemeClr val="tx1"/>
                </a:solidFill>
              </a:rPr>
              <a:t>concentración </a:t>
            </a:r>
            <a:r>
              <a:rPr lang="es-EC" dirty="0">
                <a:solidFill>
                  <a:schemeClr val="tx1"/>
                </a:solidFill>
              </a:rPr>
              <a:t>selectiva en un aspecto discreto de la información, ya sea considerada subjetiva u objetiva, mientras que se ignoran otros aspectos perceptibles. </a:t>
            </a:r>
            <a:endParaRPr lang="es-EC" dirty="0" smtClean="0">
              <a:solidFill>
                <a:schemeClr val="tx1"/>
              </a:solidFill>
            </a:endParaRPr>
          </a:p>
          <a:p>
            <a:pPr marL="0" indent="0" algn="just">
              <a:buNone/>
            </a:pPr>
            <a:endParaRPr lang="es-EC" dirty="0">
              <a:solidFill>
                <a:schemeClr val="tx1"/>
              </a:solidFill>
            </a:endParaRPr>
          </a:p>
          <a:p>
            <a:pPr marL="0" indent="0" algn="just">
              <a:buNone/>
            </a:pPr>
            <a:r>
              <a:rPr lang="es-EC" dirty="0" smtClean="0">
                <a:solidFill>
                  <a:schemeClr val="tx1"/>
                </a:solidFill>
              </a:rPr>
              <a:t>La </a:t>
            </a:r>
            <a:r>
              <a:rPr lang="es-EC" dirty="0">
                <a:solidFill>
                  <a:schemeClr val="tx1"/>
                </a:solidFill>
              </a:rPr>
              <a:t>atención también ha sido denominada como la asignación de recursos de procesamiento limitados</a:t>
            </a:r>
            <a:r>
              <a:rPr lang="es-EC" dirty="0" smtClean="0">
                <a:solidFill>
                  <a:schemeClr val="tx1"/>
                </a:solidFill>
              </a:rPr>
              <a:t>.</a:t>
            </a:r>
            <a:endParaRPr lang="es-EC" dirty="0">
              <a:solidFill>
                <a:schemeClr val="tx1"/>
              </a:solidFill>
            </a:endParaRPr>
          </a:p>
          <a:p>
            <a:pPr marL="0" indent="0">
              <a:buNone/>
            </a:pPr>
            <a:endParaRPr lang="es-ES" dirty="0">
              <a:solidFill>
                <a:schemeClr val="tx1"/>
              </a:solidFill>
            </a:endParaRPr>
          </a:p>
        </p:txBody>
      </p:sp>
      <p:sp>
        <p:nvSpPr>
          <p:cNvPr id="3" name="2 Título"/>
          <p:cNvSpPr>
            <a:spLocks noGrp="1"/>
          </p:cNvSpPr>
          <p:nvPr>
            <p:ph type="title"/>
          </p:nvPr>
        </p:nvSpPr>
        <p:spPr>
          <a:xfrm>
            <a:off x="457200" y="44624"/>
            <a:ext cx="8229600" cy="634082"/>
          </a:xfrm>
        </p:spPr>
        <p:txBody>
          <a:bodyPr/>
          <a:lstStyle/>
          <a:p>
            <a:r>
              <a:rPr lang="es-ES" dirty="0" smtClean="0">
                <a:solidFill>
                  <a:srgbClr val="C00000"/>
                </a:solidFill>
              </a:rPr>
              <a:t>ATENCIÓN</a:t>
            </a:r>
            <a:endParaRPr lang="es-ES" dirty="0">
              <a:solidFill>
                <a:srgbClr val="C00000"/>
              </a:solidFill>
            </a:endParaRPr>
          </a:p>
        </p:txBody>
      </p:sp>
    </p:spTree>
    <p:extLst>
      <p:ext uri="{BB962C8B-B14F-4D97-AF65-F5344CB8AC3E}">
        <p14:creationId xmlns:p14="http://schemas.microsoft.com/office/powerpoint/2010/main" val="2539594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40768"/>
            <a:ext cx="8229600" cy="4525963"/>
          </a:xfrm>
        </p:spPr>
        <p:txBody>
          <a:bodyPr/>
          <a:lstStyle/>
          <a:p>
            <a:pPr marL="0" indent="0">
              <a:buNone/>
            </a:pPr>
            <a:endParaRPr lang="es-EC" dirty="0">
              <a:solidFill>
                <a:schemeClr val="tx1"/>
              </a:solidFill>
            </a:endParaRPr>
          </a:p>
          <a:p>
            <a:pPr marL="0" indent="0" algn="just">
              <a:buNone/>
            </a:pPr>
            <a:r>
              <a:rPr lang="es-EC" dirty="0">
                <a:solidFill>
                  <a:schemeClr val="tx1"/>
                </a:solidFill>
              </a:rPr>
              <a:t>La memoria es un proceso psicológico que sirve para almacenar </a:t>
            </a:r>
            <a:r>
              <a:rPr lang="es-EC" dirty="0" smtClean="0">
                <a:solidFill>
                  <a:schemeClr val="tx1"/>
                </a:solidFill>
              </a:rPr>
              <a:t>información. </a:t>
            </a:r>
            <a:r>
              <a:rPr lang="es-EC" dirty="0">
                <a:solidFill>
                  <a:schemeClr val="tx1"/>
                </a:solidFill>
              </a:rPr>
              <a:t>Dicha información puede ser recuperada, unas veces de forma voluntaria y consciente y otras de manera involuntaria. En el estudio de la memoria, unos investigadores han destacado sus componentes estructurales mientras otros se han centrado en los procesos de memoria </a:t>
            </a:r>
            <a:endParaRPr lang="es-ES" dirty="0">
              <a:solidFill>
                <a:schemeClr val="tx1"/>
              </a:solidFill>
            </a:endParaRPr>
          </a:p>
          <a:p>
            <a:pPr marL="0" indent="0">
              <a:buNone/>
            </a:pPr>
            <a:endParaRPr lang="es-ES" dirty="0"/>
          </a:p>
        </p:txBody>
      </p:sp>
      <p:sp>
        <p:nvSpPr>
          <p:cNvPr id="3" name="2 Título"/>
          <p:cNvSpPr>
            <a:spLocks noGrp="1"/>
          </p:cNvSpPr>
          <p:nvPr>
            <p:ph type="title"/>
          </p:nvPr>
        </p:nvSpPr>
        <p:spPr>
          <a:xfrm>
            <a:off x="457200" y="44624"/>
            <a:ext cx="8229600" cy="1143000"/>
          </a:xfrm>
        </p:spPr>
        <p:txBody>
          <a:bodyPr/>
          <a:lstStyle/>
          <a:p>
            <a:r>
              <a:rPr lang="es-ES" dirty="0" smtClean="0">
                <a:solidFill>
                  <a:srgbClr val="C00000"/>
                </a:solidFill>
              </a:rPr>
              <a:t>MEMORIA</a:t>
            </a:r>
            <a:endParaRPr lang="es-ES" dirty="0">
              <a:solidFill>
                <a:srgbClr val="C00000"/>
              </a:solidFill>
            </a:endParaRPr>
          </a:p>
        </p:txBody>
      </p:sp>
    </p:spTree>
    <p:extLst>
      <p:ext uri="{BB962C8B-B14F-4D97-AF65-F5344CB8AC3E}">
        <p14:creationId xmlns:p14="http://schemas.microsoft.com/office/powerpoint/2010/main" val="937824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88801" y="694631"/>
            <a:ext cx="8229600" cy="4608512"/>
          </a:xfrm>
        </p:spPr>
        <p:txBody>
          <a:bodyPr/>
          <a:lstStyle/>
          <a:p>
            <a:pPr marL="0" indent="0" algn="just">
              <a:buNone/>
            </a:pPr>
            <a:r>
              <a:rPr lang="es-EC" dirty="0">
                <a:solidFill>
                  <a:schemeClr val="tx1"/>
                </a:solidFill>
              </a:rPr>
              <a:t>La comprensión es un proceso de creación mental por el que, partiendo de ciertos datos aportados por un emisor, el receptor crea una imagen del mensaje que se le quiere transmitir. Para ello es necesario dar un significado a los datos que recibimos. </a:t>
            </a:r>
            <a:r>
              <a:rPr lang="es-EC" dirty="0" smtClean="0">
                <a:solidFill>
                  <a:schemeClr val="tx1"/>
                </a:solidFill>
              </a:rPr>
              <a:t>Cuando </a:t>
            </a:r>
            <a:r>
              <a:rPr lang="es-EC" dirty="0">
                <a:solidFill>
                  <a:schemeClr val="tx1"/>
                </a:solidFill>
              </a:rPr>
              <a:t>utilizamos el termino "datos" nos estamos refiriendo a cualquier información que pueda ser utilizada para llegar a comprender un mensaje. </a:t>
            </a:r>
            <a:endParaRPr lang="es-EC" dirty="0" smtClean="0">
              <a:solidFill>
                <a:schemeClr val="tx1"/>
              </a:solidFill>
            </a:endParaRPr>
          </a:p>
          <a:p>
            <a:pPr marL="0" indent="0" algn="just">
              <a:buNone/>
            </a:pPr>
            <a:endParaRPr lang="es-EC" dirty="0" smtClean="0">
              <a:solidFill>
                <a:schemeClr val="tx1"/>
              </a:solidFill>
            </a:endParaRPr>
          </a:p>
          <a:p>
            <a:pPr marL="0" indent="0" algn="just">
              <a:buNone/>
            </a:pPr>
            <a:r>
              <a:rPr lang="es-EC" dirty="0" smtClean="0">
                <a:solidFill>
                  <a:schemeClr val="tx1"/>
                </a:solidFill>
              </a:rPr>
              <a:t>Los </a:t>
            </a:r>
            <a:r>
              <a:rPr lang="es-EC" dirty="0">
                <a:solidFill>
                  <a:schemeClr val="tx1"/>
                </a:solidFill>
              </a:rPr>
              <a:t>datos </a:t>
            </a:r>
            <a:r>
              <a:rPr lang="es-EC" dirty="0" smtClean="0">
                <a:solidFill>
                  <a:schemeClr val="tx1"/>
                </a:solidFill>
              </a:rPr>
              <a:t>pueden </a:t>
            </a:r>
            <a:r>
              <a:rPr lang="es-EC" dirty="0">
                <a:solidFill>
                  <a:schemeClr val="tx1"/>
                </a:solidFill>
              </a:rPr>
              <a:t>ser de diferente tipo: palabras, conceptos, relaciones, implicaciones, formatos, estructuras, pueden ser lingüísticos, culturales, sociales, </a:t>
            </a:r>
            <a:r>
              <a:rPr lang="es-EC" dirty="0" err="1">
                <a:solidFill>
                  <a:schemeClr val="tx1"/>
                </a:solidFill>
              </a:rPr>
              <a:t>etc</a:t>
            </a:r>
            <a:endParaRPr lang="es-EC" dirty="0">
              <a:solidFill>
                <a:schemeClr val="tx1"/>
              </a:solidFill>
            </a:endParaRPr>
          </a:p>
          <a:p>
            <a:pPr algn="just"/>
            <a:endParaRPr lang="es-ES" dirty="0"/>
          </a:p>
        </p:txBody>
      </p:sp>
      <p:sp>
        <p:nvSpPr>
          <p:cNvPr id="3" name="2 Título"/>
          <p:cNvSpPr>
            <a:spLocks noGrp="1"/>
          </p:cNvSpPr>
          <p:nvPr>
            <p:ph type="title"/>
          </p:nvPr>
        </p:nvSpPr>
        <p:spPr>
          <a:xfrm>
            <a:off x="457200" y="44624"/>
            <a:ext cx="8229600" cy="648072"/>
          </a:xfrm>
        </p:spPr>
        <p:txBody>
          <a:bodyPr/>
          <a:lstStyle/>
          <a:p>
            <a:r>
              <a:rPr lang="es-ES" dirty="0" smtClean="0">
                <a:solidFill>
                  <a:srgbClr val="C00000"/>
                </a:solidFill>
              </a:rPr>
              <a:t>COMPRENSIÓN</a:t>
            </a:r>
            <a:endParaRPr lang="es-ES" dirty="0">
              <a:solidFill>
                <a:srgbClr val="C00000"/>
              </a:solidFill>
            </a:endParaRPr>
          </a:p>
        </p:txBody>
      </p:sp>
    </p:spTree>
    <p:extLst>
      <p:ext uri="{BB962C8B-B14F-4D97-AF65-F5344CB8AC3E}">
        <p14:creationId xmlns:p14="http://schemas.microsoft.com/office/powerpoint/2010/main" val="738017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2276872"/>
            <a:ext cx="4104456" cy="3633267"/>
          </a:xfrm>
        </p:spPr>
        <p:txBody>
          <a:bodyPr/>
          <a:lstStyle/>
          <a:p>
            <a:endParaRPr lang="es-ES" b="1" dirty="0" smtClean="0">
              <a:solidFill>
                <a:srgbClr val="003300"/>
              </a:solidFill>
            </a:endParaRPr>
          </a:p>
          <a:p>
            <a:r>
              <a:rPr lang="es-ES" b="1" dirty="0" smtClean="0">
                <a:solidFill>
                  <a:srgbClr val="003300"/>
                </a:solidFill>
              </a:rPr>
              <a:t>DISCRIMINACIÓN</a:t>
            </a:r>
          </a:p>
          <a:p>
            <a:pPr marL="0" indent="0">
              <a:buNone/>
            </a:pPr>
            <a:endParaRPr lang="es-ES" b="1" dirty="0" smtClean="0">
              <a:solidFill>
                <a:srgbClr val="003300"/>
              </a:solidFill>
            </a:endParaRPr>
          </a:p>
          <a:p>
            <a:r>
              <a:rPr lang="es-ES" b="1" dirty="0" smtClean="0">
                <a:solidFill>
                  <a:srgbClr val="003300"/>
                </a:solidFill>
              </a:rPr>
              <a:t>IMITACIÓN</a:t>
            </a:r>
          </a:p>
          <a:p>
            <a:pPr marL="0" indent="0">
              <a:buNone/>
            </a:pPr>
            <a:endParaRPr lang="es-ES" b="1" dirty="0" smtClean="0">
              <a:solidFill>
                <a:srgbClr val="003300"/>
              </a:solidFill>
            </a:endParaRPr>
          </a:p>
          <a:p>
            <a:r>
              <a:rPr lang="es-ES" b="1" dirty="0" smtClean="0">
                <a:solidFill>
                  <a:srgbClr val="003300"/>
                </a:solidFill>
              </a:rPr>
              <a:t>CONCEPTUALIZACIÓN</a:t>
            </a:r>
          </a:p>
          <a:p>
            <a:endParaRPr lang="es-ES" b="1" dirty="0">
              <a:solidFill>
                <a:srgbClr val="003300"/>
              </a:solidFill>
            </a:endParaRPr>
          </a:p>
        </p:txBody>
      </p:sp>
      <p:sp>
        <p:nvSpPr>
          <p:cNvPr id="3" name="2 Título"/>
          <p:cNvSpPr>
            <a:spLocks noGrp="1"/>
          </p:cNvSpPr>
          <p:nvPr>
            <p:ph type="title"/>
          </p:nvPr>
        </p:nvSpPr>
        <p:spPr/>
        <p:txBody>
          <a:bodyPr/>
          <a:lstStyle/>
          <a:p>
            <a:pPr algn="ctr"/>
            <a:r>
              <a:rPr lang="es-ES" sz="4000" dirty="0" smtClean="0">
                <a:solidFill>
                  <a:srgbClr val="C00000"/>
                </a:solidFill>
              </a:rPr>
              <a:t>Otros Componentes del </a:t>
            </a:r>
            <a:r>
              <a:rPr lang="es-ES" sz="4000" dirty="0">
                <a:solidFill>
                  <a:srgbClr val="C00000"/>
                </a:solidFill>
              </a:rPr>
              <a:t>Á</a:t>
            </a:r>
            <a:r>
              <a:rPr lang="es-ES" sz="4000" dirty="0" smtClean="0">
                <a:solidFill>
                  <a:srgbClr val="C00000"/>
                </a:solidFill>
              </a:rPr>
              <a:t>rea </a:t>
            </a:r>
            <a:br>
              <a:rPr lang="es-ES" sz="4000" dirty="0" smtClean="0">
                <a:solidFill>
                  <a:srgbClr val="C00000"/>
                </a:solidFill>
              </a:rPr>
            </a:br>
            <a:r>
              <a:rPr lang="es-ES" sz="4000" dirty="0" smtClean="0">
                <a:solidFill>
                  <a:srgbClr val="C00000"/>
                </a:solidFill>
              </a:rPr>
              <a:t>Cognitiva</a:t>
            </a:r>
            <a:endParaRPr lang="es-ES" sz="4000" dirty="0">
              <a:solidFill>
                <a:srgbClr val="C00000"/>
              </a:solidFill>
            </a:endParaRPr>
          </a:p>
        </p:txBody>
      </p:sp>
      <p:pic>
        <p:nvPicPr>
          <p:cNvPr id="4098" name="Picture 2" descr="Resultado de imagen para niños con rompecabeza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39951" y="2060848"/>
            <a:ext cx="473240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98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68760"/>
            <a:ext cx="8229600" cy="4381947"/>
          </a:xfrm>
        </p:spPr>
        <p:txBody>
          <a:bodyPr/>
          <a:lstStyle/>
          <a:p>
            <a:pPr marL="0" indent="0" algn="just">
              <a:buNone/>
            </a:pPr>
            <a:endParaRPr lang="es-EC" dirty="0" smtClean="0">
              <a:solidFill>
                <a:schemeClr val="tx1"/>
              </a:solidFill>
            </a:endParaRPr>
          </a:p>
          <a:p>
            <a:pPr marL="0" indent="0" algn="just">
              <a:buNone/>
            </a:pPr>
            <a:r>
              <a:rPr lang="es-EC" dirty="0" smtClean="0">
                <a:solidFill>
                  <a:schemeClr val="tx1"/>
                </a:solidFill>
              </a:rPr>
              <a:t>Se </a:t>
            </a:r>
            <a:r>
              <a:rPr lang="es-EC" dirty="0">
                <a:solidFill>
                  <a:schemeClr val="tx1"/>
                </a:solidFill>
              </a:rPr>
              <a:t>percibe en un principio al estímulo como algo entero, por ejemplo un sonido, pero los niños pueden tener la capacidad de determinar el tono, la frecuencia, el volumen, el ritmo, entre otros, y pueden saber si han escuchado esos estímulos con anterioridad </a:t>
            </a:r>
            <a:r>
              <a:rPr lang="es-EC" dirty="0" smtClean="0">
                <a:solidFill>
                  <a:schemeClr val="tx1"/>
                </a:solidFill>
              </a:rPr>
              <a:t>(Cook, Klein y </a:t>
            </a:r>
            <a:r>
              <a:rPr lang="es-EC" dirty="0" err="1" smtClean="0">
                <a:solidFill>
                  <a:schemeClr val="tx1"/>
                </a:solidFill>
              </a:rPr>
              <a:t>Tessier</a:t>
            </a:r>
            <a:r>
              <a:rPr lang="es-EC" dirty="0" smtClean="0">
                <a:solidFill>
                  <a:schemeClr val="tx1"/>
                </a:solidFill>
              </a:rPr>
              <a:t>, 2008). Todo </a:t>
            </a:r>
            <a:r>
              <a:rPr lang="es-EC" dirty="0">
                <a:solidFill>
                  <a:schemeClr val="tx1"/>
                </a:solidFill>
              </a:rPr>
              <a:t>esto se relaciona con el aprendizaje de los niños y por ende en el desarrollo del área cognitiva.  </a:t>
            </a:r>
            <a:endParaRPr lang="es-ES" dirty="0">
              <a:solidFill>
                <a:schemeClr val="tx1"/>
              </a:solidFill>
            </a:endParaRPr>
          </a:p>
          <a:p>
            <a:pPr algn="just"/>
            <a:endParaRPr lang="es-ES" dirty="0">
              <a:solidFill>
                <a:schemeClr val="tx1"/>
              </a:solidFill>
            </a:endParaRPr>
          </a:p>
        </p:txBody>
      </p:sp>
      <p:sp>
        <p:nvSpPr>
          <p:cNvPr id="3" name="2 Título"/>
          <p:cNvSpPr>
            <a:spLocks noGrp="1"/>
          </p:cNvSpPr>
          <p:nvPr>
            <p:ph type="title"/>
          </p:nvPr>
        </p:nvSpPr>
        <p:spPr>
          <a:xfrm>
            <a:off x="457200" y="44624"/>
            <a:ext cx="8229600" cy="850106"/>
          </a:xfrm>
        </p:spPr>
        <p:txBody>
          <a:bodyPr/>
          <a:lstStyle/>
          <a:p>
            <a:r>
              <a:rPr lang="es-ES" dirty="0" smtClean="0">
                <a:solidFill>
                  <a:srgbClr val="C00000"/>
                </a:solidFill>
              </a:rPr>
              <a:t>DISCRIMINACIÓN</a:t>
            </a:r>
            <a:endParaRPr lang="es-ES" dirty="0">
              <a:solidFill>
                <a:srgbClr val="C00000"/>
              </a:solidFill>
            </a:endParaRPr>
          </a:p>
        </p:txBody>
      </p:sp>
    </p:spTree>
    <p:extLst>
      <p:ext uri="{BB962C8B-B14F-4D97-AF65-F5344CB8AC3E}">
        <p14:creationId xmlns:p14="http://schemas.microsoft.com/office/powerpoint/2010/main" val="890940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57200" y="1268760"/>
            <a:ext cx="4618856" cy="4752528"/>
          </a:xfrm>
        </p:spPr>
        <p:txBody>
          <a:bodyPr/>
          <a:lstStyle/>
          <a:p>
            <a:pPr algn="just"/>
            <a:r>
              <a:rPr lang="es-EC" sz="2000" dirty="0">
                <a:solidFill>
                  <a:schemeClr val="tx1"/>
                </a:solidFill>
              </a:rPr>
              <a:t>Según Piaget</a:t>
            </a:r>
            <a:r>
              <a:rPr lang="es-EC" sz="2000" b="1" dirty="0">
                <a:solidFill>
                  <a:schemeClr val="tx1"/>
                </a:solidFill>
              </a:rPr>
              <a:t>,</a:t>
            </a:r>
            <a:r>
              <a:rPr lang="es-EC" sz="2000" dirty="0">
                <a:solidFill>
                  <a:schemeClr val="tx1"/>
                </a:solidFill>
              </a:rPr>
              <a:t> una imitación es una muestra de la inteligencia que un individuo posee. </a:t>
            </a:r>
            <a:endParaRPr lang="es-EC" sz="2000" dirty="0" smtClean="0">
              <a:solidFill>
                <a:schemeClr val="tx1"/>
              </a:solidFill>
            </a:endParaRPr>
          </a:p>
          <a:p>
            <a:endParaRPr lang="es-EC" sz="2000" dirty="0" smtClean="0">
              <a:solidFill>
                <a:schemeClr val="tx1"/>
              </a:solidFill>
            </a:endParaRPr>
          </a:p>
          <a:p>
            <a:pPr algn="just"/>
            <a:r>
              <a:rPr lang="es-EC" sz="2000" dirty="0" smtClean="0">
                <a:solidFill>
                  <a:schemeClr val="tx1"/>
                </a:solidFill>
              </a:rPr>
              <a:t> </a:t>
            </a:r>
            <a:r>
              <a:rPr lang="es-EC" sz="2000" dirty="0">
                <a:solidFill>
                  <a:schemeClr val="tx1"/>
                </a:solidFill>
              </a:rPr>
              <a:t>La imitación es la repetición de palabras, hechos o frases reproducidas por otras personas. Los niños pequeños menor de 5 años empiezan a imitar todo lo que ven y oyen los niños repiten, a través de eso los niños desarrollan sus habilidades mentales y emocionales. </a:t>
            </a:r>
          </a:p>
        </p:txBody>
      </p:sp>
      <p:sp>
        <p:nvSpPr>
          <p:cNvPr id="3" name="Título 2"/>
          <p:cNvSpPr>
            <a:spLocks noGrp="1"/>
          </p:cNvSpPr>
          <p:nvPr>
            <p:ph type="title"/>
          </p:nvPr>
        </p:nvSpPr>
        <p:spPr>
          <a:xfrm>
            <a:off x="457200" y="44624"/>
            <a:ext cx="8229600" cy="634082"/>
          </a:xfrm>
        </p:spPr>
        <p:txBody>
          <a:bodyPr/>
          <a:lstStyle/>
          <a:p>
            <a:pPr algn="ctr"/>
            <a:r>
              <a:rPr lang="es-ES" dirty="0">
                <a:solidFill>
                  <a:srgbClr val="C00000"/>
                </a:solidFill>
              </a:rPr>
              <a:t>IMITACIÓN</a:t>
            </a:r>
            <a:br>
              <a:rPr lang="es-ES" dirty="0">
                <a:solidFill>
                  <a:srgbClr val="C00000"/>
                </a:solidFill>
              </a:rPr>
            </a:br>
            <a:endParaRPr lang="es-EC" dirty="0">
              <a:solidFill>
                <a:srgbClr val="C00000"/>
              </a:solidFill>
            </a:endParaRPr>
          </a:p>
        </p:txBody>
      </p:sp>
      <p:pic>
        <p:nvPicPr>
          <p:cNvPr id="2050" name="Picture 2" descr="https://dexte.wikispaces.com/file/view/LaMadre.jpg/337597734/LaMad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768320"/>
            <a:ext cx="3447175" cy="30207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2GNhkyxAFRg/TtqAHSs9SRI/AAAAAAAAEJ0/Ww08Vm9RdgQ/s1600/7d8ef198f4d71cb1cb702409d77fcc37uniqueidcmc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641408"/>
            <a:ext cx="2492354" cy="187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60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067944" y="775245"/>
            <a:ext cx="4618856" cy="4813995"/>
          </a:xfrm>
        </p:spPr>
        <p:txBody>
          <a:bodyPr/>
          <a:lstStyle/>
          <a:p>
            <a:pPr marL="0" indent="0" algn="just" fontAlgn="t">
              <a:buNone/>
            </a:pPr>
            <a:endParaRPr lang="es-EC" dirty="0" smtClean="0">
              <a:solidFill>
                <a:schemeClr val="tx1"/>
              </a:solidFill>
            </a:endParaRPr>
          </a:p>
          <a:p>
            <a:pPr marL="0" indent="0" algn="just" fontAlgn="t">
              <a:buNone/>
            </a:pPr>
            <a:r>
              <a:rPr lang="es-EC" dirty="0" smtClean="0">
                <a:solidFill>
                  <a:schemeClr val="tx1"/>
                </a:solidFill>
              </a:rPr>
              <a:t>La </a:t>
            </a:r>
            <a:r>
              <a:rPr lang="es-EC" dirty="0">
                <a:solidFill>
                  <a:schemeClr val="tx1"/>
                </a:solidFill>
              </a:rPr>
              <a:t>conceptualización se apoya en los conceptos que se manejan, en ejemplos, relaciones jerárquicas (categorías, características, entre otros), experiencias y comprensiones, sin que sea necesario saber específicamente sobre un tema en </a:t>
            </a:r>
            <a:r>
              <a:rPr lang="es-EC" dirty="0" smtClean="0">
                <a:solidFill>
                  <a:schemeClr val="tx1"/>
                </a:solidFill>
              </a:rPr>
              <a:t>particular</a:t>
            </a:r>
            <a:endParaRPr lang="es-EC" dirty="0">
              <a:solidFill>
                <a:schemeClr val="tx1"/>
              </a:solidFill>
            </a:endParaRPr>
          </a:p>
          <a:p>
            <a:pPr marL="0" indent="0" algn="just">
              <a:buNone/>
            </a:pPr>
            <a:endParaRPr lang="es-EC" dirty="0">
              <a:solidFill>
                <a:schemeClr val="tx1"/>
              </a:solidFill>
            </a:endParaRPr>
          </a:p>
        </p:txBody>
      </p:sp>
      <p:sp>
        <p:nvSpPr>
          <p:cNvPr id="3" name="Título 2"/>
          <p:cNvSpPr>
            <a:spLocks noGrp="1"/>
          </p:cNvSpPr>
          <p:nvPr>
            <p:ph type="title"/>
          </p:nvPr>
        </p:nvSpPr>
        <p:spPr>
          <a:xfrm>
            <a:off x="457200" y="-27384"/>
            <a:ext cx="8229600" cy="648072"/>
          </a:xfrm>
        </p:spPr>
        <p:txBody>
          <a:bodyPr/>
          <a:lstStyle/>
          <a:p>
            <a:pPr algn="ctr"/>
            <a:r>
              <a:rPr lang="es-ES" dirty="0" smtClean="0">
                <a:solidFill>
                  <a:srgbClr val="C00000"/>
                </a:solidFill>
              </a:rPr>
              <a:t>CONCEPTUALIZACIÓN</a:t>
            </a:r>
            <a:br>
              <a:rPr lang="es-ES" dirty="0" smtClean="0">
                <a:solidFill>
                  <a:srgbClr val="C00000"/>
                </a:solidFill>
              </a:rPr>
            </a:br>
            <a:endParaRPr lang="es-EC" dirty="0">
              <a:solidFill>
                <a:srgbClr val="C00000"/>
              </a:solidFill>
            </a:endParaRPr>
          </a:p>
        </p:txBody>
      </p:sp>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3495119"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759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rot="-900000">
            <a:off x="452793" y="2054298"/>
            <a:ext cx="4612303" cy="1606102"/>
          </a:xfrm>
        </p:spPr>
        <p:txBody>
          <a:bodyPr/>
          <a:lstStyle/>
          <a:p>
            <a:r>
              <a:rPr lang="es-ES" dirty="0" smtClean="0">
                <a:solidFill>
                  <a:srgbClr val="003300"/>
                </a:solidFill>
              </a:rPr>
              <a:t>CAPÍTULO I</a:t>
            </a:r>
            <a:endParaRPr lang="es-ES" dirty="0">
              <a:solidFill>
                <a:srgbClr val="003300"/>
              </a:solidFill>
            </a:endParaRPr>
          </a:p>
        </p:txBody>
      </p:sp>
      <p:pic>
        <p:nvPicPr>
          <p:cNvPr id="2050" name="Picture 2" descr="Resultado de imagen para problema de investigacion gif"/>
          <p:cNvPicPr>
            <a:picLocks noChangeAspect="1" noChangeArrowheads="1"/>
          </p:cNvPicPr>
          <p:nvPr/>
        </p:nvPicPr>
        <p:blipFill rotWithShape="1">
          <a:blip r:embed="rId2">
            <a:extLst>
              <a:ext uri="{28A0092B-C50C-407E-A947-70E740481C1C}">
                <a14:useLocalDpi xmlns:a14="http://schemas.microsoft.com/office/drawing/2010/main" val="0"/>
              </a:ext>
            </a:extLst>
          </a:blip>
          <a:srcRect l="15880" r="22880"/>
          <a:stretch/>
        </p:blipFill>
        <p:spPr bwMode="auto">
          <a:xfrm>
            <a:off x="5032807" y="2132856"/>
            <a:ext cx="3715657" cy="2905125"/>
          </a:xfrm>
          <a:prstGeom prst="rect">
            <a:avLst/>
          </a:prstGeom>
          <a:noFill/>
          <a:extLst>
            <a:ext uri="{909E8E84-426E-40DD-AFC4-6F175D3DCCD1}">
              <a14:hiddenFill xmlns:a14="http://schemas.microsoft.com/office/drawing/2010/main">
                <a:solidFill>
                  <a:srgbClr val="FFFFFF"/>
                </a:solidFill>
              </a14:hiddenFill>
            </a:ext>
          </a:extLst>
        </p:spPr>
      </p:pic>
      <p:sp>
        <p:nvSpPr>
          <p:cNvPr id="6" name="5 Subtítulo"/>
          <p:cNvSpPr>
            <a:spLocks noGrp="1"/>
          </p:cNvSpPr>
          <p:nvPr>
            <p:ph type="subTitle" idx="1"/>
          </p:nvPr>
        </p:nvSpPr>
        <p:spPr>
          <a:xfrm>
            <a:off x="756638" y="3626512"/>
            <a:ext cx="4655297" cy="1128495"/>
          </a:xfrm>
        </p:spPr>
        <p:txBody>
          <a:bodyPr>
            <a:normAutofit/>
          </a:bodyPr>
          <a:lstStyle/>
          <a:p>
            <a:r>
              <a:rPr lang="es-ES" sz="4000" b="1" u="sng" dirty="0" smtClean="0">
                <a:solidFill>
                  <a:srgbClr val="C00000"/>
                </a:solidFill>
                <a:effectLst>
                  <a:outerShdw blurRad="38100" dist="38100" dir="2700000" algn="tl">
                    <a:srgbClr val="000000">
                      <a:alpha val="43137"/>
                    </a:srgbClr>
                  </a:outerShdw>
                </a:effectLst>
              </a:rPr>
              <a:t>EL PROBLEMA</a:t>
            </a:r>
            <a:endParaRPr lang="es-ES" sz="4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3599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rot="-900000">
            <a:off x="1079751" y="2590184"/>
            <a:ext cx="6620234" cy="1739930"/>
          </a:xfrm>
        </p:spPr>
        <p:txBody>
          <a:bodyPr>
            <a:normAutofit/>
          </a:bodyPr>
          <a:lstStyle/>
          <a:p>
            <a:r>
              <a:rPr lang="es-ES" sz="8000" dirty="0" smtClean="0">
                <a:solidFill>
                  <a:srgbClr val="003300"/>
                </a:solidFill>
              </a:rPr>
              <a:t>CAPÍTULO III</a:t>
            </a:r>
            <a:endParaRPr lang="es-ES" sz="8000" dirty="0">
              <a:solidFill>
                <a:srgbClr val="003300"/>
              </a:solidFill>
            </a:endParaRPr>
          </a:p>
        </p:txBody>
      </p:sp>
    </p:spTree>
    <p:extLst>
      <p:ext uri="{BB962C8B-B14F-4D97-AF65-F5344CB8AC3E}">
        <p14:creationId xmlns:p14="http://schemas.microsoft.com/office/powerpoint/2010/main" val="2088442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39552" y="-99392"/>
            <a:ext cx="8433431" cy="936104"/>
          </a:xfrm>
        </p:spPr>
        <p:txBody>
          <a:bodyPr>
            <a:normAutofit/>
          </a:bodyPr>
          <a:lstStyle/>
          <a:p>
            <a:pPr algn="ctr"/>
            <a:r>
              <a:rPr lang="es-ES" dirty="0" smtClean="0">
                <a:solidFill>
                  <a:srgbClr val="C00000"/>
                </a:solidFill>
              </a:rPr>
              <a:t>Metodología</a:t>
            </a:r>
            <a:endParaRPr lang="es-ES" dirty="0">
              <a:solidFill>
                <a:srgbClr val="C00000"/>
              </a:solidFill>
            </a:endParaRPr>
          </a:p>
        </p:txBody>
      </p:sp>
      <p:sp>
        <p:nvSpPr>
          <p:cNvPr id="5" name="4 Subtítulo"/>
          <p:cNvSpPr>
            <a:spLocks noGrp="1"/>
          </p:cNvSpPr>
          <p:nvPr>
            <p:ph type="subTitle" idx="1"/>
          </p:nvPr>
        </p:nvSpPr>
        <p:spPr>
          <a:xfrm>
            <a:off x="323529" y="1196752"/>
            <a:ext cx="8568952" cy="5112568"/>
          </a:xfrm>
        </p:spPr>
        <p:txBody>
          <a:bodyPr>
            <a:normAutofit/>
          </a:bodyPr>
          <a:lstStyle/>
          <a:p>
            <a:pPr algn="just"/>
            <a:r>
              <a:rPr lang="es-ES" dirty="0" smtClean="0"/>
              <a:t>El </a:t>
            </a:r>
            <a:r>
              <a:rPr lang="es-ES" dirty="0"/>
              <a:t>enfoque epistemológico que orientó la investigación, es de carácter cualitativo y cuantitativo, ya que </a:t>
            </a:r>
            <a:r>
              <a:rPr lang="es-ES" dirty="0" smtClean="0"/>
              <a:t>busca </a:t>
            </a:r>
            <a:r>
              <a:rPr lang="es-ES" dirty="0"/>
              <a:t>la comprensión de la relación existente entre el lenguaje oral y el desarrollo cognitivo; y, para explicar se describió los hechos objetivamente; y, cuantitativo, en razón de que las encuestas aplicadas se tradujeron a valores numéricos que permitió reconocer, en el análisis de datos, la correspondencia entre variables</a:t>
            </a:r>
            <a:r>
              <a:rPr lang="es-ES" dirty="0" smtClean="0"/>
              <a:t>.</a:t>
            </a:r>
          </a:p>
          <a:p>
            <a:pPr algn="just"/>
            <a:r>
              <a:rPr lang="es-ES" dirty="0" smtClean="0"/>
              <a:t>El tipo de investigación es de carácter descriptivo porque en él se describen los hechos relacionales entre el lenguaje oral y el desarrollo cognitivo: y, documental y de campo en razón de que se recurrió a investigación bibliográfica y se aplica instrumentos en el aula de clase</a:t>
            </a:r>
            <a:endParaRPr lang="es-EC" dirty="0"/>
          </a:p>
          <a:p>
            <a:endParaRPr lang="es-ES" dirty="0">
              <a:solidFill>
                <a:srgbClr val="336600"/>
              </a:solidFill>
            </a:endParaRPr>
          </a:p>
        </p:txBody>
      </p:sp>
    </p:spTree>
    <p:extLst>
      <p:ext uri="{BB962C8B-B14F-4D97-AF65-F5344CB8AC3E}">
        <p14:creationId xmlns:p14="http://schemas.microsoft.com/office/powerpoint/2010/main" val="33725074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39552" y="-99392"/>
            <a:ext cx="8433431" cy="936104"/>
          </a:xfrm>
        </p:spPr>
        <p:txBody>
          <a:bodyPr>
            <a:normAutofit/>
          </a:bodyPr>
          <a:lstStyle/>
          <a:p>
            <a:r>
              <a:rPr lang="es-ES" sz="4000" dirty="0" smtClean="0">
                <a:solidFill>
                  <a:srgbClr val="C00000"/>
                </a:solidFill>
              </a:rPr>
              <a:t>De la Investigación</a:t>
            </a:r>
            <a:endParaRPr lang="es-ES" sz="4000" dirty="0">
              <a:solidFill>
                <a:srgbClr val="C00000"/>
              </a:solidFill>
            </a:endParaRPr>
          </a:p>
        </p:txBody>
      </p:sp>
      <p:sp>
        <p:nvSpPr>
          <p:cNvPr id="5" name="4 Subtítulo"/>
          <p:cNvSpPr>
            <a:spLocks noGrp="1"/>
          </p:cNvSpPr>
          <p:nvPr>
            <p:ph type="subTitle" idx="1"/>
          </p:nvPr>
        </p:nvSpPr>
        <p:spPr>
          <a:xfrm>
            <a:off x="323529" y="1196752"/>
            <a:ext cx="8568952" cy="5112568"/>
          </a:xfrm>
        </p:spPr>
        <p:txBody>
          <a:bodyPr>
            <a:normAutofit/>
          </a:bodyPr>
          <a:lstStyle/>
          <a:p>
            <a:pPr marL="342900" indent="-342900" algn="just">
              <a:buFont typeface="Arial" panose="020B0604020202020204" pitchFamily="34" charset="0"/>
              <a:buChar char="•"/>
            </a:pPr>
            <a:r>
              <a:rPr lang="es-ES" dirty="0" smtClean="0"/>
              <a:t>La </a:t>
            </a:r>
            <a:r>
              <a:rPr lang="es-ES" dirty="0"/>
              <a:t>Investigación </a:t>
            </a:r>
            <a:r>
              <a:rPr lang="es-ES" dirty="0" smtClean="0"/>
              <a:t>es de corte cualitativo </a:t>
            </a:r>
            <a:r>
              <a:rPr lang="es-ES" dirty="0"/>
              <a:t>y cuantitativo, por que  busca la comprensión de la relación existente entre el lenguaje oral y el desarrollo </a:t>
            </a:r>
            <a:r>
              <a:rPr lang="es-ES" dirty="0" smtClean="0"/>
              <a:t>cognitivo; esto es: cualitativo </a:t>
            </a:r>
            <a:r>
              <a:rPr lang="es-ES" dirty="0"/>
              <a:t>por que se describió los hechos objetivamente; y, cuantitativo, en razón de que las encuestas aplicadas se tradujeron a valores numéricos. </a:t>
            </a:r>
            <a:endParaRPr lang="es-ES" dirty="0" smtClean="0"/>
          </a:p>
          <a:p>
            <a:pPr algn="just"/>
            <a:endParaRPr lang="es-ES" dirty="0" smtClean="0"/>
          </a:p>
          <a:p>
            <a:pPr marL="342900" indent="-342900" algn="just">
              <a:buFont typeface="Arial" panose="020B0604020202020204" pitchFamily="34" charset="0"/>
              <a:buChar char="•"/>
            </a:pPr>
            <a:r>
              <a:rPr lang="es-EC" dirty="0"/>
              <a:t> La modalidad de la investigación es de campo </a:t>
            </a:r>
            <a:r>
              <a:rPr lang="es-EC" dirty="0" smtClean="0"/>
              <a:t>porque la recolección</a:t>
            </a:r>
            <a:r>
              <a:rPr lang="es-EC" dirty="0"/>
              <a:t>, tratamiento, análisis y presentación de datos</a:t>
            </a:r>
            <a:r>
              <a:rPr lang="es-EC" dirty="0" smtClean="0"/>
              <a:t>, fue  </a:t>
            </a:r>
            <a:r>
              <a:rPr lang="es-EC" dirty="0"/>
              <a:t>directa </a:t>
            </a:r>
            <a:r>
              <a:rPr lang="es-ES" dirty="0" smtClean="0"/>
              <a:t>en </a:t>
            </a:r>
            <a:r>
              <a:rPr lang="es-ES" dirty="0"/>
              <a:t>el lugar en que se </a:t>
            </a:r>
            <a:r>
              <a:rPr lang="es-ES" dirty="0" smtClean="0"/>
              <a:t>produce </a:t>
            </a:r>
            <a:r>
              <a:rPr lang="es-ES" dirty="0"/>
              <a:t>la investigación </a:t>
            </a:r>
            <a:r>
              <a:rPr lang="es-ES" dirty="0" smtClean="0"/>
              <a:t>esto es en </a:t>
            </a:r>
            <a:r>
              <a:rPr lang="es-ES" dirty="0"/>
              <a:t>el aula de los niños y niñas de inicial I del Centro Infantil “Lucía franco de Castro</a:t>
            </a:r>
            <a:r>
              <a:rPr lang="es-ES" dirty="0" smtClean="0"/>
              <a:t>”.</a:t>
            </a:r>
          </a:p>
          <a:p>
            <a:pPr marL="342900" indent="-342900" algn="just">
              <a:buFont typeface="Arial" panose="020B0604020202020204" pitchFamily="34" charset="0"/>
              <a:buChar char="•"/>
            </a:pPr>
            <a:endParaRPr lang="es-EC" dirty="0" smtClean="0"/>
          </a:p>
          <a:p>
            <a:endParaRPr lang="es-ES" dirty="0" smtClean="0">
              <a:solidFill>
                <a:srgbClr val="336600"/>
              </a:solidFill>
            </a:endParaRPr>
          </a:p>
          <a:p>
            <a:endParaRPr lang="es-ES" dirty="0">
              <a:solidFill>
                <a:srgbClr val="336600"/>
              </a:solidFill>
            </a:endParaRPr>
          </a:p>
        </p:txBody>
      </p:sp>
    </p:spTree>
    <p:extLst>
      <p:ext uri="{BB962C8B-B14F-4D97-AF65-F5344CB8AC3E}">
        <p14:creationId xmlns:p14="http://schemas.microsoft.com/office/powerpoint/2010/main" val="2039497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84749" y="-49310"/>
            <a:ext cx="6947691" cy="1606102"/>
          </a:xfrm>
        </p:spPr>
        <p:txBody>
          <a:bodyPr>
            <a:normAutofit fontScale="90000"/>
          </a:bodyPr>
          <a:lstStyle/>
          <a:p>
            <a:r>
              <a:rPr lang="es-ES" dirty="0" smtClean="0">
                <a:solidFill>
                  <a:srgbClr val="C00000"/>
                </a:solidFill>
              </a:rPr>
              <a:t>Población y Muestra</a:t>
            </a:r>
            <a:endParaRPr lang="es-ES" dirty="0">
              <a:solidFill>
                <a:srgbClr val="C00000"/>
              </a:solidFill>
            </a:endParaRPr>
          </a:p>
        </p:txBody>
      </p:sp>
      <p:sp>
        <p:nvSpPr>
          <p:cNvPr id="3" name="2 Subtítulo"/>
          <p:cNvSpPr>
            <a:spLocks noGrp="1"/>
          </p:cNvSpPr>
          <p:nvPr>
            <p:ph type="subTitle" idx="1"/>
          </p:nvPr>
        </p:nvSpPr>
        <p:spPr>
          <a:xfrm>
            <a:off x="251520" y="908720"/>
            <a:ext cx="8640960" cy="864096"/>
          </a:xfrm>
        </p:spPr>
        <p:txBody>
          <a:bodyPr>
            <a:normAutofit fontScale="92500"/>
          </a:bodyPr>
          <a:lstStyle/>
          <a:p>
            <a:pPr algn="ctr"/>
            <a:r>
              <a:rPr lang="es-ES" dirty="0"/>
              <a:t>La población no supera las 200 unidades de estudio, por lo que se trabajará con toda la población y su población es la siguiente</a:t>
            </a:r>
            <a:r>
              <a:rPr lang="es-ES" sz="1800" dirty="0"/>
              <a:t>:</a:t>
            </a:r>
          </a:p>
          <a:p>
            <a:pPr algn="ctr"/>
            <a:endParaRPr lang="es-ES" dirty="0"/>
          </a:p>
        </p:txBody>
      </p:sp>
      <p:graphicFrame>
        <p:nvGraphicFramePr>
          <p:cNvPr id="4" name="Tabla 1"/>
          <p:cNvGraphicFramePr>
            <a:graphicFrameLocks noGrp="1"/>
          </p:cNvGraphicFramePr>
          <p:nvPr>
            <p:extLst>
              <p:ext uri="{D42A27DB-BD31-4B8C-83A1-F6EECF244321}">
                <p14:modId xmlns:p14="http://schemas.microsoft.com/office/powerpoint/2010/main" val="3616582536"/>
              </p:ext>
            </p:extLst>
          </p:nvPr>
        </p:nvGraphicFramePr>
        <p:xfrm>
          <a:off x="683568" y="2060848"/>
          <a:ext cx="7901455" cy="3493664"/>
        </p:xfrm>
        <a:graphic>
          <a:graphicData uri="http://schemas.openxmlformats.org/drawingml/2006/table">
            <a:tbl>
              <a:tblPr firstRow="1" firstCol="1" bandRow="1">
                <a:tableStyleId>{5C22544A-7EE6-4342-B048-85BDC9FD1C3A}</a:tableStyleId>
              </a:tblPr>
              <a:tblGrid>
                <a:gridCol w="3727979"/>
                <a:gridCol w="4173476"/>
              </a:tblGrid>
              <a:tr h="750464">
                <a:tc>
                  <a:txBody>
                    <a:bodyPr/>
                    <a:lstStyle/>
                    <a:p>
                      <a:pPr>
                        <a:lnSpc>
                          <a:spcPct val="150000"/>
                        </a:lnSpc>
                        <a:spcAft>
                          <a:spcPts val="0"/>
                        </a:spcAft>
                      </a:pPr>
                      <a:r>
                        <a:rPr lang="es-ES" sz="2000" dirty="0">
                          <a:solidFill>
                            <a:schemeClr val="tx1"/>
                          </a:solidFill>
                          <a:effectLst/>
                        </a:rPr>
                        <a:t> </a:t>
                      </a:r>
                      <a:r>
                        <a:rPr lang="es-ES" sz="2000" dirty="0" smtClean="0">
                          <a:solidFill>
                            <a:schemeClr val="tx1"/>
                          </a:solidFill>
                          <a:effectLst/>
                        </a:rPr>
                        <a:t>POBLACIÓN</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solidFill>
                            <a:schemeClr val="tx1"/>
                          </a:solidFill>
                          <a:effectLst/>
                        </a:rPr>
                        <a:t> </a:t>
                      </a:r>
                      <a:r>
                        <a:rPr lang="es-ES" sz="2000" dirty="0" smtClean="0">
                          <a:solidFill>
                            <a:schemeClr val="tx1"/>
                          </a:solidFill>
                          <a:effectLst/>
                        </a:rPr>
                        <a:t>NÚMERO </a:t>
                      </a:r>
                      <a:r>
                        <a:rPr lang="es-ES" sz="2000" dirty="0">
                          <a:solidFill>
                            <a:schemeClr val="tx1"/>
                          </a:solidFill>
                          <a:effectLst/>
                        </a:rPr>
                        <a:t>DE SUJETOS</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9575">
                <a:tc>
                  <a:txBody>
                    <a:bodyPr/>
                    <a:lstStyle/>
                    <a:p>
                      <a:pPr>
                        <a:lnSpc>
                          <a:spcPct val="150000"/>
                        </a:lnSpc>
                        <a:spcAft>
                          <a:spcPts val="0"/>
                        </a:spcAft>
                      </a:pPr>
                      <a:r>
                        <a:rPr lang="es-ES" sz="2000" dirty="0">
                          <a:solidFill>
                            <a:schemeClr val="tx1"/>
                          </a:solidFill>
                          <a:effectLst/>
                        </a:rPr>
                        <a:t> </a:t>
                      </a:r>
                      <a:endParaRPr lang="es-EC" sz="2000" dirty="0">
                        <a:solidFill>
                          <a:schemeClr val="tx1"/>
                        </a:solidFill>
                        <a:effectLst/>
                      </a:endParaRPr>
                    </a:p>
                    <a:p>
                      <a:pPr>
                        <a:lnSpc>
                          <a:spcPct val="150000"/>
                        </a:lnSpc>
                        <a:spcAft>
                          <a:spcPts val="0"/>
                        </a:spcAft>
                      </a:pPr>
                      <a:r>
                        <a:rPr lang="es-ES" sz="2000" dirty="0">
                          <a:solidFill>
                            <a:schemeClr val="tx1"/>
                          </a:solidFill>
                          <a:effectLst/>
                        </a:rPr>
                        <a:t>Niños y niñas de Inicial I</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solidFill>
                            <a:schemeClr val="tx1"/>
                          </a:solidFill>
                          <a:effectLst/>
                        </a:rPr>
                        <a:t> </a:t>
                      </a:r>
                      <a:endParaRPr lang="es-EC" sz="2000" dirty="0">
                        <a:solidFill>
                          <a:schemeClr val="tx1"/>
                        </a:solidFill>
                        <a:effectLst/>
                      </a:endParaRPr>
                    </a:p>
                    <a:p>
                      <a:pPr algn="ctr">
                        <a:lnSpc>
                          <a:spcPct val="150000"/>
                        </a:lnSpc>
                        <a:spcAft>
                          <a:spcPts val="0"/>
                        </a:spcAft>
                      </a:pPr>
                      <a:r>
                        <a:rPr lang="es-ES" sz="2000" dirty="0">
                          <a:solidFill>
                            <a:schemeClr val="tx1"/>
                          </a:solidFill>
                          <a:effectLst/>
                        </a:rPr>
                        <a:t>30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0608">
                <a:tc>
                  <a:txBody>
                    <a:bodyPr/>
                    <a:lstStyle/>
                    <a:p>
                      <a:pPr>
                        <a:lnSpc>
                          <a:spcPct val="150000"/>
                        </a:lnSpc>
                        <a:spcAft>
                          <a:spcPts val="0"/>
                        </a:spcAft>
                      </a:pPr>
                      <a:r>
                        <a:rPr lang="es-ES" sz="2000" dirty="0">
                          <a:solidFill>
                            <a:schemeClr val="tx1"/>
                          </a:solidFill>
                          <a:effectLst/>
                        </a:rPr>
                        <a:t> </a:t>
                      </a:r>
                      <a:endParaRPr lang="es-EC" sz="2000" dirty="0">
                        <a:solidFill>
                          <a:schemeClr val="tx1"/>
                        </a:solidFill>
                        <a:effectLst/>
                      </a:endParaRPr>
                    </a:p>
                    <a:p>
                      <a:pPr>
                        <a:lnSpc>
                          <a:spcPct val="150000"/>
                        </a:lnSpc>
                        <a:spcAft>
                          <a:spcPts val="0"/>
                        </a:spcAft>
                      </a:pPr>
                      <a:r>
                        <a:rPr lang="es-ES" sz="2000" dirty="0">
                          <a:solidFill>
                            <a:schemeClr val="tx1"/>
                          </a:solidFill>
                          <a:effectLst/>
                        </a:rPr>
                        <a:t>Docentes</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solidFill>
                            <a:schemeClr val="tx1"/>
                          </a:solidFill>
                          <a:effectLst/>
                        </a:rPr>
                        <a:t> </a:t>
                      </a:r>
                      <a:endParaRPr lang="es-EC" sz="2000" dirty="0">
                        <a:solidFill>
                          <a:schemeClr val="tx1"/>
                        </a:solidFill>
                        <a:effectLst/>
                      </a:endParaRPr>
                    </a:p>
                    <a:p>
                      <a:pPr algn="ctr">
                        <a:lnSpc>
                          <a:spcPct val="150000"/>
                        </a:lnSpc>
                        <a:spcAft>
                          <a:spcPts val="0"/>
                        </a:spcAft>
                      </a:pPr>
                      <a:r>
                        <a:rPr lang="es-ES" sz="2000" dirty="0">
                          <a:solidFill>
                            <a:schemeClr val="tx1"/>
                          </a:solidFill>
                          <a:effectLst/>
                        </a:rPr>
                        <a:t>20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5696">
                <a:tc>
                  <a:txBody>
                    <a:bodyPr/>
                    <a:lstStyle/>
                    <a:p>
                      <a:pPr algn="r">
                        <a:lnSpc>
                          <a:spcPct val="150000"/>
                        </a:lnSpc>
                        <a:spcAft>
                          <a:spcPts val="0"/>
                        </a:spcAft>
                      </a:pPr>
                      <a:r>
                        <a:rPr lang="es-ES" sz="2000" dirty="0" smtClean="0">
                          <a:solidFill>
                            <a:schemeClr val="tx1"/>
                          </a:solidFill>
                          <a:effectLst/>
                        </a:rPr>
                        <a:t>TOTAL </a:t>
                      </a:r>
                      <a:r>
                        <a:rPr lang="es-ES" sz="2000" dirty="0">
                          <a:solidFill>
                            <a:schemeClr val="tx1"/>
                          </a:solidFill>
                          <a:effectLst/>
                        </a:rPr>
                        <a:t>DE POBLACIÓN:</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solidFill>
                            <a:schemeClr val="tx1"/>
                          </a:solidFill>
                          <a:effectLst/>
                        </a:rPr>
                        <a:t> </a:t>
                      </a:r>
                      <a:endParaRPr lang="es-ES" sz="2000" dirty="0" smtClean="0">
                        <a:solidFill>
                          <a:schemeClr val="tx1"/>
                        </a:solidFill>
                        <a:effectLst/>
                      </a:endParaRPr>
                    </a:p>
                    <a:p>
                      <a:pPr algn="ctr">
                        <a:lnSpc>
                          <a:spcPct val="150000"/>
                        </a:lnSpc>
                        <a:spcAft>
                          <a:spcPts val="0"/>
                        </a:spcAft>
                      </a:pPr>
                      <a:r>
                        <a:rPr lang="es-ES" sz="2000" dirty="0" smtClean="0">
                          <a:solidFill>
                            <a:schemeClr val="tx1"/>
                          </a:solidFill>
                          <a:effectLst/>
                        </a:rPr>
                        <a:t>50</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7118374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91264" cy="648072"/>
          </a:xfrm>
        </p:spPr>
        <p:txBody>
          <a:bodyPr/>
          <a:lstStyle/>
          <a:p>
            <a:r>
              <a:rPr lang="es-ES" dirty="0" smtClean="0">
                <a:solidFill>
                  <a:srgbClr val="C00000"/>
                </a:solidFill>
              </a:rPr>
              <a:t>Operacionalización de Variables</a:t>
            </a:r>
            <a:endParaRPr lang="es-ES" dirty="0">
              <a:solidFill>
                <a:srgbClr val="C00000"/>
              </a:solidFill>
            </a:endParaRPr>
          </a:p>
        </p:txBody>
      </p:sp>
      <p:graphicFrame>
        <p:nvGraphicFramePr>
          <p:cNvPr id="3" name="Tabla 2"/>
          <p:cNvGraphicFramePr>
            <a:graphicFrameLocks noGrp="1"/>
          </p:cNvGraphicFramePr>
          <p:nvPr/>
        </p:nvGraphicFramePr>
        <p:xfrm>
          <a:off x="251521" y="764704"/>
          <a:ext cx="8784973" cy="5005086"/>
        </p:xfrm>
        <a:graphic>
          <a:graphicData uri="http://schemas.openxmlformats.org/drawingml/2006/table">
            <a:tbl>
              <a:tblPr firstRow="1" firstCol="1" bandRow="1">
                <a:tableStyleId>{5C22544A-7EE6-4342-B048-85BDC9FD1C3A}</a:tableStyleId>
              </a:tblPr>
              <a:tblGrid>
                <a:gridCol w="1724740"/>
                <a:gridCol w="1724740"/>
                <a:gridCol w="1679941"/>
                <a:gridCol w="548781"/>
                <a:gridCol w="1094202"/>
                <a:gridCol w="1094202"/>
                <a:gridCol w="918367"/>
              </a:tblGrid>
              <a:tr h="506408">
                <a:tc>
                  <a:txBody>
                    <a:bodyPr/>
                    <a:lstStyle/>
                    <a:p>
                      <a:pPr>
                        <a:lnSpc>
                          <a:spcPct val="150000"/>
                        </a:lnSpc>
                        <a:spcAft>
                          <a:spcPts val="0"/>
                        </a:spcAft>
                      </a:pPr>
                      <a:endParaRPr lang="es-EC" sz="1100" dirty="0">
                        <a:solidFill>
                          <a:schemeClr val="tx1"/>
                        </a:solidFill>
                        <a:effectLst/>
                      </a:endParaRPr>
                    </a:p>
                    <a:p>
                      <a:pPr>
                        <a:lnSpc>
                          <a:spcPct val="150000"/>
                        </a:lnSpc>
                        <a:spcAft>
                          <a:spcPts val="0"/>
                        </a:spcAft>
                      </a:pPr>
                      <a:r>
                        <a:rPr lang="es-EC" sz="1100" dirty="0">
                          <a:solidFill>
                            <a:schemeClr val="tx1"/>
                          </a:solidFill>
                          <a:effectLst/>
                        </a:rPr>
                        <a:t>Variable Dependiente:</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dirty="0">
                          <a:solidFill>
                            <a:schemeClr val="tx1"/>
                          </a:solidFill>
                          <a:effectLst/>
                        </a:rPr>
                        <a:t>Desarrollo Cognitivo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dirty="0">
                          <a:effectLst/>
                        </a:rPr>
                        <a:t>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dirty="0">
                          <a:effectLst/>
                        </a:rPr>
                        <a:t>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dirty="0">
                          <a:effectLst/>
                        </a:rPr>
                        <a:t>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a:effectLst/>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r>
              <a:tr h="253206">
                <a:tc rowSpan="2">
                  <a:txBody>
                    <a:bodyPr/>
                    <a:lstStyle/>
                    <a:p>
                      <a:pPr algn="ctr">
                        <a:lnSpc>
                          <a:spcPct val="150000"/>
                        </a:lnSpc>
                        <a:spcAft>
                          <a:spcPts val="0"/>
                        </a:spcAft>
                      </a:pPr>
                      <a:r>
                        <a:rPr lang="es-EC" sz="1100" dirty="0">
                          <a:solidFill>
                            <a:schemeClr val="tx1"/>
                          </a:solidFill>
                          <a:effectLst/>
                        </a:rPr>
                        <a:t>CONCEPTUALIZACIÓN</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rowSpan="2">
                  <a:txBody>
                    <a:bodyPr/>
                    <a:lstStyle/>
                    <a:p>
                      <a:pPr algn="ctr">
                        <a:lnSpc>
                          <a:spcPct val="150000"/>
                        </a:lnSpc>
                        <a:spcAft>
                          <a:spcPts val="0"/>
                        </a:spcAft>
                      </a:pPr>
                      <a:r>
                        <a:rPr lang="es-EC" sz="1100" dirty="0">
                          <a:solidFill>
                            <a:schemeClr val="tx1"/>
                          </a:solidFill>
                          <a:effectLst/>
                        </a:rPr>
                        <a:t>DIMENSIONES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rowSpan="2">
                  <a:txBody>
                    <a:bodyPr/>
                    <a:lstStyle/>
                    <a:p>
                      <a:pPr algn="ctr">
                        <a:lnSpc>
                          <a:spcPct val="150000"/>
                        </a:lnSpc>
                        <a:spcAft>
                          <a:spcPts val="0"/>
                        </a:spcAft>
                      </a:pPr>
                      <a:r>
                        <a:rPr lang="es-EC" sz="1100" dirty="0">
                          <a:effectLst/>
                        </a:rPr>
                        <a:t>INDICADORES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gridSpan="2">
                  <a:txBody>
                    <a:bodyPr/>
                    <a:lstStyle/>
                    <a:p>
                      <a:pPr algn="ctr">
                        <a:lnSpc>
                          <a:spcPct val="150000"/>
                        </a:lnSpc>
                        <a:spcAft>
                          <a:spcPts val="0"/>
                        </a:spcAft>
                      </a:pPr>
                      <a:r>
                        <a:rPr lang="es-EC" sz="1100">
                          <a:effectLst/>
                        </a:rPr>
                        <a:t>ITEMS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hMerge="1">
                  <a:txBody>
                    <a:bodyPr/>
                    <a:lstStyle/>
                    <a:p>
                      <a:endParaRPr lang="es-EC"/>
                    </a:p>
                  </a:txBody>
                  <a:tcPr/>
                </a:tc>
                <a:tc rowSpan="2">
                  <a:txBody>
                    <a:bodyPr/>
                    <a:lstStyle/>
                    <a:p>
                      <a:pPr algn="ctr">
                        <a:lnSpc>
                          <a:spcPct val="150000"/>
                        </a:lnSpc>
                        <a:spcAft>
                          <a:spcPts val="0"/>
                        </a:spcAft>
                      </a:pPr>
                      <a:r>
                        <a:rPr lang="es-EC" sz="1100" dirty="0">
                          <a:effectLst/>
                        </a:rPr>
                        <a:t>INSTRUMENTO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rowSpan="2">
                  <a:txBody>
                    <a:bodyPr/>
                    <a:lstStyle/>
                    <a:p>
                      <a:pPr algn="ctr">
                        <a:lnSpc>
                          <a:spcPct val="150000"/>
                        </a:lnSpc>
                        <a:spcAft>
                          <a:spcPts val="0"/>
                        </a:spcAft>
                      </a:pPr>
                      <a:r>
                        <a:rPr lang="es-EC" sz="1100" dirty="0">
                          <a:effectLst/>
                        </a:rPr>
                        <a:t>TÉCNICA</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r>
              <a:tr h="25320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100">
                          <a:effectLst/>
                        </a:rPr>
                        <a:t>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a:txBody>
                    <a:bodyPr/>
                    <a:lstStyle/>
                    <a:p>
                      <a:pPr algn="ctr">
                        <a:lnSpc>
                          <a:spcPct val="150000"/>
                        </a:lnSpc>
                        <a:spcAft>
                          <a:spcPts val="0"/>
                        </a:spcAft>
                      </a:pPr>
                      <a:r>
                        <a:rPr lang="es-EC" sz="1100" dirty="0">
                          <a:effectLst/>
                        </a:rPr>
                        <a:t>E</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vMerge="1">
                  <a:txBody>
                    <a:bodyPr/>
                    <a:lstStyle/>
                    <a:p>
                      <a:endParaRPr lang="es-EC"/>
                    </a:p>
                  </a:txBody>
                  <a:tcPr/>
                </a:tc>
                <a:tc vMerge="1">
                  <a:txBody>
                    <a:bodyPr/>
                    <a:lstStyle/>
                    <a:p>
                      <a:endParaRPr lang="es-EC"/>
                    </a:p>
                  </a:txBody>
                  <a:tcPr/>
                </a:tc>
              </a:tr>
              <a:tr h="506408">
                <a:tc rowSpan="6">
                  <a:txBody>
                    <a:bodyPr/>
                    <a:lstStyle/>
                    <a:p>
                      <a:pPr algn="just">
                        <a:lnSpc>
                          <a:spcPct val="150000"/>
                        </a:lnSpc>
                        <a:spcAft>
                          <a:spcPts val="0"/>
                        </a:spcAft>
                      </a:pPr>
                      <a:r>
                        <a:rPr lang="es-EC" sz="1100" dirty="0">
                          <a:solidFill>
                            <a:schemeClr val="tx1"/>
                          </a:solidFill>
                          <a:effectLst/>
                        </a:rPr>
                        <a:t>Son un conjunto de capacidades intelectuales que utiliza el niño para resolver un problema simple o complejo en el que involucra la discriminación, atención, memoria, imitación y conceptualización.</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tc>
                <a:tc>
                  <a:txBody>
                    <a:bodyPr/>
                    <a:lstStyle/>
                    <a:p>
                      <a:pPr>
                        <a:lnSpc>
                          <a:spcPct val="150000"/>
                        </a:lnSpc>
                        <a:spcAft>
                          <a:spcPts val="0"/>
                        </a:spcAft>
                      </a:pPr>
                      <a:r>
                        <a:rPr lang="es-EC" sz="1100" dirty="0">
                          <a:solidFill>
                            <a:schemeClr val="tx1"/>
                          </a:solidFill>
                          <a:effectLst/>
                        </a:rPr>
                        <a:t>Discriminación</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a:txBody>
                    <a:bodyPr/>
                    <a:lstStyle/>
                    <a:p>
                      <a:pPr algn="just">
                        <a:lnSpc>
                          <a:spcPct val="150000"/>
                        </a:lnSpc>
                        <a:spcAft>
                          <a:spcPts val="0"/>
                        </a:spcAft>
                      </a:pPr>
                      <a:r>
                        <a:rPr lang="es-EC" sz="1100" dirty="0">
                          <a:effectLst/>
                        </a:rPr>
                        <a:t>Distingue entre varios objetos el diferente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dirty="0">
                          <a:effectLst/>
                        </a:rPr>
                        <a:t>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dirty="0">
                          <a:effectLst/>
                        </a:rPr>
                        <a:t>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a:effectLst/>
                        </a:rPr>
                        <a:t>Observación</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a:txBody>
                    <a:bodyPr/>
                    <a:lstStyle/>
                    <a:p>
                      <a:pPr>
                        <a:lnSpc>
                          <a:spcPct val="150000"/>
                        </a:lnSpc>
                        <a:spcAft>
                          <a:spcPts val="0"/>
                        </a:spcAft>
                      </a:pPr>
                      <a:r>
                        <a:rPr lang="es-EC" sz="1100" dirty="0">
                          <a:effectLst/>
                        </a:rPr>
                        <a:t>Lista de cotejo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r>
              <a:tr h="466388">
                <a:tc vMerge="1">
                  <a:txBody>
                    <a:bodyPr/>
                    <a:lstStyle/>
                    <a:p>
                      <a:endParaRPr lang="es-EC"/>
                    </a:p>
                  </a:txBody>
                  <a:tcPr/>
                </a:tc>
                <a:tc>
                  <a:txBody>
                    <a:bodyPr/>
                    <a:lstStyle/>
                    <a:p>
                      <a:pPr>
                        <a:lnSpc>
                          <a:spcPct val="150000"/>
                        </a:lnSpc>
                        <a:spcAft>
                          <a:spcPts val="0"/>
                        </a:spcAft>
                      </a:pPr>
                      <a:r>
                        <a:rPr lang="es-EC" sz="1100" dirty="0">
                          <a:solidFill>
                            <a:schemeClr val="tx1"/>
                          </a:solidFill>
                          <a:effectLst/>
                        </a:rPr>
                        <a:t>Atención</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a:txBody>
                    <a:bodyPr/>
                    <a:lstStyle/>
                    <a:p>
                      <a:pPr>
                        <a:lnSpc>
                          <a:spcPct val="150000"/>
                        </a:lnSpc>
                        <a:spcAft>
                          <a:spcPts val="0"/>
                        </a:spcAft>
                      </a:pPr>
                      <a:r>
                        <a:rPr lang="es-EC" sz="1100">
                          <a:effectLst/>
                        </a:rPr>
                        <a:t>Se concentra en un objeto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a:effectLst/>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a:effectLst/>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dirty="0">
                          <a:effectLst/>
                        </a:rPr>
                        <a:t>Entrevista</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100" dirty="0">
                          <a:effectLst/>
                        </a:rPr>
                        <a:t>Cuestionario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r>
              <a:tr h="759613">
                <a:tc vMerge="1">
                  <a:txBody>
                    <a:bodyPr/>
                    <a:lstStyle/>
                    <a:p>
                      <a:endParaRPr lang="es-EC"/>
                    </a:p>
                  </a:txBody>
                  <a:tcPr/>
                </a:tc>
                <a:tc>
                  <a:txBody>
                    <a:bodyPr/>
                    <a:lstStyle/>
                    <a:p>
                      <a:pPr>
                        <a:lnSpc>
                          <a:spcPct val="150000"/>
                        </a:lnSpc>
                        <a:spcAft>
                          <a:spcPts val="0"/>
                        </a:spcAft>
                      </a:pPr>
                      <a:r>
                        <a:rPr lang="es-EC" sz="1100" dirty="0">
                          <a:solidFill>
                            <a:schemeClr val="tx1"/>
                          </a:solidFill>
                          <a:effectLst/>
                        </a:rPr>
                        <a:t>Memoria</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a:txBody>
                    <a:bodyPr/>
                    <a:lstStyle/>
                    <a:p>
                      <a:pPr algn="just">
                        <a:lnSpc>
                          <a:spcPct val="150000"/>
                        </a:lnSpc>
                        <a:spcAft>
                          <a:spcPts val="0"/>
                        </a:spcAft>
                      </a:pPr>
                      <a:r>
                        <a:rPr lang="es-EC" sz="1100" dirty="0">
                          <a:effectLst/>
                        </a:rPr>
                        <a:t>repite la frase que se le indica y ordena los objetos como en su inicio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rowSpan="4">
                  <a:txBody>
                    <a:bodyPr/>
                    <a:lstStyle/>
                    <a:p>
                      <a:pPr algn="ct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rowSpan="4">
                  <a:txBody>
                    <a:bodyPr/>
                    <a:lstStyle/>
                    <a:p>
                      <a:pPr algn="ct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r>
              <a:tr h="506408">
                <a:tc vMerge="1">
                  <a:txBody>
                    <a:bodyPr/>
                    <a:lstStyle/>
                    <a:p>
                      <a:endParaRPr lang="es-EC"/>
                    </a:p>
                  </a:txBody>
                  <a:tcPr/>
                </a:tc>
                <a:tc>
                  <a:txBody>
                    <a:bodyPr/>
                    <a:lstStyle/>
                    <a:p>
                      <a:pPr>
                        <a:lnSpc>
                          <a:spcPct val="150000"/>
                        </a:lnSpc>
                        <a:spcAft>
                          <a:spcPts val="0"/>
                        </a:spcAft>
                      </a:pPr>
                      <a:r>
                        <a:rPr lang="es-EC" sz="1100" dirty="0">
                          <a:solidFill>
                            <a:schemeClr val="tx1"/>
                          </a:solidFill>
                          <a:effectLst/>
                        </a:rPr>
                        <a:t>Imitación</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a:txBody>
                    <a:bodyPr/>
                    <a:lstStyle/>
                    <a:p>
                      <a:pPr>
                        <a:lnSpc>
                          <a:spcPct val="150000"/>
                        </a:lnSpc>
                        <a:spcAft>
                          <a:spcPts val="0"/>
                        </a:spcAft>
                      </a:pPr>
                      <a:r>
                        <a:rPr lang="es-EC" sz="1100">
                          <a:effectLst/>
                        </a:rPr>
                        <a:t>reproduce conductas de un modelo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000">
                          <a:effectLst/>
                        </a:rPr>
                        <a:t>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0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vMerge="1">
                  <a:txBody>
                    <a:bodyPr/>
                    <a:lstStyle/>
                    <a:p>
                      <a:endParaRPr lang="es-EC"/>
                    </a:p>
                  </a:txBody>
                  <a:tcPr/>
                </a:tc>
                <a:tc vMerge="1">
                  <a:txBody>
                    <a:bodyPr/>
                    <a:lstStyle/>
                    <a:p>
                      <a:endParaRPr lang="es-EC"/>
                    </a:p>
                  </a:txBody>
                  <a:tcPr/>
                </a:tc>
              </a:tr>
              <a:tr h="1205820">
                <a:tc vMerge="1">
                  <a:txBody>
                    <a:bodyPr/>
                    <a:lstStyle/>
                    <a:p>
                      <a:endParaRPr lang="es-EC"/>
                    </a:p>
                  </a:txBody>
                  <a:tcPr/>
                </a:tc>
                <a:tc>
                  <a:txBody>
                    <a:bodyPr/>
                    <a:lstStyle/>
                    <a:p>
                      <a:pPr>
                        <a:lnSpc>
                          <a:spcPct val="150000"/>
                        </a:lnSpc>
                        <a:spcAft>
                          <a:spcPts val="0"/>
                        </a:spcAft>
                      </a:pPr>
                      <a:r>
                        <a:rPr lang="es-EC" sz="1100" dirty="0">
                          <a:solidFill>
                            <a:schemeClr val="tx1"/>
                          </a:solidFill>
                          <a:effectLst/>
                        </a:rPr>
                        <a:t>Conceptualización</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a:txBody>
                    <a:bodyPr/>
                    <a:lstStyle/>
                    <a:p>
                      <a:pPr algn="just">
                        <a:lnSpc>
                          <a:spcPct val="150000"/>
                        </a:lnSpc>
                        <a:spcAft>
                          <a:spcPts val="0"/>
                        </a:spcAft>
                      </a:pPr>
                      <a:r>
                        <a:rPr lang="es-EC" sz="1100" dirty="0">
                          <a:effectLst/>
                        </a:rPr>
                        <a:t>identifica y selecciona una serie de características relevantes de un conjunto de objetos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0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0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vMerge="1">
                  <a:txBody>
                    <a:bodyPr/>
                    <a:lstStyle/>
                    <a:p>
                      <a:endParaRPr lang="es-EC"/>
                    </a:p>
                  </a:txBody>
                  <a:tcPr/>
                </a:tc>
                <a:tc vMerge="1">
                  <a:txBody>
                    <a:bodyPr/>
                    <a:lstStyle/>
                    <a:p>
                      <a:endParaRPr lang="es-EC"/>
                    </a:p>
                  </a:txBody>
                  <a:tcPr/>
                </a:tc>
              </a:tr>
              <a:tr h="511097">
                <a:tc vMerge="1">
                  <a:txBody>
                    <a:bodyPr/>
                    <a:lstStyle/>
                    <a:p>
                      <a:endParaRPr lang="es-EC"/>
                    </a:p>
                  </a:txBody>
                  <a:tcPr/>
                </a:tc>
                <a:tc>
                  <a:txBody>
                    <a:bodyPr/>
                    <a:lstStyle/>
                    <a:p>
                      <a:pPr>
                        <a:lnSpc>
                          <a:spcPct val="150000"/>
                        </a:lnSpc>
                        <a:spcAft>
                          <a:spcPts val="0"/>
                        </a:spcAft>
                      </a:pPr>
                      <a:r>
                        <a:rPr lang="es-EC" sz="1100">
                          <a:effectLst/>
                        </a:rPr>
                        <a:t>Resolución de problemas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ctr"/>
                </a:tc>
                <a:tc>
                  <a:txBody>
                    <a:bodyPr/>
                    <a:lstStyle/>
                    <a:p>
                      <a:pPr algn="just">
                        <a:lnSpc>
                          <a:spcPct val="150000"/>
                        </a:lnSpc>
                        <a:spcAft>
                          <a:spcPts val="0"/>
                        </a:spcAft>
                      </a:pPr>
                      <a:r>
                        <a:rPr lang="es-EC" sz="1100" dirty="0">
                          <a:effectLst/>
                        </a:rPr>
                        <a:t>Resuelve problemas de acuerdo a su edad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0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a:txBody>
                    <a:bodyPr/>
                    <a:lstStyle/>
                    <a:p>
                      <a:pPr>
                        <a:lnSpc>
                          <a:spcPct val="150000"/>
                        </a:lnSpc>
                        <a:spcAft>
                          <a:spcPts val="0"/>
                        </a:spcAft>
                      </a:pPr>
                      <a:r>
                        <a:rPr lang="es-EC" sz="10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053" marR="38053" marT="0" marB="0" anchor="b"/>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951494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44624"/>
            <a:ext cx="8291264" cy="648072"/>
          </a:xfrm>
        </p:spPr>
        <p:txBody>
          <a:bodyPr/>
          <a:lstStyle/>
          <a:p>
            <a:r>
              <a:rPr lang="es-ES" dirty="0" smtClean="0">
                <a:solidFill>
                  <a:srgbClr val="C00000"/>
                </a:solidFill>
              </a:rPr>
              <a:t>Operacionalización de Variables</a:t>
            </a:r>
            <a:endParaRPr lang="es-ES" dirty="0">
              <a:solidFill>
                <a:srgbClr val="C00000"/>
              </a:solidFill>
            </a:endParaRPr>
          </a:p>
        </p:txBody>
      </p:sp>
      <p:graphicFrame>
        <p:nvGraphicFramePr>
          <p:cNvPr id="5" name="Tabla 4"/>
          <p:cNvGraphicFramePr>
            <a:graphicFrameLocks noGrp="1"/>
          </p:cNvGraphicFramePr>
          <p:nvPr/>
        </p:nvGraphicFramePr>
        <p:xfrm>
          <a:off x="179513" y="692696"/>
          <a:ext cx="8712966" cy="5031135"/>
        </p:xfrm>
        <a:graphic>
          <a:graphicData uri="http://schemas.openxmlformats.org/drawingml/2006/table">
            <a:tbl>
              <a:tblPr firstRow="1" firstCol="1" bandRow="1">
                <a:tableStyleId>{5C22544A-7EE6-4342-B048-85BDC9FD1C3A}</a:tableStyleId>
              </a:tblPr>
              <a:tblGrid>
                <a:gridCol w="3105828"/>
                <a:gridCol w="118871"/>
                <a:gridCol w="921347"/>
                <a:gridCol w="118871"/>
                <a:gridCol w="1663021"/>
                <a:gridCol w="268863"/>
                <a:gridCol w="365053"/>
                <a:gridCol w="83712"/>
                <a:gridCol w="183515"/>
                <a:gridCol w="450428"/>
                <a:gridCol w="325780"/>
                <a:gridCol w="118871"/>
                <a:gridCol w="988806"/>
              </a:tblGrid>
              <a:tr h="774795">
                <a:tc gridSpan="2">
                  <a:txBody>
                    <a:bodyPr/>
                    <a:lstStyle/>
                    <a:p>
                      <a:pPr>
                        <a:lnSpc>
                          <a:spcPct val="150000"/>
                        </a:lnSpc>
                        <a:spcAft>
                          <a:spcPts val="0"/>
                        </a:spcAft>
                      </a:pPr>
                      <a:r>
                        <a:rPr lang="es-EC" sz="1200" dirty="0">
                          <a:solidFill>
                            <a:schemeClr val="tx1"/>
                          </a:solidFill>
                          <a:effectLst/>
                        </a:rPr>
                        <a:t> </a:t>
                      </a:r>
                      <a:endParaRPr lang="es-EC" sz="1100" dirty="0">
                        <a:solidFill>
                          <a:schemeClr val="tx1"/>
                        </a:solidFill>
                        <a:effectLst/>
                      </a:endParaRPr>
                    </a:p>
                    <a:p>
                      <a:pPr>
                        <a:lnSpc>
                          <a:spcPct val="150000"/>
                        </a:lnSpc>
                        <a:spcAft>
                          <a:spcPts val="0"/>
                        </a:spcAft>
                      </a:pPr>
                      <a:r>
                        <a:rPr lang="es-EC" sz="1200" dirty="0" smtClean="0">
                          <a:solidFill>
                            <a:schemeClr val="tx1"/>
                          </a:solidFill>
                          <a:effectLst/>
                        </a:rPr>
                        <a:t> </a:t>
                      </a:r>
                      <a:endParaRPr lang="es-EC" sz="1100" dirty="0">
                        <a:solidFill>
                          <a:schemeClr val="tx1"/>
                        </a:solidFill>
                        <a:effectLst/>
                      </a:endParaRPr>
                    </a:p>
                    <a:p>
                      <a:pPr>
                        <a:lnSpc>
                          <a:spcPct val="150000"/>
                        </a:lnSpc>
                        <a:spcAft>
                          <a:spcPts val="0"/>
                        </a:spcAft>
                      </a:pPr>
                      <a:r>
                        <a:rPr lang="es-EC" sz="1200" dirty="0">
                          <a:solidFill>
                            <a:schemeClr val="tx1"/>
                          </a:solidFill>
                          <a:effectLst/>
                        </a:rPr>
                        <a:t>Variable Independiente: Lenguaje Oral</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gridSpan="2">
                  <a:txBody>
                    <a:bodyPr/>
                    <a:lstStyle/>
                    <a:p>
                      <a:pP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gridSpan="4">
                  <a:txBody>
                    <a:bodyPr/>
                    <a:lstStyle/>
                    <a:p>
                      <a:pP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a:txBody>
                    <a:bodyPr/>
                    <a:lstStyle/>
                    <a:p>
                      <a:pP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gridSpan="2">
                  <a:txBody>
                    <a:bodyPr/>
                    <a:lstStyle/>
                    <a:p>
                      <a:pP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a:txBody>
                    <a:bodyPr/>
                    <a:lstStyle/>
                    <a:p>
                      <a:pPr>
                        <a:lnSpc>
                          <a:spcPct val="115000"/>
                        </a:lnSpc>
                        <a:spcAft>
                          <a:spcPts val="10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73278">
                <a:tc rowSpan="2">
                  <a:txBody>
                    <a:bodyPr/>
                    <a:lstStyle/>
                    <a:p>
                      <a:pPr algn="ctr">
                        <a:lnSpc>
                          <a:spcPct val="150000"/>
                        </a:lnSpc>
                        <a:spcAft>
                          <a:spcPts val="0"/>
                        </a:spcAft>
                      </a:pPr>
                      <a:r>
                        <a:rPr lang="es-EC" sz="1100" dirty="0">
                          <a:solidFill>
                            <a:schemeClr val="tx1"/>
                          </a:solidFill>
                          <a:effectLst/>
                        </a:rPr>
                        <a:t>CONCEPTUALIZACIÓN</a:t>
                      </a:r>
                      <a:endParaRPr lang="es-EC"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rowSpan="2" gridSpan="2">
                  <a:txBody>
                    <a:bodyPr/>
                    <a:lstStyle/>
                    <a:p>
                      <a:pPr algn="ctr">
                        <a:lnSpc>
                          <a:spcPct val="150000"/>
                        </a:lnSpc>
                        <a:spcAft>
                          <a:spcPts val="0"/>
                        </a:spcAft>
                      </a:pPr>
                      <a:r>
                        <a:rPr lang="es-EC" sz="1050" dirty="0">
                          <a:effectLst/>
                        </a:rPr>
                        <a:t>DIMENSIONES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rowSpan="2" hMerge="1">
                  <a:txBody>
                    <a:bodyPr/>
                    <a:lstStyle/>
                    <a:p>
                      <a:endParaRPr lang="es-EC"/>
                    </a:p>
                  </a:txBody>
                  <a:tcPr/>
                </a:tc>
                <a:tc rowSpan="2" gridSpan="2">
                  <a:txBody>
                    <a:bodyPr/>
                    <a:lstStyle/>
                    <a:p>
                      <a:pPr algn="ctr">
                        <a:lnSpc>
                          <a:spcPct val="150000"/>
                        </a:lnSpc>
                        <a:spcAft>
                          <a:spcPts val="0"/>
                        </a:spcAft>
                      </a:pPr>
                      <a:r>
                        <a:rPr lang="es-EC" sz="1050" dirty="0">
                          <a:effectLst/>
                        </a:rPr>
                        <a:t>INDICADORES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rowSpan="2" hMerge="1">
                  <a:txBody>
                    <a:bodyPr/>
                    <a:lstStyle/>
                    <a:p>
                      <a:endParaRPr lang="es-EC"/>
                    </a:p>
                  </a:txBody>
                  <a:tcPr/>
                </a:tc>
                <a:tc gridSpan="2">
                  <a:txBody>
                    <a:bodyPr/>
                    <a:lstStyle/>
                    <a:p>
                      <a:pPr algn="ctr">
                        <a:lnSpc>
                          <a:spcPct val="150000"/>
                        </a:lnSpc>
                        <a:spcAft>
                          <a:spcPts val="0"/>
                        </a:spcAft>
                      </a:pPr>
                      <a:r>
                        <a:rPr lang="es-EC" sz="1050" dirty="0">
                          <a:effectLst/>
                        </a:rPr>
                        <a:t>ITEMS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rowSpan="2" gridSpan="4">
                  <a:txBody>
                    <a:bodyPr/>
                    <a:lstStyle/>
                    <a:p>
                      <a:pPr algn="ctr">
                        <a:lnSpc>
                          <a:spcPct val="150000"/>
                        </a:lnSpc>
                        <a:spcAft>
                          <a:spcPts val="0"/>
                        </a:spcAft>
                      </a:pPr>
                      <a:r>
                        <a:rPr lang="es-EC" sz="1050" dirty="0">
                          <a:effectLst/>
                        </a:rPr>
                        <a:t>INSTRUMENTO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gridSpan="2">
                  <a:txBody>
                    <a:bodyPr/>
                    <a:lstStyle/>
                    <a:p>
                      <a:pPr algn="ctr">
                        <a:lnSpc>
                          <a:spcPct val="150000"/>
                        </a:lnSpc>
                        <a:spcAft>
                          <a:spcPts val="0"/>
                        </a:spcAft>
                      </a:pPr>
                      <a:r>
                        <a:rPr lang="es-EC" sz="1050" dirty="0">
                          <a:effectLst/>
                        </a:rPr>
                        <a:t>TÉCNICA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rowSpan="2" hMerge="1">
                  <a:txBody>
                    <a:bodyPr/>
                    <a:lstStyle/>
                    <a:p>
                      <a:endParaRPr lang="es-EC"/>
                    </a:p>
                  </a:txBody>
                  <a:tcPr/>
                </a:tc>
              </a:tr>
              <a:tr h="289686">
                <a:tc vMerge="1">
                  <a:txBody>
                    <a:bodyPr/>
                    <a:lstStyle/>
                    <a:p>
                      <a:endParaRPr lang="es-EC"/>
                    </a:p>
                  </a:txBody>
                  <a:tcPr/>
                </a:tc>
                <a:tc gridSpan="2"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tc>
                  <a:txBody>
                    <a:bodyPr/>
                    <a:lstStyle/>
                    <a:p>
                      <a:pPr algn="ctr">
                        <a:lnSpc>
                          <a:spcPct val="150000"/>
                        </a:lnSpc>
                        <a:spcAft>
                          <a:spcPts val="0"/>
                        </a:spcAft>
                      </a:pPr>
                      <a:r>
                        <a:rPr lang="es-EC" sz="1050" dirty="0">
                          <a:effectLst/>
                        </a:rPr>
                        <a:t>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a:txBody>
                    <a:bodyPr/>
                    <a:lstStyle/>
                    <a:p>
                      <a:pPr algn="ctr">
                        <a:lnSpc>
                          <a:spcPct val="150000"/>
                        </a:lnSpc>
                        <a:spcAft>
                          <a:spcPts val="0"/>
                        </a:spcAft>
                      </a:pPr>
                      <a:r>
                        <a:rPr lang="es-EC" sz="1050" dirty="0">
                          <a:effectLst/>
                        </a:rPr>
                        <a:t>E</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gridSpan="4"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tr>
              <a:tr h="779928">
                <a:tc rowSpan="4">
                  <a:txBody>
                    <a:bodyPr/>
                    <a:lstStyle/>
                    <a:p>
                      <a:pPr algn="just">
                        <a:lnSpc>
                          <a:spcPct val="150000"/>
                        </a:lnSpc>
                        <a:spcAft>
                          <a:spcPts val="0"/>
                        </a:spcAft>
                      </a:pPr>
                      <a:r>
                        <a:rPr lang="es-EC" sz="1100" dirty="0">
                          <a:solidFill>
                            <a:schemeClr val="tx1"/>
                          </a:solidFill>
                          <a:effectLst/>
                        </a:rPr>
                        <a:t>Es la expresión de las ideas, pensamientos y sentimientos a través del lenguaje reconociendo el significado de las palabras y modulando la voz; es decir con consciencia Lingüística, léxica, semántica y fonológica</a:t>
                      </a:r>
                      <a:endParaRPr lang="es-EC"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gridSpan="2">
                  <a:txBody>
                    <a:bodyPr/>
                    <a:lstStyle/>
                    <a:p>
                      <a:pPr>
                        <a:lnSpc>
                          <a:spcPct val="150000"/>
                        </a:lnSpc>
                        <a:spcAft>
                          <a:spcPts val="0"/>
                        </a:spcAft>
                      </a:pPr>
                      <a:r>
                        <a:rPr lang="es-EC" sz="1100">
                          <a:effectLst/>
                        </a:rPr>
                        <a:t>Conciencia lingüística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gridSpan="2">
                  <a:txBody>
                    <a:bodyPr/>
                    <a:lstStyle/>
                    <a:p>
                      <a:pPr>
                        <a:lnSpc>
                          <a:spcPct val="150000"/>
                        </a:lnSpc>
                        <a:spcAft>
                          <a:spcPts val="0"/>
                        </a:spcAft>
                      </a:pPr>
                      <a:r>
                        <a:rPr lang="es-EC" sz="1100">
                          <a:effectLst/>
                        </a:rPr>
                        <a:t>Utiliza el lenguaje correctamente</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a:txBody>
                    <a:bodyPr/>
                    <a:lstStyle/>
                    <a:p>
                      <a:pPr>
                        <a:lnSpc>
                          <a:spcPct val="150000"/>
                        </a:lnSpc>
                        <a:spcAft>
                          <a:spcPts val="0"/>
                        </a:spcAft>
                      </a:pPr>
                      <a:r>
                        <a:rPr lang="es-EC" sz="1100">
                          <a:effectLst/>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a:txBody>
                    <a:bodyPr/>
                    <a:lstStyle/>
                    <a:p>
                      <a:pPr>
                        <a:lnSpc>
                          <a:spcPct val="150000"/>
                        </a:lnSpc>
                        <a:spcAft>
                          <a:spcPts val="0"/>
                        </a:spcAft>
                      </a:pPr>
                      <a:r>
                        <a:rPr lang="es-EC" sz="1100">
                          <a:effectLst/>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gridSpan="4">
                  <a:txBody>
                    <a:bodyPr/>
                    <a:lstStyle/>
                    <a:p>
                      <a:pPr>
                        <a:lnSpc>
                          <a:spcPct val="150000"/>
                        </a:lnSpc>
                        <a:spcAft>
                          <a:spcPts val="0"/>
                        </a:spcAft>
                      </a:pPr>
                      <a:r>
                        <a:rPr lang="es-EC" sz="1100" dirty="0">
                          <a:effectLst/>
                        </a:rPr>
                        <a:t>Observación</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50000"/>
                        </a:lnSpc>
                        <a:spcAft>
                          <a:spcPts val="0"/>
                        </a:spcAft>
                      </a:pPr>
                      <a:r>
                        <a:rPr lang="es-EC" sz="1100" dirty="0">
                          <a:effectLst/>
                        </a:rPr>
                        <a:t>Lista de cotejo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r>
              <a:tr h="891345">
                <a:tc vMerge="1">
                  <a:txBody>
                    <a:bodyPr/>
                    <a:lstStyle/>
                    <a:p>
                      <a:endParaRPr lang="es-EC"/>
                    </a:p>
                  </a:txBody>
                  <a:tcPr/>
                </a:tc>
                <a:tc gridSpan="2">
                  <a:txBody>
                    <a:bodyPr/>
                    <a:lstStyle/>
                    <a:p>
                      <a:pPr>
                        <a:lnSpc>
                          <a:spcPct val="150000"/>
                        </a:lnSpc>
                        <a:spcAft>
                          <a:spcPts val="0"/>
                        </a:spcAft>
                      </a:pPr>
                      <a:r>
                        <a:rPr lang="es-EC" sz="1100">
                          <a:effectLst/>
                        </a:rPr>
                        <a:t>Conciencia léxica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gridSpan="2">
                  <a:txBody>
                    <a:bodyPr/>
                    <a:lstStyle/>
                    <a:p>
                      <a:pPr>
                        <a:lnSpc>
                          <a:spcPct val="150000"/>
                        </a:lnSpc>
                        <a:spcAft>
                          <a:spcPts val="0"/>
                        </a:spcAft>
                      </a:pPr>
                      <a:r>
                        <a:rPr lang="es-EC" sz="1100" dirty="0">
                          <a:effectLst/>
                        </a:rPr>
                        <a:t>Toma conciencia de la oración</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a:txBody>
                    <a:bodyPr/>
                    <a:lstStyle/>
                    <a:p>
                      <a:pPr>
                        <a:lnSpc>
                          <a:spcPct val="150000"/>
                        </a:lnSpc>
                        <a:spcAft>
                          <a:spcPts val="0"/>
                        </a:spcAft>
                      </a:pPr>
                      <a:r>
                        <a:rPr lang="es-EC" sz="1100">
                          <a:effectLst/>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a:txBody>
                    <a:bodyPr/>
                    <a:lstStyle/>
                    <a:p>
                      <a:pPr>
                        <a:lnSpc>
                          <a:spcPct val="150000"/>
                        </a:lnSpc>
                        <a:spcAft>
                          <a:spcPts val="0"/>
                        </a:spcAft>
                      </a:pPr>
                      <a:r>
                        <a:rPr lang="es-EC" sz="1100">
                          <a:effectLst/>
                        </a:rPr>
                        <a:t>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gridSpan="4">
                  <a:txBody>
                    <a:bodyPr/>
                    <a:lstStyle/>
                    <a:p>
                      <a:pPr>
                        <a:lnSpc>
                          <a:spcPct val="150000"/>
                        </a:lnSpc>
                        <a:spcAft>
                          <a:spcPts val="0"/>
                        </a:spcAft>
                      </a:pPr>
                      <a:r>
                        <a:rPr lang="es-EC" sz="1100">
                          <a:effectLst/>
                        </a:rPr>
                        <a:t>Entrevista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nSpc>
                          <a:spcPct val="150000"/>
                        </a:lnSpc>
                        <a:spcAft>
                          <a:spcPts val="0"/>
                        </a:spcAft>
                      </a:pPr>
                      <a:r>
                        <a:rPr lang="es-EC" sz="1100" dirty="0">
                          <a:effectLst/>
                        </a:rPr>
                        <a:t>Cuestionario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r>
              <a:tr h="1002766">
                <a:tc vMerge="1">
                  <a:txBody>
                    <a:bodyPr/>
                    <a:lstStyle/>
                    <a:p>
                      <a:endParaRPr lang="es-EC"/>
                    </a:p>
                  </a:txBody>
                  <a:tcPr/>
                </a:tc>
                <a:tc gridSpan="2">
                  <a:txBody>
                    <a:bodyPr/>
                    <a:lstStyle/>
                    <a:p>
                      <a:pPr>
                        <a:lnSpc>
                          <a:spcPct val="150000"/>
                        </a:lnSpc>
                        <a:spcAft>
                          <a:spcPts val="0"/>
                        </a:spcAft>
                      </a:pPr>
                      <a:r>
                        <a:rPr lang="es-EC" sz="1100">
                          <a:effectLst/>
                        </a:rPr>
                        <a:t>Conciencia semántica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gridSpan="2">
                  <a:txBody>
                    <a:bodyPr/>
                    <a:lstStyle/>
                    <a:p>
                      <a:pPr>
                        <a:lnSpc>
                          <a:spcPct val="150000"/>
                        </a:lnSpc>
                        <a:spcAft>
                          <a:spcPts val="0"/>
                        </a:spcAft>
                      </a:pPr>
                      <a:r>
                        <a:rPr lang="es-EC" sz="1100">
                          <a:effectLst/>
                        </a:rPr>
                        <a:t>Reconoce el significado de las palabras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a:txBody>
                    <a:bodyPr/>
                    <a:lstStyle/>
                    <a:p>
                      <a:pPr>
                        <a:lnSpc>
                          <a:spcPct val="150000"/>
                        </a:lnSpc>
                        <a:spcAft>
                          <a:spcPts val="0"/>
                        </a:spcAft>
                      </a:pPr>
                      <a:r>
                        <a:rPr lang="es-EC" sz="500">
                          <a:effectLst/>
                        </a:rPr>
                        <a:t> </a:t>
                      </a:r>
                      <a:endParaRPr lang="es-EC" sz="40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a:txBody>
                    <a:bodyPr/>
                    <a:lstStyle/>
                    <a:p>
                      <a:pPr>
                        <a:lnSpc>
                          <a:spcPct val="150000"/>
                        </a:lnSpc>
                        <a:spcAft>
                          <a:spcPts val="0"/>
                        </a:spcAft>
                      </a:pPr>
                      <a:r>
                        <a:rPr lang="es-EC" sz="500">
                          <a:effectLst/>
                        </a:rPr>
                        <a:t> </a:t>
                      </a:r>
                      <a:endParaRPr lang="es-EC" sz="40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rowSpan="2" gridSpan="4">
                  <a:txBody>
                    <a:bodyPr/>
                    <a:lstStyle/>
                    <a:p>
                      <a:pPr algn="ctr">
                        <a:lnSpc>
                          <a:spcPct val="150000"/>
                        </a:lnSpc>
                        <a:spcAft>
                          <a:spcPts val="0"/>
                        </a:spcAft>
                      </a:pPr>
                      <a:r>
                        <a:rPr lang="es-EC" sz="500">
                          <a:effectLst/>
                        </a:rPr>
                        <a:t> </a:t>
                      </a:r>
                      <a:endParaRPr lang="es-EC" sz="40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gridSpan="2">
                  <a:txBody>
                    <a:bodyPr/>
                    <a:lstStyle/>
                    <a:p>
                      <a:pPr algn="ctr">
                        <a:lnSpc>
                          <a:spcPct val="150000"/>
                        </a:lnSpc>
                        <a:spcAft>
                          <a:spcPts val="0"/>
                        </a:spcAft>
                      </a:pPr>
                      <a:r>
                        <a:rPr lang="es-EC" sz="500" dirty="0">
                          <a:effectLst/>
                        </a:rPr>
                        <a:t> </a:t>
                      </a: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rowSpan="2" hMerge="1">
                  <a:txBody>
                    <a:bodyPr/>
                    <a:lstStyle/>
                    <a:p>
                      <a:endParaRPr lang="es-EC"/>
                    </a:p>
                  </a:txBody>
                  <a:tcPr/>
                </a:tc>
              </a:tr>
              <a:tr h="771172">
                <a:tc vMerge="1">
                  <a:txBody>
                    <a:bodyPr/>
                    <a:lstStyle/>
                    <a:p>
                      <a:endParaRPr lang="es-EC"/>
                    </a:p>
                  </a:txBody>
                  <a:tcPr/>
                </a:tc>
                <a:tc gridSpan="2">
                  <a:txBody>
                    <a:bodyPr/>
                    <a:lstStyle/>
                    <a:p>
                      <a:pPr>
                        <a:lnSpc>
                          <a:spcPct val="150000"/>
                        </a:lnSpc>
                        <a:spcAft>
                          <a:spcPts val="0"/>
                        </a:spcAft>
                      </a:pPr>
                      <a:r>
                        <a:rPr lang="es-EC" sz="1100">
                          <a:effectLst/>
                        </a:rPr>
                        <a:t>Conciencia fonológica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gridSpan="2">
                  <a:txBody>
                    <a:bodyPr/>
                    <a:lstStyle/>
                    <a:p>
                      <a:pPr>
                        <a:lnSpc>
                          <a:spcPct val="150000"/>
                        </a:lnSpc>
                        <a:spcAft>
                          <a:spcPts val="0"/>
                        </a:spcAft>
                      </a:pPr>
                      <a:r>
                        <a:rPr lang="es-EC" sz="1100" dirty="0">
                          <a:effectLst/>
                        </a:rPr>
                        <a:t>Reconoce el grafema y su sonido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hMerge="1">
                  <a:txBody>
                    <a:bodyPr/>
                    <a:lstStyle/>
                    <a:p>
                      <a:endParaRPr lang="es-EC"/>
                    </a:p>
                  </a:txBody>
                  <a:tcPr/>
                </a:tc>
                <a:tc>
                  <a:txBody>
                    <a:bodyPr/>
                    <a:lstStyle/>
                    <a:p>
                      <a:pPr>
                        <a:lnSpc>
                          <a:spcPct val="150000"/>
                        </a:lnSpc>
                        <a:spcAft>
                          <a:spcPts val="0"/>
                        </a:spcAft>
                      </a:pPr>
                      <a:r>
                        <a:rPr lang="es-EC" sz="500" dirty="0">
                          <a:effectLst/>
                        </a:rPr>
                        <a:t> </a:t>
                      </a: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a:txBody>
                    <a:bodyPr/>
                    <a:lstStyle/>
                    <a:p>
                      <a:pPr>
                        <a:lnSpc>
                          <a:spcPct val="150000"/>
                        </a:lnSpc>
                        <a:spcAft>
                          <a:spcPts val="0"/>
                        </a:spcAft>
                      </a:pPr>
                      <a:r>
                        <a:rPr lang="es-EC" sz="500" dirty="0">
                          <a:effectLst/>
                        </a:rPr>
                        <a:t> </a:t>
                      </a:r>
                      <a:endParaRPr lang="es-EC" sz="400" dirty="0">
                        <a:effectLst/>
                        <a:latin typeface="Calibri" panose="020F0502020204030204" pitchFamily="34" charset="0"/>
                        <a:ea typeface="Calibri" panose="020F0502020204030204" pitchFamily="34" charset="0"/>
                        <a:cs typeface="Times New Roman" panose="02020603050405020304" pitchFamily="18" charset="0"/>
                      </a:endParaRPr>
                    </a:p>
                  </a:txBody>
                  <a:tcPr marL="16961" marR="16961" marT="0" marB="0" anchor="ctr"/>
                </a:tc>
                <a:tc gridSpan="4"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tr>
            </a:tbl>
          </a:graphicData>
        </a:graphic>
      </p:graphicFrame>
    </p:spTree>
    <p:extLst>
      <p:ext uri="{BB962C8B-B14F-4D97-AF65-F5344CB8AC3E}">
        <p14:creationId xmlns:p14="http://schemas.microsoft.com/office/powerpoint/2010/main" val="1526206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454746"/>
            <a:ext cx="7848872" cy="1606102"/>
          </a:xfrm>
        </p:spPr>
        <p:txBody>
          <a:bodyPr>
            <a:normAutofit fontScale="90000"/>
          </a:bodyPr>
          <a:lstStyle/>
          <a:p>
            <a:pPr algn="ctr"/>
            <a:r>
              <a:rPr lang="es-ES" dirty="0" smtClean="0">
                <a:solidFill>
                  <a:srgbClr val="C00000"/>
                </a:solidFill>
              </a:rPr>
              <a:t>Técnicas e Instrumentos de Recolección de Datos</a:t>
            </a:r>
            <a:endParaRPr lang="es-ES" dirty="0">
              <a:solidFill>
                <a:srgbClr val="C00000"/>
              </a:solidFill>
            </a:endParaRPr>
          </a:p>
        </p:txBody>
      </p:sp>
      <p:sp>
        <p:nvSpPr>
          <p:cNvPr id="3" name="2 Subtítulo"/>
          <p:cNvSpPr>
            <a:spLocks noGrp="1"/>
          </p:cNvSpPr>
          <p:nvPr>
            <p:ph type="subTitle" idx="1"/>
          </p:nvPr>
        </p:nvSpPr>
        <p:spPr>
          <a:xfrm>
            <a:off x="1115616" y="3212976"/>
            <a:ext cx="7200800" cy="2592288"/>
          </a:xfrm>
        </p:spPr>
        <p:txBody>
          <a:bodyPr>
            <a:normAutofit/>
          </a:bodyPr>
          <a:lstStyle/>
          <a:p>
            <a:pPr algn="just"/>
            <a:r>
              <a:rPr lang="es-ES" dirty="0" smtClean="0"/>
              <a:t>Las </a:t>
            </a:r>
            <a:r>
              <a:rPr lang="es-ES" dirty="0"/>
              <a:t>técnicas e instrumentos que se utilizaron  para levantar la información fue de la Encuesta, y se utilizo como instrumento ideal al cuestionario; y la Observación, para lo cual se elaboro una matriz de observación.</a:t>
            </a:r>
          </a:p>
          <a:p>
            <a:pPr algn="ctr"/>
            <a:endParaRPr lang="es-ES" dirty="0"/>
          </a:p>
        </p:txBody>
      </p:sp>
    </p:spTree>
    <p:extLst>
      <p:ext uri="{BB962C8B-B14F-4D97-AF65-F5344CB8AC3E}">
        <p14:creationId xmlns:p14="http://schemas.microsoft.com/office/powerpoint/2010/main" val="25550797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49310"/>
            <a:ext cx="7920880" cy="814014"/>
          </a:xfrm>
        </p:spPr>
        <p:txBody>
          <a:bodyPr>
            <a:normAutofit fontScale="90000"/>
          </a:bodyPr>
          <a:lstStyle/>
          <a:p>
            <a:pPr algn="l"/>
            <a:r>
              <a:rPr lang="es-ES" dirty="0" smtClean="0">
                <a:solidFill>
                  <a:srgbClr val="C00000"/>
                </a:solidFill>
              </a:rPr>
              <a:t>Ficha de observación</a:t>
            </a:r>
            <a:endParaRPr lang="es-ES" dirty="0">
              <a:solidFill>
                <a:srgbClr val="C00000"/>
              </a:solidFill>
            </a:endParaRPr>
          </a:p>
        </p:txBody>
      </p:sp>
      <p:graphicFrame>
        <p:nvGraphicFramePr>
          <p:cNvPr id="4" name="Tabla 3"/>
          <p:cNvGraphicFramePr>
            <a:graphicFrameLocks noGrp="1"/>
          </p:cNvGraphicFramePr>
          <p:nvPr>
            <p:extLst/>
          </p:nvPr>
        </p:nvGraphicFramePr>
        <p:xfrm>
          <a:off x="35496" y="692698"/>
          <a:ext cx="8928992" cy="5760639"/>
        </p:xfrm>
        <a:graphic>
          <a:graphicData uri="http://schemas.openxmlformats.org/drawingml/2006/table">
            <a:tbl>
              <a:tblPr firstRow="1" firstCol="1" bandRow="1">
                <a:tableStyleId>{5C22544A-7EE6-4342-B048-85BDC9FD1C3A}</a:tableStyleId>
              </a:tblPr>
              <a:tblGrid>
                <a:gridCol w="352254"/>
                <a:gridCol w="8576738"/>
              </a:tblGrid>
              <a:tr h="537538">
                <a:tc>
                  <a:txBody>
                    <a:bodyPr/>
                    <a:lstStyle/>
                    <a:p>
                      <a:pPr>
                        <a:lnSpc>
                          <a:spcPct val="107000"/>
                        </a:lnSpc>
                        <a:spcAft>
                          <a:spcPts val="0"/>
                        </a:spcAft>
                      </a:pPr>
                      <a:r>
                        <a:rPr lang="es-EC" sz="800" dirty="0">
                          <a:solidFill>
                            <a:schemeClr val="tx1"/>
                          </a:solidFill>
                          <a:effectLst/>
                        </a:rPr>
                        <a:t> </a:t>
                      </a:r>
                      <a:endParaRPr lang="es-EC"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gn="ctr">
                        <a:lnSpc>
                          <a:spcPct val="107000"/>
                        </a:lnSpc>
                        <a:spcAft>
                          <a:spcPts val="0"/>
                        </a:spcAft>
                      </a:pPr>
                      <a:r>
                        <a:rPr lang="es-EC" sz="800" dirty="0">
                          <a:solidFill>
                            <a:schemeClr val="tx1"/>
                          </a:solidFill>
                          <a:effectLst/>
                        </a:rPr>
                        <a:t> </a:t>
                      </a:r>
                      <a:endParaRPr lang="es-EC" sz="700" dirty="0">
                        <a:solidFill>
                          <a:schemeClr val="tx1"/>
                        </a:solidFill>
                        <a:effectLst/>
                      </a:endParaRPr>
                    </a:p>
                    <a:p>
                      <a:pPr algn="ctr">
                        <a:lnSpc>
                          <a:spcPct val="107000"/>
                        </a:lnSpc>
                        <a:spcAft>
                          <a:spcPts val="0"/>
                        </a:spcAft>
                      </a:pPr>
                      <a:r>
                        <a:rPr lang="es-EC" sz="1200" dirty="0">
                          <a:solidFill>
                            <a:schemeClr val="tx1"/>
                          </a:solidFill>
                          <a:effectLst/>
                        </a:rPr>
                        <a:t>GUIA DE OBSERVACIÒN  </a:t>
                      </a:r>
                      <a:endParaRPr lang="es-EC" sz="1100" dirty="0">
                        <a:solidFill>
                          <a:schemeClr val="tx1"/>
                        </a:solidFill>
                        <a:effectLst/>
                      </a:endParaRPr>
                    </a:p>
                    <a:p>
                      <a:pPr algn="ctr">
                        <a:lnSpc>
                          <a:spcPct val="107000"/>
                        </a:lnSpc>
                        <a:spcAft>
                          <a:spcPts val="0"/>
                        </a:spcAft>
                        <a:tabLst>
                          <a:tab pos="3360420" algn="l"/>
                        </a:tabLst>
                      </a:pPr>
                      <a:r>
                        <a:rPr lang="es-EC" sz="1200" dirty="0">
                          <a:solidFill>
                            <a:schemeClr val="tx1"/>
                          </a:solidFill>
                          <a:effectLst/>
                        </a:rPr>
                        <a:t>DE LOS NIÑOS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tc>
              </a:tr>
              <a:tr h="231030">
                <a:tc>
                  <a:txBody>
                    <a:bodyPr/>
                    <a:lstStyle/>
                    <a:p>
                      <a:pPr>
                        <a:lnSpc>
                          <a:spcPct val="107000"/>
                        </a:lnSpc>
                        <a:spcAft>
                          <a:spcPts val="0"/>
                        </a:spcAft>
                      </a:pPr>
                      <a:r>
                        <a:rPr lang="es-EC" sz="1050" dirty="0">
                          <a:solidFill>
                            <a:schemeClr val="tx1"/>
                          </a:solidFill>
                          <a:effectLst/>
                        </a:rPr>
                        <a:t>1</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El niño/a distingue un objeto en particular entre varios objetos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262897">
                <a:tc>
                  <a:txBody>
                    <a:bodyPr/>
                    <a:lstStyle/>
                    <a:p>
                      <a:pPr>
                        <a:lnSpc>
                          <a:spcPct val="107000"/>
                        </a:lnSpc>
                        <a:spcAft>
                          <a:spcPts val="0"/>
                        </a:spcAft>
                      </a:pPr>
                      <a:r>
                        <a:rPr lang="es-EC" sz="1050" dirty="0">
                          <a:solidFill>
                            <a:schemeClr val="tx1"/>
                          </a:solidFill>
                          <a:effectLst/>
                        </a:rPr>
                        <a:t>2</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Cuando el niño/a trabaja en atención se concentra en un objeto</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215098">
                <a:tc>
                  <a:txBody>
                    <a:bodyPr/>
                    <a:lstStyle/>
                    <a:p>
                      <a:pPr>
                        <a:lnSpc>
                          <a:spcPct val="107000"/>
                        </a:lnSpc>
                        <a:spcAft>
                          <a:spcPts val="0"/>
                        </a:spcAft>
                      </a:pPr>
                      <a:r>
                        <a:rPr lang="es-EC" sz="1050">
                          <a:solidFill>
                            <a:schemeClr val="tx1"/>
                          </a:solidFill>
                          <a:effectLst/>
                        </a:rPr>
                        <a:t>3</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El niño/a  logra repetir frases , y ordena objetos indicados por su maestra </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352690">
                <a:tc>
                  <a:txBody>
                    <a:bodyPr/>
                    <a:lstStyle/>
                    <a:p>
                      <a:pPr>
                        <a:lnSpc>
                          <a:spcPct val="107000"/>
                        </a:lnSpc>
                        <a:spcAft>
                          <a:spcPts val="0"/>
                        </a:spcAft>
                      </a:pPr>
                      <a:r>
                        <a:rPr lang="es-EC" sz="1050">
                          <a:solidFill>
                            <a:schemeClr val="tx1"/>
                          </a:solidFill>
                          <a:effectLst/>
                        </a:rPr>
                        <a:t>4</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Cuando se le da al niño/a un rompecabezas logra realizar con en el modelo</a:t>
                      </a:r>
                      <a:endParaRPr lang="es-EC" sz="1000" dirty="0">
                        <a:solidFill>
                          <a:schemeClr val="tx1"/>
                        </a:solidFill>
                        <a:effectLst/>
                      </a:endParaRPr>
                    </a:p>
                    <a:p>
                      <a:pPr>
                        <a:lnSpc>
                          <a:spcPct val="107000"/>
                        </a:lnSpc>
                        <a:spcAft>
                          <a:spcPts val="0"/>
                        </a:spcAft>
                      </a:pPr>
                      <a:r>
                        <a:rPr lang="es-EC" sz="1050" dirty="0">
                          <a:solidFill>
                            <a:schemeClr val="tx1"/>
                          </a:solidFill>
                          <a:effectLst/>
                        </a:rPr>
                        <a:t>sin ninguna ayuda</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352690">
                <a:tc>
                  <a:txBody>
                    <a:bodyPr/>
                    <a:lstStyle/>
                    <a:p>
                      <a:pPr>
                        <a:lnSpc>
                          <a:spcPct val="107000"/>
                        </a:lnSpc>
                        <a:spcAft>
                          <a:spcPts val="0"/>
                        </a:spcAft>
                      </a:pPr>
                      <a:r>
                        <a:rPr lang="es-EC" sz="1050">
                          <a:solidFill>
                            <a:schemeClr val="tx1"/>
                          </a:solidFill>
                          <a:effectLst/>
                        </a:rPr>
                        <a:t>5</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El niño/a al realizar alguna actividad de agrupación de elementos u objetos, </a:t>
                      </a:r>
                      <a:endParaRPr lang="es-EC" sz="1000" dirty="0">
                        <a:solidFill>
                          <a:schemeClr val="tx1"/>
                        </a:solidFill>
                        <a:effectLst/>
                      </a:endParaRPr>
                    </a:p>
                    <a:p>
                      <a:pPr>
                        <a:lnSpc>
                          <a:spcPct val="107000"/>
                        </a:lnSpc>
                        <a:spcAft>
                          <a:spcPts val="0"/>
                        </a:spcAft>
                      </a:pPr>
                      <a:r>
                        <a:rPr lang="es-EC" sz="1050" dirty="0">
                          <a:solidFill>
                            <a:schemeClr val="tx1"/>
                          </a:solidFill>
                          <a:effectLst/>
                        </a:rPr>
                        <a:t>el niño/a identifica y selecciona lo grande/pequeño</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352690">
                <a:tc>
                  <a:txBody>
                    <a:bodyPr/>
                    <a:lstStyle/>
                    <a:p>
                      <a:pPr>
                        <a:lnSpc>
                          <a:spcPct val="107000"/>
                        </a:lnSpc>
                        <a:spcAft>
                          <a:spcPts val="0"/>
                        </a:spcAft>
                      </a:pPr>
                      <a:r>
                        <a:rPr lang="es-EC" sz="1050">
                          <a:solidFill>
                            <a:schemeClr val="tx1"/>
                          </a:solidFill>
                          <a:effectLst/>
                        </a:rPr>
                        <a:t>6</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Verificar si el conocimiento del niño/a de acuerdo a su edad logra </a:t>
                      </a:r>
                      <a:endParaRPr lang="es-EC" sz="1000" dirty="0">
                        <a:solidFill>
                          <a:schemeClr val="tx1"/>
                        </a:solidFill>
                        <a:effectLst/>
                      </a:endParaRPr>
                    </a:p>
                    <a:p>
                      <a:pPr>
                        <a:lnSpc>
                          <a:spcPct val="107000"/>
                        </a:lnSpc>
                        <a:spcAft>
                          <a:spcPts val="0"/>
                        </a:spcAft>
                      </a:pPr>
                      <a:r>
                        <a:rPr lang="es-EC" sz="1050" dirty="0">
                          <a:solidFill>
                            <a:schemeClr val="tx1"/>
                          </a:solidFill>
                          <a:effectLst/>
                        </a:rPr>
                        <a:t>resolver problemas en actividad dispuesta por su maestra</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231030">
                <a:tc>
                  <a:txBody>
                    <a:bodyPr/>
                    <a:lstStyle/>
                    <a:p>
                      <a:pPr>
                        <a:lnSpc>
                          <a:spcPct val="107000"/>
                        </a:lnSpc>
                        <a:spcAft>
                          <a:spcPts val="0"/>
                        </a:spcAft>
                      </a:pPr>
                      <a:r>
                        <a:rPr lang="es-EC" sz="1050">
                          <a:solidFill>
                            <a:schemeClr val="tx1"/>
                          </a:solidFill>
                          <a:effectLst/>
                        </a:rPr>
                        <a:t>7</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El niño/a  pronuncia correctamente las palabras </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231030">
                <a:tc>
                  <a:txBody>
                    <a:bodyPr/>
                    <a:lstStyle/>
                    <a:p>
                      <a:pPr>
                        <a:lnSpc>
                          <a:spcPct val="107000"/>
                        </a:lnSpc>
                        <a:spcAft>
                          <a:spcPts val="0"/>
                        </a:spcAft>
                      </a:pPr>
                      <a:r>
                        <a:rPr lang="es-EC" sz="1050">
                          <a:solidFill>
                            <a:schemeClr val="tx1"/>
                          </a:solidFill>
                          <a:effectLst/>
                        </a:rPr>
                        <a:t>8</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El niño/a entiende y cumple una disposición dada por su maestra</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231030">
                <a:tc>
                  <a:txBody>
                    <a:bodyPr/>
                    <a:lstStyle/>
                    <a:p>
                      <a:pPr>
                        <a:lnSpc>
                          <a:spcPct val="107000"/>
                        </a:lnSpc>
                        <a:spcAft>
                          <a:spcPts val="0"/>
                        </a:spcAft>
                      </a:pPr>
                      <a:r>
                        <a:rPr lang="es-EC" sz="1050">
                          <a:solidFill>
                            <a:schemeClr val="tx1"/>
                          </a:solidFill>
                          <a:effectLst/>
                        </a:rPr>
                        <a:t>9</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Distingue  el niño/a el significado de la palabras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231030">
                <a:tc>
                  <a:txBody>
                    <a:bodyPr/>
                    <a:lstStyle/>
                    <a:p>
                      <a:pPr>
                        <a:lnSpc>
                          <a:spcPct val="107000"/>
                        </a:lnSpc>
                        <a:spcAft>
                          <a:spcPts val="0"/>
                        </a:spcAft>
                      </a:pPr>
                      <a:r>
                        <a:rPr lang="es-EC" sz="1050">
                          <a:solidFill>
                            <a:schemeClr val="tx1"/>
                          </a:solidFill>
                          <a:effectLst/>
                        </a:rPr>
                        <a:t>10</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Distingue el niño/a la silueta y su sonido</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231030">
                <a:tc>
                  <a:txBody>
                    <a:bodyPr/>
                    <a:lstStyle/>
                    <a:p>
                      <a:pPr>
                        <a:lnSpc>
                          <a:spcPct val="107000"/>
                        </a:lnSpc>
                        <a:spcAft>
                          <a:spcPts val="0"/>
                        </a:spcAft>
                      </a:pPr>
                      <a:r>
                        <a:rPr lang="es-EC" sz="1050">
                          <a:solidFill>
                            <a:schemeClr val="tx1"/>
                          </a:solidFill>
                          <a:effectLst/>
                        </a:rPr>
                        <a:t>11</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tc>
                <a:tc>
                  <a:txBody>
                    <a:bodyPr/>
                    <a:lstStyle/>
                    <a:p>
                      <a:pPr>
                        <a:lnSpc>
                          <a:spcPct val="107000"/>
                        </a:lnSpc>
                        <a:spcAft>
                          <a:spcPts val="0"/>
                        </a:spcAft>
                      </a:pPr>
                      <a:r>
                        <a:rPr lang="es-EC" sz="1050" dirty="0">
                          <a:solidFill>
                            <a:schemeClr val="tx1"/>
                          </a:solidFill>
                          <a:effectLst/>
                        </a:rPr>
                        <a:t>Es desarrollada la actividad lúdica</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207132">
                <a:tc>
                  <a:txBody>
                    <a:bodyPr/>
                    <a:lstStyle/>
                    <a:p>
                      <a:pPr>
                        <a:lnSpc>
                          <a:spcPct val="107000"/>
                        </a:lnSpc>
                        <a:spcAft>
                          <a:spcPts val="0"/>
                        </a:spcAft>
                      </a:pPr>
                      <a:r>
                        <a:rPr lang="es-EC" sz="1050">
                          <a:solidFill>
                            <a:schemeClr val="tx1"/>
                          </a:solidFill>
                          <a:effectLst/>
                        </a:rPr>
                        <a:t>12</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Es motivada la respuesta </a:t>
                      </a:r>
                      <a:r>
                        <a:rPr lang="es-EC" sz="1050" dirty="0" err="1">
                          <a:solidFill>
                            <a:schemeClr val="tx1"/>
                          </a:solidFill>
                          <a:effectLst/>
                        </a:rPr>
                        <a:t>atraves</a:t>
                      </a:r>
                      <a:r>
                        <a:rPr lang="es-EC" sz="1050" dirty="0">
                          <a:solidFill>
                            <a:schemeClr val="tx1"/>
                          </a:solidFill>
                          <a:effectLst/>
                        </a:rPr>
                        <a:t> de preguntas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215098">
                <a:tc>
                  <a:txBody>
                    <a:bodyPr/>
                    <a:lstStyle/>
                    <a:p>
                      <a:pPr>
                        <a:lnSpc>
                          <a:spcPct val="107000"/>
                        </a:lnSpc>
                        <a:spcAft>
                          <a:spcPts val="0"/>
                        </a:spcAft>
                      </a:pPr>
                      <a:r>
                        <a:rPr lang="es-EC" sz="1050">
                          <a:solidFill>
                            <a:schemeClr val="tx1"/>
                          </a:solidFill>
                          <a:effectLst/>
                        </a:rPr>
                        <a:t>13</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Existe conversaciones entre niños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215098">
                <a:tc>
                  <a:txBody>
                    <a:bodyPr/>
                    <a:lstStyle/>
                    <a:p>
                      <a:pPr>
                        <a:lnSpc>
                          <a:spcPct val="107000"/>
                        </a:lnSpc>
                        <a:spcAft>
                          <a:spcPts val="0"/>
                        </a:spcAft>
                      </a:pPr>
                      <a:r>
                        <a:rPr lang="es-EC" sz="1050">
                          <a:solidFill>
                            <a:schemeClr val="tx1"/>
                          </a:solidFill>
                          <a:effectLst/>
                        </a:rPr>
                        <a:t>14</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Existe una buena conversación entre niños y maestra</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223064">
                <a:tc>
                  <a:txBody>
                    <a:bodyPr/>
                    <a:lstStyle/>
                    <a:p>
                      <a:pPr>
                        <a:lnSpc>
                          <a:spcPct val="107000"/>
                        </a:lnSpc>
                        <a:spcAft>
                          <a:spcPts val="0"/>
                        </a:spcAft>
                      </a:pPr>
                      <a:r>
                        <a:rPr lang="es-EC" sz="1050">
                          <a:solidFill>
                            <a:schemeClr val="tx1"/>
                          </a:solidFill>
                          <a:effectLst/>
                        </a:rPr>
                        <a:t>15</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La maestra logra captar ña atención de los niños con sus recursos didácticos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352690">
                <a:tc>
                  <a:txBody>
                    <a:bodyPr/>
                    <a:lstStyle/>
                    <a:p>
                      <a:pPr>
                        <a:lnSpc>
                          <a:spcPct val="107000"/>
                        </a:lnSpc>
                        <a:spcAft>
                          <a:spcPts val="0"/>
                        </a:spcAft>
                      </a:pPr>
                      <a:r>
                        <a:rPr lang="es-EC" sz="1050">
                          <a:solidFill>
                            <a:schemeClr val="tx1"/>
                          </a:solidFill>
                          <a:effectLst/>
                        </a:rPr>
                        <a:t>16</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La maestra pone varios objetos en la clase y uno diferente, los niños </a:t>
                      </a:r>
                      <a:endParaRPr lang="es-EC" sz="1000" dirty="0">
                        <a:solidFill>
                          <a:schemeClr val="tx1"/>
                        </a:solidFill>
                        <a:effectLst/>
                      </a:endParaRPr>
                    </a:p>
                    <a:p>
                      <a:pPr>
                        <a:lnSpc>
                          <a:spcPct val="107000"/>
                        </a:lnSpc>
                        <a:spcAft>
                          <a:spcPts val="0"/>
                        </a:spcAft>
                      </a:pPr>
                      <a:r>
                        <a:rPr lang="es-EC" sz="1050" dirty="0">
                          <a:solidFill>
                            <a:schemeClr val="tx1"/>
                          </a:solidFill>
                          <a:effectLst/>
                        </a:rPr>
                        <a:t>observan y distinguen el color y sus figuras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191197">
                <a:tc>
                  <a:txBody>
                    <a:bodyPr/>
                    <a:lstStyle/>
                    <a:p>
                      <a:pPr>
                        <a:lnSpc>
                          <a:spcPct val="107000"/>
                        </a:lnSpc>
                        <a:spcAft>
                          <a:spcPts val="0"/>
                        </a:spcAft>
                      </a:pPr>
                      <a:r>
                        <a:rPr lang="es-EC" sz="1050">
                          <a:solidFill>
                            <a:schemeClr val="tx1"/>
                          </a:solidFill>
                          <a:effectLst/>
                        </a:rPr>
                        <a:t>17</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La maestra realiza actividades de imitación </a:t>
                      </a:r>
                      <a:r>
                        <a:rPr lang="es-EC" sz="1050" dirty="0" err="1">
                          <a:solidFill>
                            <a:schemeClr val="tx1"/>
                          </a:solidFill>
                          <a:effectLst/>
                        </a:rPr>
                        <a:t>atraves</a:t>
                      </a:r>
                      <a:r>
                        <a:rPr lang="es-EC" sz="1050" dirty="0">
                          <a:solidFill>
                            <a:schemeClr val="tx1"/>
                          </a:solidFill>
                          <a:effectLst/>
                        </a:rPr>
                        <a:t> de una dramatización con títeres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191197">
                <a:tc>
                  <a:txBody>
                    <a:bodyPr/>
                    <a:lstStyle/>
                    <a:p>
                      <a:pPr>
                        <a:lnSpc>
                          <a:spcPct val="107000"/>
                        </a:lnSpc>
                        <a:spcAft>
                          <a:spcPts val="0"/>
                        </a:spcAft>
                      </a:pPr>
                      <a:r>
                        <a:rPr lang="es-EC" sz="1050">
                          <a:solidFill>
                            <a:schemeClr val="tx1"/>
                          </a:solidFill>
                          <a:effectLst/>
                        </a:rPr>
                        <a:t>18</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La maestra realiza actividades de memoria como por ejemplo agrupar conjuntos de números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352690">
                <a:tc>
                  <a:txBody>
                    <a:bodyPr/>
                    <a:lstStyle/>
                    <a:p>
                      <a:pPr>
                        <a:lnSpc>
                          <a:spcPct val="107000"/>
                        </a:lnSpc>
                        <a:spcAft>
                          <a:spcPts val="0"/>
                        </a:spcAft>
                      </a:pPr>
                      <a:r>
                        <a:rPr lang="es-EC" sz="1050">
                          <a:solidFill>
                            <a:schemeClr val="tx1"/>
                          </a:solidFill>
                          <a:effectLst/>
                        </a:rPr>
                        <a:t>19</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nSpc>
                          <a:spcPct val="107000"/>
                        </a:lnSpc>
                        <a:spcAft>
                          <a:spcPts val="0"/>
                        </a:spcAft>
                      </a:pPr>
                      <a:r>
                        <a:rPr lang="es-EC" sz="1050" dirty="0">
                          <a:solidFill>
                            <a:schemeClr val="tx1"/>
                          </a:solidFill>
                          <a:effectLst/>
                        </a:rPr>
                        <a:t>La maestra realiza actividades de pronunciación de palabras </a:t>
                      </a:r>
                      <a:r>
                        <a:rPr lang="es-EC" sz="1050" dirty="0" err="1">
                          <a:solidFill>
                            <a:schemeClr val="tx1"/>
                          </a:solidFill>
                          <a:effectLst/>
                        </a:rPr>
                        <a:t>atraves</a:t>
                      </a:r>
                      <a:r>
                        <a:rPr lang="es-EC" sz="1050" dirty="0">
                          <a:solidFill>
                            <a:schemeClr val="tx1"/>
                          </a:solidFill>
                          <a:effectLst/>
                        </a:rPr>
                        <a:t> </a:t>
                      </a:r>
                      <a:endParaRPr lang="es-EC" sz="1000" dirty="0">
                        <a:solidFill>
                          <a:schemeClr val="tx1"/>
                        </a:solidFill>
                        <a:effectLst/>
                      </a:endParaRPr>
                    </a:p>
                    <a:p>
                      <a:pPr>
                        <a:lnSpc>
                          <a:spcPct val="107000"/>
                        </a:lnSpc>
                        <a:spcAft>
                          <a:spcPts val="0"/>
                        </a:spcAft>
                      </a:pPr>
                      <a:r>
                        <a:rPr lang="es-EC" sz="1050" dirty="0">
                          <a:solidFill>
                            <a:schemeClr val="tx1"/>
                          </a:solidFill>
                          <a:effectLst/>
                        </a:rPr>
                        <a:t>de ejercicios de memoria</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r h="352690">
                <a:tc>
                  <a:txBody>
                    <a:bodyPr/>
                    <a:lstStyle/>
                    <a:p>
                      <a:pPr>
                        <a:lnSpc>
                          <a:spcPct val="107000"/>
                        </a:lnSpc>
                        <a:spcAft>
                          <a:spcPts val="0"/>
                        </a:spcAft>
                      </a:pPr>
                      <a:r>
                        <a:rPr lang="es-EC" sz="1050">
                          <a:solidFill>
                            <a:schemeClr val="tx1"/>
                          </a:solidFill>
                          <a:effectLst/>
                        </a:rPr>
                        <a:t>20</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b"/>
                </a:tc>
                <a:tc>
                  <a:txBody>
                    <a:bodyPr/>
                    <a:lstStyle/>
                    <a:p>
                      <a:pPr algn="just">
                        <a:lnSpc>
                          <a:spcPct val="107000"/>
                        </a:lnSpc>
                        <a:spcAft>
                          <a:spcPts val="0"/>
                        </a:spcAft>
                      </a:pPr>
                      <a:r>
                        <a:rPr lang="es-EC" sz="1050" dirty="0" err="1">
                          <a:solidFill>
                            <a:schemeClr val="tx1"/>
                          </a:solidFill>
                          <a:effectLst/>
                        </a:rPr>
                        <a:t>Atraves</a:t>
                      </a:r>
                      <a:r>
                        <a:rPr lang="es-EC" sz="1050" dirty="0">
                          <a:solidFill>
                            <a:schemeClr val="tx1"/>
                          </a:solidFill>
                          <a:effectLst/>
                        </a:rPr>
                        <a:t> de ejercicios de memoria e imitación con siluetas o dibujos </a:t>
                      </a:r>
                      <a:endParaRPr lang="es-EC" sz="1000" dirty="0">
                        <a:solidFill>
                          <a:schemeClr val="tx1"/>
                        </a:solidFill>
                        <a:effectLst/>
                      </a:endParaRPr>
                    </a:p>
                    <a:p>
                      <a:pPr algn="just">
                        <a:lnSpc>
                          <a:spcPct val="107000"/>
                        </a:lnSpc>
                        <a:spcAft>
                          <a:spcPts val="0"/>
                        </a:spcAft>
                      </a:pPr>
                      <a:r>
                        <a:rPr lang="es-EC" sz="1050" dirty="0">
                          <a:solidFill>
                            <a:schemeClr val="tx1"/>
                          </a:solidFill>
                          <a:effectLst/>
                        </a:rPr>
                        <a:t>realizados por la maestra les hace repetir a sus niños el significado de cada uno</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084" marR="29084" marT="0" marB="0" anchor="ctr"/>
                </a:tc>
              </a:tr>
            </a:tbl>
          </a:graphicData>
        </a:graphic>
      </p:graphicFrame>
    </p:spTree>
    <p:extLst>
      <p:ext uri="{BB962C8B-B14F-4D97-AF65-F5344CB8AC3E}">
        <p14:creationId xmlns:p14="http://schemas.microsoft.com/office/powerpoint/2010/main" val="40942092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496" y="-110355"/>
            <a:ext cx="7848872" cy="803051"/>
          </a:xfrm>
        </p:spPr>
        <p:txBody>
          <a:bodyPr>
            <a:normAutofit fontScale="90000"/>
          </a:bodyPr>
          <a:lstStyle/>
          <a:p>
            <a:pPr algn="ctr"/>
            <a:r>
              <a:rPr lang="es-ES" dirty="0" smtClean="0">
                <a:solidFill>
                  <a:srgbClr val="C00000"/>
                </a:solidFill>
              </a:rPr>
              <a:t>Encuesta</a:t>
            </a:r>
            <a:endParaRPr lang="es-ES" dirty="0">
              <a:solidFill>
                <a:srgbClr val="C00000"/>
              </a:solidFill>
            </a:endParaRPr>
          </a:p>
        </p:txBody>
      </p:sp>
      <p:graphicFrame>
        <p:nvGraphicFramePr>
          <p:cNvPr id="4" name="Tabla 3"/>
          <p:cNvGraphicFramePr>
            <a:graphicFrameLocks noGrp="1"/>
          </p:cNvGraphicFramePr>
          <p:nvPr>
            <p:extLst/>
          </p:nvPr>
        </p:nvGraphicFramePr>
        <p:xfrm>
          <a:off x="35496" y="908721"/>
          <a:ext cx="9001000" cy="5760642"/>
        </p:xfrm>
        <a:graphic>
          <a:graphicData uri="http://schemas.openxmlformats.org/drawingml/2006/table">
            <a:tbl>
              <a:tblPr firstRow="1" firstCol="1" bandRow="1">
                <a:tableStyleId>{5C22544A-7EE6-4342-B048-85BDC9FD1C3A}</a:tableStyleId>
              </a:tblPr>
              <a:tblGrid>
                <a:gridCol w="355093"/>
                <a:gridCol w="8645907"/>
              </a:tblGrid>
              <a:tr h="363771">
                <a:tc>
                  <a:txBody>
                    <a:bodyPr/>
                    <a:lstStyle/>
                    <a:p>
                      <a:pPr>
                        <a:lnSpc>
                          <a:spcPct val="107000"/>
                        </a:lnSpc>
                        <a:spcAft>
                          <a:spcPts val="0"/>
                        </a:spcAft>
                      </a:pPr>
                      <a:r>
                        <a:rPr lang="es-EC" sz="1050" dirty="0">
                          <a:solidFill>
                            <a:schemeClr val="tx1"/>
                          </a:solidFill>
                          <a:effectLst/>
                        </a:rPr>
                        <a:t> </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gn="ctr">
                        <a:lnSpc>
                          <a:spcPct val="107000"/>
                        </a:lnSpc>
                        <a:spcAft>
                          <a:spcPts val="0"/>
                        </a:spcAft>
                        <a:tabLst>
                          <a:tab pos="6706870" algn="l"/>
                        </a:tabLst>
                      </a:pPr>
                      <a:r>
                        <a:rPr lang="es-EC" sz="1050" dirty="0">
                          <a:solidFill>
                            <a:schemeClr val="tx1"/>
                          </a:solidFill>
                          <a:effectLst/>
                        </a:rPr>
                        <a:t> </a:t>
                      </a:r>
                      <a:endParaRPr lang="es-EC" sz="1000" dirty="0">
                        <a:solidFill>
                          <a:schemeClr val="tx1"/>
                        </a:solidFill>
                        <a:effectLst/>
                      </a:endParaRPr>
                    </a:p>
                    <a:p>
                      <a:pPr algn="ctr">
                        <a:lnSpc>
                          <a:spcPct val="107000"/>
                        </a:lnSpc>
                        <a:spcAft>
                          <a:spcPts val="0"/>
                        </a:spcAft>
                        <a:tabLst>
                          <a:tab pos="6587490" algn="l"/>
                          <a:tab pos="6706870" algn="l"/>
                        </a:tabLst>
                      </a:pPr>
                      <a:r>
                        <a:rPr lang="es-EC" sz="1050" dirty="0">
                          <a:solidFill>
                            <a:schemeClr val="tx1"/>
                          </a:solidFill>
                          <a:effectLst/>
                        </a:rPr>
                        <a:t>ENCUESTA PARA DOCENTES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tc>
              </a:tr>
              <a:tr h="242700">
                <a:tc>
                  <a:txBody>
                    <a:bodyPr/>
                    <a:lstStyle/>
                    <a:p>
                      <a:pPr>
                        <a:lnSpc>
                          <a:spcPct val="107000"/>
                        </a:lnSpc>
                        <a:spcAft>
                          <a:spcPts val="0"/>
                        </a:spcAft>
                      </a:pPr>
                      <a:r>
                        <a:rPr lang="es-EC" sz="1050">
                          <a:solidFill>
                            <a:schemeClr val="tx1"/>
                          </a:solidFill>
                          <a:effectLst/>
                        </a:rPr>
                        <a:t>1</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Usted trabaja con el niño/a en discriminación visual utilizando objetos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76176">
                <a:tc>
                  <a:txBody>
                    <a:bodyPr/>
                    <a:lstStyle/>
                    <a:p>
                      <a:pPr>
                        <a:lnSpc>
                          <a:spcPct val="107000"/>
                        </a:lnSpc>
                        <a:spcAft>
                          <a:spcPts val="0"/>
                        </a:spcAft>
                      </a:pPr>
                      <a:r>
                        <a:rPr lang="es-EC" sz="1050">
                          <a:solidFill>
                            <a:schemeClr val="tx1"/>
                          </a:solidFill>
                          <a:effectLst/>
                        </a:rPr>
                        <a:t>2</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Realiza ejercicios con el niño/a observando objetos con sus detalles mínimos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25962">
                <a:tc>
                  <a:txBody>
                    <a:bodyPr/>
                    <a:lstStyle/>
                    <a:p>
                      <a:pPr>
                        <a:lnSpc>
                          <a:spcPct val="107000"/>
                        </a:lnSpc>
                        <a:spcAft>
                          <a:spcPts val="0"/>
                        </a:spcAft>
                      </a:pPr>
                      <a:r>
                        <a:rPr lang="es-EC" sz="1050">
                          <a:solidFill>
                            <a:schemeClr val="tx1"/>
                          </a:solidFill>
                          <a:effectLst/>
                        </a:rPr>
                        <a:t>3</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Usted  realiza actividades para que los niño/as  ordenen objetos por tamaños, colores y formas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545658">
                <a:tc>
                  <a:txBody>
                    <a:bodyPr/>
                    <a:lstStyle/>
                    <a:p>
                      <a:pPr>
                        <a:lnSpc>
                          <a:spcPct val="107000"/>
                        </a:lnSpc>
                        <a:spcAft>
                          <a:spcPts val="0"/>
                        </a:spcAft>
                      </a:pPr>
                      <a:r>
                        <a:rPr lang="es-EC" sz="1050">
                          <a:solidFill>
                            <a:schemeClr val="tx1"/>
                          </a:solidFill>
                          <a:effectLst/>
                        </a:rPr>
                        <a:t>4</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a través de la repetición de una frase manifestada por usted al iniciar una actividades indicarle el sitio y para </a:t>
                      </a:r>
                      <a:endParaRPr lang="es-EC" sz="1000" dirty="0">
                        <a:solidFill>
                          <a:schemeClr val="tx1"/>
                        </a:solidFill>
                        <a:effectLst/>
                      </a:endParaRPr>
                    </a:p>
                    <a:p>
                      <a:pPr>
                        <a:lnSpc>
                          <a:spcPct val="107000"/>
                        </a:lnSpc>
                        <a:spcAft>
                          <a:spcPts val="0"/>
                        </a:spcAft>
                      </a:pPr>
                      <a:r>
                        <a:rPr lang="es-EC" sz="1050" dirty="0">
                          <a:solidFill>
                            <a:schemeClr val="tx1"/>
                          </a:solidFill>
                          <a:effectLst/>
                        </a:rPr>
                        <a:t>que sirve cada uno, el niño/a ejecuta dicha actividad</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363771">
                <a:tc>
                  <a:txBody>
                    <a:bodyPr/>
                    <a:lstStyle/>
                    <a:p>
                      <a:pPr>
                        <a:lnSpc>
                          <a:spcPct val="107000"/>
                        </a:lnSpc>
                        <a:spcAft>
                          <a:spcPts val="0"/>
                        </a:spcAft>
                      </a:pPr>
                      <a:r>
                        <a:rPr lang="es-EC" sz="1050">
                          <a:solidFill>
                            <a:schemeClr val="tx1"/>
                          </a:solidFill>
                          <a:effectLst/>
                        </a:rPr>
                        <a:t>5</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Usted a sus niños/as les explica a través de una canción a que imiten armar  y desordenar un rompecabezas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545658">
                <a:tc>
                  <a:txBody>
                    <a:bodyPr/>
                    <a:lstStyle/>
                    <a:p>
                      <a:pPr>
                        <a:lnSpc>
                          <a:spcPct val="107000"/>
                        </a:lnSpc>
                        <a:spcAft>
                          <a:spcPts val="0"/>
                        </a:spcAft>
                      </a:pPr>
                      <a:r>
                        <a:rPr lang="es-EC" sz="1050">
                          <a:solidFill>
                            <a:schemeClr val="tx1"/>
                          </a:solidFill>
                          <a:effectLst/>
                        </a:rPr>
                        <a:t>6</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Usted realiza actividades matemáticas  de conjuntos de objetos para que sus niños/as identifique o seleccionen </a:t>
                      </a:r>
                      <a:endParaRPr lang="es-EC" sz="1000" dirty="0">
                        <a:solidFill>
                          <a:schemeClr val="tx1"/>
                        </a:solidFill>
                        <a:effectLst/>
                      </a:endParaRPr>
                    </a:p>
                    <a:p>
                      <a:pPr algn="just">
                        <a:lnSpc>
                          <a:spcPct val="107000"/>
                        </a:lnSpc>
                        <a:spcAft>
                          <a:spcPts val="0"/>
                        </a:spcAft>
                      </a:pPr>
                      <a:r>
                        <a:rPr lang="es-EC" sz="1050" dirty="0">
                          <a:solidFill>
                            <a:schemeClr val="tx1"/>
                          </a:solidFill>
                          <a:effectLst/>
                        </a:rPr>
                        <a:t>sus características </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42700">
                <a:tc>
                  <a:txBody>
                    <a:bodyPr/>
                    <a:lstStyle/>
                    <a:p>
                      <a:pPr>
                        <a:lnSpc>
                          <a:spcPct val="107000"/>
                        </a:lnSpc>
                        <a:spcAft>
                          <a:spcPts val="0"/>
                        </a:spcAft>
                      </a:pPr>
                      <a:r>
                        <a:rPr lang="es-EC" sz="1050">
                          <a:solidFill>
                            <a:schemeClr val="tx1"/>
                          </a:solidFill>
                          <a:effectLst/>
                        </a:rPr>
                        <a:t>7</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Usted presenta problemas simples para que los niños/as puedan resolver si su ayuda</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42700">
                <a:tc>
                  <a:txBody>
                    <a:bodyPr/>
                    <a:lstStyle/>
                    <a:p>
                      <a:pPr>
                        <a:lnSpc>
                          <a:spcPct val="107000"/>
                        </a:lnSpc>
                        <a:spcAft>
                          <a:spcPts val="0"/>
                        </a:spcAft>
                      </a:pPr>
                      <a:r>
                        <a:rPr lang="es-EC" sz="1050">
                          <a:solidFill>
                            <a:schemeClr val="tx1"/>
                          </a:solidFill>
                          <a:effectLst/>
                        </a:rPr>
                        <a:t>8</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Realiza ejercicios de pronunciación con sus niños/as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42700">
                <a:tc>
                  <a:txBody>
                    <a:bodyPr/>
                    <a:lstStyle/>
                    <a:p>
                      <a:pPr>
                        <a:lnSpc>
                          <a:spcPct val="107000"/>
                        </a:lnSpc>
                        <a:spcAft>
                          <a:spcPts val="0"/>
                        </a:spcAft>
                      </a:pPr>
                      <a:r>
                        <a:rPr lang="es-EC" sz="1050">
                          <a:solidFill>
                            <a:schemeClr val="tx1"/>
                          </a:solidFill>
                          <a:effectLst/>
                        </a:rPr>
                        <a:t>9</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Usted realiza ejercicios para que los niños/as reconozcan su significado</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42700">
                <a:tc>
                  <a:txBody>
                    <a:bodyPr/>
                    <a:lstStyle/>
                    <a:p>
                      <a:pPr>
                        <a:lnSpc>
                          <a:spcPct val="107000"/>
                        </a:lnSpc>
                        <a:spcAft>
                          <a:spcPts val="0"/>
                        </a:spcAft>
                      </a:pPr>
                      <a:r>
                        <a:rPr lang="es-EC" sz="1050">
                          <a:solidFill>
                            <a:schemeClr val="tx1"/>
                          </a:solidFill>
                          <a:effectLst/>
                        </a:rPr>
                        <a:t>10</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Que actividades desarrolla usted para identificar  el grafema y su sonido </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42700">
                <a:tc>
                  <a:txBody>
                    <a:bodyPr/>
                    <a:lstStyle/>
                    <a:p>
                      <a:pPr>
                        <a:lnSpc>
                          <a:spcPct val="107000"/>
                        </a:lnSpc>
                        <a:spcAft>
                          <a:spcPts val="0"/>
                        </a:spcAft>
                      </a:pPr>
                      <a:r>
                        <a:rPr lang="es-EC" sz="1050">
                          <a:solidFill>
                            <a:schemeClr val="tx1"/>
                          </a:solidFill>
                          <a:effectLst/>
                        </a:rPr>
                        <a:t>11</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Desarrolla actividades lúdicas en el aula con los niños/as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17594">
                <a:tc>
                  <a:txBody>
                    <a:bodyPr/>
                    <a:lstStyle/>
                    <a:p>
                      <a:pPr>
                        <a:lnSpc>
                          <a:spcPct val="107000"/>
                        </a:lnSpc>
                        <a:spcAft>
                          <a:spcPts val="0"/>
                        </a:spcAft>
                      </a:pPr>
                      <a:r>
                        <a:rPr lang="es-EC" sz="1050">
                          <a:solidFill>
                            <a:schemeClr val="tx1"/>
                          </a:solidFill>
                          <a:effectLst/>
                        </a:rPr>
                        <a:t>12</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Durante la clase realiza preguntas uy motiva las respuestas al niño/a</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25962">
                <a:tc>
                  <a:txBody>
                    <a:bodyPr/>
                    <a:lstStyle/>
                    <a:p>
                      <a:pPr>
                        <a:lnSpc>
                          <a:spcPct val="107000"/>
                        </a:lnSpc>
                        <a:spcAft>
                          <a:spcPts val="0"/>
                        </a:spcAft>
                      </a:pPr>
                      <a:r>
                        <a:rPr lang="es-EC" sz="1050">
                          <a:solidFill>
                            <a:schemeClr val="tx1"/>
                          </a:solidFill>
                          <a:effectLst/>
                        </a:rPr>
                        <a:t>13</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Provoca conversaciones entre los niños/as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25962">
                <a:tc>
                  <a:txBody>
                    <a:bodyPr/>
                    <a:lstStyle/>
                    <a:p>
                      <a:pPr>
                        <a:lnSpc>
                          <a:spcPct val="107000"/>
                        </a:lnSpc>
                        <a:spcAft>
                          <a:spcPts val="0"/>
                        </a:spcAft>
                      </a:pPr>
                      <a:r>
                        <a:rPr lang="es-EC" sz="1050">
                          <a:solidFill>
                            <a:schemeClr val="tx1"/>
                          </a:solidFill>
                          <a:effectLst/>
                        </a:rPr>
                        <a:t>14</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Mantiene la conversación pausada entre maestra y niño/a</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34331">
                <a:tc>
                  <a:txBody>
                    <a:bodyPr/>
                    <a:lstStyle/>
                    <a:p>
                      <a:pPr>
                        <a:lnSpc>
                          <a:spcPct val="107000"/>
                        </a:lnSpc>
                        <a:spcAft>
                          <a:spcPts val="0"/>
                        </a:spcAft>
                      </a:pPr>
                      <a:r>
                        <a:rPr lang="es-EC" sz="1050">
                          <a:solidFill>
                            <a:schemeClr val="tx1"/>
                          </a:solidFill>
                          <a:effectLst/>
                        </a:rPr>
                        <a:t>15</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En la clase mantiene la atención del niño/a con recursos de éxito</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34331">
                <a:tc>
                  <a:txBody>
                    <a:bodyPr/>
                    <a:lstStyle/>
                    <a:p>
                      <a:pPr>
                        <a:lnSpc>
                          <a:spcPct val="107000"/>
                        </a:lnSpc>
                        <a:spcAft>
                          <a:spcPts val="0"/>
                        </a:spcAft>
                      </a:pPr>
                      <a:r>
                        <a:rPr lang="es-EC" sz="1050">
                          <a:solidFill>
                            <a:schemeClr val="tx1"/>
                          </a:solidFill>
                          <a:effectLst/>
                        </a:rPr>
                        <a:t>16</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En la clase los niños/as distingue entre varios objetos el que es diferente a los demás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00855">
                <a:tc>
                  <a:txBody>
                    <a:bodyPr/>
                    <a:lstStyle/>
                    <a:p>
                      <a:pPr>
                        <a:lnSpc>
                          <a:spcPct val="107000"/>
                        </a:lnSpc>
                        <a:spcAft>
                          <a:spcPts val="0"/>
                        </a:spcAft>
                      </a:pPr>
                      <a:r>
                        <a:rPr lang="es-EC" sz="1050">
                          <a:solidFill>
                            <a:schemeClr val="tx1"/>
                          </a:solidFill>
                          <a:effectLst/>
                        </a:rPr>
                        <a:t>17</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En clase realiza actividades de imitación con los niños/as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00855">
                <a:tc>
                  <a:txBody>
                    <a:bodyPr/>
                    <a:lstStyle/>
                    <a:p>
                      <a:pPr>
                        <a:lnSpc>
                          <a:spcPct val="107000"/>
                        </a:lnSpc>
                        <a:spcAft>
                          <a:spcPts val="0"/>
                        </a:spcAft>
                      </a:pPr>
                      <a:r>
                        <a:rPr lang="es-EC" sz="1050">
                          <a:solidFill>
                            <a:schemeClr val="tx1"/>
                          </a:solidFill>
                          <a:effectLst/>
                        </a:rPr>
                        <a:t>18</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Realiza actividades de imitación con los niños/as con repetir frases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25962">
                <a:tc>
                  <a:txBody>
                    <a:bodyPr/>
                    <a:lstStyle/>
                    <a:p>
                      <a:pPr>
                        <a:lnSpc>
                          <a:spcPct val="107000"/>
                        </a:lnSpc>
                        <a:spcAft>
                          <a:spcPts val="0"/>
                        </a:spcAft>
                      </a:pPr>
                      <a:r>
                        <a:rPr lang="es-EC" sz="1050">
                          <a:solidFill>
                            <a:schemeClr val="tx1"/>
                          </a:solidFill>
                          <a:effectLst/>
                        </a:rPr>
                        <a:t>19</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Utiliza el lenguaje adecuado para realizar alguna actividad con los niños/as en clase</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r h="217594">
                <a:tc>
                  <a:txBody>
                    <a:bodyPr/>
                    <a:lstStyle/>
                    <a:p>
                      <a:pPr>
                        <a:lnSpc>
                          <a:spcPct val="107000"/>
                        </a:lnSpc>
                        <a:spcAft>
                          <a:spcPts val="0"/>
                        </a:spcAft>
                      </a:pPr>
                      <a:r>
                        <a:rPr lang="es-EC" sz="1050">
                          <a:solidFill>
                            <a:schemeClr val="tx1"/>
                          </a:solidFill>
                          <a:effectLst/>
                        </a:rPr>
                        <a:t>20</a:t>
                      </a:r>
                      <a:endParaRPr lang="es-EC"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c>
                  <a:txBody>
                    <a:bodyPr/>
                    <a:lstStyle/>
                    <a:p>
                      <a:pPr>
                        <a:lnSpc>
                          <a:spcPct val="107000"/>
                        </a:lnSpc>
                        <a:spcAft>
                          <a:spcPts val="0"/>
                        </a:spcAft>
                      </a:pPr>
                      <a:r>
                        <a:rPr lang="es-EC" sz="1050" dirty="0">
                          <a:solidFill>
                            <a:schemeClr val="tx1"/>
                          </a:solidFill>
                          <a:effectLst/>
                        </a:rPr>
                        <a:t>Reconoce fácilmente sus niños/as el significado de las palabras que le enseña</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18" marR="30018" marT="0" marB="0" anchor="b"/>
                </a:tc>
              </a:tr>
            </a:tbl>
          </a:graphicData>
        </a:graphic>
      </p:graphicFrame>
    </p:spTree>
    <p:extLst>
      <p:ext uri="{BB962C8B-B14F-4D97-AF65-F5344CB8AC3E}">
        <p14:creationId xmlns:p14="http://schemas.microsoft.com/office/powerpoint/2010/main" val="246329704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estadística gif animado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348880"/>
            <a:ext cx="4532661" cy="316153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rot="-900000">
            <a:off x="121200" y="1799910"/>
            <a:ext cx="5985159" cy="1606102"/>
          </a:xfrm>
        </p:spPr>
        <p:txBody>
          <a:bodyPr>
            <a:normAutofit fontScale="90000"/>
          </a:bodyPr>
          <a:lstStyle/>
          <a:p>
            <a:pPr algn="l"/>
            <a:r>
              <a:rPr lang="es-ES" dirty="0" smtClean="0">
                <a:solidFill>
                  <a:srgbClr val="C00000"/>
                </a:solidFill>
              </a:rPr>
              <a:t>Análisis y procesamiento de Datos</a:t>
            </a:r>
            <a:endParaRPr lang="es-ES" dirty="0">
              <a:solidFill>
                <a:srgbClr val="C00000"/>
              </a:solidFill>
            </a:endParaRPr>
          </a:p>
        </p:txBody>
      </p:sp>
      <p:sp>
        <p:nvSpPr>
          <p:cNvPr id="4" name="4 Título"/>
          <p:cNvSpPr txBox="1">
            <a:spLocks/>
          </p:cNvSpPr>
          <p:nvPr/>
        </p:nvSpPr>
        <p:spPr>
          <a:xfrm>
            <a:off x="2835313" y="620688"/>
            <a:ext cx="5985159" cy="1080120"/>
          </a:xfrm>
          <a:prstGeom prst="rect">
            <a:avLst/>
          </a:prstGeom>
        </p:spPr>
        <p:txBody>
          <a:bodyPr>
            <a:normAutofit/>
          </a:bodyPr>
          <a:lstStyle>
            <a:lvl1pPr algn="r" rtl="0" eaLnBrk="1" fontAlgn="base" hangingPunct="1">
              <a:lnSpc>
                <a:spcPts val="6000"/>
              </a:lnSpc>
              <a:spcBef>
                <a:spcPct val="0"/>
              </a:spcBef>
              <a:spcAft>
                <a:spcPct val="0"/>
              </a:spcAft>
              <a:defRPr sz="6000" b="1" i="1">
                <a:solidFill>
                  <a:schemeClr val="tx1"/>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kern="0" dirty="0" smtClean="0">
                <a:solidFill>
                  <a:srgbClr val="003300"/>
                </a:solidFill>
              </a:rPr>
              <a:t>CAPÍTULO IV</a:t>
            </a:r>
            <a:endParaRPr lang="es-ES" kern="0" dirty="0">
              <a:solidFill>
                <a:srgbClr val="003300"/>
              </a:solidFill>
            </a:endParaRPr>
          </a:p>
        </p:txBody>
      </p:sp>
    </p:spTree>
    <p:extLst>
      <p:ext uri="{BB962C8B-B14F-4D97-AF65-F5344CB8AC3E}">
        <p14:creationId xmlns:p14="http://schemas.microsoft.com/office/powerpoint/2010/main" val="5801551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0" y="44624"/>
            <a:ext cx="8229600" cy="576064"/>
          </a:xfrm>
          <a:prstGeom prst="rect">
            <a:avLst/>
          </a:prstGeom>
        </p:spPr>
        <p:txBody>
          <a:bodyPr/>
          <a:lstStyle/>
          <a:p>
            <a:pPr algn="ctr"/>
            <a:r>
              <a:rPr lang="es-ES" dirty="0" smtClean="0">
                <a:solidFill>
                  <a:srgbClr val="C00000"/>
                </a:solidFill>
              </a:rPr>
              <a:t>OBJETIVOS</a:t>
            </a:r>
            <a:endParaRPr lang="es-ES" dirty="0">
              <a:solidFill>
                <a:srgbClr val="C00000"/>
              </a:solidFill>
            </a:endParaRPr>
          </a:p>
        </p:txBody>
      </p:sp>
      <p:sp>
        <p:nvSpPr>
          <p:cNvPr id="3" name="2 CuadroTexto"/>
          <p:cNvSpPr txBox="1"/>
          <p:nvPr/>
        </p:nvSpPr>
        <p:spPr>
          <a:xfrm>
            <a:off x="4283968" y="1373862"/>
            <a:ext cx="4503728" cy="4647426"/>
          </a:xfrm>
          <a:prstGeom prst="rect">
            <a:avLst/>
          </a:prstGeom>
          <a:noFill/>
        </p:spPr>
        <p:txBody>
          <a:bodyPr wrap="square" rtlCol="0">
            <a:spAutoFit/>
          </a:bodyPr>
          <a:lstStyle/>
          <a:p>
            <a:r>
              <a:rPr lang="es-EC" sz="2000" b="1" dirty="0" smtClean="0">
                <a:solidFill>
                  <a:srgbClr val="C00000"/>
                </a:solidFill>
                <a:effectLst>
                  <a:outerShdw blurRad="38100" dist="38100" dir="2700000" algn="tl">
                    <a:srgbClr val="000000">
                      <a:alpha val="43137"/>
                    </a:srgbClr>
                  </a:outerShdw>
                </a:effectLst>
              </a:rPr>
              <a:t>GENERAL</a:t>
            </a:r>
          </a:p>
          <a:p>
            <a:endParaRPr lang="es-EC" b="1" dirty="0" smtClean="0">
              <a:solidFill>
                <a:srgbClr val="C00000"/>
              </a:solidFill>
              <a:effectLst>
                <a:outerShdw blurRad="38100" dist="38100" dir="2700000" algn="tl">
                  <a:srgbClr val="000000">
                    <a:alpha val="43137"/>
                  </a:srgbClr>
                </a:outerShdw>
              </a:effectLst>
            </a:endParaRPr>
          </a:p>
          <a:p>
            <a:pPr algn="just"/>
            <a:r>
              <a:rPr lang="es-ES" sz="2400" dirty="0" smtClean="0"/>
              <a:t>Mejorar </a:t>
            </a:r>
            <a:r>
              <a:rPr lang="es-ES" sz="2400" dirty="0"/>
              <a:t>el lenguaje oral con actividades que permitan el desarrollo del área cognitiva de los niños del nivel inicial 1, paralelo H del Centro de Educación Inicial “LUCÍA FRANCO DE CASTRO”</a:t>
            </a:r>
            <a:r>
              <a:rPr lang="es-ES" sz="2400" i="1" dirty="0"/>
              <a:t>, </a:t>
            </a:r>
            <a:r>
              <a:rPr lang="es-ES" sz="2400" dirty="0"/>
              <a:t>utilizando la lúdica como metodología de enseñanza dentro del aula</a:t>
            </a:r>
            <a:endParaRPr lang="es-EC" sz="2400" dirty="0"/>
          </a:p>
          <a:p>
            <a:endParaRPr lang="es-ES" dirty="0"/>
          </a:p>
        </p:txBody>
      </p:sp>
      <p:pic>
        <p:nvPicPr>
          <p:cNvPr id="2050" name="Picture 2" descr="Resultado de imagen para desarrollo de lenguaje en niños de 0 a 5 años"/>
          <p:cNvPicPr>
            <a:picLocks noChangeAspect="1" noChangeArrowheads="1"/>
          </p:cNvPicPr>
          <p:nvPr/>
        </p:nvPicPr>
        <p:blipFill rotWithShape="1">
          <a:blip r:embed="rId2">
            <a:extLst>
              <a:ext uri="{28A0092B-C50C-407E-A947-70E740481C1C}">
                <a14:useLocalDpi xmlns:a14="http://schemas.microsoft.com/office/drawing/2010/main" val="0"/>
              </a:ext>
            </a:extLst>
          </a:blip>
          <a:srcRect t="24612" r="56879" b="5588"/>
          <a:stretch/>
        </p:blipFill>
        <p:spPr bwMode="auto">
          <a:xfrm>
            <a:off x="339358" y="1844824"/>
            <a:ext cx="3512562" cy="426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8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332656"/>
            <a:ext cx="8496944" cy="1606102"/>
          </a:xfrm>
        </p:spPr>
        <p:txBody>
          <a:bodyPr>
            <a:noAutofit/>
          </a:bodyPr>
          <a:lstStyle/>
          <a:p>
            <a:pPr lvl="0" algn="l">
              <a:lnSpc>
                <a:spcPct val="100000"/>
              </a:lnSpc>
            </a:pPr>
            <a:r>
              <a:rPr lang="es-EC" sz="2800" dirty="0" smtClean="0">
                <a:solidFill>
                  <a:srgbClr val="C00000"/>
                </a:solidFill>
              </a:rPr>
              <a:t>p.3 ¿El </a:t>
            </a:r>
            <a:r>
              <a:rPr lang="es-EC" sz="2800" dirty="0">
                <a:solidFill>
                  <a:srgbClr val="C00000"/>
                </a:solidFill>
              </a:rPr>
              <a:t>niño/a logra repetir frases, y ordena objetos indicados por su maestra?</a:t>
            </a:r>
            <a:endParaRPr lang="es-ES" altLang="es-ES" sz="2800" b="0" i="0" dirty="0">
              <a:solidFill>
                <a:srgbClr val="C00000"/>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915816210"/>
              </p:ext>
            </p:extLst>
          </p:nvPr>
        </p:nvGraphicFramePr>
        <p:xfrm>
          <a:off x="2627784" y="1916832"/>
          <a:ext cx="6336704" cy="2033574"/>
        </p:xfrm>
        <a:graphic>
          <a:graphicData uri="http://schemas.openxmlformats.org/drawingml/2006/table">
            <a:tbl>
              <a:tblPr firstRow="1" firstCol="1" bandRow="1">
                <a:tableStyleId>{5C22544A-7EE6-4342-B048-85BDC9FD1C3A}</a:tableStyleId>
              </a:tblPr>
              <a:tblGrid>
                <a:gridCol w="3096344"/>
                <a:gridCol w="1705170"/>
                <a:gridCol w="1535190"/>
              </a:tblGrid>
              <a:tr h="570534">
                <a:tc>
                  <a:txBody>
                    <a:bodyPr/>
                    <a:lstStyle/>
                    <a:p>
                      <a:pPr algn="ctr">
                        <a:lnSpc>
                          <a:spcPct val="150000"/>
                        </a:lnSpc>
                        <a:spcAft>
                          <a:spcPts val="0"/>
                        </a:spcAft>
                      </a:pPr>
                      <a:r>
                        <a:rPr lang="es-EC" sz="1600" dirty="0" smtClean="0">
                          <a:solidFill>
                            <a:schemeClr val="tx1"/>
                          </a:solidFill>
                          <a:effectLst/>
                        </a:rPr>
                        <a:t>ALTERNATIVAS</a:t>
                      </a:r>
                      <a:endParaRPr lang="es-ES" sz="16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dirty="0">
                          <a:solidFill>
                            <a:schemeClr val="tx1"/>
                          </a:solidFill>
                          <a:effectLst/>
                        </a:rPr>
                        <a:t>FRECUENCIA </a:t>
                      </a:r>
                      <a:endParaRPr lang="es-ES" sz="16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600">
                          <a:solidFill>
                            <a:schemeClr val="tx1"/>
                          </a:solidFill>
                          <a:effectLst/>
                        </a:rPr>
                        <a:t>PORCENTAJE</a:t>
                      </a:r>
                      <a:endParaRPr lang="es-ES" sz="1600">
                        <a:solidFill>
                          <a:schemeClr val="tx1"/>
                        </a:solidFill>
                        <a:effectLst/>
                        <a:latin typeface="Calibri"/>
                        <a:ea typeface="Calibri"/>
                        <a:cs typeface="Times New Roman"/>
                      </a:endParaRPr>
                    </a:p>
                  </a:txBody>
                  <a:tcPr marL="68580" marR="68580" marT="0" marB="0"/>
                </a:tc>
              </a:tr>
              <a:tr h="325418">
                <a:tc>
                  <a:txBody>
                    <a:bodyPr/>
                    <a:lstStyle/>
                    <a:p>
                      <a:pPr>
                        <a:lnSpc>
                          <a:spcPct val="150000"/>
                        </a:lnSpc>
                        <a:spcAft>
                          <a:spcPts val="0"/>
                        </a:spcAft>
                      </a:pPr>
                      <a:r>
                        <a:rPr lang="es-EC" sz="1600" dirty="0">
                          <a:solidFill>
                            <a:schemeClr val="tx1"/>
                          </a:solidFill>
                          <a:effectLst/>
                        </a:rPr>
                        <a:t>Siempre </a:t>
                      </a:r>
                      <a:endParaRPr lang="es-ES" sz="16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16</a:t>
                      </a:r>
                      <a:endParaRPr lang="es-ES" sz="16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tx1"/>
                          </a:solidFill>
                          <a:effectLst/>
                        </a:rPr>
                        <a:t>80%</a:t>
                      </a:r>
                      <a:endParaRPr lang="es-ES" sz="1600" dirty="0">
                        <a:solidFill>
                          <a:schemeClr val="tx1"/>
                        </a:solidFill>
                        <a:effectLst/>
                        <a:latin typeface="Calibri"/>
                        <a:ea typeface="Calibri"/>
                        <a:cs typeface="Times New Roman"/>
                      </a:endParaRPr>
                    </a:p>
                  </a:txBody>
                  <a:tcPr marL="68580" marR="68580" marT="0" marB="0"/>
                </a:tc>
              </a:tr>
              <a:tr h="325418">
                <a:tc>
                  <a:txBody>
                    <a:bodyPr/>
                    <a:lstStyle/>
                    <a:p>
                      <a:pPr>
                        <a:lnSpc>
                          <a:spcPct val="150000"/>
                        </a:lnSpc>
                        <a:spcAft>
                          <a:spcPts val="0"/>
                        </a:spcAft>
                      </a:pPr>
                      <a:r>
                        <a:rPr lang="es-EC" sz="1600">
                          <a:solidFill>
                            <a:schemeClr val="tx1"/>
                          </a:solidFill>
                          <a:effectLst/>
                        </a:rPr>
                        <a:t>A veces </a:t>
                      </a:r>
                      <a:endParaRPr lang="es-ES" sz="16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4</a:t>
                      </a:r>
                      <a:endParaRPr lang="es-ES" sz="16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20%</a:t>
                      </a:r>
                      <a:endParaRPr lang="es-ES" sz="1600">
                        <a:solidFill>
                          <a:schemeClr val="tx1"/>
                        </a:solidFill>
                        <a:effectLst/>
                        <a:latin typeface="Calibri"/>
                        <a:ea typeface="Calibri"/>
                        <a:cs typeface="Times New Roman"/>
                      </a:endParaRPr>
                    </a:p>
                  </a:txBody>
                  <a:tcPr marL="68580" marR="68580" marT="0" marB="0"/>
                </a:tc>
              </a:tr>
              <a:tr h="325418">
                <a:tc>
                  <a:txBody>
                    <a:bodyPr/>
                    <a:lstStyle/>
                    <a:p>
                      <a:pPr>
                        <a:lnSpc>
                          <a:spcPct val="150000"/>
                        </a:lnSpc>
                        <a:spcAft>
                          <a:spcPts val="0"/>
                        </a:spcAft>
                      </a:pPr>
                      <a:r>
                        <a:rPr lang="es-EC" sz="1600">
                          <a:solidFill>
                            <a:schemeClr val="tx1"/>
                          </a:solidFill>
                          <a:effectLst/>
                        </a:rPr>
                        <a:t>Nunca </a:t>
                      </a:r>
                      <a:endParaRPr lang="es-ES" sz="16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0</a:t>
                      </a:r>
                      <a:endParaRPr lang="es-ES" sz="16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0%</a:t>
                      </a:r>
                      <a:endParaRPr lang="es-ES" sz="1600">
                        <a:solidFill>
                          <a:schemeClr val="tx1"/>
                        </a:solidFill>
                        <a:effectLst/>
                        <a:latin typeface="Calibri"/>
                        <a:ea typeface="Calibri"/>
                        <a:cs typeface="Times New Roman"/>
                      </a:endParaRPr>
                    </a:p>
                  </a:txBody>
                  <a:tcPr marL="68580" marR="68580" marT="0" marB="0"/>
                </a:tc>
              </a:tr>
              <a:tr h="325418">
                <a:tc>
                  <a:txBody>
                    <a:bodyPr/>
                    <a:lstStyle/>
                    <a:p>
                      <a:pPr>
                        <a:lnSpc>
                          <a:spcPct val="150000"/>
                        </a:lnSpc>
                        <a:spcAft>
                          <a:spcPts val="0"/>
                        </a:spcAft>
                      </a:pPr>
                      <a:r>
                        <a:rPr lang="es-EC" sz="1600" dirty="0">
                          <a:solidFill>
                            <a:schemeClr val="tx1"/>
                          </a:solidFill>
                          <a:effectLst/>
                        </a:rPr>
                        <a:t>Total </a:t>
                      </a:r>
                      <a:endParaRPr lang="es-ES" sz="16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a:solidFill>
                            <a:schemeClr val="tx1"/>
                          </a:solidFill>
                          <a:effectLst/>
                        </a:rPr>
                        <a:t>20</a:t>
                      </a:r>
                      <a:endParaRPr lang="es-ES" sz="16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600" dirty="0">
                          <a:solidFill>
                            <a:schemeClr val="tx1"/>
                          </a:solidFill>
                          <a:effectLst/>
                        </a:rPr>
                        <a:t>100%</a:t>
                      </a:r>
                      <a:endParaRPr lang="es-ES" sz="1600" dirty="0">
                        <a:solidFill>
                          <a:schemeClr val="tx1"/>
                        </a:solidFill>
                        <a:effectLst/>
                        <a:latin typeface="Calibri"/>
                        <a:ea typeface="Calibri"/>
                        <a:cs typeface="Times New Roman"/>
                      </a:endParaRPr>
                    </a:p>
                  </a:txBody>
                  <a:tcPr marL="68580" marR="68580" marT="0" marB="0"/>
                </a:tc>
              </a:tr>
            </a:tbl>
          </a:graphicData>
        </a:graphic>
      </p:graphicFrame>
      <p:sp>
        <p:nvSpPr>
          <p:cNvPr id="5" name="Rectangle 1"/>
          <p:cNvSpPr>
            <a:spLocks noGrp="1" noChangeArrowheads="1"/>
          </p:cNvSpPr>
          <p:nvPr>
            <p:ph type="subTitle" idx="1"/>
          </p:nvPr>
        </p:nvSpPr>
        <p:spPr bwMode="auto">
          <a:xfrm>
            <a:off x="35497" y="1320443"/>
            <a:ext cx="89289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spcBef>
                <a:spcPct val="0"/>
              </a:spcBef>
            </a:pPr>
            <a:r>
              <a:rPr lang="es-EC" b="1" dirty="0"/>
              <a:t>Repite frases, y ordena objetos indicados por su </a:t>
            </a:r>
            <a:r>
              <a:rPr lang="es-EC" b="1" dirty="0" smtClean="0"/>
              <a:t>maestra</a:t>
            </a:r>
            <a:endParaRPr lang="es-ES"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6512" y="3933056"/>
            <a:ext cx="4824536" cy="2924944"/>
          </a:xfrm>
          <a:prstGeom prst="rect">
            <a:avLst/>
          </a:prstGeom>
          <a:noFill/>
          <a:ln>
            <a:noFill/>
          </a:ln>
        </p:spPr>
      </p:pic>
    </p:spTree>
    <p:extLst>
      <p:ext uri="{BB962C8B-B14F-4D97-AF65-F5344CB8AC3E}">
        <p14:creationId xmlns:p14="http://schemas.microsoft.com/office/powerpoint/2010/main" val="239951726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19851" y="155292"/>
            <a:ext cx="8229600" cy="1143000"/>
          </a:xfrm>
        </p:spPr>
        <p:txBody>
          <a:bodyPr/>
          <a:lstStyle/>
          <a:p>
            <a:pPr algn="l"/>
            <a:r>
              <a:rPr lang="es-EC" sz="2400" dirty="0">
                <a:solidFill>
                  <a:srgbClr val="C00000"/>
                </a:solidFill>
                <a:effectLst/>
              </a:rPr>
              <a:t>P 6- ¿Verificar si el conocimiento del niño/a de acuerdo a su edad logra resolver problemas en actividad dispuesta por su maestra?</a:t>
            </a:r>
            <a:r>
              <a:rPr lang="es-ES" sz="2400" dirty="0">
                <a:solidFill>
                  <a:srgbClr val="C00000"/>
                </a:solidFill>
                <a:effectLst/>
              </a:rPr>
              <a:t/>
            </a:r>
            <a:br>
              <a:rPr lang="es-ES" sz="2400" dirty="0">
                <a:solidFill>
                  <a:srgbClr val="C00000"/>
                </a:solidFill>
                <a:effectLst/>
              </a:rPr>
            </a:br>
            <a:endParaRPr lang="es-ES" sz="2400" dirty="0">
              <a:solidFill>
                <a:srgbClr val="C00000"/>
              </a:solidFill>
            </a:endParaRPr>
          </a:p>
        </p:txBody>
      </p:sp>
      <p:graphicFrame>
        <p:nvGraphicFramePr>
          <p:cNvPr id="5" name="4 Tabla"/>
          <p:cNvGraphicFramePr>
            <a:graphicFrameLocks noGrp="1"/>
          </p:cNvGraphicFramePr>
          <p:nvPr>
            <p:extLst/>
          </p:nvPr>
        </p:nvGraphicFramePr>
        <p:xfrm>
          <a:off x="179512" y="1788542"/>
          <a:ext cx="4608512" cy="1568450"/>
        </p:xfrm>
        <a:graphic>
          <a:graphicData uri="http://schemas.openxmlformats.org/drawingml/2006/table">
            <a:tbl>
              <a:tblPr firstRow="1" firstCol="1" bandRow="1">
                <a:tableStyleId>{5C22544A-7EE6-4342-B048-85BDC9FD1C3A}</a:tableStyleId>
              </a:tblPr>
              <a:tblGrid>
                <a:gridCol w="2088232"/>
                <a:gridCol w="1224136"/>
                <a:gridCol w="1296144"/>
              </a:tblGrid>
              <a:tr h="313690">
                <a:tc>
                  <a:txBody>
                    <a:bodyPr/>
                    <a:lstStyle/>
                    <a:p>
                      <a:pPr algn="ctr">
                        <a:lnSpc>
                          <a:spcPct val="150000"/>
                        </a:lnSpc>
                        <a:spcAft>
                          <a:spcPts val="0"/>
                        </a:spcAft>
                      </a:pPr>
                      <a:r>
                        <a:rPr lang="es-EC" sz="1200" dirty="0">
                          <a:solidFill>
                            <a:schemeClr val="tx1"/>
                          </a:solidFill>
                          <a:effectLst/>
                        </a:rPr>
                        <a:t>ALTERNATIVAS/OPCIÓN</a:t>
                      </a:r>
                      <a:endParaRPr lang="es-ES" sz="1100" dirty="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200">
                          <a:solidFill>
                            <a:schemeClr val="tx1"/>
                          </a:solidFill>
                          <a:effectLst/>
                        </a:rPr>
                        <a:t>FRECUENCIA </a:t>
                      </a:r>
                      <a:endParaRPr lang="es-ES" sz="1100">
                        <a:solidFill>
                          <a:schemeClr val="tx1"/>
                        </a:solidFill>
                        <a:effectLst/>
                        <a:latin typeface="Calibri"/>
                        <a:ea typeface="Calibri"/>
                        <a:cs typeface="Times New Roman"/>
                      </a:endParaRPr>
                    </a:p>
                  </a:txBody>
                  <a:tcPr marL="68580" marR="68580" marT="0" marB="0"/>
                </a:tc>
                <a:tc>
                  <a:txBody>
                    <a:bodyPr/>
                    <a:lstStyle/>
                    <a:p>
                      <a:pPr>
                        <a:lnSpc>
                          <a:spcPct val="150000"/>
                        </a:lnSpc>
                        <a:spcAft>
                          <a:spcPts val="0"/>
                        </a:spcAft>
                      </a:pPr>
                      <a:r>
                        <a:rPr lang="es-EC" sz="1200">
                          <a:solidFill>
                            <a:schemeClr val="tx1"/>
                          </a:solidFill>
                          <a:effectLst/>
                        </a:rPr>
                        <a:t>PORCENTAJE</a:t>
                      </a:r>
                      <a:endParaRPr lang="es-ES" sz="1100">
                        <a:solidFill>
                          <a:schemeClr val="tx1"/>
                        </a:solidFill>
                        <a:effectLst/>
                        <a:latin typeface="Calibri"/>
                        <a:ea typeface="Calibri"/>
                        <a:cs typeface="Times New Roman"/>
                      </a:endParaRPr>
                    </a:p>
                  </a:txBody>
                  <a:tcPr marL="68580" marR="68580" marT="0" marB="0"/>
                </a:tc>
              </a:tr>
              <a:tr h="313690">
                <a:tc>
                  <a:txBody>
                    <a:bodyPr/>
                    <a:lstStyle/>
                    <a:p>
                      <a:pPr>
                        <a:lnSpc>
                          <a:spcPct val="150000"/>
                        </a:lnSpc>
                        <a:spcAft>
                          <a:spcPts val="0"/>
                        </a:spcAft>
                      </a:pPr>
                      <a:r>
                        <a:rPr lang="es-EC" sz="1200">
                          <a:solidFill>
                            <a:schemeClr val="tx1"/>
                          </a:solidFill>
                          <a:effectLst/>
                        </a:rPr>
                        <a:t>Siempre </a:t>
                      </a:r>
                      <a:endParaRPr lang="es-ES"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95</a:t>
                      </a:r>
                      <a:endParaRPr lang="es-ES"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20%</a:t>
                      </a:r>
                      <a:endParaRPr lang="es-ES" sz="1100">
                        <a:solidFill>
                          <a:schemeClr val="tx1"/>
                        </a:solidFill>
                        <a:effectLst/>
                        <a:latin typeface="Calibri"/>
                        <a:ea typeface="Calibri"/>
                        <a:cs typeface="Times New Roman"/>
                      </a:endParaRPr>
                    </a:p>
                  </a:txBody>
                  <a:tcPr marL="68580" marR="68580" marT="0" marB="0"/>
                </a:tc>
              </a:tr>
              <a:tr h="313690">
                <a:tc>
                  <a:txBody>
                    <a:bodyPr/>
                    <a:lstStyle/>
                    <a:p>
                      <a:pPr>
                        <a:lnSpc>
                          <a:spcPct val="150000"/>
                        </a:lnSpc>
                        <a:spcAft>
                          <a:spcPts val="0"/>
                        </a:spcAft>
                      </a:pPr>
                      <a:r>
                        <a:rPr lang="es-EC" sz="1200">
                          <a:solidFill>
                            <a:schemeClr val="tx1"/>
                          </a:solidFill>
                          <a:effectLst/>
                        </a:rPr>
                        <a:t>A veces </a:t>
                      </a:r>
                      <a:endParaRPr lang="es-ES"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1</a:t>
                      </a:r>
                      <a:endParaRPr lang="es-ES"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5%</a:t>
                      </a:r>
                      <a:endParaRPr lang="es-ES" sz="1100">
                        <a:solidFill>
                          <a:schemeClr val="tx1"/>
                        </a:solidFill>
                        <a:effectLst/>
                        <a:latin typeface="Calibri"/>
                        <a:ea typeface="Calibri"/>
                        <a:cs typeface="Times New Roman"/>
                      </a:endParaRPr>
                    </a:p>
                  </a:txBody>
                  <a:tcPr marL="68580" marR="68580" marT="0" marB="0"/>
                </a:tc>
              </a:tr>
              <a:tr h="313690">
                <a:tc>
                  <a:txBody>
                    <a:bodyPr/>
                    <a:lstStyle/>
                    <a:p>
                      <a:pPr>
                        <a:lnSpc>
                          <a:spcPct val="150000"/>
                        </a:lnSpc>
                        <a:spcAft>
                          <a:spcPts val="0"/>
                        </a:spcAft>
                      </a:pPr>
                      <a:r>
                        <a:rPr lang="es-EC" sz="1200">
                          <a:solidFill>
                            <a:schemeClr val="tx1"/>
                          </a:solidFill>
                          <a:effectLst/>
                        </a:rPr>
                        <a:t>Nunca </a:t>
                      </a:r>
                      <a:endParaRPr lang="es-ES"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0</a:t>
                      </a:r>
                      <a:endParaRPr lang="es-ES"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0%</a:t>
                      </a:r>
                      <a:endParaRPr lang="es-ES" sz="1100">
                        <a:solidFill>
                          <a:schemeClr val="tx1"/>
                        </a:solidFill>
                        <a:effectLst/>
                        <a:latin typeface="Calibri"/>
                        <a:ea typeface="Calibri"/>
                        <a:cs typeface="Times New Roman"/>
                      </a:endParaRPr>
                    </a:p>
                  </a:txBody>
                  <a:tcPr marL="68580" marR="68580" marT="0" marB="0"/>
                </a:tc>
              </a:tr>
              <a:tr h="313690">
                <a:tc>
                  <a:txBody>
                    <a:bodyPr/>
                    <a:lstStyle/>
                    <a:p>
                      <a:pPr>
                        <a:lnSpc>
                          <a:spcPct val="150000"/>
                        </a:lnSpc>
                        <a:spcAft>
                          <a:spcPts val="0"/>
                        </a:spcAft>
                      </a:pPr>
                      <a:r>
                        <a:rPr lang="es-EC" sz="1200" dirty="0">
                          <a:solidFill>
                            <a:schemeClr val="tx1"/>
                          </a:solidFill>
                          <a:effectLst/>
                        </a:rPr>
                        <a:t>Total </a:t>
                      </a:r>
                      <a:endParaRPr lang="es-ES" sz="11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a:solidFill>
                            <a:schemeClr val="tx1"/>
                          </a:solidFill>
                          <a:effectLst/>
                        </a:rPr>
                        <a:t>20</a:t>
                      </a:r>
                      <a:endParaRPr lang="es-ES" sz="110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solidFill>
                            <a:schemeClr val="tx1"/>
                          </a:solidFill>
                          <a:effectLst/>
                        </a:rPr>
                        <a:t>100%</a:t>
                      </a:r>
                      <a:endParaRPr lang="es-ES" sz="1100" dirty="0">
                        <a:solidFill>
                          <a:schemeClr val="tx1"/>
                        </a:solidFill>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395536" y="1372706"/>
            <a:ext cx="66967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Resuelve problemas de acuerdo a su edad</a:t>
            </a:r>
            <a:endParaRPr kumimoji="0" lang="es-ES" alt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12976"/>
            <a:ext cx="4580890" cy="2752090"/>
          </a:xfrm>
          <a:prstGeom prst="rect">
            <a:avLst/>
          </a:prstGeom>
          <a:noFill/>
          <a:ln>
            <a:noFill/>
          </a:ln>
        </p:spPr>
      </p:pic>
    </p:spTree>
    <p:extLst>
      <p:ext uri="{BB962C8B-B14F-4D97-AF65-F5344CB8AC3E}">
        <p14:creationId xmlns:p14="http://schemas.microsoft.com/office/powerpoint/2010/main" val="1674869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rot="-900000">
            <a:off x="547834" y="2231958"/>
            <a:ext cx="5985159" cy="1606102"/>
          </a:xfrm>
        </p:spPr>
        <p:txBody>
          <a:bodyPr/>
          <a:lstStyle/>
          <a:p>
            <a:r>
              <a:rPr lang="es-ES" dirty="0" smtClean="0">
                <a:solidFill>
                  <a:srgbClr val="003300"/>
                </a:solidFill>
              </a:rPr>
              <a:t>CAPÍTULO V</a:t>
            </a:r>
            <a:endParaRPr lang="es-ES" dirty="0">
              <a:solidFill>
                <a:srgbClr val="003300"/>
              </a:solidFill>
            </a:endParaRPr>
          </a:p>
        </p:txBody>
      </p:sp>
      <p:sp>
        <p:nvSpPr>
          <p:cNvPr id="6" name="5 Subtítulo"/>
          <p:cNvSpPr>
            <a:spLocks noGrp="1"/>
          </p:cNvSpPr>
          <p:nvPr>
            <p:ph type="subTitle" idx="1"/>
          </p:nvPr>
        </p:nvSpPr>
        <p:spPr>
          <a:xfrm>
            <a:off x="2201145" y="3626512"/>
            <a:ext cx="5539207" cy="1674696"/>
          </a:xfrm>
        </p:spPr>
        <p:txBody>
          <a:bodyPr>
            <a:normAutofit fontScale="92500" lnSpcReduction="20000"/>
          </a:bodyPr>
          <a:lstStyle/>
          <a:p>
            <a:r>
              <a:rPr lang="es-ES" sz="4000" b="1" u="sng" dirty="0" smtClean="0">
                <a:solidFill>
                  <a:srgbClr val="C00000"/>
                </a:solidFill>
                <a:effectLst>
                  <a:outerShdw blurRad="38100" dist="38100" dir="2700000" algn="tl">
                    <a:srgbClr val="000000">
                      <a:alpha val="43137"/>
                    </a:srgbClr>
                  </a:outerShdw>
                </a:effectLst>
              </a:rPr>
              <a:t>CONCLUSIONES </a:t>
            </a:r>
          </a:p>
          <a:p>
            <a:r>
              <a:rPr lang="es-ES" sz="4000" b="1" u="sng" dirty="0" smtClean="0">
                <a:solidFill>
                  <a:srgbClr val="C00000"/>
                </a:solidFill>
                <a:effectLst>
                  <a:outerShdw blurRad="38100" dist="38100" dir="2700000" algn="tl">
                    <a:srgbClr val="000000">
                      <a:alpha val="43137"/>
                    </a:srgbClr>
                  </a:outerShdw>
                </a:effectLst>
              </a:rPr>
              <a:t>Y </a:t>
            </a:r>
          </a:p>
          <a:p>
            <a:r>
              <a:rPr lang="es-ES" sz="4000" b="1" u="sng" dirty="0" smtClean="0">
                <a:solidFill>
                  <a:srgbClr val="C00000"/>
                </a:solidFill>
                <a:effectLst>
                  <a:outerShdw blurRad="38100" dist="38100" dir="2700000" algn="tl">
                    <a:srgbClr val="000000">
                      <a:alpha val="43137"/>
                    </a:srgbClr>
                  </a:outerShdw>
                </a:effectLst>
              </a:rPr>
              <a:t>RECOMENDACIONES</a:t>
            </a:r>
            <a:endParaRPr lang="es-ES" sz="4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025099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07504" y="1124744"/>
            <a:ext cx="8928992" cy="5616624"/>
          </a:xfrm>
        </p:spPr>
        <p:txBody>
          <a:bodyPr/>
          <a:lstStyle/>
          <a:p>
            <a:pPr lvl="0" algn="just"/>
            <a:r>
              <a:rPr lang="es-ES" sz="2000" dirty="0" smtClean="0">
                <a:solidFill>
                  <a:srgbClr val="003300"/>
                </a:solidFill>
              </a:rPr>
              <a:t>El lenguaje oral</a:t>
            </a:r>
            <a:r>
              <a:rPr lang="es-EC" sz="2000" dirty="0" smtClean="0">
                <a:solidFill>
                  <a:srgbClr val="003300"/>
                </a:solidFill>
              </a:rPr>
              <a:t> es el conjunto de sonidos articulados con que el ser humano expresa las ideas, pensamientos y sentimientos a través de las palabras, reconociendo el significado de las palabras y modulando la voz; es decir con consciencia Lingüística, léxica, semántica y fonológica.</a:t>
            </a:r>
            <a:endParaRPr lang="es-ES" sz="2000" dirty="0" smtClean="0">
              <a:solidFill>
                <a:srgbClr val="003300"/>
              </a:solidFill>
            </a:endParaRPr>
          </a:p>
          <a:p>
            <a:pPr lvl="0" algn="just"/>
            <a:r>
              <a:rPr lang="es-ES" sz="2000" dirty="0" smtClean="0">
                <a:solidFill>
                  <a:srgbClr val="003300"/>
                </a:solidFill>
              </a:rPr>
              <a:t>En </a:t>
            </a:r>
            <a:r>
              <a:rPr lang="es-ES" sz="2000" dirty="0">
                <a:solidFill>
                  <a:srgbClr val="003300"/>
                </a:solidFill>
              </a:rPr>
              <a:t>el presente trabajo, se identifican a los elementos que conforman el área cognitiva </a:t>
            </a:r>
            <a:r>
              <a:rPr lang="es-ES" sz="2000" dirty="0" smtClean="0">
                <a:solidFill>
                  <a:srgbClr val="003300"/>
                </a:solidFill>
              </a:rPr>
              <a:t>entre los principales; </a:t>
            </a:r>
            <a:r>
              <a:rPr lang="es-EC" sz="2000" dirty="0" smtClean="0">
                <a:solidFill>
                  <a:srgbClr val="003300"/>
                </a:solidFill>
              </a:rPr>
              <a:t>la atención</a:t>
            </a:r>
            <a:r>
              <a:rPr lang="es-EC" sz="2000" dirty="0">
                <a:solidFill>
                  <a:srgbClr val="003300"/>
                </a:solidFill>
              </a:rPr>
              <a:t>, memoria</a:t>
            </a:r>
            <a:r>
              <a:rPr lang="es-EC" sz="2000" dirty="0" smtClean="0">
                <a:solidFill>
                  <a:srgbClr val="003300"/>
                </a:solidFill>
              </a:rPr>
              <a:t>, comprensión,</a:t>
            </a:r>
            <a:r>
              <a:rPr lang="es-EC" sz="2000" dirty="0">
                <a:solidFill>
                  <a:srgbClr val="003300"/>
                </a:solidFill>
              </a:rPr>
              <a:t> discriminación,</a:t>
            </a:r>
            <a:r>
              <a:rPr lang="es-EC" sz="2000" dirty="0" smtClean="0">
                <a:solidFill>
                  <a:srgbClr val="003300"/>
                </a:solidFill>
              </a:rPr>
              <a:t> </a:t>
            </a:r>
            <a:r>
              <a:rPr lang="es-EC" sz="2000" dirty="0">
                <a:solidFill>
                  <a:srgbClr val="003300"/>
                </a:solidFill>
              </a:rPr>
              <a:t>imitación y conceptualización, todas ellas involucradas para resolver problemas de manera acertada.</a:t>
            </a:r>
            <a:r>
              <a:rPr lang="es-ES" sz="2000" dirty="0">
                <a:solidFill>
                  <a:srgbClr val="003300"/>
                </a:solidFill>
              </a:rPr>
              <a:t> </a:t>
            </a:r>
            <a:endParaRPr lang="es-EC" sz="2000" dirty="0">
              <a:solidFill>
                <a:srgbClr val="003300"/>
              </a:solidFill>
            </a:endParaRPr>
          </a:p>
          <a:p>
            <a:pPr algn="just"/>
            <a:r>
              <a:rPr lang="es-ES" sz="2000" dirty="0" smtClean="0">
                <a:solidFill>
                  <a:srgbClr val="003300"/>
                </a:solidFill>
              </a:rPr>
              <a:t>De </a:t>
            </a:r>
            <a:r>
              <a:rPr lang="es-ES" sz="2000" dirty="0">
                <a:solidFill>
                  <a:srgbClr val="003300"/>
                </a:solidFill>
              </a:rPr>
              <a:t>los resultados obtenidos y para mejorar el desarrollo cognitivo, se evidencia que debe construirse una propuesta para trabajar el lenguaje oral, que permitirá prevenir problemas de aprendizaje en el área </a:t>
            </a:r>
            <a:r>
              <a:rPr lang="es-ES" sz="2000" dirty="0" smtClean="0">
                <a:solidFill>
                  <a:srgbClr val="003300"/>
                </a:solidFill>
              </a:rPr>
              <a:t>cognitiva</a:t>
            </a:r>
          </a:p>
          <a:p>
            <a:pPr lvl="0" algn="just"/>
            <a:r>
              <a:rPr lang="es-ES" sz="2000" dirty="0" smtClean="0">
                <a:solidFill>
                  <a:srgbClr val="003300"/>
                </a:solidFill>
              </a:rPr>
              <a:t>Los </a:t>
            </a:r>
            <a:r>
              <a:rPr lang="es-ES" sz="2000" dirty="0">
                <a:solidFill>
                  <a:srgbClr val="003300"/>
                </a:solidFill>
              </a:rPr>
              <a:t>maestros no utilizan al juego como recurso didáctico en su totalidad, más bien imparten la clase de manera tradicional, aun cuando conocen que la lúdica permite un mejor aprendizaje en los niños.</a:t>
            </a:r>
          </a:p>
          <a:p>
            <a:pPr marL="0" indent="0" algn="just">
              <a:buNone/>
            </a:pPr>
            <a:endParaRPr lang="es-EC" sz="2000" dirty="0">
              <a:solidFill>
                <a:srgbClr val="003300"/>
              </a:solidFill>
            </a:endParaRPr>
          </a:p>
          <a:p>
            <a:pPr lvl="0" algn="just"/>
            <a:endParaRPr lang="es-EC" sz="2000" dirty="0">
              <a:solidFill>
                <a:srgbClr val="003300"/>
              </a:solidFill>
            </a:endParaRPr>
          </a:p>
          <a:p>
            <a:endParaRPr lang="es-ES" sz="2000" dirty="0">
              <a:solidFill>
                <a:srgbClr val="003300"/>
              </a:solidFill>
            </a:endParaRPr>
          </a:p>
        </p:txBody>
      </p:sp>
      <p:sp>
        <p:nvSpPr>
          <p:cNvPr id="3" name="2 Título"/>
          <p:cNvSpPr>
            <a:spLocks noGrp="1"/>
          </p:cNvSpPr>
          <p:nvPr>
            <p:ph type="title"/>
          </p:nvPr>
        </p:nvSpPr>
        <p:spPr>
          <a:xfrm>
            <a:off x="457200" y="116632"/>
            <a:ext cx="8229600" cy="562074"/>
          </a:xfrm>
        </p:spPr>
        <p:txBody>
          <a:bodyPr/>
          <a:lstStyle/>
          <a:p>
            <a:pPr algn="ctr"/>
            <a:r>
              <a:rPr lang="es-ES" dirty="0" smtClean="0">
                <a:solidFill>
                  <a:srgbClr val="C00000"/>
                </a:solidFill>
              </a:rPr>
              <a:t>CONCLUSIONES</a:t>
            </a:r>
            <a:endParaRPr lang="es-ES" dirty="0">
              <a:solidFill>
                <a:srgbClr val="C00000"/>
              </a:solidFill>
            </a:endParaRPr>
          </a:p>
        </p:txBody>
      </p:sp>
    </p:spTree>
    <p:extLst>
      <p:ext uri="{BB962C8B-B14F-4D97-AF65-F5344CB8AC3E}">
        <p14:creationId xmlns:p14="http://schemas.microsoft.com/office/powerpoint/2010/main" val="1367931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57200" y="836712"/>
            <a:ext cx="8229600" cy="5040560"/>
          </a:xfrm>
        </p:spPr>
        <p:txBody>
          <a:bodyPr/>
          <a:lstStyle/>
          <a:p>
            <a:pPr lvl="0" algn="just"/>
            <a:r>
              <a:rPr lang="es-ES" sz="2000" dirty="0">
                <a:solidFill>
                  <a:srgbClr val="003300"/>
                </a:solidFill>
              </a:rPr>
              <a:t>Realizar actividades para que el niño fortalezca la </a:t>
            </a:r>
            <a:r>
              <a:rPr lang="es-EC" sz="2000" dirty="0">
                <a:solidFill>
                  <a:srgbClr val="003300"/>
                </a:solidFill>
              </a:rPr>
              <a:t>consciencia Lingüística, léxica, semántica y fonológica, a través de cuentos, fábulas y dramatizaciones que le permitan al niño razonar, concentrar la atención, memorizar y reflexionar </a:t>
            </a:r>
            <a:endParaRPr lang="es-ES" sz="2000" dirty="0">
              <a:solidFill>
                <a:srgbClr val="003300"/>
              </a:solidFill>
            </a:endParaRPr>
          </a:p>
          <a:p>
            <a:pPr algn="just"/>
            <a:r>
              <a:rPr lang="es-ES" sz="2000" dirty="0">
                <a:solidFill>
                  <a:srgbClr val="003300"/>
                </a:solidFill>
              </a:rPr>
              <a:t> </a:t>
            </a:r>
            <a:r>
              <a:rPr lang="es-ES" sz="2000" dirty="0" smtClean="0">
                <a:solidFill>
                  <a:srgbClr val="003300"/>
                </a:solidFill>
              </a:rPr>
              <a:t>Utilizar </a:t>
            </a:r>
            <a:r>
              <a:rPr lang="es-ES" sz="2000" dirty="0">
                <a:solidFill>
                  <a:srgbClr val="003300"/>
                </a:solidFill>
              </a:rPr>
              <a:t>la propuesta que forma parte del presente trabajo, en que se cuenta con actividades que permiten desarrollar de mejor manera el área cognitiva, a la vez que fortalece el proceso del lenguaje especialmente en la pronunciación y construcción de oraciones, que más tarde le permitirá al niño mantener una conversación fluida con los adultos.</a:t>
            </a:r>
          </a:p>
          <a:p>
            <a:pPr algn="just"/>
            <a:r>
              <a:rPr lang="es-ES" sz="2000" dirty="0">
                <a:solidFill>
                  <a:srgbClr val="003300"/>
                </a:solidFill>
              </a:rPr>
              <a:t> </a:t>
            </a:r>
            <a:r>
              <a:rPr lang="es-ES" sz="2000" dirty="0" smtClean="0">
                <a:solidFill>
                  <a:srgbClr val="003300"/>
                </a:solidFill>
              </a:rPr>
              <a:t>Se </a:t>
            </a:r>
            <a:r>
              <a:rPr lang="es-ES" sz="2000" dirty="0">
                <a:solidFill>
                  <a:srgbClr val="003300"/>
                </a:solidFill>
              </a:rPr>
              <a:t>recomienda que los maestros utilicen al juego como recurso didáctico para que las clases sean más dinámicas y activas, con esto se logrará la participación de todos los niños, siendo parte activa del proceso de enseñanza aprendizaje como en la actualidad dispone el diseño curricular del Ministerio de Educación para educación inicial.</a:t>
            </a:r>
          </a:p>
          <a:p>
            <a:pPr marL="0" indent="0" algn="just">
              <a:buNone/>
            </a:pPr>
            <a:endParaRPr lang="es-EC" sz="2000" dirty="0">
              <a:solidFill>
                <a:srgbClr val="003300"/>
              </a:solidFill>
            </a:endParaRPr>
          </a:p>
          <a:p>
            <a:pPr lvl="0" algn="just"/>
            <a:endParaRPr lang="es-EC" sz="2000" dirty="0">
              <a:solidFill>
                <a:srgbClr val="003300"/>
              </a:solidFill>
            </a:endParaRPr>
          </a:p>
          <a:p>
            <a:endParaRPr lang="es-ES" sz="2000" dirty="0">
              <a:solidFill>
                <a:srgbClr val="003300"/>
              </a:solidFill>
            </a:endParaRPr>
          </a:p>
        </p:txBody>
      </p:sp>
      <p:sp>
        <p:nvSpPr>
          <p:cNvPr id="3" name="2 Título"/>
          <p:cNvSpPr>
            <a:spLocks noGrp="1"/>
          </p:cNvSpPr>
          <p:nvPr>
            <p:ph type="title"/>
          </p:nvPr>
        </p:nvSpPr>
        <p:spPr>
          <a:xfrm>
            <a:off x="457200" y="116632"/>
            <a:ext cx="8229600" cy="562074"/>
          </a:xfrm>
        </p:spPr>
        <p:txBody>
          <a:bodyPr/>
          <a:lstStyle/>
          <a:p>
            <a:pPr algn="ctr"/>
            <a:r>
              <a:rPr lang="es-ES" dirty="0" smtClean="0">
                <a:solidFill>
                  <a:srgbClr val="C00000"/>
                </a:solidFill>
              </a:rPr>
              <a:t>RECOMENDACIONES</a:t>
            </a:r>
            <a:endParaRPr lang="es-ES" dirty="0">
              <a:solidFill>
                <a:srgbClr val="C00000"/>
              </a:solidFill>
            </a:endParaRPr>
          </a:p>
        </p:txBody>
      </p:sp>
    </p:spTree>
    <p:extLst>
      <p:ext uri="{BB962C8B-B14F-4D97-AF65-F5344CB8AC3E}">
        <p14:creationId xmlns:p14="http://schemas.microsoft.com/office/powerpoint/2010/main" val="3119980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rot="20613659">
            <a:off x="10232" y="3364594"/>
            <a:ext cx="5308773" cy="1606102"/>
          </a:xfrm>
        </p:spPr>
        <p:txBody>
          <a:bodyPr/>
          <a:lstStyle/>
          <a:p>
            <a:r>
              <a:rPr lang="es-ES" dirty="0" smtClean="0">
                <a:solidFill>
                  <a:srgbClr val="C00000"/>
                </a:solidFill>
              </a:rPr>
              <a:t>PROPUESTA</a:t>
            </a:r>
            <a:endParaRPr lang="es-ES" dirty="0">
              <a:solidFill>
                <a:srgbClr val="C00000"/>
              </a:solidFill>
            </a:endParaRPr>
          </a:p>
        </p:txBody>
      </p:sp>
      <p:sp>
        <p:nvSpPr>
          <p:cNvPr id="5" name="4 Subtítulo"/>
          <p:cNvSpPr>
            <a:spLocks noGrp="1"/>
          </p:cNvSpPr>
          <p:nvPr>
            <p:ph type="subTitle" idx="1"/>
          </p:nvPr>
        </p:nvSpPr>
        <p:spPr>
          <a:xfrm rot="-900000">
            <a:off x="1284375" y="3990684"/>
            <a:ext cx="7119526" cy="1128495"/>
          </a:xfrm>
        </p:spPr>
        <p:txBody>
          <a:bodyPr>
            <a:normAutofit fontScale="92500"/>
          </a:bodyPr>
          <a:lstStyle/>
          <a:p>
            <a:pPr algn="l"/>
            <a:r>
              <a:rPr lang="es-ES" b="1" dirty="0">
                <a:solidFill>
                  <a:srgbClr val="002060"/>
                </a:solidFill>
              </a:rPr>
              <a:t>PROPUESTA DE ACTIVIDADES PARA TRABAJAR EL LENGUAJE ORAL, Y PREVENIR PROBLEMAS DE APRENDIZAJE EN EL ÁREA COGNITIVA</a:t>
            </a:r>
            <a:endParaRPr lang="es-ES" dirty="0">
              <a:solidFill>
                <a:srgbClr val="002060"/>
              </a:solidFill>
            </a:endParaRPr>
          </a:p>
          <a:p>
            <a:pPr algn="l"/>
            <a:endParaRPr lang="es-ES" dirty="0">
              <a:solidFill>
                <a:srgbClr val="002060"/>
              </a:solidFill>
            </a:endParaRPr>
          </a:p>
        </p:txBody>
      </p:sp>
      <p:sp>
        <p:nvSpPr>
          <p:cNvPr id="6" name="4 Título"/>
          <p:cNvSpPr txBox="1">
            <a:spLocks/>
          </p:cNvSpPr>
          <p:nvPr/>
        </p:nvSpPr>
        <p:spPr>
          <a:xfrm>
            <a:off x="2555776" y="836712"/>
            <a:ext cx="5985159" cy="1606102"/>
          </a:xfrm>
          <a:prstGeom prst="rect">
            <a:avLst/>
          </a:prstGeom>
        </p:spPr>
        <p:txBody>
          <a:bodyPr>
            <a:normAutofit/>
          </a:bodyPr>
          <a:lstStyle>
            <a:lvl1pPr algn="r" rtl="0" eaLnBrk="1" fontAlgn="base" hangingPunct="1">
              <a:lnSpc>
                <a:spcPts val="6000"/>
              </a:lnSpc>
              <a:spcBef>
                <a:spcPct val="0"/>
              </a:spcBef>
              <a:spcAft>
                <a:spcPct val="0"/>
              </a:spcAft>
              <a:defRPr sz="6000" b="1" i="1">
                <a:solidFill>
                  <a:schemeClr val="tx1"/>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kern="0" dirty="0" smtClean="0">
                <a:solidFill>
                  <a:srgbClr val="003300"/>
                </a:solidFill>
              </a:rPr>
              <a:t>CAPÍTULO VI</a:t>
            </a:r>
            <a:endParaRPr lang="es-ES" kern="0" dirty="0">
              <a:solidFill>
                <a:srgbClr val="003300"/>
              </a:solidFill>
            </a:endParaRPr>
          </a:p>
        </p:txBody>
      </p:sp>
    </p:spTree>
    <p:extLst>
      <p:ext uri="{BB962C8B-B14F-4D97-AF65-F5344CB8AC3E}">
        <p14:creationId xmlns:p14="http://schemas.microsoft.com/office/powerpoint/2010/main" val="4428187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721804" y="3429000"/>
            <a:ext cx="7772400" cy="1500187"/>
          </a:xfrm>
        </p:spPr>
        <p:txBody>
          <a:bodyPr/>
          <a:lstStyle/>
          <a:p>
            <a:pPr algn="ctr"/>
            <a:r>
              <a:rPr lang="es-ES" b="1" dirty="0">
                <a:solidFill>
                  <a:srgbClr val="003300"/>
                </a:solidFill>
              </a:rPr>
              <a:t> </a:t>
            </a:r>
            <a:endParaRPr lang="es-ES" dirty="0">
              <a:solidFill>
                <a:srgbClr val="003300"/>
              </a:solidFill>
            </a:endParaRPr>
          </a:p>
          <a:p>
            <a:pPr algn="ctr"/>
            <a:r>
              <a:rPr lang="es-ES" dirty="0">
                <a:solidFill>
                  <a:srgbClr val="003300"/>
                </a:solidFill>
              </a:rPr>
              <a:t>   Mejorar el lenguaje oral con actividades que permitan el desarrollo del área cognitiva de los niños del nivel inicial 1, paralelo H del Centro de Educación Inicial “LUCÍA FRANCO DE CASTRO”</a:t>
            </a:r>
            <a:r>
              <a:rPr lang="es-ES" i="1" dirty="0">
                <a:solidFill>
                  <a:srgbClr val="003300"/>
                </a:solidFill>
              </a:rPr>
              <a:t>, </a:t>
            </a:r>
            <a:r>
              <a:rPr lang="es-ES" dirty="0">
                <a:solidFill>
                  <a:srgbClr val="003300"/>
                </a:solidFill>
              </a:rPr>
              <a:t>utilizando la lúdica como metodología de enseñanza dentro del aula</a:t>
            </a:r>
          </a:p>
          <a:p>
            <a:pPr algn="ctr"/>
            <a:endParaRPr lang="es-ES" dirty="0">
              <a:solidFill>
                <a:srgbClr val="003300"/>
              </a:solidFill>
            </a:endParaRPr>
          </a:p>
        </p:txBody>
      </p:sp>
      <p:sp>
        <p:nvSpPr>
          <p:cNvPr id="6" name="5 CuadroTexto"/>
          <p:cNvSpPr txBox="1"/>
          <p:nvPr/>
        </p:nvSpPr>
        <p:spPr>
          <a:xfrm>
            <a:off x="1907704" y="1340768"/>
            <a:ext cx="5400600" cy="1323439"/>
          </a:xfrm>
          <a:prstGeom prst="rect">
            <a:avLst/>
          </a:prstGeom>
          <a:noFill/>
        </p:spPr>
        <p:txBody>
          <a:bodyPr wrap="square" rtlCol="0">
            <a:spAutoFit/>
          </a:bodyPr>
          <a:lstStyle/>
          <a:p>
            <a:r>
              <a:rPr lang="es-ES" sz="4000" b="1" dirty="0" smtClean="0">
                <a:solidFill>
                  <a:srgbClr val="C00000"/>
                </a:solidFill>
              </a:rPr>
              <a:t>OBJETIVO GENERAL</a:t>
            </a:r>
            <a:endParaRPr lang="es-ES" sz="4000" dirty="0" smtClean="0">
              <a:solidFill>
                <a:srgbClr val="C00000"/>
              </a:solidFill>
            </a:endParaRPr>
          </a:p>
          <a:p>
            <a:endParaRPr lang="es-ES" sz="4000" dirty="0">
              <a:solidFill>
                <a:srgbClr val="C00000"/>
              </a:solidFill>
            </a:endParaRPr>
          </a:p>
        </p:txBody>
      </p:sp>
    </p:spTree>
    <p:extLst>
      <p:ext uri="{BB962C8B-B14F-4D97-AF65-F5344CB8AC3E}">
        <p14:creationId xmlns:p14="http://schemas.microsoft.com/office/powerpoint/2010/main" val="247315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pPr lvl="0"/>
            <a:r>
              <a:rPr lang="es-ES" dirty="0">
                <a:solidFill>
                  <a:srgbClr val="003300"/>
                </a:solidFill>
              </a:rPr>
              <a:t>Conceptualizar al lenguaje </a:t>
            </a:r>
            <a:r>
              <a:rPr lang="es-ES" dirty="0" smtClean="0">
                <a:solidFill>
                  <a:srgbClr val="003300"/>
                </a:solidFill>
              </a:rPr>
              <a:t>oral</a:t>
            </a:r>
          </a:p>
          <a:p>
            <a:pPr lvl="0"/>
            <a:endParaRPr lang="es-ES" dirty="0">
              <a:solidFill>
                <a:srgbClr val="003300"/>
              </a:solidFill>
            </a:endParaRPr>
          </a:p>
          <a:p>
            <a:pPr lvl="0"/>
            <a:r>
              <a:rPr lang="es-ES" dirty="0" smtClean="0">
                <a:solidFill>
                  <a:srgbClr val="003300"/>
                </a:solidFill>
              </a:rPr>
              <a:t>Proponer </a:t>
            </a:r>
            <a:r>
              <a:rPr lang="es-ES" dirty="0">
                <a:solidFill>
                  <a:srgbClr val="003300"/>
                </a:solidFill>
              </a:rPr>
              <a:t>actividades lúdicas para utilizar el lenguaje oral y desarrollar el área cognitiva</a:t>
            </a:r>
          </a:p>
          <a:p>
            <a:endParaRPr lang="es-ES" dirty="0">
              <a:solidFill>
                <a:srgbClr val="003300"/>
              </a:solidFill>
            </a:endParaRPr>
          </a:p>
        </p:txBody>
      </p:sp>
      <p:sp>
        <p:nvSpPr>
          <p:cNvPr id="4" name="3 Título"/>
          <p:cNvSpPr>
            <a:spLocks noGrp="1"/>
          </p:cNvSpPr>
          <p:nvPr>
            <p:ph type="title"/>
          </p:nvPr>
        </p:nvSpPr>
        <p:spPr>
          <a:xfrm>
            <a:off x="457200" y="44624"/>
            <a:ext cx="8229600" cy="648072"/>
          </a:xfrm>
        </p:spPr>
        <p:txBody>
          <a:bodyPr/>
          <a:lstStyle/>
          <a:p>
            <a:pPr algn="ctr"/>
            <a:r>
              <a:rPr lang="es-ES" dirty="0" smtClean="0">
                <a:solidFill>
                  <a:srgbClr val="C00000"/>
                </a:solidFill>
              </a:rPr>
              <a:t>OBJETIVOS ESPECÍFICOS</a:t>
            </a:r>
            <a:endParaRPr lang="es-ES" dirty="0">
              <a:solidFill>
                <a:srgbClr val="C00000"/>
              </a:solidFill>
            </a:endParaRPr>
          </a:p>
        </p:txBody>
      </p:sp>
    </p:spTree>
    <p:extLst>
      <p:ext uri="{BB962C8B-B14F-4D97-AF65-F5344CB8AC3E}">
        <p14:creationId xmlns:p14="http://schemas.microsoft.com/office/powerpoint/2010/main" val="2720684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435280" cy="648072"/>
          </a:xfrm>
        </p:spPr>
        <p:txBody>
          <a:bodyPr/>
          <a:lstStyle/>
          <a:p>
            <a:pPr algn="ctr"/>
            <a:r>
              <a:rPr lang="es-ES" dirty="0">
                <a:solidFill>
                  <a:schemeClr val="tx1"/>
                </a:solidFill>
                <a:effectLst/>
              </a:rPr>
              <a:t>MEMORIZACIÓN DE POESÍAS</a:t>
            </a:r>
            <a:endParaRPr lang="es-EC" dirty="0">
              <a:solidFill>
                <a:schemeClr val="tx1"/>
              </a:solidFill>
              <a:effectLst/>
            </a:endParaRPr>
          </a:p>
        </p:txBody>
      </p:sp>
      <p:pic>
        <p:nvPicPr>
          <p:cNvPr id="7" name="Imagen 6" descr="Resultado de imagen para actividades de memorizar poesias para niños faciles"/>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5040560" cy="4752528"/>
          </a:xfrm>
          <a:prstGeom prst="rect">
            <a:avLst/>
          </a:prstGeom>
          <a:ln>
            <a:noFill/>
          </a:ln>
          <a:effectLst>
            <a:outerShdw blurRad="292100" dist="139700" dir="2700000" algn="tl" rotWithShape="0">
              <a:srgbClr val="333333">
                <a:alpha val="65000"/>
              </a:srgbClr>
            </a:outerShdw>
          </a:effectLst>
        </p:spPr>
      </p:pic>
      <p:sp>
        <p:nvSpPr>
          <p:cNvPr id="8" name="Rectangle 6"/>
          <p:cNvSpPr>
            <a:spLocks noChangeArrowheads="1"/>
          </p:cNvSpPr>
          <p:nvPr/>
        </p:nvSpPr>
        <p:spPr bwMode="auto">
          <a:xfrm>
            <a:off x="1259632" y="805790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720268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752"/>
            <a:ext cx="8229600" cy="638944"/>
          </a:xfrm>
        </p:spPr>
        <p:txBody>
          <a:bodyPr/>
          <a:lstStyle/>
          <a:p>
            <a:pPr algn="ctr"/>
            <a:r>
              <a:rPr lang="es-ES" dirty="0">
                <a:solidFill>
                  <a:schemeClr val="tx1"/>
                </a:solidFill>
                <a:effectLst/>
              </a:rPr>
              <a:t>ACTIVIDADES DE MATEMÁTICAS</a:t>
            </a:r>
            <a:r>
              <a:rPr lang="es-EC" dirty="0">
                <a:solidFill>
                  <a:schemeClr val="tx1"/>
                </a:solidFill>
                <a:effectLst/>
              </a:rPr>
              <a:t/>
            </a:r>
            <a:br>
              <a:rPr lang="es-EC" dirty="0">
                <a:solidFill>
                  <a:schemeClr val="tx1"/>
                </a:solidFill>
                <a:effectLst/>
              </a:rPr>
            </a:br>
            <a:r>
              <a:rPr lang="es-EC" dirty="0">
                <a:solidFill>
                  <a:schemeClr val="tx1"/>
                </a:solidFill>
                <a:effectLst/>
              </a:rPr>
              <a:t/>
            </a:r>
            <a:br>
              <a:rPr lang="es-EC" dirty="0">
                <a:solidFill>
                  <a:schemeClr val="tx1"/>
                </a:solidFill>
                <a:effectLst/>
              </a:rPr>
            </a:br>
            <a:endParaRPr lang="es-EC" dirty="0">
              <a:solidFill>
                <a:schemeClr val="tx1"/>
              </a:solidFill>
            </a:endParaRPr>
          </a:p>
        </p:txBody>
      </p:sp>
      <p:pic>
        <p:nvPicPr>
          <p:cNvPr id="3" name="Imagen 2" descr="https://www.pipoclub.com/matematicas-primaria/img/geometria-02.png"/>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10072"/>
            <a:ext cx="5715000" cy="4267200"/>
          </a:xfrm>
          <a:prstGeom prst="rect">
            <a:avLst/>
          </a:prstGeom>
          <a:noFill/>
          <a:ln>
            <a:noFill/>
          </a:ln>
        </p:spPr>
      </p:pic>
    </p:spTree>
    <p:extLst>
      <p:ext uri="{BB962C8B-B14F-4D97-AF65-F5344CB8AC3E}">
        <p14:creationId xmlns:p14="http://schemas.microsoft.com/office/powerpoint/2010/main" val="1149369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0" y="44624"/>
            <a:ext cx="8229600" cy="1143000"/>
          </a:xfrm>
          <a:prstGeom prst="rect">
            <a:avLst/>
          </a:prstGeom>
        </p:spPr>
        <p:txBody>
          <a:bodyPr/>
          <a:lstStyle/>
          <a:p>
            <a:r>
              <a:rPr lang="es-ES" dirty="0" smtClean="0">
                <a:solidFill>
                  <a:srgbClr val="C00000"/>
                </a:solidFill>
              </a:rPr>
              <a:t>OBJETIVOS</a:t>
            </a:r>
            <a:endParaRPr lang="es-ES" dirty="0">
              <a:solidFill>
                <a:srgbClr val="C00000"/>
              </a:solidFill>
            </a:endParaRPr>
          </a:p>
        </p:txBody>
      </p:sp>
      <p:sp>
        <p:nvSpPr>
          <p:cNvPr id="2" name="1 Rectángulo"/>
          <p:cNvSpPr/>
          <p:nvPr/>
        </p:nvSpPr>
        <p:spPr>
          <a:xfrm>
            <a:off x="395536" y="1173868"/>
            <a:ext cx="4464496" cy="4493538"/>
          </a:xfrm>
          <a:prstGeom prst="rect">
            <a:avLst/>
          </a:prstGeom>
        </p:spPr>
        <p:txBody>
          <a:bodyPr wrap="square">
            <a:spAutoFit/>
          </a:bodyPr>
          <a:lstStyle/>
          <a:p>
            <a:r>
              <a:rPr lang="es-EC" sz="2600" b="1" dirty="0" smtClean="0">
                <a:solidFill>
                  <a:srgbClr val="C00000"/>
                </a:solidFill>
                <a:effectLst>
                  <a:outerShdw blurRad="38100" dist="38100" dir="2700000" algn="tl">
                    <a:srgbClr val="000000">
                      <a:alpha val="43137"/>
                    </a:srgbClr>
                  </a:outerShdw>
                </a:effectLst>
              </a:rPr>
              <a:t>ESPECÍFICOS:</a:t>
            </a:r>
          </a:p>
          <a:p>
            <a:endParaRPr lang="es-EC" sz="2600" dirty="0"/>
          </a:p>
          <a:p>
            <a:pPr marL="285750" indent="-285750">
              <a:buFont typeface="Arial" panose="020B0604020202020204" pitchFamily="34" charset="0"/>
              <a:buChar char="•"/>
            </a:pPr>
            <a:r>
              <a:rPr lang="es-ES" sz="2600" dirty="0"/>
              <a:t>Conceptualizar al lenguaje oral   </a:t>
            </a:r>
          </a:p>
          <a:p>
            <a:pPr marL="285750" indent="-285750">
              <a:buFont typeface="Arial" panose="020B0604020202020204" pitchFamily="34" charset="0"/>
              <a:buChar char="•"/>
            </a:pPr>
            <a:r>
              <a:rPr lang="es-ES" sz="2600" dirty="0"/>
              <a:t>Identificar a los elementos que conforman el área cognitiva</a:t>
            </a:r>
          </a:p>
          <a:p>
            <a:pPr marL="285750" indent="-285750">
              <a:buFont typeface="Arial" panose="020B0604020202020204" pitchFamily="34" charset="0"/>
              <a:buChar char="•"/>
            </a:pPr>
            <a:r>
              <a:rPr lang="es-ES" sz="2600" dirty="0"/>
              <a:t>Proponer actividades lúdicas para utilizar el lenguaje oral y desarrollar el área cognitiva</a:t>
            </a:r>
          </a:p>
        </p:txBody>
      </p:sp>
      <p:pic>
        <p:nvPicPr>
          <p:cNvPr id="3074" name="Picture 2" descr="Resultado de imagen para desarrollo de lenguaje en niños de 0 a 5 a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330806"/>
            <a:ext cx="4333875"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3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19256" cy="620688"/>
          </a:xfrm>
        </p:spPr>
        <p:txBody>
          <a:bodyPr/>
          <a:lstStyle/>
          <a:p>
            <a:pPr algn="ctr"/>
            <a:r>
              <a:rPr lang="es-ES" dirty="0">
                <a:effectLst/>
              </a:rPr>
              <a:t> </a:t>
            </a:r>
            <a:r>
              <a:rPr lang="es-ES" dirty="0" smtClean="0">
                <a:solidFill>
                  <a:schemeClr val="tx1"/>
                </a:solidFill>
                <a:effectLst/>
              </a:rPr>
              <a:t>ROMPECABEZAS</a:t>
            </a:r>
            <a:r>
              <a:rPr lang="es-EC" dirty="0">
                <a:solidFill>
                  <a:schemeClr val="tx1"/>
                </a:solidFill>
                <a:effectLst/>
              </a:rPr>
              <a:t/>
            </a:r>
            <a:br>
              <a:rPr lang="es-EC" dirty="0">
                <a:solidFill>
                  <a:schemeClr val="tx1"/>
                </a:solidFill>
                <a:effectLst/>
              </a:rPr>
            </a:br>
            <a:endParaRPr lang="es-EC" dirty="0">
              <a:solidFill>
                <a:schemeClr val="tx1"/>
              </a:solidFill>
            </a:endParaRPr>
          </a:p>
        </p:txBody>
      </p:sp>
      <p:pic>
        <p:nvPicPr>
          <p:cNvPr id="3" name="Imagen 2" descr="Resultado de imagen para actividades de rompecabezas para niños de preescolar"/>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704856" cy="4464496"/>
          </a:xfrm>
          <a:prstGeom prst="rect">
            <a:avLst/>
          </a:prstGeom>
          <a:noFill/>
          <a:ln>
            <a:noFill/>
          </a:ln>
        </p:spPr>
      </p:pic>
    </p:spTree>
    <p:extLst>
      <p:ext uri="{BB962C8B-B14F-4D97-AF65-F5344CB8AC3E}">
        <p14:creationId xmlns:p14="http://schemas.microsoft.com/office/powerpoint/2010/main" val="1430858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752"/>
            <a:ext cx="8229600" cy="1143000"/>
          </a:xfrm>
        </p:spPr>
        <p:txBody>
          <a:bodyPr/>
          <a:lstStyle/>
          <a:p>
            <a:pPr algn="ctr"/>
            <a:r>
              <a:rPr lang="es-ES" dirty="0">
                <a:solidFill>
                  <a:schemeClr val="tx1"/>
                </a:solidFill>
                <a:effectLst/>
              </a:rPr>
              <a:t>RECONOCIMIENTO DE GRANDE Y PEQUEÑO</a:t>
            </a:r>
            <a:r>
              <a:rPr lang="es-EC" dirty="0">
                <a:solidFill>
                  <a:schemeClr val="tx1"/>
                </a:solidFill>
                <a:effectLst/>
              </a:rPr>
              <a:t/>
            </a:r>
            <a:br>
              <a:rPr lang="es-EC" dirty="0">
                <a:solidFill>
                  <a:schemeClr val="tx1"/>
                </a:solidFill>
                <a:effectLst/>
              </a:rPr>
            </a:br>
            <a:endParaRPr lang="es-EC" dirty="0">
              <a:solidFill>
                <a:schemeClr val="tx1"/>
              </a:solidFill>
            </a:endParaRPr>
          </a:p>
        </p:txBody>
      </p:sp>
      <p:pic>
        <p:nvPicPr>
          <p:cNvPr id="3" name="Imagen 2" descr="Resultado de imagen para actividades de reconocimiento de lo grande-pequeño para niño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556792"/>
            <a:ext cx="6480720" cy="4104457"/>
          </a:xfrm>
          <a:prstGeom prst="rect">
            <a:avLst/>
          </a:prstGeom>
          <a:noFill/>
          <a:ln>
            <a:noFill/>
          </a:ln>
        </p:spPr>
      </p:pic>
    </p:spTree>
    <p:extLst>
      <p:ext uri="{BB962C8B-B14F-4D97-AF65-F5344CB8AC3E}">
        <p14:creationId xmlns:p14="http://schemas.microsoft.com/office/powerpoint/2010/main" val="2307595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2008"/>
            <a:ext cx="8219256" cy="836712"/>
          </a:xfrm>
        </p:spPr>
        <p:txBody>
          <a:bodyPr/>
          <a:lstStyle/>
          <a:p>
            <a:pPr algn="ctr"/>
            <a:r>
              <a:rPr lang="es-ES" dirty="0">
                <a:solidFill>
                  <a:schemeClr val="tx1"/>
                </a:solidFill>
                <a:effectLst/>
              </a:rPr>
              <a:t>DISCRIMINACIÓN VISUAL</a:t>
            </a:r>
            <a:r>
              <a:rPr lang="es-EC" dirty="0">
                <a:solidFill>
                  <a:schemeClr val="tx1"/>
                </a:solidFill>
                <a:effectLst/>
              </a:rPr>
              <a:t/>
            </a:r>
            <a:br>
              <a:rPr lang="es-EC" dirty="0">
                <a:solidFill>
                  <a:schemeClr val="tx1"/>
                </a:solidFill>
                <a:effectLst/>
              </a:rPr>
            </a:br>
            <a:endParaRPr lang="es-EC" dirty="0">
              <a:solidFill>
                <a:schemeClr val="tx1"/>
              </a:solidFill>
            </a:endParaRPr>
          </a:p>
        </p:txBody>
      </p:sp>
      <p:pic>
        <p:nvPicPr>
          <p:cNvPr id="3" name="Imagen 2" descr="Resultado de imagen para actividades de discriminacion visual para niños"/>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4784"/>
            <a:ext cx="6624736" cy="4409723"/>
          </a:xfrm>
          <a:prstGeom prst="rect">
            <a:avLst/>
          </a:prstGeom>
          <a:noFill/>
          <a:ln>
            <a:noFill/>
          </a:ln>
        </p:spPr>
      </p:pic>
    </p:spTree>
    <p:extLst>
      <p:ext uri="{BB962C8B-B14F-4D97-AF65-F5344CB8AC3E}">
        <p14:creationId xmlns:p14="http://schemas.microsoft.com/office/powerpoint/2010/main" val="3721780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7" y="1844824"/>
            <a:ext cx="7776865" cy="1938992"/>
          </a:xfrm>
          <a:prstGeom prst="rect">
            <a:avLst/>
          </a:prstGeom>
          <a:noFill/>
        </p:spPr>
        <p:txBody>
          <a:bodyPr wrap="square" rtlCol="0">
            <a:spAutoFit/>
          </a:bodyPr>
          <a:lstStyle/>
          <a:p>
            <a:pPr algn="ctr"/>
            <a:r>
              <a:rPr lang="es-ES" sz="6000" dirty="0" smtClean="0">
                <a:solidFill>
                  <a:srgbClr val="C00000"/>
                </a:solidFill>
                <a:effectLst>
                  <a:outerShdw blurRad="38100" dist="38100" dir="2700000" algn="tl">
                    <a:srgbClr val="000000">
                      <a:alpha val="43137"/>
                    </a:srgbClr>
                  </a:outerShdw>
                </a:effectLst>
                <a:latin typeface="Blackadder ITC" panose="04020505051007020D02" pitchFamily="82" charset="0"/>
              </a:rPr>
              <a:t>El lenguaje es el vestido del pensamiento</a:t>
            </a:r>
            <a:endParaRPr lang="es-ES" sz="6000" dirty="0">
              <a:solidFill>
                <a:srgbClr val="C00000"/>
              </a:solidFill>
              <a:effectLst>
                <a:outerShdw blurRad="38100" dist="38100" dir="2700000" algn="tl">
                  <a:srgbClr val="000000">
                    <a:alpha val="43137"/>
                  </a:srgbClr>
                </a:outerShdw>
              </a:effectLst>
              <a:latin typeface="Blackadder ITC" panose="04020505051007020D02" pitchFamily="82" charset="0"/>
            </a:endParaRPr>
          </a:p>
        </p:txBody>
      </p:sp>
      <p:sp>
        <p:nvSpPr>
          <p:cNvPr id="3" name="2 CuadroTexto"/>
          <p:cNvSpPr txBox="1"/>
          <p:nvPr/>
        </p:nvSpPr>
        <p:spPr>
          <a:xfrm>
            <a:off x="5652120" y="4283804"/>
            <a:ext cx="1903085" cy="369332"/>
          </a:xfrm>
          <a:prstGeom prst="rect">
            <a:avLst/>
          </a:prstGeom>
          <a:noFill/>
        </p:spPr>
        <p:txBody>
          <a:bodyPr wrap="none" rtlCol="0">
            <a:spAutoFit/>
          </a:bodyPr>
          <a:lstStyle/>
          <a:p>
            <a:r>
              <a:rPr lang="es-ES" dirty="0" smtClean="0"/>
              <a:t>Samuel Johnson</a:t>
            </a:r>
            <a:endParaRPr lang="es-ES" dirty="0"/>
          </a:p>
        </p:txBody>
      </p:sp>
    </p:spTree>
    <p:extLst>
      <p:ext uri="{BB962C8B-B14F-4D97-AF65-F5344CB8AC3E}">
        <p14:creationId xmlns:p14="http://schemas.microsoft.com/office/powerpoint/2010/main" val="521698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92697"/>
            <a:ext cx="7772400" cy="648072"/>
          </a:xfrm>
        </p:spPr>
        <p:txBody>
          <a:bodyPr/>
          <a:lstStyle/>
          <a:p>
            <a:r>
              <a:rPr lang="es-ES" sz="3200" dirty="0" smtClean="0">
                <a:solidFill>
                  <a:srgbClr val="C00000"/>
                </a:solidFill>
              </a:rPr>
              <a:t>ANTECEDENTES</a:t>
            </a:r>
            <a:endParaRPr lang="es-ES" sz="3200" dirty="0">
              <a:solidFill>
                <a:srgbClr val="C00000"/>
              </a:solidFill>
            </a:endParaRPr>
          </a:p>
        </p:txBody>
      </p:sp>
      <p:sp>
        <p:nvSpPr>
          <p:cNvPr id="5" name="4 Marcador de texto"/>
          <p:cNvSpPr>
            <a:spLocks noGrp="1"/>
          </p:cNvSpPr>
          <p:nvPr>
            <p:ph type="body" idx="1"/>
          </p:nvPr>
        </p:nvSpPr>
        <p:spPr>
          <a:xfrm>
            <a:off x="107504" y="1314625"/>
            <a:ext cx="8640959" cy="3816425"/>
          </a:xfrm>
        </p:spPr>
        <p:txBody>
          <a:bodyPr/>
          <a:lstStyle/>
          <a:p>
            <a:pPr marL="342900" indent="-342900" algn="just">
              <a:buFont typeface="Arial" panose="020B0604020202020204" pitchFamily="34" charset="0"/>
              <a:buChar char="•"/>
            </a:pPr>
            <a:r>
              <a:rPr lang="es-EC" dirty="0">
                <a:solidFill>
                  <a:schemeClr val="tx1"/>
                </a:solidFill>
              </a:rPr>
              <a:t>El lenguaje oral en el niño se inicia desde que </a:t>
            </a:r>
            <a:r>
              <a:rPr lang="es-EC" dirty="0" smtClean="0">
                <a:solidFill>
                  <a:schemeClr val="tx1"/>
                </a:solidFill>
              </a:rPr>
              <a:t>mira </a:t>
            </a:r>
            <a:r>
              <a:rPr lang="es-EC" dirty="0">
                <a:solidFill>
                  <a:schemeClr val="tx1"/>
                </a:solidFill>
              </a:rPr>
              <a:t>por primera vez a la madre  inclusive  antes de ello, cuando la madre siente moverse en su vientre al niño o cuando la madre habla al niño y en respuesta el niño realiza un movimiento en el vientre materno</a:t>
            </a:r>
            <a:r>
              <a:rPr lang="es-EC" dirty="0" smtClean="0">
                <a:solidFill>
                  <a:schemeClr val="tx1"/>
                </a:solidFill>
              </a:rPr>
              <a:t>.</a:t>
            </a:r>
          </a:p>
          <a:p>
            <a:pPr algn="just"/>
            <a:endParaRPr lang="es-EC" dirty="0">
              <a:solidFill>
                <a:schemeClr val="tx1"/>
              </a:solidFill>
            </a:endParaRPr>
          </a:p>
          <a:p>
            <a:pPr marL="342900" indent="-342900" algn="just">
              <a:buFont typeface="Arial" panose="020B0604020202020204" pitchFamily="34" charset="0"/>
              <a:buChar char="•"/>
            </a:pPr>
            <a:r>
              <a:rPr lang="es-EC" dirty="0" smtClean="0">
                <a:solidFill>
                  <a:schemeClr val="tx1"/>
                </a:solidFill>
              </a:rPr>
              <a:t>Dada </a:t>
            </a:r>
            <a:r>
              <a:rPr lang="es-EC" dirty="0">
                <a:solidFill>
                  <a:schemeClr val="tx1"/>
                </a:solidFill>
              </a:rPr>
              <a:t>la importancia del lenguaje oral en el desarrollo del área cognitiva de los </a:t>
            </a:r>
            <a:r>
              <a:rPr lang="es-EC" dirty="0" smtClean="0">
                <a:solidFill>
                  <a:schemeClr val="tx1"/>
                </a:solidFill>
              </a:rPr>
              <a:t>niños, </a:t>
            </a:r>
            <a:r>
              <a:rPr lang="es-EC" dirty="0">
                <a:solidFill>
                  <a:schemeClr val="tx1"/>
                </a:solidFill>
              </a:rPr>
              <a:t>se pretende analizar </a:t>
            </a:r>
            <a:r>
              <a:rPr lang="es-ES" dirty="0">
                <a:solidFill>
                  <a:schemeClr val="tx1"/>
                </a:solidFill>
              </a:rPr>
              <a:t>dicha problemática, y con ello fortalecer el lenguaje oral, acometiendo acciones sobre los problemas de aprendizaje </a:t>
            </a:r>
            <a:r>
              <a:rPr lang="es-ES" dirty="0" smtClean="0">
                <a:solidFill>
                  <a:schemeClr val="tx1"/>
                </a:solidFill>
              </a:rPr>
              <a:t>cognitivo </a:t>
            </a:r>
            <a:r>
              <a:rPr lang="es-ES" dirty="0">
                <a:solidFill>
                  <a:schemeClr val="tx1"/>
                </a:solidFill>
              </a:rPr>
              <a:t>en los niños del nivel inicial 1, paralelo H del Centro de Educación Inicial “LUCÍA FRANCO DE </a:t>
            </a:r>
            <a:r>
              <a:rPr lang="es-ES" dirty="0" smtClean="0">
                <a:solidFill>
                  <a:schemeClr val="tx1"/>
                </a:solidFill>
              </a:rPr>
              <a:t>CASTRO</a:t>
            </a:r>
            <a:endParaRPr lang="es-ES" dirty="0">
              <a:solidFill>
                <a:schemeClr val="tx1"/>
              </a:solidFill>
            </a:endParaRPr>
          </a:p>
        </p:txBody>
      </p:sp>
    </p:spTree>
    <p:extLst>
      <p:ext uri="{BB962C8B-B14F-4D97-AF65-F5344CB8AC3E}">
        <p14:creationId xmlns:p14="http://schemas.microsoft.com/office/powerpoint/2010/main" val="3891365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76672"/>
            <a:ext cx="7772400" cy="1362075"/>
          </a:xfrm>
        </p:spPr>
        <p:txBody>
          <a:bodyPr/>
          <a:lstStyle/>
          <a:p>
            <a:r>
              <a:rPr lang="es-ES" dirty="0" smtClean="0">
                <a:solidFill>
                  <a:srgbClr val="C00000"/>
                </a:solidFill>
              </a:rPr>
              <a:t>FORMULACIÓN DEL PROBLEMA</a:t>
            </a:r>
            <a:endParaRPr lang="es-ES" dirty="0">
              <a:solidFill>
                <a:srgbClr val="C00000"/>
              </a:solidFill>
            </a:endParaRPr>
          </a:p>
        </p:txBody>
      </p:sp>
      <p:sp>
        <p:nvSpPr>
          <p:cNvPr id="3" name="2 Marcador de texto"/>
          <p:cNvSpPr>
            <a:spLocks noGrp="1"/>
          </p:cNvSpPr>
          <p:nvPr>
            <p:ph type="body" idx="1"/>
          </p:nvPr>
        </p:nvSpPr>
        <p:spPr>
          <a:xfrm>
            <a:off x="467544" y="2533857"/>
            <a:ext cx="4608512" cy="2335303"/>
          </a:xfrm>
        </p:spPr>
        <p:txBody>
          <a:bodyPr/>
          <a:lstStyle/>
          <a:p>
            <a:r>
              <a:rPr lang="es-ES" sz="2400" dirty="0">
                <a:solidFill>
                  <a:schemeClr val="tx1"/>
                </a:solidFill>
              </a:rPr>
              <a:t>¿Cómo y de qué manera influye el lenguaje oral en el desarrollo del área cognitiva de los niños y niñas del nivel inicial 1, paralelo H, del Centro de Educación Inicial “Lucía Franco de Castro</a:t>
            </a:r>
            <a:r>
              <a:rPr lang="es-ES" sz="2400" dirty="0" smtClean="0">
                <a:solidFill>
                  <a:schemeClr val="tx1"/>
                </a:solidFill>
              </a:rPr>
              <a:t>” </a:t>
            </a:r>
            <a:endParaRPr lang="es-EC" sz="2400" dirty="0">
              <a:solidFill>
                <a:schemeClr val="tx1"/>
              </a:solidFill>
            </a:endParaRPr>
          </a:p>
        </p:txBody>
      </p:sp>
      <p:pic>
        <p:nvPicPr>
          <p:cNvPr id="4098" name="Picture 2" descr="Resultado de imagen para desarrollo COGNOSCITIVO GIFS ANIMADO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957277"/>
            <a:ext cx="3168352" cy="322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45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rot="-900000">
            <a:off x="547834" y="2231958"/>
            <a:ext cx="5985159" cy="1606102"/>
          </a:xfrm>
        </p:spPr>
        <p:txBody>
          <a:bodyPr/>
          <a:lstStyle/>
          <a:p>
            <a:r>
              <a:rPr lang="es-ES" dirty="0" smtClean="0">
                <a:solidFill>
                  <a:srgbClr val="003300"/>
                </a:solidFill>
              </a:rPr>
              <a:t>CAPÍTULO II</a:t>
            </a:r>
            <a:endParaRPr lang="es-ES" dirty="0">
              <a:solidFill>
                <a:srgbClr val="003300"/>
              </a:solidFill>
            </a:endParaRPr>
          </a:p>
        </p:txBody>
      </p:sp>
      <p:sp>
        <p:nvSpPr>
          <p:cNvPr id="6" name="5 Subtítulo"/>
          <p:cNvSpPr>
            <a:spLocks noGrp="1"/>
          </p:cNvSpPr>
          <p:nvPr>
            <p:ph type="subTitle" idx="1"/>
          </p:nvPr>
        </p:nvSpPr>
        <p:spPr>
          <a:xfrm>
            <a:off x="2201145" y="3626512"/>
            <a:ext cx="4655297" cy="1128495"/>
          </a:xfrm>
        </p:spPr>
        <p:txBody>
          <a:bodyPr>
            <a:normAutofit/>
          </a:bodyPr>
          <a:lstStyle/>
          <a:p>
            <a:r>
              <a:rPr lang="es-ES" sz="4000" b="1" u="sng" dirty="0" smtClean="0">
                <a:solidFill>
                  <a:srgbClr val="C00000"/>
                </a:solidFill>
                <a:effectLst>
                  <a:outerShdw blurRad="38100" dist="38100" dir="2700000" algn="tl">
                    <a:srgbClr val="000000">
                      <a:alpha val="43137"/>
                    </a:srgbClr>
                  </a:outerShdw>
                </a:effectLst>
              </a:rPr>
              <a:t>MARCO TEÓRICO</a:t>
            </a:r>
            <a:endParaRPr lang="es-ES" sz="4000" b="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30548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6516216" y="2276872"/>
            <a:ext cx="8851015" cy="5283400"/>
          </a:xfrm>
          <a:prstGeom prst="rect">
            <a:avLst/>
          </a:prstGeom>
        </p:spPr>
        <p:txBody>
          <a:bodyPr anchor="b">
            <a:normAutofit/>
          </a:bodyPr>
          <a:lstStyle>
            <a:lvl1pPr marL="0" indent="0" algn="l" rtl="0" eaLnBrk="1" fontAlgn="base" hangingPunct="1">
              <a:spcBef>
                <a:spcPct val="20000"/>
              </a:spcBef>
              <a:spcAft>
                <a:spcPct val="0"/>
              </a:spcAft>
              <a:buNone/>
              <a:defRPr sz="2000">
                <a:solidFill>
                  <a:schemeClr val="bg1"/>
                </a:solidFill>
                <a:latin typeface="+mn-lt"/>
                <a:ea typeface="+mn-ea"/>
                <a:cs typeface="+mn-cs"/>
              </a:defRPr>
            </a:lvl1pPr>
            <a:lvl2pPr marL="457200" indent="0" algn="l" rtl="0" eaLnBrk="1" fontAlgn="base" hangingPunct="1">
              <a:spcBef>
                <a:spcPct val="20000"/>
              </a:spcBef>
              <a:spcAft>
                <a:spcPct val="0"/>
              </a:spcAft>
              <a:buNone/>
              <a:defRPr sz="1800">
                <a:solidFill>
                  <a:schemeClr val="bg1"/>
                </a:solidFill>
                <a:latin typeface="+mn-lt"/>
              </a:defRPr>
            </a:lvl2pPr>
            <a:lvl3pPr marL="914400" indent="0" algn="l" rtl="0" eaLnBrk="1" fontAlgn="base" hangingPunct="1">
              <a:spcBef>
                <a:spcPct val="20000"/>
              </a:spcBef>
              <a:spcAft>
                <a:spcPct val="0"/>
              </a:spcAft>
              <a:buNone/>
              <a:defRPr sz="1600">
                <a:solidFill>
                  <a:schemeClr val="bg1"/>
                </a:solidFill>
                <a:latin typeface="+mn-lt"/>
              </a:defRPr>
            </a:lvl3pPr>
            <a:lvl4pPr marL="1371600" indent="0" algn="l" rtl="0" eaLnBrk="1" fontAlgn="base" hangingPunct="1">
              <a:spcBef>
                <a:spcPct val="20000"/>
              </a:spcBef>
              <a:spcAft>
                <a:spcPct val="0"/>
              </a:spcAft>
              <a:buNone/>
              <a:defRPr sz="1400">
                <a:solidFill>
                  <a:schemeClr val="bg1"/>
                </a:solidFill>
                <a:latin typeface="+mn-lt"/>
              </a:defRPr>
            </a:lvl4pPr>
            <a:lvl5pPr marL="1828800" indent="0" algn="l" rtl="0" eaLnBrk="1" fontAlgn="base" hangingPunct="1">
              <a:spcBef>
                <a:spcPct val="20000"/>
              </a:spcBef>
              <a:spcAft>
                <a:spcPct val="0"/>
              </a:spcAft>
              <a:buNone/>
              <a:defRPr sz="1400">
                <a:solidFill>
                  <a:schemeClr val="bg1"/>
                </a:solidFill>
                <a:latin typeface="+mn-lt"/>
              </a:defRPr>
            </a:lvl5pPr>
            <a:lvl6pPr marL="2286000" indent="0" algn="l" rtl="0" eaLnBrk="1" fontAlgn="base" hangingPunct="1">
              <a:spcBef>
                <a:spcPct val="20000"/>
              </a:spcBef>
              <a:spcAft>
                <a:spcPct val="0"/>
              </a:spcAft>
              <a:buNone/>
              <a:defRPr sz="1400">
                <a:solidFill>
                  <a:schemeClr val="bg1"/>
                </a:solidFill>
                <a:latin typeface="+mn-lt"/>
              </a:defRPr>
            </a:lvl6pPr>
            <a:lvl7pPr marL="2743200" indent="0" algn="l" rtl="0" eaLnBrk="1" fontAlgn="base" hangingPunct="1">
              <a:spcBef>
                <a:spcPct val="20000"/>
              </a:spcBef>
              <a:spcAft>
                <a:spcPct val="0"/>
              </a:spcAft>
              <a:buNone/>
              <a:defRPr sz="1400">
                <a:solidFill>
                  <a:schemeClr val="bg1"/>
                </a:solidFill>
                <a:latin typeface="+mn-lt"/>
              </a:defRPr>
            </a:lvl7pPr>
            <a:lvl8pPr marL="3200400" indent="0" algn="l" rtl="0" eaLnBrk="1" fontAlgn="base" hangingPunct="1">
              <a:spcBef>
                <a:spcPct val="20000"/>
              </a:spcBef>
              <a:spcAft>
                <a:spcPct val="0"/>
              </a:spcAft>
              <a:buNone/>
              <a:defRPr sz="1400">
                <a:solidFill>
                  <a:schemeClr val="bg1"/>
                </a:solidFill>
                <a:latin typeface="+mn-lt"/>
              </a:defRPr>
            </a:lvl8pPr>
            <a:lvl9pPr marL="3657600" indent="0" algn="l" rtl="0" eaLnBrk="1" fontAlgn="base" hangingPunct="1">
              <a:spcBef>
                <a:spcPct val="20000"/>
              </a:spcBef>
              <a:spcAft>
                <a:spcPct val="0"/>
              </a:spcAft>
              <a:buNone/>
              <a:defRPr sz="1400">
                <a:solidFill>
                  <a:schemeClr val="bg1"/>
                </a:solidFill>
                <a:latin typeface="+mn-lt"/>
              </a:defRPr>
            </a:lvl9pPr>
          </a:lstStyle>
          <a:p>
            <a:pPr algn="ctr"/>
            <a:r>
              <a:rPr lang="es-EC" b="1" u="sng" kern="0" dirty="0" smtClean="0">
                <a:solidFill>
                  <a:schemeClr val="tx1"/>
                </a:solidFill>
              </a:rPr>
              <a:t>Lenguaje</a:t>
            </a:r>
            <a:r>
              <a:rPr lang="es-EC" u="sng" kern="0" dirty="0" smtClean="0"/>
              <a:t> </a:t>
            </a:r>
          </a:p>
          <a:p>
            <a:pPr algn="just"/>
            <a:endParaRPr lang="es-EC" kern="0" dirty="0"/>
          </a:p>
        </p:txBody>
      </p:sp>
      <p:sp>
        <p:nvSpPr>
          <p:cNvPr id="4" name="3 Marcador de texto"/>
          <p:cNvSpPr>
            <a:spLocks noGrp="1"/>
          </p:cNvSpPr>
          <p:nvPr>
            <p:ph type="body" idx="1"/>
          </p:nvPr>
        </p:nvSpPr>
        <p:spPr>
          <a:xfrm>
            <a:off x="4427984" y="1628800"/>
            <a:ext cx="4320480" cy="4392488"/>
          </a:xfrm>
        </p:spPr>
        <p:txBody>
          <a:bodyPr/>
          <a:lstStyle/>
          <a:p>
            <a:pPr algn="just"/>
            <a:r>
              <a:rPr lang="es-EC" sz="2400" dirty="0">
                <a:solidFill>
                  <a:schemeClr val="tx1"/>
                </a:solidFill>
              </a:rPr>
              <a:t>“Desde el interaccionismo social y siguiendo a </a:t>
            </a:r>
            <a:r>
              <a:rPr lang="es-EC" sz="2400" dirty="0" err="1">
                <a:solidFill>
                  <a:schemeClr val="tx1"/>
                </a:solidFill>
              </a:rPr>
              <a:t>Vigotsky</a:t>
            </a:r>
            <a:r>
              <a:rPr lang="es-EC" sz="2400" dirty="0">
                <a:solidFill>
                  <a:schemeClr val="tx1"/>
                </a:solidFill>
              </a:rPr>
              <a:t>, Bruner </a:t>
            </a:r>
            <a:r>
              <a:rPr lang="es-EC" sz="2400" dirty="0" smtClean="0">
                <a:solidFill>
                  <a:schemeClr val="tx1"/>
                </a:solidFill>
              </a:rPr>
              <a:t>interpone al lenguaje entre </a:t>
            </a:r>
            <a:r>
              <a:rPr lang="es-EC" sz="2400" dirty="0">
                <a:solidFill>
                  <a:schemeClr val="tx1"/>
                </a:solidFill>
              </a:rPr>
              <a:t>los dos pensamientos </a:t>
            </a:r>
            <a:r>
              <a:rPr lang="es-EC" sz="2400" dirty="0" smtClean="0">
                <a:solidFill>
                  <a:schemeClr val="tx1"/>
                </a:solidFill>
              </a:rPr>
              <a:t>extremos; y menciona que el </a:t>
            </a:r>
            <a:r>
              <a:rPr lang="es-EC" sz="2400" dirty="0">
                <a:solidFill>
                  <a:schemeClr val="tx1"/>
                </a:solidFill>
              </a:rPr>
              <a:t>desarrollo del lenguaje serán necesarios mecanismos innatos que predispongan al niño a la interacción social, pero serán precisos los soportes y ayudas ofrecidas por el adulto en la interacción con el niño” </a:t>
            </a:r>
          </a:p>
        </p:txBody>
      </p:sp>
      <p:pic>
        <p:nvPicPr>
          <p:cNvPr id="6146" name="Picture 2" descr="Resultado de imagen para desarrollo COGNOSCITIVO GIFS ANIMADO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24744"/>
            <a:ext cx="3432380" cy="468052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rot="1792354">
            <a:off x="3200968" y="1342944"/>
            <a:ext cx="738664" cy="2736304"/>
          </a:xfrm>
          <a:prstGeom prst="rect">
            <a:avLst/>
          </a:prstGeom>
          <a:noFill/>
        </p:spPr>
        <p:txBody>
          <a:bodyPr vert="vert270" wrap="square" rtlCol="0">
            <a:spAutoFit/>
          </a:bodyPr>
          <a:lstStyle/>
          <a:p>
            <a:r>
              <a:rPr lang="es-ES" sz="3600" b="1" dirty="0" smtClean="0">
                <a:solidFill>
                  <a:srgbClr val="C00000"/>
                </a:solidFill>
                <a:effectLst>
                  <a:outerShdw blurRad="38100" dist="38100" dir="2700000" algn="tl">
                    <a:srgbClr val="000000">
                      <a:alpha val="43137"/>
                    </a:srgbClr>
                  </a:outerShdw>
                </a:effectLst>
              </a:rPr>
              <a:t>LENGUAJE</a:t>
            </a:r>
            <a:endParaRPr lang="es-E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0451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1307"/>
            <a:ext cx="7772400" cy="714003"/>
          </a:xfrm>
        </p:spPr>
        <p:txBody>
          <a:bodyPr/>
          <a:lstStyle/>
          <a:p>
            <a:r>
              <a:rPr lang="es-ES" dirty="0" smtClean="0">
                <a:solidFill>
                  <a:srgbClr val="C00000"/>
                </a:solidFill>
              </a:rPr>
              <a:t>… lenguaje</a:t>
            </a:r>
            <a:endParaRPr lang="es-ES" dirty="0">
              <a:solidFill>
                <a:srgbClr val="C00000"/>
              </a:solidFill>
            </a:endParaRPr>
          </a:p>
        </p:txBody>
      </p:sp>
      <p:sp>
        <p:nvSpPr>
          <p:cNvPr id="5" name="Marcador de contenido 2"/>
          <p:cNvSpPr txBox="1">
            <a:spLocks/>
          </p:cNvSpPr>
          <p:nvPr/>
        </p:nvSpPr>
        <p:spPr>
          <a:xfrm>
            <a:off x="4644008" y="3140968"/>
            <a:ext cx="4499992" cy="2808312"/>
          </a:xfrm>
          <a:prstGeom prst="rect">
            <a:avLst/>
          </a:prstGeom>
        </p:spPr>
        <p:txBody>
          <a:bodyPr anchor="b">
            <a:normAutofit/>
          </a:bodyPr>
          <a:lstStyle>
            <a:lvl1pPr marL="0" indent="0" algn="l" rtl="0" eaLnBrk="1" fontAlgn="base" hangingPunct="1">
              <a:spcBef>
                <a:spcPct val="20000"/>
              </a:spcBef>
              <a:spcAft>
                <a:spcPct val="0"/>
              </a:spcAft>
              <a:buNone/>
              <a:defRPr sz="2000">
                <a:solidFill>
                  <a:schemeClr val="bg1"/>
                </a:solidFill>
                <a:latin typeface="+mn-lt"/>
                <a:ea typeface="+mn-ea"/>
                <a:cs typeface="+mn-cs"/>
              </a:defRPr>
            </a:lvl1pPr>
            <a:lvl2pPr marL="457200" indent="0" algn="l" rtl="0" eaLnBrk="1" fontAlgn="base" hangingPunct="1">
              <a:spcBef>
                <a:spcPct val="20000"/>
              </a:spcBef>
              <a:spcAft>
                <a:spcPct val="0"/>
              </a:spcAft>
              <a:buNone/>
              <a:defRPr sz="1800">
                <a:solidFill>
                  <a:schemeClr val="bg1"/>
                </a:solidFill>
                <a:latin typeface="+mn-lt"/>
              </a:defRPr>
            </a:lvl2pPr>
            <a:lvl3pPr marL="914400" indent="0" algn="l" rtl="0" eaLnBrk="1" fontAlgn="base" hangingPunct="1">
              <a:spcBef>
                <a:spcPct val="20000"/>
              </a:spcBef>
              <a:spcAft>
                <a:spcPct val="0"/>
              </a:spcAft>
              <a:buNone/>
              <a:defRPr sz="1600">
                <a:solidFill>
                  <a:schemeClr val="bg1"/>
                </a:solidFill>
                <a:latin typeface="+mn-lt"/>
              </a:defRPr>
            </a:lvl3pPr>
            <a:lvl4pPr marL="1371600" indent="0" algn="l" rtl="0" eaLnBrk="1" fontAlgn="base" hangingPunct="1">
              <a:spcBef>
                <a:spcPct val="20000"/>
              </a:spcBef>
              <a:spcAft>
                <a:spcPct val="0"/>
              </a:spcAft>
              <a:buNone/>
              <a:defRPr sz="1400">
                <a:solidFill>
                  <a:schemeClr val="bg1"/>
                </a:solidFill>
                <a:latin typeface="+mn-lt"/>
              </a:defRPr>
            </a:lvl4pPr>
            <a:lvl5pPr marL="1828800" indent="0" algn="l" rtl="0" eaLnBrk="1" fontAlgn="base" hangingPunct="1">
              <a:spcBef>
                <a:spcPct val="20000"/>
              </a:spcBef>
              <a:spcAft>
                <a:spcPct val="0"/>
              </a:spcAft>
              <a:buNone/>
              <a:defRPr sz="1400">
                <a:solidFill>
                  <a:schemeClr val="bg1"/>
                </a:solidFill>
                <a:latin typeface="+mn-lt"/>
              </a:defRPr>
            </a:lvl5pPr>
            <a:lvl6pPr marL="2286000" indent="0" algn="l" rtl="0" eaLnBrk="1" fontAlgn="base" hangingPunct="1">
              <a:spcBef>
                <a:spcPct val="20000"/>
              </a:spcBef>
              <a:spcAft>
                <a:spcPct val="0"/>
              </a:spcAft>
              <a:buNone/>
              <a:defRPr sz="1400">
                <a:solidFill>
                  <a:schemeClr val="bg1"/>
                </a:solidFill>
                <a:latin typeface="+mn-lt"/>
              </a:defRPr>
            </a:lvl6pPr>
            <a:lvl7pPr marL="2743200" indent="0" algn="l" rtl="0" eaLnBrk="1" fontAlgn="base" hangingPunct="1">
              <a:spcBef>
                <a:spcPct val="20000"/>
              </a:spcBef>
              <a:spcAft>
                <a:spcPct val="0"/>
              </a:spcAft>
              <a:buNone/>
              <a:defRPr sz="1400">
                <a:solidFill>
                  <a:schemeClr val="bg1"/>
                </a:solidFill>
                <a:latin typeface="+mn-lt"/>
              </a:defRPr>
            </a:lvl7pPr>
            <a:lvl8pPr marL="3200400" indent="0" algn="l" rtl="0" eaLnBrk="1" fontAlgn="base" hangingPunct="1">
              <a:spcBef>
                <a:spcPct val="20000"/>
              </a:spcBef>
              <a:spcAft>
                <a:spcPct val="0"/>
              </a:spcAft>
              <a:buNone/>
              <a:defRPr sz="1400">
                <a:solidFill>
                  <a:schemeClr val="bg1"/>
                </a:solidFill>
                <a:latin typeface="+mn-lt"/>
              </a:defRPr>
            </a:lvl8pPr>
            <a:lvl9pPr marL="3657600" indent="0" algn="l" rtl="0" eaLnBrk="1" fontAlgn="base" hangingPunct="1">
              <a:spcBef>
                <a:spcPct val="20000"/>
              </a:spcBef>
              <a:spcAft>
                <a:spcPct val="0"/>
              </a:spcAft>
              <a:buNone/>
              <a:defRPr sz="1400">
                <a:solidFill>
                  <a:schemeClr val="bg1"/>
                </a:solidFill>
                <a:latin typeface="+mn-lt"/>
              </a:defRPr>
            </a:lvl9pPr>
          </a:lstStyle>
          <a:p>
            <a:pPr algn="just"/>
            <a:r>
              <a:rPr lang="es-EC" dirty="0">
                <a:solidFill>
                  <a:schemeClr val="tx1"/>
                </a:solidFill>
              </a:rPr>
              <a:t>El lenguaje es una de las formas más complejas de los procesos verbales superiores de acuerdo con Piaget el lenguaje humano está estructurado por habla y lengua, también existe algunos tipos de lenguaje que son: Oral, Escrito, Mímico y Simbólico.</a:t>
            </a:r>
          </a:p>
        </p:txBody>
      </p:sp>
      <p:sp>
        <p:nvSpPr>
          <p:cNvPr id="4" name="3 Marcador de texto"/>
          <p:cNvSpPr>
            <a:spLocks noGrp="1"/>
          </p:cNvSpPr>
          <p:nvPr>
            <p:ph type="body" idx="1"/>
          </p:nvPr>
        </p:nvSpPr>
        <p:spPr>
          <a:xfrm>
            <a:off x="395536" y="1484784"/>
            <a:ext cx="5472608" cy="2304256"/>
          </a:xfrm>
        </p:spPr>
        <p:txBody>
          <a:bodyPr/>
          <a:lstStyle/>
          <a:p>
            <a:pPr algn="just"/>
            <a:r>
              <a:rPr lang="es-EC" dirty="0" smtClean="0">
                <a:solidFill>
                  <a:schemeClr val="tx1"/>
                </a:solidFill>
              </a:rPr>
              <a:t>Según </a:t>
            </a:r>
            <a:r>
              <a:rPr lang="es-EC" dirty="0">
                <a:solidFill>
                  <a:schemeClr val="tx1"/>
                </a:solidFill>
              </a:rPr>
              <a:t>Piaget, a nivel cognitivo el niño se ubica en el estadio </a:t>
            </a:r>
            <a:r>
              <a:rPr lang="es-EC" dirty="0" err="1">
                <a:solidFill>
                  <a:schemeClr val="tx1"/>
                </a:solidFill>
              </a:rPr>
              <a:t>preoperacional</a:t>
            </a:r>
            <a:r>
              <a:rPr lang="es-EC" dirty="0">
                <a:solidFill>
                  <a:schemeClr val="tx1"/>
                </a:solidFill>
              </a:rPr>
              <a:t>, que se identifica por un acceso gradual a la inteligencia representativa, es decir, cada objeto se representa por una imagen mental que posteriormente lo substituirá en su ausencia. </a:t>
            </a:r>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115565"/>
            <a:ext cx="3095625" cy="24574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hablar gif animado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861048"/>
            <a:ext cx="3621782" cy="236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929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fondo genoveva">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SERCION 2" id="{C5CAA5FF-C905-414A-9F49-D89AD74291C9}" vid="{07C7CEC5-53CD-4AD4-B8B8-948F9C1D858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4945</TotalTime>
  <Words>2212</Words>
  <Application>Microsoft Office PowerPoint</Application>
  <PresentationFormat>Presentación en pantalla (4:3)</PresentationFormat>
  <Paragraphs>352</Paragraphs>
  <Slides>43</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9" baseType="lpstr">
      <vt:lpstr>Arial</vt:lpstr>
      <vt:lpstr>Blackadder ITC</vt:lpstr>
      <vt:lpstr>Calibri</vt:lpstr>
      <vt:lpstr>Times New Roman</vt:lpstr>
      <vt:lpstr>fondo genoveva</vt:lpstr>
      <vt:lpstr>CorelDRAW</vt:lpstr>
      <vt:lpstr>CARRERA: EDUCACIÓN INFANTIL  Trabajo de titulación previo a la obtención del Título de  Licenciatura en Educación Infantil :  “ Tema: Análisis del Lenguaje Oral en el Desarrollo del Área Cognitiva, de los niños del Nivel Inicial 1, Paralelo H del Centro de Educación Inicial “Lucía Franco de Castro”, Periodo 2015-2016” </vt:lpstr>
      <vt:lpstr>CAPÍTULO I</vt:lpstr>
      <vt:lpstr>OBJETIVOS</vt:lpstr>
      <vt:lpstr>OBJETIVOS</vt:lpstr>
      <vt:lpstr>ANTECEDENTES</vt:lpstr>
      <vt:lpstr>FORMULACIÓN DEL PROBLEMA</vt:lpstr>
      <vt:lpstr>CAPÍTULO II</vt:lpstr>
      <vt:lpstr>Presentación de PowerPoint</vt:lpstr>
      <vt:lpstr>… lenguaje</vt:lpstr>
      <vt:lpstr>Lenguaje Oral</vt:lpstr>
      <vt:lpstr>Desarrollo Cognitivo</vt:lpstr>
      <vt:lpstr>COMPONENTES PRINCIPALES DEL ÁREA COGNITIVA</vt:lpstr>
      <vt:lpstr>ATENCIÓN</vt:lpstr>
      <vt:lpstr>MEMORIA</vt:lpstr>
      <vt:lpstr>COMPRENSIÓN</vt:lpstr>
      <vt:lpstr>Otros Componentes del Área  Cognitiva</vt:lpstr>
      <vt:lpstr>DISCRIMINACIÓN</vt:lpstr>
      <vt:lpstr>IMITACIÓN </vt:lpstr>
      <vt:lpstr>CONCEPTUALIZACIÓN </vt:lpstr>
      <vt:lpstr>CAPÍTULO III</vt:lpstr>
      <vt:lpstr>Metodología</vt:lpstr>
      <vt:lpstr>De la Investigación</vt:lpstr>
      <vt:lpstr>Población y Muestra</vt:lpstr>
      <vt:lpstr>Operacionalización de Variables</vt:lpstr>
      <vt:lpstr>Operacionalización de Variables</vt:lpstr>
      <vt:lpstr>Técnicas e Instrumentos de Recolección de Datos</vt:lpstr>
      <vt:lpstr>Ficha de observación</vt:lpstr>
      <vt:lpstr>Encuesta</vt:lpstr>
      <vt:lpstr>Análisis y procesamiento de Datos</vt:lpstr>
      <vt:lpstr>p.3 ¿El niño/a logra repetir frases, y ordena objetos indicados por su maestra?</vt:lpstr>
      <vt:lpstr>P 6- ¿Verificar si el conocimiento del niño/a de acuerdo a su edad logra resolver problemas en actividad dispuesta por su maestra? </vt:lpstr>
      <vt:lpstr>CAPÍTULO V</vt:lpstr>
      <vt:lpstr>CONCLUSIONES</vt:lpstr>
      <vt:lpstr>RECOMENDACIONES</vt:lpstr>
      <vt:lpstr>PROPUESTA</vt:lpstr>
      <vt:lpstr>Presentación de PowerPoint</vt:lpstr>
      <vt:lpstr>OBJETIVOS ESPECÍFICOS</vt:lpstr>
      <vt:lpstr>MEMORIZACIÓN DE POESÍAS</vt:lpstr>
      <vt:lpstr>ACTIVIDADES DE MATEMÁTICAS  </vt:lpstr>
      <vt:lpstr> ROMPECABEZAS </vt:lpstr>
      <vt:lpstr>RECONOCIMIENTO DE GRANDE Y PEQUEÑO </vt:lpstr>
      <vt:lpstr>DISCRIMINACIÓN VISUAL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SELECCIÓN DE PERSONAL</dc:title>
  <dc:creator>Rosario Genoveva  Neacato Narvaez</dc:creator>
  <cp:lastModifiedBy>yessenia carrera</cp:lastModifiedBy>
  <cp:revision>93</cp:revision>
  <cp:lastPrinted>2016-01-31T23:50:58Z</cp:lastPrinted>
  <dcterms:created xsi:type="dcterms:W3CDTF">2015-11-26T13:43:24Z</dcterms:created>
  <dcterms:modified xsi:type="dcterms:W3CDTF">2018-06-26T00:26:05Z</dcterms:modified>
</cp:coreProperties>
</file>