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350" r:id="rId3"/>
    <p:sldId id="375" r:id="rId4"/>
    <p:sldId id="376" r:id="rId5"/>
    <p:sldId id="274" r:id="rId6"/>
    <p:sldId id="405" r:id="rId7"/>
    <p:sldId id="282" r:id="rId8"/>
    <p:sldId id="331" r:id="rId9"/>
    <p:sldId id="399" r:id="rId10"/>
    <p:sldId id="365" r:id="rId11"/>
    <p:sldId id="338" r:id="rId12"/>
    <p:sldId id="366" r:id="rId13"/>
    <p:sldId id="398" r:id="rId14"/>
    <p:sldId id="395" r:id="rId15"/>
    <p:sldId id="397" r:id="rId16"/>
    <p:sldId id="396" r:id="rId17"/>
    <p:sldId id="394" r:id="rId18"/>
    <p:sldId id="364" r:id="rId19"/>
    <p:sldId id="402" r:id="rId20"/>
    <p:sldId id="347" r:id="rId21"/>
    <p:sldId id="368" r:id="rId22"/>
    <p:sldId id="371" r:id="rId23"/>
    <p:sldId id="374" r:id="rId24"/>
    <p:sldId id="383" r:id="rId25"/>
    <p:sldId id="400" r:id="rId26"/>
    <p:sldId id="380" r:id="rId27"/>
    <p:sldId id="381" r:id="rId28"/>
    <p:sldId id="382" r:id="rId29"/>
    <p:sldId id="373" r:id="rId30"/>
    <p:sldId id="379" r:id="rId31"/>
    <p:sldId id="404" r:id="rId32"/>
    <p:sldId id="384" r:id="rId33"/>
    <p:sldId id="387" r:id="rId34"/>
    <p:sldId id="378" r:id="rId35"/>
    <p:sldId id="390" r:id="rId36"/>
    <p:sldId id="401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3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376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03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12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100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571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053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982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530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132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09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8A5D-EDAD-484D-BE65-E9501C332D9A}" type="datetimeFigureOut">
              <a:rPr lang="es-EC" smtClean="0"/>
              <a:t>4/7/2018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1F4F-035F-42EE-B6B3-4E10DD6DE4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1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microsoft.com/office/2007/relationships/hdphoto" Target="../media/hdphoto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2511" y="991989"/>
            <a:ext cx="11142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– ESPE</a:t>
            </a:r>
          </a:p>
        </p:txBody>
      </p:sp>
      <p:pic>
        <p:nvPicPr>
          <p:cNvPr id="6146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293897"/>
            <a:ext cx="2664838" cy="6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Ias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17" y="3696301"/>
            <a:ext cx="2231242" cy="21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aptura de pantalla 2016-05-12 a las 20.29.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46" y="3847929"/>
            <a:ext cx="1992785" cy="2022922"/>
          </a:xfrm>
          <a:prstGeom prst="rect">
            <a:avLst/>
          </a:prstGeom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394072" y="6240294"/>
            <a:ext cx="11399500" cy="487078"/>
          </a:xfrm>
        </p:spPr>
        <p:txBody>
          <a:bodyPr>
            <a:noAutofit/>
          </a:bodyPr>
          <a:lstStyle/>
          <a:p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Autor: Carol Crespo O.                      Director: Juan Ortiz T., PhD. 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101330" y="2116883"/>
            <a:ext cx="9984978" cy="1579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TEMA: “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BUCLIZINA EN LA ESTIMULACIÓN DEL APETITO EN TRUCHA ARCO IRIS (</a:t>
            </a:r>
            <a:r>
              <a:rPr lang="es-E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Oncorhynchus</a:t>
            </a:r>
            <a:r>
              <a:rPr lang="es-E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mykiss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EN ETAPA DE ENGORDE”</a:t>
            </a:r>
          </a:p>
          <a:p>
            <a:endPara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59387" y="1425876"/>
            <a:ext cx="678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CARRERA DE INGENIERÍA AGROPECUARIA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38232" y="1806677"/>
            <a:ext cx="1102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IASA I</a:t>
            </a:r>
            <a:endParaRPr lang="es-EC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54566" y="715376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2504209" y="715376"/>
            <a:ext cx="2363626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786384" y="1097987"/>
            <a:ext cx="6679252" cy="1572165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activo clorhidrato de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66849" y="2040618"/>
            <a:ext cx="6213607" cy="361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Fórmula empírica: C28H33ClN2, 2HCl</a:t>
            </a:r>
          </a:p>
          <a:p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27244" y="5846421"/>
            <a:ext cx="1030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Histamínicos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 con acción antiemética,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antipruriginosa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orexígena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82065" y="2948960"/>
            <a:ext cx="172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</a:t>
            </a:r>
            <a:r>
              <a:rPr lang="es-ES" dirty="0" err="1"/>
              <a:t>Rocnarf</a:t>
            </a:r>
            <a:r>
              <a:rPr lang="es-ES" dirty="0"/>
              <a:t>, 2017). </a:t>
            </a:r>
          </a:p>
        </p:txBody>
      </p:sp>
      <p:pic>
        <p:nvPicPr>
          <p:cNvPr id="17" name="Picture 2" descr="Resultado de imagen para BUCLIZ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77" y="1097986"/>
            <a:ext cx="4262188" cy="18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PC\Desktop\imagenes\Apetifeno-Jarabe-y-Tabletas-300x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8" y="2992496"/>
            <a:ext cx="2341626" cy="22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7326035" y="3908477"/>
            <a:ext cx="3635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Atraviesa la barrera </a:t>
            </a:r>
            <a:r>
              <a:rPr lang="es-EC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hematoencefálica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9018597" y="3352594"/>
            <a:ext cx="18288" cy="479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Incluso Buclina engorde? ¿En cuanto tiempo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 r="38159"/>
          <a:stretch/>
        </p:blipFill>
        <p:spPr bwMode="auto">
          <a:xfrm>
            <a:off x="3799334" y="3191531"/>
            <a:ext cx="1985555" cy="20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7"/>
          <p:cNvSpPr txBox="1">
            <a:spLocks/>
          </p:cNvSpPr>
          <p:nvPr/>
        </p:nvSpPr>
        <p:spPr>
          <a:xfrm>
            <a:off x="354565" y="263369"/>
            <a:ext cx="4768763" cy="48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DE LA LITERATURA</a:t>
            </a:r>
            <a:endParaRPr 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432915" y="787736"/>
            <a:ext cx="2606034" cy="1319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432915" y="174911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2915" y="3420657"/>
            <a:ext cx="8125897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04570" algn="ctr">
              <a:lnSpc>
                <a:spcPct val="107000"/>
              </a:lnSpc>
              <a:spcAft>
                <a:spcPts val="800"/>
              </a:spcAft>
            </a:pPr>
            <a:r>
              <a:rPr lang="es-EC" spc="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EC" spc="-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uente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C" spc="-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GoogleEarth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2018)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04570" algn="ctr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4" b="1396"/>
          <a:stretch/>
        </p:blipFill>
        <p:spPr bwMode="auto">
          <a:xfrm>
            <a:off x="1430551" y="1231045"/>
            <a:ext cx="5054281" cy="23447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484832" y="1539754"/>
            <a:ext cx="41368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s-ES" sz="22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oye</a:t>
            </a:r>
            <a:r>
              <a:rPr lang="es-ES" sz="22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ES" sz="2200" spc="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S" sz="22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s-ES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s-ES" sz="22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ES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lt</a:t>
            </a:r>
            <a:r>
              <a:rPr lang="es-ES" sz="2200" spc="-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 en Pailones (A) y Laboratorio de Recursos </a:t>
            </a:r>
            <a:r>
              <a:rPr lang="es-E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Bioacuáticos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Acuacultura (B)</a:t>
            </a:r>
            <a:endParaRPr lang="es-EC" sz="2200" dirty="0"/>
          </a:p>
        </p:txBody>
      </p:sp>
      <p:pic>
        <p:nvPicPr>
          <p:cNvPr id="12" name="Imagen 1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33" y="4005444"/>
            <a:ext cx="3098079" cy="155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1113" r="42835" b="18689"/>
          <a:stretch/>
        </p:blipFill>
        <p:spPr bwMode="auto">
          <a:xfrm>
            <a:off x="3038950" y="4005444"/>
            <a:ext cx="3445882" cy="1517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635953" y="5559773"/>
            <a:ext cx="7087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spcAft>
                <a:spcPts val="0"/>
              </a:spcAft>
            </a:pP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seleccionó 360 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truchas arco iris (</a:t>
            </a:r>
            <a:r>
              <a:rPr lang="es-E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Oncorhynchus</a:t>
            </a:r>
            <a:r>
              <a:rPr lang="es-E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mykiss</a:t>
            </a:r>
            <a:r>
              <a:rPr lang="es-E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entre 80 y 90 g con un coeficiente de variación &lt;10%.</a:t>
            </a:r>
            <a:endParaRPr lang="es-EC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51953" y="438553"/>
            <a:ext cx="3501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es-E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Área de Investigación</a:t>
            </a:r>
            <a:endParaRPr lang="es-EC" sz="24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220093" y="771377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de campo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3848" y="1245954"/>
            <a:ext cx="5221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Medición de parámetros </a:t>
            </a:r>
            <a:r>
              <a:rPr lang="es-EC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morfométricos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USERPC\Desktop\imagenes\IMG-20180316-WA0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1" r="41063" b="36463"/>
          <a:stretch/>
        </p:blipFill>
        <p:spPr bwMode="auto">
          <a:xfrm>
            <a:off x="6908234" y="3421910"/>
            <a:ext cx="2592262" cy="3007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5" descr="C:\Users\USERPC\Desktop\imagenes\IMG-20180316-WA0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6012" r="40701" b="1"/>
          <a:stretch/>
        </p:blipFill>
        <p:spPr bwMode="auto">
          <a:xfrm>
            <a:off x="3723848" y="3421910"/>
            <a:ext cx="2715490" cy="3007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6" descr="C:\Users\USERPC\Desktop\imagenes\images (8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r="22125"/>
          <a:stretch/>
        </p:blipFill>
        <p:spPr bwMode="auto">
          <a:xfrm>
            <a:off x="2663283" y="5014908"/>
            <a:ext cx="852301" cy="145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17777" y="1857203"/>
            <a:ext cx="10229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Los datos de los parámetros </a:t>
            </a:r>
            <a:r>
              <a:rPr lang="es-E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morfométricos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(peso corporal, ancho, longitud total y parcial) fueron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registrados desde el día 14 de octubre del 2017 hasta el 23 de enero del presente año, la frecuencia del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muestreo se realizó cada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días.</a:t>
            </a:r>
            <a:endParaRPr lang="es-EC" sz="24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483399" y="867003"/>
            <a:ext cx="2606034" cy="230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540491" y="375765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191616" y="902636"/>
            <a:ext cx="336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Productivos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35769"/>
              </p:ext>
            </p:extLst>
          </p:nvPr>
        </p:nvGraphicFramePr>
        <p:xfrm>
          <a:off x="992386" y="2174674"/>
          <a:ext cx="9758741" cy="402077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27194">
                  <a:extLst>
                    <a:ext uri="{9D8B030D-6E8A-4147-A177-3AD203B41FA5}">
                      <a16:colId xmlns:a16="http://schemas.microsoft.com/office/drawing/2014/main" val="1465320158"/>
                    </a:ext>
                  </a:extLst>
                </a:gridCol>
                <a:gridCol w="2622198">
                  <a:extLst>
                    <a:ext uri="{9D8B030D-6E8A-4147-A177-3AD203B41FA5}">
                      <a16:colId xmlns:a16="http://schemas.microsoft.com/office/drawing/2014/main" val="1251965957"/>
                    </a:ext>
                  </a:extLst>
                </a:gridCol>
                <a:gridCol w="5409349">
                  <a:extLst>
                    <a:ext uri="{9D8B030D-6E8A-4147-A177-3AD203B41FA5}">
                      <a16:colId xmlns:a16="http://schemas.microsoft.com/office/drawing/2014/main" val="4261182063"/>
                    </a:ext>
                  </a:extLst>
                </a:gridCol>
              </a:tblGrid>
              <a:tr h="244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Variable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Parámetros productivo</a:t>
                      </a:r>
                      <a:endParaRPr lang="es-EC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Fórmula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9140011"/>
                  </a:ext>
                </a:extLst>
              </a:tr>
              <a:tr h="489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M%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Mortalidad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 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(# de peces muertos/# de peces total)*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donde: TM = Tasa de Mortalidad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181526"/>
                  </a:ext>
                </a:extLst>
              </a:tr>
              <a:tr h="734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Tasa de crecimiento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TCE=(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LnWxf-LnWxi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 *100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Wxf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peso(g), </a:t>
                      </a: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Wxi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peso inicial (g), t= días de crianza 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s-EC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logaritmo natural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849162"/>
                  </a:ext>
                </a:extLst>
              </a:tr>
              <a:tr h="734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Conversión Alimenticia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 alimenticia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FCA = Total de alimento ingerido/Biomasa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 (%)=(Peso ganado/Alimento ingerido)*100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724052"/>
                  </a:ext>
                </a:extLst>
              </a:tr>
              <a:tr h="677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Condición Corporal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ICC= (P/Lt3 )*100 donde: P =peso corporal (g), </a:t>
                      </a: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longitud total (cm)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780844"/>
                  </a:ext>
                </a:extLst>
              </a:tr>
              <a:tr h="873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Ganancia de Peso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(Peso final-Peso inicial)/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39449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05792" y="1480537"/>
            <a:ext cx="9531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 final del ensayo, se procedió a determinar los parámetros </a:t>
            </a:r>
            <a:r>
              <a:rPr lang="es-E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productivos:</a:t>
            </a:r>
            <a:endParaRPr lang="es-EC" sz="240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432915" y="779343"/>
            <a:ext cx="2606034" cy="230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540491" y="375765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4494530" y="1266688"/>
            <a:ext cx="3187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de alimento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4326" r="5885" b="46887"/>
          <a:stretch/>
        </p:blipFill>
        <p:spPr bwMode="auto">
          <a:xfrm>
            <a:off x="2250369" y="2079508"/>
            <a:ext cx="7675419" cy="195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" name="3 Rectángulo"/>
          <p:cNvSpPr/>
          <p:nvPr/>
        </p:nvSpPr>
        <p:spPr>
          <a:xfrm>
            <a:off x="4722959" y="728270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65564" y="4381768"/>
            <a:ext cx="9845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Se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realizó pasando 3 días, el tiempo de almacenamiento una vez preparado no fue mayor a 4 días. </a:t>
            </a:r>
            <a:endParaRPr lang="es-E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400" dirty="0" smtClean="0">
                <a:latin typeface="Times New Roman" panose="02020603050405020304" pitchFamily="18" charset="0"/>
              </a:rPr>
              <a:t>Para la inclusión de </a:t>
            </a:r>
            <a:r>
              <a:rPr lang="es-ES" sz="2400" dirty="0" err="1" smtClean="0">
                <a:latin typeface="Times New Roman" panose="02020603050405020304" pitchFamily="18" charset="0"/>
              </a:rPr>
              <a:t>buclizina</a:t>
            </a:r>
            <a:r>
              <a:rPr lang="es-ES" sz="2400" dirty="0" smtClean="0">
                <a:latin typeface="Times New Roman" panose="02020603050405020304" pitchFamily="18" charset="0"/>
              </a:rPr>
              <a:t> se utilizó alcohol al 96%.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>
                <a:latin typeface="Times New Roman" panose="02020603050405020304" pitchFamily="18" charset="0"/>
              </a:rPr>
              <a:t>El contenido de proteína se realizó mediante el método de </a:t>
            </a:r>
            <a:r>
              <a:rPr lang="es-ES" sz="2400" dirty="0" err="1" smtClean="0">
                <a:latin typeface="Times New Roman" panose="02020603050405020304" pitchFamily="18" charset="0"/>
              </a:rPr>
              <a:t>kjeldahl</a:t>
            </a:r>
            <a:r>
              <a:rPr lang="es-ES" sz="2400" dirty="0" smtClean="0">
                <a:latin typeface="Times New Roman" panose="02020603050405020304" pitchFamily="18" charset="0"/>
              </a:rPr>
              <a:t>.</a:t>
            </a:r>
            <a:endParaRPr lang="es-EC" sz="24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73256" y="739002"/>
            <a:ext cx="2606034" cy="230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73256" y="279010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2414150" y="1524601"/>
            <a:ext cx="18614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Hematocrito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85809" y="1604887"/>
            <a:ext cx="3294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Conteo de glóbulos rojos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C:\Users\USERPC\Desktop\imagenes\IMG_20180209_113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r="16163" b="10042"/>
          <a:stretch/>
        </p:blipFill>
        <p:spPr bwMode="auto">
          <a:xfrm>
            <a:off x="6353848" y="2019950"/>
            <a:ext cx="2750470" cy="1659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PC\Desktop\imagenes\IMG_20180209_1132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 r="22699" b="38132"/>
          <a:stretch/>
        </p:blipFill>
        <p:spPr bwMode="auto">
          <a:xfrm>
            <a:off x="8964979" y="2035774"/>
            <a:ext cx="2161221" cy="16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 flipH="1">
            <a:off x="7368093" y="3334222"/>
            <a:ext cx="287907" cy="3656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3980797" y="4196682"/>
            <a:ext cx="4965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Determinación de glucosa y albumina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612164" y="3648660"/>
            <a:ext cx="223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Cámara de </a:t>
            </a:r>
            <a:r>
              <a:rPr lang="es-EC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Neubauer</a:t>
            </a:r>
            <a:endParaRPr lang="es-EC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2327255" y="5556979"/>
            <a:ext cx="344877" cy="36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2415186" y="5069682"/>
            <a:ext cx="3333028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liquicolor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(HUMAN)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451403" y="5716826"/>
            <a:ext cx="3281668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liquicolor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(HUMAN)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C:\Users\USERPC\Desktop\imagenes\images (6)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5" y="4856586"/>
            <a:ext cx="1830583" cy="137117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22" b="45504"/>
          <a:stretch/>
        </p:blipFill>
        <p:spPr bwMode="auto">
          <a:xfrm>
            <a:off x="634630" y="1999573"/>
            <a:ext cx="2636446" cy="1761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41 Rectángulo"/>
          <p:cNvSpPr/>
          <p:nvPr/>
        </p:nvSpPr>
        <p:spPr>
          <a:xfrm>
            <a:off x="804883" y="3626230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 sangre</a:t>
            </a: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 descr="C:\Users\USERPC\Desktop\imagenes\IMG_20180202_1258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54" y="1996150"/>
            <a:ext cx="2878961" cy="178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3330564" y="3613719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Centrifugar 3500 rpm</a:t>
            </a: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 Rectángulo"/>
          <p:cNvSpPr/>
          <p:nvPr/>
        </p:nvSpPr>
        <p:spPr>
          <a:xfrm>
            <a:off x="4539389" y="648762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de laboratorio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15 Rectángulo"/>
          <p:cNvSpPr/>
          <p:nvPr/>
        </p:nvSpPr>
        <p:spPr>
          <a:xfrm>
            <a:off x="4401753" y="1046681"/>
            <a:ext cx="3010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Hematológico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n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39" y="4758000"/>
            <a:ext cx="2929016" cy="154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8833055" y="4668853"/>
            <a:ext cx="2933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Espectrofotómetro. B. Estufa. C. Lectura de muestras de glucosa y albúmina. D. Muestras para lectura de glucosa y albúmina.</a:t>
            </a:r>
            <a:endParaRPr lang="es-EC" sz="1100" b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467525" y="727307"/>
            <a:ext cx="2606034" cy="230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531539" y="196922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634"/>
          <a:stretch/>
        </p:blipFill>
        <p:spPr bwMode="auto">
          <a:xfrm>
            <a:off x="4352780" y="1980791"/>
            <a:ext cx="6658229" cy="2407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81" y="2441781"/>
            <a:ext cx="2552235" cy="1767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ángulo 21"/>
          <p:cNvSpPr/>
          <p:nvPr/>
        </p:nvSpPr>
        <p:spPr>
          <a:xfrm>
            <a:off x="3418622" y="187411"/>
            <a:ext cx="4641273" cy="82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es-E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Histológico</a:t>
            </a:r>
            <a:endParaRPr lang="es-EC" sz="2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2291340" y="3582575"/>
            <a:ext cx="192538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984367" y="3397909"/>
            <a:ext cx="92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Hígado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50976" y="1031341"/>
            <a:ext cx="10060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sacrificaron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peces de forma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aleatoria por cada tratamiento y repetición. Cada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muestra de hígado fue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colocada en formalina al 10% neutralizada con fosfato de sodio.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950976" y="4419515"/>
            <a:ext cx="10060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cortes histológicos obtenidos tuvieron un espesor de 7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 los cuales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fueron teñidos con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Hematoxilina-Eosina y fijados en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placas porta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objeto.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950976" y="5399384"/>
            <a:ext cx="100600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Económico</a:t>
            </a:r>
          </a:p>
          <a:p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final de la investigación se realizó un análisis financiero por tratamiento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según la metodología de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Sabalza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432915" y="741056"/>
            <a:ext cx="2606034" cy="230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32915" y="263056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38782"/>
              </p:ext>
            </p:extLst>
          </p:nvPr>
        </p:nvGraphicFramePr>
        <p:xfrm>
          <a:off x="934857" y="1695797"/>
          <a:ext cx="3295402" cy="279798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83295">
                  <a:extLst>
                    <a:ext uri="{9D8B030D-6E8A-4147-A177-3AD203B41FA5}">
                      <a16:colId xmlns:a16="http://schemas.microsoft.com/office/drawing/2014/main" val="2981110239"/>
                    </a:ext>
                  </a:extLst>
                </a:gridCol>
                <a:gridCol w="2012107">
                  <a:extLst>
                    <a:ext uri="{9D8B030D-6E8A-4147-A177-3AD203B41FA5}">
                      <a16:colId xmlns:a16="http://schemas.microsoft.com/office/drawing/2014/main" val="768653215"/>
                    </a:ext>
                  </a:extLst>
                </a:gridCol>
              </a:tblGrid>
              <a:tr h="847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inclusión de </a:t>
                      </a:r>
                      <a:r>
                        <a:rPr lang="es-EC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buclizina</a:t>
                      </a: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el</a:t>
                      </a:r>
                      <a:r>
                        <a:rPr lang="es-EC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alimento balanceado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720637"/>
                  </a:ext>
                </a:extLst>
              </a:tr>
              <a:tr h="435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ppm de </a:t>
                      </a:r>
                      <a:r>
                        <a:rPr lang="es-EC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buclizina</a:t>
                      </a:r>
                      <a:endParaRPr lang="es-EC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418150"/>
                  </a:ext>
                </a:extLst>
              </a:tr>
              <a:tr h="435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100ppm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buclizina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772980"/>
                  </a:ext>
                </a:extLst>
              </a:tr>
              <a:tr h="435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224ppm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buclizina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59435"/>
                  </a:ext>
                </a:extLst>
              </a:tr>
              <a:tr h="423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400ppm </a:t>
                      </a: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buclizina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979111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25739" y="4493784"/>
            <a:ext cx="3820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 suministrados 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truchas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arco iris (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Oncorhynchus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mykiss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 etapa de engorde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7" y="1913757"/>
            <a:ext cx="6373838" cy="216507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12" name="Rectángulo 11"/>
          <p:cNvSpPr/>
          <p:nvPr/>
        </p:nvSpPr>
        <p:spPr>
          <a:xfrm>
            <a:off x="6847472" y="1326931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Croquis Experimental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C:\Users\USERPC\Desktop\imagenes\20171127_153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39" y="4329154"/>
            <a:ext cx="2710467" cy="18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4"/>
          <p:cNvSpPr/>
          <p:nvPr/>
        </p:nvSpPr>
        <p:spPr>
          <a:xfrm>
            <a:off x="7630017" y="5001950"/>
            <a:ext cx="366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jaula 30 peces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22 Conector recto de flecha"/>
          <p:cNvCxnSpPr/>
          <p:nvPr/>
        </p:nvCxnSpPr>
        <p:spPr>
          <a:xfrm>
            <a:off x="7291922" y="5232783"/>
            <a:ext cx="1294119" cy="1344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666169" y="1020851"/>
            <a:ext cx="1939570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Tratamientos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432915" y="779343"/>
            <a:ext cx="2606034" cy="230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540491" y="375765"/>
            <a:ext cx="26060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861899" y="932225"/>
            <a:ext cx="287610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experimental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545430" y="975011"/>
            <a:ext cx="2837850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63395" y="510881"/>
            <a:ext cx="305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0472" y="1773834"/>
            <a:ext cx="3023616" cy="101566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Espirulina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(0.05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  <a:p>
            <a:pPr algn="ctr"/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Betaína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(0.05 %) </a:t>
            </a: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uclizina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(0.002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uadroTexto 1"/>
          <p:cNvSpPr txBox="1"/>
          <p:nvPr/>
        </p:nvSpPr>
        <p:spPr>
          <a:xfrm>
            <a:off x="735514" y="5175407"/>
            <a:ext cx="283353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Artemia</a:t>
            </a:r>
            <a:r>
              <a:rPr lang="es-EC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Salina</a:t>
            </a:r>
            <a:endParaRPr lang="es-E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4" y="3109480"/>
            <a:ext cx="3517010" cy="2013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2"/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23" y="980433"/>
            <a:ext cx="7567139" cy="4258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271307" y="5409247"/>
            <a:ext cx="7320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Modelo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ajustado para la mortalidad en el ensayo de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biotoxicidad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s-E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buclizina</a:t>
            </a:r>
            <a:endParaRPr lang="es-EC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9222259" y="6237156"/>
            <a:ext cx="283353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(Molina, 2017)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179942" y="4876936"/>
            <a:ext cx="387927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9906814" y="4876936"/>
            <a:ext cx="387927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941597" y="4516719"/>
            <a:ext cx="387927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48857" y="3034701"/>
            <a:ext cx="494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proteína en el alimento balanceado</a:t>
            </a:r>
            <a:endParaRPr lang="es-E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65802" y="880139"/>
            <a:ext cx="3732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Parámetros fisicoquímicos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80012"/>
              </p:ext>
            </p:extLst>
          </p:nvPr>
        </p:nvGraphicFramePr>
        <p:xfrm>
          <a:off x="823448" y="1440452"/>
          <a:ext cx="5578180" cy="10972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7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Parámetro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Mín.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Máx.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Temperatura °C</a:t>
                      </a:r>
                      <a:endParaRPr lang="es-ES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12,14 ± 0,25 °C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6,89 ± 0,09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6,60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Oxígeno</a:t>
                      </a:r>
                      <a:endParaRPr lang="es-ES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6,65 ±0,13mg/l</a:t>
                      </a:r>
                      <a:endParaRPr lang="es-ES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4,14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7,14</a:t>
                      </a:r>
                      <a:endParaRPr lang="es-ES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2877430"/>
            <a:ext cx="6397752" cy="338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2152040" y="6261853"/>
            <a:ext cx="359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temperatura, (b) pH y (c) oxígeno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21591"/>
              </p:ext>
            </p:extLst>
          </p:nvPr>
        </p:nvGraphicFramePr>
        <p:xfrm>
          <a:off x="7163842" y="4008074"/>
          <a:ext cx="4315968" cy="19202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5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Nivel de inclusión de </a:t>
                      </a:r>
                      <a:r>
                        <a:rPr lang="es-E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buclizina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Proteína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es-E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ppm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s-E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es-E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ppm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44,32</a:t>
                      </a:r>
                      <a:endParaRPr lang="es-E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s-E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 ppm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44,92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s-E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ppm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43,98</a:t>
                      </a:r>
                      <a:endParaRPr lang="es-E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6601968" y="825262"/>
            <a:ext cx="5192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Temperatura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óptima entre 12-18ºC (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Sedwick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1995).</a:t>
            </a:r>
            <a:endParaRPr lang="es-E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015010" y="1616638"/>
            <a:ext cx="446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La cantidad de oxígeno disponible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6-8,5 mg/l y un pH alcalino de 6,5-8,5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2200" dirty="0" err="1">
                <a:latin typeface="Times New Roman" pitchFamily="18" charset="0"/>
                <a:cs typeface="Times New Roman" pitchFamily="18" charset="0"/>
              </a:rPr>
              <a:t>Blancho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, 1995)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7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460375" y="720454"/>
            <a:ext cx="2837850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PC\Desktop\imagenes\images (1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91" y="3327233"/>
            <a:ext cx="3064657" cy="223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PC\Desktop\imagenes\criadero-de-truchas-de-ingenio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7"/>
          <a:stretch/>
        </p:blipFill>
        <p:spPr bwMode="auto">
          <a:xfrm>
            <a:off x="4351669" y="3017838"/>
            <a:ext cx="3659433" cy="209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>
            <a:endCxn id="1027" idx="1"/>
          </p:cNvCxnSpPr>
          <p:nvPr/>
        </p:nvCxnSpPr>
        <p:spPr>
          <a:xfrm>
            <a:off x="7619992" y="4446955"/>
            <a:ext cx="723599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2" y="1421946"/>
            <a:ext cx="3737385" cy="282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6717" y="4407547"/>
            <a:ext cx="359389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Suelos agrícolas y ganaderos actualmente están deteriorándose</a:t>
            </a:r>
          </a:p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(Sánchez &amp; Neira, 2005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79443" y="818427"/>
            <a:ext cx="32155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acuacultura mantiene un futuro sostenible en el desarrollo y comercialización de productos de alta calidad y valor nutritivo </a:t>
            </a:r>
            <a:r>
              <a:rPr lang="es-EC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(Sánchez &amp; Neira, 2005</a:t>
            </a:r>
            <a:r>
              <a:rPr lang="es-EC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(FAO, 2016)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Resultado de imagen para acuacul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Resultado de imagen para acuacult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6" descr="Resultado de imagen para acuacultu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Resultado de imagen para acuacult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9" y="701427"/>
            <a:ext cx="3630121" cy="231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5"/>
          <p:cNvSpPr txBox="1"/>
          <p:nvPr/>
        </p:nvSpPr>
        <p:spPr>
          <a:xfrm>
            <a:off x="545430" y="190815"/>
            <a:ext cx="30573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689" y="5289699"/>
            <a:ext cx="6113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Peso en gramos por cada para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en trucha arco iris.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57107" y="1052944"/>
            <a:ext cx="58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± error estándar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p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 corporal en gramos por cada para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en trucha arco iris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62090"/>
              </p:ext>
            </p:extLst>
          </p:nvPr>
        </p:nvGraphicFramePr>
        <p:xfrm>
          <a:off x="6498770" y="1838864"/>
          <a:ext cx="5460275" cy="48244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5928">
                  <a:extLst>
                    <a:ext uri="{9D8B030D-6E8A-4147-A177-3AD203B41FA5}">
                      <a16:colId xmlns:a16="http://schemas.microsoft.com/office/drawing/2014/main" val="940347762"/>
                    </a:ext>
                  </a:extLst>
                </a:gridCol>
                <a:gridCol w="1213646">
                  <a:extLst>
                    <a:ext uri="{9D8B030D-6E8A-4147-A177-3AD203B41FA5}">
                      <a16:colId xmlns:a16="http://schemas.microsoft.com/office/drawing/2014/main" val="1685536611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1728039133"/>
                    </a:ext>
                  </a:extLst>
                </a:gridCol>
                <a:gridCol w="1224502">
                  <a:extLst>
                    <a:ext uri="{9D8B030D-6E8A-4147-A177-3AD203B41FA5}">
                      <a16:colId xmlns:a16="http://schemas.microsoft.com/office/drawing/2014/main" val="3106135951"/>
                    </a:ext>
                  </a:extLst>
                </a:gridCol>
                <a:gridCol w="1202026">
                  <a:extLst>
                    <a:ext uri="{9D8B030D-6E8A-4147-A177-3AD203B41FA5}">
                      <a16:colId xmlns:a16="http://schemas.microsoft.com/office/drawing/2014/main" val="3314793670"/>
                    </a:ext>
                  </a:extLst>
                </a:gridCol>
              </a:tblGrid>
              <a:tr h="35614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effectLst/>
                        </a:rPr>
                        <a:t>Tiempo (Días)</a:t>
                      </a:r>
                      <a:endParaRPr lang="es-EC" sz="13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effectLst/>
                        </a:rPr>
                        <a:t>Tratamientos</a:t>
                      </a:r>
                      <a:endParaRPr lang="es-EC" sz="13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71580"/>
                  </a:ext>
                </a:extLst>
              </a:tr>
              <a:tr h="3561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T1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T2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T3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T4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8230494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92,10 ± 0,99a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90,77 ± 1,07a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91,03 ± 1,56a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91,43 ± 0,75a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63234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10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101,47 ± 0,50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100,67 ± 0,63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100,90 ± 1,47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102,03 ± 0,57 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189856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20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108,93 ± 0,90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108,57 ± 1,01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108,83 ± 1,76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111,57 ± 0,46 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709205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30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116,70 ± 0,81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117,23 ± 0,37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120,03 ± 1,97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124,40 ± 1,90 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4867728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</a:rPr>
                        <a:t>40</a:t>
                      </a:r>
                      <a:endParaRPr lang="es-EC" sz="1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120,60 ± 1,69 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120,53 ± 1,59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123,40 ± 1,13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128,17 ± 0,09 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623798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</a:rPr>
                        <a:t>50</a:t>
                      </a:r>
                      <a:endParaRPr lang="es-EC" sz="1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130,33 ± 1,48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129,70 ± 2,37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133,60 ± 0,95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138,97 ± 0,17 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7037409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60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139,93 ± 1,56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139,30 ± 2,48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144,80 ± 0,99 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151,53 ± 0,92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278946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70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147,03 ± 1,93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150,87 ± 1,56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156,40 ± 0,78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164,13 ± 1,20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315227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80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171,23 ± 2,57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171,13 ± 0,32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177,23 ± 2,33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182,60 ± 1,65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7073985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90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193,10 ± 2,73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193,40 ± 1,48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195,97 ± 3,27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205,43 ± 1,09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005502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100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205,83 ± 2,56b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209,90 ± 4,14b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220,63 ± 1,11c</a:t>
                      </a:r>
                      <a:endParaRPr lang="es-EC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C00000"/>
                          </a:solidFill>
                          <a:effectLst/>
                        </a:rPr>
                        <a:t>230,33 ± 2,43d</a:t>
                      </a:r>
                      <a:endParaRPr lang="es-EC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662142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1" y="1487228"/>
            <a:ext cx="6100354" cy="3722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cxnSp>
        <p:nvCxnSpPr>
          <p:cNvPr id="10" name="Conector recto 9"/>
          <p:cNvCxnSpPr/>
          <p:nvPr/>
        </p:nvCxnSpPr>
        <p:spPr>
          <a:xfrm>
            <a:off x="6511834" y="3558556"/>
            <a:ext cx="549293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479176" y="4243296"/>
            <a:ext cx="5460275" cy="23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6511834" y="3558556"/>
            <a:ext cx="0" cy="68474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11959046" y="3558556"/>
            <a:ext cx="13063" cy="63902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4781586" y="31279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Peso</a:t>
            </a:r>
            <a:r>
              <a:rPr lang="es-E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orporal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57724" y="6195726"/>
            <a:ext cx="292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iferencias </a:t>
            </a:r>
            <a:r>
              <a:rPr lang="es-ES" dirty="0"/>
              <a:t>de 24,5 g y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14,8</a:t>
            </a:r>
            <a:r>
              <a:rPr lang="es-ES" dirty="0"/>
              <a:t> g</a:t>
            </a: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4935393"/>
            <a:ext cx="2661261" cy="14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 flipV="1">
            <a:off x="317041" y="562604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432915" y="154531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3016" y="4814655"/>
            <a:ext cx="5829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Longitud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por cada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en trucha arco iris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168575" y="6308954"/>
            <a:ext cx="24660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3013632" y="6420641"/>
            <a:ext cx="1148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Longitud total </a:t>
            </a:r>
            <a:endParaRPr lang="es-ES" sz="1200" dirty="0"/>
          </a:p>
        </p:txBody>
      </p:sp>
      <p:cxnSp>
        <p:nvCxnSpPr>
          <p:cNvPr id="25" name="24 Conector recto"/>
          <p:cNvCxnSpPr/>
          <p:nvPr/>
        </p:nvCxnSpPr>
        <p:spPr>
          <a:xfrm>
            <a:off x="4634585" y="5431214"/>
            <a:ext cx="0" cy="87774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168575" y="5431214"/>
            <a:ext cx="0" cy="87774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ángulo 1"/>
          <p:cNvSpPr/>
          <p:nvPr/>
        </p:nvSpPr>
        <p:spPr>
          <a:xfrm>
            <a:off x="6755085" y="862967"/>
            <a:ext cx="5343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± error estándar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l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ongitud total por cada tratamiento en trucha arco iris.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38155"/>
              </p:ext>
            </p:extLst>
          </p:nvPr>
        </p:nvGraphicFramePr>
        <p:xfrm>
          <a:off x="6848704" y="1635471"/>
          <a:ext cx="5156061" cy="49351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4833">
                  <a:extLst>
                    <a:ext uri="{9D8B030D-6E8A-4147-A177-3AD203B41FA5}">
                      <a16:colId xmlns:a16="http://schemas.microsoft.com/office/drawing/2014/main" val="206297636"/>
                    </a:ext>
                  </a:extLst>
                </a:gridCol>
                <a:gridCol w="1086170">
                  <a:extLst>
                    <a:ext uri="{9D8B030D-6E8A-4147-A177-3AD203B41FA5}">
                      <a16:colId xmlns:a16="http://schemas.microsoft.com/office/drawing/2014/main" val="2791550301"/>
                    </a:ext>
                  </a:extLst>
                </a:gridCol>
                <a:gridCol w="1085583">
                  <a:extLst>
                    <a:ext uri="{9D8B030D-6E8A-4147-A177-3AD203B41FA5}">
                      <a16:colId xmlns:a16="http://schemas.microsoft.com/office/drawing/2014/main" val="562775220"/>
                    </a:ext>
                  </a:extLst>
                </a:gridCol>
                <a:gridCol w="1085583">
                  <a:extLst>
                    <a:ext uri="{9D8B030D-6E8A-4147-A177-3AD203B41FA5}">
                      <a16:colId xmlns:a16="http://schemas.microsoft.com/office/drawing/2014/main" val="2154964777"/>
                    </a:ext>
                  </a:extLst>
                </a:gridCol>
                <a:gridCol w="1073892">
                  <a:extLst>
                    <a:ext uri="{9D8B030D-6E8A-4147-A177-3AD203B41FA5}">
                      <a16:colId xmlns:a16="http://schemas.microsoft.com/office/drawing/2014/main" val="2785433563"/>
                    </a:ext>
                  </a:extLst>
                </a:gridCol>
              </a:tblGrid>
              <a:tr h="3947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Tiempo (Días)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Tratamientos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3570"/>
                  </a:ext>
                </a:extLst>
              </a:tr>
              <a:tr h="3947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T4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524216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20,40 ± 0,12a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20,47 ± 0,03a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20,53 ± 0,23a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20,63 ± 0,07a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8618669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21,43 ± 0,07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21,20 ± 0,40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21,70 ± 0,31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21,63 ± 0,07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55659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21,63 ± 0,26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21,60 ± 0,29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22,27 ± 0,15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22,33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987961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22,33 ± 0,37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22,13 ± 0,27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22,33 ± 0,17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22,67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7800186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22,47 ± 0,24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22,47 ± 0,26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23,00 ± 0,06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22,70 ± 0,36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772202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23,07 ± 0,33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23,30 ± 0,32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23,70 ± 0,21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22,93 ± 0,63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925568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23,67 ± 0,35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23,27 ± 0,64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24,37 ± 0,19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24,50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02654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70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23,50 ± 0,25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23,50 ± 0,29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24,37 ± 0,19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24,50 ± 0,06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917839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80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23,73 ± 0,15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23,80 ± 0,17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24,93 ± 0,34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25,37 ± 0,48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5991652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24,90 ± 0,31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24,60 ± 0,46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26,03 ± 0,15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26,33 ± 0,09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2140942"/>
                  </a:ext>
                </a:extLst>
              </a:tr>
              <a:tr h="394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25,07 ± 0,43b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25,77 ± 0,15b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C00000"/>
                          </a:solidFill>
                          <a:effectLst/>
                        </a:rPr>
                        <a:t>26,80 ± 0,15c</a:t>
                      </a:r>
                      <a:endParaRPr lang="es-EC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C00000"/>
                          </a:solidFill>
                          <a:effectLst/>
                        </a:rPr>
                        <a:t>27,27 ± 0,15c</a:t>
                      </a:r>
                      <a:endParaRPr lang="es-EC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7146870"/>
                  </a:ext>
                </a:extLst>
              </a:tr>
            </a:tbl>
          </a:graphicData>
        </a:graphic>
      </p:graphicFrame>
      <p:pic>
        <p:nvPicPr>
          <p:cNvPr id="26" name="Imagen 2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8" y="986173"/>
            <a:ext cx="6508820" cy="3855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ctángulo 12"/>
          <p:cNvSpPr/>
          <p:nvPr/>
        </p:nvSpPr>
        <p:spPr>
          <a:xfrm>
            <a:off x="5465013" y="409529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total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66" y="5218659"/>
            <a:ext cx="2704717" cy="143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0907" y="4987653"/>
            <a:ext cx="5839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b="1" i="1" dirty="0" smtClean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Figura</a:t>
            </a:r>
            <a:r>
              <a:rPr lang="es-ES" b="1" dirty="0" smtClean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Ancho </a:t>
            </a:r>
            <a:r>
              <a:rPr lang="es-ES" dirty="0" smtClean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ES" dirty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es-ES" dirty="0" smtClean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tratamiento en trucha arco iris</a:t>
            </a:r>
            <a:endParaRPr lang="es-ES" dirty="0">
              <a:latin typeface="Calibri (Cue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"/>
          <p:cNvSpPr/>
          <p:nvPr/>
        </p:nvSpPr>
        <p:spPr>
          <a:xfrm>
            <a:off x="6379687" y="872254"/>
            <a:ext cx="548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± error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estándar del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ancho por cada tratamiento en trucha arco iris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639"/>
              </p:ext>
            </p:extLst>
          </p:nvPr>
        </p:nvGraphicFramePr>
        <p:xfrm>
          <a:off x="6379687" y="1535679"/>
          <a:ext cx="5575333" cy="5061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6957">
                  <a:extLst>
                    <a:ext uri="{9D8B030D-6E8A-4147-A177-3AD203B41FA5}">
                      <a16:colId xmlns:a16="http://schemas.microsoft.com/office/drawing/2014/main" val="315323442"/>
                    </a:ext>
                  </a:extLst>
                </a:gridCol>
                <a:gridCol w="1221332">
                  <a:extLst>
                    <a:ext uri="{9D8B030D-6E8A-4147-A177-3AD203B41FA5}">
                      <a16:colId xmlns:a16="http://schemas.microsoft.com/office/drawing/2014/main" val="3148764440"/>
                    </a:ext>
                  </a:extLst>
                </a:gridCol>
                <a:gridCol w="1221332">
                  <a:extLst>
                    <a:ext uri="{9D8B030D-6E8A-4147-A177-3AD203B41FA5}">
                      <a16:colId xmlns:a16="http://schemas.microsoft.com/office/drawing/2014/main" val="1541816176"/>
                    </a:ext>
                  </a:extLst>
                </a:gridCol>
                <a:gridCol w="1222856">
                  <a:extLst>
                    <a:ext uri="{9D8B030D-6E8A-4147-A177-3AD203B41FA5}">
                      <a16:colId xmlns:a16="http://schemas.microsoft.com/office/drawing/2014/main" val="1391627167"/>
                    </a:ext>
                  </a:extLst>
                </a:gridCol>
                <a:gridCol w="1222856">
                  <a:extLst>
                    <a:ext uri="{9D8B030D-6E8A-4147-A177-3AD203B41FA5}">
                      <a16:colId xmlns:a16="http://schemas.microsoft.com/office/drawing/2014/main" val="651216661"/>
                    </a:ext>
                  </a:extLst>
                </a:gridCol>
              </a:tblGrid>
              <a:tr h="34763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Tiempo (Días)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effectLst/>
                        </a:rPr>
                        <a:t>Tratamientos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350208"/>
                  </a:ext>
                </a:extLst>
              </a:tr>
              <a:tr h="4309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T1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T2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T3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T4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2671640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4,18 ± 0,02a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4,22 ± 0,02a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4,24 ± 0,01a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4,31 ± 0,04a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3940907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effectLst/>
                        </a:rPr>
                        <a:t>10</a:t>
                      </a:r>
                      <a:endParaRPr lang="es-EC" sz="13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4,40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4,60 ± 0,15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4,73 ± 0,03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4,53 ± 0,27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339405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20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4,77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4,70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4,70 ± 0,15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4,77 ± 0,03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2094535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30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4,87 ± 0,07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4,87 ± 0,03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4,80 ± 0,00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4,90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9786336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40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4,97 ± 0,15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4,77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4,77 ± 0,09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5,03 ± 0,13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2419652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50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5,00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5,00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5,03 ± 0,03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5,17 ± 0,12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76197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60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5,13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5,00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5,10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5,33 ± 0,18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6215577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70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5,13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5,10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5,10 ± 0,06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5,47 ± 0,12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766978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80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5,20 ± 0,02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5,33 ± 0,03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5,43 ± 0,09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5,67 ± 0,22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957901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90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5,33 ± 0,07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5,40 ± 0,15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5,50 ± 0,00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5,97 ± 0,18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830363"/>
                  </a:ext>
                </a:extLst>
              </a:tr>
              <a:tr h="389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</a:rPr>
                        <a:t>100</a:t>
                      </a:r>
                      <a:endParaRPr lang="es-EC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5,40 ± 0,05b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5,40 ± 0,12b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5,87 ± 0,07b</a:t>
                      </a:r>
                      <a:endParaRPr lang="es-EC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C00000"/>
                          </a:solidFill>
                          <a:effectLst/>
                        </a:rPr>
                        <a:t>6,40 ± 0,06c</a:t>
                      </a:r>
                      <a:endParaRPr lang="es-EC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906609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462" r="2055" b="3416"/>
          <a:stretch/>
        </p:blipFill>
        <p:spPr bwMode="auto">
          <a:xfrm>
            <a:off x="60113" y="1317753"/>
            <a:ext cx="6175695" cy="360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1" name="25 Conector recto"/>
          <p:cNvCxnSpPr/>
          <p:nvPr/>
        </p:nvCxnSpPr>
        <p:spPr>
          <a:xfrm>
            <a:off x="3134880" y="5827276"/>
            <a:ext cx="1" cy="60834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20 Rectángulo"/>
          <p:cNvSpPr/>
          <p:nvPr/>
        </p:nvSpPr>
        <p:spPr>
          <a:xfrm>
            <a:off x="2455142" y="5977559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Calibri (Cuerpo)"/>
                <a:ea typeface="Calibri" panose="020F0502020204030204" pitchFamily="34" charset="0"/>
                <a:cs typeface="Times New Roman" panose="02020603050405020304" pitchFamily="18" charset="0"/>
              </a:rPr>
              <a:t>Ancho</a:t>
            </a:r>
            <a:endParaRPr lang="es-ES" sz="1400" dirty="0"/>
          </a:p>
        </p:txBody>
      </p:sp>
      <p:sp>
        <p:nvSpPr>
          <p:cNvPr id="11" name="Rectángulo 10"/>
          <p:cNvSpPr/>
          <p:nvPr/>
        </p:nvSpPr>
        <p:spPr>
          <a:xfrm>
            <a:off x="5409344" y="433212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830" y="4313047"/>
            <a:ext cx="565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de conversión alimenticia en trucha arco iris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1" y="1262005"/>
            <a:ext cx="5923961" cy="30924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6462242" y="4368223"/>
            <a:ext cx="47984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Eficiencia alimenticia en trucha arco iris</a:t>
            </a:r>
            <a:endParaRPr lang="es-E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91" y="1255290"/>
            <a:ext cx="5656217" cy="30924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4782102" y="686238"/>
            <a:ext cx="336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Productivos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07735" y="6136351"/>
            <a:ext cx="1050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Estudio en aves de engorde  y </a:t>
            </a: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Cavia </a:t>
            </a:r>
            <a:r>
              <a:rPr lang="es-EC" sz="2400" i="1" dirty="0" err="1" smtClean="0">
                <a:latin typeface="Times New Roman" pitchFamily="18" charset="0"/>
                <a:cs typeface="Times New Roman" pitchFamily="18" charset="0"/>
              </a:rPr>
              <a:t>porcellus</a:t>
            </a:r>
            <a:r>
              <a:rPr lang="es-EC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2400" dirty="0" err="1" smtClean="0">
                <a:latin typeface="Times New Roman" pitchFamily="18" charset="0"/>
                <a:cs typeface="Times New Roman" pitchFamily="18" charset="0"/>
              </a:rPr>
              <a:t>Curipallo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, 2018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) y (</a:t>
            </a:r>
            <a:r>
              <a:rPr lang="es-EC" sz="2400" dirty="0" err="1" smtClean="0">
                <a:latin typeface="Times New Roman" pitchFamily="18" charset="0"/>
                <a:cs typeface="Times New Roman" pitchFamily="18" charset="0"/>
              </a:rPr>
              <a:t>Balseca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, 2015).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83242"/>
              </p:ext>
            </p:extLst>
          </p:nvPr>
        </p:nvGraphicFramePr>
        <p:xfrm>
          <a:off x="262830" y="5135351"/>
          <a:ext cx="5655945" cy="75490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98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2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Tratamientos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2,56 ± 0,52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2,37 ± 0,53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 ± 0,21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1,32 ± 0,15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46814"/>
              </p:ext>
            </p:extLst>
          </p:nvPr>
        </p:nvGraphicFramePr>
        <p:xfrm>
          <a:off x="6278455" y="5144044"/>
          <a:ext cx="5656217" cy="81284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7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9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Tratamientos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T2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60,91 ±15,77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61,23 ± 10,07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72,38 ± 10,38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77,86 ± 8,13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5136" y="1491984"/>
            <a:ext cx="9397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Ganancia de peso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Tasa de crecimiento específico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55750" y="799486"/>
            <a:ext cx="336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Productivos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90" y="2130779"/>
            <a:ext cx="6023453" cy="390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130778"/>
            <a:ext cx="5895213" cy="3904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recto 8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2374" y="949691"/>
            <a:ext cx="6435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Índice de condición corporal en trucha arco iris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4" y="1627948"/>
            <a:ext cx="6592089" cy="36427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4210233" y="587654"/>
            <a:ext cx="336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Productivos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62729"/>
              </p:ext>
            </p:extLst>
          </p:nvPr>
        </p:nvGraphicFramePr>
        <p:xfrm>
          <a:off x="6840133" y="1545864"/>
          <a:ext cx="5150732" cy="461396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49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Tiempo (Días)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Tratamientos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T1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254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T2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T3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T4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1,03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1,06 ± 0,06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 ± 0,03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1,01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1,08 ± 0,03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1,08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1,05 ± 0,06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1,09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1,08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1,07 ± 0,03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1,07 ± 0,05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1,07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1,02 ± 0,02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1,10 ± 0,05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1,06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1,03 ± 0,06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 ± 0,03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1,16 ± 0,10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1,06 ± 0,06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1,12 ± 0,10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 ± 0,02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1,03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1,14 ± 0,05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1,16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1,08 ± 0,02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1,12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1,28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1,27 ± 0,03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1,14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1,13 ± 0,08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1,25 ± 0,06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1,30 ± 0,08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1,11 ± 0,03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1,12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100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1,31 ± 0,06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1,23 ± 0,04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1,15 ± 0,01</a:t>
                      </a:r>
                      <a:endParaRPr lang="es-E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1,14 ± 0,02</a:t>
                      </a:r>
                      <a:endParaRPr lang="es-E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32915" y="6197858"/>
            <a:ext cx="9898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Indicador de bien estar animal (Castro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, Forero, &amp; </a:t>
            </a:r>
            <a:r>
              <a:rPr lang="es-EC" sz="2000" dirty="0" err="1">
                <a:latin typeface="Times New Roman" pitchFamily="18" charset="0"/>
                <a:cs typeface="Times New Roman" pitchFamily="18" charset="0"/>
              </a:rPr>
              <a:t>Guillot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, 2004). 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4303" y="57038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Promedio entre 0,88-1,34 (Quirós &amp; Morales,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2006).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39594" y="5586771"/>
            <a:ext cx="45845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hematocrito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360065" y="2388349"/>
            <a:ext cx="5029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error estándar del contenido de Hematocrito (%) evaluado por cada tratamiento bajo la inclusión de diferentes niveles de </a:t>
            </a:r>
            <a:r>
              <a:rPr lang="es-EC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6" y="2083614"/>
            <a:ext cx="4551737" cy="3502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224757"/>
              </p:ext>
            </p:extLst>
          </p:nvPr>
        </p:nvGraphicFramePr>
        <p:xfrm>
          <a:off x="6199094" y="4156294"/>
          <a:ext cx="5190805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0601">
                  <a:extLst>
                    <a:ext uri="{9D8B030D-6E8A-4147-A177-3AD203B41FA5}">
                      <a16:colId xmlns:a16="http://schemas.microsoft.com/office/drawing/2014/main" val="781353842"/>
                    </a:ext>
                  </a:extLst>
                </a:gridCol>
                <a:gridCol w="1983209">
                  <a:extLst>
                    <a:ext uri="{9D8B030D-6E8A-4147-A177-3AD203B41FA5}">
                      <a16:colId xmlns:a16="http://schemas.microsoft.com/office/drawing/2014/main" val="3864519429"/>
                    </a:ext>
                  </a:extLst>
                </a:gridCol>
                <a:gridCol w="1936995">
                  <a:extLst>
                    <a:ext uri="{9D8B030D-6E8A-4147-A177-3AD203B41FA5}">
                      <a16:colId xmlns:a16="http://schemas.microsoft.com/office/drawing/2014/main" val="2140211744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Tratamiento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de inclusión de </a:t>
                      </a:r>
                      <a:r>
                        <a:rPr lang="es-ES" sz="1800" b="1" dirty="0" err="1">
                          <a:effectLst/>
                        </a:rPr>
                        <a:t>buclizina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% Hematocrito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3346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T1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43,33 ± 3,29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81239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T2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45,56 ± 2,39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40769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T3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224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48,00 ± 1,96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910708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T4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48,11 ± 2,48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0981043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802587" y="931222"/>
            <a:ext cx="3114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Hematológico</a:t>
            </a:r>
          </a:p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Hematocrito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69038" y="5687812"/>
            <a:ext cx="5192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error estándar del conteo de glóbulos rojos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448853" y="2199815"/>
            <a:ext cx="51996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error estándar del conteo de glóbulos rojos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10</a:t>
            </a:r>
            <a:r>
              <a:rPr lang="es-ES_tradnl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células/mm</a:t>
            </a:r>
            <a:r>
              <a:rPr lang="es-ES_tradnl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evaluado por cada tratamiento bajo la inclusión de diferentes niveles de </a:t>
            </a:r>
            <a:r>
              <a:rPr lang="es-EC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38" y="2075911"/>
            <a:ext cx="5328014" cy="3502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24699"/>
              </p:ext>
            </p:extLst>
          </p:nvPr>
        </p:nvGraphicFramePr>
        <p:xfrm>
          <a:off x="6488041" y="3827186"/>
          <a:ext cx="5160465" cy="1675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62908">
                  <a:extLst>
                    <a:ext uri="{9D8B030D-6E8A-4147-A177-3AD203B41FA5}">
                      <a16:colId xmlns:a16="http://schemas.microsoft.com/office/drawing/2014/main" val="2145541373"/>
                    </a:ext>
                  </a:extLst>
                </a:gridCol>
                <a:gridCol w="1971747">
                  <a:extLst>
                    <a:ext uri="{9D8B030D-6E8A-4147-A177-3AD203B41FA5}">
                      <a16:colId xmlns:a16="http://schemas.microsoft.com/office/drawing/2014/main" val="3466330374"/>
                    </a:ext>
                  </a:extLst>
                </a:gridCol>
                <a:gridCol w="1925810">
                  <a:extLst>
                    <a:ext uri="{9D8B030D-6E8A-4147-A177-3AD203B41FA5}">
                      <a16:colId xmlns:a16="http://schemas.microsoft.com/office/drawing/2014/main" val="1980889659"/>
                    </a:ext>
                  </a:extLst>
                </a:gridCol>
              </a:tblGrid>
              <a:tr h="577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Tratamiento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de inclusión de </a:t>
                      </a:r>
                      <a:r>
                        <a:rPr lang="es-ES" sz="1800" b="1" dirty="0" err="1">
                          <a:effectLst/>
                        </a:rPr>
                        <a:t>buclizina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Glóbulos rojos </a:t>
                      </a:r>
                      <a:r>
                        <a:rPr lang="es-ES" sz="1800" b="1" dirty="0">
                          <a:effectLst/>
                        </a:rPr>
                        <a:t>(</a:t>
                      </a:r>
                      <a:r>
                        <a:rPr lang="es-ES_tradnl" sz="1800" b="1" dirty="0">
                          <a:effectLst/>
                        </a:rPr>
                        <a:t>x 10</a:t>
                      </a:r>
                      <a:r>
                        <a:rPr lang="es-ES_tradnl" sz="1800" b="1" baseline="30000" dirty="0">
                          <a:effectLst/>
                        </a:rPr>
                        <a:t>6</a:t>
                      </a:r>
                      <a:r>
                        <a:rPr lang="es-ES_tradnl" sz="1800" b="1" dirty="0">
                          <a:effectLst/>
                        </a:rPr>
                        <a:t> células/mm</a:t>
                      </a:r>
                      <a:r>
                        <a:rPr lang="es-ES_tradnl" sz="1800" b="1" baseline="30000" dirty="0">
                          <a:effectLst/>
                        </a:rPr>
                        <a:t>3</a:t>
                      </a:r>
                      <a:r>
                        <a:rPr lang="es-ES_tradnl" sz="1800" b="1" dirty="0">
                          <a:effectLst/>
                        </a:rPr>
                        <a:t>)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833615"/>
                  </a:ext>
                </a:extLst>
              </a:tr>
              <a:tr h="272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T1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1,55 ± 0,04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287861"/>
                  </a:ext>
                </a:extLst>
              </a:tr>
              <a:tr h="272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T2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1,51 ± 0,03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3997965"/>
                  </a:ext>
                </a:extLst>
              </a:tr>
              <a:tr h="272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T3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224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1,49 ± 0,05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641138"/>
                  </a:ext>
                </a:extLst>
              </a:tr>
              <a:tr h="272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T4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400 ppm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1,63 ± 0,05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991251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728671" y="954776"/>
            <a:ext cx="3440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Hematológico</a:t>
            </a:r>
          </a:p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Conteo de Glóbulos Rojos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1921" y="5637309"/>
            <a:ext cx="5340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Promedio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 error estándar del contenido de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glucosa (mg/dl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sangre de la trucha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387101" y="2092267"/>
            <a:ext cx="51865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error estándar del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glucosa (mg/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evaluado por cada tratamiento bajo la inclusión de diferentes niveles de </a:t>
            </a:r>
            <a:r>
              <a:rPr lang="es-EC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7" y="2092267"/>
            <a:ext cx="4922856" cy="3366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50498"/>
              </p:ext>
            </p:extLst>
          </p:nvPr>
        </p:nvGraphicFramePr>
        <p:xfrm>
          <a:off x="6315814" y="3669985"/>
          <a:ext cx="5101121" cy="17528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882">
                  <a:extLst>
                    <a:ext uri="{9D8B030D-6E8A-4147-A177-3AD203B41FA5}">
                      <a16:colId xmlns:a16="http://schemas.microsoft.com/office/drawing/2014/main" val="1306315670"/>
                    </a:ext>
                  </a:extLst>
                </a:gridCol>
                <a:gridCol w="1948529">
                  <a:extLst>
                    <a:ext uri="{9D8B030D-6E8A-4147-A177-3AD203B41FA5}">
                      <a16:colId xmlns:a16="http://schemas.microsoft.com/office/drawing/2014/main" val="1341156794"/>
                    </a:ext>
                  </a:extLst>
                </a:gridCol>
                <a:gridCol w="1903710">
                  <a:extLst>
                    <a:ext uri="{9D8B030D-6E8A-4147-A177-3AD203B41FA5}">
                      <a16:colId xmlns:a16="http://schemas.microsoft.com/office/drawing/2014/main" val="2233739131"/>
                    </a:ext>
                  </a:extLst>
                </a:gridCol>
              </a:tblGrid>
              <a:tr h="607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Tratamiento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de inclusión de </a:t>
                      </a:r>
                      <a:r>
                        <a:rPr lang="es-ES" sz="1800" b="1" dirty="0" err="1">
                          <a:effectLst/>
                        </a:rPr>
                        <a:t>buclizina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Contenido de glucosa (mg/</a:t>
                      </a:r>
                      <a:r>
                        <a:rPr lang="es-ES" sz="1800" b="1" dirty="0" err="1">
                          <a:effectLst/>
                        </a:rPr>
                        <a:t>dL</a:t>
                      </a:r>
                      <a:r>
                        <a:rPr lang="es-ES" sz="1800" b="1" dirty="0">
                          <a:effectLst/>
                        </a:rPr>
                        <a:t>)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8368495"/>
                  </a:ext>
                </a:extLst>
              </a:tr>
              <a:tr h="286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T1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75,75 ± 0,73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796500"/>
                  </a:ext>
                </a:extLst>
              </a:tr>
              <a:tr h="286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T2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100 ppm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73,85 ± 0,90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571273"/>
                  </a:ext>
                </a:extLst>
              </a:tr>
              <a:tr h="286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T3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224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74,12 ± 0,98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138141"/>
                  </a:ext>
                </a:extLst>
              </a:tr>
              <a:tr h="286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T4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400 ppm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76,28 ± 0,77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990733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758337" y="786514"/>
            <a:ext cx="3114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Hematológico</a:t>
            </a:r>
          </a:p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Glucosa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15815" y="5826660"/>
            <a:ext cx="53291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oncentración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de glucosa en trucha arco iris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70-100 mg/dl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(César, 2005)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8772" y="5593261"/>
            <a:ext cx="5192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Promedio </a:t>
            </a:r>
            <a:r>
              <a:rPr lang="es-EC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 error estándar del contenido de albumina (g/dl) en la sangre</a:t>
            </a:r>
            <a:r>
              <a:rPr lang="es-E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82658" y="1956734"/>
            <a:ext cx="50298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Promedio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error estándar del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albumina (g/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evaluado por cada tratamiento bajo la inclusión de diferentes niveles de </a:t>
            </a:r>
            <a:r>
              <a:rPr lang="es-EC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4" y="1866421"/>
            <a:ext cx="5087625" cy="37508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79479"/>
              </p:ext>
            </p:extLst>
          </p:nvPr>
        </p:nvGraphicFramePr>
        <p:xfrm>
          <a:off x="6118412" y="3456341"/>
          <a:ext cx="5266065" cy="17626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9097">
                  <a:extLst>
                    <a:ext uri="{9D8B030D-6E8A-4147-A177-3AD203B41FA5}">
                      <a16:colId xmlns:a16="http://schemas.microsoft.com/office/drawing/2014/main" val="1605781261"/>
                    </a:ext>
                  </a:extLst>
                </a:gridCol>
                <a:gridCol w="2012041">
                  <a:extLst>
                    <a:ext uri="{9D8B030D-6E8A-4147-A177-3AD203B41FA5}">
                      <a16:colId xmlns:a16="http://schemas.microsoft.com/office/drawing/2014/main" val="582913427"/>
                    </a:ext>
                  </a:extLst>
                </a:gridCol>
                <a:gridCol w="1964927">
                  <a:extLst>
                    <a:ext uri="{9D8B030D-6E8A-4147-A177-3AD203B41FA5}">
                      <a16:colId xmlns:a16="http://schemas.microsoft.com/office/drawing/2014/main" val="3382755868"/>
                    </a:ext>
                  </a:extLst>
                </a:gridCol>
              </a:tblGrid>
              <a:tr h="642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Tratamiento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 de inclusión de </a:t>
                      </a:r>
                      <a:r>
                        <a:rPr lang="es-ES" sz="1800" b="1" dirty="0" err="1">
                          <a:effectLst/>
                        </a:rPr>
                        <a:t>buclizina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Contenido de albumina (g/</a:t>
                      </a:r>
                      <a:r>
                        <a:rPr lang="es-ES" sz="1800" b="1" dirty="0" err="1">
                          <a:effectLst/>
                        </a:rPr>
                        <a:t>dL</a:t>
                      </a:r>
                      <a:r>
                        <a:rPr lang="es-ES" sz="1800" b="1" dirty="0">
                          <a:effectLst/>
                        </a:rPr>
                        <a:t>)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3469678"/>
                  </a:ext>
                </a:extLst>
              </a:tr>
              <a:tr h="280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T1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1,33 ± 0,07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146212"/>
                  </a:ext>
                </a:extLst>
              </a:tr>
              <a:tr h="280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T2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1,41 ± 0,16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641430"/>
                  </a:ext>
                </a:extLst>
              </a:tr>
              <a:tr h="280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T3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224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1,31 ± 0,20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7118849"/>
                  </a:ext>
                </a:extLst>
              </a:tr>
              <a:tr h="280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T4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400 ppm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1,07 ± 0,12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29949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667550" y="773921"/>
            <a:ext cx="3122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Hematológico</a:t>
            </a:r>
          </a:p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Albúmina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54643" y="5593261"/>
            <a:ext cx="5029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Manera &amp; </a:t>
            </a:r>
            <a:r>
              <a:rPr lang="es-ES_tradnl" sz="2200" dirty="0" err="1">
                <a:latin typeface="Times New Roman" pitchFamily="18" charset="0"/>
                <a:cs typeface="Times New Roman" pitchFamily="18" charset="0"/>
              </a:rPr>
              <a:t>Britti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 (2006) indican que el contenido de albúmina </a:t>
            </a:r>
            <a:r>
              <a:rPr lang="es-ES_tradnl" sz="2200" dirty="0" smtClean="0"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los 2,06 </a:t>
            </a:r>
            <a:r>
              <a:rPr lang="es-ES_tradnl" sz="2200" dirty="0" smtClean="0">
                <a:latin typeface="Times New Roman" pitchFamily="18" charset="0"/>
                <a:cs typeface="Times New Roman" pitchFamily="18" charset="0"/>
              </a:rPr>
              <a:t>g/dl </a:t>
            </a:r>
            <a:endParaRPr lang="es-E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4"/>
          <a:stretch/>
        </p:blipFill>
        <p:spPr bwMode="auto">
          <a:xfrm>
            <a:off x="3506453" y="2930291"/>
            <a:ext cx="2542082" cy="1156494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 flipV="1">
            <a:off x="551866" y="756613"/>
            <a:ext cx="2837850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76080" y="229558"/>
            <a:ext cx="30573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PC\Desktop\imagenes\images (7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" y="3080311"/>
            <a:ext cx="2806544" cy="280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2" name="11 Conector recto de flecha"/>
          <p:cNvCxnSpPr/>
          <p:nvPr/>
        </p:nvCxnSpPr>
        <p:spPr>
          <a:xfrm flipH="1">
            <a:off x="1731933" y="3630706"/>
            <a:ext cx="1791227" cy="4940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CuadroTexto 1"/>
          <p:cNvSpPr txBox="1"/>
          <p:nvPr/>
        </p:nvSpPr>
        <p:spPr>
          <a:xfrm>
            <a:off x="521851" y="1499053"/>
            <a:ext cx="2505042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los años 80 fue introducida a Centro América y parte de Latinoamérica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1"/>
          <p:cNvSpPr txBox="1"/>
          <p:nvPr/>
        </p:nvSpPr>
        <p:spPr>
          <a:xfrm>
            <a:off x="506945" y="4072619"/>
            <a:ext cx="121008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año 1932 fue introducida en Ecuador</a:t>
            </a:r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473686" y="975011"/>
            <a:ext cx="28080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Oncorhynchus</a:t>
            </a:r>
            <a:r>
              <a:rPr lang="es-ES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mykiss</a:t>
            </a:r>
            <a:r>
              <a:rPr lang="es-E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 una especie originaria de los ríos y lagos de Norte </a:t>
            </a:r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América (FAO, 2005)</a:t>
            </a:r>
            <a:endParaRPr lang="es-EC" sz="2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66" y="4595358"/>
            <a:ext cx="2892112" cy="1864457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229278" y="4595358"/>
            <a:ext cx="29995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 ingesta de alimento en peces se debe a la estimulación directa del hipotálamo (</a:t>
            </a:r>
            <a:r>
              <a:rPr lang="es-E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Librán</a:t>
            </a:r>
            <a:r>
              <a:rPr lang="es-E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2015)</a:t>
            </a:r>
            <a:endParaRPr lang="es-EC" sz="2200" dirty="0"/>
          </a:p>
        </p:txBody>
      </p:sp>
      <p:pic>
        <p:nvPicPr>
          <p:cNvPr id="14" name="Imagen 2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04"/>
          <a:stretch/>
        </p:blipFill>
        <p:spPr bwMode="auto">
          <a:xfrm>
            <a:off x="6728544" y="562618"/>
            <a:ext cx="4601419" cy="23226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ángulo 7"/>
          <p:cNvSpPr/>
          <p:nvPr/>
        </p:nvSpPr>
        <p:spPr>
          <a:xfrm>
            <a:off x="6528095" y="2924907"/>
            <a:ext cx="521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dirty="0" smtClean="0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</a:t>
            </a:r>
            <a:r>
              <a:rPr lang="es-ES" altLang="es-EC" dirty="0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toneladas de trucha arco iris (</a:t>
            </a:r>
            <a:r>
              <a:rPr lang="es-ES" altLang="es-EC" i="1" dirty="0" err="1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S" altLang="es-EC" i="1" dirty="0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C" i="1" dirty="0" err="1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S" altLang="es-EC" dirty="0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en Ecuador desde el año 2010 hasta el año </a:t>
            </a:r>
            <a:r>
              <a:rPr lang="es-ES" altLang="es-EC" dirty="0" smtClean="0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en Ecuador</a:t>
            </a:r>
            <a:endParaRPr lang="es-EC" altLang="es-EC" sz="1600" dirty="0"/>
          </a:p>
        </p:txBody>
      </p:sp>
      <p:sp>
        <p:nvSpPr>
          <p:cNvPr id="16" name="Rectángulo 12"/>
          <p:cNvSpPr/>
          <p:nvPr/>
        </p:nvSpPr>
        <p:spPr>
          <a:xfrm>
            <a:off x="8335749" y="3786239"/>
            <a:ext cx="1897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alt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(FAO, 2018)</a:t>
            </a:r>
            <a:endParaRPr lang="es-EC" altLang="es-EC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66352" y="3131786"/>
            <a:ext cx="23307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Tejidos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hepáticos de trucha arco iris vistos al microscopio con lente de </a:t>
            </a:r>
            <a:r>
              <a:rPr lang="es-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aumento 100 X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04" y="1573097"/>
            <a:ext cx="7680875" cy="5056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5471283" y="337877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Histológico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97121" y="742588"/>
            <a:ext cx="7571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evidenció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dilatación sinusoidal y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vacuolización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lipídica ligera en el T3, dichas afectaciones son más severas en 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T4.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17039" y="586019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432911" y="152506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904358"/>
            <a:ext cx="6473952" cy="3984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ángulo 7"/>
          <p:cNvSpPr/>
          <p:nvPr/>
        </p:nvSpPr>
        <p:spPr>
          <a:xfrm>
            <a:off x="4565224" y="1296232"/>
            <a:ext cx="3561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Mortalidad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499921" y="942752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615795" y="532556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391863" y="1110972"/>
            <a:ext cx="9253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Ingresos económicos estimados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una producción de trucha arco iris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79055"/>
              </p:ext>
            </p:extLst>
          </p:nvPr>
        </p:nvGraphicFramePr>
        <p:xfrm>
          <a:off x="1263218" y="1627899"/>
          <a:ext cx="9381936" cy="18685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8387">
                  <a:extLst>
                    <a:ext uri="{9D8B030D-6E8A-4147-A177-3AD203B41FA5}">
                      <a16:colId xmlns:a16="http://schemas.microsoft.com/office/drawing/2014/main" val="2409294974"/>
                    </a:ext>
                  </a:extLst>
                </a:gridCol>
                <a:gridCol w="1732948">
                  <a:extLst>
                    <a:ext uri="{9D8B030D-6E8A-4147-A177-3AD203B41FA5}">
                      <a16:colId xmlns:a16="http://schemas.microsoft.com/office/drawing/2014/main" val="1875755464"/>
                    </a:ext>
                  </a:extLst>
                </a:gridCol>
                <a:gridCol w="2693456">
                  <a:extLst>
                    <a:ext uri="{9D8B030D-6E8A-4147-A177-3AD203B41FA5}">
                      <a16:colId xmlns:a16="http://schemas.microsoft.com/office/drawing/2014/main" val="3883664500"/>
                    </a:ext>
                  </a:extLst>
                </a:gridCol>
                <a:gridCol w="1520447">
                  <a:extLst>
                    <a:ext uri="{9D8B030D-6E8A-4147-A177-3AD203B41FA5}">
                      <a16:colId xmlns:a16="http://schemas.microsoft.com/office/drawing/2014/main" val="1277327720"/>
                    </a:ext>
                  </a:extLst>
                </a:gridCol>
                <a:gridCol w="1626698">
                  <a:extLst>
                    <a:ext uri="{9D8B030D-6E8A-4147-A177-3AD203B41FA5}">
                      <a16:colId xmlns:a16="http://schemas.microsoft.com/office/drawing/2014/main" val="124818829"/>
                    </a:ext>
                  </a:extLst>
                </a:gridCol>
              </a:tblGrid>
              <a:tr h="405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peces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Biomasa total (Kg)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Ciclos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 ($)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9581550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2.408,09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278781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209,90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2.455,83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605042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2.696,10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391064"/>
                  </a:ext>
                </a:extLst>
              </a:tr>
              <a:tr h="315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C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230,33</a:t>
                      </a:r>
                      <a:endParaRPr lang="es-EC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es-EC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2.919,43</a:t>
                      </a:r>
                      <a:endParaRPr lang="es-EC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187732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639765" y="600112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Económico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1507735" y="3536117"/>
            <a:ext cx="8853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Alimento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consumido (kg) </a:t>
            </a:r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tratamiento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4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4044"/>
              </p:ext>
            </p:extLst>
          </p:nvPr>
        </p:nvGraphicFramePr>
        <p:xfrm>
          <a:off x="912971" y="4012384"/>
          <a:ext cx="10042881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32034">
                  <a:extLst>
                    <a:ext uri="{9D8B030D-6E8A-4147-A177-3AD203B41FA5}">
                      <a16:colId xmlns:a16="http://schemas.microsoft.com/office/drawing/2014/main" val="1868422784"/>
                    </a:ext>
                  </a:extLst>
                </a:gridCol>
                <a:gridCol w="1739064">
                  <a:extLst>
                    <a:ext uri="{9D8B030D-6E8A-4147-A177-3AD203B41FA5}">
                      <a16:colId xmlns:a16="http://schemas.microsoft.com/office/drawing/2014/main" val="2049012501"/>
                    </a:ext>
                  </a:extLst>
                </a:gridCol>
                <a:gridCol w="1740293">
                  <a:extLst>
                    <a:ext uri="{9D8B030D-6E8A-4147-A177-3AD203B41FA5}">
                      <a16:colId xmlns:a16="http://schemas.microsoft.com/office/drawing/2014/main" val="1813865232"/>
                    </a:ext>
                  </a:extLst>
                </a:gridCol>
                <a:gridCol w="1863020">
                  <a:extLst>
                    <a:ext uri="{9D8B030D-6E8A-4147-A177-3AD203B41FA5}">
                      <a16:colId xmlns:a16="http://schemas.microsoft.com/office/drawing/2014/main" val="388111511"/>
                    </a:ext>
                  </a:extLst>
                </a:gridCol>
                <a:gridCol w="1568470">
                  <a:extLst>
                    <a:ext uri="{9D8B030D-6E8A-4147-A177-3AD203B41FA5}">
                      <a16:colId xmlns:a16="http://schemas.microsoft.com/office/drawing/2014/main" val="1674219780"/>
                    </a:ext>
                  </a:extLst>
                </a:gridCol>
              </a:tblGrid>
              <a:tr h="21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Detalle 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T2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T3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T4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3567842"/>
                  </a:ext>
                </a:extLst>
              </a:tr>
              <a:tr h="457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Alimento balanceado en etapa de engorde (kg)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744561"/>
                  </a:ext>
                </a:extLst>
              </a:tr>
              <a:tr h="214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Eficiencia alimenticia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60,91%</a:t>
                      </a:r>
                      <a:endParaRPr lang="es-EC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61,23%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72,38%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77,86%</a:t>
                      </a:r>
                      <a:endParaRPr lang="es-EC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38100"/>
                  </a:ext>
                </a:extLst>
              </a:tr>
              <a:tr h="274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Alimento consumido (kg)</a:t>
                      </a:r>
                      <a:endParaRPr lang="es-EC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609,10</a:t>
                      </a:r>
                      <a:endParaRPr lang="es-EC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612,30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723,80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778,60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267371"/>
                  </a:ext>
                </a:extLst>
              </a:tr>
            </a:tbl>
          </a:graphicData>
        </a:graphic>
      </p:graphicFrame>
      <p:sp>
        <p:nvSpPr>
          <p:cNvPr id="15" name="Rectángulo 2"/>
          <p:cNvSpPr/>
          <p:nvPr/>
        </p:nvSpPr>
        <p:spPr>
          <a:xfrm>
            <a:off x="1137834" y="6228745"/>
            <a:ext cx="10684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diferencia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con el tratamiento control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fue de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220 dólares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 el T4 y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149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dólares con el T3. </a:t>
            </a:r>
            <a:endParaRPr lang="es-EC" sz="2000" dirty="0"/>
          </a:p>
        </p:txBody>
      </p:sp>
      <p:sp>
        <p:nvSpPr>
          <p:cNvPr id="16" name="Rectángulo 1"/>
          <p:cNvSpPr/>
          <p:nvPr/>
        </p:nvSpPr>
        <p:spPr>
          <a:xfrm>
            <a:off x="876066" y="5787354"/>
            <a:ext cx="3755515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*Valor de </a:t>
            </a:r>
            <a:r>
              <a:rPr lang="es-ES_tradnl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1,30 dólares por kilogramo de alimento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541993" y="1161444"/>
            <a:ext cx="5336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financieros por tratamiento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63087"/>
              </p:ext>
            </p:extLst>
          </p:nvPr>
        </p:nvGraphicFramePr>
        <p:xfrm>
          <a:off x="2067646" y="1646844"/>
          <a:ext cx="8285104" cy="1934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4151">
                  <a:extLst>
                    <a:ext uri="{9D8B030D-6E8A-4147-A177-3AD203B41FA5}">
                      <a16:colId xmlns:a16="http://schemas.microsoft.com/office/drawing/2014/main" val="1563862014"/>
                    </a:ext>
                  </a:extLst>
                </a:gridCol>
                <a:gridCol w="1852091">
                  <a:extLst>
                    <a:ext uri="{9D8B030D-6E8A-4147-A177-3AD203B41FA5}">
                      <a16:colId xmlns:a16="http://schemas.microsoft.com/office/drawing/2014/main" val="2844047075"/>
                    </a:ext>
                  </a:extLst>
                </a:gridCol>
                <a:gridCol w="1763889">
                  <a:extLst>
                    <a:ext uri="{9D8B030D-6E8A-4147-A177-3AD203B41FA5}">
                      <a16:colId xmlns:a16="http://schemas.microsoft.com/office/drawing/2014/main" val="3319555902"/>
                    </a:ext>
                  </a:extLst>
                </a:gridCol>
                <a:gridCol w="1914973">
                  <a:extLst>
                    <a:ext uri="{9D8B030D-6E8A-4147-A177-3AD203B41FA5}">
                      <a16:colId xmlns:a16="http://schemas.microsoft.com/office/drawing/2014/main" val="2575419423"/>
                    </a:ext>
                  </a:extLst>
                </a:gridCol>
              </a:tblGrid>
              <a:tr h="471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B/C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2324056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1.789,8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001867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1.284,7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475797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1.783,4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6143114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C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2.216,2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es-EC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01144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4831455" y="635809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Económico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95952"/>
              </p:ext>
            </p:extLst>
          </p:nvPr>
        </p:nvGraphicFramePr>
        <p:xfrm>
          <a:off x="1391862" y="4527724"/>
          <a:ext cx="9725318" cy="1660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3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($)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C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96%</a:t>
                      </a:r>
                      <a:endParaRPr lang="es-EC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160,42</a:t>
                      </a:r>
                      <a:endParaRPr lang="es-EC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229,17</a:t>
                      </a:r>
                      <a:endParaRPr lang="es-EC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297,92</a:t>
                      </a:r>
                      <a:endParaRPr lang="es-EC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Buclizina</a:t>
                      </a:r>
                      <a:endParaRPr lang="es-EC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es-EC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es-EC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</a:t>
                      </a:r>
                      <a:endParaRPr lang="es-EC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0" marR="8990" marT="8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317041" y="695355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32915" y="285159"/>
            <a:ext cx="191789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9 Rectángulo"/>
          <p:cNvSpPr/>
          <p:nvPr/>
        </p:nvSpPr>
        <p:spPr>
          <a:xfrm>
            <a:off x="3541993" y="4058509"/>
            <a:ext cx="5336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 de alcohol y </a:t>
            </a:r>
            <a:r>
              <a:rPr lang="es-ES_trad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27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1965" y="1402306"/>
            <a:ext cx="10110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S" sz="2000" dirty="0" smtClean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C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2822" y="1000969"/>
            <a:ext cx="105325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inclusión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uclizina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400ppm y 224ppm en el alimento balanceado influyeron positivamente sobre el mejoramiento de parámetros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morfométricos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productivos de trucha, con 100ppm no se logró el efecto indicado. 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dosis de 400ppm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buclizna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incorporada a la dieta alimenticia, se logró mayor eficiencia de consumo de alimento con un factor de conversión de 1,32± 0,1 y peso corporal de 230,33 ± 2,43 g.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inclusión de 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el alimento balanceado no afectó a la supervivencia de la especie, únicamente se obtuvo mortalidad del 1,1% en el tratamiento 4 al final del ensayo (100 días), encontrándose daño hepático a 224ppm y 400ppm con 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vacualización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lipídica.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incorporar 400ppm en las dietas los costos de alimentación disminuyeron debido a la una mejor eficiencia alimenticia alcanzada al final del ensayo con 77,86%, no obstante, el tratamiento 1 logró menor valor de costos operativos debido a la utilización de alcohol en la elaboración de las dietas.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3290" y="176787"/>
            <a:ext cx="26883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18426" y="696697"/>
            <a:ext cx="2743200" cy="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47472" y="1379075"/>
            <a:ext cx="3538728" cy="488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47472" y="784500"/>
            <a:ext cx="35387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1965" y="1402306"/>
            <a:ext cx="10110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S" sz="2000" dirty="0" smtClean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s-EC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653771" y="2168788"/>
            <a:ext cx="11648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_trad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estudios con </a:t>
            </a:r>
            <a:r>
              <a:rPr lang="es-ES_tradn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buclizina</a:t>
            </a:r>
            <a:r>
              <a:rPr lang="es-ES_trad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otras especies acuícolas en la etapa de engorde. </a:t>
            </a:r>
            <a:endParaRPr lang="es-EC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_trad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Efectuar estudios complementarios a largo plazo con la finalidad de determinar el efecto residual de </a:t>
            </a:r>
            <a:r>
              <a:rPr lang="es-ES_tradn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buclizina</a:t>
            </a:r>
            <a:r>
              <a:rPr lang="es-ES_trad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tejido hepático.</a:t>
            </a:r>
            <a:endParaRPr lang="es-EC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_trad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una metodología para la inclusión de </a:t>
            </a:r>
            <a:r>
              <a:rPr lang="es-ES_tradnl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buclizina</a:t>
            </a:r>
            <a:r>
              <a:rPr lang="es-ES_tradnl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alimento balanceado, que no repercuta en los costos operativos de una producción piscícola y en el Beneficio/Costo.</a:t>
            </a:r>
            <a:endParaRPr lang="es-EC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_trad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estudios complementarios sobre las características organolépticas de la trucha arco iris tratadas con diferentes dosis de </a:t>
            </a:r>
            <a:r>
              <a:rPr lang="es-ES_trad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buclizina</a:t>
            </a:r>
            <a:r>
              <a:rPr lang="es-ES_trad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 alimentación.</a:t>
            </a:r>
            <a:endParaRPr lang="es-EC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Ias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41" y="2018538"/>
            <a:ext cx="3447285" cy="3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aptura de pantalla 2016-05-12 a las 20.29.4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2315546"/>
            <a:ext cx="3017060" cy="30626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0129" y="497541"/>
            <a:ext cx="7059706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C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411686" y="5501426"/>
            <a:ext cx="2440092" cy="1067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360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6144" y="497957"/>
            <a:ext cx="30573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s-EC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PC\Desktop\imagenes\aqua-feed-bandeau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/>
          <a:stretch/>
        </p:blipFill>
        <p:spPr bwMode="auto">
          <a:xfrm>
            <a:off x="2558736" y="1891910"/>
            <a:ext cx="6816576" cy="217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048 Rectángulo"/>
          <p:cNvSpPr/>
          <p:nvPr/>
        </p:nvSpPr>
        <p:spPr>
          <a:xfrm>
            <a:off x="674534" y="2215416"/>
            <a:ext cx="1884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alimento no es aprovechado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100%.</a:t>
            </a:r>
          </a:p>
        </p:txBody>
      </p:sp>
      <p:sp>
        <p:nvSpPr>
          <p:cNvPr id="8" name="43 Rectángulo"/>
          <p:cNvSpPr/>
          <p:nvPr/>
        </p:nvSpPr>
        <p:spPr>
          <a:xfrm>
            <a:off x="9510814" y="2112427"/>
            <a:ext cx="185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costos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alimentación: 60-67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4 Rectángulo"/>
          <p:cNvSpPr/>
          <p:nvPr/>
        </p:nvSpPr>
        <p:spPr>
          <a:xfrm>
            <a:off x="9457555" y="3415744"/>
            <a:ext cx="195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Oliva, 2011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545430" y="975011"/>
            <a:ext cx="2837850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616634" y="4547739"/>
            <a:ext cx="8468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ha demostrado que la inclusión de algunas substancias químicas ayuda a mejorar el peso corporal e incrementar la eficiencia alimentaria.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4871746" y="934360"/>
            <a:ext cx="26754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27726" y="1923888"/>
            <a:ext cx="106081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efecto de la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estimulante del apetito en dietas balanceadas para trucha arco iris y su impacto en la etapa de engorde.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19155" y="3805774"/>
            <a:ext cx="1026741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comportamiento productivo de la trucha arco iris bajo cuatro dosificaciones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parámetros complementarios a través de histología clásica del tejido hepático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bajo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efecto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dietas balanceadas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trucha arco iris.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Estimar los costos de producción de los tratamientos aplicados en la presente investigación.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05040" y="380364"/>
            <a:ext cx="23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7726" y="3124217"/>
            <a:ext cx="3303947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OBJETIVOS ESPECIFICOS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7726" y="1231390"/>
            <a:ext cx="290298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OBJETIVO GENERAL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4714816" y="939938"/>
            <a:ext cx="26754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881463" y="416718"/>
            <a:ext cx="234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7847" y="1476379"/>
            <a:ext cx="10228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inclusión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buclizina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estimulante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apetito en dietas balanceadas para trucha arco iris en etapa de engorde, mejora los parámetros productivos y la rentabilidad del cultivo”.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Resultado de imagen para BUCLIZ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9" y="4097932"/>
            <a:ext cx="3819144" cy="17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PC\Desktop\imagenes\images (1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49" y="4097931"/>
            <a:ext cx="2777599" cy="174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PC\Desktop\imagenes\criadero-de-truchas-de-ingeni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7"/>
          <a:stretch/>
        </p:blipFill>
        <p:spPr bwMode="auto">
          <a:xfrm>
            <a:off x="4881462" y="3085073"/>
            <a:ext cx="3180558" cy="202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8 Conector recto de flecha"/>
          <p:cNvCxnSpPr/>
          <p:nvPr/>
        </p:nvCxnSpPr>
        <p:spPr>
          <a:xfrm>
            <a:off x="8021778" y="4407468"/>
            <a:ext cx="281571" cy="8143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8 Conector recto de flecha"/>
          <p:cNvCxnSpPr/>
          <p:nvPr/>
        </p:nvCxnSpPr>
        <p:spPr>
          <a:xfrm flipV="1">
            <a:off x="4598894" y="4639236"/>
            <a:ext cx="282568" cy="1479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54566" y="715376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54566" y="263369"/>
            <a:ext cx="4620846" cy="486776"/>
          </a:xfrm>
        </p:spPr>
        <p:txBody>
          <a:bodyPr>
            <a:noAutofit/>
          </a:bodyPr>
          <a:lstStyle/>
          <a:p>
            <a:pPr lvl="0"/>
            <a:r>
              <a:rPr lang="es-EC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DE LA </a:t>
            </a:r>
            <a:r>
              <a:rPr lang="es-EC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2504209" y="715376"/>
            <a:ext cx="2471203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50444" y="2353549"/>
            <a:ext cx="4107527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Trucha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arco iris (</a:t>
            </a:r>
            <a:r>
              <a:rPr lang="es-EC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Oncorhynchus</a:t>
            </a:r>
            <a:r>
              <a:rPr lang="es-EC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mykiss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800"/>
              </a:spcAft>
            </a:pPr>
            <a:r>
              <a:rPr lang="es-EC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Familia: </a:t>
            </a:r>
            <a:r>
              <a:rPr lang="es-EC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Salmonidae</a:t>
            </a:r>
            <a:endParaRPr lang="es-E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374587" y="5981667"/>
            <a:ext cx="1994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(Díaz &amp; Neira, 2005)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Resultado de imagen para trucha arco i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4" y="3520667"/>
            <a:ext cx="3511296" cy="22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57021"/>
              </p:ext>
            </p:extLst>
          </p:nvPr>
        </p:nvGraphicFramePr>
        <p:xfrm>
          <a:off x="4711825" y="1578403"/>
          <a:ext cx="7000862" cy="43866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 dirty="0" smtClean="0">
                          <a:effectLst/>
                        </a:rPr>
                        <a:t>Temperatura</a:t>
                      </a:r>
                      <a:endParaRPr lang="es-ES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 smtClean="0">
                          <a:effectLst/>
                        </a:rPr>
                        <a:t>Crecimiento y engorde:     10 </a:t>
                      </a:r>
                      <a:r>
                        <a:rPr lang="es-EC" sz="2100" dirty="0">
                          <a:effectLst/>
                        </a:rPr>
                        <a:t>– </a:t>
                      </a:r>
                      <a:r>
                        <a:rPr lang="es-EC" sz="2100" dirty="0" smtClean="0">
                          <a:effectLst/>
                        </a:rPr>
                        <a:t>21ºC</a:t>
                      </a:r>
                      <a:endParaRPr lang="es-ES" sz="2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Reproducción: 7 – 13ºC</a:t>
                      </a:r>
                      <a:endParaRPr lang="es-ES" sz="2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Incubación: 7 – 13ºC</a:t>
                      </a:r>
                      <a:endParaRPr lang="es-ES" sz="2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 dirty="0">
                          <a:effectLst/>
                        </a:rPr>
                        <a:t>Oxigeno</a:t>
                      </a:r>
                      <a:endParaRPr lang="es-ES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&gt;5mg/l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 dirty="0">
                          <a:effectLst/>
                        </a:rPr>
                        <a:t>pH</a:t>
                      </a:r>
                      <a:endParaRPr lang="es-ES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6.5-8.5.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 dirty="0">
                          <a:effectLst/>
                        </a:rPr>
                        <a:t>Dióxido de carbono</a:t>
                      </a:r>
                      <a:endParaRPr lang="es-ES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&lt; 2mg/l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 dirty="0">
                          <a:effectLst/>
                        </a:rPr>
                        <a:t>Calcio</a:t>
                      </a:r>
                      <a:endParaRPr lang="es-ES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&gt;52 mg/l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>
                          <a:effectLst/>
                        </a:rPr>
                        <a:t>Zinc</a:t>
                      </a:r>
                      <a:endParaRPr lang="es-ES" sz="2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&lt; 0,04 mg/l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>
                          <a:effectLst/>
                        </a:rPr>
                        <a:t>Amonio</a:t>
                      </a:r>
                      <a:endParaRPr lang="es-ES" sz="2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&lt; 0,012 mg/l como NH3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>
                          <a:effectLst/>
                        </a:rPr>
                        <a:t>Nitrito</a:t>
                      </a:r>
                      <a:endParaRPr lang="es-ES" sz="2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&lt; 0,55 mg/l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b="1" dirty="0">
                          <a:effectLst/>
                        </a:rPr>
                        <a:t>Ácido sulfhídrico</a:t>
                      </a:r>
                      <a:endParaRPr lang="es-ES" sz="2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100" dirty="0">
                          <a:effectLst/>
                        </a:rPr>
                        <a:t>&lt; 0,002 mg/l</a:t>
                      </a:r>
                      <a:endParaRPr lang="es-E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550759" y="934157"/>
            <a:ext cx="7161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fisicoquímicos para un cultivo de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trucha arco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iris 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566" y="12217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54566" y="715376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2504209" y="715376"/>
            <a:ext cx="2471203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54566" y="1212835"/>
            <a:ext cx="4096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Alimentación</a:t>
            </a:r>
          </a:p>
        </p:txBody>
      </p:sp>
      <p:pic>
        <p:nvPicPr>
          <p:cNvPr id="9" name="Picture 2" descr="C:\Users\USERPC\Desktop\imagenes\aqua-feed-bandeau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0" y="3139630"/>
            <a:ext cx="4736592" cy="114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09" y="1734677"/>
            <a:ext cx="4059714" cy="22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 flipH="1" flipV="1">
            <a:off x="6666151" y="2156370"/>
            <a:ext cx="2275652" cy="2951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8364642" y="3946817"/>
            <a:ext cx="1860804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8167325" y="4050359"/>
            <a:ext cx="241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Internos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96969" y="1728379"/>
            <a:ext cx="241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Externos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378664" y="1065403"/>
            <a:ext cx="443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Ingesta y regulación de alimento</a:t>
            </a:r>
          </a:p>
        </p:txBody>
      </p:sp>
      <p:pic>
        <p:nvPicPr>
          <p:cNvPr id="32" name="Imagen 7"/>
          <p:cNvPicPr/>
          <p:nvPr/>
        </p:nvPicPr>
        <p:blipFill rotWithShape="1">
          <a:blip r:embed="rId4"/>
          <a:srcRect l="25852" t="51336" r="28830" b="34901"/>
          <a:stretch/>
        </p:blipFill>
        <p:spPr bwMode="auto">
          <a:xfrm>
            <a:off x="1896034" y="4907280"/>
            <a:ext cx="6615953" cy="142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n 7"/>
          <p:cNvPicPr/>
          <p:nvPr/>
        </p:nvPicPr>
        <p:blipFill rotWithShape="1">
          <a:blip r:embed="rId4"/>
          <a:srcRect l="25675" t="29855" r="29079" b="64538"/>
          <a:stretch/>
        </p:blipFill>
        <p:spPr bwMode="auto">
          <a:xfrm>
            <a:off x="1886111" y="4907279"/>
            <a:ext cx="6562166" cy="669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33 Conector recto"/>
          <p:cNvCxnSpPr/>
          <p:nvPr/>
        </p:nvCxnSpPr>
        <p:spPr>
          <a:xfrm>
            <a:off x="1783222" y="6329080"/>
            <a:ext cx="6767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3222" y="5618180"/>
            <a:ext cx="6767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5"/>
          <p:cNvSpPr/>
          <p:nvPr/>
        </p:nvSpPr>
        <p:spPr>
          <a:xfrm>
            <a:off x="8887332" y="5878507"/>
            <a:ext cx="2108269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</a:t>
            </a:r>
            <a:r>
              <a:rPr lang="es-E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Ragash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2009)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ítulo 7"/>
          <p:cNvSpPr>
            <a:spLocks noGrp="1"/>
          </p:cNvSpPr>
          <p:nvPr>
            <p:ph type="title"/>
          </p:nvPr>
        </p:nvSpPr>
        <p:spPr>
          <a:xfrm>
            <a:off x="354566" y="263369"/>
            <a:ext cx="4620846" cy="486776"/>
          </a:xfrm>
        </p:spPr>
        <p:txBody>
          <a:bodyPr>
            <a:noAutofit/>
          </a:bodyPr>
          <a:lstStyle/>
          <a:p>
            <a:pPr lvl="0"/>
            <a:r>
              <a:rPr lang="es-EC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DE LA </a:t>
            </a:r>
            <a:r>
              <a:rPr lang="es-EC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53661" y="1764331"/>
            <a:ext cx="3928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trucha arco iris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es una especie exigente en proteína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566" y="6027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54566" y="592850"/>
            <a:ext cx="2149643" cy="542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2474746" y="579963"/>
            <a:ext cx="2321009" cy="54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092358" y="720797"/>
            <a:ext cx="443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Ingesta y regulación de alimento</a:t>
            </a:r>
          </a:p>
        </p:txBody>
      </p:sp>
      <p:sp>
        <p:nvSpPr>
          <p:cNvPr id="23" name="Título 7"/>
          <p:cNvSpPr>
            <a:spLocks noGrp="1"/>
          </p:cNvSpPr>
          <p:nvPr>
            <p:ph type="title"/>
          </p:nvPr>
        </p:nvSpPr>
        <p:spPr>
          <a:xfrm>
            <a:off x="354566" y="143592"/>
            <a:ext cx="4700126" cy="486776"/>
          </a:xfrm>
        </p:spPr>
        <p:txBody>
          <a:bodyPr>
            <a:noAutofit/>
          </a:bodyPr>
          <a:lstStyle/>
          <a:p>
            <a:pPr lvl="0"/>
            <a:r>
              <a:rPr lang="es-EC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DE LA </a:t>
            </a:r>
            <a:r>
              <a:rPr lang="es-EC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2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73" y="1182462"/>
            <a:ext cx="6822830" cy="181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3" y="2987751"/>
            <a:ext cx="5502099" cy="34223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1" y="3664828"/>
            <a:ext cx="4258351" cy="2745230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 flipV="1">
            <a:off x="4825218" y="3362178"/>
            <a:ext cx="1885071" cy="25321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2757</Words>
  <Application>Microsoft Office PowerPoint</Application>
  <PresentationFormat>Panorámica</PresentationFormat>
  <Paragraphs>682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(Cuerpo)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REVISIÓN DE LA LITERATURA</vt:lpstr>
      <vt:lpstr>REVISIÓN DE LA LITERATURA</vt:lpstr>
      <vt:lpstr>REVISIÓN DE LA LITERATURA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Crespo Ordoñez</dc:creator>
  <cp:lastModifiedBy>Bryan Crespo Ordoñez</cp:lastModifiedBy>
  <cp:revision>226</cp:revision>
  <dcterms:created xsi:type="dcterms:W3CDTF">2017-05-28T14:45:23Z</dcterms:created>
  <dcterms:modified xsi:type="dcterms:W3CDTF">2018-07-04T15:40:02Z</dcterms:modified>
</cp:coreProperties>
</file>