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80" r:id="rId6"/>
    <p:sldId id="283" r:id="rId7"/>
    <p:sldId id="261" r:id="rId8"/>
    <p:sldId id="284" r:id="rId9"/>
    <p:sldId id="282" r:id="rId10"/>
    <p:sldId id="285" r:id="rId11"/>
    <p:sldId id="278" r:id="rId12"/>
    <p:sldId id="281" r:id="rId13"/>
    <p:sldId id="313" r:id="rId14"/>
    <p:sldId id="286" r:id="rId15"/>
    <p:sldId id="314" r:id="rId16"/>
    <p:sldId id="287" r:id="rId17"/>
    <p:sldId id="298" r:id="rId18"/>
    <p:sldId id="288" r:id="rId19"/>
    <p:sldId id="289" r:id="rId20"/>
    <p:sldId id="299" r:id="rId21"/>
    <p:sldId id="309" r:id="rId22"/>
    <p:sldId id="312" r:id="rId23"/>
    <p:sldId id="300" r:id="rId24"/>
    <p:sldId id="304" r:id="rId25"/>
    <p:sldId id="308" r:id="rId26"/>
    <p:sldId id="301" r:id="rId27"/>
    <p:sldId id="317" r:id="rId28"/>
    <p:sldId id="316" r:id="rId29"/>
    <p:sldId id="302" r:id="rId30"/>
    <p:sldId id="311" r:id="rId31"/>
    <p:sldId id="310" r:id="rId32"/>
    <p:sldId id="279" r:id="rId33"/>
    <p:sldId id="262" r:id="rId34"/>
    <p:sldId id="267" r:id="rId35"/>
    <p:sldId id="268" r:id="rId36"/>
    <p:sldId id="269" r:id="rId37"/>
    <p:sldId id="270" r:id="rId38"/>
    <p:sldId id="271" r:id="rId39"/>
    <p:sldId id="273" r:id="rId40"/>
    <p:sldId id="272" r:id="rId41"/>
    <p:sldId id="274" r:id="rId42"/>
    <p:sldId id="276" r:id="rId43"/>
    <p:sldId id="275" r:id="rId44"/>
    <p:sldId id="277" r:id="rId4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065" autoAdjust="0"/>
  </p:normalViewPr>
  <p:slideViewPr>
    <p:cSldViewPr snapToGrid="0" showGuides="1">
      <p:cViewPr varScale="1">
        <p:scale>
          <a:sx n="70" d="100"/>
          <a:sy n="70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22,8%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29,8%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Hoja1!$B$2:$B$3</c:f>
              <c:strCache>
                <c:ptCount val="2"/>
                <c:pt idx="0">
                  <c:v>PUCE</c:v>
                </c:pt>
                <c:pt idx="1">
                  <c:v>ESPE</c:v>
                </c:pt>
              </c:strCache>
            </c:strRef>
          </c:cat>
          <c:val>
            <c:numRef>
              <c:f>Hoja1!$C$2:$C$3</c:f>
              <c:numCache>
                <c:formatCode>0.00%</c:formatCode>
                <c:ptCount val="2"/>
                <c:pt idx="0" formatCode="0%">
                  <c:v>0.16</c:v>
                </c:pt>
                <c:pt idx="1">
                  <c:v>0.20899999999999999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2F-4573-BDE4-18A02619D6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15713520"/>
        <c:axId val="815720592"/>
      </c:barChart>
      <c:catAx>
        <c:axId val="815713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5720592"/>
        <c:crosses val="autoZero"/>
        <c:auto val="1"/>
        <c:lblAlgn val="ctr"/>
        <c:lblOffset val="100"/>
        <c:noMultiLvlLbl val="0"/>
      </c:catAx>
      <c:valAx>
        <c:axId val="8157205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1571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25,7%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>
                          <a:lumMod val="90000"/>
                          <a:lumOff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5F-45FE-BE01-E3D7B1FD09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36,8%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5F-45FE-BE01-E3D7B1FD09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Hoja1!$B$7:$B$8</c:f>
              <c:strCache>
                <c:ptCount val="2"/>
                <c:pt idx="0">
                  <c:v>PUCE</c:v>
                </c:pt>
                <c:pt idx="1">
                  <c:v>ESPE</c:v>
                </c:pt>
              </c:strCache>
            </c:strRef>
          </c:cat>
          <c:val>
            <c:numRef>
              <c:f>Hoja1!$C$7:$C$8</c:f>
              <c:numCache>
                <c:formatCode>0.00%</c:formatCode>
                <c:ptCount val="2"/>
                <c:pt idx="0" formatCode="0%">
                  <c:v>0.18</c:v>
                </c:pt>
                <c:pt idx="1">
                  <c:v>0.25800000000000001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5F-45FE-BE01-E3D7B1FD09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15714064"/>
        <c:axId val="815724944"/>
      </c:barChart>
      <c:catAx>
        <c:axId val="81571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5724944"/>
        <c:crosses val="autoZero"/>
        <c:auto val="1"/>
        <c:lblAlgn val="ctr"/>
        <c:lblOffset val="100"/>
        <c:noMultiLvlLbl val="0"/>
      </c:catAx>
      <c:valAx>
        <c:axId val="815724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1571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F921F-BDC1-4FAF-93F1-81D5A8558E86}" type="doc">
      <dgm:prSet loTypeId="urn:microsoft.com/office/officeart/2005/8/layout/h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322A71FF-8549-4B7E-BB04-7DCB6BE1B40B}">
      <dgm:prSet phldrT="[Text]" custT="1"/>
      <dgm:spPr/>
      <dgm:t>
        <a:bodyPr/>
        <a:lstStyle/>
        <a:p>
          <a:r>
            <a:rPr lang="es-ES" sz="2400" dirty="0" smtClean="0"/>
            <a:t>Determinar el nivel de oferta y demanda de profesionales de finanzas en los niveles de grado y postgrado en las provincias de Pichincha, Imbabura, Cotopaxi y Santo Domingo de los Tsáchilas.</a:t>
          </a:r>
          <a:endParaRPr lang="es-EC" sz="2400" dirty="0"/>
        </a:p>
      </dgm:t>
    </dgm:pt>
    <dgm:pt modelId="{730731FD-FD75-4E4E-B9E9-C088E734BA8E}" type="parTrans" cxnId="{DA921B1D-5DF7-464B-82F6-F21241CDD117}">
      <dgm:prSet/>
      <dgm:spPr/>
      <dgm:t>
        <a:bodyPr/>
        <a:lstStyle/>
        <a:p>
          <a:endParaRPr lang="es-EC" sz="1600"/>
        </a:p>
      </dgm:t>
    </dgm:pt>
    <dgm:pt modelId="{2353C3B0-FFC4-4AD1-BE31-C5D9E9BB0651}" type="sibTrans" cxnId="{DA921B1D-5DF7-464B-82F6-F21241CDD117}">
      <dgm:prSet/>
      <dgm:spPr/>
      <dgm:t>
        <a:bodyPr/>
        <a:lstStyle/>
        <a:p>
          <a:endParaRPr lang="es-EC" sz="1600"/>
        </a:p>
      </dgm:t>
    </dgm:pt>
    <dgm:pt modelId="{0924FA5C-2C45-4572-A82D-09E3E57E9C74}">
      <dgm:prSet phldrT="[Text]" custT="1"/>
      <dgm:spPr/>
      <dgm:t>
        <a:bodyPr/>
        <a:lstStyle/>
        <a:p>
          <a:r>
            <a:rPr lang="es-ES" sz="1800" dirty="0" smtClean="0"/>
            <a:t>Determinar la oferta de las carreras de grado y postgrado en finanzas por parte de las universidades.</a:t>
          </a:r>
          <a:endParaRPr lang="es-EC" sz="1800" dirty="0"/>
        </a:p>
      </dgm:t>
    </dgm:pt>
    <dgm:pt modelId="{9F8120D8-67D6-4B5A-9BD3-6B0CA3B23902}" type="parTrans" cxnId="{2D5A4879-70AD-47AB-B852-E12720B137DB}">
      <dgm:prSet/>
      <dgm:spPr/>
      <dgm:t>
        <a:bodyPr/>
        <a:lstStyle/>
        <a:p>
          <a:endParaRPr lang="es-EC" sz="1600"/>
        </a:p>
      </dgm:t>
    </dgm:pt>
    <dgm:pt modelId="{18A87F35-00C9-4B20-8A69-76E6EB1D3017}" type="sibTrans" cxnId="{2D5A4879-70AD-47AB-B852-E12720B137DB}">
      <dgm:prSet/>
      <dgm:spPr/>
      <dgm:t>
        <a:bodyPr/>
        <a:lstStyle/>
        <a:p>
          <a:endParaRPr lang="es-EC" sz="1600"/>
        </a:p>
      </dgm:t>
    </dgm:pt>
    <dgm:pt modelId="{FE7ACFFB-3502-4BE0-AA78-E57D55B5E119}">
      <dgm:prSet phldrT="[Text]" custT="1"/>
      <dgm:spPr/>
      <dgm:t>
        <a:bodyPr/>
        <a:lstStyle/>
        <a:p>
          <a:r>
            <a:rPr lang="es-ES" sz="1800" dirty="0" smtClean="0"/>
            <a:t>Determinar la demanda insatisfecha de la carrera en finanzas por parte de los profesionales de tercer nivel.</a:t>
          </a:r>
          <a:endParaRPr lang="es-EC" sz="1800" dirty="0"/>
        </a:p>
      </dgm:t>
    </dgm:pt>
    <dgm:pt modelId="{A45017F1-F2E3-498E-8CDA-DC9224825471}" type="parTrans" cxnId="{A1FA4559-2B24-4EFF-A691-7B405D7FC828}">
      <dgm:prSet/>
      <dgm:spPr/>
      <dgm:t>
        <a:bodyPr/>
        <a:lstStyle/>
        <a:p>
          <a:endParaRPr lang="es-EC" sz="2400"/>
        </a:p>
      </dgm:t>
    </dgm:pt>
    <dgm:pt modelId="{462CA6EA-4DC9-4383-950D-6721DB4C51C2}" type="sibTrans" cxnId="{A1FA4559-2B24-4EFF-A691-7B405D7FC828}">
      <dgm:prSet/>
      <dgm:spPr/>
      <dgm:t>
        <a:bodyPr/>
        <a:lstStyle/>
        <a:p>
          <a:endParaRPr lang="es-EC" sz="2400"/>
        </a:p>
      </dgm:t>
    </dgm:pt>
    <dgm:pt modelId="{9B03121E-E2A8-436E-A97C-91EFCA21230D}">
      <dgm:prSet phldrT="[Text]" custT="1"/>
      <dgm:spPr/>
      <dgm:t>
        <a:bodyPr/>
        <a:lstStyle/>
        <a:p>
          <a:r>
            <a:rPr lang="es-ES" sz="1800" dirty="0" smtClean="0"/>
            <a:t>Determinar la demanda de profesionales en finanzas a nivel grado y postgrado por parte de las empresas.</a:t>
          </a:r>
          <a:endParaRPr lang="es-EC" sz="1800" dirty="0"/>
        </a:p>
      </dgm:t>
    </dgm:pt>
    <dgm:pt modelId="{64ABDCAA-D1E0-4D4D-BF53-DB4ABAFB05A2}" type="parTrans" cxnId="{9FF7C1F1-6F21-4EBE-8D52-2872468A31FB}">
      <dgm:prSet/>
      <dgm:spPr/>
      <dgm:t>
        <a:bodyPr/>
        <a:lstStyle/>
        <a:p>
          <a:endParaRPr lang="es-EC" sz="2400"/>
        </a:p>
      </dgm:t>
    </dgm:pt>
    <dgm:pt modelId="{273EF365-1952-4A4C-8E3B-56A53389AF9E}" type="sibTrans" cxnId="{9FF7C1F1-6F21-4EBE-8D52-2872468A31FB}">
      <dgm:prSet/>
      <dgm:spPr/>
      <dgm:t>
        <a:bodyPr/>
        <a:lstStyle/>
        <a:p>
          <a:endParaRPr lang="es-EC" sz="2400"/>
        </a:p>
      </dgm:t>
    </dgm:pt>
    <dgm:pt modelId="{25C7C5AE-487C-4854-924B-E1EC75269AD6}">
      <dgm:prSet phldrT="[Text]" custT="1"/>
      <dgm:spPr/>
      <dgm:t>
        <a:bodyPr/>
        <a:lstStyle/>
        <a:p>
          <a:r>
            <a:rPr lang="es-ES" sz="1800" dirty="0" smtClean="0"/>
            <a:t>Determinar la demanda insatisfecha de la carrera de licenciatura en finanzas por parte de los bachilleres.</a:t>
          </a:r>
          <a:endParaRPr lang="es-EC" sz="1800" dirty="0"/>
        </a:p>
      </dgm:t>
    </dgm:pt>
    <dgm:pt modelId="{D01E62A6-7187-48D5-A00E-03B9FB25D373}" type="sibTrans" cxnId="{557EA056-5EDE-496C-BB33-805BBE3AA587}">
      <dgm:prSet/>
      <dgm:spPr/>
      <dgm:t>
        <a:bodyPr/>
        <a:lstStyle/>
        <a:p>
          <a:endParaRPr lang="es-EC" sz="2400"/>
        </a:p>
      </dgm:t>
    </dgm:pt>
    <dgm:pt modelId="{54CCB071-5FF4-497F-927A-CC386B5C6D38}" type="parTrans" cxnId="{557EA056-5EDE-496C-BB33-805BBE3AA587}">
      <dgm:prSet/>
      <dgm:spPr/>
      <dgm:t>
        <a:bodyPr/>
        <a:lstStyle/>
        <a:p>
          <a:endParaRPr lang="es-EC" sz="2400"/>
        </a:p>
      </dgm:t>
    </dgm:pt>
    <dgm:pt modelId="{231AE135-E525-4069-8773-91BFB1E9F473}" type="pres">
      <dgm:prSet presAssocID="{A4AF921F-BDC1-4FAF-93F1-81D5A8558E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0CF745-5FDF-4DC0-9549-5F183D49AEBA}" type="pres">
      <dgm:prSet presAssocID="{322A71FF-8549-4B7E-BB04-7DCB6BE1B40B}" presName="roof" presStyleLbl="dkBgShp" presStyleIdx="0" presStyleCnt="2"/>
      <dgm:spPr/>
      <dgm:t>
        <a:bodyPr/>
        <a:lstStyle/>
        <a:p>
          <a:endParaRPr lang="es-EC"/>
        </a:p>
      </dgm:t>
    </dgm:pt>
    <dgm:pt modelId="{31DA1A07-8135-4A82-9CB5-AF1B57DEA9F1}" type="pres">
      <dgm:prSet presAssocID="{322A71FF-8549-4B7E-BB04-7DCB6BE1B40B}" presName="pillars" presStyleCnt="0"/>
      <dgm:spPr/>
    </dgm:pt>
    <dgm:pt modelId="{621600D7-F3D3-4452-9F35-19DBF251F5FC}" type="pres">
      <dgm:prSet presAssocID="{322A71FF-8549-4B7E-BB04-7DCB6BE1B40B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DC837C-8EA0-4E65-AA53-36F059744A99}" type="pres">
      <dgm:prSet presAssocID="{25C7C5AE-487C-4854-924B-E1EC75269AD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59040B-7101-4D0B-A42C-01E68E2CA201}" type="pres">
      <dgm:prSet presAssocID="{FE7ACFFB-3502-4BE0-AA78-E57D55B5E119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96B180-1D38-4719-A5E1-280B1AC4BF1C}" type="pres">
      <dgm:prSet presAssocID="{9B03121E-E2A8-436E-A97C-91EFCA21230D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532BD5-6B43-4B03-99BF-32D83485622B}" type="pres">
      <dgm:prSet presAssocID="{322A71FF-8549-4B7E-BB04-7DCB6BE1B40B}" presName="base" presStyleLbl="dkBgShp" presStyleIdx="1" presStyleCnt="2"/>
      <dgm:spPr/>
    </dgm:pt>
  </dgm:ptLst>
  <dgm:cxnLst>
    <dgm:cxn modelId="{7F57E1D8-F81E-4270-A100-E4126AEF9F08}" type="presOf" srcId="{0924FA5C-2C45-4572-A82D-09E3E57E9C74}" destId="{621600D7-F3D3-4452-9F35-19DBF251F5FC}" srcOrd="0" destOrd="0" presId="urn:microsoft.com/office/officeart/2005/8/layout/hList3"/>
    <dgm:cxn modelId="{9FF7C1F1-6F21-4EBE-8D52-2872468A31FB}" srcId="{322A71FF-8549-4B7E-BB04-7DCB6BE1B40B}" destId="{9B03121E-E2A8-436E-A97C-91EFCA21230D}" srcOrd="3" destOrd="0" parTransId="{64ABDCAA-D1E0-4D4D-BF53-DB4ABAFB05A2}" sibTransId="{273EF365-1952-4A4C-8E3B-56A53389AF9E}"/>
    <dgm:cxn modelId="{8988D5A4-1F22-48DA-90EF-C06BFEFD8C27}" type="presOf" srcId="{A4AF921F-BDC1-4FAF-93F1-81D5A8558E86}" destId="{231AE135-E525-4069-8773-91BFB1E9F473}" srcOrd="0" destOrd="0" presId="urn:microsoft.com/office/officeart/2005/8/layout/hList3"/>
    <dgm:cxn modelId="{A1FA4559-2B24-4EFF-A691-7B405D7FC828}" srcId="{322A71FF-8549-4B7E-BB04-7DCB6BE1B40B}" destId="{FE7ACFFB-3502-4BE0-AA78-E57D55B5E119}" srcOrd="2" destOrd="0" parTransId="{A45017F1-F2E3-498E-8CDA-DC9224825471}" sibTransId="{462CA6EA-4DC9-4383-950D-6721DB4C51C2}"/>
    <dgm:cxn modelId="{A488B036-1AA5-42AA-B92B-15AEDD7256FE}" type="presOf" srcId="{FE7ACFFB-3502-4BE0-AA78-E57D55B5E119}" destId="{9259040B-7101-4D0B-A42C-01E68E2CA201}" srcOrd="0" destOrd="0" presId="urn:microsoft.com/office/officeart/2005/8/layout/hList3"/>
    <dgm:cxn modelId="{DA921B1D-5DF7-464B-82F6-F21241CDD117}" srcId="{A4AF921F-BDC1-4FAF-93F1-81D5A8558E86}" destId="{322A71FF-8549-4B7E-BB04-7DCB6BE1B40B}" srcOrd="0" destOrd="0" parTransId="{730731FD-FD75-4E4E-B9E9-C088E734BA8E}" sibTransId="{2353C3B0-FFC4-4AD1-BE31-C5D9E9BB0651}"/>
    <dgm:cxn modelId="{2D5A4879-70AD-47AB-B852-E12720B137DB}" srcId="{322A71FF-8549-4B7E-BB04-7DCB6BE1B40B}" destId="{0924FA5C-2C45-4572-A82D-09E3E57E9C74}" srcOrd="0" destOrd="0" parTransId="{9F8120D8-67D6-4B5A-9BD3-6B0CA3B23902}" sibTransId="{18A87F35-00C9-4B20-8A69-76E6EB1D3017}"/>
    <dgm:cxn modelId="{3F199F61-0AA9-4246-B2E2-297F7C7E7FB2}" type="presOf" srcId="{322A71FF-8549-4B7E-BB04-7DCB6BE1B40B}" destId="{CA0CF745-5FDF-4DC0-9549-5F183D49AEBA}" srcOrd="0" destOrd="0" presId="urn:microsoft.com/office/officeart/2005/8/layout/hList3"/>
    <dgm:cxn modelId="{557EA056-5EDE-496C-BB33-805BBE3AA587}" srcId="{322A71FF-8549-4B7E-BB04-7DCB6BE1B40B}" destId="{25C7C5AE-487C-4854-924B-E1EC75269AD6}" srcOrd="1" destOrd="0" parTransId="{54CCB071-5FF4-497F-927A-CC386B5C6D38}" sibTransId="{D01E62A6-7187-48D5-A00E-03B9FB25D373}"/>
    <dgm:cxn modelId="{05BA33A2-58D7-4E06-B663-D3F891F0C7F4}" type="presOf" srcId="{25C7C5AE-487C-4854-924B-E1EC75269AD6}" destId="{B0DC837C-8EA0-4E65-AA53-36F059744A99}" srcOrd="0" destOrd="0" presId="urn:microsoft.com/office/officeart/2005/8/layout/hList3"/>
    <dgm:cxn modelId="{FCF7C34E-952A-43C2-9D1D-9405C0EE8369}" type="presOf" srcId="{9B03121E-E2A8-436E-A97C-91EFCA21230D}" destId="{B296B180-1D38-4719-A5E1-280B1AC4BF1C}" srcOrd="0" destOrd="0" presId="urn:microsoft.com/office/officeart/2005/8/layout/hList3"/>
    <dgm:cxn modelId="{23FF4460-C324-41CD-BE8A-529CFBEDC3E6}" type="presParOf" srcId="{231AE135-E525-4069-8773-91BFB1E9F473}" destId="{CA0CF745-5FDF-4DC0-9549-5F183D49AEBA}" srcOrd="0" destOrd="0" presId="urn:microsoft.com/office/officeart/2005/8/layout/hList3"/>
    <dgm:cxn modelId="{9BF90630-0B90-43BE-B0FD-C091EDC15AA1}" type="presParOf" srcId="{231AE135-E525-4069-8773-91BFB1E9F473}" destId="{31DA1A07-8135-4A82-9CB5-AF1B57DEA9F1}" srcOrd="1" destOrd="0" presId="urn:microsoft.com/office/officeart/2005/8/layout/hList3"/>
    <dgm:cxn modelId="{C77910A7-4405-423B-AE5F-E94CCD681EEA}" type="presParOf" srcId="{31DA1A07-8135-4A82-9CB5-AF1B57DEA9F1}" destId="{621600D7-F3D3-4452-9F35-19DBF251F5FC}" srcOrd="0" destOrd="0" presId="urn:microsoft.com/office/officeart/2005/8/layout/hList3"/>
    <dgm:cxn modelId="{21FDFFCD-5FC7-467A-8A36-B4C1265DD7A7}" type="presParOf" srcId="{31DA1A07-8135-4A82-9CB5-AF1B57DEA9F1}" destId="{B0DC837C-8EA0-4E65-AA53-36F059744A99}" srcOrd="1" destOrd="0" presId="urn:microsoft.com/office/officeart/2005/8/layout/hList3"/>
    <dgm:cxn modelId="{2257FE2F-44CF-446E-BD4B-1B87F2914011}" type="presParOf" srcId="{31DA1A07-8135-4A82-9CB5-AF1B57DEA9F1}" destId="{9259040B-7101-4D0B-A42C-01E68E2CA201}" srcOrd="2" destOrd="0" presId="urn:microsoft.com/office/officeart/2005/8/layout/hList3"/>
    <dgm:cxn modelId="{A8FDC392-B6AC-4697-9D61-3C731298B811}" type="presParOf" srcId="{31DA1A07-8135-4A82-9CB5-AF1B57DEA9F1}" destId="{B296B180-1D38-4719-A5E1-280B1AC4BF1C}" srcOrd="3" destOrd="0" presId="urn:microsoft.com/office/officeart/2005/8/layout/hList3"/>
    <dgm:cxn modelId="{16D36C56-A0C5-4A90-856D-B9D2F8409756}" type="presParOf" srcId="{231AE135-E525-4069-8773-91BFB1E9F473}" destId="{79532BD5-6B43-4B03-99BF-32D83485622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CA504-9190-4B5E-AA73-132332641CC2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13848B5-2098-4EC5-A361-0278F846257B}">
      <dgm:prSet phldrT="[Text]" custT="1"/>
      <dgm:spPr/>
      <dgm:t>
        <a:bodyPr/>
        <a:lstStyle/>
        <a:p>
          <a:r>
            <a:rPr lang="es-ES" sz="2000" b="0" dirty="0" smtClean="0"/>
            <a:t>Administración Financiera en el siglo XX</a:t>
          </a:r>
          <a:endParaRPr lang="es-EC" sz="2000" b="0" dirty="0"/>
        </a:p>
      </dgm:t>
    </dgm:pt>
    <dgm:pt modelId="{8170C9A0-02C0-4A87-BEC4-4167C7A8F5B3}" type="parTrans" cxnId="{9A82445B-6896-470C-86C7-12E70FD80252}">
      <dgm:prSet/>
      <dgm:spPr/>
      <dgm:t>
        <a:bodyPr/>
        <a:lstStyle/>
        <a:p>
          <a:endParaRPr lang="es-EC" sz="1200" b="0"/>
        </a:p>
      </dgm:t>
    </dgm:pt>
    <dgm:pt modelId="{787134FE-83A4-4278-B2F4-1C1EA550F00C}" type="sibTrans" cxnId="{9A82445B-6896-470C-86C7-12E70FD80252}">
      <dgm:prSet/>
      <dgm:spPr/>
      <dgm:t>
        <a:bodyPr/>
        <a:lstStyle/>
        <a:p>
          <a:endParaRPr lang="es-EC" sz="1200" b="0"/>
        </a:p>
      </dgm:t>
    </dgm:pt>
    <dgm:pt modelId="{94B3B0B2-7561-4A4E-B413-DD4A617C8CDD}">
      <dgm:prSet phldrT="[Text]" custT="1"/>
      <dgm:spPr/>
      <dgm:t>
        <a:bodyPr/>
        <a:lstStyle/>
        <a:p>
          <a:r>
            <a:rPr lang="es-EC" sz="1800" b="0" dirty="0" smtClean="0"/>
            <a:t>Regulación del gobierno </a:t>
          </a:r>
          <a:endParaRPr lang="es-EC" sz="1800" b="0" dirty="0"/>
        </a:p>
      </dgm:t>
    </dgm:pt>
    <dgm:pt modelId="{62531358-BF0C-4F37-ADCC-5E04703A18B9}" type="parTrans" cxnId="{06FC75BC-BA43-4D4E-8D52-FE9AB16ED216}">
      <dgm:prSet/>
      <dgm:spPr/>
      <dgm:t>
        <a:bodyPr/>
        <a:lstStyle/>
        <a:p>
          <a:endParaRPr lang="es-EC" sz="1200" b="0"/>
        </a:p>
      </dgm:t>
    </dgm:pt>
    <dgm:pt modelId="{894F5E36-BFA2-494B-B1B8-FF3690668DC8}" type="sibTrans" cxnId="{06FC75BC-BA43-4D4E-8D52-FE9AB16ED216}">
      <dgm:prSet/>
      <dgm:spPr/>
      <dgm:t>
        <a:bodyPr/>
        <a:lstStyle/>
        <a:p>
          <a:endParaRPr lang="es-EC" sz="1200" b="0"/>
        </a:p>
      </dgm:t>
    </dgm:pt>
    <dgm:pt modelId="{8260669A-5CEB-423A-8BD4-C6F1D127D08D}">
      <dgm:prSet phldrT="[Text]" custT="1"/>
      <dgm:spPr/>
      <dgm:t>
        <a:bodyPr/>
        <a:lstStyle/>
        <a:p>
          <a:r>
            <a:rPr lang="es-EC" sz="1800" b="0" dirty="0" smtClean="0"/>
            <a:t>Globalización de los negocios</a:t>
          </a:r>
          <a:endParaRPr lang="es-EC" sz="1800" b="0" dirty="0"/>
        </a:p>
      </dgm:t>
    </dgm:pt>
    <dgm:pt modelId="{DFC661BE-17D9-4EB6-8B1C-A82458820FC6}" type="parTrans" cxnId="{13D6675E-57FE-465A-80D9-64A4829E8814}">
      <dgm:prSet/>
      <dgm:spPr/>
      <dgm:t>
        <a:bodyPr/>
        <a:lstStyle/>
        <a:p>
          <a:endParaRPr lang="es-EC" sz="1200" b="0"/>
        </a:p>
      </dgm:t>
    </dgm:pt>
    <dgm:pt modelId="{8B381BAC-E804-43A5-B46C-3B6627F55D05}" type="sibTrans" cxnId="{13D6675E-57FE-465A-80D9-64A4829E8814}">
      <dgm:prSet/>
      <dgm:spPr/>
      <dgm:t>
        <a:bodyPr/>
        <a:lstStyle/>
        <a:p>
          <a:endParaRPr lang="es-EC" sz="1200" b="0"/>
        </a:p>
      </dgm:t>
    </dgm:pt>
    <dgm:pt modelId="{CFA1821F-D6E3-4C97-B23D-AEC7FCFD71FB}">
      <dgm:prSet phldrT="[Text]" custT="1"/>
      <dgm:spPr/>
      <dgm:t>
        <a:bodyPr/>
        <a:lstStyle/>
        <a:p>
          <a:r>
            <a:rPr lang="es-EC" sz="2000" b="0" dirty="0" smtClean="0"/>
            <a:t>Oportunidades de las carreras financieras</a:t>
          </a:r>
          <a:endParaRPr lang="es-EC" sz="2000" b="0" dirty="0"/>
        </a:p>
      </dgm:t>
    </dgm:pt>
    <dgm:pt modelId="{14D649B7-3776-40B4-BC21-65111BBDB910}" type="parTrans" cxnId="{EF198EDB-508F-46E2-B3A4-90B6D9A6C938}">
      <dgm:prSet/>
      <dgm:spPr/>
      <dgm:t>
        <a:bodyPr/>
        <a:lstStyle/>
        <a:p>
          <a:endParaRPr lang="es-EC" sz="1200" b="0"/>
        </a:p>
      </dgm:t>
    </dgm:pt>
    <dgm:pt modelId="{5F94774B-8785-404B-9937-FF61A31807CA}" type="sibTrans" cxnId="{EF198EDB-508F-46E2-B3A4-90B6D9A6C938}">
      <dgm:prSet/>
      <dgm:spPr/>
      <dgm:t>
        <a:bodyPr/>
        <a:lstStyle/>
        <a:p>
          <a:endParaRPr lang="es-EC" sz="1200" b="0"/>
        </a:p>
      </dgm:t>
    </dgm:pt>
    <dgm:pt modelId="{03E1713F-99A9-4CF6-8EC4-8A92FD06A18A}">
      <dgm:prSet phldrT="[Text]" custT="1"/>
      <dgm:spPr/>
      <dgm:t>
        <a:bodyPr/>
        <a:lstStyle/>
        <a:p>
          <a:r>
            <a:rPr lang="es-EC" sz="1800" b="0" dirty="0" smtClean="0"/>
            <a:t>Mercado e instituciones financieras</a:t>
          </a:r>
          <a:endParaRPr lang="es-EC" sz="1800" b="0" dirty="0"/>
        </a:p>
      </dgm:t>
    </dgm:pt>
    <dgm:pt modelId="{B31E3562-F4F9-422E-84C5-2F3480F59A72}" type="parTrans" cxnId="{8EEC909D-DA18-45FB-929C-FAC31219E3B4}">
      <dgm:prSet/>
      <dgm:spPr/>
      <dgm:t>
        <a:bodyPr/>
        <a:lstStyle/>
        <a:p>
          <a:endParaRPr lang="es-EC" sz="1200" b="0"/>
        </a:p>
      </dgm:t>
    </dgm:pt>
    <dgm:pt modelId="{23D16031-5EF9-4F32-B8F8-474829D1EA6F}" type="sibTrans" cxnId="{8EEC909D-DA18-45FB-929C-FAC31219E3B4}">
      <dgm:prSet/>
      <dgm:spPr/>
      <dgm:t>
        <a:bodyPr/>
        <a:lstStyle/>
        <a:p>
          <a:endParaRPr lang="es-EC" sz="1200" b="0"/>
        </a:p>
      </dgm:t>
    </dgm:pt>
    <dgm:pt modelId="{F19550E5-8345-4A2C-8EE7-C89F7FD56538}">
      <dgm:prSet phldrT="[Text]" custT="1"/>
      <dgm:spPr/>
      <dgm:t>
        <a:bodyPr/>
        <a:lstStyle/>
        <a:p>
          <a:r>
            <a:rPr lang="es-EC" sz="1800" b="0" dirty="0" smtClean="0"/>
            <a:t>Inversión </a:t>
          </a:r>
          <a:endParaRPr lang="es-EC" sz="1800" b="0" dirty="0"/>
        </a:p>
      </dgm:t>
    </dgm:pt>
    <dgm:pt modelId="{0BC23247-EF55-4A4C-A92C-58F6B30415E4}" type="parTrans" cxnId="{C7B684E4-A6A7-4B7F-B944-E199467AB008}">
      <dgm:prSet/>
      <dgm:spPr/>
      <dgm:t>
        <a:bodyPr/>
        <a:lstStyle/>
        <a:p>
          <a:endParaRPr lang="es-EC" sz="1200" b="0"/>
        </a:p>
      </dgm:t>
    </dgm:pt>
    <dgm:pt modelId="{F313383E-ADB0-4641-B2F2-AF3A8B3B756C}" type="sibTrans" cxnId="{C7B684E4-A6A7-4B7F-B944-E199467AB008}">
      <dgm:prSet/>
      <dgm:spPr/>
      <dgm:t>
        <a:bodyPr/>
        <a:lstStyle/>
        <a:p>
          <a:endParaRPr lang="es-EC" sz="1200" b="0"/>
        </a:p>
      </dgm:t>
    </dgm:pt>
    <dgm:pt modelId="{2781C832-7F03-483F-A81B-BFE092063669}">
      <dgm:prSet phldrT="[Text]" custT="1"/>
      <dgm:spPr/>
      <dgm:t>
        <a:bodyPr/>
        <a:lstStyle/>
        <a:p>
          <a:r>
            <a:rPr lang="es-ES" sz="2000" b="0" i="0" dirty="0" smtClean="0"/>
            <a:t>Comportamiento del consumidor</a:t>
          </a:r>
          <a:endParaRPr lang="es-EC" sz="2000" b="0" dirty="0"/>
        </a:p>
      </dgm:t>
    </dgm:pt>
    <dgm:pt modelId="{4C391390-03D1-4F5D-86E6-D1E103F12145}" type="parTrans" cxnId="{86ED93A5-1238-430B-AC4D-76ADA09FAE1E}">
      <dgm:prSet/>
      <dgm:spPr/>
      <dgm:t>
        <a:bodyPr/>
        <a:lstStyle/>
        <a:p>
          <a:endParaRPr lang="es-EC" sz="1200" b="0"/>
        </a:p>
      </dgm:t>
    </dgm:pt>
    <dgm:pt modelId="{57C40E2C-A112-4F3C-B1E2-E3F4042E952A}" type="sibTrans" cxnId="{86ED93A5-1238-430B-AC4D-76ADA09FAE1E}">
      <dgm:prSet/>
      <dgm:spPr/>
      <dgm:t>
        <a:bodyPr/>
        <a:lstStyle/>
        <a:p>
          <a:endParaRPr lang="es-EC" sz="1200" b="0"/>
        </a:p>
      </dgm:t>
    </dgm:pt>
    <dgm:pt modelId="{44273D8C-AEDF-4224-A13B-C53B22B69786}">
      <dgm:prSet phldrT="[Text]" custT="1"/>
      <dgm:spPr/>
      <dgm:t>
        <a:bodyPr/>
        <a:lstStyle/>
        <a:p>
          <a:r>
            <a:rPr lang="es-EC" sz="1800" b="0" dirty="0" smtClean="0"/>
            <a:t>El entorno</a:t>
          </a:r>
          <a:endParaRPr lang="es-EC" sz="1800" b="0" dirty="0"/>
        </a:p>
      </dgm:t>
    </dgm:pt>
    <dgm:pt modelId="{80910428-087B-4850-9897-42957628A783}" type="parTrans" cxnId="{7CD55394-DEA4-46EA-AD3D-C9990F241452}">
      <dgm:prSet/>
      <dgm:spPr/>
      <dgm:t>
        <a:bodyPr/>
        <a:lstStyle/>
        <a:p>
          <a:endParaRPr lang="es-EC" sz="1200" b="0"/>
        </a:p>
      </dgm:t>
    </dgm:pt>
    <dgm:pt modelId="{4367FBAF-1484-431F-A195-7406FE7797C8}" type="sibTrans" cxnId="{7CD55394-DEA4-46EA-AD3D-C9990F241452}">
      <dgm:prSet/>
      <dgm:spPr/>
      <dgm:t>
        <a:bodyPr/>
        <a:lstStyle/>
        <a:p>
          <a:endParaRPr lang="es-EC" sz="1200" b="0"/>
        </a:p>
      </dgm:t>
    </dgm:pt>
    <dgm:pt modelId="{7F472F81-2F78-48CB-A884-5E23B22BC2DE}">
      <dgm:prSet phldrT="[Text]" custT="1"/>
      <dgm:spPr/>
      <dgm:t>
        <a:bodyPr/>
        <a:lstStyle/>
        <a:p>
          <a:r>
            <a:rPr lang="es-EC" sz="1800" b="0" dirty="0" smtClean="0"/>
            <a:t>Respuesta del comprador</a:t>
          </a:r>
          <a:endParaRPr lang="es-EC" sz="1800" b="0" dirty="0"/>
        </a:p>
      </dgm:t>
    </dgm:pt>
    <dgm:pt modelId="{25AEA30C-7F5E-4C66-AD1F-540CBC922FFC}" type="parTrans" cxnId="{E096D626-A468-47ED-A30B-CDC7882C1E1F}">
      <dgm:prSet/>
      <dgm:spPr/>
      <dgm:t>
        <a:bodyPr/>
        <a:lstStyle/>
        <a:p>
          <a:endParaRPr lang="es-EC" sz="1200" b="0"/>
        </a:p>
      </dgm:t>
    </dgm:pt>
    <dgm:pt modelId="{F2C4E3BA-58E0-4AF9-999C-00ECFC63B07E}" type="sibTrans" cxnId="{E096D626-A468-47ED-A30B-CDC7882C1E1F}">
      <dgm:prSet/>
      <dgm:spPr/>
      <dgm:t>
        <a:bodyPr/>
        <a:lstStyle/>
        <a:p>
          <a:endParaRPr lang="es-EC" sz="1200" b="0"/>
        </a:p>
      </dgm:t>
    </dgm:pt>
    <dgm:pt modelId="{6FD4C620-1C48-452D-8E88-6F41BC50A2A2}">
      <dgm:prSet phldrT="[Text]" custT="1"/>
      <dgm:spPr/>
      <dgm:t>
        <a:bodyPr/>
        <a:lstStyle/>
        <a:p>
          <a:r>
            <a:rPr lang="es-EC" sz="1800" b="0" dirty="0" smtClean="0"/>
            <a:t>Uso de tecnologías</a:t>
          </a:r>
          <a:endParaRPr lang="es-EC" sz="1800" b="0" dirty="0"/>
        </a:p>
      </dgm:t>
    </dgm:pt>
    <dgm:pt modelId="{3A1A2002-AFAF-4ED1-B066-C0155C4A64D2}" type="parTrans" cxnId="{BDC9FE11-86ED-42A2-8DC7-3AE002D45D15}">
      <dgm:prSet/>
      <dgm:spPr/>
      <dgm:t>
        <a:bodyPr/>
        <a:lstStyle/>
        <a:p>
          <a:endParaRPr lang="es-EC" sz="1200" b="0"/>
        </a:p>
      </dgm:t>
    </dgm:pt>
    <dgm:pt modelId="{5DF061AA-3A2C-4BEA-B0FF-B95341B30E89}" type="sibTrans" cxnId="{BDC9FE11-86ED-42A2-8DC7-3AE002D45D15}">
      <dgm:prSet/>
      <dgm:spPr/>
      <dgm:t>
        <a:bodyPr/>
        <a:lstStyle/>
        <a:p>
          <a:endParaRPr lang="es-EC" sz="1200" b="0"/>
        </a:p>
      </dgm:t>
    </dgm:pt>
    <dgm:pt modelId="{0B60BD92-FFE3-40CD-8BB7-41CCCEB36653}">
      <dgm:prSet phldrT="[Text]" custT="1"/>
      <dgm:spPr/>
      <dgm:t>
        <a:bodyPr/>
        <a:lstStyle/>
        <a:p>
          <a:r>
            <a:rPr lang="es-EC" sz="1800" b="0" dirty="0" smtClean="0"/>
            <a:t>Administración Financiera</a:t>
          </a:r>
          <a:endParaRPr lang="es-EC" sz="1800" b="0" dirty="0"/>
        </a:p>
      </dgm:t>
    </dgm:pt>
    <dgm:pt modelId="{D6B74C4C-BC6C-405A-82A2-35506CE49E07}" type="parTrans" cxnId="{554FA47F-4E60-4D7A-941D-DA3F5EE919BB}">
      <dgm:prSet/>
      <dgm:spPr/>
      <dgm:t>
        <a:bodyPr/>
        <a:lstStyle/>
        <a:p>
          <a:endParaRPr lang="es-EC" sz="1200" b="0"/>
        </a:p>
      </dgm:t>
    </dgm:pt>
    <dgm:pt modelId="{D793135B-3416-4114-9C2F-909880320963}" type="sibTrans" cxnId="{554FA47F-4E60-4D7A-941D-DA3F5EE919BB}">
      <dgm:prSet/>
      <dgm:spPr/>
      <dgm:t>
        <a:bodyPr/>
        <a:lstStyle/>
        <a:p>
          <a:endParaRPr lang="es-EC" sz="1200" b="0"/>
        </a:p>
      </dgm:t>
    </dgm:pt>
    <dgm:pt modelId="{C3CBBA54-C7F0-4B61-A4D7-F12EBB34D584}">
      <dgm:prSet phldrT="[Text]" custT="1"/>
      <dgm:spPr/>
      <dgm:t>
        <a:bodyPr/>
        <a:lstStyle/>
        <a:p>
          <a:r>
            <a:rPr lang="es-EC" sz="1800" b="0" dirty="0" smtClean="0"/>
            <a:t>Caja negra del comprador</a:t>
          </a:r>
          <a:endParaRPr lang="es-EC" sz="1800" b="0" dirty="0"/>
        </a:p>
      </dgm:t>
    </dgm:pt>
    <dgm:pt modelId="{76043B08-4CC2-4636-9523-A360B728D09F}" type="parTrans" cxnId="{7D159D31-C4A6-4BEF-BFFA-9D8173BB330E}">
      <dgm:prSet/>
      <dgm:spPr/>
      <dgm:t>
        <a:bodyPr/>
        <a:lstStyle/>
        <a:p>
          <a:endParaRPr lang="es-EC" sz="1200" b="0"/>
        </a:p>
      </dgm:t>
    </dgm:pt>
    <dgm:pt modelId="{873FE1B1-0284-420A-B3D0-775F1889023D}" type="sibTrans" cxnId="{7D159D31-C4A6-4BEF-BFFA-9D8173BB330E}">
      <dgm:prSet/>
      <dgm:spPr/>
      <dgm:t>
        <a:bodyPr/>
        <a:lstStyle/>
        <a:p>
          <a:endParaRPr lang="es-EC" sz="1200" b="0"/>
        </a:p>
      </dgm:t>
    </dgm:pt>
    <dgm:pt modelId="{9E1EAB9B-8178-44F0-B6E8-61A8ED63096C}" type="pres">
      <dgm:prSet presAssocID="{038CA504-9190-4B5E-AA73-132332641C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1135353-C052-4D93-A35A-6EA6F8A8091D}" type="pres">
      <dgm:prSet presAssocID="{D13848B5-2098-4EC5-A361-0278F846257B}" presName="linNode" presStyleCnt="0"/>
      <dgm:spPr/>
    </dgm:pt>
    <dgm:pt modelId="{B057062E-C837-49DF-B388-7C06CBC506F3}" type="pres">
      <dgm:prSet presAssocID="{D13848B5-2098-4EC5-A361-0278F846257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CF4A4B-619B-48DB-B5CA-7F3240D47AD7}" type="pres">
      <dgm:prSet presAssocID="{D13848B5-2098-4EC5-A361-0278F846257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49F8BB-E43A-4C2E-B02A-02D7D45CEE28}" type="pres">
      <dgm:prSet presAssocID="{787134FE-83A4-4278-B2F4-1C1EA550F00C}" presName="sp" presStyleCnt="0"/>
      <dgm:spPr/>
    </dgm:pt>
    <dgm:pt modelId="{86BFD7BC-0D82-4A4B-AD60-F0A7F04AA84D}" type="pres">
      <dgm:prSet presAssocID="{CFA1821F-D6E3-4C97-B23D-AEC7FCFD71FB}" presName="linNode" presStyleCnt="0"/>
      <dgm:spPr/>
    </dgm:pt>
    <dgm:pt modelId="{4AA116F4-EEF2-4FAB-B713-C30C3775E868}" type="pres">
      <dgm:prSet presAssocID="{CFA1821F-D6E3-4C97-B23D-AEC7FCFD71F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2730A6-3053-49CD-8BB7-8D35E32C2117}" type="pres">
      <dgm:prSet presAssocID="{CFA1821F-D6E3-4C97-B23D-AEC7FCFD71F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DE0676-37E4-4725-9B4D-DAF085EE2EB8}" type="pres">
      <dgm:prSet presAssocID="{5F94774B-8785-404B-9937-FF61A31807CA}" presName="sp" presStyleCnt="0"/>
      <dgm:spPr/>
    </dgm:pt>
    <dgm:pt modelId="{7FD79743-B54B-4050-9709-B9F3B09180CE}" type="pres">
      <dgm:prSet presAssocID="{2781C832-7F03-483F-A81B-BFE092063669}" presName="linNode" presStyleCnt="0"/>
      <dgm:spPr/>
    </dgm:pt>
    <dgm:pt modelId="{6AED490B-26CF-4EBC-80EE-5A000559BB72}" type="pres">
      <dgm:prSet presAssocID="{2781C832-7F03-483F-A81B-BFE09206366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BC726C-7280-4243-959A-FD19E030820B}" type="pres">
      <dgm:prSet presAssocID="{2781C832-7F03-483F-A81B-BFE09206366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3D6675E-57FE-465A-80D9-64A4829E8814}" srcId="{D13848B5-2098-4EC5-A361-0278F846257B}" destId="{8260669A-5CEB-423A-8BD4-C6F1D127D08D}" srcOrd="1" destOrd="0" parTransId="{DFC661BE-17D9-4EB6-8B1C-A82458820FC6}" sibTransId="{8B381BAC-E804-43A5-B46C-3B6627F55D05}"/>
    <dgm:cxn modelId="{AE08B6D4-A779-46B7-9ECB-748E85DCA3BD}" type="presOf" srcId="{038CA504-9190-4B5E-AA73-132332641CC2}" destId="{9E1EAB9B-8178-44F0-B6E8-61A8ED63096C}" srcOrd="0" destOrd="0" presId="urn:microsoft.com/office/officeart/2005/8/layout/vList5"/>
    <dgm:cxn modelId="{7D159D31-C4A6-4BEF-BFFA-9D8173BB330E}" srcId="{2781C832-7F03-483F-A81B-BFE092063669}" destId="{C3CBBA54-C7F0-4B61-A4D7-F12EBB34D584}" srcOrd="1" destOrd="0" parTransId="{76043B08-4CC2-4636-9523-A360B728D09F}" sibTransId="{873FE1B1-0284-420A-B3D0-775F1889023D}"/>
    <dgm:cxn modelId="{8EEC909D-DA18-45FB-929C-FAC31219E3B4}" srcId="{CFA1821F-D6E3-4C97-B23D-AEC7FCFD71FB}" destId="{03E1713F-99A9-4CF6-8EC4-8A92FD06A18A}" srcOrd="0" destOrd="0" parTransId="{B31E3562-F4F9-422E-84C5-2F3480F59A72}" sibTransId="{23D16031-5EF9-4F32-B8F8-474829D1EA6F}"/>
    <dgm:cxn modelId="{89DB9CE3-2AF5-4131-8EF2-8C95FE5B77F1}" type="presOf" srcId="{6FD4C620-1C48-452D-8E88-6F41BC50A2A2}" destId="{42CF4A4B-619B-48DB-B5CA-7F3240D47AD7}" srcOrd="0" destOrd="2" presId="urn:microsoft.com/office/officeart/2005/8/layout/vList5"/>
    <dgm:cxn modelId="{554FA47F-4E60-4D7A-941D-DA3F5EE919BB}" srcId="{CFA1821F-D6E3-4C97-B23D-AEC7FCFD71FB}" destId="{0B60BD92-FFE3-40CD-8BB7-41CCCEB36653}" srcOrd="2" destOrd="0" parTransId="{D6B74C4C-BC6C-405A-82A2-35506CE49E07}" sibTransId="{D793135B-3416-4114-9C2F-909880320963}"/>
    <dgm:cxn modelId="{6F748543-FF3E-4513-A079-B040E0A4DE8C}" type="presOf" srcId="{03E1713F-99A9-4CF6-8EC4-8A92FD06A18A}" destId="{432730A6-3053-49CD-8BB7-8D35E32C2117}" srcOrd="0" destOrd="0" presId="urn:microsoft.com/office/officeart/2005/8/layout/vList5"/>
    <dgm:cxn modelId="{646736B6-AD59-491F-BCF7-B590B695A81C}" type="presOf" srcId="{44273D8C-AEDF-4224-A13B-C53B22B69786}" destId="{86BC726C-7280-4243-959A-FD19E030820B}" srcOrd="0" destOrd="0" presId="urn:microsoft.com/office/officeart/2005/8/layout/vList5"/>
    <dgm:cxn modelId="{86ED93A5-1238-430B-AC4D-76ADA09FAE1E}" srcId="{038CA504-9190-4B5E-AA73-132332641CC2}" destId="{2781C832-7F03-483F-A81B-BFE092063669}" srcOrd="2" destOrd="0" parTransId="{4C391390-03D1-4F5D-86E6-D1E103F12145}" sibTransId="{57C40E2C-A112-4F3C-B1E2-E3F4042E952A}"/>
    <dgm:cxn modelId="{5CE95325-6F9D-4C2B-B4F8-9AD7134D276D}" type="presOf" srcId="{2781C832-7F03-483F-A81B-BFE092063669}" destId="{6AED490B-26CF-4EBC-80EE-5A000559BB72}" srcOrd="0" destOrd="0" presId="urn:microsoft.com/office/officeart/2005/8/layout/vList5"/>
    <dgm:cxn modelId="{1BD57461-D108-4A3E-88D7-AB3A7C8C92FB}" type="presOf" srcId="{0B60BD92-FFE3-40CD-8BB7-41CCCEB36653}" destId="{432730A6-3053-49CD-8BB7-8D35E32C2117}" srcOrd="0" destOrd="2" presId="urn:microsoft.com/office/officeart/2005/8/layout/vList5"/>
    <dgm:cxn modelId="{06FC75BC-BA43-4D4E-8D52-FE9AB16ED216}" srcId="{D13848B5-2098-4EC5-A361-0278F846257B}" destId="{94B3B0B2-7561-4A4E-B413-DD4A617C8CDD}" srcOrd="0" destOrd="0" parTransId="{62531358-BF0C-4F37-ADCC-5E04703A18B9}" sibTransId="{894F5E36-BFA2-494B-B1B8-FF3690668DC8}"/>
    <dgm:cxn modelId="{11D76DA6-CFFC-4D09-B258-918AF04F9223}" type="presOf" srcId="{F19550E5-8345-4A2C-8EE7-C89F7FD56538}" destId="{432730A6-3053-49CD-8BB7-8D35E32C2117}" srcOrd="0" destOrd="1" presId="urn:microsoft.com/office/officeart/2005/8/layout/vList5"/>
    <dgm:cxn modelId="{4B51DAAB-B3C2-430A-A611-7C246BC27F56}" type="presOf" srcId="{C3CBBA54-C7F0-4B61-A4D7-F12EBB34D584}" destId="{86BC726C-7280-4243-959A-FD19E030820B}" srcOrd="0" destOrd="1" presId="urn:microsoft.com/office/officeart/2005/8/layout/vList5"/>
    <dgm:cxn modelId="{EE7EA3DC-B407-430D-8FBA-E8B94CB34D18}" type="presOf" srcId="{CFA1821F-D6E3-4C97-B23D-AEC7FCFD71FB}" destId="{4AA116F4-EEF2-4FAB-B713-C30C3775E868}" srcOrd="0" destOrd="0" presId="urn:microsoft.com/office/officeart/2005/8/layout/vList5"/>
    <dgm:cxn modelId="{E096D626-A468-47ED-A30B-CDC7882C1E1F}" srcId="{2781C832-7F03-483F-A81B-BFE092063669}" destId="{7F472F81-2F78-48CB-A884-5E23B22BC2DE}" srcOrd="2" destOrd="0" parTransId="{25AEA30C-7F5E-4C66-AD1F-540CBC922FFC}" sibTransId="{F2C4E3BA-58E0-4AF9-999C-00ECFC63B07E}"/>
    <dgm:cxn modelId="{42584FE5-B572-4AC6-9CA8-2F537D9BD279}" type="presOf" srcId="{8260669A-5CEB-423A-8BD4-C6F1D127D08D}" destId="{42CF4A4B-619B-48DB-B5CA-7F3240D47AD7}" srcOrd="0" destOrd="1" presId="urn:microsoft.com/office/officeart/2005/8/layout/vList5"/>
    <dgm:cxn modelId="{E33D139C-EC37-4925-820E-BB885B482E47}" type="presOf" srcId="{7F472F81-2F78-48CB-A884-5E23B22BC2DE}" destId="{86BC726C-7280-4243-959A-FD19E030820B}" srcOrd="0" destOrd="2" presId="urn:microsoft.com/office/officeart/2005/8/layout/vList5"/>
    <dgm:cxn modelId="{9A82445B-6896-470C-86C7-12E70FD80252}" srcId="{038CA504-9190-4B5E-AA73-132332641CC2}" destId="{D13848B5-2098-4EC5-A361-0278F846257B}" srcOrd="0" destOrd="0" parTransId="{8170C9A0-02C0-4A87-BEC4-4167C7A8F5B3}" sibTransId="{787134FE-83A4-4278-B2F4-1C1EA550F00C}"/>
    <dgm:cxn modelId="{7CD55394-DEA4-46EA-AD3D-C9990F241452}" srcId="{2781C832-7F03-483F-A81B-BFE092063669}" destId="{44273D8C-AEDF-4224-A13B-C53B22B69786}" srcOrd="0" destOrd="0" parTransId="{80910428-087B-4850-9897-42957628A783}" sibTransId="{4367FBAF-1484-431F-A195-7406FE7797C8}"/>
    <dgm:cxn modelId="{70555A56-3002-49B9-A9B1-6D15B4C7240A}" type="presOf" srcId="{D13848B5-2098-4EC5-A361-0278F846257B}" destId="{B057062E-C837-49DF-B388-7C06CBC506F3}" srcOrd="0" destOrd="0" presId="urn:microsoft.com/office/officeart/2005/8/layout/vList5"/>
    <dgm:cxn modelId="{BDC9FE11-86ED-42A2-8DC7-3AE002D45D15}" srcId="{D13848B5-2098-4EC5-A361-0278F846257B}" destId="{6FD4C620-1C48-452D-8E88-6F41BC50A2A2}" srcOrd="2" destOrd="0" parTransId="{3A1A2002-AFAF-4ED1-B066-C0155C4A64D2}" sibTransId="{5DF061AA-3A2C-4BEA-B0FF-B95341B30E89}"/>
    <dgm:cxn modelId="{C7B684E4-A6A7-4B7F-B944-E199467AB008}" srcId="{CFA1821F-D6E3-4C97-B23D-AEC7FCFD71FB}" destId="{F19550E5-8345-4A2C-8EE7-C89F7FD56538}" srcOrd="1" destOrd="0" parTransId="{0BC23247-EF55-4A4C-A92C-58F6B30415E4}" sibTransId="{F313383E-ADB0-4641-B2F2-AF3A8B3B756C}"/>
    <dgm:cxn modelId="{EF198EDB-508F-46E2-B3A4-90B6D9A6C938}" srcId="{038CA504-9190-4B5E-AA73-132332641CC2}" destId="{CFA1821F-D6E3-4C97-B23D-AEC7FCFD71FB}" srcOrd="1" destOrd="0" parTransId="{14D649B7-3776-40B4-BC21-65111BBDB910}" sibTransId="{5F94774B-8785-404B-9937-FF61A31807CA}"/>
    <dgm:cxn modelId="{A3F04351-488B-4D57-8407-228698EFD4C2}" type="presOf" srcId="{94B3B0B2-7561-4A4E-B413-DD4A617C8CDD}" destId="{42CF4A4B-619B-48DB-B5CA-7F3240D47AD7}" srcOrd="0" destOrd="0" presId="urn:microsoft.com/office/officeart/2005/8/layout/vList5"/>
    <dgm:cxn modelId="{827676D3-EB83-4DC3-88C6-C1214058AE32}" type="presParOf" srcId="{9E1EAB9B-8178-44F0-B6E8-61A8ED63096C}" destId="{D1135353-C052-4D93-A35A-6EA6F8A8091D}" srcOrd="0" destOrd="0" presId="urn:microsoft.com/office/officeart/2005/8/layout/vList5"/>
    <dgm:cxn modelId="{9FE583FC-B09C-4D86-A7E5-3EAF4F05121A}" type="presParOf" srcId="{D1135353-C052-4D93-A35A-6EA6F8A8091D}" destId="{B057062E-C837-49DF-B388-7C06CBC506F3}" srcOrd="0" destOrd="0" presId="urn:microsoft.com/office/officeart/2005/8/layout/vList5"/>
    <dgm:cxn modelId="{1E1AF0C4-C03F-406E-BCC1-1465CE87FECC}" type="presParOf" srcId="{D1135353-C052-4D93-A35A-6EA6F8A8091D}" destId="{42CF4A4B-619B-48DB-B5CA-7F3240D47AD7}" srcOrd="1" destOrd="0" presId="urn:microsoft.com/office/officeart/2005/8/layout/vList5"/>
    <dgm:cxn modelId="{2834C50D-821A-4F44-863B-47F6EB7320C7}" type="presParOf" srcId="{9E1EAB9B-8178-44F0-B6E8-61A8ED63096C}" destId="{1349F8BB-E43A-4C2E-B02A-02D7D45CEE28}" srcOrd="1" destOrd="0" presId="urn:microsoft.com/office/officeart/2005/8/layout/vList5"/>
    <dgm:cxn modelId="{90E3BEE5-EA72-45EF-A64F-B519602DAF32}" type="presParOf" srcId="{9E1EAB9B-8178-44F0-B6E8-61A8ED63096C}" destId="{86BFD7BC-0D82-4A4B-AD60-F0A7F04AA84D}" srcOrd="2" destOrd="0" presId="urn:microsoft.com/office/officeart/2005/8/layout/vList5"/>
    <dgm:cxn modelId="{DCB3D822-47EE-481B-9FA9-BA30EE1E3ADB}" type="presParOf" srcId="{86BFD7BC-0D82-4A4B-AD60-F0A7F04AA84D}" destId="{4AA116F4-EEF2-4FAB-B713-C30C3775E868}" srcOrd="0" destOrd="0" presId="urn:microsoft.com/office/officeart/2005/8/layout/vList5"/>
    <dgm:cxn modelId="{154A32A3-2F44-4F43-B240-50B5A854237D}" type="presParOf" srcId="{86BFD7BC-0D82-4A4B-AD60-F0A7F04AA84D}" destId="{432730A6-3053-49CD-8BB7-8D35E32C2117}" srcOrd="1" destOrd="0" presId="urn:microsoft.com/office/officeart/2005/8/layout/vList5"/>
    <dgm:cxn modelId="{A1534C35-ECBF-4DEC-901B-ED3ACCA24683}" type="presParOf" srcId="{9E1EAB9B-8178-44F0-B6E8-61A8ED63096C}" destId="{0DDE0676-37E4-4725-9B4D-DAF085EE2EB8}" srcOrd="3" destOrd="0" presId="urn:microsoft.com/office/officeart/2005/8/layout/vList5"/>
    <dgm:cxn modelId="{6E8FF4E0-B04E-4D79-90F6-8B609D86F5A7}" type="presParOf" srcId="{9E1EAB9B-8178-44F0-B6E8-61A8ED63096C}" destId="{7FD79743-B54B-4050-9709-B9F3B09180CE}" srcOrd="4" destOrd="0" presId="urn:microsoft.com/office/officeart/2005/8/layout/vList5"/>
    <dgm:cxn modelId="{7F3DABE7-066B-4AC5-9E01-05A83BDA0159}" type="presParOf" srcId="{7FD79743-B54B-4050-9709-B9F3B09180CE}" destId="{6AED490B-26CF-4EBC-80EE-5A000559BB72}" srcOrd="0" destOrd="0" presId="urn:microsoft.com/office/officeart/2005/8/layout/vList5"/>
    <dgm:cxn modelId="{880462FD-3645-462E-B8D1-8D84135816F9}" type="presParOf" srcId="{7FD79743-B54B-4050-9709-B9F3B09180CE}" destId="{86BC726C-7280-4243-959A-FD19E03082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903A05-2440-4E0D-ADEC-072B2E1CAA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CDD518-5148-47A9-9F7A-BEEA1B693834}">
      <dgm:prSet phldrT="[Texto]" custT="1"/>
      <dgm:spPr/>
      <dgm:t>
        <a:bodyPr/>
        <a:lstStyle/>
        <a:p>
          <a:r>
            <a:rPr lang="es-ES" sz="2800" dirty="0" smtClean="0"/>
            <a:t>Investigación Nacional</a:t>
          </a:r>
          <a:endParaRPr lang="es-ES" sz="2800" dirty="0"/>
        </a:p>
      </dgm:t>
    </dgm:pt>
    <dgm:pt modelId="{8DD8BAD8-6B30-45C3-8178-A47ADC6033CB}" type="parTrans" cxnId="{B545D9BF-D8E5-4470-A5B4-192A5C4D1A85}">
      <dgm:prSet/>
      <dgm:spPr/>
      <dgm:t>
        <a:bodyPr/>
        <a:lstStyle/>
        <a:p>
          <a:endParaRPr lang="es-ES" sz="1600"/>
        </a:p>
      </dgm:t>
    </dgm:pt>
    <dgm:pt modelId="{DF38899F-6004-41E7-9668-41AA60800A17}" type="sibTrans" cxnId="{B545D9BF-D8E5-4470-A5B4-192A5C4D1A85}">
      <dgm:prSet/>
      <dgm:spPr/>
      <dgm:t>
        <a:bodyPr/>
        <a:lstStyle/>
        <a:p>
          <a:endParaRPr lang="es-ES" sz="1600"/>
        </a:p>
      </dgm:t>
    </dgm:pt>
    <dgm:pt modelId="{111B926E-6E1A-4988-BC16-CF9200FD9A11}">
      <dgm:prSet phldrT="[Texto]" custT="1"/>
      <dgm:spPr/>
      <dgm:t>
        <a:bodyPr/>
        <a:lstStyle/>
        <a:p>
          <a:r>
            <a:rPr lang="es-ES" sz="1600" i="1" dirty="0" smtClean="0"/>
            <a:t>Análisis de mercado para profesionales del área de marketing de niveles grado y postgrado en las zonas administrativas 2 y 9. (1)</a:t>
          </a:r>
          <a:endParaRPr lang="es-ES" sz="1600" dirty="0"/>
        </a:p>
      </dgm:t>
    </dgm:pt>
    <dgm:pt modelId="{673F0B5C-72A2-4F42-9C03-A232FD552C5F}" type="parTrans" cxnId="{3BCB75CF-FA93-4DCA-A6C9-32A55C02498C}">
      <dgm:prSet/>
      <dgm:spPr/>
      <dgm:t>
        <a:bodyPr/>
        <a:lstStyle/>
        <a:p>
          <a:endParaRPr lang="es-ES" sz="1600"/>
        </a:p>
      </dgm:t>
    </dgm:pt>
    <dgm:pt modelId="{54E1F360-448B-44A6-8022-54F7C16FD137}" type="sibTrans" cxnId="{3BCB75CF-FA93-4DCA-A6C9-32A55C02498C}">
      <dgm:prSet/>
      <dgm:spPr/>
      <dgm:t>
        <a:bodyPr/>
        <a:lstStyle/>
        <a:p>
          <a:endParaRPr lang="es-ES" sz="1600"/>
        </a:p>
      </dgm:t>
    </dgm:pt>
    <dgm:pt modelId="{5128F199-E274-403F-81BC-3C6C00AEC92F}">
      <dgm:prSet phldrT="[Texto]" custT="1"/>
      <dgm:spPr/>
      <dgm:t>
        <a:bodyPr/>
        <a:lstStyle/>
        <a:p>
          <a:r>
            <a:rPr lang="es-ES" sz="2800" dirty="0" smtClean="0"/>
            <a:t>Investigación Latinoamericana</a:t>
          </a:r>
          <a:endParaRPr lang="es-ES" sz="2800" dirty="0"/>
        </a:p>
      </dgm:t>
    </dgm:pt>
    <dgm:pt modelId="{B4EF4EA3-0FBD-4472-AF87-389A1CD801D1}" type="parTrans" cxnId="{76F33198-FDF2-4251-9AD0-9587AF62ABC4}">
      <dgm:prSet/>
      <dgm:spPr/>
      <dgm:t>
        <a:bodyPr/>
        <a:lstStyle/>
        <a:p>
          <a:endParaRPr lang="es-ES" sz="1600"/>
        </a:p>
      </dgm:t>
    </dgm:pt>
    <dgm:pt modelId="{E4F43F4D-6B56-450F-ABC9-47DFB8937D20}" type="sibTrans" cxnId="{76F33198-FDF2-4251-9AD0-9587AF62ABC4}">
      <dgm:prSet/>
      <dgm:spPr/>
      <dgm:t>
        <a:bodyPr/>
        <a:lstStyle/>
        <a:p>
          <a:endParaRPr lang="es-ES" sz="1600"/>
        </a:p>
      </dgm:t>
    </dgm:pt>
    <dgm:pt modelId="{628881A2-BADD-4EA3-8F0D-048EECE2260D}">
      <dgm:prSet phldrT="[Texto]" custT="1"/>
      <dgm:spPr/>
      <dgm:t>
        <a:bodyPr/>
        <a:lstStyle/>
        <a:p>
          <a:r>
            <a:rPr lang="es-ES" sz="1600" i="1" dirty="0" smtClean="0"/>
            <a:t>Demanda de carreras universitarias y su relación con el promedio, sexo y nivel socioeconómico de los alumnos de bachillerato incorporado a la Universidad Nacional Autónoma de México (UNAM) 2007. (2)</a:t>
          </a:r>
          <a:endParaRPr lang="es-ES" sz="1600" dirty="0"/>
        </a:p>
      </dgm:t>
    </dgm:pt>
    <dgm:pt modelId="{6519650D-0651-4E73-AB18-F68BB0A36162}" type="parTrans" cxnId="{C7DBBC64-EA9C-40FB-91A9-6E369CAD4A06}">
      <dgm:prSet/>
      <dgm:spPr/>
      <dgm:t>
        <a:bodyPr/>
        <a:lstStyle/>
        <a:p>
          <a:endParaRPr lang="es-ES" sz="1600"/>
        </a:p>
      </dgm:t>
    </dgm:pt>
    <dgm:pt modelId="{8F2BF1FA-854A-42BD-B364-F3E74DBC2931}" type="sibTrans" cxnId="{C7DBBC64-EA9C-40FB-91A9-6E369CAD4A06}">
      <dgm:prSet/>
      <dgm:spPr/>
      <dgm:t>
        <a:bodyPr/>
        <a:lstStyle/>
        <a:p>
          <a:endParaRPr lang="es-ES" sz="1600"/>
        </a:p>
      </dgm:t>
    </dgm:pt>
    <dgm:pt modelId="{CC83E54F-C7D0-4B9D-866F-19B7481DF67A}">
      <dgm:prSet phldrT="[Texto]" custT="1"/>
      <dgm:spPr/>
      <dgm:t>
        <a:bodyPr/>
        <a:lstStyle/>
        <a:p>
          <a:r>
            <a:rPr lang="es-ES" sz="2800" dirty="0" smtClean="0"/>
            <a:t>Investigación Internacional</a:t>
          </a:r>
          <a:endParaRPr lang="es-ES" sz="2800" dirty="0"/>
        </a:p>
      </dgm:t>
    </dgm:pt>
    <dgm:pt modelId="{6669327C-CD94-41DB-A9CD-7D191AE293B6}" type="parTrans" cxnId="{D21EF749-6E7C-4492-ADA1-1FA55A97D523}">
      <dgm:prSet/>
      <dgm:spPr/>
      <dgm:t>
        <a:bodyPr/>
        <a:lstStyle/>
        <a:p>
          <a:endParaRPr lang="es-ES" sz="1600"/>
        </a:p>
      </dgm:t>
    </dgm:pt>
    <dgm:pt modelId="{91E7BF61-364B-4587-BA3D-B751C23F83E3}" type="sibTrans" cxnId="{D21EF749-6E7C-4492-ADA1-1FA55A97D523}">
      <dgm:prSet/>
      <dgm:spPr/>
      <dgm:t>
        <a:bodyPr/>
        <a:lstStyle/>
        <a:p>
          <a:endParaRPr lang="es-ES" sz="1600"/>
        </a:p>
      </dgm:t>
    </dgm:pt>
    <dgm:pt modelId="{1B0EA038-22F1-4034-A52E-547748A59E72}">
      <dgm:prSet phldrT="[Texto]" custT="1"/>
      <dgm:spPr/>
      <dgm:t>
        <a:bodyPr/>
        <a:lstStyle/>
        <a:p>
          <a:r>
            <a:rPr lang="es-ES" sz="1600" i="1" dirty="0" smtClean="0"/>
            <a:t>Análisis de los factores determinantes de la demanda internacional de educación superior para España 2008. (3)</a:t>
          </a:r>
          <a:endParaRPr lang="es-ES" sz="1600" dirty="0"/>
        </a:p>
      </dgm:t>
    </dgm:pt>
    <dgm:pt modelId="{88CAED88-1E22-455F-AF01-1F52767AE7EA}" type="parTrans" cxnId="{F961F978-2B8A-4796-8D71-4417FEF2F1AA}">
      <dgm:prSet/>
      <dgm:spPr/>
      <dgm:t>
        <a:bodyPr/>
        <a:lstStyle/>
        <a:p>
          <a:endParaRPr lang="es-ES" sz="1600"/>
        </a:p>
      </dgm:t>
    </dgm:pt>
    <dgm:pt modelId="{D24C0D2A-0EDC-415B-BE77-3157FAA7109F}" type="sibTrans" cxnId="{F961F978-2B8A-4796-8D71-4417FEF2F1AA}">
      <dgm:prSet/>
      <dgm:spPr/>
      <dgm:t>
        <a:bodyPr/>
        <a:lstStyle/>
        <a:p>
          <a:endParaRPr lang="es-ES" sz="1600"/>
        </a:p>
      </dgm:t>
    </dgm:pt>
    <dgm:pt modelId="{7BE60D98-EBFB-401C-BB3A-24BB19AC4B29}" type="pres">
      <dgm:prSet presAssocID="{5C903A05-2440-4E0D-ADEC-072B2E1CAA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5E887A-B174-41F5-9F82-E2BD78631EE4}" type="pres">
      <dgm:prSet presAssocID="{3BCDD518-5148-47A9-9F7A-BEEA1B693834}" presName="linNode" presStyleCnt="0"/>
      <dgm:spPr/>
      <dgm:t>
        <a:bodyPr/>
        <a:lstStyle/>
        <a:p>
          <a:endParaRPr lang="es-EC"/>
        </a:p>
      </dgm:t>
    </dgm:pt>
    <dgm:pt modelId="{34DAB819-9C64-4D8B-8CA0-B5E9A9CCFC0D}" type="pres">
      <dgm:prSet presAssocID="{3BCDD518-5148-47A9-9F7A-BEEA1B69383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2EDA57-788B-4213-B735-CA92AF9B7269}" type="pres">
      <dgm:prSet presAssocID="{3BCDD518-5148-47A9-9F7A-BEEA1B69383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F447EA-E3B0-403B-85B6-106A8B96D5FF}" type="pres">
      <dgm:prSet presAssocID="{DF38899F-6004-41E7-9668-41AA60800A17}" presName="sp" presStyleCnt="0"/>
      <dgm:spPr/>
      <dgm:t>
        <a:bodyPr/>
        <a:lstStyle/>
        <a:p>
          <a:endParaRPr lang="es-EC"/>
        </a:p>
      </dgm:t>
    </dgm:pt>
    <dgm:pt modelId="{CF465DC9-DC09-47EF-AB2B-8F96C9D56CA7}" type="pres">
      <dgm:prSet presAssocID="{5128F199-E274-403F-81BC-3C6C00AEC92F}" presName="linNode" presStyleCnt="0"/>
      <dgm:spPr/>
      <dgm:t>
        <a:bodyPr/>
        <a:lstStyle/>
        <a:p>
          <a:endParaRPr lang="es-EC"/>
        </a:p>
      </dgm:t>
    </dgm:pt>
    <dgm:pt modelId="{B4543468-03FE-4A53-9929-384A8FAFC5E6}" type="pres">
      <dgm:prSet presAssocID="{5128F199-E274-403F-81BC-3C6C00AEC92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746E31-2941-4E4D-8538-625BC59D1D38}" type="pres">
      <dgm:prSet presAssocID="{5128F199-E274-403F-81BC-3C6C00AEC92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D377B9-A746-4C5B-80C0-A6C75BA59E0F}" type="pres">
      <dgm:prSet presAssocID="{E4F43F4D-6B56-450F-ABC9-47DFB8937D20}" presName="sp" presStyleCnt="0"/>
      <dgm:spPr/>
      <dgm:t>
        <a:bodyPr/>
        <a:lstStyle/>
        <a:p>
          <a:endParaRPr lang="es-EC"/>
        </a:p>
      </dgm:t>
    </dgm:pt>
    <dgm:pt modelId="{F25AE551-2BDF-4644-852E-392EDD6746B7}" type="pres">
      <dgm:prSet presAssocID="{CC83E54F-C7D0-4B9D-866F-19B7481DF67A}" presName="linNode" presStyleCnt="0"/>
      <dgm:spPr/>
      <dgm:t>
        <a:bodyPr/>
        <a:lstStyle/>
        <a:p>
          <a:endParaRPr lang="es-EC"/>
        </a:p>
      </dgm:t>
    </dgm:pt>
    <dgm:pt modelId="{06F237CB-E3AD-473A-9709-535399339B92}" type="pres">
      <dgm:prSet presAssocID="{CC83E54F-C7D0-4B9D-866F-19B7481DF67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D0A9A6-02B7-4934-8F03-B14D431A100E}" type="pres">
      <dgm:prSet presAssocID="{CC83E54F-C7D0-4B9D-866F-19B7481DF67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025DF5-29A2-4519-9D9F-F15DA51255B6}" type="presOf" srcId="{3BCDD518-5148-47A9-9F7A-BEEA1B693834}" destId="{34DAB819-9C64-4D8B-8CA0-B5E9A9CCFC0D}" srcOrd="0" destOrd="0" presId="urn:microsoft.com/office/officeart/2005/8/layout/vList5"/>
    <dgm:cxn modelId="{7FF69DB1-5012-4AE6-ABF8-BB0846B983BB}" type="presOf" srcId="{5C903A05-2440-4E0D-ADEC-072B2E1CAA85}" destId="{7BE60D98-EBFB-401C-BB3A-24BB19AC4B29}" srcOrd="0" destOrd="0" presId="urn:microsoft.com/office/officeart/2005/8/layout/vList5"/>
    <dgm:cxn modelId="{B545D9BF-D8E5-4470-A5B4-192A5C4D1A85}" srcId="{5C903A05-2440-4E0D-ADEC-072B2E1CAA85}" destId="{3BCDD518-5148-47A9-9F7A-BEEA1B693834}" srcOrd="0" destOrd="0" parTransId="{8DD8BAD8-6B30-45C3-8178-A47ADC6033CB}" sibTransId="{DF38899F-6004-41E7-9668-41AA60800A17}"/>
    <dgm:cxn modelId="{C9B5541C-7D6F-4647-82DC-1A3E22C273EF}" type="presOf" srcId="{111B926E-6E1A-4988-BC16-CF9200FD9A11}" destId="{482EDA57-788B-4213-B735-CA92AF9B7269}" srcOrd="0" destOrd="0" presId="urn:microsoft.com/office/officeart/2005/8/layout/vList5"/>
    <dgm:cxn modelId="{3BCB75CF-FA93-4DCA-A6C9-32A55C02498C}" srcId="{3BCDD518-5148-47A9-9F7A-BEEA1B693834}" destId="{111B926E-6E1A-4988-BC16-CF9200FD9A11}" srcOrd="0" destOrd="0" parTransId="{673F0B5C-72A2-4F42-9C03-A232FD552C5F}" sibTransId="{54E1F360-448B-44A6-8022-54F7C16FD137}"/>
    <dgm:cxn modelId="{ABA4F40D-8BDA-4F9E-B1BE-43528BDB8F26}" type="presOf" srcId="{CC83E54F-C7D0-4B9D-866F-19B7481DF67A}" destId="{06F237CB-E3AD-473A-9709-535399339B92}" srcOrd="0" destOrd="0" presId="urn:microsoft.com/office/officeart/2005/8/layout/vList5"/>
    <dgm:cxn modelId="{2AEC63A7-9066-4666-88B9-5FA82E1D2BB0}" type="presOf" srcId="{628881A2-BADD-4EA3-8F0D-048EECE2260D}" destId="{86746E31-2941-4E4D-8538-625BC59D1D38}" srcOrd="0" destOrd="0" presId="urn:microsoft.com/office/officeart/2005/8/layout/vList5"/>
    <dgm:cxn modelId="{A8088766-26DF-453F-930A-948E921A9CFD}" type="presOf" srcId="{5128F199-E274-403F-81BC-3C6C00AEC92F}" destId="{B4543468-03FE-4A53-9929-384A8FAFC5E6}" srcOrd="0" destOrd="0" presId="urn:microsoft.com/office/officeart/2005/8/layout/vList5"/>
    <dgm:cxn modelId="{8BEFF31B-7AB5-403C-BE7D-080FEEACFC03}" type="presOf" srcId="{1B0EA038-22F1-4034-A52E-547748A59E72}" destId="{5AD0A9A6-02B7-4934-8F03-B14D431A100E}" srcOrd="0" destOrd="0" presId="urn:microsoft.com/office/officeart/2005/8/layout/vList5"/>
    <dgm:cxn modelId="{F961F978-2B8A-4796-8D71-4417FEF2F1AA}" srcId="{CC83E54F-C7D0-4B9D-866F-19B7481DF67A}" destId="{1B0EA038-22F1-4034-A52E-547748A59E72}" srcOrd="0" destOrd="0" parTransId="{88CAED88-1E22-455F-AF01-1F52767AE7EA}" sibTransId="{D24C0D2A-0EDC-415B-BE77-3157FAA7109F}"/>
    <dgm:cxn modelId="{76F33198-FDF2-4251-9AD0-9587AF62ABC4}" srcId="{5C903A05-2440-4E0D-ADEC-072B2E1CAA85}" destId="{5128F199-E274-403F-81BC-3C6C00AEC92F}" srcOrd="1" destOrd="0" parTransId="{B4EF4EA3-0FBD-4472-AF87-389A1CD801D1}" sibTransId="{E4F43F4D-6B56-450F-ABC9-47DFB8937D20}"/>
    <dgm:cxn modelId="{C7DBBC64-EA9C-40FB-91A9-6E369CAD4A06}" srcId="{5128F199-E274-403F-81BC-3C6C00AEC92F}" destId="{628881A2-BADD-4EA3-8F0D-048EECE2260D}" srcOrd="0" destOrd="0" parTransId="{6519650D-0651-4E73-AB18-F68BB0A36162}" sibTransId="{8F2BF1FA-854A-42BD-B364-F3E74DBC2931}"/>
    <dgm:cxn modelId="{D21EF749-6E7C-4492-ADA1-1FA55A97D523}" srcId="{5C903A05-2440-4E0D-ADEC-072B2E1CAA85}" destId="{CC83E54F-C7D0-4B9D-866F-19B7481DF67A}" srcOrd="2" destOrd="0" parTransId="{6669327C-CD94-41DB-A9CD-7D191AE293B6}" sibTransId="{91E7BF61-364B-4587-BA3D-B751C23F83E3}"/>
    <dgm:cxn modelId="{C8BD72CF-2E06-4F36-BA8D-509E1565696E}" type="presParOf" srcId="{7BE60D98-EBFB-401C-BB3A-24BB19AC4B29}" destId="{325E887A-B174-41F5-9F82-E2BD78631EE4}" srcOrd="0" destOrd="0" presId="urn:microsoft.com/office/officeart/2005/8/layout/vList5"/>
    <dgm:cxn modelId="{DB32A79B-0BCF-499D-AB1F-C5637650B882}" type="presParOf" srcId="{325E887A-B174-41F5-9F82-E2BD78631EE4}" destId="{34DAB819-9C64-4D8B-8CA0-B5E9A9CCFC0D}" srcOrd="0" destOrd="0" presId="urn:microsoft.com/office/officeart/2005/8/layout/vList5"/>
    <dgm:cxn modelId="{698C158F-20E8-4326-BE2C-B1422ED82ED4}" type="presParOf" srcId="{325E887A-B174-41F5-9F82-E2BD78631EE4}" destId="{482EDA57-788B-4213-B735-CA92AF9B7269}" srcOrd="1" destOrd="0" presId="urn:microsoft.com/office/officeart/2005/8/layout/vList5"/>
    <dgm:cxn modelId="{0E686D27-EC81-4E37-A93E-0F2783970A03}" type="presParOf" srcId="{7BE60D98-EBFB-401C-BB3A-24BB19AC4B29}" destId="{49F447EA-E3B0-403B-85B6-106A8B96D5FF}" srcOrd="1" destOrd="0" presId="urn:microsoft.com/office/officeart/2005/8/layout/vList5"/>
    <dgm:cxn modelId="{603C74F1-EAAD-4B2D-95B1-0503F7DDCED8}" type="presParOf" srcId="{7BE60D98-EBFB-401C-BB3A-24BB19AC4B29}" destId="{CF465DC9-DC09-47EF-AB2B-8F96C9D56CA7}" srcOrd="2" destOrd="0" presId="urn:microsoft.com/office/officeart/2005/8/layout/vList5"/>
    <dgm:cxn modelId="{06A44278-B9E8-4843-BB5F-0B175F4BEAC0}" type="presParOf" srcId="{CF465DC9-DC09-47EF-AB2B-8F96C9D56CA7}" destId="{B4543468-03FE-4A53-9929-384A8FAFC5E6}" srcOrd="0" destOrd="0" presId="urn:microsoft.com/office/officeart/2005/8/layout/vList5"/>
    <dgm:cxn modelId="{282E9E6B-A198-4658-86AD-89ECE9245A32}" type="presParOf" srcId="{CF465DC9-DC09-47EF-AB2B-8F96C9D56CA7}" destId="{86746E31-2941-4E4D-8538-625BC59D1D38}" srcOrd="1" destOrd="0" presId="urn:microsoft.com/office/officeart/2005/8/layout/vList5"/>
    <dgm:cxn modelId="{917016D2-B31C-4664-9140-A9345ED8F379}" type="presParOf" srcId="{7BE60D98-EBFB-401C-BB3A-24BB19AC4B29}" destId="{C9D377B9-A746-4C5B-80C0-A6C75BA59E0F}" srcOrd="3" destOrd="0" presId="urn:microsoft.com/office/officeart/2005/8/layout/vList5"/>
    <dgm:cxn modelId="{25E933C1-FD03-4BFB-952B-2963117CDCD5}" type="presParOf" srcId="{7BE60D98-EBFB-401C-BB3A-24BB19AC4B29}" destId="{F25AE551-2BDF-4644-852E-392EDD6746B7}" srcOrd="4" destOrd="0" presId="urn:microsoft.com/office/officeart/2005/8/layout/vList5"/>
    <dgm:cxn modelId="{065019A7-2060-4235-8E6D-2708E748F807}" type="presParOf" srcId="{F25AE551-2BDF-4644-852E-392EDD6746B7}" destId="{06F237CB-E3AD-473A-9709-535399339B92}" srcOrd="0" destOrd="0" presId="urn:microsoft.com/office/officeart/2005/8/layout/vList5"/>
    <dgm:cxn modelId="{349475AA-5387-484E-93D2-9A4DDB5175CA}" type="presParOf" srcId="{F25AE551-2BDF-4644-852E-392EDD6746B7}" destId="{5AD0A9A6-02B7-4934-8F03-B14D431A10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802F58-0660-4703-B90F-A035C98BA4F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117A57D-7182-4A2B-9DFC-C6AD32186EBA}">
      <dgm:prSet phldrT="[Text]" custT="1"/>
      <dgm:spPr/>
      <dgm:t>
        <a:bodyPr/>
        <a:lstStyle/>
        <a:p>
          <a:r>
            <a:rPr lang="es-EC" sz="2000" dirty="0" smtClean="0"/>
            <a:t>Demanda</a:t>
          </a:r>
          <a:endParaRPr lang="es-EC" sz="2000" dirty="0"/>
        </a:p>
      </dgm:t>
    </dgm:pt>
    <dgm:pt modelId="{81F652C6-0C50-45AA-AB66-667742B35921}" type="parTrans" cxnId="{CC444375-4033-40E1-B5D0-578CE6F9399B}">
      <dgm:prSet/>
      <dgm:spPr/>
      <dgm:t>
        <a:bodyPr/>
        <a:lstStyle/>
        <a:p>
          <a:endParaRPr lang="es-EC" sz="1400"/>
        </a:p>
      </dgm:t>
    </dgm:pt>
    <dgm:pt modelId="{26347556-7E20-487F-ABA6-DC39E611F370}" type="sibTrans" cxnId="{CC444375-4033-40E1-B5D0-578CE6F9399B}">
      <dgm:prSet/>
      <dgm:spPr/>
      <dgm:t>
        <a:bodyPr/>
        <a:lstStyle/>
        <a:p>
          <a:endParaRPr lang="es-EC" sz="1400"/>
        </a:p>
      </dgm:t>
    </dgm:pt>
    <dgm:pt modelId="{608C3617-1358-4362-96BC-ABAFB09846C3}">
      <dgm:prSet phldrT="[Text]" custT="1"/>
      <dgm:spPr/>
      <dgm:t>
        <a:bodyPr/>
        <a:lstStyle/>
        <a:p>
          <a:r>
            <a:rPr lang="es-EC" sz="2000" dirty="0" smtClean="0"/>
            <a:t>Bienes o servicios</a:t>
          </a:r>
          <a:endParaRPr lang="es-EC" sz="2000" dirty="0"/>
        </a:p>
      </dgm:t>
    </dgm:pt>
    <dgm:pt modelId="{AE9D55BC-B1EF-48BA-BF91-FBCA3AB56933}" type="parTrans" cxnId="{8F44439B-1CFE-43B4-9CC8-5A6A70E360A4}">
      <dgm:prSet/>
      <dgm:spPr/>
      <dgm:t>
        <a:bodyPr/>
        <a:lstStyle/>
        <a:p>
          <a:endParaRPr lang="es-EC" sz="1400"/>
        </a:p>
      </dgm:t>
    </dgm:pt>
    <dgm:pt modelId="{FF5B94A6-A803-46AF-8544-7A23C955255F}" type="sibTrans" cxnId="{8F44439B-1CFE-43B4-9CC8-5A6A70E360A4}">
      <dgm:prSet/>
      <dgm:spPr/>
      <dgm:t>
        <a:bodyPr/>
        <a:lstStyle/>
        <a:p>
          <a:endParaRPr lang="es-EC" sz="1400"/>
        </a:p>
      </dgm:t>
    </dgm:pt>
    <dgm:pt modelId="{AEDF82B7-B746-4EB5-AB06-B2B5787B213E}">
      <dgm:prSet phldrT="[Text]" custT="1"/>
      <dgm:spPr/>
      <dgm:t>
        <a:bodyPr/>
        <a:lstStyle/>
        <a:p>
          <a:r>
            <a:rPr lang="es-EC" sz="2000" dirty="0" smtClean="0"/>
            <a:t>Tiempo</a:t>
          </a:r>
          <a:endParaRPr lang="es-EC" sz="2000" dirty="0"/>
        </a:p>
      </dgm:t>
    </dgm:pt>
    <dgm:pt modelId="{2A417014-0B81-4AAC-941F-210D0AE8F862}" type="parTrans" cxnId="{288835C0-34DA-4372-9F6B-41299B1F079C}">
      <dgm:prSet/>
      <dgm:spPr/>
      <dgm:t>
        <a:bodyPr/>
        <a:lstStyle/>
        <a:p>
          <a:endParaRPr lang="es-EC" sz="1400"/>
        </a:p>
      </dgm:t>
    </dgm:pt>
    <dgm:pt modelId="{B9367E51-C51E-4DD5-BE3D-3529EF590A3A}" type="sibTrans" cxnId="{288835C0-34DA-4372-9F6B-41299B1F079C}">
      <dgm:prSet/>
      <dgm:spPr/>
      <dgm:t>
        <a:bodyPr/>
        <a:lstStyle/>
        <a:p>
          <a:endParaRPr lang="es-EC" sz="1400"/>
        </a:p>
      </dgm:t>
    </dgm:pt>
    <dgm:pt modelId="{9D82F2B9-1032-4822-8E0B-3C154C58A7BB}">
      <dgm:prSet phldrT="[Text]" custT="1"/>
      <dgm:spPr/>
      <dgm:t>
        <a:bodyPr/>
        <a:lstStyle/>
        <a:p>
          <a:r>
            <a:rPr lang="es-EC" sz="2000" dirty="0" smtClean="0"/>
            <a:t>Oferta </a:t>
          </a:r>
          <a:endParaRPr lang="es-EC" sz="2000" dirty="0"/>
        </a:p>
      </dgm:t>
    </dgm:pt>
    <dgm:pt modelId="{A832C0B5-F7A4-4408-9C64-59EE1FFAE6F8}" type="parTrans" cxnId="{9C705075-C153-404E-A1C2-03161D3DA042}">
      <dgm:prSet/>
      <dgm:spPr/>
      <dgm:t>
        <a:bodyPr/>
        <a:lstStyle/>
        <a:p>
          <a:endParaRPr lang="es-EC" sz="1400"/>
        </a:p>
      </dgm:t>
    </dgm:pt>
    <dgm:pt modelId="{BAF1592C-32F5-4B11-9200-6C948817A260}" type="sibTrans" cxnId="{9C705075-C153-404E-A1C2-03161D3DA042}">
      <dgm:prSet/>
      <dgm:spPr/>
      <dgm:t>
        <a:bodyPr/>
        <a:lstStyle/>
        <a:p>
          <a:endParaRPr lang="es-EC" sz="1400"/>
        </a:p>
      </dgm:t>
    </dgm:pt>
    <dgm:pt modelId="{4DF8DB3E-B688-4F0D-95E5-DE19B0B9958A}">
      <dgm:prSet phldrT="[Text]" custT="1"/>
      <dgm:spPr/>
      <dgm:t>
        <a:bodyPr/>
        <a:lstStyle/>
        <a:p>
          <a:r>
            <a:rPr lang="es-EC" sz="2000" dirty="0" smtClean="0"/>
            <a:t>Producir </a:t>
          </a:r>
          <a:endParaRPr lang="es-EC" sz="2000" dirty="0"/>
        </a:p>
      </dgm:t>
    </dgm:pt>
    <dgm:pt modelId="{2EF6A7B0-CBDF-4BD8-8419-8474B0873AE0}" type="parTrans" cxnId="{89CAAD82-5084-4022-99C2-56DEAD7412A4}">
      <dgm:prSet/>
      <dgm:spPr/>
      <dgm:t>
        <a:bodyPr/>
        <a:lstStyle/>
        <a:p>
          <a:endParaRPr lang="es-EC" sz="1400"/>
        </a:p>
      </dgm:t>
    </dgm:pt>
    <dgm:pt modelId="{C89D1D9D-8821-4FD1-92EC-13D508628A6A}" type="sibTrans" cxnId="{89CAAD82-5084-4022-99C2-56DEAD7412A4}">
      <dgm:prSet/>
      <dgm:spPr/>
      <dgm:t>
        <a:bodyPr/>
        <a:lstStyle/>
        <a:p>
          <a:endParaRPr lang="es-EC" sz="1400"/>
        </a:p>
      </dgm:t>
    </dgm:pt>
    <dgm:pt modelId="{FAC1ED2F-2206-4AFA-8A69-C17FF4F8E51E}">
      <dgm:prSet phldrT="[Text]" custT="1"/>
      <dgm:spPr/>
      <dgm:t>
        <a:bodyPr/>
        <a:lstStyle/>
        <a:p>
          <a:r>
            <a:rPr lang="es-EC" sz="2000" dirty="0" smtClean="0"/>
            <a:t>Precios</a:t>
          </a:r>
          <a:endParaRPr lang="es-EC" sz="2000" dirty="0"/>
        </a:p>
      </dgm:t>
    </dgm:pt>
    <dgm:pt modelId="{EA89EC2D-E6E3-43F7-B2AA-AA6680136CC4}" type="parTrans" cxnId="{10F641F6-785B-4302-B438-7AA97B7EE721}">
      <dgm:prSet/>
      <dgm:spPr/>
      <dgm:t>
        <a:bodyPr/>
        <a:lstStyle/>
        <a:p>
          <a:endParaRPr lang="es-EC" sz="1400"/>
        </a:p>
      </dgm:t>
    </dgm:pt>
    <dgm:pt modelId="{FD5552D6-10A3-40AF-85A7-7F05CBA6073A}" type="sibTrans" cxnId="{10F641F6-785B-4302-B438-7AA97B7EE721}">
      <dgm:prSet/>
      <dgm:spPr/>
      <dgm:t>
        <a:bodyPr/>
        <a:lstStyle/>
        <a:p>
          <a:endParaRPr lang="es-EC" sz="1400"/>
        </a:p>
      </dgm:t>
    </dgm:pt>
    <dgm:pt modelId="{A060489D-13D3-4512-A742-8B857FDCA1C7}">
      <dgm:prSet phldrT="[Text]" custT="1"/>
      <dgm:spPr/>
      <dgm:t>
        <a:bodyPr/>
        <a:lstStyle/>
        <a:p>
          <a:r>
            <a:rPr lang="es-EC" sz="2000" dirty="0" smtClean="0"/>
            <a:t>Demanda Insatisfecha</a:t>
          </a:r>
          <a:endParaRPr lang="es-EC" sz="2000" dirty="0"/>
        </a:p>
      </dgm:t>
    </dgm:pt>
    <dgm:pt modelId="{7FFB2144-2DA1-4299-B9BC-273C5D229262}" type="parTrans" cxnId="{2896EEEA-6594-4C22-9ACE-EC6BE5972A72}">
      <dgm:prSet/>
      <dgm:spPr/>
      <dgm:t>
        <a:bodyPr/>
        <a:lstStyle/>
        <a:p>
          <a:endParaRPr lang="es-EC" sz="1400"/>
        </a:p>
      </dgm:t>
    </dgm:pt>
    <dgm:pt modelId="{A2711EBF-9D62-4E27-A775-8C3014EDAA6F}" type="sibTrans" cxnId="{2896EEEA-6594-4C22-9ACE-EC6BE5972A72}">
      <dgm:prSet/>
      <dgm:spPr/>
      <dgm:t>
        <a:bodyPr/>
        <a:lstStyle/>
        <a:p>
          <a:endParaRPr lang="es-EC" sz="1400"/>
        </a:p>
      </dgm:t>
    </dgm:pt>
    <dgm:pt modelId="{00383705-B518-4732-BF75-9FA6E061928A}">
      <dgm:prSet phldrT="[Text]" custT="1"/>
      <dgm:spPr/>
      <dgm:t>
        <a:bodyPr/>
        <a:lstStyle/>
        <a:p>
          <a:r>
            <a:rPr lang="es-EC" sz="2000" dirty="0" smtClean="0"/>
            <a:t>No se logro cubrir </a:t>
          </a:r>
          <a:endParaRPr lang="es-EC" sz="2000" dirty="0"/>
        </a:p>
      </dgm:t>
    </dgm:pt>
    <dgm:pt modelId="{A943DD8F-CB94-4F4D-B0F1-3077627EAEA6}" type="parTrans" cxnId="{47D08B4B-FE80-4CB3-8729-3FC68CBFCA24}">
      <dgm:prSet/>
      <dgm:spPr/>
      <dgm:t>
        <a:bodyPr/>
        <a:lstStyle/>
        <a:p>
          <a:endParaRPr lang="es-EC" sz="1400"/>
        </a:p>
      </dgm:t>
    </dgm:pt>
    <dgm:pt modelId="{254F74B8-84AF-4E02-A891-253734379BBA}" type="sibTrans" cxnId="{47D08B4B-FE80-4CB3-8729-3FC68CBFCA24}">
      <dgm:prSet/>
      <dgm:spPr/>
      <dgm:t>
        <a:bodyPr/>
        <a:lstStyle/>
        <a:p>
          <a:endParaRPr lang="es-EC" sz="1400"/>
        </a:p>
      </dgm:t>
    </dgm:pt>
    <dgm:pt modelId="{C5EC8488-55F4-4CBA-8CBF-DCFF420FB21F}" type="pres">
      <dgm:prSet presAssocID="{9A802F58-0660-4703-B90F-A035C98BA4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6C1EDB2-7C19-4CF6-B006-8E1FF7439575}" type="pres">
      <dgm:prSet presAssocID="{0117A57D-7182-4A2B-9DFC-C6AD32186EBA}" presName="composite" presStyleCnt="0"/>
      <dgm:spPr/>
    </dgm:pt>
    <dgm:pt modelId="{DD199EDB-AF27-4002-B485-BC56CD623CD2}" type="pres">
      <dgm:prSet presAssocID="{0117A57D-7182-4A2B-9DFC-C6AD32186EB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27DAE7-C0AD-41F9-B7B4-B65221B612B9}" type="pres">
      <dgm:prSet presAssocID="{0117A57D-7182-4A2B-9DFC-C6AD32186EB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02FED6-DFBE-48A6-BBB1-E094249CEC78}" type="pres">
      <dgm:prSet presAssocID="{26347556-7E20-487F-ABA6-DC39E611F370}" presName="space" presStyleCnt="0"/>
      <dgm:spPr/>
    </dgm:pt>
    <dgm:pt modelId="{B14BD75D-AD1B-4EAE-8347-69EC79A77412}" type="pres">
      <dgm:prSet presAssocID="{9D82F2B9-1032-4822-8E0B-3C154C58A7BB}" presName="composite" presStyleCnt="0"/>
      <dgm:spPr/>
    </dgm:pt>
    <dgm:pt modelId="{7C8E4639-5031-4AA0-BD26-7E22C2B1D4F2}" type="pres">
      <dgm:prSet presAssocID="{9D82F2B9-1032-4822-8E0B-3C154C58A7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0A2D79-C194-4E4C-B309-9F02A9B7CCEE}" type="pres">
      <dgm:prSet presAssocID="{9D82F2B9-1032-4822-8E0B-3C154C58A7B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0E79B9-8090-4BC3-AAB2-264CEB0D2A37}" type="pres">
      <dgm:prSet presAssocID="{BAF1592C-32F5-4B11-9200-6C948817A260}" presName="space" presStyleCnt="0"/>
      <dgm:spPr/>
    </dgm:pt>
    <dgm:pt modelId="{7B60271D-F8FE-4682-9586-48B697630C13}" type="pres">
      <dgm:prSet presAssocID="{A060489D-13D3-4512-A742-8B857FDCA1C7}" presName="composite" presStyleCnt="0"/>
      <dgm:spPr/>
    </dgm:pt>
    <dgm:pt modelId="{720E7E8B-C2A7-4943-8760-DFA5BCD65465}" type="pres">
      <dgm:prSet presAssocID="{A060489D-13D3-4512-A742-8B857FDCA1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643343-BEEB-4DCB-AD9D-FB9D2D5370EE}" type="pres">
      <dgm:prSet presAssocID="{A060489D-13D3-4512-A742-8B857FDCA1C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772F4A-3A04-4F04-AF48-EEFF7E9B2C7E}" type="presOf" srcId="{9D82F2B9-1032-4822-8E0B-3C154C58A7BB}" destId="{7C8E4639-5031-4AA0-BD26-7E22C2B1D4F2}" srcOrd="0" destOrd="0" presId="urn:microsoft.com/office/officeart/2005/8/layout/hList1"/>
    <dgm:cxn modelId="{CF8712FB-6B20-4D7C-BDBE-5244D0EBA839}" type="presOf" srcId="{0117A57D-7182-4A2B-9DFC-C6AD32186EBA}" destId="{DD199EDB-AF27-4002-B485-BC56CD623CD2}" srcOrd="0" destOrd="0" presId="urn:microsoft.com/office/officeart/2005/8/layout/hList1"/>
    <dgm:cxn modelId="{8F44439B-1CFE-43B4-9CC8-5A6A70E360A4}" srcId="{0117A57D-7182-4A2B-9DFC-C6AD32186EBA}" destId="{608C3617-1358-4362-96BC-ABAFB09846C3}" srcOrd="0" destOrd="0" parTransId="{AE9D55BC-B1EF-48BA-BF91-FBCA3AB56933}" sibTransId="{FF5B94A6-A803-46AF-8544-7A23C955255F}"/>
    <dgm:cxn modelId="{288835C0-34DA-4372-9F6B-41299B1F079C}" srcId="{0117A57D-7182-4A2B-9DFC-C6AD32186EBA}" destId="{AEDF82B7-B746-4EB5-AB06-B2B5787B213E}" srcOrd="1" destOrd="0" parTransId="{2A417014-0B81-4AAC-941F-210D0AE8F862}" sibTransId="{B9367E51-C51E-4DD5-BE3D-3529EF590A3A}"/>
    <dgm:cxn modelId="{89CAAD82-5084-4022-99C2-56DEAD7412A4}" srcId="{9D82F2B9-1032-4822-8E0B-3C154C58A7BB}" destId="{4DF8DB3E-B688-4F0D-95E5-DE19B0B9958A}" srcOrd="0" destOrd="0" parTransId="{2EF6A7B0-CBDF-4BD8-8419-8474B0873AE0}" sibTransId="{C89D1D9D-8821-4FD1-92EC-13D508628A6A}"/>
    <dgm:cxn modelId="{9C705075-C153-404E-A1C2-03161D3DA042}" srcId="{9A802F58-0660-4703-B90F-A035C98BA4F4}" destId="{9D82F2B9-1032-4822-8E0B-3C154C58A7BB}" srcOrd="1" destOrd="0" parTransId="{A832C0B5-F7A4-4408-9C64-59EE1FFAE6F8}" sibTransId="{BAF1592C-32F5-4B11-9200-6C948817A260}"/>
    <dgm:cxn modelId="{47D08B4B-FE80-4CB3-8729-3FC68CBFCA24}" srcId="{A060489D-13D3-4512-A742-8B857FDCA1C7}" destId="{00383705-B518-4732-BF75-9FA6E061928A}" srcOrd="0" destOrd="0" parTransId="{A943DD8F-CB94-4F4D-B0F1-3077627EAEA6}" sibTransId="{254F74B8-84AF-4E02-A891-253734379BBA}"/>
    <dgm:cxn modelId="{D3E6A962-C2B4-4353-87CE-EBC57A786FA8}" type="presOf" srcId="{AEDF82B7-B746-4EB5-AB06-B2B5787B213E}" destId="{7627DAE7-C0AD-41F9-B7B4-B65221B612B9}" srcOrd="0" destOrd="1" presId="urn:microsoft.com/office/officeart/2005/8/layout/hList1"/>
    <dgm:cxn modelId="{10F641F6-785B-4302-B438-7AA97B7EE721}" srcId="{9D82F2B9-1032-4822-8E0B-3C154C58A7BB}" destId="{FAC1ED2F-2206-4AFA-8A69-C17FF4F8E51E}" srcOrd="1" destOrd="0" parTransId="{EA89EC2D-E6E3-43F7-B2AA-AA6680136CC4}" sibTransId="{FD5552D6-10A3-40AF-85A7-7F05CBA6073A}"/>
    <dgm:cxn modelId="{4FE5BF7E-247B-4B3A-A325-A5A073AE3669}" type="presOf" srcId="{00383705-B518-4732-BF75-9FA6E061928A}" destId="{76643343-BEEB-4DCB-AD9D-FB9D2D5370EE}" srcOrd="0" destOrd="0" presId="urn:microsoft.com/office/officeart/2005/8/layout/hList1"/>
    <dgm:cxn modelId="{E03FB3D1-1565-4AF3-9820-78B5EF7A6F7B}" type="presOf" srcId="{4DF8DB3E-B688-4F0D-95E5-DE19B0B9958A}" destId="{5B0A2D79-C194-4E4C-B309-9F02A9B7CCEE}" srcOrd="0" destOrd="0" presId="urn:microsoft.com/office/officeart/2005/8/layout/hList1"/>
    <dgm:cxn modelId="{2D82CA69-A400-4EB7-9453-03FF7E4FD918}" type="presOf" srcId="{608C3617-1358-4362-96BC-ABAFB09846C3}" destId="{7627DAE7-C0AD-41F9-B7B4-B65221B612B9}" srcOrd="0" destOrd="0" presId="urn:microsoft.com/office/officeart/2005/8/layout/hList1"/>
    <dgm:cxn modelId="{A9EC10AD-CC49-4D24-9507-6272ED119A01}" type="presOf" srcId="{9A802F58-0660-4703-B90F-A035C98BA4F4}" destId="{C5EC8488-55F4-4CBA-8CBF-DCFF420FB21F}" srcOrd="0" destOrd="0" presId="urn:microsoft.com/office/officeart/2005/8/layout/hList1"/>
    <dgm:cxn modelId="{14E32028-612D-4586-941C-4115867B5C89}" type="presOf" srcId="{FAC1ED2F-2206-4AFA-8A69-C17FF4F8E51E}" destId="{5B0A2D79-C194-4E4C-B309-9F02A9B7CCEE}" srcOrd="0" destOrd="1" presId="urn:microsoft.com/office/officeart/2005/8/layout/hList1"/>
    <dgm:cxn modelId="{2896EEEA-6594-4C22-9ACE-EC6BE5972A72}" srcId="{9A802F58-0660-4703-B90F-A035C98BA4F4}" destId="{A060489D-13D3-4512-A742-8B857FDCA1C7}" srcOrd="2" destOrd="0" parTransId="{7FFB2144-2DA1-4299-B9BC-273C5D229262}" sibTransId="{A2711EBF-9D62-4E27-A775-8C3014EDAA6F}"/>
    <dgm:cxn modelId="{72DE9844-7FDA-478A-BD78-6C9752D5136F}" type="presOf" srcId="{A060489D-13D3-4512-A742-8B857FDCA1C7}" destId="{720E7E8B-C2A7-4943-8760-DFA5BCD65465}" srcOrd="0" destOrd="0" presId="urn:microsoft.com/office/officeart/2005/8/layout/hList1"/>
    <dgm:cxn modelId="{CC444375-4033-40E1-B5D0-578CE6F9399B}" srcId="{9A802F58-0660-4703-B90F-A035C98BA4F4}" destId="{0117A57D-7182-4A2B-9DFC-C6AD32186EBA}" srcOrd="0" destOrd="0" parTransId="{81F652C6-0C50-45AA-AB66-667742B35921}" sibTransId="{26347556-7E20-487F-ABA6-DC39E611F370}"/>
    <dgm:cxn modelId="{58CDEE6F-2593-436E-BC85-A8D254213BC7}" type="presParOf" srcId="{C5EC8488-55F4-4CBA-8CBF-DCFF420FB21F}" destId="{E6C1EDB2-7C19-4CF6-B006-8E1FF7439575}" srcOrd="0" destOrd="0" presId="urn:microsoft.com/office/officeart/2005/8/layout/hList1"/>
    <dgm:cxn modelId="{06A2C922-3AB9-45D2-91FB-52906919358D}" type="presParOf" srcId="{E6C1EDB2-7C19-4CF6-B006-8E1FF7439575}" destId="{DD199EDB-AF27-4002-B485-BC56CD623CD2}" srcOrd="0" destOrd="0" presId="urn:microsoft.com/office/officeart/2005/8/layout/hList1"/>
    <dgm:cxn modelId="{90062B63-AE13-40E8-A01B-F79D0DC02745}" type="presParOf" srcId="{E6C1EDB2-7C19-4CF6-B006-8E1FF7439575}" destId="{7627DAE7-C0AD-41F9-B7B4-B65221B612B9}" srcOrd="1" destOrd="0" presId="urn:microsoft.com/office/officeart/2005/8/layout/hList1"/>
    <dgm:cxn modelId="{BEC961FF-01C3-441B-86F4-50AECFFCD20A}" type="presParOf" srcId="{C5EC8488-55F4-4CBA-8CBF-DCFF420FB21F}" destId="{8302FED6-DFBE-48A6-BBB1-E094249CEC78}" srcOrd="1" destOrd="0" presId="urn:microsoft.com/office/officeart/2005/8/layout/hList1"/>
    <dgm:cxn modelId="{8CBA1F71-82C2-4665-A5B3-6D1EE1DC2B8B}" type="presParOf" srcId="{C5EC8488-55F4-4CBA-8CBF-DCFF420FB21F}" destId="{B14BD75D-AD1B-4EAE-8347-69EC79A77412}" srcOrd="2" destOrd="0" presId="urn:microsoft.com/office/officeart/2005/8/layout/hList1"/>
    <dgm:cxn modelId="{9B723E48-53CF-4FD8-B6F6-96EC060864E3}" type="presParOf" srcId="{B14BD75D-AD1B-4EAE-8347-69EC79A77412}" destId="{7C8E4639-5031-4AA0-BD26-7E22C2B1D4F2}" srcOrd="0" destOrd="0" presId="urn:microsoft.com/office/officeart/2005/8/layout/hList1"/>
    <dgm:cxn modelId="{8B2641E4-0342-465A-B26A-E7366900D6A5}" type="presParOf" srcId="{B14BD75D-AD1B-4EAE-8347-69EC79A77412}" destId="{5B0A2D79-C194-4E4C-B309-9F02A9B7CCEE}" srcOrd="1" destOrd="0" presId="urn:microsoft.com/office/officeart/2005/8/layout/hList1"/>
    <dgm:cxn modelId="{46D4E60F-C373-44B6-9E0C-90F0B4C2AA6A}" type="presParOf" srcId="{C5EC8488-55F4-4CBA-8CBF-DCFF420FB21F}" destId="{7C0E79B9-8090-4BC3-AAB2-264CEB0D2A37}" srcOrd="3" destOrd="0" presId="urn:microsoft.com/office/officeart/2005/8/layout/hList1"/>
    <dgm:cxn modelId="{9292CA34-A0EF-4B9B-9316-CABAED07A9CA}" type="presParOf" srcId="{C5EC8488-55F4-4CBA-8CBF-DCFF420FB21F}" destId="{7B60271D-F8FE-4682-9586-48B697630C13}" srcOrd="4" destOrd="0" presId="urn:microsoft.com/office/officeart/2005/8/layout/hList1"/>
    <dgm:cxn modelId="{0735BBDF-4975-4D21-868E-953C75E70102}" type="presParOf" srcId="{7B60271D-F8FE-4682-9586-48B697630C13}" destId="{720E7E8B-C2A7-4943-8760-DFA5BCD65465}" srcOrd="0" destOrd="0" presId="urn:microsoft.com/office/officeart/2005/8/layout/hList1"/>
    <dgm:cxn modelId="{F9779C95-3155-4988-9E58-9DF509D8AF28}" type="presParOf" srcId="{7B60271D-F8FE-4682-9586-48B697630C13}" destId="{76643343-BEEB-4DCB-AD9D-FB9D2D5370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79621D-A6DA-44C4-A278-89B26114996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D42FAD1-C368-4432-9406-F1CB5E0EBAA4}">
      <dgm:prSet phldrT="[Text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Definición del problema</a:t>
          </a:r>
          <a:endParaRPr lang="es-EC" b="1" dirty="0">
            <a:solidFill>
              <a:schemeClr val="tx1"/>
            </a:solidFill>
          </a:endParaRPr>
        </a:p>
      </dgm:t>
    </dgm:pt>
    <dgm:pt modelId="{53CF15B8-1119-474A-8E4D-E2ACFC37360E}" type="parTrans" cxnId="{69E211B7-69B5-483A-846D-90D1FAA47DA8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7BF467E-B454-462C-B004-16B45B849140}" type="sibTrans" cxnId="{69E211B7-69B5-483A-846D-90D1FAA47DA8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6C707D2-FA37-4C3A-AB97-FB8A4C88AEF7}">
      <dgm:prSet phldrT="[Text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Objetivos de la Investigación y Necesidades de Información</a:t>
          </a:r>
          <a:endParaRPr lang="es-EC" b="1" dirty="0">
            <a:solidFill>
              <a:schemeClr val="tx1"/>
            </a:solidFill>
          </a:endParaRPr>
        </a:p>
      </dgm:t>
    </dgm:pt>
    <dgm:pt modelId="{00E9112F-C2D9-4B6F-B8EA-83E54C76639A}" type="parTrans" cxnId="{1806C4E3-5BC5-406D-9D60-C2AE4082A64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D425B57-2737-413D-B6DF-E8D8B786331F}" type="sibTrans" cxnId="{1806C4E3-5BC5-406D-9D60-C2AE4082A64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101759F-C0D2-4943-9301-DC8CC99AB714}">
      <dgm:prSet phldrT="[Text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Determinar el diseño de la investigación de mercados</a:t>
          </a:r>
          <a:endParaRPr lang="es-EC" b="1" dirty="0">
            <a:solidFill>
              <a:schemeClr val="tx1"/>
            </a:solidFill>
          </a:endParaRPr>
        </a:p>
      </dgm:t>
    </dgm:pt>
    <dgm:pt modelId="{3122A608-8524-4DAE-8BB3-56DA8439944E}" type="parTrans" cxnId="{AF338DA2-421B-4730-A5A0-60F09D639B8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24EC2286-669D-4949-A7AC-A9585A7F2961}" type="sibTrans" cxnId="{AF338DA2-421B-4730-A5A0-60F09D639B8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C66CEDA-6002-421D-BB0D-07BF58B34913}">
      <dgm:prSet phldrT="[Text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Identificar el tipo de información y las fuentes</a:t>
          </a:r>
          <a:endParaRPr lang="es-EC" b="1" dirty="0">
            <a:solidFill>
              <a:schemeClr val="tx1"/>
            </a:solidFill>
          </a:endParaRPr>
        </a:p>
      </dgm:t>
    </dgm:pt>
    <dgm:pt modelId="{8AF4F289-63E1-455B-A7F7-8F7F25DCBC50}" type="parTrans" cxnId="{DF433B01-5C4C-49CB-B979-F84086E2C024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92F9CE6-4F31-45EE-8A1C-9D357AB73000}" type="sibTrans" cxnId="{DF433B01-5C4C-49CB-B979-F84086E2C024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8E03FE0-144F-4F58-8790-4FF39250B982}">
      <dgm:prSet phldrT="[Text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Establecer la necesidad de una investigación de mercados.</a:t>
          </a:r>
          <a:endParaRPr lang="es-EC" b="1" dirty="0">
            <a:solidFill>
              <a:schemeClr val="tx1"/>
            </a:solidFill>
          </a:endParaRPr>
        </a:p>
      </dgm:t>
    </dgm:pt>
    <dgm:pt modelId="{18ABCFC5-46C0-499B-813B-6368BE4169BD}" type="parTrans" cxnId="{EC58EE9C-0FAC-4845-AB15-2D63737976E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EFF537E-E2B1-4B29-8F6D-03D9C802A8CC}" type="sibTrans" cxnId="{EC58EE9C-0FAC-4845-AB15-2D63737976E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7661143-84C6-4D57-8E39-9E185E2B9A7B}">
      <dgm:prSet phldrT="[Text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Falta de información en grado y posgrado (bachilleres , profesionales, empresas) </a:t>
          </a:r>
          <a:endParaRPr lang="es-EC" b="1" dirty="0">
            <a:solidFill>
              <a:schemeClr val="tx1"/>
            </a:solidFill>
          </a:endParaRPr>
        </a:p>
      </dgm:t>
    </dgm:pt>
    <dgm:pt modelId="{BCE092B4-C39E-4EB5-8FE9-12DD56B863D4}" type="parTrans" cxnId="{CD5BD95C-B176-42BB-9D8C-E8CBDFC6A06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0AB12A4-356A-46AF-9131-4A7177CF43A5}" type="sibTrans" cxnId="{CD5BD95C-B176-42BB-9D8C-E8CBDFC6A06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4180446-6936-4392-A790-8B726674EB1E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Problema de administración y Problema de investigación</a:t>
          </a:r>
          <a:endParaRPr lang="es-EC" b="1" dirty="0">
            <a:solidFill>
              <a:schemeClr val="tx1"/>
            </a:solidFill>
          </a:endParaRPr>
        </a:p>
      </dgm:t>
    </dgm:pt>
    <dgm:pt modelId="{9E444438-F8F2-4330-8CB8-510E810EE285}" type="parTrans" cxnId="{E1731885-0511-472A-80F8-16944560FB48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5338E19-2B4C-4740-AB12-8F8180347B1B}" type="sibTrans" cxnId="{E1731885-0511-472A-80F8-16944560FB48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4034608-A871-47DA-9B32-119F06078089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Datos demográficos</a:t>
          </a:r>
          <a:endParaRPr lang="es-EC" b="1" dirty="0">
            <a:solidFill>
              <a:schemeClr val="tx1"/>
            </a:solidFill>
          </a:endParaRPr>
        </a:p>
      </dgm:t>
    </dgm:pt>
    <dgm:pt modelId="{41224D3A-5589-473A-B375-B4BF72B20C5E}" type="parTrans" cxnId="{82FE670B-09F9-486D-97E6-051B6E6352A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3526E7D-FFBE-4A53-8FF7-D64F6B685B6E}" type="sibTrans" cxnId="{82FE670B-09F9-486D-97E6-051B6E6352A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42BA18B-3D18-476D-B621-00D93C8783DF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Concluyente Descriptiva</a:t>
          </a:r>
          <a:endParaRPr lang="es-EC" b="1" dirty="0">
            <a:solidFill>
              <a:schemeClr val="tx1"/>
            </a:solidFill>
          </a:endParaRPr>
        </a:p>
      </dgm:t>
    </dgm:pt>
    <dgm:pt modelId="{3CE61710-E341-4788-9ACF-33FA93EEC81E}" type="parTrans" cxnId="{223C96F2-8DBF-43C7-87F9-E108B4324DC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F288FDA-8E57-4A9C-9D59-7EB13F63FB09}" type="sibTrans" cxnId="{223C96F2-8DBF-43C7-87F9-E108B4324DC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C8C2F38-CD60-456D-A1FF-13CA84C195AB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Primarias (Encuestas)</a:t>
          </a:r>
          <a:endParaRPr lang="es-EC" b="1" dirty="0">
            <a:solidFill>
              <a:schemeClr val="tx1"/>
            </a:solidFill>
          </a:endParaRPr>
        </a:p>
      </dgm:t>
    </dgm:pt>
    <dgm:pt modelId="{3BF8EAFD-CBD5-4B1D-902D-5DD870C7A3F6}" type="parTrans" cxnId="{CE1C536A-0A66-4025-9F01-F1874F77EBF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4BE949C-1530-47F5-8C8B-757CDCA05EF8}" type="sibTrans" cxnId="{CE1C536A-0A66-4025-9F01-F1874F77EBF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657FB71-BC1E-4B97-B7F9-B78A0B3A3007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Oferta , Demanda</a:t>
          </a:r>
          <a:endParaRPr lang="es-EC" b="1" dirty="0">
            <a:solidFill>
              <a:schemeClr val="tx1"/>
            </a:solidFill>
          </a:endParaRPr>
        </a:p>
      </dgm:t>
    </dgm:pt>
    <dgm:pt modelId="{29D52B79-A00F-4933-B07B-154FFD767CEB}" type="parTrans" cxnId="{BC076C52-462C-4CE8-9907-690E9AB800F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6A6622A-13AA-425C-A948-958F42F55C7D}" type="sibTrans" cxnId="{BC076C52-462C-4CE8-9907-690E9AB800F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0D24E96-66B8-46AE-80F1-1E94CE2AB9F4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Situación laboral (bachilleres y profesionales)</a:t>
          </a:r>
          <a:endParaRPr lang="es-EC" b="1" dirty="0">
            <a:solidFill>
              <a:schemeClr val="tx1"/>
            </a:solidFill>
          </a:endParaRPr>
        </a:p>
      </dgm:t>
    </dgm:pt>
    <dgm:pt modelId="{9C21A246-52FF-4789-A1A5-756D95726A26}" type="parTrans" cxnId="{638FBFD7-DFDD-4066-AB5D-3C2E8F125D24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A881DEB-AA4E-46E8-A15C-20C45AEF3064}" type="sibTrans" cxnId="{638FBFD7-DFDD-4066-AB5D-3C2E8F125D24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A51B0F2-E674-40C1-94F7-570225795D7B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Exploratoria</a:t>
          </a:r>
          <a:endParaRPr lang="es-EC" b="1" dirty="0">
            <a:solidFill>
              <a:schemeClr val="tx1"/>
            </a:solidFill>
          </a:endParaRPr>
        </a:p>
      </dgm:t>
    </dgm:pt>
    <dgm:pt modelId="{7571CCCA-F708-4A4A-804F-756871D616AD}" type="parTrans" cxnId="{B1CCD799-F904-4EE4-B293-4DCC1929F96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9549183-AF38-4B71-AD10-5709D53ECB8E}" type="sibTrans" cxnId="{B1CCD799-F904-4EE4-B293-4DCC1929F96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6E75FC2-40BC-438A-8CB4-9B11393476D8}">
      <dgm:prSet phldrT="[Text]"/>
      <dgm:spPr/>
      <dgm:t>
        <a:bodyPr/>
        <a:lstStyle/>
        <a:p>
          <a:r>
            <a:rPr lang="es-EC" b="1" smtClean="0">
              <a:solidFill>
                <a:schemeClr val="tx1"/>
              </a:solidFill>
            </a:rPr>
            <a:t>Secundarias </a:t>
          </a:r>
          <a:r>
            <a:rPr lang="es-EC" b="1" dirty="0" smtClean="0">
              <a:solidFill>
                <a:schemeClr val="tx1"/>
              </a:solidFill>
            </a:rPr>
            <a:t>(</a:t>
          </a:r>
          <a:r>
            <a:rPr lang="es-ES" b="1" i="1" dirty="0" smtClean="0">
              <a:solidFill>
                <a:schemeClr val="tx1"/>
              </a:solidFill>
            </a:rPr>
            <a:t>Subsecretaría de Acceso a la Educación Superior - SAES/SENESCYT)</a:t>
          </a:r>
          <a:endParaRPr lang="es-EC" b="1" dirty="0">
            <a:solidFill>
              <a:schemeClr val="tx1"/>
            </a:solidFill>
          </a:endParaRPr>
        </a:p>
      </dgm:t>
    </dgm:pt>
    <dgm:pt modelId="{F7653537-58BA-497B-BA75-C5AF6FB95EDF}" type="sibTrans" cxnId="{44FBE64C-C7A2-4284-8FB0-771CE50857B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D60DCAC-2BAD-4573-B129-245A16D14EF3}" type="parTrans" cxnId="{44FBE64C-C7A2-4284-8FB0-771CE50857B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20782C0-86F9-4794-B848-F451796EB238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Incertidumbre</a:t>
          </a:r>
          <a:endParaRPr lang="es-EC" b="1" dirty="0">
            <a:solidFill>
              <a:schemeClr val="tx1"/>
            </a:solidFill>
          </a:endParaRPr>
        </a:p>
      </dgm:t>
    </dgm:pt>
    <dgm:pt modelId="{4DA6230E-04D6-48AD-892A-6D0D80E01DCC}" type="parTrans" cxnId="{4DFC5693-F75A-460F-9053-6414A8B3023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B478E7B-F0C5-4D4E-AA72-8E85329D729D}" type="sibTrans" cxnId="{4DFC5693-F75A-460F-9053-6414A8B3023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E02576B-B7C7-4E20-BDC3-AF75D44089AC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Constructo</a:t>
          </a:r>
          <a:endParaRPr lang="es-EC" b="1" dirty="0">
            <a:solidFill>
              <a:schemeClr val="tx1"/>
            </a:solidFill>
          </a:endParaRPr>
        </a:p>
      </dgm:t>
    </dgm:pt>
    <dgm:pt modelId="{8DE3B431-B5B5-4BC2-B6F6-CDE045D3B876}" type="parTrans" cxnId="{9352D15A-15E2-4873-87DA-F30AA3B4952A}">
      <dgm:prSet/>
      <dgm:spPr/>
      <dgm:t>
        <a:bodyPr/>
        <a:lstStyle/>
        <a:p>
          <a:endParaRPr lang="es-EC"/>
        </a:p>
      </dgm:t>
    </dgm:pt>
    <dgm:pt modelId="{D2913BF3-AB9B-4CBA-A3C4-7F0E980F5465}" type="sibTrans" cxnId="{9352D15A-15E2-4873-87DA-F30AA3B4952A}">
      <dgm:prSet/>
      <dgm:spPr/>
      <dgm:t>
        <a:bodyPr/>
        <a:lstStyle/>
        <a:p>
          <a:endParaRPr lang="es-EC"/>
        </a:p>
      </dgm:t>
    </dgm:pt>
    <dgm:pt modelId="{AAEB6E73-D039-4D57-90C6-542A17C42579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Componentes</a:t>
          </a:r>
          <a:endParaRPr lang="es-EC" b="1" dirty="0">
            <a:solidFill>
              <a:schemeClr val="tx1"/>
            </a:solidFill>
          </a:endParaRPr>
        </a:p>
      </dgm:t>
    </dgm:pt>
    <dgm:pt modelId="{62D5BEA4-1CDD-4F42-B9F7-B8A8E1BB4391}" type="parTrans" cxnId="{45FBDF17-ADD2-4CD2-8E11-75836E78DF27}">
      <dgm:prSet/>
      <dgm:spPr/>
      <dgm:t>
        <a:bodyPr/>
        <a:lstStyle/>
        <a:p>
          <a:endParaRPr lang="es-EC"/>
        </a:p>
      </dgm:t>
    </dgm:pt>
    <dgm:pt modelId="{E3E4D362-A0C8-495B-B6C4-E75DEC15C30A}" type="sibTrans" cxnId="{45FBDF17-ADD2-4CD2-8E11-75836E78DF27}">
      <dgm:prSet/>
      <dgm:spPr/>
      <dgm:t>
        <a:bodyPr/>
        <a:lstStyle/>
        <a:p>
          <a:endParaRPr lang="es-EC"/>
        </a:p>
      </dgm:t>
    </dgm:pt>
    <dgm:pt modelId="{4FBDB155-7A49-4B69-843C-7D8E69770B60}" type="pres">
      <dgm:prSet presAssocID="{1379621D-A6DA-44C4-A278-89B2611499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6FB34F1-4451-488B-8251-BD4E875A4803}" type="pres">
      <dgm:prSet presAssocID="{68E03FE0-144F-4F58-8790-4FF39250B982}" presName="linNode" presStyleCnt="0"/>
      <dgm:spPr/>
    </dgm:pt>
    <dgm:pt modelId="{754B1026-45DA-4BBF-9BC4-6A5138B6EA61}" type="pres">
      <dgm:prSet presAssocID="{68E03FE0-144F-4F58-8790-4FF39250B98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9EB984-A458-4C7B-8066-081EB2D3D80B}" type="pres">
      <dgm:prSet presAssocID="{68E03FE0-144F-4F58-8790-4FF39250B982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86AB1D-BB65-4A48-9C44-47CF369D80DC}" type="pres">
      <dgm:prSet presAssocID="{1EFF537E-E2B1-4B29-8F6D-03D9C802A8CC}" presName="sp" presStyleCnt="0"/>
      <dgm:spPr/>
    </dgm:pt>
    <dgm:pt modelId="{BBCF40D9-F538-43B0-9ED1-835AA05818F7}" type="pres">
      <dgm:prSet presAssocID="{4D42FAD1-C368-4432-9406-F1CB5E0EBAA4}" presName="linNode" presStyleCnt="0"/>
      <dgm:spPr/>
    </dgm:pt>
    <dgm:pt modelId="{59EE1CAB-4750-4D82-BA95-296AEA0BFBAE}" type="pres">
      <dgm:prSet presAssocID="{4D42FAD1-C368-4432-9406-F1CB5E0EBAA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873635-EA0D-42E0-BF89-58BF54CA9A8A}" type="pres">
      <dgm:prSet presAssocID="{4D42FAD1-C368-4432-9406-F1CB5E0EBAA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D61FF2-7E90-4719-97DC-6BDC9C2AE74E}" type="pres">
      <dgm:prSet presAssocID="{57BF467E-B454-462C-B004-16B45B849140}" presName="sp" presStyleCnt="0"/>
      <dgm:spPr/>
    </dgm:pt>
    <dgm:pt modelId="{5A555E60-736B-4C65-BC64-7506F914E17B}" type="pres">
      <dgm:prSet presAssocID="{96C707D2-FA37-4C3A-AB97-FB8A4C88AEF7}" presName="linNode" presStyleCnt="0"/>
      <dgm:spPr/>
    </dgm:pt>
    <dgm:pt modelId="{F1E79BF8-EE01-4C30-BEF7-748AF796C087}" type="pres">
      <dgm:prSet presAssocID="{96C707D2-FA37-4C3A-AB97-FB8A4C88AEF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31A280-AB49-4FBA-BF25-758FC79A6E15}" type="pres">
      <dgm:prSet presAssocID="{96C707D2-FA37-4C3A-AB97-FB8A4C88AEF7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8FEBE0-A106-4FAF-9BB2-1541FB333815}" type="pres">
      <dgm:prSet presAssocID="{3D425B57-2737-413D-B6DF-E8D8B786331F}" presName="sp" presStyleCnt="0"/>
      <dgm:spPr/>
    </dgm:pt>
    <dgm:pt modelId="{F0E91F79-722A-4D92-8B3F-013184CE119B}" type="pres">
      <dgm:prSet presAssocID="{7101759F-C0D2-4943-9301-DC8CC99AB714}" presName="linNode" presStyleCnt="0"/>
      <dgm:spPr/>
    </dgm:pt>
    <dgm:pt modelId="{79BD74B1-0F5F-4AAE-B792-C65715759072}" type="pres">
      <dgm:prSet presAssocID="{7101759F-C0D2-4943-9301-DC8CC99AB71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598090-D00C-44AD-B4D3-26A6F6A5235F}" type="pres">
      <dgm:prSet presAssocID="{7101759F-C0D2-4943-9301-DC8CC99AB714}" presName="descendantText" presStyleLbl="alignAccFollowNode1" presStyleIdx="3" presStyleCnt="5" custLinFactNeighborX="1505" custLinFactNeighborY="-17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CF0176-DB28-4200-A4B8-DC1BB2C6B8D9}" type="pres">
      <dgm:prSet presAssocID="{24EC2286-669D-4949-A7AC-A9585A7F2961}" presName="sp" presStyleCnt="0"/>
      <dgm:spPr/>
    </dgm:pt>
    <dgm:pt modelId="{3943C8BF-5D7E-44BD-83AA-54EAA2542863}" type="pres">
      <dgm:prSet presAssocID="{9C66CEDA-6002-421D-BB0D-07BF58B34913}" presName="linNode" presStyleCnt="0"/>
      <dgm:spPr/>
    </dgm:pt>
    <dgm:pt modelId="{C3999132-6AF2-48B0-8B87-794B10B2DA03}" type="pres">
      <dgm:prSet presAssocID="{9C66CEDA-6002-421D-BB0D-07BF58B34913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BF117D-2034-44FD-8675-552DEE4D0FC3}" type="pres">
      <dgm:prSet presAssocID="{9C66CEDA-6002-421D-BB0D-07BF58B34913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3E1B6B-355F-406D-BAF6-070C41441A1F}" type="presOf" srcId="{8C8C2F38-CD60-456D-A1FF-13CA84C195AB}" destId="{DDBF117D-2034-44FD-8675-552DEE4D0FC3}" srcOrd="0" destOrd="0" presId="urn:microsoft.com/office/officeart/2005/8/layout/vList5"/>
    <dgm:cxn modelId="{55BD191F-E3B0-4568-80DF-5139C4649DD1}" type="presOf" srcId="{020782C0-86F9-4794-B848-F451796EB238}" destId="{929EB984-A458-4C7B-8066-081EB2D3D80B}" srcOrd="0" destOrd="0" presId="urn:microsoft.com/office/officeart/2005/8/layout/vList5"/>
    <dgm:cxn modelId="{CD5BD95C-B176-42BB-9D8C-E8CBDFC6A060}" srcId="{68E03FE0-144F-4F58-8790-4FF39250B982}" destId="{67661143-84C6-4D57-8E39-9E185E2B9A7B}" srcOrd="1" destOrd="0" parTransId="{BCE092B4-C39E-4EB5-8FE9-12DD56B863D4}" sibTransId="{40AB12A4-356A-46AF-9131-4A7177CF43A5}"/>
    <dgm:cxn modelId="{B92A5A75-E114-4CB7-9BB0-5CBA49FB5868}" type="presOf" srcId="{E0D24E96-66B8-46AE-80F1-1E94CE2AB9F4}" destId="{8831A280-AB49-4FBA-BF25-758FC79A6E15}" srcOrd="0" destOrd="2" presId="urn:microsoft.com/office/officeart/2005/8/layout/vList5"/>
    <dgm:cxn modelId="{E1731885-0511-472A-80F8-16944560FB48}" srcId="{4D42FAD1-C368-4432-9406-F1CB5E0EBAA4}" destId="{14180446-6936-4392-A790-8B726674EB1E}" srcOrd="1" destOrd="0" parTransId="{9E444438-F8F2-4330-8CB8-510E810EE285}" sibTransId="{F5338E19-2B4C-4740-AB12-8F8180347B1B}"/>
    <dgm:cxn modelId="{A0AC45F1-7158-474A-B163-E3A8CBFC9386}" type="presOf" srcId="{46E75FC2-40BC-438A-8CB4-9B11393476D8}" destId="{DDBF117D-2034-44FD-8675-552DEE4D0FC3}" srcOrd="0" destOrd="1" presId="urn:microsoft.com/office/officeart/2005/8/layout/vList5"/>
    <dgm:cxn modelId="{7D2C2F7D-55FE-47D5-8A1C-166E6C37B145}" type="presOf" srcId="{5E02576B-B7C7-4E20-BDC3-AF75D44089AC}" destId="{3E873635-EA0D-42E0-BF89-58BF54CA9A8A}" srcOrd="0" destOrd="2" presId="urn:microsoft.com/office/officeart/2005/8/layout/vList5"/>
    <dgm:cxn modelId="{69E211B7-69B5-483A-846D-90D1FAA47DA8}" srcId="{1379621D-A6DA-44C4-A278-89B26114996B}" destId="{4D42FAD1-C368-4432-9406-F1CB5E0EBAA4}" srcOrd="1" destOrd="0" parTransId="{53CF15B8-1119-474A-8E4D-E2ACFC37360E}" sibTransId="{57BF467E-B454-462C-B004-16B45B849140}"/>
    <dgm:cxn modelId="{F4DDF09C-ADA7-42A4-BF6C-344B660063FA}" type="presOf" srcId="{68E03FE0-144F-4F58-8790-4FF39250B982}" destId="{754B1026-45DA-4BBF-9BC4-6A5138B6EA61}" srcOrd="0" destOrd="0" presId="urn:microsoft.com/office/officeart/2005/8/layout/vList5"/>
    <dgm:cxn modelId="{CE1C536A-0A66-4025-9F01-F1874F77EBFA}" srcId="{9C66CEDA-6002-421D-BB0D-07BF58B34913}" destId="{8C8C2F38-CD60-456D-A1FF-13CA84C195AB}" srcOrd="0" destOrd="0" parTransId="{3BF8EAFD-CBD5-4B1D-902D-5DD870C7A3F6}" sibTransId="{04BE949C-1530-47F5-8C8B-757CDCA05EF8}"/>
    <dgm:cxn modelId="{8C79F902-00F6-4F04-92CB-2CF496792A45}" type="presOf" srcId="{DA51B0F2-E674-40C1-94F7-570225795D7B}" destId="{57598090-D00C-44AD-B4D3-26A6F6A5235F}" srcOrd="0" destOrd="0" presId="urn:microsoft.com/office/officeart/2005/8/layout/vList5"/>
    <dgm:cxn modelId="{45FBDF17-ADD2-4CD2-8E11-75836E78DF27}" srcId="{4D42FAD1-C368-4432-9406-F1CB5E0EBAA4}" destId="{AAEB6E73-D039-4D57-90C6-542A17C42579}" srcOrd="0" destOrd="0" parTransId="{62D5BEA4-1CDD-4F42-B9F7-B8A8E1BB4391}" sibTransId="{E3E4D362-A0C8-495B-B6C4-E75DEC15C30A}"/>
    <dgm:cxn modelId="{27C7C57F-EE94-41B8-824C-7AE36A3224AC}" type="presOf" srcId="{AAEB6E73-D039-4D57-90C6-542A17C42579}" destId="{3E873635-EA0D-42E0-BF89-58BF54CA9A8A}" srcOrd="0" destOrd="0" presId="urn:microsoft.com/office/officeart/2005/8/layout/vList5"/>
    <dgm:cxn modelId="{9352D15A-15E2-4873-87DA-F30AA3B4952A}" srcId="{4D42FAD1-C368-4432-9406-F1CB5E0EBAA4}" destId="{5E02576B-B7C7-4E20-BDC3-AF75D44089AC}" srcOrd="2" destOrd="0" parTransId="{8DE3B431-B5B5-4BC2-B6F6-CDE045D3B876}" sibTransId="{D2913BF3-AB9B-4CBA-A3C4-7F0E980F5465}"/>
    <dgm:cxn modelId="{BC076C52-462C-4CE8-9907-690E9AB800FF}" srcId="{96C707D2-FA37-4C3A-AB97-FB8A4C88AEF7}" destId="{3657FB71-BC1E-4B97-B7F9-B78A0B3A3007}" srcOrd="1" destOrd="0" parTransId="{29D52B79-A00F-4933-B07B-154FFD767CEB}" sibTransId="{A6A6622A-13AA-425C-A948-958F42F55C7D}"/>
    <dgm:cxn modelId="{08DBC942-0023-4A42-B849-6CFF545FB5F7}" type="presOf" srcId="{7101759F-C0D2-4943-9301-DC8CC99AB714}" destId="{79BD74B1-0F5F-4AAE-B792-C65715759072}" srcOrd="0" destOrd="0" presId="urn:microsoft.com/office/officeart/2005/8/layout/vList5"/>
    <dgm:cxn modelId="{82FE670B-09F9-486D-97E6-051B6E6352AF}" srcId="{96C707D2-FA37-4C3A-AB97-FB8A4C88AEF7}" destId="{C4034608-A871-47DA-9B32-119F06078089}" srcOrd="0" destOrd="0" parTransId="{41224D3A-5589-473A-B375-B4BF72B20C5E}" sibTransId="{33526E7D-FFBE-4A53-8FF7-D64F6B685B6E}"/>
    <dgm:cxn modelId="{44FBE64C-C7A2-4284-8FB0-771CE50857B2}" srcId="{9C66CEDA-6002-421D-BB0D-07BF58B34913}" destId="{46E75FC2-40BC-438A-8CB4-9B11393476D8}" srcOrd="1" destOrd="0" parTransId="{AD60DCAC-2BAD-4573-B129-245A16D14EF3}" sibTransId="{F7653537-58BA-497B-BA75-C5AF6FB95EDF}"/>
    <dgm:cxn modelId="{223C96F2-8DBF-43C7-87F9-E108B4324DC3}" srcId="{7101759F-C0D2-4943-9301-DC8CC99AB714}" destId="{642BA18B-3D18-476D-B621-00D93C8783DF}" srcOrd="1" destOrd="0" parTransId="{3CE61710-E341-4788-9ACF-33FA93EEC81E}" sibTransId="{6F288FDA-8E57-4A9C-9D59-7EB13F63FB09}"/>
    <dgm:cxn modelId="{B1CCD799-F904-4EE4-B293-4DCC1929F96E}" srcId="{7101759F-C0D2-4943-9301-DC8CC99AB714}" destId="{DA51B0F2-E674-40C1-94F7-570225795D7B}" srcOrd="0" destOrd="0" parTransId="{7571CCCA-F708-4A4A-804F-756871D616AD}" sibTransId="{B9549183-AF38-4B71-AD10-5709D53ECB8E}"/>
    <dgm:cxn modelId="{638FBFD7-DFDD-4066-AB5D-3C2E8F125D24}" srcId="{96C707D2-FA37-4C3A-AB97-FB8A4C88AEF7}" destId="{E0D24E96-66B8-46AE-80F1-1E94CE2AB9F4}" srcOrd="2" destOrd="0" parTransId="{9C21A246-52FF-4789-A1A5-756D95726A26}" sibTransId="{0A881DEB-AA4E-46E8-A15C-20C45AEF3064}"/>
    <dgm:cxn modelId="{AE234484-BB0D-40F5-98D2-2ECB09CE74D6}" type="presOf" srcId="{14180446-6936-4392-A790-8B726674EB1E}" destId="{3E873635-EA0D-42E0-BF89-58BF54CA9A8A}" srcOrd="0" destOrd="1" presId="urn:microsoft.com/office/officeart/2005/8/layout/vList5"/>
    <dgm:cxn modelId="{F451C52C-FF41-4BB1-99B9-32301AB77396}" type="presOf" srcId="{3657FB71-BC1E-4B97-B7F9-B78A0B3A3007}" destId="{8831A280-AB49-4FBA-BF25-758FC79A6E15}" srcOrd="0" destOrd="1" presId="urn:microsoft.com/office/officeart/2005/8/layout/vList5"/>
    <dgm:cxn modelId="{4DFC5693-F75A-460F-9053-6414A8B3023B}" srcId="{68E03FE0-144F-4F58-8790-4FF39250B982}" destId="{020782C0-86F9-4794-B848-F451796EB238}" srcOrd="0" destOrd="0" parTransId="{4DA6230E-04D6-48AD-892A-6D0D80E01DCC}" sibTransId="{8B478E7B-F0C5-4D4E-AA72-8E85329D729D}"/>
    <dgm:cxn modelId="{DF433B01-5C4C-49CB-B979-F84086E2C024}" srcId="{1379621D-A6DA-44C4-A278-89B26114996B}" destId="{9C66CEDA-6002-421D-BB0D-07BF58B34913}" srcOrd="4" destOrd="0" parTransId="{8AF4F289-63E1-455B-A7F7-8F7F25DCBC50}" sibTransId="{592F9CE6-4F31-45EE-8A1C-9D357AB73000}"/>
    <dgm:cxn modelId="{1806C4E3-5BC5-406D-9D60-C2AE4082A64A}" srcId="{1379621D-A6DA-44C4-A278-89B26114996B}" destId="{96C707D2-FA37-4C3A-AB97-FB8A4C88AEF7}" srcOrd="2" destOrd="0" parTransId="{00E9112F-C2D9-4B6F-B8EA-83E54C76639A}" sibTransId="{3D425B57-2737-413D-B6DF-E8D8B786331F}"/>
    <dgm:cxn modelId="{AF338DA2-421B-4730-A5A0-60F09D639B8F}" srcId="{1379621D-A6DA-44C4-A278-89B26114996B}" destId="{7101759F-C0D2-4943-9301-DC8CC99AB714}" srcOrd="3" destOrd="0" parTransId="{3122A608-8524-4DAE-8BB3-56DA8439944E}" sibTransId="{24EC2286-669D-4949-A7AC-A9585A7F2961}"/>
    <dgm:cxn modelId="{F296C8BB-3701-491B-81D8-B9D9A6CE92AA}" type="presOf" srcId="{9C66CEDA-6002-421D-BB0D-07BF58B34913}" destId="{C3999132-6AF2-48B0-8B87-794B10B2DA03}" srcOrd="0" destOrd="0" presId="urn:microsoft.com/office/officeart/2005/8/layout/vList5"/>
    <dgm:cxn modelId="{EC58EE9C-0FAC-4845-AB15-2D63737976EB}" srcId="{1379621D-A6DA-44C4-A278-89B26114996B}" destId="{68E03FE0-144F-4F58-8790-4FF39250B982}" srcOrd="0" destOrd="0" parTransId="{18ABCFC5-46C0-499B-813B-6368BE4169BD}" sibTransId="{1EFF537E-E2B1-4B29-8F6D-03D9C802A8CC}"/>
    <dgm:cxn modelId="{6738B916-5071-46A7-A3FE-349F32C56562}" type="presOf" srcId="{96C707D2-FA37-4C3A-AB97-FB8A4C88AEF7}" destId="{F1E79BF8-EE01-4C30-BEF7-748AF796C087}" srcOrd="0" destOrd="0" presId="urn:microsoft.com/office/officeart/2005/8/layout/vList5"/>
    <dgm:cxn modelId="{6E0EA3C0-AC78-462D-A92C-C65025903929}" type="presOf" srcId="{642BA18B-3D18-476D-B621-00D93C8783DF}" destId="{57598090-D00C-44AD-B4D3-26A6F6A5235F}" srcOrd="0" destOrd="1" presId="urn:microsoft.com/office/officeart/2005/8/layout/vList5"/>
    <dgm:cxn modelId="{416672AD-89DF-43F8-B93B-18B6F8441064}" type="presOf" srcId="{67661143-84C6-4D57-8E39-9E185E2B9A7B}" destId="{929EB984-A458-4C7B-8066-081EB2D3D80B}" srcOrd="0" destOrd="1" presId="urn:microsoft.com/office/officeart/2005/8/layout/vList5"/>
    <dgm:cxn modelId="{B6D6DD17-06BC-4BD6-8A24-B8846963BFC1}" type="presOf" srcId="{1379621D-A6DA-44C4-A278-89B26114996B}" destId="{4FBDB155-7A49-4B69-843C-7D8E69770B60}" srcOrd="0" destOrd="0" presId="urn:microsoft.com/office/officeart/2005/8/layout/vList5"/>
    <dgm:cxn modelId="{698EE0FA-4A59-4D46-9E8C-BE6C21198CEB}" type="presOf" srcId="{4D42FAD1-C368-4432-9406-F1CB5E0EBAA4}" destId="{59EE1CAB-4750-4D82-BA95-296AEA0BFBAE}" srcOrd="0" destOrd="0" presId="urn:microsoft.com/office/officeart/2005/8/layout/vList5"/>
    <dgm:cxn modelId="{7091AC9A-4D80-49ED-94C8-0F164F12A9E6}" type="presOf" srcId="{C4034608-A871-47DA-9B32-119F06078089}" destId="{8831A280-AB49-4FBA-BF25-758FC79A6E15}" srcOrd="0" destOrd="0" presId="urn:microsoft.com/office/officeart/2005/8/layout/vList5"/>
    <dgm:cxn modelId="{981AC46E-DECC-441C-B573-0AB8D3298E36}" type="presParOf" srcId="{4FBDB155-7A49-4B69-843C-7D8E69770B60}" destId="{26FB34F1-4451-488B-8251-BD4E875A4803}" srcOrd="0" destOrd="0" presId="urn:microsoft.com/office/officeart/2005/8/layout/vList5"/>
    <dgm:cxn modelId="{B116F8B5-0979-4A90-AA8E-8A48E284C172}" type="presParOf" srcId="{26FB34F1-4451-488B-8251-BD4E875A4803}" destId="{754B1026-45DA-4BBF-9BC4-6A5138B6EA61}" srcOrd="0" destOrd="0" presId="urn:microsoft.com/office/officeart/2005/8/layout/vList5"/>
    <dgm:cxn modelId="{9B6CA323-A0F4-4D37-95E5-52F9CB366C77}" type="presParOf" srcId="{26FB34F1-4451-488B-8251-BD4E875A4803}" destId="{929EB984-A458-4C7B-8066-081EB2D3D80B}" srcOrd="1" destOrd="0" presId="urn:microsoft.com/office/officeart/2005/8/layout/vList5"/>
    <dgm:cxn modelId="{E09F9A83-77DD-4383-B292-07BA16239C35}" type="presParOf" srcId="{4FBDB155-7A49-4B69-843C-7D8E69770B60}" destId="{AD86AB1D-BB65-4A48-9C44-47CF369D80DC}" srcOrd="1" destOrd="0" presId="urn:microsoft.com/office/officeart/2005/8/layout/vList5"/>
    <dgm:cxn modelId="{B76B6EFF-8E79-4DD3-A142-F51DE9AA64C0}" type="presParOf" srcId="{4FBDB155-7A49-4B69-843C-7D8E69770B60}" destId="{BBCF40D9-F538-43B0-9ED1-835AA05818F7}" srcOrd="2" destOrd="0" presId="urn:microsoft.com/office/officeart/2005/8/layout/vList5"/>
    <dgm:cxn modelId="{B3B3A34F-E2A4-493A-9C62-774207FD313A}" type="presParOf" srcId="{BBCF40D9-F538-43B0-9ED1-835AA05818F7}" destId="{59EE1CAB-4750-4D82-BA95-296AEA0BFBAE}" srcOrd="0" destOrd="0" presId="urn:microsoft.com/office/officeart/2005/8/layout/vList5"/>
    <dgm:cxn modelId="{2F0132C2-CA5B-4C71-B848-B8D344185F27}" type="presParOf" srcId="{BBCF40D9-F538-43B0-9ED1-835AA05818F7}" destId="{3E873635-EA0D-42E0-BF89-58BF54CA9A8A}" srcOrd="1" destOrd="0" presId="urn:microsoft.com/office/officeart/2005/8/layout/vList5"/>
    <dgm:cxn modelId="{3F830605-DB2F-4F32-AA0F-DD97B1C04771}" type="presParOf" srcId="{4FBDB155-7A49-4B69-843C-7D8E69770B60}" destId="{76D61FF2-7E90-4719-97DC-6BDC9C2AE74E}" srcOrd="3" destOrd="0" presId="urn:microsoft.com/office/officeart/2005/8/layout/vList5"/>
    <dgm:cxn modelId="{49A829EE-0AA1-488D-B4A3-4DA0A3803A16}" type="presParOf" srcId="{4FBDB155-7A49-4B69-843C-7D8E69770B60}" destId="{5A555E60-736B-4C65-BC64-7506F914E17B}" srcOrd="4" destOrd="0" presId="urn:microsoft.com/office/officeart/2005/8/layout/vList5"/>
    <dgm:cxn modelId="{69EA2F5A-A238-4A9E-92BE-EDF73DC95B56}" type="presParOf" srcId="{5A555E60-736B-4C65-BC64-7506F914E17B}" destId="{F1E79BF8-EE01-4C30-BEF7-748AF796C087}" srcOrd="0" destOrd="0" presId="urn:microsoft.com/office/officeart/2005/8/layout/vList5"/>
    <dgm:cxn modelId="{CD6C05B1-814A-4729-85BC-C0A6E34DA202}" type="presParOf" srcId="{5A555E60-736B-4C65-BC64-7506F914E17B}" destId="{8831A280-AB49-4FBA-BF25-758FC79A6E15}" srcOrd="1" destOrd="0" presId="urn:microsoft.com/office/officeart/2005/8/layout/vList5"/>
    <dgm:cxn modelId="{8F17EB61-3307-4AA8-B341-326D6E2E43D8}" type="presParOf" srcId="{4FBDB155-7A49-4B69-843C-7D8E69770B60}" destId="{7D8FEBE0-A106-4FAF-9BB2-1541FB333815}" srcOrd="5" destOrd="0" presId="urn:microsoft.com/office/officeart/2005/8/layout/vList5"/>
    <dgm:cxn modelId="{8C30B046-AE49-4786-9852-C76242D3D5E7}" type="presParOf" srcId="{4FBDB155-7A49-4B69-843C-7D8E69770B60}" destId="{F0E91F79-722A-4D92-8B3F-013184CE119B}" srcOrd="6" destOrd="0" presId="urn:microsoft.com/office/officeart/2005/8/layout/vList5"/>
    <dgm:cxn modelId="{16680F41-2C8C-4CD8-8A1D-1E82F7D46E99}" type="presParOf" srcId="{F0E91F79-722A-4D92-8B3F-013184CE119B}" destId="{79BD74B1-0F5F-4AAE-B792-C65715759072}" srcOrd="0" destOrd="0" presId="urn:microsoft.com/office/officeart/2005/8/layout/vList5"/>
    <dgm:cxn modelId="{F03265F3-29EB-4A13-B6D3-48C773841F49}" type="presParOf" srcId="{F0E91F79-722A-4D92-8B3F-013184CE119B}" destId="{57598090-D00C-44AD-B4D3-26A6F6A5235F}" srcOrd="1" destOrd="0" presId="urn:microsoft.com/office/officeart/2005/8/layout/vList5"/>
    <dgm:cxn modelId="{1C2690ED-31DF-4E4C-93D6-66DBF441FAD7}" type="presParOf" srcId="{4FBDB155-7A49-4B69-843C-7D8E69770B60}" destId="{A0CF0176-DB28-4200-A4B8-DC1BB2C6B8D9}" srcOrd="7" destOrd="0" presId="urn:microsoft.com/office/officeart/2005/8/layout/vList5"/>
    <dgm:cxn modelId="{0FB32AAB-56ED-42FD-9974-BC85FC0D19AA}" type="presParOf" srcId="{4FBDB155-7A49-4B69-843C-7D8E69770B60}" destId="{3943C8BF-5D7E-44BD-83AA-54EAA2542863}" srcOrd="8" destOrd="0" presId="urn:microsoft.com/office/officeart/2005/8/layout/vList5"/>
    <dgm:cxn modelId="{5D40D8AC-40A9-4027-BFF9-9F13ED2D6B45}" type="presParOf" srcId="{3943C8BF-5D7E-44BD-83AA-54EAA2542863}" destId="{C3999132-6AF2-48B0-8B87-794B10B2DA03}" srcOrd="0" destOrd="0" presId="urn:microsoft.com/office/officeart/2005/8/layout/vList5"/>
    <dgm:cxn modelId="{E98BC3F9-7868-452C-9136-C1F76028458B}" type="presParOf" srcId="{3943C8BF-5D7E-44BD-83AA-54EAA2542863}" destId="{DDBF117D-2034-44FD-8675-552DEE4D0F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81B7FE-95D0-4835-94CE-87452CB1783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19EC301-2182-479E-8282-2CAC7B8FC30B}">
      <dgm:prSet phldrT="[Text]"/>
      <dgm:spPr/>
      <dgm:t>
        <a:bodyPr/>
        <a:lstStyle/>
        <a:p>
          <a:r>
            <a:rPr lang="es-EC" dirty="0" smtClean="0"/>
            <a:t>Jerarquía</a:t>
          </a:r>
          <a:endParaRPr lang="es-EC" dirty="0"/>
        </a:p>
      </dgm:t>
    </dgm:pt>
    <dgm:pt modelId="{65D87930-AA28-42B1-8473-B85C8B5DED16}" type="parTrans" cxnId="{FFF5F044-1C5C-43DD-A7E3-CFA6B09BBF2C}">
      <dgm:prSet/>
      <dgm:spPr/>
      <dgm:t>
        <a:bodyPr/>
        <a:lstStyle/>
        <a:p>
          <a:endParaRPr lang="es-EC"/>
        </a:p>
      </dgm:t>
    </dgm:pt>
    <dgm:pt modelId="{6DFF8704-FF01-403B-9E24-6D5038C80CBE}" type="sibTrans" cxnId="{FFF5F044-1C5C-43DD-A7E3-CFA6B09BBF2C}">
      <dgm:prSet/>
      <dgm:spPr/>
      <dgm:t>
        <a:bodyPr/>
        <a:lstStyle/>
        <a:p>
          <a:endParaRPr lang="es-EC"/>
        </a:p>
      </dgm:t>
    </dgm:pt>
    <dgm:pt modelId="{DF53962E-5B03-471F-ABA5-BF58ECC095D8}">
      <dgm:prSet phldrT="[Text]"/>
      <dgm:spPr/>
      <dgm:t>
        <a:bodyPr/>
        <a:lstStyle/>
        <a:p>
          <a:r>
            <a:rPr lang="es-EC" dirty="0" smtClean="0"/>
            <a:t>Operatividad</a:t>
          </a:r>
          <a:endParaRPr lang="es-EC" dirty="0"/>
        </a:p>
      </dgm:t>
    </dgm:pt>
    <dgm:pt modelId="{65477473-2C78-40C3-A79F-FC0F90E4F228}" type="parTrans" cxnId="{5BDB6619-A006-41FA-A9FB-131424005D52}">
      <dgm:prSet/>
      <dgm:spPr/>
      <dgm:t>
        <a:bodyPr/>
        <a:lstStyle/>
        <a:p>
          <a:endParaRPr lang="es-EC"/>
        </a:p>
      </dgm:t>
    </dgm:pt>
    <dgm:pt modelId="{40E11477-B507-428C-AB23-AFEC04AC14A9}" type="sibTrans" cxnId="{5BDB6619-A006-41FA-A9FB-131424005D52}">
      <dgm:prSet/>
      <dgm:spPr/>
      <dgm:t>
        <a:bodyPr/>
        <a:lstStyle/>
        <a:p>
          <a:endParaRPr lang="es-EC"/>
        </a:p>
      </dgm:t>
    </dgm:pt>
    <dgm:pt modelId="{3CCB8BE3-35D1-4771-A153-93119FD7ADBF}" type="pres">
      <dgm:prSet presAssocID="{4581B7FE-95D0-4835-94CE-87452CB1783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EA0A4A7-CD62-4862-8304-4BB4BCCF3CB4}" type="pres">
      <dgm:prSet presAssocID="{319EC301-2182-479E-8282-2CAC7B8FC30B}" presName="composite" presStyleCnt="0"/>
      <dgm:spPr/>
    </dgm:pt>
    <dgm:pt modelId="{2F41BFF5-41D8-4E81-A6E8-DAFAFE2D08B8}" type="pres">
      <dgm:prSet presAssocID="{319EC301-2182-479E-8282-2CAC7B8FC30B}" presName="LShape" presStyleLbl="alignNode1" presStyleIdx="0" presStyleCnt="3"/>
      <dgm:spPr/>
    </dgm:pt>
    <dgm:pt modelId="{2A50C5E6-9EA1-4DE2-A83E-DEAD8D040F9D}" type="pres">
      <dgm:prSet presAssocID="{319EC301-2182-479E-8282-2CAC7B8FC30B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C9A956-B743-44C0-9366-682B87142D21}" type="pres">
      <dgm:prSet presAssocID="{319EC301-2182-479E-8282-2CAC7B8FC30B}" presName="Triangle" presStyleLbl="alignNode1" presStyleIdx="1" presStyleCnt="3"/>
      <dgm:spPr/>
    </dgm:pt>
    <dgm:pt modelId="{ABD23612-DD4A-44E2-ABAB-D030321DDA50}" type="pres">
      <dgm:prSet presAssocID="{6DFF8704-FF01-403B-9E24-6D5038C80CBE}" presName="sibTrans" presStyleCnt="0"/>
      <dgm:spPr/>
    </dgm:pt>
    <dgm:pt modelId="{A6E3D872-D02E-47BD-B376-778CA9C86CB4}" type="pres">
      <dgm:prSet presAssocID="{6DFF8704-FF01-403B-9E24-6D5038C80CBE}" presName="space" presStyleCnt="0"/>
      <dgm:spPr/>
    </dgm:pt>
    <dgm:pt modelId="{A47A68B2-F689-40D4-A02D-1B83A27E0494}" type="pres">
      <dgm:prSet presAssocID="{DF53962E-5B03-471F-ABA5-BF58ECC095D8}" presName="composite" presStyleCnt="0"/>
      <dgm:spPr/>
    </dgm:pt>
    <dgm:pt modelId="{5CCB5C0A-B929-43D2-A493-D2ECCF376EFD}" type="pres">
      <dgm:prSet presAssocID="{DF53962E-5B03-471F-ABA5-BF58ECC095D8}" presName="LShape" presStyleLbl="alignNode1" presStyleIdx="2" presStyleCnt="3"/>
      <dgm:spPr/>
    </dgm:pt>
    <dgm:pt modelId="{5D5035A8-61A9-462D-85D6-28FA60D7A5F8}" type="pres">
      <dgm:prSet presAssocID="{DF53962E-5B03-471F-ABA5-BF58ECC095D8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F5F044-1C5C-43DD-A7E3-CFA6B09BBF2C}" srcId="{4581B7FE-95D0-4835-94CE-87452CB1783F}" destId="{319EC301-2182-479E-8282-2CAC7B8FC30B}" srcOrd="0" destOrd="0" parTransId="{65D87930-AA28-42B1-8473-B85C8B5DED16}" sibTransId="{6DFF8704-FF01-403B-9E24-6D5038C80CBE}"/>
    <dgm:cxn modelId="{8ABB79C2-2AC5-447C-BDF8-4C405760D139}" type="presOf" srcId="{DF53962E-5B03-471F-ABA5-BF58ECC095D8}" destId="{5D5035A8-61A9-462D-85D6-28FA60D7A5F8}" srcOrd="0" destOrd="0" presId="urn:microsoft.com/office/officeart/2009/3/layout/StepUpProcess"/>
    <dgm:cxn modelId="{7074BBF2-4D47-4CE0-A3D6-1DD990728304}" type="presOf" srcId="{319EC301-2182-479E-8282-2CAC7B8FC30B}" destId="{2A50C5E6-9EA1-4DE2-A83E-DEAD8D040F9D}" srcOrd="0" destOrd="0" presId="urn:microsoft.com/office/officeart/2009/3/layout/StepUpProcess"/>
    <dgm:cxn modelId="{51B7BA3A-91D5-41CB-9CA6-59303D2FD5AE}" type="presOf" srcId="{4581B7FE-95D0-4835-94CE-87452CB1783F}" destId="{3CCB8BE3-35D1-4771-A153-93119FD7ADBF}" srcOrd="0" destOrd="0" presId="urn:microsoft.com/office/officeart/2009/3/layout/StepUpProcess"/>
    <dgm:cxn modelId="{5BDB6619-A006-41FA-A9FB-131424005D52}" srcId="{4581B7FE-95D0-4835-94CE-87452CB1783F}" destId="{DF53962E-5B03-471F-ABA5-BF58ECC095D8}" srcOrd="1" destOrd="0" parTransId="{65477473-2C78-40C3-A79F-FC0F90E4F228}" sibTransId="{40E11477-B507-428C-AB23-AFEC04AC14A9}"/>
    <dgm:cxn modelId="{574A76E8-1903-40F4-8531-0EAB8E09F097}" type="presParOf" srcId="{3CCB8BE3-35D1-4771-A153-93119FD7ADBF}" destId="{DEA0A4A7-CD62-4862-8304-4BB4BCCF3CB4}" srcOrd="0" destOrd="0" presId="urn:microsoft.com/office/officeart/2009/3/layout/StepUpProcess"/>
    <dgm:cxn modelId="{7D6628CA-036F-4EEC-9B91-05CC86DEDDC6}" type="presParOf" srcId="{DEA0A4A7-CD62-4862-8304-4BB4BCCF3CB4}" destId="{2F41BFF5-41D8-4E81-A6E8-DAFAFE2D08B8}" srcOrd="0" destOrd="0" presId="urn:microsoft.com/office/officeart/2009/3/layout/StepUpProcess"/>
    <dgm:cxn modelId="{C03DCEE7-2EB5-483D-A2AD-756F31A08A42}" type="presParOf" srcId="{DEA0A4A7-CD62-4862-8304-4BB4BCCF3CB4}" destId="{2A50C5E6-9EA1-4DE2-A83E-DEAD8D040F9D}" srcOrd="1" destOrd="0" presId="urn:microsoft.com/office/officeart/2009/3/layout/StepUpProcess"/>
    <dgm:cxn modelId="{FD63C019-29A2-4952-9417-D18D2B2BF505}" type="presParOf" srcId="{DEA0A4A7-CD62-4862-8304-4BB4BCCF3CB4}" destId="{8FC9A956-B743-44C0-9366-682B87142D21}" srcOrd="2" destOrd="0" presId="urn:microsoft.com/office/officeart/2009/3/layout/StepUpProcess"/>
    <dgm:cxn modelId="{BC84B175-B1C9-4679-8967-9BB7FA4FE4C4}" type="presParOf" srcId="{3CCB8BE3-35D1-4771-A153-93119FD7ADBF}" destId="{ABD23612-DD4A-44E2-ABAB-D030321DDA50}" srcOrd="1" destOrd="0" presId="urn:microsoft.com/office/officeart/2009/3/layout/StepUpProcess"/>
    <dgm:cxn modelId="{08084165-47EA-4F0F-A8E8-42BC13950B0E}" type="presParOf" srcId="{ABD23612-DD4A-44E2-ABAB-D030321DDA50}" destId="{A6E3D872-D02E-47BD-B376-778CA9C86CB4}" srcOrd="0" destOrd="0" presId="urn:microsoft.com/office/officeart/2009/3/layout/StepUpProcess"/>
    <dgm:cxn modelId="{C19154E4-B7CA-47BF-973F-5C65F90BB978}" type="presParOf" srcId="{3CCB8BE3-35D1-4771-A153-93119FD7ADBF}" destId="{A47A68B2-F689-40D4-A02D-1B83A27E0494}" srcOrd="2" destOrd="0" presId="urn:microsoft.com/office/officeart/2009/3/layout/StepUpProcess"/>
    <dgm:cxn modelId="{74EAFB4A-E1D3-463E-8074-D66B8F060853}" type="presParOf" srcId="{A47A68B2-F689-40D4-A02D-1B83A27E0494}" destId="{5CCB5C0A-B929-43D2-A493-D2ECCF376EFD}" srcOrd="0" destOrd="0" presId="urn:microsoft.com/office/officeart/2009/3/layout/StepUpProcess"/>
    <dgm:cxn modelId="{CE9F93BA-44A9-4FDB-A633-2D1019568156}" type="presParOf" srcId="{A47A68B2-F689-40D4-A02D-1B83A27E0494}" destId="{5D5035A8-61A9-462D-85D6-28FA60D7A5F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4F4242-0C89-4665-9860-EB293E73EADE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46219830-2E2E-4DF3-B44E-B998D3ACF8AB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Variables</a:t>
          </a:r>
          <a:endParaRPr lang="es-EC" b="1" dirty="0">
            <a:solidFill>
              <a:schemeClr val="tx1"/>
            </a:solidFill>
          </a:endParaRPr>
        </a:p>
      </dgm:t>
    </dgm:pt>
    <dgm:pt modelId="{A3B95FB2-EE02-4956-90B2-97DC93F2A737}" type="parTrans" cxnId="{9BBD7CBE-65FB-4B96-B2EF-460FDDDFD92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D6F6F32-1FF3-4D72-97BD-D3DA0420CB2B}" type="sibTrans" cxnId="{9BBD7CBE-65FB-4B96-B2EF-460FDDDFD92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1EC5D4F-8337-45FA-AFB8-32E78B777E35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Escala</a:t>
          </a:r>
          <a:endParaRPr lang="es-EC" b="1" dirty="0">
            <a:solidFill>
              <a:schemeClr val="tx1"/>
            </a:solidFill>
          </a:endParaRPr>
        </a:p>
      </dgm:t>
    </dgm:pt>
    <dgm:pt modelId="{A1EF3580-542C-43D4-981E-E2EAFE4E4CA0}" type="parTrans" cxnId="{B0105B5E-6A87-46C4-A6C8-1D85C74A4AA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4CC7A8F-62DC-4790-9B3F-529FB1DFA2C8}" type="sibTrans" cxnId="{B0105B5E-6A87-46C4-A6C8-1D85C74A4AA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5D69805-995C-4677-AE4A-FF879AFACB5D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Diseño de investigación </a:t>
          </a:r>
          <a:endParaRPr lang="es-EC" b="1" dirty="0">
            <a:solidFill>
              <a:schemeClr val="tx1"/>
            </a:solidFill>
          </a:endParaRPr>
        </a:p>
      </dgm:t>
    </dgm:pt>
    <dgm:pt modelId="{21BAFB1E-8292-48F8-AD03-BDA15456C2B1}" type="parTrans" cxnId="{B206C404-DB0F-4A00-BC74-0A212916FBB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4918168-20CE-4803-AFA4-E757D3A26361}" type="sibTrans" cxnId="{B206C404-DB0F-4A00-BC74-0A212916FBB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7E5A494-A9C7-4C0A-A1D8-FCAD3E24CD13}">
      <dgm:prSet phldrT="[Text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Fuentes</a:t>
          </a:r>
          <a:endParaRPr lang="es-EC" b="1" dirty="0">
            <a:solidFill>
              <a:schemeClr val="tx1"/>
            </a:solidFill>
          </a:endParaRPr>
        </a:p>
      </dgm:t>
    </dgm:pt>
    <dgm:pt modelId="{E12FCE27-E84C-4335-915D-002D4F83157A}" type="parTrans" cxnId="{6ED00FB8-5848-4D1C-9C1B-928488C6BB6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CE69801-C645-4ABD-B16B-0CD2C6E8EBB9}" type="sibTrans" cxnId="{6ED00FB8-5848-4D1C-9C1B-928488C6BB6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0CC646F-8305-40FA-9B20-6167BEB0B2C1}" type="pres">
      <dgm:prSet presAssocID="{BD4F4242-0C89-4665-9860-EB293E73EADE}" presName="Name0" presStyleCnt="0">
        <dgm:presLayoutVars>
          <dgm:dir/>
          <dgm:animLvl val="lvl"/>
          <dgm:resizeHandles val="exact"/>
        </dgm:presLayoutVars>
      </dgm:prSet>
      <dgm:spPr/>
    </dgm:pt>
    <dgm:pt modelId="{7316EDFA-32E6-48F2-9892-4E29ED735775}" type="pres">
      <dgm:prSet presAssocID="{46219830-2E2E-4DF3-B44E-B998D3ACF8A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D00343-1E6C-45D9-9F3E-91F18BE364F7}" type="pres">
      <dgm:prSet presAssocID="{FD6F6F32-1FF3-4D72-97BD-D3DA0420CB2B}" presName="parTxOnlySpace" presStyleCnt="0"/>
      <dgm:spPr/>
    </dgm:pt>
    <dgm:pt modelId="{9E70E9D6-CA7B-4848-8BBE-C8E52926A6F2}" type="pres">
      <dgm:prSet presAssocID="{61EC5D4F-8337-45FA-AFB8-32E78B777E3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78654F-912B-44A2-945F-22015B8CF4EB}" type="pres">
      <dgm:prSet presAssocID="{54CC7A8F-62DC-4790-9B3F-529FB1DFA2C8}" presName="parTxOnlySpace" presStyleCnt="0"/>
      <dgm:spPr/>
    </dgm:pt>
    <dgm:pt modelId="{83471011-47E7-43F4-B621-88971A36820E}" type="pres">
      <dgm:prSet presAssocID="{E5D69805-995C-4677-AE4A-FF879AFACB5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B876C7-C834-4231-8AE6-6000DA335E17}" type="pres">
      <dgm:prSet presAssocID="{A4918168-20CE-4803-AFA4-E757D3A26361}" presName="parTxOnlySpace" presStyleCnt="0"/>
      <dgm:spPr/>
    </dgm:pt>
    <dgm:pt modelId="{9AA9BBF4-D87B-4460-88B6-F9DB21AAAD9C}" type="pres">
      <dgm:prSet presAssocID="{C7E5A494-A9C7-4C0A-A1D8-FCAD3E24CD1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DC9676-BB03-4D4D-BD19-180F6C6D73B2}" type="presOf" srcId="{BD4F4242-0C89-4665-9860-EB293E73EADE}" destId="{70CC646F-8305-40FA-9B20-6167BEB0B2C1}" srcOrd="0" destOrd="0" presId="urn:microsoft.com/office/officeart/2005/8/layout/chevron1"/>
    <dgm:cxn modelId="{FE7229F3-885A-47BA-A103-58D444F3FC72}" type="presOf" srcId="{61EC5D4F-8337-45FA-AFB8-32E78B777E35}" destId="{9E70E9D6-CA7B-4848-8BBE-C8E52926A6F2}" srcOrd="0" destOrd="0" presId="urn:microsoft.com/office/officeart/2005/8/layout/chevron1"/>
    <dgm:cxn modelId="{AEEDADED-8791-44AC-8DC0-98FB9B5719F5}" type="presOf" srcId="{46219830-2E2E-4DF3-B44E-B998D3ACF8AB}" destId="{7316EDFA-32E6-48F2-9892-4E29ED735775}" srcOrd="0" destOrd="0" presId="urn:microsoft.com/office/officeart/2005/8/layout/chevron1"/>
    <dgm:cxn modelId="{9BBD7CBE-65FB-4B96-B2EF-460FDDDFD929}" srcId="{BD4F4242-0C89-4665-9860-EB293E73EADE}" destId="{46219830-2E2E-4DF3-B44E-B998D3ACF8AB}" srcOrd="0" destOrd="0" parTransId="{A3B95FB2-EE02-4956-90B2-97DC93F2A737}" sibTransId="{FD6F6F32-1FF3-4D72-97BD-D3DA0420CB2B}"/>
    <dgm:cxn modelId="{B206C404-DB0F-4A00-BC74-0A212916FBB9}" srcId="{BD4F4242-0C89-4665-9860-EB293E73EADE}" destId="{E5D69805-995C-4677-AE4A-FF879AFACB5D}" srcOrd="2" destOrd="0" parTransId="{21BAFB1E-8292-48F8-AD03-BDA15456C2B1}" sibTransId="{A4918168-20CE-4803-AFA4-E757D3A26361}"/>
    <dgm:cxn modelId="{6ED00FB8-5848-4D1C-9C1B-928488C6BB6B}" srcId="{BD4F4242-0C89-4665-9860-EB293E73EADE}" destId="{C7E5A494-A9C7-4C0A-A1D8-FCAD3E24CD13}" srcOrd="3" destOrd="0" parTransId="{E12FCE27-E84C-4335-915D-002D4F83157A}" sibTransId="{3CE69801-C645-4ABD-B16B-0CD2C6E8EBB9}"/>
    <dgm:cxn modelId="{401850DA-CA25-4D49-9C7A-E79955A75791}" type="presOf" srcId="{C7E5A494-A9C7-4C0A-A1D8-FCAD3E24CD13}" destId="{9AA9BBF4-D87B-4460-88B6-F9DB21AAAD9C}" srcOrd="0" destOrd="0" presId="urn:microsoft.com/office/officeart/2005/8/layout/chevron1"/>
    <dgm:cxn modelId="{B0105B5E-6A87-46C4-A6C8-1D85C74A4AA3}" srcId="{BD4F4242-0C89-4665-9860-EB293E73EADE}" destId="{61EC5D4F-8337-45FA-AFB8-32E78B777E35}" srcOrd="1" destOrd="0" parTransId="{A1EF3580-542C-43D4-981E-E2EAFE4E4CA0}" sibTransId="{54CC7A8F-62DC-4790-9B3F-529FB1DFA2C8}"/>
    <dgm:cxn modelId="{F7037DB6-E132-4317-A54A-CE5B5FA46679}" type="presOf" srcId="{E5D69805-995C-4677-AE4A-FF879AFACB5D}" destId="{83471011-47E7-43F4-B621-88971A36820E}" srcOrd="0" destOrd="0" presId="urn:microsoft.com/office/officeart/2005/8/layout/chevron1"/>
    <dgm:cxn modelId="{24FA2D22-EA9C-4D8B-AE9C-FDB618206A04}" type="presParOf" srcId="{70CC646F-8305-40FA-9B20-6167BEB0B2C1}" destId="{7316EDFA-32E6-48F2-9892-4E29ED735775}" srcOrd="0" destOrd="0" presId="urn:microsoft.com/office/officeart/2005/8/layout/chevron1"/>
    <dgm:cxn modelId="{C0E3855C-3507-4815-9235-74A9332BF286}" type="presParOf" srcId="{70CC646F-8305-40FA-9B20-6167BEB0B2C1}" destId="{4DD00343-1E6C-45D9-9F3E-91F18BE364F7}" srcOrd="1" destOrd="0" presId="urn:microsoft.com/office/officeart/2005/8/layout/chevron1"/>
    <dgm:cxn modelId="{C3303618-10FD-4FA3-A7E3-29DB13630763}" type="presParOf" srcId="{70CC646F-8305-40FA-9B20-6167BEB0B2C1}" destId="{9E70E9D6-CA7B-4848-8BBE-C8E52926A6F2}" srcOrd="2" destOrd="0" presId="urn:microsoft.com/office/officeart/2005/8/layout/chevron1"/>
    <dgm:cxn modelId="{53410344-4590-4527-B2DF-EF7A0A20777C}" type="presParOf" srcId="{70CC646F-8305-40FA-9B20-6167BEB0B2C1}" destId="{5278654F-912B-44A2-945F-22015B8CF4EB}" srcOrd="3" destOrd="0" presId="urn:microsoft.com/office/officeart/2005/8/layout/chevron1"/>
    <dgm:cxn modelId="{727CC9D9-4EAE-42BF-AC14-BCB353621ADD}" type="presParOf" srcId="{70CC646F-8305-40FA-9B20-6167BEB0B2C1}" destId="{83471011-47E7-43F4-B621-88971A36820E}" srcOrd="4" destOrd="0" presId="urn:microsoft.com/office/officeart/2005/8/layout/chevron1"/>
    <dgm:cxn modelId="{039C2B65-0DDC-4C10-A4EF-E6F117336F67}" type="presParOf" srcId="{70CC646F-8305-40FA-9B20-6167BEB0B2C1}" destId="{44B876C7-C834-4231-8AE6-6000DA335E17}" srcOrd="5" destOrd="0" presId="urn:microsoft.com/office/officeart/2005/8/layout/chevron1"/>
    <dgm:cxn modelId="{6946D6C7-C518-442C-920B-ADD022D0A1CC}" type="presParOf" srcId="{70CC646F-8305-40FA-9B20-6167BEB0B2C1}" destId="{9AA9BBF4-D87B-4460-88B6-F9DB21AAAD9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79621D-A6DA-44C4-A278-89B26114996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AE66BD0-B4E7-46BD-8369-C7EC35E38984}">
      <dgm:prSet phldrT="[Text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Determinar la metodología de recolección de datos</a:t>
          </a:r>
          <a:endParaRPr lang="es-EC" sz="1600" b="1" dirty="0">
            <a:solidFill>
              <a:schemeClr val="tx1"/>
            </a:solidFill>
          </a:endParaRPr>
        </a:p>
      </dgm:t>
    </dgm:pt>
    <dgm:pt modelId="{6127081B-2F51-4E98-BDA4-FA2EFD880D1A}" type="parTrans" cxnId="{D547BBA9-E43D-4672-8BE0-B9E2C2059805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9F03F666-C032-46C0-8928-13D86D232C8C}" type="sibTrans" cxnId="{D547BBA9-E43D-4672-8BE0-B9E2C2059805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A097F8B-9AC2-46BC-87BA-2052AFE918FB}">
      <dgm:prSet phldrT="[Text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Diseño de las herramientas de recolección de datos</a:t>
          </a:r>
          <a:endParaRPr lang="es-EC" sz="1600" b="1" dirty="0">
            <a:solidFill>
              <a:schemeClr val="tx1"/>
            </a:solidFill>
          </a:endParaRPr>
        </a:p>
      </dgm:t>
    </dgm:pt>
    <dgm:pt modelId="{109DC928-7E66-4986-91B7-B4768AB600A7}" type="parTrans" cxnId="{6F1375DD-EFB2-4FFA-B589-27E0B42D2123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47D3D2D6-9149-4C86-B715-0FAEE9EDF8DD}" type="sibTrans" cxnId="{6F1375DD-EFB2-4FFA-B589-27E0B42D2123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4D42FAD1-C368-4432-9406-F1CB5E0EBAA4}">
      <dgm:prSet phldrT="[Text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Determinar el plan de muestreo y el tamaño de la muestra</a:t>
          </a:r>
          <a:endParaRPr lang="es-EC" sz="1600" b="1" dirty="0">
            <a:solidFill>
              <a:schemeClr val="tx1"/>
            </a:solidFill>
          </a:endParaRPr>
        </a:p>
      </dgm:t>
    </dgm:pt>
    <dgm:pt modelId="{53CF15B8-1119-474A-8E4D-E2ACFC37360E}" type="parTrans" cxnId="{69E211B7-69B5-483A-846D-90D1FAA47DA8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57BF467E-B454-462C-B004-16B45B849140}" type="sibTrans" cxnId="{69E211B7-69B5-483A-846D-90D1FAA47DA8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68E03FE0-144F-4F58-8790-4FF39250B982}">
      <dgm:prSet phldrT="[Text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Encuesta Personales</a:t>
          </a:r>
          <a:endParaRPr lang="es-EC" sz="1600" b="1" dirty="0">
            <a:solidFill>
              <a:schemeClr val="tx1"/>
            </a:solidFill>
          </a:endParaRPr>
        </a:p>
      </dgm:t>
    </dgm:pt>
    <dgm:pt modelId="{18ABCFC5-46C0-499B-813B-6368BE4169BD}" type="parTrans" cxnId="{EC58EE9C-0FAC-4845-AB15-2D63737976EB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1EFF537E-E2B1-4B29-8F6D-03D9C802A8CC}" type="sibTrans" cxnId="{EC58EE9C-0FAC-4845-AB15-2D63737976EB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67661143-84C6-4D57-8E39-9E185E2B9A7B}">
      <dgm:prSet phldrT="[Text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Objetivos</a:t>
          </a:r>
          <a:endParaRPr lang="es-EC" sz="1600" b="1" dirty="0">
            <a:solidFill>
              <a:schemeClr val="tx1"/>
            </a:solidFill>
          </a:endParaRPr>
        </a:p>
      </dgm:t>
    </dgm:pt>
    <dgm:pt modelId="{BCE092B4-C39E-4EB5-8FE9-12DD56B863D4}" type="parTrans" cxnId="{CD5BD95C-B176-42BB-9D8C-E8CBDFC6A06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40AB12A4-356A-46AF-9131-4A7177CF43A5}" type="sibTrans" cxnId="{CD5BD95C-B176-42BB-9D8C-E8CBDFC6A06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14180446-6936-4392-A790-8B726674EB1E}">
      <dgm:prSet phldrT="[Text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Probabilístico - Estratificado</a:t>
          </a:r>
          <a:endParaRPr lang="es-EC" sz="1600" b="1" dirty="0">
            <a:solidFill>
              <a:schemeClr val="tx1"/>
            </a:solidFill>
          </a:endParaRPr>
        </a:p>
      </dgm:t>
    </dgm:pt>
    <dgm:pt modelId="{9E444438-F8F2-4330-8CB8-510E810EE285}" type="parTrans" cxnId="{E1731885-0511-472A-80F8-16944560FB48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5338E19-2B4C-4740-AB12-8F8180347B1B}" type="sibTrans" cxnId="{E1731885-0511-472A-80F8-16944560FB48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40FEF8CF-DF2B-479B-8144-8BBFD6A07E28}">
      <dgm:prSet phldrT="[Text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Encuestas Electrónicas</a:t>
          </a:r>
          <a:endParaRPr lang="es-EC" sz="1600" b="1" dirty="0">
            <a:solidFill>
              <a:schemeClr val="tx1"/>
            </a:solidFill>
          </a:endParaRPr>
        </a:p>
      </dgm:t>
    </dgm:pt>
    <dgm:pt modelId="{D89689BC-4B40-4753-AB10-22A387B3FAF8}" type="parTrans" cxnId="{4C2C4EB5-0D74-491B-A17E-F6DA2B03EF2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C483D4F-02A2-4A06-9500-E3F170726FC8}" type="sibTrans" cxnId="{4C2C4EB5-0D74-491B-A17E-F6DA2B03EF2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3CF6C27-9377-40E6-8AB7-0DC4C49D2366}">
      <dgm:prSet phldrT="[Text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Constructo</a:t>
          </a:r>
          <a:endParaRPr lang="es-EC" sz="1600" b="1" dirty="0">
            <a:solidFill>
              <a:schemeClr val="tx1"/>
            </a:solidFill>
          </a:endParaRPr>
        </a:p>
      </dgm:t>
    </dgm:pt>
    <dgm:pt modelId="{99F82B77-3001-409C-99F6-A8616540A110}" type="parTrans" cxnId="{FA22AECF-2A62-41CC-8C6D-A4E8B073D33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7812BCE-9226-4C61-8095-FA49E3C2E6EC}" type="sibTrans" cxnId="{FA22AECF-2A62-41CC-8C6D-A4E8B073D33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8D40D8F-8D68-4F1A-9D84-FD659410D64B}">
      <dgm:prSet phldrT="[Text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Variables</a:t>
          </a:r>
          <a:endParaRPr lang="es-EC" sz="1600" b="1" dirty="0">
            <a:solidFill>
              <a:schemeClr val="tx1"/>
            </a:solidFill>
          </a:endParaRPr>
        </a:p>
      </dgm:t>
    </dgm:pt>
    <dgm:pt modelId="{E7374B0C-437D-48AD-B4D2-092D89DD6A6B}" type="parTrans" cxnId="{6390EB3B-05C4-405B-995B-F134AADE7BF5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53DF68B-A86B-4B63-9690-9B4989F2E9D8}" type="sibTrans" cxnId="{6390EB3B-05C4-405B-995B-F134AADE7BF5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84EAE7D-D144-4C76-94A6-72140BBDBD6B}">
      <dgm:prSet phldrT="[Text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Preguntas</a:t>
          </a:r>
          <a:endParaRPr lang="es-EC" sz="1600" b="1" dirty="0">
            <a:solidFill>
              <a:schemeClr val="tx1"/>
            </a:solidFill>
          </a:endParaRPr>
        </a:p>
      </dgm:t>
    </dgm:pt>
    <dgm:pt modelId="{029690E8-1979-4B51-87BE-26E84E3D7D55}" type="parTrans" cxnId="{C55D6BF0-0284-4DB4-AA9A-0A73536F07F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F35762D-1EC4-42B6-81C2-384EA5B26FCF}" type="sibTrans" cxnId="{C55D6BF0-0284-4DB4-AA9A-0A73536F07F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FBDB155-7A49-4B69-843C-7D8E69770B60}" type="pres">
      <dgm:prSet presAssocID="{1379621D-A6DA-44C4-A278-89B2611499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913ECB-5FC4-44EB-BB2A-E2D7A48986C3}" type="pres">
      <dgm:prSet presAssocID="{4AE66BD0-B4E7-46BD-8369-C7EC35E38984}" presName="linNode" presStyleCnt="0"/>
      <dgm:spPr/>
    </dgm:pt>
    <dgm:pt modelId="{B47C6F05-3E5C-4151-B48E-56C4B2117A83}" type="pres">
      <dgm:prSet presAssocID="{4AE66BD0-B4E7-46BD-8369-C7EC35E389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ADC084-40B6-4339-8F63-AB0DED99CF59}" type="pres">
      <dgm:prSet presAssocID="{4AE66BD0-B4E7-46BD-8369-C7EC35E3898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13CEB7-C30B-4671-BAA2-B06EDC8FD165}" type="pres">
      <dgm:prSet presAssocID="{9F03F666-C032-46C0-8928-13D86D232C8C}" presName="sp" presStyleCnt="0"/>
      <dgm:spPr/>
    </dgm:pt>
    <dgm:pt modelId="{BF7D4E8B-D0BE-45A3-849B-9340BCD9DF0C}" type="pres">
      <dgm:prSet presAssocID="{FA097F8B-9AC2-46BC-87BA-2052AFE918FB}" presName="linNode" presStyleCnt="0"/>
      <dgm:spPr/>
    </dgm:pt>
    <dgm:pt modelId="{DAEAAC28-9E10-4F92-9098-B219C1B7A6ED}" type="pres">
      <dgm:prSet presAssocID="{FA097F8B-9AC2-46BC-87BA-2052AFE918F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E611FF-0546-4144-9F96-79673BAF9F7F}" type="pres">
      <dgm:prSet presAssocID="{FA097F8B-9AC2-46BC-87BA-2052AFE918FB}" presName="descendantText" presStyleLbl="alignAccFollowNode1" presStyleIdx="1" presStyleCnt="3" custLinFactNeighborX="0" custLinFactNeighborY="-36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66F78F-6768-4518-AE9D-CFA9C655BBF2}" type="pres">
      <dgm:prSet presAssocID="{47D3D2D6-9149-4C86-B715-0FAEE9EDF8DD}" presName="sp" presStyleCnt="0"/>
      <dgm:spPr/>
    </dgm:pt>
    <dgm:pt modelId="{BBCF40D9-F538-43B0-9ED1-835AA05818F7}" type="pres">
      <dgm:prSet presAssocID="{4D42FAD1-C368-4432-9406-F1CB5E0EBAA4}" presName="linNode" presStyleCnt="0"/>
      <dgm:spPr/>
    </dgm:pt>
    <dgm:pt modelId="{59EE1CAB-4750-4D82-BA95-296AEA0BFBAE}" type="pres">
      <dgm:prSet presAssocID="{4D42FAD1-C368-4432-9406-F1CB5E0EBAA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873635-EA0D-42E0-BF89-58BF54CA9A8A}" type="pres">
      <dgm:prSet presAssocID="{4D42FAD1-C368-4432-9406-F1CB5E0EBAA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2706C76-EE97-4FD7-8558-FE4F99C61E74}" type="presOf" srcId="{14180446-6936-4392-A790-8B726674EB1E}" destId="{3E873635-EA0D-42E0-BF89-58BF54CA9A8A}" srcOrd="0" destOrd="0" presId="urn:microsoft.com/office/officeart/2005/8/layout/vList5"/>
    <dgm:cxn modelId="{6972DE66-EC89-4C19-B6BF-9EA624753649}" type="presOf" srcId="{184EAE7D-D144-4C76-94A6-72140BBDBD6B}" destId="{60E611FF-0546-4144-9F96-79673BAF9F7F}" srcOrd="0" destOrd="3" presId="urn:microsoft.com/office/officeart/2005/8/layout/vList5"/>
    <dgm:cxn modelId="{6258F61E-82C3-4E02-B50E-26A47F590E1E}" type="presOf" srcId="{4AE66BD0-B4E7-46BD-8369-C7EC35E38984}" destId="{B47C6F05-3E5C-4151-B48E-56C4B2117A83}" srcOrd="0" destOrd="0" presId="urn:microsoft.com/office/officeart/2005/8/layout/vList5"/>
    <dgm:cxn modelId="{D547BBA9-E43D-4672-8BE0-B9E2C2059805}" srcId="{1379621D-A6DA-44C4-A278-89B26114996B}" destId="{4AE66BD0-B4E7-46BD-8369-C7EC35E38984}" srcOrd="0" destOrd="0" parTransId="{6127081B-2F51-4E98-BDA4-FA2EFD880D1A}" sibTransId="{9F03F666-C032-46C0-8928-13D86D232C8C}"/>
    <dgm:cxn modelId="{671DB5B4-8B22-4FA3-AEAB-6F9297C14F4A}" type="presOf" srcId="{67661143-84C6-4D57-8E39-9E185E2B9A7B}" destId="{60E611FF-0546-4144-9F96-79673BAF9F7F}" srcOrd="0" destOrd="0" presId="urn:microsoft.com/office/officeart/2005/8/layout/vList5"/>
    <dgm:cxn modelId="{1C3A8943-79A4-41F8-A165-DED9D3B71990}" type="presOf" srcId="{68E03FE0-144F-4F58-8790-4FF39250B982}" destId="{BCADC084-40B6-4339-8F63-AB0DED99CF59}" srcOrd="0" destOrd="0" presId="urn:microsoft.com/office/officeart/2005/8/layout/vList5"/>
    <dgm:cxn modelId="{FA22AECF-2A62-41CC-8C6D-A4E8B073D33B}" srcId="{FA097F8B-9AC2-46BC-87BA-2052AFE918FB}" destId="{83CF6C27-9377-40E6-8AB7-0DC4C49D2366}" srcOrd="1" destOrd="0" parTransId="{99F82B77-3001-409C-99F6-A8616540A110}" sibTransId="{67812BCE-9226-4C61-8095-FA49E3C2E6EC}"/>
    <dgm:cxn modelId="{CD5BD95C-B176-42BB-9D8C-E8CBDFC6A060}" srcId="{FA097F8B-9AC2-46BC-87BA-2052AFE918FB}" destId="{67661143-84C6-4D57-8E39-9E185E2B9A7B}" srcOrd="0" destOrd="0" parTransId="{BCE092B4-C39E-4EB5-8FE9-12DD56B863D4}" sibTransId="{40AB12A4-356A-46AF-9131-4A7177CF43A5}"/>
    <dgm:cxn modelId="{6390EB3B-05C4-405B-995B-F134AADE7BF5}" srcId="{FA097F8B-9AC2-46BC-87BA-2052AFE918FB}" destId="{A8D40D8F-8D68-4F1A-9D84-FD659410D64B}" srcOrd="2" destOrd="0" parTransId="{E7374B0C-437D-48AD-B4D2-092D89DD6A6B}" sibTransId="{753DF68B-A86B-4B63-9690-9B4989F2E9D8}"/>
    <dgm:cxn modelId="{9C06CC69-8A93-4F68-9F8C-98468CAC713B}" type="presOf" srcId="{FA097F8B-9AC2-46BC-87BA-2052AFE918FB}" destId="{DAEAAC28-9E10-4F92-9098-B219C1B7A6ED}" srcOrd="0" destOrd="0" presId="urn:microsoft.com/office/officeart/2005/8/layout/vList5"/>
    <dgm:cxn modelId="{4C2C4EB5-0D74-491B-A17E-F6DA2B03EF22}" srcId="{4AE66BD0-B4E7-46BD-8369-C7EC35E38984}" destId="{40FEF8CF-DF2B-479B-8144-8BBFD6A07E28}" srcOrd="1" destOrd="0" parTransId="{D89689BC-4B40-4753-AB10-22A387B3FAF8}" sibTransId="{3C483D4F-02A2-4A06-9500-E3F170726FC8}"/>
    <dgm:cxn modelId="{9BE9643A-A9FF-459F-8862-C33571E6627D}" type="presOf" srcId="{1379621D-A6DA-44C4-A278-89B26114996B}" destId="{4FBDB155-7A49-4B69-843C-7D8E69770B60}" srcOrd="0" destOrd="0" presId="urn:microsoft.com/office/officeart/2005/8/layout/vList5"/>
    <dgm:cxn modelId="{8F0B247B-B459-449A-B8D7-4E1423D77047}" type="presOf" srcId="{4D42FAD1-C368-4432-9406-F1CB5E0EBAA4}" destId="{59EE1CAB-4750-4D82-BA95-296AEA0BFBAE}" srcOrd="0" destOrd="0" presId="urn:microsoft.com/office/officeart/2005/8/layout/vList5"/>
    <dgm:cxn modelId="{C55D6BF0-0284-4DB4-AA9A-0A73536F07FE}" srcId="{FA097F8B-9AC2-46BC-87BA-2052AFE918FB}" destId="{184EAE7D-D144-4C76-94A6-72140BBDBD6B}" srcOrd="3" destOrd="0" parTransId="{029690E8-1979-4B51-87BE-26E84E3D7D55}" sibTransId="{4F35762D-1EC4-42B6-81C2-384EA5B26FCF}"/>
    <dgm:cxn modelId="{9CF0F7CF-D3F8-4CA3-9999-B4B13261A1C4}" type="presOf" srcId="{83CF6C27-9377-40E6-8AB7-0DC4C49D2366}" destId="{60E611FF-0546-4144-9F96-79673BAF9F7F}" srcOrd="0" destOrd="1" presId="urn:microsoft.com/office/officeart/2005/8/layout/vList5"/>
    <dgm:cxn modelId="{5D992F2B-B194-49C9-9C71-14311F9A59C1}" type="presOf" srcId="{40FEF8CF-DF2B-479B-8144-8BBFD6A07E28}" destId="{BCADC084-40B6-4339-8F63-AB0DED99CF59}" srcOrd="0" destOrd="1" presId="urn:microsoft.com/office/officeart/2005/8/layout/vList5"/>
    <dgm:cxn modelId="{3E9A94FC-1C75-4FFD-8C9F-38C57BD48551}" type="presOf" srcId="{A8D40D8F-8D68-4F1A-9D84-FD659410D64B}" destId="{60E611FF-0546-4144-9F96-79673BAF9F7F}" srcOrd="0" destOrd="2" presId="urn:microsoft.com/office/officeart/2005/8/layout/vList5"/>
    <dgm:cxn modelId="{6F1375DD-EFB2-4FFA-B589-27E0B42D2123}" srcId="{1379621D-A6DA-44C4-A278-89B26114996B}" destId="{FA097F8B-9AC2-46BC-87BA-2052AFE918FB}" srcOrd="1" destOrd="0" parTransId="{109DC928-7E66-4986-91B7-B4768AB600A7}" sibTransId="{47D3D2D6-9149-4C86-B715-0FAEE9EDF8DD}"/>
    <dgm:cxn modelId="{E1731885-0511-472A-80F8-16944560FB48}" srcId="{4D42FAD1-C368-4432-9406-F1CB5E0EBAA4}" destId="{14180446-6936-4392-A790-8B726674EB1E}" srcOrd="0" destOrd="0" parTransId="{9E444438-F8F2-4330-8CB8-510E810EE285}" sibTransId="{F5338E19-2B4C-4740-AB12-8F8180347B1B}"/>
    <dgm:cxn modelId="{EC58EE9C-0FAC-4845-AB15-2D63737976EB}" srcId="{4AE66BD0-B4E7-46BD-8369-C7EC35E38984}" destId="{68E03FE0-144F-4F58-8790-4FF39250B982}" srcOrd="0" destOrd="0" parTransId="{18ABCFC5-46C0-499B-813B-6368BE4169BD}" sibTransId="{1EFF537E-E2B1-4B29-8F6D-03D9C802A8CC}"/>
    <dgm:cxn modelId="{69E211B7-69B5-483A-846D-90D1FAA47DA8}" srcId="{1379621D-A6DA-44C4-A278-89B26114996B}" destId="{4D42FAD1-C368-4432-9406-F1CB5E0EBAA4}" srcOrd="2" destOrd="0" parTransId="{53CF15B8-1119-474A-8E4D-E2ACFC37360E}" sibTransId="{57BF467E-B454-462C-B004-16B45B849140}"/>
    <dgm:cxn modelId="{FE11223B-9EF2-4ADD-A34D-0CD5B8DB4D60}" type="presParOf" srcId="{4FBDB155-7A49-4B69-843C-7D8E69770B60}" destId="{1C913ECB-5FC4-44EB-BB2A-E2D7A48986C3}" srcOrd="0" destOrd="0" presId="urn:microsoft.com/office/officeart/2005/8/layout/vList5"/>
    <dgm:cxn modelId="{78132672-4FE9-4531-AB2F-A6128F1C7372}" type="presParOf" srcId="{1C913ECB-5FC4-44EB-BB2A-E2D7A48986C3}" destId="{B47C6F05-3E5C-4151-B48E-56C4B2117A83}" srcOrd="0" destOrd="0" presId="urn:microsoft.com/office/officeart/2005/8/layout/vList5"/>
    <dgm:cxn modelId="{6CC74927-441A-4CD4-B540-4284C4FF76C8}" type="presParOf" srcId="{1C913ECB-5FC4-44EB-BB2A-E2D7A48986C3}" destId="{BCADC084-40B6-4339-8F63-AB0DED99CF59}" srcOrd="1" destOrd="0" presId="urn:microsoft.com/office/officeart/2005/8/layout/vList5"/>
    <dgm:cxn modelId="{77CBEE74-73F0-46F3-ACCA-7B0300343B2C}" type="presParOf" srcId="{4FBDB155-7A49-4B69-843C-7D8E69770B60}" destId="{2513CEB7-C30B-4671-BAA2-B06EDC8FD165}" srcOrd="1" destOrd="0" presId="urn:microsoft.com/office/officeart/2005/8/layout/vList5"/>
    <dgm:cxn modelId="{D27DEB1E-EDF0-4B32-A4FA-8C80D2B75431}" type="presParOf" srcId="{4FBDB155-7A49-4B69-843C-7D8E69770B60}" destId="{BF7D4E8B-D0BE-45A3-849B-9340BCD9DF0C}" srcOrd="2" destOrd="0" presId="urn:microsoft.com/office/officeart/2005/8/layout/vList5"/>
    <dgm:cxn modelId="{FA3B3142-08B6-4D92-AA9E-203391EC655D}" type="presParOf" srcId="{BF7D4E8B-D0BE-45A3-849B-9340BCD9DF0C}" destId="{DAEAAC28-9E10-4F92-9098-B219C1B7A6ED}" srcOrd="0" destOrd="0" presId="urn:microsoft.com/office/officeart/2005/8/layout/vList5"/>
    <dgm:cxn modelId="{135B0D7A-6CF2-43AD-9262-F3E663D8FDE0}" type="presParOf" srcId="{BF7D4E8B-D0BE-45A3-849B-9340BCD9DF0C}" destId="{60E611FF-0546-4144-9F96-79673BAF9F7F}" srcOrd="1" destOrd="0" presId="urn:microsoft.com/office/officeart/2005/8/layout/vList5"/>
    <dgm:cxn modelId="{F9FC88CA-D364-451A-A47C-FD32AAFDF146}" type="presParOf" srcId="{4FBDB155-7A49-4B69-843C-7D8E69770B60}" destId="{D966F78F-6768-4518-AE9D-CFA9C655BBF2}" srcOrd="3" destOrd="0" presId="urn:microsoft.com/office/officeart/2005/8/layout/vList5"/>
    <dgm:cxn modelId="{FF88D15D-EBF5-40D0-8866-6732B1DB6311}" type="presParOf" srcId="{4FBDB155-7A49-4B69-843C-7D8E69770B60}" destId="{BBCF40D9-F538-43B0-9ED1-835AA05818F7}" srcOrd="4" destOrd="0" presId="urn:microsoft.com/office/officeart/2005/8/layout/vList5"/>
    <dgm:cxn modelId="{51D409F4-F7E5-4B86-8B9B-C4B7C45C276B}" type="presParOf" srcId="{BBCF40D9-F538-43B0-9ED1-835AA05818F7}" destId="{59EE1CAB-4750-4D82-BA95-296AEA0BFBAE}" srcOrd="0" destOrd="0" presId="urn:microsoft.com/office/officeart/2005/8/layout/vList5"/>
    <dgm:cxn modelId="{F622E826-1AA0-429D-8301-3B780712C895}" type="presParOf" srcId="{BBCF40D9-F538-43B0-9ED1-835AA05818F7}" destId="{3E873635-EA0D-42E0-BF89-58BF54CA9A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79621D-A6DA-44C4-A278-89B26114996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6C707D2-FA37-4C3A-AB97-FB8A4C88AEF7}">
      <dgm:prSet phldrT="[Text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Recolección los datos (Trabajo de campo)</a:t>
          </a:r>
          <a:endParaRPr lang="es-EC" sz="1800" b="1" dirty="0">
            <a:solidFill>
              <a:schemeClr val="tx1"/>
            </a:solidFill>
          </a:endParaRPr>
        </a:p>
      </dgm:t>
    </dgm:pt>
    <dgm:pt modelId="{00E9112F-C2D9-4B6F-B8EA-83E54C76639A}" type="parTrans" cxnId="{1806C4E3-5BC5-406D-9D60-C2AE4082A64A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3D425B57-2737-413D-B6DF-E8D8B786331F}" type="sibTrans" cxnId="{1806C4E3-5BC5-406D-9D60-C2AE4082A64A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7101759F-C0D2-4943-9301-DC8CC99AB714}">
      <dgm:prSet phldrT="[Text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Análisis de Datos</a:t>
          </a:r>
          <a:endParaRPr lang="es-EC" sz="1800" b="1" dirty="0">
            <a:solidFill>
              <a:schemeClr val="tx1"/>
            </a:solidFill>
          </a:endParaRPr>
        </a:p>
      </dgm:t>
    </dgm:pt>
    <dgm:pt modelId="{3122A608-8524-4DAE-8BB3-56DA8439944E}" type="parTrans" cxnId="{AF338DA2-421B-4730-A5A0-60F09D639B8F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24EC2286-669D-4949-A7AC-A9585A7F2961}" type="sibTrans" cxnId="{AF338DA2-421B-4730-A5A0-60F09D639B8F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C4034608-A871-47DA-9B32-119F06078089}">
      <dgm:prSet phldrT="[Text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30 encuestas por día para bachilleres, 30 encuestas para profesionales y 20 para empresas</a:t>
          </a:r>
          <a:endParaRPr lang="es-EC" sz="1800" b="1" dirty="0">
            <a:solidFill>
              <a:schemeClr val="tx1"/>
            </a:solidFill>
          </a:endParaRPr>
        </a:p>
      </dgm:t>
    </dgm:pt>
    <dgm:pt modelId="{41224D3A-5589-473A-B375-B4BF72B20C5E}" type="parTrans" cxnId="{82FE670B-09F9-486D-97E6-051B6E6352AF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33526E7D-FFBE-4A53-8FF7-D64F6B685B6E}" type="sibTrans" cxnId="{82FE670B-09F9-486D-97E6-051B6E6352AF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642BA18B-3D18-476D-B621-00D93C8783DF}">
      <dgm:prSet phldrT="[Text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Codificación</a:t>
          </a:r>
          <a:endParaRPr lang="es-EC" sz="1800" b="1" dirty="0">
            <a:solidFill>
              <a:schemeClr val="tx1"/>
            </a:solidFill>
          </a:endParaRPr>
        </a:p>
      </dgm:t>
    </dgm:pt>
    <dgm:pt modelId="{3CE61710-E341-4788-9ACF-33FA93EEC81E}" type="parTrans" cxnId="{223C96F2-8DBF-43C7-87F9-E108B4324DC3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6F288FDA-8E57-4A9C-9D59-7EB13F63FB09}" type="sibTrans" cxnId="{223C96F2-8DBF-43C7-87F9-E108B4324DC3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E7F441DD-BA97-4244-8AE6-3CE89E32696F}">
      <dgm:prSet phldrT="[Text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Ciudades capitales y alrededores de las provincias</a:t>
          </a:r>
          <a:endParaRPr lang="es-EC" sz="1800" b="1" dirty="0">
            <a:solidFill>
              <a:schemeClr val="tx1"/>
            </a:solidFill>
          </a:endParaRPr>
        </a:p>
      </dgm:t>
    </dgm:pt>
    <dgm:pt modelId="{2BE4C03A-9CCD-4049-9AA5-CADDF10129C4}" type="sibTrans" cxnId="{8DF83C48-04E8-4329-A7A5-72DFED906221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6CC0BE7F-16C8-4CB0-B261-1795651F5070}" type="parTrans" cxnId="{8DF83C48-04E8-4329-A7A5-72DFED906221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F7222A1F-BD3D-4DDF-B586-7C2631A5FDF1}">
      <dgm:prSet phldrT="[Text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Encuestadores (Autores)</a:t>
          </a:r>
          <a:endParaRPr lang="es-EC" sz="1800" b="1" dirty="0">
            <a:solidFill>
              <a:schemeClr val="tx1"/>
            </a:solidFill>
          </a:endParaRPr>
        </a:p>
      </dgm:t>
    </dgm:pt>
    <dgm:pt modelId="{E83E7D4F-0AF7-4C66-9185-5D4792B5E441}" type="parTrans" cxnId="{FE61F5FA-E71A-46A1-95FA-B7A308269BE1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5036645D-302D-42C8-987A-FAC8C73AFB9B}" type="sibTrans" cxnId="{FE61F5FA-E71A-46A1-95FA-B7A308269BE1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DE670859-D913-4888-B7E3-108D1ED84145}">
      <dgm:prSet phldrT="[Text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Objetivos y dudas</a:t>
          </a:r>
          <a:endParaRPr lang="es-EC" sz="1800" b="1" dirty="0">
            <a:solidFill>
              <a:schemeClr val="tx1"/>
            </a:solidFill>
          </a:endParaRPr>
        </a:p>
      </dgm:t>
    </dgm:pt>
    <dgm:pt modelId="{BB7B4E3E-2F55-4644-828B-A9D43F1FE546}" type="parTrans" cxnId="{FB23F9E8-E289-438C-B184-9416FEF07B16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690D1C05-18C1-402F-89CC-5B28CD651A8F}" type="sibTrans" cxnId="{FB23F9E8-E289-438C-B184-9416FEF07B16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28B35E20-D679-4811-9DC9-218E90D2DA79}">
      <dgm:prSet phldrT="[Text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Calidad , fraude y registro </a:t>
          </a:r>
          <a:endParaRPr lang="es-EC" sz="1800" b="1" dirty="0">
            <a:solidFill>
              <a:schemeClr val="tx1"/>
            </a:solidFill>
          </a:endParaRPr>
        </a:p>
      </dgm:t>
    </dgm:pt>
    <dgm:pt modelId="{FFDCB075-6B12-4B1C-A84A-62068DD8F621}" type="parTrans" cxnId="{6C81421A-C9B7-4E81-94F8-12B1FC759DF4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233AADCF-13A1-4386-9D56-02B4D7C2DEFD}" type="sibTrans" cxnId="{6C81421A-C9B7-4E81-94F8-12B1FC759DF4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C5744C6D-E3EF-43EC-BB47-446B961A58E2}">
      <dgm:prSet phldrT="[Text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Trascripción</a:t>
          </a:r>
          <a:endParaRPr lang="es-EC" sz="1800" b="1" dirty="0">
            <a:solidFill>
              <a:schemeClr val="tx1"/>
            </a:solidFill>
          </a:endParaRPr>
        </a:p>
      </dgm:t>
    </dgm:pt>
    <dgm:pt modelId="{E011BD29-5AFF-4FE2-9FF9-391662C8E6F8}" type="parTrans" cxnId="{F14AC0DB-6A61-454F-A286-79F3F0C3467F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4576E879-6678-44DD-96AC-70EC91B86D3E}" type="sibTrans" cxnId="{F14AC0DB-6A61-454F-A286-79F3F0C3467F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7FA02DBE-C648-409E-870E-644DC9702BA8}">
      <dgm:prSet phldrT="[Text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Depuración de los datos </a:t>
          </a:r>
          <a:endParaRPr lang="es-EC" sz="1800" b="1" dirty="0">
            <a:solidFill>
              <a:schemeClr val="tx1"/>
            </a:solidFill>
          </a:endParaRPr>
        </a:p>
      </dgm:t>
    </dgm:pt>
    <dgm:pt modelId="{9C8BC651-7879-4E80-AB22-B800DD5962A8}" type="parTrans" cxnId="{13DF641B-FE2C-49D5-8EBD-6661758FAE22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016CD970-EC58-4DD0-A38F-6B1F6F9CA941}" type="sibTrans" cxnId="{13DF641B-FE2C-49D5-8EBD-6661758FAE22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43175D98-A09C-4165-9F34-4C7975195433}">
      <dgm:prSet phldrT="[Text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Análisis </a:t>
          </a:r>
          <a:r>
            <a:rPr lang="es-EC" sz="1800" b="1" dirty="0" err="1" smtClean="0">
              <a:solidFill>
                <a:schemeClr val="tx1"/>
              </a:solidFill>
            </a:rPr>
            <a:t>Univariado</a:t>
          </a:r>
          <a:r>
            <a:rPr lang="es-EC" sz="1800" b="1" dirty="0" smtClean="0">
              <a:solidFill>
                <a:schemeClr val="tx1"/>
              </a:solidFill>
            </a:rPr>
            <a:t> , </a:t>
          </a:r>
          <a:r>
            <a:rPr lang="es-EC" sz="1800" b="1" dirty="0" err="1" smtClean="0">
              <a:solidFill>
                <a:schemeClr val="tx1"/>
              </a:solidFill>
            </a:rPr>
            <a:t>Bivariado</a:t>
          </a:r>
          <a:endParaRPr lang="es-EC" sz="1800" b="1" dirty="0">
            <a:solidFill>
              <a:schemeClr val="tx1"/>
            </a:solidFill>
          </a:endParaRPr>
        </a:p>
      </dgm:t>
    </dgm:pt>
    <dgm:pt modelId="{87EC1028-13CA-4428-BEE7-8AB922C4B87E}" type="parTrans" cxnId="{2133CD09-778B-4E7A-9EC4-7A3FEF9A09D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DD8A966-D635-4E0D-851A-1CC88C5DD67D}" type="sibTrans" cxnId="{2133CD09-778B-4E7A-9EC4-7A3FEF9A09D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FBDB155-7A49-4B69-843C-7D8E69770B60}" type="pres">
      <dgm:prSet presAssocID="{1379621D-A6DA-44C4-A278-89B2611499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555E60-736B-4C65-BC64-7506F914E17B}" type="pres">
      <dgm:prSet presAssocID="{96C707D2-FA37-4C3A-AB97-FB8A4C88AEF7}" presName="linNode" presStyleCnt="0"/>
      <dgm:spPr/>
    </dgm:pt>
    <dgm:pt modelId="{F1E79BF8-EE01-4C30-BEF7-748AF796C087}" type="pres">
      <dgm:prSet presAssocID="{96C707D2-FA37-4C3A-AB97-FB8A4C88AEF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31A280-AB49-4FBA-BF25-758FC79A6E15}" type="pres">
      <dgm:prSet presAssocID="{96C707D2-FA37-4C3A-AB97-FB8A4C88AEF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8FEBE0-A106-4FAF-9BB2-1541FB333815}" type="pres">
      <dgm:prSet presAssocID="{3D425B57-2737-413D-B6DF-E8D8B786331F}" presName="sp" presStyleCnt="0"/>
      <dgm:spPr/>
    </dgm:pt>
    <dgm:pt modelId="{F0E91F79-722A-4D92-8B3F-013184CE119B}" type="pres">
      <dgm:prSet presAssocID="{7101759F-C0D2-4943-9301-DC8CC99AB714}" presName="linNode" presStyleCnt="0"/>
      <dgm:spPr/>
    </dgm:pt>
    <dgm:pt modelId="{79BD74B1-0F5F-4AAE-B792-C65715759072}" type="pres">
      <dgm:prSet presAssocID="{7101759F-C0D2-4943-9301-DC8CC99AB71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598090-D00C-44AD-B4D3-26A6F6A5235F}" type="pres">
      <dgm:prSet presAssocID="{7101759F-C0D2-4943-9301-DC8CC99AB71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3FADB0E-E307-45AF-86E4-72BACB7681A4}" type="presOf" srcId="{28B35E20-D679-4811-9DC9-218E90D2DA79}" destId="{8831A280-AB49-4FBA-BF25-758FC79A6E15}" srcOrd="0" destOrd="4" presId="urn:microsoft.com/office/officeart/2005/8/layout/vList5"/>
    <dgm:cxn modelId="{93C70282-8533-425A-9599-BB78C764101A}" type="presOf" srcId="{C5744C6D-E3EF-43EC-BB47-446B961A58E2}" destId="{57598090-D00C-44AD-B4D3-26A6F6A5235F}" srcOrd="0" destOrd="1" presId="urn:microsoft.com/office/officeart/2005/8/layout/vList5"/>
    <dgm:cxn modelId="{DD653CC9-7F38-4115-B6A5-73CD49E8C36A}" type="presOf" srcId="{642BA18B-3D18-476D-B621-00D93C8783DF}" destId="{57598090-D00C-44AD-B4D3-26A6F6A5235F}" srcOrd="0" destOrd="0" presId="urn:microsoft.com/office/officeart/2005/8/layout/vList5"/>
    <dgm:cxn modelId="{13DF641B-FE2C-49D5-8EBD-6661758FAE22}" srcId="{7101759F-C0D2-4943-9301-DC8CC99AB714}" destId="{7FA02DBE-C648-409E-870E-644DC9702BA8}" srcOrd="2" destOrd="0" parTransId="{9C8BC651-7879-4E80-AB22-B800DD5962A8}" sibTransId="{016CD970-EC58-4DD0-A38F-6B1F6F9CA941}"/>
    <dgm:cxn modelId="{FE61F5FA-E71A-46A1-95FA-B7A308269BE1}" srcId="{96C707D2-FA37-4C3A-AB97-FB8A4C88AEF7}" destId="{F7222A1F-BD3D-4DDF-B586-7C2631A5FDF1}" srcOrd="2" destOrd="0" parTransId="{E83E7D4F-0AF7-4C66-9185-5D4792B5E441}" sibTransId="{5036645D-302D-42C8-987A-FAC8C73AFB9B}"/>
    <dgm:cxn modelId="{F14AC0DB-6A61-454F-A286-79F3F0C3467F}" srcId="{7101759F-C0D2-4943-9301-DC8CC99AB714}" destId="{C5744C6D-E3EF-43EC-BB47-446B961A58E2}" srcOrd="1" destOrd="0" parTransId="{E011BD29-5AFF-4FE2-9FF9-391662C8E6F8}" sibTransId="{4576E879-6678-44DD-96AC-70EC91B86D3E}"/>
    <dgm:cxn modelId="{9CB4C115-3A6E-4F6B-864A-5EE4DB0DBC33}" type="presOf" srcId="{96C707D2-FA37-4C3A-AB97-FB8A4C88AEF7}" destId="{F1E79BF8-EE01-4C30-BEF7-748AF796C087}" srcOrd="0" destOrd="0" presId="urn:microsoft.com/office/officeart/2005/8/layout/vList5"/>
    <dgm:cxn modelId="{1806C4E3-5BC5-406D-9D60-C2AE4082A64A}" srcId="{1379621D-A6DA-44C4-A278-89B26114996B}" destId="{96C707D2-FA37-4C3A-AB97-FB8A4C88AEF7}" srcOrd="0" destOrd="0" parTransId="{00E9112F-C2D9-4B6F-B8EA-83E54C76639A}" sibTransId="{3D425B57-2737-413D-B6DF-E8D8B786331F}"/>
    <dgm:cxn modelId="{2133CD09-778B-4E7A-9EC4-7A3FEF9A09DC}" srcId="{7101759F-C0D2-4943-9301-DC8CC99AB714}" destId="{43175D98-A09C-4165-9F34-4C7975195433}" srcOrd="3" destOrd="0" parTransId="{87EC1028-13CA-4428-BEE7-8AB922C4B87E}" sibTransId="{4DD8A966-D635-4E0D-851A-1CC88C5DD67D}"/>
    <dgm:cxn modelId="{810DC48B-53F6-4BDD-976C-69E001A59143}" type="presOf" srcId="{F7222A1F-BD3D-4DDF-B586-7C2631A5FDF1}" destId="{8831A280-AB49-4FBA-BF25-758FC79A6E15}" srcOrd="0" destOrd="2" presId="urn:microsoft.com/office/officeart/2005/8/layout/vList5"/>
    <dgm:cxn modelId="{FB23F9E8-E289-438C-B184-9416FEF07B16}" srcId="{96C707D2-FA37-4C3A-AB97-FB8A4C88AEF7}" destId="{DE670859-D913-4888-B7E3-108D1ED84145}" srcOrd="3" destOrd="0" parTransId="{BB7B4E3E-2F55-4644-828B-A9D43F1FE546}" sibTransId="{690D1C05-18C1-402F-89CC-5B28CD651A8F}"/>
    <dgm:cxn modelId="{AF338DA2-421B-4730-A5A0-60F09D639B8F}" srcId="{1379621D-A6DA-44C4-A278-89B26114996B}" destId="{7101759F-C0D2-4943-9301-DC8CC99AB714}" srcOrd="1" destOrd="0" parTransId="{3122A608-8524-4DAE-8BB3-56DA8439944E}" sibTransId="{24EC2286-669D-4949-A7AC-A9585A7F2961}"/>
    <dgm:cxn modelId="{6C81421A-C9B7-4E81-94F8-12B1FC759DF4}" srcId="{96C707D2-FA37-4C3A-AB97-FB8A4C88AEF7}" destId="{28B35E20-D679-4811-9DC9-218E90D2DA79}" srcOrd="4" destOrd="0" parTransId="{FFDCB075-6B12-4B1C-A84A-62068DD8F621}" sibTransId="{233AADCF-13A1-4386-9D56-02B4D7C2DEFD}"/>
    <dgm:cxn modelId="{A3A89B66-2758-49C6-B35A-BCC1888D895E}" type="presOf" srcId="{E7F441DD-BA97-4244-8AE6-3CE89E32696F}" destId="{8831A280-AB49-4FBA-BF25-758FC79A6E15}" srcOrd="0" destOrd="1" presId="urn:microsoft.com/office/officeart/2005/8/layout/vList5"/>
    <dgm:cxn modelId="{2ED6B647-43BF-40F2-B123-2B85197A0939}" type="presOf" srcId="{1379621D-A6DA-44C4-A278-89B26114996B}" destId="{4FBDB155-7A49-4B69-843C-7D8E69770B60}" srcOrd="0" destOrd="0" presId="urn:microsoft.com/office/officeart/2005/8/layout/vList5"/>
    <dgm:cxn modelId="{2563D5DF-2023-4FE4-A140-826B82B6AE10}" type="presOf" srcId="{7101759F-C0D2-4943-9301-DC8CC99AB714}" destId="{79BD74B1-0F5F-4AAE-B792-C65715759072}" srcOrd="0" destOrd="0" presId="urn:microsoft.com/office/officeart/2005/8/layout/vList5"/>
    <dgm:cxn modelId="{8DF83C48-04E8-4329-A7A5-72DFED906221}" srcId="{96C707D2-FA37-4C3A-AB97-FB8A4C88AEF7}" destId="{E7F441DD-BA97-4244-8AE6-3CE89E32696F}" srcOrd="1" destOrd="0" parTransId="{6CC0BE7F-16C8-4CB0-B261-1795651F5070}" sibTransId="{2BE4C03A-9CCD-4049-9AA5-CADDF10129C4}"/>
    <dgm:cxn modelId="{842A2EC4-AEF2-42CD-B77F-223A9F83E2EF}" type="presOf" srcId="{7FA02DBE-C648-409E-870E-644DC9702BA8}" destId="{57598090-D00C-44AD-B4D3-26A6F6A5235F}" srcOrd="0" destOrd="2" presId="urn:microsoft.com/office/officeart/2005/8/layout/vList5"/>
    <dgm:cxn modelId="{624CA4C7-0789-4E2A-9452-002E2BED7A2D}" type="presOf" srcId="{C4034608-A871-47DA-9B32-119F06078089}" destId="{8831A280-AB49-4FBA-BF25-758FC79A6E15}" srcOrd="0" destOrd="0" presId="urn:microsoft.com/office/officeart/2005/8/layout/vList5"/>
    <dgm:cxn modelId="{0BD9C92D-F3E6-4D91-913E-7FC9B0E77F33}" type="presOf" srcId="{43175D98-A09C-4165-9F34-4C7975195433}" destId="{57598090-D00C-44AD-B4D3-26A6F6A5235F}" srcOrd="0" destOrd="3" presId="urn:microsoft.com/office/officeart/2005/8/layout/vList5"/>
    <dgm:cxn modelId="{62D328BA-ED88-4671-88DA-D9DAB7080E33}" type="presOf" srcId="{DE670859-D913-4888-B7E3-108D1ED84145}" destId="{8831A280-AB49-4FBA-BF25-758FC79A6E15}" srcOrd="0" destOrd="3" presId="urn:microsoft.com/office/officeart/2005/8/layout/vList5"/>
    <dgm:cxn modelId="{223C96F2-8DBF-43C7-87F9-E108B4324DC3}" srcId="{7101759F-C0D2-4943-9301-DC8CC99AB714}" destId="{642BA18B-3D18-476D-B621-00D93C8783DF}" srcOrd="0" destOrd="0" parTransId="{3CE61710-E341-4788-9ACF-33FA93EEC81E}" sibTransId="{6F288FDA-8E57-4A9C-9D59-7EB13F63FB09}"/>
    <dgm:cxn modelId="{82FE670B-09F9-486D-97E6-051B6E6352AF}" srcId="{96C707D2-FA37-4C3A-AB97-FB8A4C88AEF7}" destId="{C4034608-A871-47DA-9B32-119F06078089}" srcOrd="0" destOrd="0" parTransId="{41224D3A-5589-473A-B375-B4BF72B20C5E}" sibTransId="{33526E7D-FFBE-4A53-8FF7-D64F6B685B6E}"/>
    <dgm:cxn modelId="{A2CD6C65-5129-4CBB-B393-943326532E19}" type="presParOf" srcId="{4FBDB155-7A49-4B69-843C-7D8E69770B60}" destId="{5A555E60-736B-4C65-BC64-7506F914E17B}" srcOrd="0" destOrd="0" presId="urn:microsoft.com/office/officeart/2005/8/layout/vList5"/>
    <dgm:cxn modelId="{405253F6-6F9F-45A1-BA5B-25554F984E5B}" type="presParOf" srcId="{5A555E60-736B-4C65-BC64-7506F914E17B}" destId="{F1E79BF8-EE01-4C30-BEF7-748AF796C087}" srcOrd="0" destOrd="0" presId="urn:microsoft.com/office/officeart/2005/8/layout/vList5"/>
    <dgm:cxn modelId="{19BE0866-AD18-4509-9D3B-904933607F86}" type="presParOf" srcId="{5A555E60-736B-4C65-BC64-7506F914E17B}" destId="{8831A280-AB49-4FBA-BF25-758FC79A6E15}" srcOrd="1" destOrd="0" presId="urn:microsoft.com/office/officeart/2005/8/layout/vList5"/>
    <dgm:cxn modelId="{A6F400A2-5711-44B6-8F3D-55EA3C244745}" type="presParOf" srcId="{4FBDB155-7A49-4B69-843C-7D8E69770B60}" destId="{7D8FEBE0-A106-4FAF-9BB2-1541FB333815}" srcOrd="1" destOrd="0" presId="urn:microsoft.com/office/officeart/2005/8/layout/vList5"/>
    <dgm:cxn modelId="{5C789206-E6B5-4ADB-945D-69581C94E500}" type="presParOf" srcId="{4FBDB155-7A49-4B69-843C-7D8E69770B60}" destId="{F0E91F79-722A-4D92-8B3F-013184CE119B}" srcOrd="2" destOrd="0" presId="urn:microsoft.com/office/officeart/2005/8/layout/vList5"/>
    <dgm:cxn modelId="{36A85402-F43D-4E6F-9B79-FCEA79773F8F}" type="presParOf" srcId="{F0E91F79-722A-4D92-8B3F-013184CE119B}" destId="{79BD74B1-0F5F-4AAE-B792-C65715759072}" srcOrd="0" destOrd="0" presId="urn:microsoft.com/office/officeart/2005/8/layout/vList5"/>
    <dgm:cxn modelId="{DE0C28D9-DF9A-4746-98D7-8B9CD6EEBBF3}" type="presParOf" srcId="{F0E91F79-722A-4D92-8B3F-013184CE119B}" destId="{57598090-D00C-44AD-B4D3-26A6F6A523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F745-5FDF-4DC0-9549-5F183D49AEBA}">
      <dsp:nvSpPr>
        <dsp:cNvPr id="0" name=""/>
        <dsp:cNvSpPr/>
      </dsp:nvSpPr>
      <dsp:spPr>
        <a:xfrm>
          <a:off x="0" y="0"/>
          <a:ext cx="11553135" cy="128719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Determinar el nivel de oferta y demanda de profesionales de finanzas en los niveles de grado y postgrado en las provincias de Pichincha, Imbabura, Cotopaxi y Santo Domingo de los Tsáchilas.</a:t>
          </a:r>
          <a:endParaRPr lang="es-EC" sz="2400" kern="1200" dirty="0"/>
        </a:p>
      </dsp:txBody>
      <dsp:txXfrm>
        <a:off x="0" y="0"/>
        <a:ext cx="11553135" cy="1287194"/>
      </dsp:txXfrm>
    </dsp:sp>
    <dsp:sp modelId="{621600D7-F3D3-4452-9F35-19DBF251F5FC}">
      <dsp:nvSpPr>
        <dsp:cNvPr id="0" name=""/>
        <dsp:cNvSpPr/>
      </dsp:nvSpPr>
      <dsp:spPr>
        <a:xfrm>
          <a:off x="0" y="1287194"/>
          <a:ext cx="2888283" cy="27031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Determinar la oferta de las carreras de grado y postgrado en finanzas por parte de las universidades.</a:t>
          </a:r>
          <a:endParaRPr lang="es-EC" sz="1800" kern="1200" dirty="0"/>
        </a:p>
      </dsp:txBody>
      <dsp:txXfrm>
        <a:off x="0" y="1287194"/>
        <a:ext cx="2888283" cy="2703107"/>
      </dsp:txXfrm>
    </dsp:sp>
    <dsp:sp modelId="{B0DC837C-8EA0-4E65-AA53-36F059744A99}">
      <dsp:nvSpPr>
        <dsp:cNvPr id="0" name=""/>
        <dsp:cNvSpPr/>
      </dsp:nvSpPr>
      <dsp:spPr>
        <a:xfrm>
          <a:off x="2888283" y="1287194"/>
          <a:ext cx="2888283" cy="27031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Determinar la demanda insatisfecha de la carrera de licenciatura en finanzas por parte de los bachilleres.</a:t>
          </a:r>
          <a:endParaRPr lang="es-EC" sz="1800" kern="1200" dirty="0"/>
        </a:p>
      </dsp:txBody>
      <dsp:txXfrm>
        <a:off x="2888283" y="1287194"/>
        <a:ext cx="2888283" cy="2703107"/>
      </dsp:txXfrm>
    </dsp:sp>
    <dsp:sp modelId="{9259040B-7101-4D0B-A42C-01E68E2CA201}">
      <dsp:nvSpPr>
        <dsp:cNvPr id="0" name=""/>
        <dsp:cNvSpPr/>
      </dsp:nvSpPr>
      <dsp:spPr>
        <a:xfrm>
          <a:off x="5776567" y="1287194"/>
          <a:ext cx="2888283" cy="27031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Determinar la demanda insatisfecha de la carrera en finanzas por parte de los profesionales de tercer nivel.</a:t>
          </a:r>
          <a:endParaRPr lang="es-EC" sz="1800" kern="1200" dirty="0"/>
        </a:p>
      </dsp:txBody>
      <dsp:txXfrm>
        <a:off x="5776567" y="1287194"/>
        <a:ext cx="2888283" cy="2703107"/>
      </dsp:txXfrm>
    </dsp:sp>
    <dsp:sp modelId="{B296B180-1D38-4719-A5E1-280B1AC4BF1C}">
      <dsp:nvSpPr>
        <dsp:cNvPr id="0" name=""/>
        <dsp:cNvSpPr/>
      </dsp:nvSpPr>
      <dsp:spPr>
        <a:xfrm>
          <a:off x="8664851" y="1287194"/>
          <a:ext cx="2888283" cy="27031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Determinar la demanda de profesionales en finanzas a nivel grado y postgrado por parte de las empresas.</a:t>
          </a:r>
          <a:endParaRPr lang="es-EC" sz="1800" kern="1200" dirty="0"/>
        </a:p>
      </dsp:txBody>
      <dsp:txXfrm>
        <a:off x="8664851" y="1287194"/>
        <a:ext cx="2888283" cy="2703107"/>
      </dsp:txXfrm>
    </dsp:sp>
    <dsp:sp modelId="{79532BD5-6B43-4B03-99BF-32D83485622B}">
      <dsp:nvSpPr>
        <dsp:cNvPr id="0" name=""/>
        <dsp:cNvSpPr/>
      </dsp:nvSpPr>
      <dsp:spPr>
        <a:xfrm>
          <a:off x="0" y="3990301"/>
          <a:ext cx="11553135" cy="30034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F4A4B-619B-48DB-B5CA-7F3240D47AD7}">
      <dsp:nvSpPr>
        <dsp:cNvPr id="0" name=""/>
        <dsp:cNvSpPr/>
      </dsp:nvSpPr>
      <dsp:spPr>
        <a:xfrm rot="5400000">
          <a:off x="5145343" y="-1955538"/>
          <a:ext cx="1189478" cy="540243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Regulación del gobierno </a:t>
          </a:r>
          <a:endParaRPr lang="es-EC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Globalización de los negocios</a:t>
          </a:r>
          <a:endParaRPr lang="es-EC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Uso de tecnologías</a:t>
          </a:r>
          <a:endParaRPr lang="es-EC" sz="1800" b="0" kern="1200" dirty="0"/>
        </a:p>
      </dsp:txBody>
      <dsp:txXfrm rot="-5400000">
        <a:off x="3038867" y="209004"/>
        <a:ext cx="5344365" cy="1073346"/>
      </dsp:txXfrm>
    </dsp:sp>
    <dsp:sp modelId="{B057062E-C837-49DF-B388-7C06CBC506F3}">
      <dsp:nvSpPr>
        <dsp:cNvPr id="0" name=""/>
        <dsp:cNvSpPr/>
      </dsp:nvSpPr>
      <dsp:spPr>
        <a:xfrm>
          <a:off x="0" y="2252"/>
          <a:ext cx="3038867" cy="14868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Administración Financiera en el siglo XX</a:t>
          </a:r>
          <a:endParaRPr lang="es-EC" sz="2000" b="0" kern="1200" dirty="0"/>
        </a:p>
      </dsp:txBody>
      <dsp:txXfrm>
        <a:off x="72582" y="74834"/>
        <a:ext cx="2893703" cy="1341684"/>
      </dsp:txXfrm>
    </dsp:sp>
    <dsp:sp modelId="{432730A6-3053-49CD-8BB7-8D35E32C2117}">
      <dsp:nvSpPr>
        <dsp:cNvPr id="0" name=""/>
        <dsp:cNvSpPr/>
      </dsp:nvSpPr>
      <dsp:spPr>
        <a:xfrm rot="5400000">
          <a:off x="5145343" y="-394347"/>
          <a:ext cx="1189478" cy="5402431"/>
        </a:xfrm>
        <a:prstGeom prst="round2SameRect">
          <a:avLst/>
        </a:prstGeom>
        <a:solidFill>
          <a:schemeClr val="accent2">
            <a:tint val="40000"/>
            <a:alpha val="90000"/>
            <a:hueOff val="-1202552"/>
            <a:satOff val="22021"/>
            <a:lumOff val="3187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-1202552"/>
              <a:satOff val="22021"/>
              <a:lumOff val="31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Mercado e instituciones financieras</a:t>
          </a:r>
          <a:endParaRPr lang="es-EC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Inversión </a:t>
          </a:r>
          <a:endParaRPr lang="es-EC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Administración Financiera</a:t>
          </a:r>
          <a:endParaRPr lang="es-EC" sz="1800" b="0" kern="1200" dirty="0"/>
        </a:p>
      </dsp:txBody>
      <dsp:txXfrm rot="-5400000">
        <a:off x="3038867" y="1770195"/>
        <a:ext cx="5344365" cy="1073346"/>
      </dsp:txXfrm>
    </dsp:sp>
    <dsp:sp modelId="{4AA116F4-EEF2-4FAB-B713-C30C3775E868}">
      <dsp:nvSpPr>
        <dsp:cNvPr id="0" name=""/>
        <dsp:cNvSpPr/>
      </dsp:nvSpPr>
      <dsp:spPr>
        <a:xfrm>
          <a:off x="0" y="1563443"/>
          <a:ext cx="3038867" cy="1486848"/>
        </a:xfrm>
        <a:prstGeom prst="roundRect">
          <a:avLst/>
        </a:prstGeom>
        <a:gradFill rotWithShape="0">
          <a:gsLst>
            <a:gs pos="0">
              <a:schemeClr val="accent2">
                <a:hueOff val="-1109844"/>
                <a:satOff val="4847"/>
                <a:lumOff val="17157"/>
                <a:alphaOff val="0"/>
                <a:shade val="100000"/>
                <a:satMod val="137000"/>
              </a:schemeClr>
            </a:gs>
            <a:gs pos="71000">
              <a:schemeClr val="accent2">
                <a:hueOff val="-1109844"/>
                <a:satOff val="4847"/>
                <a:lumOff val="17157"/>
                <a:alphaOff val="0"/>
                <a:shade val="98000"/>
                <a:satMod val="137000"/>
              </a:schemeClr>
            </a:gs>
            <a:gs pos="100000">
              <a:schemeClr val="accent2">
                <a:hueOff val="-1109844"/>
                <a:satOff val="4847"/>
                <a:lumOff val="17157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Oportunidades de las carreras financieras</a:t>
          </a:r>
          <a:endParaRPr lang="es-EC" sz="2000" b="0" kern="1200" dirty="0"/>
        </a:p>
      </dsp:txBody>
      <dsp:txXfrm>
        <a:off x="72582" y="1636025"/>
        <a:ext cx="2893703" cy="1341684"/>
      </dsp:txXfrm>
    </dsp:sp>
    <dsp:sp modelId="{86BC726C-7280-4243-959A-FD19E030820B}">
      <dsp:nvSpPr>
        <dsp:cNvPr id="0" name=""/>
        <dsp:cNvSpPr/>
      </dsp:nvSpPr>
      <dsp:spPr>
        <a:xfrm rot="5400000">
          <a:off x="5145343" y="1166843"/>
          <a:ext cx="1189478" cy="5402431"/>
        </a:xfrm>
        <a:prstGeom prst="round2SameRect">
          <a:avLst/>
        </a:prstGeom>
        <a:solidFill>
          <a:schemeClr val="accent2">
            <a:tint val="40000"/>
            <a:alpha val="90000"/>
            <a:hueOff val="-2405104"/>
            <a:satOff val="44043"/>
            <a:lumOff val="6374"/>
            <a:alphaOff val="0"/>
          </a:schemeClr>
        </a:solidFill>
        <a:ln w="6350" cap="rnd" cmpd="sng" algn="ctr">
          <a:solidFill>
            <a:schemeClr val="accent2">
              <a:tint val="40000"/>
              <a:alpha val="90000"/>
              <a:hueOff val="-2405104"/>
              <a:satOff val="44043"/>
              <a:lumOff val="63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El entorno</a:t>
          </a:r>
          <a:endParaRPr lang="es-EC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Caja negra del comprador</a:t>
          </a:r>
          <a:endParaRPr lang="es-EC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/>
            <a:t>Respuesta del comprador</a:t>
          </a:r>
          <a:endParaRPr lang="es-EC" sz="1800" b="0" kern="1200" dirty="0"/>
        </a:p>
      </dsp:txBody>
      <dsp:txXfrm rot="-5400000">
        <a:off x="3038867" y="3331385"/>
        <a:ext cx="5344365" cy="1073346"/>
      </dsp:txXfrm>
    </dsp:sp>
    <dsp:sp modelId="{6AED490B-26CF-4EBC-80EE-5A000559BB72}">
      <dsp:nvSpPr>
        <dsp:cNvPr id="0" name=""/>
        <dsp:cNvSpPr/>
      </dsp:nvSpPr>
      <dsp:spPr>
        <a:xfrm>
          <a:off x="0" y="3124634"/>
          <a:ext cx="3038867" cy="1486848"/>
        </a:xfrm>
        <a:prstGeom prst="roundRect">
          <a:avLst/>
        </a:prstGeom>
        <a:gradFill rotWithShape="0">
          <a:gsLst>
            <a:gs pos="0">
              <a:schemeClr val="accent2">
                <a:hueOff val="-2219689"/>
                <a:satOff val="9693"/>
                <a:lumOff val="34315"/>
                <a:alphaOff val="0"/>
                <a:shade val="100000"/>
                <a:satMod val="137000"/>
              </a:schemeClr>
            </a:gs>
            <a:gs pos="71000">
              <a:schemeClr val="accent2">
                <a:hueOff val="-2219689"/>
                <a:satOff val="9693"/>
                <a:lumOff val="34315"/>
                <a:alphaOff val="0"/>
                <a:shade val="98000"/>
                <a:satMod val="137000"/>
              </a:schemeClr>
            </a:gs>
            <a:gs pos="100000">
              <a:schemeClr val="accent2">
                <a:hueOff val="-2219689"/>
                <a:satOff val="9693"/>
                <a:lumOff val="34315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/>
            <a:t>Comportamiento del consumidor</a:t>
          </a:r>
          <a:endParaRPr lang="es-EC" sz="2000" b="0" kern="1200" dirty="0"/>
        </a:p>
      </dsp:txBody>
      <dsp:txXfrm>
        <a:off x="72582" y="3197216"/>
        <a:ext cx="2893703" cy="1341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EDA57-788B-4213-B735-CA92AF9B7269}">
      <dsp:nvSpPr>
        <dsp:cNvPr id="0" name=""/>
        <dsp:cNvSpPr/>
      </dsp:nvSpPr>
      <dsp:spPr>
        <a:xfrm rot="5400000">
          <a:off x="6262038" y="-2534989"/>
          <a:ext cx="1051715" cy="6388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i="1" kern="1200" dirty="0" smtClean="0"/>
            <a:t>Análisis de mercado para profesionales del área de marketing de niveles grado y postgrado en las zonas administrativas 2 y 9. (1)</a:t>
          </a:r>
          <a:endParaRPr lang="es-ES" sz="1600" kern="1200" dirty="0"/>
        </a:p>
      </dsp:txBody>
      <dsp:txXfrm rot="-5400000">
        <a:off x="3593592" y="184797"/>
        <a:ext cx="6337268" cy="949035"/>
      </dsp:txXfrm>
    </dsp:sp>
    <dsp:sp modelId="{34DAB819-9C64-4D8B-8CA0-B5E9A9CCFC0D}">
      <dsp:nvSpPr>
        <dsp:cNvPr id="0" name=""/>
        <dsp:cNvSpPr/>
      </dsp:nvSpPr>
      <dsp:spPr>
        <a:xfrm>
          <a:off x="0" y="1991"/>
          <a:ext cx="3593592" cy="1314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Investigación Nacional</a:t>
          </a:r>
          <a:endParaRPr lang="es-ES" sz="2800" kern="1200" dirty="0"/>
        </a:p>
      </dsp:txBody>
      <dsp:txXfrm>
        <a:off x="64176" y="66167"/>
        <a:ext cx="3465240" cy="1186292"/>
      </dsp:txXfrm>
    </dsp:sp>
    <dsp:sp modelId="{86746E31-2941-4E4D-8538-625BC59D1D38}">
      <dsp:nvSpPr>
        <dsp:cNvPr id="0" name=""/>
        <dsp:cNvSpPr/>
      </dsp:nvSpPr>
      <dsp:spPr>
        <a:xfrm rot="5400000">
          <a:off x="6262038" y="-1154612"/>
          <a:ext cx="1051715" cy="6388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i="1" kern="1200" dirty="0" smtClean="0"/>
            <a:t>Demanda de carreras universitarias y su relación con el promedio, sexo y nivel socioeconómico de los alumnos de bachillerato incorporado a la Universidad Nacional Autónoma de México (UNAM) 2007. (2)</a:t>
          </a:r>
          <a:endParaRPr lang="es-ES" sz="1600" kern="1200" dirty="0"/>
        </a:p>
      </dsp:txBody>
      <dsp:txXfrm rot="-5400000">
        <a:off x="3593592" y="1565174"/>
        <a:ext cx="6337268" cy="949035"/>
      </dsp:txXfrm>
    </dsp:sp>
    <dsp:sp modelId="{B4543468-03FE-4A53-9929-384A8FAFC5E6}">
      <dsp:nvSpPr>
        <dsp:cNvPr id="0" name=""/>
        <dsp:cNvSpPr/>
      </dsp:nvSpPr>
      <dsp:spPr>
        <a:xfrm>
          <a:off x="0" y="1382369"/>
          <a:ext cx="3593592" cy="1314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Investigación Latinoamericana</a:t>
          </a:r>
          <a:endParaRPr lang="es-ES" sz="2800" kern="1200" dirty="0"/>
        </a:p>
      </dsp:txBody>
      <dsp:txXfrm>
        <a:off x="64176" y="1446545"/>
        <a:ext cx="3465240" cy="1186292"/>
      </dsp:txXfrm>
    </dsp:sp>
    <dsp:sp modelId="{5AD0A9A6-02B7-4934-8F03-B14D431A100E}">
      <dsp:nvSpPr>
        <dsp:cNvPr id="0" name=""/>
        <dsp:cNvSpPr/>
      </dsp:nvSpPr>
      <dsp:spPr>
        <a:xfrm rot="5400000">
          <a:off x="6262038" y="225764"/>
          <a:ext cx="1051715" cy="6388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i="1" kern="1200" dirty="0" smtClean="0"/>
            <a:t>Análisis de los factores determinantes de la demanda internacional de educación superior para España 2008. (3)</a:t>
          </a:r>
          <a:endParaRPr lang="es-ES" sz="1600" kern="1200" dirty="0"/>
        </a:p>
      </dsp:txBody>
      <dsp:txXfrm rot="-5400000">
        <a:off x="3593592" y="2945550"/>
        <a:ext cx="6337268" cy="949035"/>
      </dsp:txXfrm>
    </dsp:sp>
    <dsp:sp modelId="{06F237CB-E3AD-473A-9709-535399339B92}">
      <dsp:nvSpPr>
        <dsp:cNvPr id="0" name=""/>
        <dsp:cNvSpPr/>
      </dsp:nvSpPr>
      <dsp:spPr>
        <a:xfrm>
          <a:off x="0" y="2762746"/>
          <a:ext cx="3593592" cy="1314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Investigación Internacional</a:t>
          </a:r>
          <a:endParaRPr lang="es-ES" sz="2800" kern="1200" dirty="0"/>
        </a:p>
      </dsp:txBody>
      <dsp:txXfrm>
        <a:off x="64176" y="2826922"/>
        <a:ext cx="3465240" cy="118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99EDB-AF27-4002-B485-BC56CD623CD2}">
      <dsp:nvSpPr>
        <dsp:cNvPr id="0" name=""/>
        <dsp:cNvSpPr/>
      </dsp:nvSpPr>
      <dsp:spPr>
        <a:xfrm>
          <a:off x="2540" y="14304"/>
          <a:ext cx="2476500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Demanda</a:t>
          </a:r>
          <a:endParaRPr lang="es-EC" sz="2000" kern="1200" dirty="0"/>
        </a:p>
      </dsp:txBody>
      <dsp:txXfrm>
        <a:off x="2540" y="14304"/>
        <a:ext cx="2476500" cy="921600"/>
      </dsp:txXfrm>
    </dsp:sp>
    <dsp:sp modelId="{7627DAE7-C0AD-41F9-B7B4-B65221B612B9}">
      <dsp:nvSpPr>
        <dsp:cNvPr id="0" name=""/>
        <dsp:cNvSpPr/>
      </dsp:nvSpPr>
      <dsp:spPr>
        <a:xfrm>
          <a:off x="2540" y="935905"/>
          <a:ext cx="2476500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Bienes o servicios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Tiempo</a:t>
          </a:r>
          <a:endParaRPr lang="es-EC" sz="2000" kern="1200" dirty="0"/>
        </a:p>
      </dsp:txBody>
      <dsp:txXfrm>
        <a:off x="2540" y="935905"/>
        <a:ext cx="2476500" cy="1405440"/>
      </dsp:txXfrm>
    </dsp:sp>
    <dsp:sp modelId="{7C8E4639-5031-4AA0-BD26-7E22C2B1D4F2}">
      <dsp:nvSpPr>
        <dsp:cNvPr id="0" name=""/>
        <dsp:cNvSpPr/>
      </dsp:nvSpPr>
      <dsp:spPr>
        <a:xfrm>
          <a:off x="2825750" y="14304"/>
          <a:ext cx="2476500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Oferta </a:t>
          </a:r>
          <a:endParaRPr lang="es-EC" sz="2000" kern="1200" dirty="0"/>
        </a:p>
      </dsp:txBody>
      <dsp:txXfrm>
        <a:off x="2825750" y="14304"/>
        <a:ext cx="2476500" cy="921600"/>
      </dsp:txXfrm>
    </dsp:sp>
    <dsp:sp modelId="{5B0A2D79-C194-4E4C-B309-9F02A9B7CCEE}">
      <dsp:nvSpPr>
        <dsp:cNvPr id="0" name=""/>
        <dsp:cNvSpPr/>
      </dsp:nvSpPr>
      <dsp:spPr>
        <a:xfrm>
          <a:off x="2825750" y="935905"/>
          <a:ext cx="2476500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Producir 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Precios</a:t>
          </a:r>
          <a:endParaRPr lang="es-EC" sz="2000" kern="1200" dirty="0"/>
        </a:p>
      </dsp:txBody>
      <dsp:txXfrm>
        <a:off x="2825750" y="935905"/>
        <a:ext cx="2476500" cy="1405440"/>
      </dsp:txXfrm>
    </dsp:sp>
    <dsp:sp modelId="{720E7E8B-C2A7-4943-8760-DFA5BCD65465}">
      <dsp:nvSpPr>
        <dsp:cNvPr id="0" name=""/>
        <dsp:cNvSpPr/>
      </dsp:nvSpPr>
      <dsp:spPr>
        <a:xfrm>
          <a:off x="5648960" y="14304"/>
          <a:ext cx="2476500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Demanda Insatisfecha</a:t>
          </a:r>
          <a:endParaRPr lang="es-EC" sz="2000" kern="1200" dirty="0"/>
        </a:p>
      </dsp:txBody>
      <dsp:txXfrm>
        <a:off x="5648960" y="14304"/>
        <a:ext cx="2476500" cy="921600"/>
      </dsp:txXfrm>
    </dsp:sp>
    <dsp:sp modelId="{76643343-BEEB-4DCB-AD9D-FB9D2D5370EE}">
      <dsp:nvSpPr>
        <dsp:cNvPr id="0" name=""/>
        <dsp:cNvSpPr/>
      </dsp:nvSpPr>
      <dsp:spPr>
        <a:xfrm>
          <a:off x="5648960" y="935905"/>
          <a:ext cx="2476500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No se logro cubrir </a:t>
          </a:r>
          <a:endParaRPr lang="es-EC" sz="2000" kern="1200" dirty="0"/>
        </a:p>
      </dsp:txBody>
      <dsp:txXfrm>
        <a:off x="5648960" y="935905"/>
        <a:ext cx="2476500" cy="1405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EB984-A458-4C7B-8066-081EB2D3D80B}">
      <dsp:nvSpPr>
        <dsp:cNvPr id="0" name=""/>
        <dsp:cNvSpPr/>
      </dsp:nvSpPr>
      <dsp:spPr>
        <a:xfrm rot="5400000">
          <a:off x="5870551" y="-2460947"/>
          <a:ext cx="768446" cy="588684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Incertidumbre</a:t>
          </a:r>
          <a:endParaRPr lang="es-EC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tx1"/>
              </a:solidFill>
            </a:rPr>
            <a:t>Falta de información en grado y posgrado (bachilleres , profesionales, empresas) </a:t>
          </a:r>
          <a:endParaRPr lang="es-EC" sz="1400" b="1" kern="1200" dirty="0">
            <a:solidFill>
              <a:schemeClr val="tx1"/>
            </a:solidFill>
          </a:endParaRPr>
        </a:p>
      </dsp:txBody>
      <dsp:txXfrm rot="-5400000">
        <a:off x="3311351" y="135765"/>
        <a:ext cx="5849334" cy="693422"/>
      </dsp:txXfrm>
    </dsp:sp>
    <dsp:sp modelId="{754B1026-45DA-4BBF-9BC4-6A5138B6EA61}">
      <dsp:nvSpPr>
        <dsp:cNvPr id="0" name=""/>
        <dsp:cNvSpPr/>
      </dsp:nvSpPr>
      <dsp:spPr>
        <a:xfrm>
          <a:off x="0" y="2196"/>
          <a:ext cx="3311351" cy="9605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Establecer la necesidad de una investigación de mercados.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46891" y="49087"/>
        <a:ext cx="3217569" cy="866775"/>
      </dsp:txXfrm>
    </dsp:sp>
    <dsp:sp modelId="{3E873635-EA0D-42E0-BF89-58BF54CA9A8A}">
      <dsp:nvSpPr>
        <dsp:cNvPr id="0" name=""/>
        <dsp:cNvSpPr/>
      </dsp:nvSpPr>
      <dsp:spPr>
        <a:xfrm rot="5400000">
          <a:off x="5870551" y="-1452362"/>
          <a:ext cx="768446" cy="5886846"/>
        </a:xfrm>
        <a:prstGeom prst="round2SameRect">
          <a:avLst/>
        </a:prstGeom>
        <a:solidFill>
          <a:schemeClr val="accent5">
            <a:tint val="40000"/>
            <a:alpha val="90000"/>
            <a:hueOff val="216892"/>
            <a:satOff val="-1759"/>
            <a:lumOff val="-474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216892"/>
              <a:satOff val="-1759"/>
              <a:lumOff val="-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Componentes</a:t>
          </a:r>
          <a:endParaRPr lang="es-EC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Problema de administración y Problema de investigación</a:t>
          </a:r>
          <a:endParaRPr lang="es-EC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Constructo</a:t>
          </a:r>
          <a:endParaRPr lang="es-EC" sz="1400" b="1" kern="1200" dirty="0">
            <a:solidFill>
              <a:schemeClr val="tx1"/>
            </a:solidFill>
          </a:endParaRPr>
        </a:p>
      </dsp:txBody>
      <dsp:txXfrm rot="-5400000">
        <a:off x="3311351" y="1144350"/>
        <a:ext cx="5849334" cy="693422"/>
      </dsp:txXfrm>
    </dsp:sp>
    <dsp:sp modelId="{59EE1CAB-4750-4D82-BA95-296AEA0BFBAE}">
      <dsp:nvSpPr>
        <dsp:cNvPr id="0" name=""/>
        <dsp:cNvSpPr/>
      </dsp:nvSpPr>
      <dsp:spPr>
        <a:xfrm>
          <a:off x="0" y="1010782"/>
          <a:ext cx="3311351" cy="960557"/>
        </a:xfrm>
        <a:prstGeom prst="roundRect">
          <a:avLst/>
        </a:prstGeom>
        <a:solidFill>
          <a:schemeClr val="accent5">
            <a:hueOff val="103627"/>
            <a:satOff val="9874"/>
            <a:lumOff val="-4118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Definición del problema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46891" y="1057673"/>
        <a:ext cx="3217569" cy="866775"/>
      </dsp:txXfrm>
    </dsp:sp>
    <dsp:sp modelId="{8831A280-AB49-4FBA-BF25-758FC79A6E15}">
      <dsp:nvSpPr>
        <dsp:cNvPr id="0" name=""/>
        <dsp:cNvSpPr/>
      </dsp:nvSpPr>
      <dsp:spPr>
        <a:xfrm rot="5400000">
          <a:off x="5870551" y="-443776"/>
          <a:ext cx="768446" cy="5886846"/>
        </a:xfrm>
        <a:prstGeom prst="round2SameRect">
          <a:avLst/>
        </a:prstGeom>
        <a:solidFill>
          <a:schemeClr val="accent5">
            <a:tint val="40000"/>
            <a:alpha val="90000"/>
            <a:hueOff val="433784"/>
            <a:satOff val="-3518"/>
            <a:lumOff val="-947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433784"/>
              <a:satOff val="-3518"/>
              <a:lumOff val="-9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Datos demográficos</a:t>
          </a:r>
          <a:endParaRPr lang="es-EC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Oferta , Demanda</a:t>
          </a:r>
          <a:endParaRPr lang="es-EC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Situación laboral (bachilleres y profesionales)</a:t>
          </a:r>
          <a:endParaRPr lang="es-EC" sz="1400" b="1" kern="1200" dirty="0">
            <a:solidFill>
              <a:schemeClr val="tx1"/>
            </a:solidFill>
          </a:endParaRPr>
        </a:p>
      </dsp:txBody>
      <dsp:txXfrm rot="-5400000">
        <a:off x="3311351" y="2152936"/>
        <a:ext cx="5849334" cy="693422"/>
      </dsp:txXfrm>
    </dsp:sp>
    <dsp:sp modelId="{F1E79BF8-EE01-4C30-BEF7-748AF796C087}">
      <dsp:nvSpPr>
        <dsp:cNvPr id="0" name=""/>
        <dsp:cNvSpPr/>
      </dsp:nvSpPr>
      <dsp:spPr>
        <a:xfrm>
          <a:off x="0" y="2019367"/>
          <a:ext cx="3311351" cy="960557"/>
        </a:xfrm>
        <a:prstGeom prst="roundRect">
          <a:avLst/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Objetivos de la Investigación y Necesidades de Información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46891" y="2066258"/>
        <a:ext cx="3217569" cy="866775"/>
      </dsp:txXfrm>
    </dsp:sp>
    <dsp:sp modelId="{57598090-D00C-44AD-B4D3-26A6F6A5235F}">
      <dsp:nvSpPr>
        <dsp:cNvPr id="0" name=""/>
        <dsp:cNvSpPr/>
      </dsp:nvSpPr>
      <dsp:spPr>
        <a:xfrm rot="5400000">
          <a:off x="5870551" y="551199"/>
          <a:ext cx="768446" cy="5886846"/>
        </a:xfrm>
        <a:prstGeom prst="round2SameRect">
          <a:avLst/>
        </a:prstGeom>
        <a:solidFill>
          <a:schemeClr val="accent5">
            <a:tint val="40000"/>
            <a:alpha val="90000"/>
            <a:hueOff val="650676"/>
            <a:satOff val="-5277"/>
            <a:lumOff val="-1421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650676"/>
              <a:satOff val="-5277"/>
              <a:lumOff val="-14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Exploratoria</a:t>
          </a:r>
          <a:endParaRPr lang="es-EC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Concluyente Descriptiva</a:t>
          </a:r>
          <a:endParaRPr lang="es-EC" sz="1400" b="1" kern="1200" dirty="0">
            <a:solidFill>
              <a:schemeClr val="tx1"/>
            </a:solidFill>
          </a:endParaRPr>
        </a:p>
      </dsp:txBody>
      <dsp:txXfrm rot="-5400000">
        <a:off x="3311351" y="3147911"/>
        <a:ext cx="5849334" cy="693422"/>
      </dsp:txXfrm>
    </dsp:sp>
    <dsp:sp modelId="{79BD74B1-0F5F-4AAE-B792-C65715759072}">
      <dsp:nvSpPr>
        <dsp:cNvPr id="0" name=""/>
        <dsp:cNvSpPr/>
      </dsp:nvSpPr>
      <dsp:spPr>
        <a:xfrm>
          <a:off x="0" y="3027953"/>
          <a:ext cx="3311351" cy="960557"/>
        </a:xfrm>
        <a:prstGeom prst="roundRect">
          <a:avLst/>
        </a:prstGeom>
        <a:solidFill>
          <a:schemeClr val="accent5">
            <a:hueOff val="310880"/>
            <a:satOff val="29621"/>
            <a:lumOff val="-1235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Determinar el diseño de la investigación de mercados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46891" y="3074844"/>
        <a:ext cx="3217569" cy="866775"/>
      </dsp:txXfrm>
    </dsp:sp>
    <dsp:sp modelId="{DDBF117D-2034-44FD-8675-552DEE4D0FC3}">
      <dsp:nvSpPr>
        <dsp:cNvPr id="0" name=""/>
        <dsp:cNvSpPr/>
      </dsp:nvSpPr>
      <dsp:spPr>
        <a:xfrm rot="5400000">
          <a:off x="5870551" y="1573393"/>
          <a:ext cx="768446" cy="5886846"/>
        </a:xfrm>
        <a:prstGeom prst="round2SameRect">
          <a:avLst/>
        </a:prstGeom>
        <a:solidFill>
          <a:schemeClr val="accent5">
            <a:tint val="40000"/>
            <a:alpha val="90000"/>
            <a:hueOff val="867568"/>
            <a:satOff val="-7036"/>
            <a:lumOff val="-1895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867568"/>
              <a:satOff val="-7036"/>
              <a:lumOff val="-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</a:rPr>
            <a:t>Primarias (Encuestas)</a:t>
          </a:r>
          <a:endParaRPr lang="es-EC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smtClean="0">
              <a:solidFill>
                <a:schemeClr val="tx1"/>
              </a:solidFill>
            </a:rPr>
            <a:t>Secundarias </a:t>
          </a:r>
          <a:r>
            <a:rPr lang="es-EC" sz="1400" b="1" kern="1200" dirty="0" smtClean="0">
              <a:solidFill>
                <a:schemeClr val="tx1"/>
              </a:solidFill>
            </a:rPr>
            <a:t>(</a:t>
          </a:r>
          <a:r>
            <a:rPr lang="es-ES" sz="1400" b="1" i="1" kern="1200" dirty="0" smtClean="0">
              <a:solidFill>
                <a:schemeClr val="tx1"/>
              </a:solidFill>
            </a:rPr>
            <a:t>Subsecretaría de Acceso a la Educación Superior - SAES/SENESCYT)</a:t>
          </a:r>
          <a:endParaRPr lang="es-EC" sz="1400" b="1" kern="1200" dirty="0">
            <a:solidFill>
              <a:schemeClr val="tx1"/>
            </a:solidFill>
          </a:endParaRPr>
        </a:p>
      </dsp:txBody>
      <dsp:txXfrm rot="-5400000">
        <a:off x="3311351" y="4170105"/>
        <a:ext cx="5849334" cy="693422"/>
      </dsp:txXfrm>
    </dsp:sp>
    <dsp:sp modelId="{C3999132-6AF2-48B0-8B87-794B10B2DA03}">
      <dsp:nvSpPr>
        <dsp:cNvPr id="0" name=""/>
        <dsp:cNvSpPr/>
      </dsp:nvSpPr>
      <dsp:spPr>
        <a:xfrm>
          <a:off x="0" y="4036538"/>
          <a:ext cx="3311351" cy="960557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Identificar el tipo de información y las fuentes</a:t>
          </a:r>
          <a:endParaRPr lang="es-EC" sz="1700" b="1" kern="1200" dirty="0">
            <a:solidFill>
              <a:schemeClr val="tx1"/>
            </a:solidFill>
          </a:endParaRPr>
        </a:p>
      </dsp:txBody>
      <dsp:txXfrm>
        <a:off x="46891" y="4083429"/>
        <a:ext cx="3217569" cy="8667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1BFF5-41D8-4E81-A6E8-DAFAFE2D08B8}">
      <dsp:nvSpPr>
        <dsp:cNvPr id="0" name=""/>
        <dsp:cNvSpPr/>
      </dsp:nvSpPr>
      <dsp:spPr>
        <a:xfrm rot="5400000">
          <a:off x="1033803" y="155687"/>
          <a:ext cx="1258171" cy="209356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0C5E6-9EA1-4DE2-A83E-DEAD8D040F9D}">
      <dsp:nvSpPr>
        <dsp:cNvPr id="0" name=""/>
        <dsp:cNvSpPr/>
      </dsp:nvSpPr>
      <dsp:spPr>
        <a:xfrm>
          <a:off x="823783" y="781213"/>
          <a:ext cx="1890086" cy="165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Jerarquía</a:t>
          </a:r>
          <a:endParaRPr lang="es-EC" sz="2300" kern="1200" dirty="0"/>
        </a:p>
      </dsp:txBody>
      <dsp:txXfrm>
        <a:off x="823783" y="781213"/>
        <a:ext cx="1890086" cy="1656771"/>
      </dsp:txXfrm>
    </dsp:sp>
    <dsp:sp modelId="{8FC9A956-B743-44C0-9366-682B87142D21}">
      <dsp:nvSpPr>
        <dsp:cNvPr id="0" name=""/>
        <dsp:cNvSpPr/>
      </dsp:nvSpPr>
      <dsp:spPr>
        <a:xfrm>
          <a:off x="2357249" y="1556"/>
          <a:ext cx="356620" cy="356620"/>
        </a:xfrm>
        <a:prstGeom prst="triangle">
          <a:avLst>
            <a:gd name="adj" fmla="val 100000"/>
          </a:avLst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 w="48000" cap="flat" cmpd="thickThin" algn="ctr">
          <a:solidFill>
            <a:schemeClr val="accent3">
              <a:hueOff val="3029567"/>
              <a:satOff val="18270"/>
              <a:lumOff val="-11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B5C0A-B929-43D2-A493-D2ECCF376EFD}">
      <dsp:nvSpPr>
        <dsp:cNvPr id="0" name=""/>
        <dsp:cNvSpPr/>
      </dsp:nvSpPr>
      <dsp:spPr>
        <a:xfrm rot="5400000">
          <a:off x="3347638" y="-416873"/>
          <a:ext cx="1258171" cy="209356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48000" cap="flat" cmpd="thickThin" algn="ctr">
          <a:solidFill>
            <a:schemeClr val="accent3">
              <a:hueOff val="6059134"/>
              <a:satOff val="36540"/>
              <a:lumOff val="-22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035A8-61A9-462D-85D6-28FA60D7A5F8}">
      <dsp:nvSpPr>
        <dsp:cNvPr id="0" name=""/>
        <dsp:cNvSpPr/>
      </dsp:nvSpPr>
      <dsp:spPr>
        <a:xfrm>
          <a:off x="3137618" y="208652"/>
          <a:ext cx="1890086" cy="165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Operatividad</a:t>
          </a:r>
          <a:endParaRPr lang="es-EC" sz="2300" kern="1200" dirty="0"/>
        </a:p>
      </dsp:txBody>
      <dsp:txXfrm>
        <a:off x="3137618" y="208652"/>
        <a:ext cx="1890086" cy="16567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6EDFA-32E6-48F2-9892-4E29ED735775}">
      <dsp:nvSpPr>
        <dsp:cNvPr id="0" name=""/>
        <dsp:cNvSpPr/>
      </dsp:nvSpPr>
      <dsp:spPr>
        <a:xfrm>
          <a:off x="3770" y="505076"/>
          <a:ext cx="2194718" cy="87788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Variables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442714" y="505076"/>
        <a:ext cx="1316831" cy="877887"/>
      </dsp:txXfrm>
    </dsp:sp>
    <dsp:sp modelId="{9E70E9D6-CA7B-4848-8BBE-C8E52926A6F2}">
      <dsp:nvSpPr>
        <dsp:cNvPr id="0" name=""/>
        <dsp:cNvSpPr/>
      </dsp:nvSpPr>
      <dsp:spPr>
        <a:xfrm>
          <a:off x="1979017" y="505076"/>
          <a:ext cx="2194718" cy="877887"/>
        </a:xfrm>
        <a:prstGeom prst="chevron">
          <a:avLst/>
        </a:prstGeom>
        <a:solidFill>
          <a:schemeClr val="accent3">
            <a:hueOff val="2019711"/>
            <a:satOff val="12180"/>
            <a:lumOff val="-738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Escala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2417961" y="505076"/>
        <a:ext cx="1316831" cy="877887"/>
      </dsp:txXfrm>
    </dsp:sp>
    <dsp:sp modelId="{83471011-47E7-43F4-B621-88971A36820E}">
      <dsp:nvSpPr>
        <dsp:cNvPr id="0" name=""/>
        <dsp:cNvSpPr/>
      </dsp:nvSpPr>
      <dsp:spPr>
        <a:xfrm>
          <a:off x="3954264" y="505076"/>
          <a:ext cx="2194718" cy="877887"/>
        </a:xfrm>
        <a:prstGeom prst="chevron">
          <a:avLst/>
        </a:prstGeom>
        <a:solidFill>
          <a:schemeClr val="accent3">
            <a:hueOff val="4039423"/>
            <a:satOff val="24360"/>
            <a:lumOff val="-1477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Diseño de investigación 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4393208" y="505076"/>
        <a:ext cx="1316831" cy="877887"/>
      </dsp:txXfrm>
    </dsp:sp>
    <dsp:sp modelId="{9AA9BBF4-D87B-4460-88B6-F9DB21AAAD9C}">
      <dsp:nvSpPr>
        <dsp:cNvPr id="0" name=""/>
        <dsp:cNvSpPr/>
      </dsp:nvSpPr>
      <dsp:spPr>
        <a:xfrm>
          <a:off x="5929510" y="505076"/>
          <a:ext cx="2194718" cy="877887"/>
        </a:xfrm>
        <a:prstGeom prst="chevron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Fuentes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6368454" y="505076"/>
        <a:ext cx="1316831" cy="8778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DC084-40B6-4339-8F63-AB0DED99CF59}">
      <dsp:nvSpPr>
        <dsp:cNvPr id="0" name=""/>
        <dsp:cNvSpPr/>
      </dsp:nvSpPr>
      <dsp:spPr>
        <a:xfrm rot="5400000">
          <a:off x="5904306" y="-2338384"/>
          <a:ext cx="1123884" cy="608588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>
              <a:solidFill>
                <a:schemeClr val="tx1"/>
              </a:solidFill>
            </a:rPr>
            <a:t>Encuesta Personales</a:t>
          </a:r>
          <a:endParaRPr lang="es-EC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>
              <a:solidFill>
                <a:schemeClr val="tx1"/>
              </a:solidFill>
            </a:rPr>
            <a:t>Encuestas Electrónicas</a:t>
          </a:r>
          <a:endParaRPr lang="es-EC" sz="1600" b="1" kern="1200" dirty="0">
            <a:solidFill>
              <a:schemeClr val="tx1"/>
            </a:solidFill>
          </a:endParaRPr>
        </a:p>
      </dsp:txBody>
      <dsp:txXfrm rot="-5400000">
        <a:off x="3423309" y="197476"/>
        <a:ext cx="6031017" cy="1014158"/>
      </dsp:txXfrm>
    </dsp:sp>
    <dsp:sp modelId="{B47C6F05-3E5C-4151-B48E-56C4B2117A83}">
      <dsp:nvSpPr>
        <dsp:cNvPr id="0" name=""/>
        <dsp:cNvSpPr/>
      </dsp:nvSpPr>
      <dsp:spPr>
        <a:xfrm>
          <a:off x="0" y="2128"/>
          <a:ext cx="3423308" cy="14048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Determinar la metodología de recolección de datos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8579" y="70707"/>
        <a:ext cx="3286150" cy="1267697"/>
      </dsp:txXfrm>
    </dsp:sp>
    <dsp:sp modelId="{60E611FF-0546-4144-9F96-79673BAF9F7F}">
      <dsp:nvSpPr>
        <dsp:cNvPr id="0" name=""/>
        <dsp:cNvSpPr/>
      </dsp:nvSpPr>
      <dsp:spPr>
        <a:xfrm rot="5400000">
          <a:off x="5904306" y="-904453"/>
          <a:ext cx="1123884" cy="6085880"/>
        </a:xfrm>
        <a:prstGeom prst="round2SameRect">
          <a:avLst/>
        </a:prstGeom>
        <a:solidFill>
          <a:schemeClr val="accent5">
            <a:tint val="40000"/>
            <a:alpha val="90000"/>
            <a:hueOff val="433784"/>
            <a:satOff val="-3518"/>
            <a:lumOff val="-947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433784"/>
              <a:satOff val="-3518"/>
              <a:lumOff val="-9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>
              <a:solidFill>
                <a:schemeClr val="tx1"/>
              </a:solidFill>
            </a:rPr>
            <a:t>Objetivos</a:t>
          </a:r>
          <a:endParaRPr lang="es-EC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>
              <a:solidFill>
                <a:schemeClr val="tx1"/>
              </a:solidFill>
            </a:rPr>
            <a:t>Constructo</a:t>
          </a:r>
          <a:endParaRPr lang="es-EC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>
              <a:solidFill>
                <a:schemeClr val="tx1"/>
              </a:solidFill>
            </a:rPr>
            <a:t>Variables</a:t>
          </a:r>
          <a:endParaRPr lang="es-EC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>
              <a:solidFill>
                <a:schemeClr val="tx1"/>
              </a:solidFill>
            </a:rPr>
            <a:t>Preguntas</a:t>
          </a:r>
          <a:endParaRPr lang="es-EC" sz="1600" b="1" kern="1200" dirty="0">
            <a:solidFill>
              <a:schemeClr val="tx1"/>
            </a:solidFill>
          </a:endParaRPr>
        </a:p>
      </dsp:txBody>
      <dsp:txXfrm rot="-5400000">
        <a:off x="3423309" y="1631407"/>
        <a:ext cx="6031017" cy="1014158"/>
      </dsp:txXfrm>
    </dsp:sp>
    <dsp:sp modelId="{DAEAAC28-9E10-4F92-9098-B219C1B7A6ED}">
      <dsp:nvSpPr>
        <dsp:cNvPr id="0" name=""/>
        <dsp:cNvSpPr/>
      </dsp:nvSpPr>
      <dsp:spPr>
        <a:xfrm>
          <a:off x="0" y="1477227"/>
          <a:ext cx="3423308" cy="1404855"/>
        </a:xfrm>
        <a:prstGeom prst="roundRect">
          <a:avLst/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Diseño de las herramientas de recolección de datos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8579" y="1545806"/>
        <a:ext cx="3286150" cy="1267697"/>
      </dsp:txXfrm>
    </dsp:sp>
    <dsp:sp modelId="{3E873635-EA0D-42E0-BF89-58BF54CA9A8A}">
      <dsp:nvSpPr>
        <dsp:cNvPr id="0" name=""/>
        <dsp:cNvSpPr/>
      </dsp:nvSpPr>
      <dsp:spPr>
        <a:xfrm rot="5400000">
          <a:off x="5904306" y="611813"/>
          <a:ext cx="1123884" cy="6085880"/>
        </a:xfrm>
        <a:prstGeom prst="round2SameRect">
          <a:avLst/>
        </a:prstGeom>
        <a:solidFill>
          <a:schemeClr val="accent5">
            <a:tint val="40000"/>
            <a:alpha val="90000"/>
            <a:hueOff val="867568"/>
            <a:satOff val="-7036"/>
            <a:lumOff val="-1895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867568"/>
              <a:satOff val="-7036"/>
              <a:lumOff val="-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 smtClean="0">
              <a:solidFill>
                <a:schemeClr val="tx1"/>
              </a:solidFill>
            </a:rPr>
            <a:t>Probabilístico - Estratificado</a:t>
          </a:r>
          <a:endParaRPr lang="es-EC" sz="1600" b="1" kern="1200" dirty="0">
            <a:solidFill>
              <a:schemeClr val="tx1"/>
            </a:solidFill>
          </a:endParaRPr>
        </a:p>
      </dsp:txBody>
      <dsp:txXfrm rot="-5400000">
        <a:off x="3423309" y="3147674"/>
        <a:ext cx="6031017" cy="1014158"/>
      </dsp:txXfrm>
    </dsp:sp>
    <dsp:sp modelId="{59EE1CAB-4750-4D82-BA95-296AEA0BFBAE}">
      <dsp:nvSpPr>
        <dsp:cNvPr id="0" name=""/>
        <dsp:cNvSpPr/>
      </dsp:nvSpPr>
      <dsp:spPr>
        <a:xfrm>
          <a:off x="0" y="2952325"/>
          <a:ext cx="3423308" cy="1404855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Determinar el plan de muestreo y el tamaño de la muestra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8579" y="3020904"/>
        <a:ext cx="3286150" cy="12676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1A280-AB49-4FBA-BF25-758FC79A6E15}">
      <dsp:nvSpPr>
        <dsp:cNvPr id="0" name=""/>
        <dsp:cNvSpPr/>
      </dsp:nvSpPr>
      <dsp:spPr>
        <a:xfrm rot="5400000">
          <a:off x="5935959" y="-2069669"/>
          <a:ext cx="1856951" cy="646064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30 encuestas por día para bachilleres, 30 encuestas para profesionales y 20 para empresas</a:t>
          </a:r>
          <a:endParaRPr lang="es-EC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Ciudades capitales y alrededores de las provincias</a:t>
          </a:r>
          <a:endParaRPr lang="es-EC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Encuestadores (Autores)</a:t>
          </a:r>
          <a:endParaRPr lang="es-EC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Objetivos y dudas</a:t>
          </a:r>
          <a:endParaRPr lang="es-EC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Calidad , fraude y registro </a:t>
          </a:r>
          <a:endParaRPr lang="es-EC" sz="1800" b="1" kern="1200" dirty="0">
            <a:solidFill>
              <a:schemeClr val="tx1"/>
            </a:solidFill>
          </a:endParaRPr>
        </a:p>
      </dsp:txBody>
      <dsp:txXfrm rot="-5400000">
        <a:off x="3634113" y="322826"/>
        <a:ext cx="6369996" cy="1675653"/>
      </dsp:txXfrm>
    </dsp:sp>
    <dsp:sp modelId="{F1E79BF8-EE01-4C30-BEF7-748AF796C087}">
      <dsp:nvSpPr>
        <dsp:cNvPr id="0" name=""/>
        <dsp:cNvSpPr/>
      </dsp:nvSpPr>
      <dsp:spPr>
        <a:xfrm>
          <a:off x="0" y="58"/>
          <a:ext cx="3634112" cy="23211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Recolección los datos (Trabajo de campo)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113311" y="113369"/>
        <a:ext cx="3407490" cy="2094567"/>
      </dsp:txXfrm>
    </dsp:sp>
    <dsp:sp modelId="{57598090-D00C-44AD-B4D3-26A6F6A5235F}">
      <dsp:nvSpPr>
        <dsp:cNvPr id="0" name=""/>
        <dsp:cNvSpPr/>
      </dsp:nvSpPr>
      <dsp:spPr>
        <a:xfrm rot="5400000">
          <a:off x="5935959" y="367578"/>
          <a:ext cx="1856951" cy="6460645"/>
        </a:xfrm>
        <a:prstGeom prst="round2SameRect">
          <a:avLst/>
        </a:prstGeom>
        <a:solidFill>
          <a:schemeClr val="accent5">
            <a:tint val="40000"/>
            <a:alpha val="90000"/>
            <a:hueOff val="867568"/>
            <a:satOff val="-7036"/>
            <a:lumOff val="-1895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867568"/>
              <a:satOff val="-7036"/>
              <a:lumOff val="-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Codificación</a:t>
          </a:r>
          <a:endParaRPr lang="es-EC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Trascripción</a:t>
          </a:r>
          <a:endParaRPr lang="es-EC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Depuración de los datos </a:t>
          </a:r>
          <a:endParaRPr lang="es-EC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1" kern="1200" dirty="0" smtClean="0">
              <a:solidFill>
                <a:schemeClr val="tx1"/>
              </a:solidFill>
            </a:rPr>
            <a:t>Análisis </a:t>
          </a:r>
          <a:r>
            <a:rPr lang="es-EC" sz="1800" b="1" kern="1200" dirty="0" err="1" smtClean="0">
              <a:solidFill>
                <a:schemeClr val="tx1"/>
              </a:solidFill>
            </a:rPr>
            <a:t>Univariado</a:t>
          </a:r>
          <a:r>
            <a:rPr lang="es-EC" sz="1800" b="1" kern="1200" dirty="0" smtClean="0">
              <a:solidFill>
                <a:schemeClr val="tx1"/>
              </a:solidFill>
            </a:rPr>
            <a:t> , </a:t>
          </a:r>
          <a:r>
            <a:rPr lang="es-EC" sz="1800" b="1" kern="1200" dirty="0" err="1" smtClean="0">
              <a:solidFill>
                <a:schemeClr val="tx1"/>
              </a:solidFill>
            </a:rPr>
            <a:t>Bivariado</a:t>
          </a:r>
          <a:endParaRPr lang="es-EC" sz="1800" b="1" kern="1200" dirty="0">
            <a:solidFill>
              <a:schemeClr val="tx1"/>
            </a:solidFill>
          </a:endParaRPr>
        </a:p>
      </dsp:txBody>
      <dsp:txXfrm rot="-5400000">
        <a:off x="3634113" y="2760074"/>
        <a:ext cx="6369996" cy="1675653"/>
      </dsp:txXfrm>
    </dsp:sp>
    <dsp:sp modelId="{79BD74B1-0F5F-4AAE-B792-C65715759072}">
      <dsp:nvSpPr>
        <dsp:cNvPr id="0" name=""/>
        <dsp:cNvSpPr/>
      </dsp:nvSpPr>
      <dsp:spPr>
        <a:xfrm>
          <a:off x="0" y="2437306"/>
          <a:ext cx="3634112" cy="2321189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Análisis de Datos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113311" y="2550617"/>
        <a:ext cx="3407490" cy="2094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12/06/2018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12/06/2018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  <a:endParaRPr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26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094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6424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1702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1803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1639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8970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4624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7295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635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1352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8784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244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2386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9741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0582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103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8081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110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110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11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2440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110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9730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5408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3872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36231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8883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89678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06408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883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302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828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92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4394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6828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533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34A2FF8-4559-4149-8B79-D85ED6F0B853}" type="datetime1">
              <a:rPr lang="es-ES" smtClean="0"/>
              <a:pPr/>
              <a:t>12/06/2018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9FE88BC-BA9C-41DB-8175-8FC1D1B95355}" type="datetime1">
              <a:rPr lang="es-ES" smtClean="0"/>
              <a:pPr/>
              <a:t>12/06/2018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7776A268-E945-41BF-9F85-D7A3B8400346}" type="datetime1">
              <a:rPr lang="es-ES" smtClean="0"/>
              <a:pPr/>
              <a:t>12/06/2018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CEC05348-D021-422A-8D9F-89EEB8C0F442}" type="datetime1">
              <a:rPr lang="es-ES" smtClean="0"/>
              <a:pPr/>
              <a:t>12/06/2018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12/06/2018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 smtClean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  <a:endParaRPr lang="es-ES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12/06/2018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12/06/2018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B79CF11-FD05-4F88-8EC3-5D4F176B79FC}" type="datetime1">
              <a:rPr lang="es-ES" smtClean="0"/>
              <a:pPr/>
              <a:t>12/06/2018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FEAFC309-1B63-44A4-A9FC-29FA1501E26B}" type="datetime1">
              <a:rPr lang="es-ES" smtClean="0"/>
              <a:pPr/>
              <a:t>12/06/2018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12/06/2018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146D9C0-42AF-411F-B87E-5CF0AD6A3E2D}" type="datetime1">
              <a:rPr lang="es-ES" smtClean="0"/>
              <a:pPr/>
              <a:t>12/06/2018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12/06/2018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‹#›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991453" y="2537758"/>
            <a:ext cx="10209094" cy="3085124"/>
          </a:xfrm>
        </p:spPr>
        <p:txBody>
          <a:bodyPr rtlCol="0" anchor="ctr">
            <a:noAutofit/>
          </a:bodyPr>
          <a:lstStyle/>
          <a:p>
            <a:pPr algn="ctr"/>
            <a:r>
              <a:rPr lang="es-ES_tradnl" sz="1800" b="1" dirty="0"/>
              <a:t>TEMA: </a:t>
            </a:r>
            <a:r>
              <a:rPr lang="es-ES_tradnl" sz="1800" dirty="0"/>
              <a:t>ANÁLISIS DE LA DEMANDA Y OFERTA DE PROFESIONALES DEL ÁREA DE FINANZAS NIVELES DE GRADO Y POSGRADO EN LAS PROVINCIAS DE PICHINCHA, IMBABURA, COTOPAXI Y SANTO DOMINGO DE LOS </a:t>
            </a:r>
            <a:r>
              <a:rPr lang="es-ES_tradnl" sz="1800" dirty="0" smtClean="0"/>
              <a:t>TSÁCHILAS</a:t>
            </a:r>
            <a:br>
              <a:rPr lang="es-ES_tradnl" sz="1800" dirty="0" smtClean="0"/>
            </a:br>
            <a:r>
              <a:rPr lang="es-ES_tradnl" sz="1800" b="1" dirty="0"/>
              <a:t/>
            </a:r>
            <a:br>
              <a:rPr lang="es-ES_tradnl" sz="1800" b="1" dirty="0"/>
            </a:br>
            <a:r>
              <a:rPr lang="es-ES_tradnl" sz="1800" b="1" dirty="0"/>
              <a:t>AUTORES: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S_tradnl" sz="1800" dirty="0"/>
              <a:t>DIAZ CAISAGUANO EDUARDO DARIO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S_tradnl" sz="1800" dirty="0"/>
              <a:t>CARRILLO DIAZ JEFFERON NICOLAS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DIRECTOR: </a:t>
            </a:r>
            <a:r>
              <a:rPr lang="es-ES_tradnl" sz="1800" dirty="0" smtClean="0"/>
              <a:t>Ing. </a:t>
            </a:r>
            <a:r>
              <a:rPr lang="es-ES_tradnl" sz="1800" dirty="0"/>
              <a:t>HUMBERTO </a:t>
            </a:r>
            <a:r>
              <a:rPr lang="es-ES_tradnl" sz="1800" dirty="0" smtClean="0"/>
              <a:t>SERRANO</a:t>
            </a:r>
            <a:endParaRPr lang="es-ES" sz="1800" dirty="0"/>
          </a:p>
        </p:txBody>
      </p:sp>
      <p:pic>
        <p:nvPicPr>
          <p:cNvPr id="8" name="Picture 60" descr="Resultado de imagen para ESPE"/>
          <p:cNvPicPr>
            <a:picLocks noChangeAspect="1" noChangeArrowheads="1"/>
          </p:cNvPicPr>
          <p:nvPr/>
        </p:nvPicPr>
        <p:blipFill rotWithShape="1">
          <a:blip r:embed="rId3"/>
          <a:srcRect t="355"/>
          <a:stretch/>
        </p:blipFill>
        <p:spPr bwMode="auto">
          <a:xfrm>
            <a:off x="3228975" y="1416676"/>
            <a:ext cx="5327758" cy="128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28975" y="6142422"/>
            <a:ext cx="5734050" cy="606125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2018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Metodología</a:t>
            </a:r>
            <a:endParaRPr lang="es-ES" dirty="0"/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6173890"/>
              </p:ext>
            </p:extLst>
          </p:nvPr>
        </p:nvGraphicFramePr>
        <p:xfrm>
          <a:off x="4710805" y="1940548"/>
          <a:ext cx="5643809" cy="243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4901" y="3275253"/>
            <a:ext cx="158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Constructo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468" y="5182181"/>
            <a:ext cx="2373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de información (Dimensiones)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21000060"/>
              </p:ext>
            </p:extLst>
          </p:nvPr>
        </p:nvGraphicFramePr>
        <p:xfrm>
          <a:off x="3776477" y="4592104"/>
          <a:ext cx="8128000" cy="1888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Right Arrow 7"/>
          <p:cNvSpPr/>
          <p:nvPr/>
        </p:nvSpPr>
        <p:spPr>
          <a:xfrm>
            <a:off x="3212041" y="3190731"/>
            <a:ext cx="978408" cy="484632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93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Metodología</a:t>
            </a:r>
            <a:endParaRPr lang="es-ES" dirty="0"/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872309"/>
              </p:ext>
            </p:extLst>
          </p:nvPr>
        </p:nvGraphicFramePr>
        <p:xfrm>
          <a:off x="1390949" y="1848307"/>
          <a:ext cx="9509189" cy="435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49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605306"/>
            <a:ext cx="9980682" cy="567855"/>
          </a:xfrm>
        </p:spPr>
        <p:txBody>
          <a:bodyPr rtlCol="0"/>
          <a:lstStyle/>
          <a:p>
            <a:pPr rtl="0"/>
            <a:r>
              <a:rPr lang="es-ES" dirty="0" smtClean="0"/>
              <a:t>Tamaño de la Muestra</a:t>
            </a:r>
            <a:endParaRPr lang="es-ES" dirty="0"/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2714" y="1798411"/>
            <a:ext cx="168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Bachilleres </a:t>
            </a:r>
            <a:endParaRPr lang="es-EC" dirty="0"/>
          </a:p>
        </p:txBody>
      </p:sp>
      <p:sp>
        <p:nvSpPr>
          <p:cNvPr id="8" name="TextBox 7"/>
          <p:cNvSpPr txBox="1"/>
          <p:nvPr/>
        </p:nvSpPr>
        <p:spPr>
          <a:xfrm>
            <a:off x="2492714" y="3462688"/>
            <a:ext cx="168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Profesionales </a:t>
            </a:r>
            <a:endParaRPr lang="es-EC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01011"/>
              </p:ext>
            </p:extLst>
          </p:nvPr>
        </p:nvGraphicFramePr>
        <p:xfrm>
          <a:off x="822720" y="2291006"/>
          <a:ext cx="4676688" cy="60667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268036"/>
                <a:gridCol w="755604"/>
                <a:gridCol w="824248"/>
                <a:gridCol w="927279"/>
                <a:gridCol w="901521"/>
              </a:tblGrid>
              <a:tr h="215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Nivel de Confianza (z)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P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q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Error </a:t>
                      </a:r>
                      <a:r>
                        <a:rPr lang="es-ES" sz="1200" b="1" dirty="0" err="1">
                          <a:effectLst/>
                        </a:rPr>
                        <a:t>muestral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Resultado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</a:rPr>
                        <a:t>1,96</a:t>
                      </a:r>
                      <a:endParaRPr lang="es-EC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83,33%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16,67%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0,06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148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405248"/>
              </p:ext>
            </p:extLst>
          </p:nvPr>
        </p:nvGraphicFramePr>
        <p:xfrm>
          <a:off x="5642231" y="1598971"/>
          <a:ext cx="6125617" cy="162326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582817"/>
                <a:gridCol w="1750879"/>
                <a:gridCol w="1382407"/>
                <a:gridCol w="1409514"/>
              </a:tblGrid>
              <a:tr h="19113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r>
                        <a:rPr lang="es-ES" sz="1200" dirty="0" smtClean="0">
                          <a:effectLst/>
                        </a:rPr>
                        <a:t>PROMEDIO </a:t>
                      </a:r>
                      <a:r>
                        <a:rPr lang="es-ES" sz="1200" dirty="0">
                          <a:effectLst/>
                        </a:rPr>
                        <a:t>NOTA ENES POR PROVINCIA RESIDENTE DEL ASPIRANTE (2016)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2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PROVINCIA DE RESIDENCIA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Instituciones Secundarias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Estudiantes 3er año bachillerato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Proporcional encuestas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</a:rPr>
                        <a:t>COTOPAXI</a:t>
                      </a:r>
                      <a:endParaRPr lang="es-EC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120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7808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</a:rPr>
                        <a:t>IMBABURA</a:t>
                      </a:r>
                      <a:endParaRPr lang="es-EC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7832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PICHINCHA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626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42071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105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</a:rPr>
                        <a:t>SANTO </a:t>
                      </a:r>
                      <a:r>
                        <a:rPr lang="es-ES" sz="1200" b="0" dirty="0" smtClean="0">
                          <a:effectLst/>
                        </a:rPr>
                        <a:t>DOMINGO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6410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1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TOTAL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</a:rPr>
                        <a:t>64121</a:t>
                      </a:r>
                      <a:endParaRPr lang="es-EC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148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98246"/>
              </p:ext>
            </p:extLst>
          </p:nvPr>
        </p:nvGraphicFramePr>
        <p:xfrm>
          <a:off x="859484" y="3959965"/>
          <a:ext cx="4652674" cy="59461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153614"/>
                <a:gridCol w="807375"/>
                <a:gridCol w="788920"/>
                <a:gridCol w="949728"/>
                <a:gridCol w="953037"/>
              </a:tblGrid>
              <a:tr h="2032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Nivel de Confianza (z)</a:t>
                      </a:r>
                      <a:endParaRPr lang="es-EC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P</a:t>
                      </a:r>
                      <a:endParaRPr lang="es-EC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Q</a:t>
                      </a:r>
                      <a:endParaRPr lang="es-EC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Error </a:t>
                      </a:r>
                      <a:r>
                        <a:rPr lang="es-ES" sz="1200" kern="1200" dirty="0" err="1">
                          <a:effectLst/>
                        </a:rPr>
                        <a:t>muestral</a:t>
                      </a:r>
                      <a:endParaRPr lang="es-EC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Resultado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200" kern="1200">
                          <a:effectLst/>
                        </a:rPr>
                        <a:t>1,96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70%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30%</a:t>
                      </a:r>
                      <a:endParaRPr lang="es-EC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0,06</a:t>
                      </a:r>
                      <a:endParaRPr lang="es-EC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224</a:t>
                      </a:r>
                      <a:endParaRPr lang="es-EC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49916"/>
              </p:ext>
            </p:extLst>
          </p:nvPr>
        </p:nvGraphicFramePr>
        <p:xfrm>
          <a:off x="5642231" y="3468142"/>
          <a:ext cx="6421831" cy="1452515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424829"/>
                <a:gridCol w="1519707"/>
                <a:gridCol w="1622738"/>
                <a:gridCol w="1854557"/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PROVINCIA</a:t>
                      </a:r>
                      <a:endParaRPr lang="es-EC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Profesionales 2010</a:t>
                      </a:r>
                      <a:endParaRPr lang="es-EC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Profesionales 2017</a:t>
                      </a:r>
                      <a:endParaRPr lang="es-EC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Proporcional Encuesta</a:t>
                      </a:r>
                      <a:endParaRPr lang="es-EC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3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effectLst/>
                        </a:rPr>
                        <a:t>COTOPAXI</a:t>
                      </a:r>
                      <a:endParaRPr lang="es-EC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17103</a:t>
                      </a:r>
                      <a:endParaRPr lang="es-EC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20734</a:t>
                      </a:r>
                      <a:endParaRPr lang="es-EC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24</a:t>
                      </a:r>
                      <a:endParaRPr lang="es-EC" sz="12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47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effectLst/>
                        </a:rPr>
                        <a:t>IMBABURA</a:t>
                      </a:r>
                      <a:endParaRPr lang="es-EC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20922</a:t>
                      </a:r>
                      <a:endParaRPr lang="es-EC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25364</a:t>
                      </a:r>
                      <a:endParaRPr lang="es-EC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24</a:t>
                      </a:r>
                      <a:endParaRPr lang="es-EC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effectLst/>
                        </a:rPr>
                        <a:t>PICHINCHA</a:t>
                      </a:r>
                      <a:endParaRPr lang="es-EC" sz="12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247303</a:t>
                      </a:r>
                      <a:endParaRPr lang="es-EC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299805</a:t>
                      </a:r>
                      <a:endParaRPr lang="es-EC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156</a:t>
                      </a:r>
                      <a:endParaRPr lang="es-EC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solidFill>
                            <a:schemeClr val="tx1"/>
                          </a:solidFill>
                          <a:effectLst/>
                        </a:rPr>
                        <a:t>SANTO </a:t>
                      </a:r>
                      <a:r>
                        <a:rPr lang="es-ES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DOMINGO</a:t>
                      </a:r>
                      <a:endParaRPr lang="es-EC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</a:rPr>
                        <a:t>13318</a:t>
                      </a:r>
                      <a:endParaRPr lang="es-EC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</a:rPr>
                        <a:t>16145</a:t>
                      </a:r>
                      <a:endParaRPr lang="es-EC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</a:rPr>
                        <a:t>298646</a:t>
                      </a:r>
                      <a:endParaRPr lang="es-EC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</a:rPr>
                        <a:t>362049</a:t>
                      </a:r>
                      <a:endParaRPr lang="es-EC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</a:rPr>
                        <a:t>224</a:t>
                      </a:r>
                      <a:endParaRPr lang="es-EC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27201"/>
              </p:ext>
            </p:extLst>
          </p:nvPr>
        </p:nvGraphicFramePr>
        <p:xfrm>
          <a:off x="822720" y="5526381"/>
          <a:ext cx="4689438" cy="59461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119271"/>
                <a:gridCol w="730796"/>
                <a:gridCol w="817978"/>
                <a:gridCol w="1003962"/>
                <a:gridCol w="1017431"/>
              </a:tblGrid>
              <a:tr h="2032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Nivel de Confianza (z)</a:t>
                      </a:r>
                      <a:endParaRPr lang="es-EC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P</a:t>
                      </a:r>
                      <a:endParaRPr lang="es-EC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Q</a:t>
                      </a:r>
                      <a:endParaRPr lang="es-EC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Error muestral</a:t>
                      </a:r>
                      <a:endParaRPr lang="es-EC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Resultado</a:t>
                      </a:r>
                      <a:endParaRPr lang="es-EC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200" kern="1200">
                          <a:effectLst/>
                        </a:rPr>
                        <a:t>1,96</a:t>
                      </a:r>
                      <a:endParaRPr lang="es-EC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63,33%</a:t>
                      </a:r>
                      <a:endParaRPr lang="es-EC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36,67%</a:t>
                      </a:r>
                      <a:endParaRPr lang="es-EC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0,06</a:t>
                      </a:r>
                      <a:endParaRPr lang="es-EC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244</a:t>
                      </a:r>
                      <a:endParaRPr lang="es-EC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44185" y="5083556"/>
            <a:ext cx="124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Empresas </a:t>
            </a:r>
            <a:endParaRPr lang="es-EC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14922"/>
              </p:ext>
            </p:extLst>
          </p:nvPr>
        </p:nvGraphicFramePr>
        <p:xfrm>
          <a:off x="5642873" y="5160327"/>
          <a:ext cx="6102659" cy="134088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449343"/>
                <a:gridCol w="2296483"/>
                <a:gridCol w="2356833"/>
              </a:tblGrid>
              <a:tr h="3476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effectLst/>
                        </a:rPr>
                        <a:t>PROVINCIA</a:t>
                      </a:r>
                      <a:endParaRPr lang="es-EC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NÚMERO DE EMPRESAS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PROPORCIONAL ENCUESTAS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</a:tr>
              <a:tr h="1998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effectLst/>
                        </a:rPr>
                        <a:t>PICHINCHA</a:t>
                      </a:r>
                      <a:endParaRPr lang="es-EC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24472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198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</a:tr>
              <a:tr h="1992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>
                          <a:effectLst/>
                        </a:rPr>
                        <a:t>IMBABURA</a:t>
                      </a:r>
                      <a:endParaRPr lang="es-EC" sz="12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1806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15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</a:tr>
              <a:tr h="1992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effectLst/>
                        </a:rPr>
                        <a:t>COTOPAXI</a:t>
                      </a:r>
                      <a:endParaRPr lang="es-EC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1733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14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0" kern="1200" dirty="0">
                          <a:effectLst/>
                        </a:rPr>
                        <a:t>SANTO </a:t>
                      </a:r>
                      <a:r>
                        <a:rPr lang="es-ES" sz="1200" b="0" kern="1200" dirty="0" smtClean="0">
                          <a:effectLst/>
                        </a:rPr>
                        <a:t>DOMINGO</a:t>
                      </a:r>
                      <a:endParaRPr lang="es-EC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2141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effectLst/>
                        </a:rPr>
                        <a:t>17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</a:tr>
              <a:tr h="1992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</a:rPr>
                        <a:t>TOTAL </a:t>
                      </a:r>
                      <a:endParaRPr lang="es-EC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>
                          <a:effectLst/>
                        </a:rPr>
                        <a:t>30155</a:t>
                      </a:r>
                      <a:endParaRPr lang="es-EC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>
                          <a:effectLst/>
                        </a:rPr>
                        <a:t>244</a:t>
                      </a:r>
                      <a:endParaRPr lang="es-EC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35" marR="67235" marT="0" marB="0" anchor="ctr"/>
                </a:tc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10831132" y="2041525"/>
            <a:ext cx="467733" cy="13372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Oval 21"/>
          <p:cNvSpPr/>
          <p:nvPr/>
        </p:nvSpPr>
        <p:spPr>
          <a:xfrm>
            <a:off x="10337641" y="5379716"/>
            <a:ext cx="467733" cy="1271805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Oval 22"/>
          <p:cNvSpPr/>
          <p:nvPr/>
        </p:nvSpPr>
        <p:spPr>
          <a:xfrm>
            <a:off x="10907957" y="3518689"/>
            <a:ext cx="467733" cy="147716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561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Metodología</a:t>
            </a:r>
            <a:endParaRPr lang="es-ES" dirty="0"/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7162599"/>
              </p:ext>
            </p:extLst>
          </p:nvPr>
        </p:nvGraphicFramePr>
        <p:xfrm>
          <a:off x="1429585" y="1693761"/>
          <a:ext cx="10094758" cy="475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477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2714759" y="2910626"/>
            <a:ext cx="6673940" cy="1094703"/>
          </a:xfrm>
        </p:spPr>
        <p:txBody>
          <a:bodyPr rtlCol="0">
            <a:noAutofit/>
          </a:bodyPr>
          <a:lstStyle/>
          <a:p>
            <a:pPr lvl="0"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Análisis </a:t>
            </a: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datos </a:t>
            </a:r>
            <a:r>
              <a:rPr lang="es-E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Univariado</a:t>
            </a: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Bachilleres </a:t>
            </a:r>
            <a:endParaRPr lang="es-EC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98830" y="147586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46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04900" y="1524086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¿Piensa seguir una carrera universitaria?</a:t>
            </a:r>
            <a:endParaRPr lang="es-EC" dirty="0"/>
          </a:p>
        </p:txBody>
      </p:sp>
      <p:pic>
        <p:nvPicPr>
          <p:cNvPr id="17" name="Imagen 1"/>
          <p:cNvPicPr/>
          <p:nvPr/>
        </p:nvPicPr>
        <p:blipFill rotWithShape="1">
          <a:blip r:embed="rId4"/>
          <a:srcRect t="15706" r="13511"/>
          <a:stretch/>
        </p:blipFill>
        <p:spPr bwMode="auto">
          <a:xfrm>
            <a:off x="898114" y="2218578"/>
            <a:ext cx="4586508" cy="3944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ítulo 12"/>
          <p:cNvSpPr txBox="1">
            <a:spLocks/>
          </p:cNvSpPr>
          <p:nvPr/>
        </p:nvSpPr>
        <p:spPr>
          <a:xfrm>
            <a:off x="1104900" y="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Análisis de Datos Bachilleres</a:t>
            </a:r>
            <a:endParaRPr lang="es-EC" dirty="0"/>
          </a:p>
        </p:txBody>
      </p:sp>
      <p:pic>
        <p:nvPicPr>
          <p:cNvPr id="19" name="Imagen 3"/>
          <p:cNvPicPr/>
          <p:nvPr/>
        </p:nvPicPr>
        <p:blipFill rotWithShape="1">
          <a:blip r:embed="rId5"/>
          <a:srcRect t="6516"/>
          <a:stretch/>
        </p:blipFill>
        <p:spPr>
          <a:xfrm>
            <a:off x="6479045" y="2161205"/>
            <a:ext cx="4893996" cy="374930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913313" y="1559993"/>
            <a:ext cx="402546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>
              <a:lnSpc>
                <a:spcPts val="1600"/>
              </a:lnSpc>
              <a:spcAft>
                <a:spcPts val="0"/>
              </a:spcAft>
            </a:pPr>
            <a:r>
              <a:rPr lang="es-ES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carrera universitaria va a seguir?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638" y="6488668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 : Encuesta a bachilleres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352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/>
            <a:r>
              <a:rPr lang="es-ES" dirty="0" smtClean="0"/>
              <a:t>Motivos y Beneficios </a:t>
            </a:r>
            <a:endParaRPr lang="es-EC" dirty="0"/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28412" y="2117552"/>
            <a:ext cx="5966829" cy="354915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217551" y="2117552"/>
            <a:ext cx="5837074" cy="3549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760" y="6241762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 : Encuesta a bachilleres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165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2714759" y="2910626"/>
            <a:ext cx="6673940" cy="1094703"/>
          </a:xfrm>
        </p:spPr>
        <p:txBody>
          <a:bodyPr rtlCol="0">
            <a:noAutofit/>
          </a:bodyPr>
          <a:lstStyle/>
          <a:p>
            <a:pPr lvl="0"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Análisis </a:t>
            </a: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datos </a:t>
            </a:r>
            <a:r>
              <a:rPr lang="es-E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Bivariado</a:t>
            </a: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Bachilleres </a:t>
            </a:r>
            <a:endParaRPr lang="es-EC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98830" y="147586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82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/>
            <a:r>
              <a:rPr lang="es-ES" dirty="0"/>
              <a:t>Análisis de Datos</a:t>
            </a:r>
            <a:endParaRPr lang="es-EC" dirty="0"/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654857" y="1728920"/>
            <a:ext cx="5471711" cy="43842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35628" y="5344734"/>
            <a:ext cx="1545465" cy="54091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3618961" y="3792258"/>
            <a:ext cx="1013548" cy="35474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angle 5"/>
          <p:cNvSpPr/>
          <p:nvPr/>
        </p:nvSpPr>
        <p:spPr>
          <a:xfrm>
            <a:off x="1833092" y="6022598"/>
            <a:ext cx="8714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¿En qué universidad piensa estudiar? * ¿Piensa seguir una carrera universitaria?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9451068">
            <a:off x="7181306" y="1939223"/>
            <a:ext cx="522146" cy="153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4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167328" y="1574474"/>
            <a:ext cx="5551669" cy="4448124"/>
          </a:xfrm>
          <a:prstGeom prst="rect">
            <a:avLst/>
          </a:prstGeom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/>
            <a:r>
              <a:rPr lang="es-ES" dirty="0"/>
              <a:t>Análisis de Datos</a:t>
            </a:r>
            <a:endParaRPr lang="es-EC" dirty="0"/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3477296" y="5286434"/>
            <a:ext cx="1545465" cy="54091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3601586" y="3659800"/>
            <a:ext cx="1013548" cy="35474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angle 5"/>
          <p:cNvSpPr/>
          <p:nvPr/>
        </p:nvSpPr>
        <p:spPr>
          <a:xfrm>
            <a:off x="593592" y="6063689"/>
            <a:ext cx="11151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S" b="1" i="1" dirty="0" smtClean="0"/>
              <a:t>¿</a:t>
            </a:r>
            <a:r>
              <a:rPr lang="es-ES" b="1" i="1" dirty="0"/>
              <a:t>En qué universidad piensa estudiar? * ¿En qué tiempo piensa seguir una carrera universitaria?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9451068">
            <a:off x="7812372" y="1758919"/>
            <a:ext cx="522146" cy="153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80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e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57" y="3095472"/>
            <a:ext cx="6643143" cy="37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Temas</a:t>
            </a:r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2242736" y="2311959"/>
            <a:ext cx="44800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Objetivos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Marco teórico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Metodología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</a:t>
            </a:r>
            <a:r>
              <a:rPr 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esultados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Conclusiones</a:t>
            </a:r>
          </a:p>
          <a:p>
            <a:pPr marL="457200" indent="-457200">
              <a:buFont typeface="+mj-lt"/>
              <a:buAutoNum type="arabicPeriod"/>
            </a:pPr>
            <a:r>
              <a:rPr 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Recomendaciones</a:t>
            </a:r>
          </a:p>
        </p:txBody>
      </p:sp>
      <p:pic>
        <p:nvPicPr>
          <p:cNvPr id="8" name="3 Imagen" descr="Resultado de imagen para ESPE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09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2714759" y="2910626"/>
            <a:ext cx="6673940" cy="1094703"/>
          </a:xfrm>
        </p:spPr>
        <p:txBody>
          <a:bodyPr rtlCol="0">
            <a:noAutofit/>
          </a:bodyPr>
          <a:lstStyle/>
          <a:p>
            <a:pPr lvl="0"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Análisis </a:t>
            </a: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datos </a:t>
            </a:r>
            <a:r>
              <a:rPr lang="es-E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Univariado</a:t>
            </a: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Profesionales </a:t>
            </a:r>
            <a:endParaRPr lang="es-EC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98830" y="147586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19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/>
            <a:r>
              <a:rPr lang="es-ES" dirty="0"/>
              <a:t>Análisis de Datos</a:t>
            </a:r>
            <a:endParaRPr lang="es-EC" dirty="0"/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9"/>
          <p:cNvPicPr/>
          <p:nvPr/>
        </p:nvPicPr>
        <p:blipFill rotWithShape="1">
          <a:blip r:embed="rId4"/>
          <a:srcRect t="6340" b="-1"/>
          <a:stretch/>
        </p:blipFill>
        <p:spPr>
          <a:xfrm>
            <a:off x="933241" y="2038631"/>
            <a:ext cx="5750894" cy="43160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6166" y="1577837"/>
            <a:ext cx="3025187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>
              <a:lnSpc>
                <a:spcPts val="1600"/>
              </a:lnSpc>
              <a:spcAft>
                <a:spcPts val="0"/>
              </a:spcAft>
            </a:pPr>
            <a:r>
              <a:rPr lang="es-E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¿Piensa seguir un posgrado?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b="-1"/>
          <a:stretch/>
        </p:blipFill>
        <p:spPr bwMode="auto">
          <a:xfrm>
            <a:off x="6393903" y="2038631"/>
            <a:ext cx="5655476" cy="4253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97774" y="1577837"/>
            <a:ext cx="2916183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>
              <a:lnSpc>
                <a:spcPts val="1600"/>
              </a:lnSpc>
              <a:spcAft>
                <a:spcPts val="0"/>
              </a:spcAft>
            </a:pPr>
            <a:r>
              <a:rPr lang="es-E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posgrado va a seguir?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638" y="6488668"/>
            <a:ext cx="365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 : Encuesta a profesionales</a:t>
            </a:r>
            <a:endParaRPr lang="es-EC" dirty="0"/>
          </a:p>
        </p:txBody>
      </p:sp>
      <p:sp>
        <p:nvSpPr>
          <p:cNvPr id="3" name="Rectangle 2"/>
          <p:cNvSpPr/>
          <p:nvPr/>
        </p:nvSpPr>
        <p:spPr>
          <a:xfrm>
            <a:off x="8448541" y="2395470"/>
            <a:ext cx="669702" cy="38636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angle 9"/>
          <p:cNvSpPr/>
          <p:nvPr/>
        </p:nvSpPr>
        <p:spPr>
          <a:xfrm>
            <a:off x="8977419" y="2753702"/>
            <a:ext cx="669702" cy="38636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6095241" y="6453270"/>
            <a:ext cx="5012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Otros: Derecho</a:t>
            </a:r>
            <a:r>
              <a:rPr lang="es-E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Calidad, Gestión pública, Management, Coaching.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5220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/>
            <a:r>
              <a:rPr lang="es-ES" dirty="0" smtClean="0"/>
              <a:t>Motivos y beneficios</a:t>
            </a:r>
            <a:endParaRPr lang="es-EC" dirty="0"/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63731" y="2035082"/>
            <a:ext cx="5753734" cy="341268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6404786" y="2035081"/>
            <a:ext cx="5379383" cy="341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2714759" y="2910626"/>
            <a:ext cx="6673940" cy="1094703"/>
          </a:xfrm>
        </p:spPr>
        <p:txBody>
          <a:bodyPr rtlCol="0">
            <a:noAutofit/>
          </a:bodyPr>
          <a:lstStyle/>
          <a:p>
            <a:pPr lvl="0"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Análisis </a:t>
            </a: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datos </a:t>
            </a:r>
            <a:r>
              <a:rPr lang="es-E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Bivariado</a:t>
            </a: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Profesionales</a:t>
            </a:r>
            <a:endParaRPr lang="es-EC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98830" y="147586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50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/>
            <a:r>
              <a:rPr lang="es-ES" dirty="0"/>
              <a:t>Análisis de Datos</a:t>
            </a:r>
            <a:endParaRPr lang="es-EC" dirty="0"/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6"/>
          <p:cNvPicPr/>
          <p:nvPr/>
        </p:nvPicPr>
        <p:blipFill>
          <a:blip r:embed="rId4"/>
          <a:stretch>
            <a:fillRect/>
          </a:stretch>
        </p:blipFill>
        <p:spPr>
          <a:xfrm>
            <a:off x="3332345" y="1696518"/>
            <a:ext cx="5154831" cy="41308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9940" y="6096950"/>
            <a:ext cx="7698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</a:rPr>
              <a:t>¿En qué universidad piensa seguir el posgrado? * ¿Piensa seguir un posgrado?</a:t>
            </a:r>
            <a:endParaRPr lang="es-EC" dirty="0"/>
          </a:p>
        </p:txBody>
      </p:sp>
      <p:sp>
        <p:nvSpPr>
          <p:cNvPr id="6" name="Oval 5"/>
          <p:cNvSpPr/>
          <p:nvPr/>
        </p:nvSpPr>
        <p:spPr>
          <a:xfrm>
            <a:off x="3992451" y="4487943"/>
            <a:ext cx="772732" cy="32875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6075714" y="3749053"/>
            <a:ext cx="801604" cy="37218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ight Arrow 7"/>
          <p:cNvSpPr/>
          <p:nvPr/>
        </p:nvSpPr>
        <p:spPr>
          <a:xfrm rot="9451068">
            <a:off x="7078276" y="1865647"/>
            <a:ext cx="522146" cy="153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37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/>
            <a:r>
              <a:rPr lang="es-ES" dirty="0"/>
              <a:t>Análisis de Datos</a:t>
            </a:r>
            <a:endParaRPr lang="es-EC" dirty="0"/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7"/>
          <p:cNvPicPr/>
          <p:nvPr/>
        </p:nvPicPr>
        <p:blipFill>
          <a:blip r:embed="rId4"/>
          <a:stretch>
            <a:fillRect/>
          </a:stretch>
        </p:blipFill>
        <p:spPr>
          <a:xfrm>
            <a:off x="3512649" y="1539830"/>
            <a:ext cx="5232105" cy="41927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7281" y="6036339"/>
            <a:ext cx="9302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¿En qué universidad piensa seguir el posgrado? * ¿En qué tiempo piensa seguir un posgrado?</a:t>
            </a:r>
            <a:endParaRPr lang="es-EC" dirty="0"/>
          </a:p>
        </p:txBody>
      </p:sp>
      <p:sp>
        <p:nvSpPr>
          <p:cNvPr id="6" name="Oval 5"/>
          <p:cNvSpPr/>
          <p:nvPr/>
        </p:nvSpPr>
        <p:spPr>
          <a:xfrm>
            <a:off x="5624183" y="3343040"/>
            <a:ext cx="793993" cy="35319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5469023" y="4857536"/>
            <a:ext cx="1013548" cy="35474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ight Arrow 7"/>
          <p:cNvSpPr/>
          <p:nvPr/>
        </p:nvSpPr>
        <p:spPr>
          <a:xfrm rot="9451068">
            <a:off x="7284338" y="1746039"/>
            <a:ext cx="522146" cy="153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66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2714759" y="2910626"/>
            <a:ext cx="6673940" cy="1094703"/>
          </a:xfrm>
        </p:spPr>
        <p:txBody>
          <a:bodyPr rtlCol="0">
            <a:noAutofit/>
          </a:bodyPr>
          <a:lstStyle/>
          <a:p>
            <a:pPr lvl="0"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Análisis </a:t>
            </a: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datos </a:t>
            </a:r>
            <a:r>
              <a:rPr lang="es-E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Univariado</a:t>
            </a:r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Empresas </a:t>
            </a:r>
            <a:endParaRPr lang="es-EC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98830" y="147586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44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/>
            <a:r>
              <a:rPr lang="es-ES" dirty="0"/>
              <a:t>Análisis de Datos</a:t>
            </a:r>
            <a:endParaRPr lang="es-EC" dirty="0"/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7241" y="17273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Profesionales </a:t>
            </a:r>
            <a:r>
              <a:rPr lang="es-E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grado o posgrado en el área de contabilidad, finanzas o auditoría</a:t>
            </a:r>
            <a:endParaRPr lang="es-EC" dirty="0"/>
          </a:p>
        </p:txBody>
      </p:sp>
      <p:pic>
        <p:nvPicPr>
          <p:cNvPr id="6" name="Imagen 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8"/>
          <a:stretch/>
        </p:blipFill>
        <p:spPr bwMode="auto">
          <a:xfrm>
            <a:off x="3926570" y="2593067"/>
            <a:ext cx="5472774" cy="3975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88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/>
            <a:r>
              <a:rPr lang="es-ES" dirty="0"/>
              <a:t>Análisis de Datos</a:t>
            </a:r>
            <a:endParaRPr lang="es-EC" dirty="0"/>
          </a:p>
        </p:txBody>
      </p:sp>
      <p:pic>
        <p:nvPicPr>
          <p:cNvPr id="5" name="3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12285" r="-1123" b="5284"/>
          <a:stretch/>
        </p:blipFill>
        <p:spPr bwMode="auto">
          <a:xfrm>
            <a:off x="371838" y="1736440"/>
            <a:ext cx="5433890" cy="3582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3741" y="5427200"/>
            <a:ext cx="4486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Institución 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</a:rPr>
              <a:t>de educación superior da preferencia al momento de contratar personal de grado para su empresa en el área de contabilidad, auditoría y finanzas</a:t>
            </a:r>
            <a:endParaRPr lang="es-EC" dirty="0"/>
          </a:p>
        </p:txBody>
      </p:sp>
      <p:sp>
        <p:nvSpPr>
          <p:cNvPr id="3" name="Rectangle 2"/>
          <p:cNvSpPr/>
          <p:nvPr/>
        </p:nvSpPr>
        <p:spPr>
          <a:xfrm>
            <a:off x="6612320" y="5427199"/>
            <a:ext cx="4473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s-E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nstitución </a:t>
            </a:r>
            <a:r>
              <a:rPr lang="es-ES" i="1" dirty="0">
                <a:latin typeface="Times New Roman" panose="02020603050405020304" pitchFamily="18" charset="0"/>
                <a:ea typeface="Calibri" panose="020F0502020204030204" pitchFamily="34" charset="0"/>
              </a:rPr>
              <a:t>de educación superior da preferencia al momento de contratar personal de grado para su empresa en el área de contabilidad, auditoría y finanzas</a:t>
            </a:r>
            <a:endParaRPr lang="es-EC" dirty="0"/>
          </a:p>
        </p:txBody>
      </p:sp>
      <p:pic>
        <p:nvPicPr>
          <p:cNvPr id="7" name="Imagen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/>
          <a:stretch/>
        </p:blipFill>
        <p:spPr bwMode="auto">
          <a:xfrm>
            <a:off x="6612319" y="1736440"/>
            <a:ext cx="5292157" cy="3690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10670" y="2794715"/>
            <a:ext cx="1017431" cy="38636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3320603" y="2446984"/>
            <a:ext cx="1017431" cy="38636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47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resultados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CAPÍTULO III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83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6653" y="126195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5744" y="358527"/>
            <a:ext cx="1404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chemeClr val="tx2"/>
                </a:solidFill>
              </a:rPr>
              <a:t>Objetivos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76651757"/>
              </p:ext>
            </p:extLst>
          </p:nvPr>
        </p:nvGraphicFramePr>
        <p:xfrm>
          <a:off x="274923" y="1782976"/>
          <a:ext cx="11553135" cy="429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Image result for objetiv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529" y="126195"/>
            <a:ext cx="1428811" cy="92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s-ES" b="1" dirty="0" smtClean="0"/>
              <a:t>Objetivo: </a:t>
            </a:r>
            <a:r>
              <a:rPr lang="es-ES" dirty="0" smtClean="0"/>
              <a:t>Determinar </a:t>
            </a:r>
            <a:r>
              <a:rPr lang="es-ES" dirty="0"/>
              <a:t>la oferta de las carreras de grado y postgrado en finanzas por parte de las universidades de las provincias de Imbabura, Cotopaxi, Pichincha y Santo Domingo de los </a:t>
            </a:r>
            <a:r>
              <a:rPr lang="es-ES" dirty="0" err="1" smtClean="0"/>
              <a:t>Tsáchilas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501555"/>
          </a:xfrm>
        </p:spPr>
        <p:txBody>
          <a:bodyPr rtlCol="0"/>
          <a:lstStyle/>
          <a:p>
            <a:pPr marL="0" lvl="1">
              <a:spcBef>
                <a:spcPts val="0"/>
              </a:spcBef>
            </a:pPr>
            <a:r>
              <a:rPr lang="es-ES" dirty="0"/>
              <a:t>Cantidad de cupos en </a:t>
            </a:r>
            <a:r>
              <a:rPr lang="es-ES" dirty="0" smtClean="0"/>
              <a:t>grado</a:t>
            </a:r>
            <a:endParaRPr lang="es-EC" sz="1800" dirty="0"/>
          </a:p>
        </p:txBody>
      </p:sp>
      <p:pic>
        <p:nvPicPr>
          <p:cNvPr id="7" name="Picture 89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11" y="2169994"/>
            <a:ext cx="10004378" cy="42444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6305266" y="6621109"/>
            <a:ext cx="58821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i="1" dirty="0"/>
              <a:t>Fuente: Subsecretaría de Acceso a la Educación Superior - SAES/SENESCYT</a:t>
            </a:r>
            <a:endParaRPr lang="es-EC" sz="1000" dirty="0"/>
          </a:p>
        </p:txBody>
      </p:sp>
      <p:sp>
        <p:nvSpPr>
          <p:cNvPr id="9" name="8 Rectángulo"/>
          <p:cNvSpPr/>
          <p:nvPr/>
        </p:nvSpPr>
        <p:spPr>
          <a:xfrm>
            <a:off x="941696" y="2593075"/>
            <a:ext cx="10413241" cy="3821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941696" y="3591652"/>
            <a:ext cx="10413241" cy="19106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941696" y="4603875"/>
            <a:ext cx="10413241" cy="37755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s-ES" b="1" dirty="0" smtClean="0"/>
              <a:t>Objetivo: </a:t>
            </a:r>
            <a:r>
              <a:rPr lang="es-ES" dirty="0" smtClean="0"/>
              <a:t>Determinar </a:t>
            </a:r>
            <a:r>
              <a:rPr lang="es-ES" dirty="0"/>
              <a:t>la oferta de las carreras de grado y postgrado en finanzas por parte de las universidades de las provincias de Imbabura, Cotopaxi, Pichincha y Santo Domingo de los </a:t>
            </a:r>
            <a:r>
              <a:rPr lang="es-ES" dirty="0" err="1" smtClean="0"/>
              <a:t>Tsáchilas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501555"/>
          </a:xfrm>
        </p:spPr>
        <p:txBody>
          <a:bodyPr rtlCol="0"/>
          <a:lstStyle/>
          <a:p>
            <a:pPr marL="0" lvl="1">
              <a:spcBef>
                <a:spcPts val="0"/>
              </a:spcBef>
            </a:pPr>
            <a:r>
              <a:rPr lang="es-ES" dirty="0"/>
              <a:t>Cantidad de cupos en </a:t>
            </a:r>
            <a:r>
              <a:rPr lang="es-ES" dirty="0" smtClean="0"/>
              <a:t>posgrado</a:t>
            </a:r>
            <a:endParaRPr lang="es-EC" sz="1800" dirty="0"/>
          </a:p>
        </p:txBody>
      </p:sp>
      <p:sp>
        <p:nvSpPr>
          <p:cNvPr id="8" name="7 Rectángulo"/>
          <p:cNvSpPr/>
          <p:nvPr/>
        </p:nvSpPr>
        <p:spPr>
          <a:xfrm>
            <a:off x="6305266" y="6621109"/>
            <a:ext cx="58821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i="1" dirty="0"/>
              <a:t>Fuente: Subsecretaría de Acceso a la Educación Superior - SAES/SENESCYT</a:t>
            </a:r>
            <a:endParaRPr lang="es-EC" sz="1000" dirty="0"/>
          </a:p>
        </p:txBody>
      </p:sp>
      <p:pic>
        <p:nvPicPr>
          <p:cNvPr id="9" name="Picture 91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442949"/>
            <a:ext cx="9963434" cy="2388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8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s-ES" b="1" dirty="0" smtClean="0"/>
              <a:t>Objetivo: </a:t>
            </a:r>
            <a:r>
              <a:rPr lang="es-ES" dirty="0"/>
              <a:t>Determinar la demanda insatisfecha de la carrera de licenciatura en finanzas por parte de los bachilleres de las provincias de Imbabura, Cotopaxi, Pichincha y Santo Domingo de los </a:t>
            </a:r>
            <a:r>
              <a:rPr lang="es-ES" dirty="0" err="1"/>
              <a:t>Tsáchilas</a:t>
            </a:r>
            <a:r>
              <a:rPr lang="es-ES" dirty="0"/>
              <a:t>.</a:t>
            </a:r>
            <a:endParaRPr lang="es-EC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501555"/>
          </a:xfrm>
        </p:spPr>
        <p:txBody>
          <a:bodyPr rtlCol="0"/>
          <a:lstStyle/>
          <a:p>
            <a:pPr marL="0" lvl="1">
              <a:spcBef>
                <a:spcPts val="0"/>
              </a:spcBef>
            </a:pPr>
            <a:r>
              <a:rPr lang="es-ES" dirty="0" smtClean="0"/>
              <a:t>Inferencia de Bachilleres</a:t>
            </a:r>
            <a:endParaRPr lang="es-EC" sz="1800" dirty="0"/>
          </a:p>
        </p:txBody>
      </p:sp>
      <p:pic>
        <p:nvPicPr>
          <p:cNvPr id="9" name="Picture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50" y="2229314"/>
            <a:ext cx="9756000" cy="1441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7172" y="3772504"/>
            <a:ext cx="4919472" cy="501555"/>
          </a:xfrm>
        </p:spPr>
        <p:txBody>
          <a:bodyPr rtlCol="0"/>
          <a:lstStyle/>
          <a:p>
            <a:pPr marL="0" lvl="1">
              <a:spcBef>
                <a:spcPts val="0"/>
              </a:spcBef>
            </a:pPr>
            <a:r>
              <a:rPr lang="es-ES" dirty="0" smtClean="0"/>
              <a:t>Demanda Insatisfecha de Bachilleres</a:t>
            </a:r>
            <a:endParaRPr lang="es-EC" sz="1800" dirty="0"/>
          </a:p>
        </p:txBody>
      </p:sp>
      <p:pic>
        <p:nvPicPr>
          <p:cNvPr id="11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95" y="4463172"/>
            <a:ext cx="8640000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Estrella de 5 puntas"/>
          <p:cNvSpPr/>
          <p:nvPr/>
        </p:nvSpPr>
        <p:spPr>
          <a:xfrm>
            <a:off x="9990161" y="4463173"/>
            <a:ext cx="1801505" cy="1487251"/>
          </a:xfrm>
          <a:prstGeom prst="star5">
            <a:avLst>
              <a:gd name="adj" fmla="val 273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508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09576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s-ES" b="1" dirty="0" smtClean="0"/>
              <a:t>Objetivo: </a:t>
            </a:r>
            <a:r>
              <a:rPr lang="es-ES" dirty="0" smtClean="0"/>
              <a:t>Determinar la demanda insatisfecha de la carrera de licenciatura en finanzas por parte de los bachilleres de las provincias de Imbabura, Cotopaxi, Pichincha y Santo Domingo de los Tsáchilas.</a:t>
            </a:r>
            <a:endParaRPr lang="es-EC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1600200"/>
            <a:ext cx="4040307" cy="1061113"/>
          </a:xfrm>
        </p:spPr>
        <p:txBody>
          <a:bodyPr rtlCol="0">
            <a:normAutofit/>
          </a:bodyPr>
          <a:lstStyle/>
          <a:p>
            <a:pPr marL="0" lvl="1">
              <a:spcBef>
                <a:spcPts val="0"/>
              </a:spcBef>
            </a:pPr>
            <a:r>
              <a:rPr lang="es-ES" dirty="0" smtClean="0"/>
              <a:t>Perfil de Bachilleres que seguirán  la carrera de Grado  en  Finanzas  y Auditoría</a:t>
            </a:r>
            <a:endParaRPr lang="es-EC" sz="1800" dirty="0"/>
          </a:p>
        </p:txBody>
      </p:sp>
      <p:pic>
        <p:nvPicPr>
          <p:cNvPr id="12" name="11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22" y="1613520"/>
            <a:ext cx="5963673" cy="429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eomnibus.pl/wp-content/themes/omnibus/img/intro2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8" y="3333962"/>
            <a:ext cx="5038346" cy="256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95" y="4463172"/>
            <a:ext cx="8640000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458744" cy="1096962"/>
          </a:xfrm>
        </p:spPr>
        <p:txBody>
          <a:bodyPr rtlCol="0">
            <a:normAutofit fontScale="90000"/>
          </a:bodyPr>
          <a:lstStyle/>
          <a:p>
            <a:r>
              <a:rPr lang="es-ES" b="1" dirty="0" smtClean="0"/>
              <a:t>Objetivo: </a:t>
            </a:r>
            <a:r>
              <a:rPr lang="es-EC" dirty="0"/>
              <a:t>Determinar la demanda insatisfecha de la carrera de maestría en finanzas por parte de los profesionales de tercer nivel de las provincias de Imbabura, Cotopaxi, Pichincha y Santo Domingo de los Tsáchilas.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501555"/>
          </a:xfrm>
        </p:spPr>
        <p:txBody>
          <a:bodyPr rtlCol="0"/>
          <a:lstStyle/>
          <a:p>
            <a:pPr marL="0" lvl="1">
              <a:spcBef>
                <a:spcPts val="0"/>
              </a:spcBef>
            </a:pPr>
            <a:r>
              <a:rPr lang="es-ES" dirty="0" smtClean="0"/>
              <a:t>Inferencia de Profesionales</a:t>
            </a:r>
            <a:endParaRPr lang="es-EC" sz="1800" dirty="0"/>
          </a:p>
        </p:txBody>
      </p:sp>
      <p:sp>
        <p:nvSpPr>
          <p:cNvPr id="10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7172" y="3772504"/>
            <a:ext cx="4919472" cy="501555"/>
          </a:xfrm>
        </p:spPr>
        <p:txBody>
          <a:bodyPr rtlCol="0"/>
          <a:lstStyle/>
          <a:p>
            <a:pPr marL="0" lvl="1">
              <a:spcBef>
                <a:spcPts val="0"/>
              </a:spcBef>
            </a:pPr>
            <a:r>
              <a:rPr lang="es-ES" dirty="0" smtClean="0"/>
              <a:t>Demanda Insatisfecha de Profesionales</a:t>
            </a:r>
            <a:endParaRPr lang="es-EC" sz="1800" dirty="0"/>
          </a:p>
        </p:txBody>
      </p:sp>
      <p:sp>
        <p:nvSpPr>
          <p:cNvPr id="5" name="4 Estrella de 5 puntas"/>
          <p:cNvSpPr/>
          <p:nvPr/>
        </p:nvSpPr>
        <p:spPr>
          <a:xfrm>
            <a:off x="9990161" y="4463173"/>
            <a:ext cx="1801505" cy="1487251"/>
          </a:xfrm>
          <a:prstGeom prst="star5">
            <a:avLst>
              <a:gd name="adj" fmla="val 273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1617</a:t>
            </a:r>
            <a:endParaRPr lang="es-EC" b="1" dirty="0"/>
          </a:p>
        </p:txBody>
      </p:sp>
      <p:pic>
        <p:nvPicPr>
          <p:cNvPr id="12" name="Picture 6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31" y="2219866"/>
            <a:ext cx="9756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6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1600200"/>
            <a:ext cx="4040307" cy="1061113"/>
          </a:xfrm>
        </p:spPr>
        <p:txBody>
          <a:bodyPr rtlCol="0">
            <a:normAutofit/>
          </a:bodyPr>
          <a:lstStyle/>
          <a:p>
            <a:pPr marL="0" lvl="1">
              <a:spcBef>
                <a:spcPts val="0"/>
              </a:spcBef>
            </a:pPr>
            <a:r>
              <a:rPr lang="es-ES" dirty="0" smtClean="0"/>
              <a:t>Perfil de Profesionales que seguirán  la carrera de Posgrado  en  Finanzas  y Auditoría</a:t>
            </a:r>
            <a:endParaRPr lang="es-EC" sz="18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458744" cy="1096962"/>
          </a:xfrm>
        </p:spPr>
        <p:txBody>
          <a:bodyPr rtlCol="0">
            <a:normAutofit fontScale="90000"/>
          </a:bodyPr>
          <a:lstStyle/>
          <a:p>
            <a:r>
              <a:rPr lang="es-ES" b="1" dirty="0" smtClean="0"/>
              <a:t>Objetivo: </a:t>
            </a:r>
            <a:r>
              <a:rPr lang="es-EC" dirty="0"/>
              <a:t>Determinar la demanda insatisfecha de la carrera de maestría en finanzas por parte de los profesionales de tercer nivel de las provincias de Imbabura, Cotopaxi, Pichincha y Santo Domingo de los Tsáchilas.</a:t>
            </a:r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90" y="1463040"/>
            <a:ext cx="5767754" cy="513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4" y="3106028"/>
            <a:ext cx="44100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31" y="2219866"/>
            <a:ext cx="9756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458744" cy="1096962"/>
          </a:xfrm>
        </p:spPr>
        <p:txBody>
          <a:bodyPr rtlCol="0">
            <a:normAutofit fontScale="90000"/>
          </a:bodyPr>
          <a:lstStyle/>
          <a:p>
            <a:r>
              <a:rPr lang="es-ES" b="1" dirty="0" smtClean="0"/>
              <a:t>Objetivo: </a:t>
            </a:r>
            <a:r>
              <a:rPr lang="es-EC" dirty="0" smtClean="0"/>
              <a:t>Determinar </a:t>
            </a:r>
            <a:r>
              <a:rPr lang="es-EC" dirty="0"/>
              <a:t>la demanda de profesionales en finanzas a nivel grado y postgrado por parte de las empresas en las provincias de Imbabura, Cotopaxi, Pichincha y Santo Domingo de los Tsáchilas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8109438" cy="501555"/>
          </a:xfrm>
        </p:spPr>
        <p:txBody>
          <a:bodyPr rtlCol="0"/>
          <a:lstStyle/>
          <a:p>
            <a:pPr marL="0" lvl="1">
              <a:spcBef>
                <a:spcPts val="0"/>
              </a:spcBef>
            </a:pPr>
            <a:r>
              <a:rPr lang="es-ES" dirty="0" smtClean="0"/>
              <a:t>Demanda Laboral de Profesionales de grado sin experiencia</a:t>
            </a:r>
            <a:endParaRPr lang="es-EC" sz="1800" dirty="0"/>
          </a:p>
        </p:txBody>
      </p:sp>
      <p:sp>
        <p:nvSpPr>
          <p:cNvPr id="10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7172" y="3772504"/>
            <a:ext cx="7755474" cy="501555"/>
          </a:xfrm>
        </p:spPr>
        <p:txBody>
          <a:bodyPr rtlCol="0">
            <a:normAutofit/>
          </a:bodyPr>
          <a:lstStyle/>
          <a:p>
            <a:pPr marL="0" lvl="1">
              <a:spcBef>
                <a:spcPts val="0"/>
              </a:spcBef>
            </a:pPr>
            <a:r>
              <a:rPr lang="es-ES" dirty="0" smtClean="0"/>
              <a:t>Demanda Laboral de Profesionales de grado con experiencia</a:t>
            </a:r>
            <a:endParaRPr lang="es-EC" sz="1800" dirty="0"/>
          </a:p>
        </p:txBody>
      </p:sp>
      <p:pic>
        <p:nvPicPr>
          <p:cNvPr id="11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31" y="4516902"/>
            <a:ext cx="9756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8 Rectángulo"/>
          <p:cNvSpPr/>
          <p:nvPr/>
        </p:nvSpPr>
        <p:spPr>
          <a:xfrm>
            <a:off x="8446494" y="3440661"/>
            <a:ext cx="1021063" cy="25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8 Rectángulo"/>
          <p:cNvSpPr/>
          <p:nvPr/>
        </p:nvSpPr>
        <p:spPr>
          <a:xfrm>
            <a:off x="8444149" y="5731349"/>
            <a:ext cx="1021063" cy="25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39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31" y="4516902"/>
            <a:ext cx="9756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31" y="2219866"/>
            <a:ext cx="97560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458744" cy="1096962"/>
          </a:xfrm>
        </p:spPr>
        <p:txBody>
          <a:bodyPr rtlCol="0">
            <a:normAutofit fontScale="90000"/>
          </a:bodyPr>
          <a:lstStyle/>
          <a:p>
            <a:r>
              <a:rPr lang="es-ES" b="1" dirty="0" smtClean="0"/>
              <a:t>Objetivo: </a:t>
            </a:r>
            <a:r>
              <a:rPr lang="es-EC" dirty="0" smtClean="0"/>
              <a:t>Determinar </a:t>
            </a:r>
            <a:r>
              <a:rPr lang="es-EC" dirty="0"/>
              <a:t>la demanda de profesionales en finanzas a nivel grado y postgrado por parte de las empresas en las provincias de Imbabura, Cotopaxi, Pichincha y Santo Domingo de los Tsáchilas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8109438" cy="501555"/>
          </a:xfrm>
        </p:spPr>
        <p:txBody>
          <a:bodyPr rtlCol="0"/>
          <a:lstStyle/>
          <a:p>
            <a:pPr marL="0" lvl="1">
              <a:spcBef>
                <a:spcPts val="0"/>
              </a:spcBef>
            </a:pPr>
            <a:r>
              <a:rPr lang="es-ES" dirty="0" smtClean="0"/>
              <a:t>Demanda Laboral de Profesionales de posgrado sin experiencia</a:t>
            </a:r>
            <a:endParaRPr lang="es-EC" sz="1800" dirty="0"/>
          </a:p>
        </p:txBody>
      </p:sp>
      <p:sp>
        <p:nvSpPr>
          <p:cNvPr id="10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7172" y="3772504"/>
            <a:ext cx="8107166" cy="501555"/>
          </a:xfrm>
        </p:spPr>
        <p:txBody>
          <a:bodyPr rtlCol="0">
            <a:normAutofit/>
          </a:bodyPr>
          <a:lstStyle/>
          <a:p>
            <a:pPr marL="0" lvl="1">
              <a:spcBef>
                <a:spcPts val="0"/>
              </a:spcBef>
            </a:pPr>
            <a:r>
              <a:rPr lang="es-ES" dirty="0" smtClean="0"/>
              <a:t>Demanda Laboral de Profesionales de posgrado con experiencia</a:t>
            </a:r>
            <a:endParaRPr lang="es-EC" sz="1800" dirty="0"/>
          </a:p>
        </p:txBody>
      </p:sp>
      <p:sp>
        <p:nvSpPr>
          <p:cNvPr id="14" name="8 Rectángulo"/>
          <p:cNvSpPr/>
          <p:nvPr/>
        </p:nvSpPr>
        <p:spPr>
          <a:xfrm>
            <a:off x="8446494" y="3440661"/>
            <a:ext cx="1021063" cy="25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8 Rectángulo"/>
          <p:cNvSpPr/>
          <p:nvPr/>
        </p:nvSpPr>
        <p:spPr>
          <a:xfrm>
            <a:off x="8444149" y="5731349"/>
            <a:ext cx="1021063" cy="25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87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76200"/>
            <a:ext cx="10458744" cy="1096962"/>
          </a:xfrm>
        </p:spPr>
        <p:txBody>
          <a:bodyPr rtlCol="0">
            <a:normAutofit fontScale="90000"/>
          </a:bodyPr>
          <a:lstStyle/>
          <a:p>
            <a:r>
              <a:rPr lang="es-ES" b="1" dirty="0" smtClean="0"/>
              <a:t>Objetivo: </a:t>
            </a:r>
            <a:r>
              <a:rPr lang="es-EC" dirty="0" smtClean="0"/>
              <a:t>Determinar </a:t>
            </a:r>
            <a:r>
              <a:rPr lang="es-EC" dirty="0"/>
              <a:t>la demanda de profesionales en finanzas a nivel grado y postgrado por parte de las empresas en las provincias de Imbabura, Cotopaxi, Pichincha y Santo Domingo de los Tsáchilas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1600200"/>
            <a:ext cx="9741931" cy="501555"/>
          </a:xfrm>
        </p:spPr>
        <p:txBody>
          <a:bodyPr rtlCol="0">
            <a:normAutofit fontScale="92500" lnSpcReduction="20000"/>
          </a:bodyPr>
          <a:lstStyle/>
          <a:p>
            <a:pPr marL="0" lvl="1">
              <a:spcBef>
                <a:spcPts val="0"/>
              </a:spcBef>
            </a:pPr>
            <a:r>
              <a:rPr lang="es-ES" dirty="0"/>
              <a:t>Preferencia de las empresas al contratar profesionales de finanzas, contabilidad o auditoria a nivel de </a:t>
            </a:r>
            <a:r>
              <a:rPr lang="es-ES" dirty="0" smtClean="0"/>
              <a:t>grado</a:t>
            </a:r>
            <a:endParaRPr lang="es-EC" sz="1800" dirty="0"/>
          </a:p>
        </p:txBody>
      </p:sp>
      <p:sp>
        <p:nvSpPr>
          <p:cNvPr id="10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7172" y="3772504"/>
            <a:ext cx="9739658" cy="501555"/>
          </a:xfrm>
        </p:spPr>
        <p:txBody>
          <a:bodyPr rtlCol="0">
            <a:normAutofit fontScale="92500" lnSpcReduction="20000"/>
          </a:bodyPr>
          <a:lstStyle/>
          <a:p>
            <a:pPr marL="0" lvl="1">
              <a:spcBef>
                <a:spcPts val="0"/>
              </a:spcBef>
            </a:pPr>
            <a:r>
              <a:rPr lang="es-ES" dirty="0"/>
              <a:t>Preferencia de las empresas al contratar profesionales de finanzas, contabilidad o auditoria a nivel de </a:t>
            </a:r>
            <a:r>
              <a:rPr lang="es-ES" dirty="0" smtClean="0"/>
              <a:t>posgrado</a:t>
            </a:r>
            <a:endParaRPr lang="es-EC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689996"/>
              </p:ext>
            </p:extLst>
          </p:nvPr>
        </p:nvGraphicFramePr>
        <p:xfrm>
          <a:off x="1469292" y="2290744"/>
          <a:ext cx="812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188428699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s-EC" dirty="0" smtClean="0"/>
                        <a:t>Universidad</a:t>
                      </a:r>
                      <a:r>
                        <a:rPr lang="es-EC" baseline="0" dirty="0" smtClean="0"/>
                        <a:t> de las Fuerzas Armadas ESPE</a:t>
                      </a:r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622266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s-EC" dirty="0" smtClean="0"/>
                        <a:t>Pontificia</a:t>
                      </a:r>
                      <a:r>
                        <a:rPr lang="es-EC" baseline="0" dirty="0" smtClean="0"/>
                        <a:t> Universidad Católica del Ecuador</a:t>
                      </a:r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4507627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11469"/>
              </p:ext>
            </p:extLst>
          </p:nvPr>
        </p:nvGraphicFramePr>
        <p:xfrm>
          <a:off x="1469292" y="4665845"/>
          <a:ext cx="812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188428699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s-EC" dirty="0" smtClean="0"/>
                        <a:t>Universidad</a:t>
                      </a:r>
                      <a:r>
                        <a:rPr lang="es-EC" baseline="0" dirty="0" smtClean="0"/>
                        <a:t> de las Fuerzas Armadas ESPE</a:t>
                      </a:r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622266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s-EC" dirty="0" smtClean="0"/>
                        <a:t>Pontificia</a:t>
                      </a:r>
                      <a:r>
                        <a:rPr lang="es-EC" baseline="0" dirty="0" smtClean="0"/>
                        <a:t> Universidad Católica del Ecuador</a:t>
                      </a:r>
                      <a:endParaRPr lang="es-EC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4507627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145197" y="5753682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 smtClean="0"/>
              <a:t>Base 244</a:t>
            </a:r>
            <a:endParaRPr lang="es-EC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156917" y="3359828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 smtClean="0"/>
              <a:t>Base 244</a:t>
            </a:r>
            <a:endParaRPr lang="es-EC" sz="1050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627016"/>
              </p:ext>
            </p:extLst>
          </p:nvPr>
        </p:nvGraphicFramePr>
        <p:xfrm>
          <a:off x="7204713" y="2155255"/>
          <a:ext cx="2376000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265169"/>
              </p:ext>
            </p:extLst>
          </p:nvPr>
        </p:nvGraphicFramePr>
        <p:xfrm>
          <a:off x="7204713" y="4528516"/>
          <a:ext cx="2376000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Resultado de imagen para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00" y="2337226"/>
            <a:ext cx="468000" cy="4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puce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8826" r="66720" b="10982"/>
          <a:stretch/>
        </p:blipFill>
        <p:spPr bwMode="auto">
          <a:xfrm>
            <a:off x="6307914" y="2824135"/>
            <a:ext cx="507972" cy="52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para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53" y="4726387"/>
            <a:ext cx="468000" cy="4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sultado de imagen para puce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8826" r="66720" b="10982"/>
          <a:stretch/>
        </p:blipFill>
        <p:spPr bwMode="auto">
          <a:xfrm>
            <a:off x="6305567" y="5213296"/>
            <a:ext cx="507972" cy="52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6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5" grpId="0"/>
      <p:bldP spid="12" grpId="0"/>
      <p:bldGraphic spid="13" grpId="0">
        <p:bldAsOne/>
      </p:bldGraphic>
      <p:bldGraphic spid="18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discusión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CAPÍTULO IIV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65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Marco teórico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CAPÍTULO 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566670" y="1600199"/>
            <a:ext cx="11114468" cy="5058177"/>
          </a:xfrm>
        </p:spPr>
        <p:txBody>
          <a:bodyPr rtlCol="0">
            <a:normAutofit fontScale="92500" lnSpcReduction="10000"/>
          </a:bodyPr>
          <a:lstStyle/>
          <a:p>
            <a:pPr lvl="0"/>
            <a:r>
              <a:rPr lang="es-MX" sz="2400" dirty="0"/>
              <a:t>En las provincias de Cotopaxi y Santo Domingo de los Tsáchilas es donde se registra la menor demanda de la carrera de Finanzas y Auditoría tanto a nivel grado como a nivel posgrado.</a:t>
            </a:r>
            <a:endParaRPr lang="es-EC" sz="2400" dirty="0"/>
          </a:p>
          <a:p>
            <a:r>
              <a:rPr lang="es-MX" sz="2400" dirty="0"/>
              <a:t>La principal competencia de la Universidad de las Fuerzas Armadas ESPE en la carrera de Finanzas a nivel grado es la Universidad Tecnológica Equinoccial UTE debido a que es la segunda opción de los bachilleres y tiene presencia tanto en Pichincha como en Santo Domingo de los </a:t>
            </a:r>
            <a:r>
              <a:rPr lang="es-MX" sz="2400" dirty="0" smtClean="0"/>
              <a:t>Tsáchilas.</a:t>
            </a:r>
          </a:p>
          <a:p>
            <a:r>
              <a:rPr lang="es-MX" sz="2400" dirty="0"/>
              <a:t>Uno de los motivos más importantes para seguir una carrera universitaria tanto a nivel grado como posgrado, es el mejoramiento salarial y dentro de los beneficios buscados es el pensum de estudios.</a:t>
            </a:r>
            <a:endParaRPr lang="es-EC" sz="2400" dirty="0"/>
          </a:p>
          <a:p>
            <a:r>
              <a:rPr lang="es-MX" sz="2400" dirty="0"/>
              <a:t>Los profesionales de grado y posgrado de la ESPE son los preferidos por las empresas consideradas grandes en el área de finanzas, contabilidad y auditoría</a:t>
            </a:r>
            <a:r>
              <a:rPr lang="es-MX" sz="2400" dirty="0" smtClean="0"/>
              <a:t>. (Servicios)</a:t>
            </a:r>
          </a:p>
          <a:p>
            <a:r>
              <a:rPr lang="es-MX" sz="2400" dirty="0"/>
              <a:t>La habilidad principal que buscan las empresas en profesionales de grado es la Habilidad Numérica - analítica y en profesionales de posgrado el Manejo de Paquetes de Computación (Word, Excel)</a:t>
            </a:r>
            <a:endParaRPr lang="es-EC" sz="2400" dirty="0"/>
          </a:p>
          <a:p>
            <a:endParaRPr lang="es-EC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81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es-MX" sz="2400" dirty="0"/>
              <a:t>Trazar estrategias promocionales en Cotopaxi para atraer a bachilleres de la provincia y viabilizar la carrera presente en la sede de la misma provincia. </a:t>
            </a:r>
            <a:endParaRPr lang="es-EC" sz="2400" dirty="0"/>
          </a:p>
          <a:p>
            <a:r>
              <a:rPr lang="es-MX" sz="2400" dirty="0"/>
              <a:t>Reestructurar la malla curricular de la carrera de Finanzas y Auditoria de tal manera que abarque los temas más importantes y que aporten un valor al futuro laboral de los estudiantes y les permita acceder a un mejor cargo y retribución económica.</a:t>
            </a:r>
            <a:endParaRPr lang="es-EC" sz="2400" dirty="0"/>
          </a:p>
          <a:p>
            <a:pPr lvl="0"/>
            <a:r>
              <a:rPr lang="es-MX" sz="2400" dirty="0"/>
              <a:t>Generar mecanismos y espacios que permitan a los profesionales de grado sin experiencia conseguir cargos con remuneraciones más altas.</a:t>
            </a:r>
            <a:endParaRPr lang="es-EC" sz="2400" dirty="0"/>
          </a:p>
          <a:p>
            <a:pPr lvl="0"/>
            <a:r>
              <a:rPr lang="es-MX" sz="2400" dirty="0"/>
              <a:t>Reestructurar sílabos y horarios de materias que permitan profesionalizar habilidades numéricas y de computación que resultan muy importantes en el campo laboral.</a:t>
            </a:r>
            <a:endParaRPr lang="es-EC" sz="2400" dirty="0"/>
          </a:p>
          <a:p>
            <a:pPr marL="0" indent="0" rtl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0907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Teorías </a:t>
            </a:r>
            <a:endParaRPr lang="es-EC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20070615"/>
              </p:ext>
            </p:extLst>
          </p:nvPr>
        </p:nvGraphicFramePr>
        <p:xfrm>
          <a:off x="2158012" y="1709790"/>
          <a:ext cx="8441299" cy="461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Resultado de imagen para ESP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47962" y="6488668"/>
            <a:ext cx="2029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s-EC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Brigham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s-EC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Besley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00759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Marco Referencial</a:t>
            </a:r>
            <a:endParaRPr lang="es-ES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008918"/>
              </p:ext>
            </p:extLst>
          </p:nvPr>
        </p:nvGraphicFramePr>
        <p:xfrm>
          <a:off x="1104900" y="1922172"/>
          <a:ext cx="9982200" cy="407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117060" y="6284742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s-EC" sz="800" dirty="0" smtClean="0"/>
              <a:t>Salazar, S., &amp; </a:t>
            </a:r>
            <a:r>
              <a:rPr lang="es-EC" sz="800" dirty="0" err="1" smtClean="0"/>
              <a:t>Yance</a:t>
            </a:r>
            <a:r>
              <a:rPr lang="es-EC" sz="800" dirty="0" smtClean="0"/>
              <a:t>, W. (2017). Sangolquí-Ecuador.</a:t>
            </a:r>
          </a:p>
          <a:p>
            <a:pPr marL="228600" indent="-228600">
              <a:buAutoNum type="arabicParenBoth"/>
            </a:pPr>
            <a:r>
              <a:rPr lang="es-EC" sz="800" dirty="0" smtClean="0"/>
              <a:t>Zamora, M. (2007) México DF-México.</a:t>
            </a:r>
          </a:p>
          <a:p>
            <a:pPr marL="228600" indent="-228600">
              <a:buAutoNum type="arabicParenBoth"/>
            </a:pPr>
            <a:r>
              <a:rPr lang="es-EC" sz="800" dirty="0" smtClean="0"/>
              <a:t>Rincón, V. (2008) Álava-España.</a:t>
            </a:r>
          </a:p>
          <a:p>
            <a:pPr marL="228600" indent="-228600">
              <a:buAutoNum type="arabicParenBoth"/>
            </a:pPr>
            <a:endParaRPr lang="es-EC" sz="800" dirty="0"/>
          </a:p>
        </p:txBody>
      </p:sp>
      <p:pic>
        <p:nvPicPr>
          <p:cNvPr id="7" name="3 Imagen" descr="Resultado de imagen para ESPE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1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em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1087"/>
            <a:ext cx="5464400" cy="27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Conceptual</a:t>
            </a:r>
            <a:endParaRPr lang="es-EC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6982971"/>
              </p:ext>
            </p:extLst>
          </p:nvPr>
        </p:nvGraphicFramePr>
        <p:xfrm>
          <a:off x="2031241" y="2267867"/>
          <a:ext cx="8128000" cy="235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3 Imagen" descr="Resultado de imagen para ESPE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46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Marco metodológico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CAPÍTULO II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90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Metodología</a:t>
            </a:r>
            <a:endParaRPr lang="es-E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1833144"/>
              </p:ext>
            </p:extLst>
          </p:nvPr>
        </p:nvGraphicFramePr>
        <p:xfrm>
          <a:off x="1104901" y="1556053"/>
          <a:ext cx="9198198" cy="499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3 Imagen" descr="Resultado de imagen para ESPE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3072" y="237738"/>
            <a:ext cx="1931405" cy="77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30367" y="6555346"/>
            <a:ext cx="2562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err="1" smtClean="0"/>
              <a:t>Alvin</a:t>
            </a:r>
            <a:r>
              <a:rPr lang="es-EC" sz="1200" dirty="0" smtClean="0"/>
              <a:t> C. Burns y Ronald F. Bush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0410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Custom 1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1F3B14"/>
      </a:accent1>
      <a:accent2>
        <a:srgbClr val="234416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4873beb7-5857-4685-be1f-d57550cc96cc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1763</Words>
  <Application>Microsoft Office PowerPoint</Application>
  <PresentationFormat>Widescreen</PresentationFormat>
  <Paragraphs>323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Euphemia</vt:lpstr>
      <vt:lpstr>Plantagenet Cherokee</vt:lpstr>
      <vt:lpstr>Times New Roman</vt:lpstr>
      <vt:lpstr>Wingdings</vt:lpstr>
      <vt:lpstr>tf03431380</vt:lpstr>
      <vt:lpstr>TEMA: ANÁLISIS DE LA DEMANDA Y OFERTA DE PROFESIONALES DEL ÁREA DE FINANZAS NIVELES DE GRADO Y POSGRADO EN LAS PROVINCIAS DE PICHINCHA, IMBABURA, COTOPAXI Y SANTO DOMINGO DE LOS TSÁCHILAS  AUTORES: DIAZ CAISAGUANO EDUARDO DARIO CARRILLO DIAZ JEFFERON NICOLAS   DIRECTOR: Ing. HUMBERTO SERRANO</vt:lpstr>
      <vt:lpstr>Temas</vt:lpstr>
      <vt:lpstr>PowerPoint Presentation</vt:lpstr>
      <vt:lpstr>Marco teórico</vt:lpstr>
      <vt:lpstr>Teorías </vt:lpstr>
      <vt:lpstr>Marco Referencial</vt:lpstr>
      <vt:lpstr>Marco Conceptual</vt:lpstr>
      <vt:lpstr>Marco metodológico</vt:lpstr>
      <vt:lpstr>Metodología</vt:lpstr>
      <vt:lpstr>Metodología</vt:lpstr>
      <vt:lpstr>Metodología</vt:lpstr>
      <vt:lpstr>Tamaño de la Muestra</vt:lpstr>
      <vt:lpstr>Metodología</vt:lpstr>
      <vt:lpstr>Análisis de datos Univariado Bachilleres </vt:lpstr>
      <vt:lpstr>PowerPoint Presentation</vt:lpstr>
      <vt:lpstr>Motivos y Beneficios </vt:lpstr>
      <vt:lpstr>Análisis de datos Bivariado Bachilleres </vt:lpstr>
      <vt:lpstr>Análisis de Datos</vt:lpstr>
      <vt:lpstr>Análisis de Datos</vt:lpstr>
      <vt:lpstr>Análisis de datos Univariado Profesionales </vt:lpstr>
      <vt:lpstr>Análisis de Datos</vt:lpstr>
      <vt:lpstr>Motivos y beneficios</vt:lpstr>
      <vt:lpstr>Análisis de datos Bivariado Profesionales</vt:lpstr>
      <vt:lpstr>Análisis de Datos</vt:lpstr>
      <vt:lpstr>Análisis de Datos</vt:lpstr>
      <vt:lpstr>Análisis de datos Univariado Empresas </vt:lpstr>
      <vt:lpstr>Análisis de Datos</vt:lpstr>
      <vt:lpstr>Análisis de Datos</vt:lpstr>
      <vt:lpstr>resultados</vt:lpstr>
      <vt:lpstr>Objetivo: Determinar la oferta de las carreras de grado y postgrado en finanzas por parte de las universidades de las provincias de Imbabura, Cotopaxi, Pichincha y Santo Domingo de los Tsáchilas.</vt:lpstr>
      <vt:lpstr>Objetivo: Determinar la oferta de las carreras de grado y postgrado en finanzas por parte de las universidades de las provincias de Imbabura, Cotopaxi, Pichincha y Santo Domingo de los Tsáchilas.</vt:lpstr>
      <vt:lpstr>Objetivo: Determinar la demanda insatisfecha de la carrera de licenciatura en finanzas por parte de los bachilleres de las provincias de Imbabura, Cotopaxi, Pichincha y Santo Domingo de los Tsáchilas.</vt:lpstr>
      <vt:lpstr>Objetivo: Determinar la demanda insatisfecha de la carrera de licenciatura en finanzas por parte de los bachilleres de las provincias de Imbabura, Cotopaxi, Pichincha y Santo Domingo de los Tsáchilas.</vt:lpstr>
      <vt:lpstr>Objetivo: Determinar la demanda insatisfecha de la carrera de maestría en finanzas por parte de los profesionales de tercer nivel de las provincias de Imbabura, Cotopaxi, Pichincha y Santo Domingo de los Tsáchilas.</vt:lpstr>
      <vt:lpstr>Objetivo: Determinar la demanda insatisfecha de la carrera de maestría en finanzas por parte de los profesionales de tercer nivel de las provincias de Imbabura, Cotopaxi, Pichincha y Santo Domingo de los Tsáchilas.</vt:lpstr>
      <vt:lpstr>Objetivo: Determinar la demanda de profesionales en finanzas a nivel grado y postgrado por parte de las empresas en las provincias de Imbabura, Cotopaxi, Pichincha y Santo Domingo de los Tsáchilas</vt:lpstr>
      <vt:lpstr>Objetivo: Determinar la demanda de profesionales en finanzas a nivel grado y postgrado por parte de las empresas en las provincias de Imbabura, Cotopaxi, Pichincha y Santo Domingo de los Tsáchilas</vt:lpstr>
      <vt:lpstr>Objetivo: Determinar la demanda de profesionales en finanzas a nivel grado y postgrado por parte de las empresas en las provincias de Imbabura, Cotopaxi, Pichincha y Santo Domingo de los Tsáchilas</vt:lpstr>
      <vt:lpstr>discusión</vt:lpstr>
      <vt:lpstr>Conclusiones</vt:lpstr>
      <vt:lpstr>Recomendaciones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2018-03-09T20:18:24Z</dcterms:created>
  <dcterms:modified xsi:type="dcterms:W3CDTF">2018-06-12T21:29:05Z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