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3" r:id="rId3"/>
    <p:sldId id="257" r:id="rId4"/>
    <p:sldId id="258" r:id="rId5"/>
    <p:sldId id="259" r:id="rId6"/>
    <p:sldId id="260" r:id="rId7"/>
    <p:sldId id="261" r:id="rId8"/>
    <p:sldId id="262" r:id="rId9"/>
    <p:sldId id="263" r:id="rId10"/>
    <p:sldId id="274" r:id="rId11"/>
    <p:sldId id="264" r:id="rId12"/>
    <p:sldId id="265" r:id="rId13"/>
    <p:sldId id="266" r:id="rId14"/>
    <p:sldId id="275" r:id="rId15"/>
    <p:sldId id="267" r:id="rId16"/>
    <p:sldId id="277" r:id="rId17"/>
    <p:sldId id="278" r:id="rId18"/>
    <p:sldId id="269" r:id="rId19"/>
    <p:sldId id="271" r:id="rId20"/>
    <p:sldId id="272"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52" autoAdjust="0"/>
  </p:normalViewPr>
  <p:slideViewPr>
    <p:cSldViewPr>
      <p:cViewPr>
        <p:scale>
          <a:sx n="77" d="100"/>
          <a:sy n="77" d="100"/>
        </p:scale>
        <p:origin x="-1092" y="37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65573-77BA-40D6-88F7-3296BD21CC67}" type="doc">
      <dgm:prSet loTypeId="urn:microsoft.com/office/officeart/2005/8/layout/vList6" loCatId="list" qsTypeId="urn:microsoft.com/office/officeart/2005/8/quickstyle/3d2" qsCatId="3D" csTypeId="urn:microsoft.com/office/officeart/2005/8/colors/accent0_1" csCatId="mainScheme" phldr="1"/>
      <dgm:spPr/>
      <dgm:t>
        <a:bodyPr/>
        <a:lstStyle/>
        <a:p>
          <a:endParaRPr lang="es-ES"/>
        </a:p>
      </dgm:t>
    </dgm:pt>
    <dgm:pt modelId="{C9357CED-2B04-4DFA-AE4A-C52BF4BC856F}">
      <dgm:prSet phldrT="[Texto]">
        <dgm:style>
          <a:lnRef idx="1">
            <a:schemeClr val="accent2"/>
          </a:lnRef>
          <a:fillRef idx="2">
            <a:schemeClr val="accent2"/>
          </a:fillRef>
          <a:effectRef idx="1">
            <a:schemeClr val="accent2"/>
          </a:effectRef>
          <a:fontRef idx="minor">
            <a:schemeClr val="dk1"/>
          </a:fontRef>
        </dgm:style>
      </dgm:prSet>
      <dgm:spPr/>
      <dgm:t>
        <a:bodyPr/>
        <a:lstStyle/>
        <a:p>
          <a:pPr algn="ctr"/>
          <a:r>
            <a:rPr lang="es-ES" dirty="0"/>
            <a:t>Unidad Muestral</a:t>
          </a:r>
        </a:p>
      </dgm:t>
    </dgm:pt>
    <dgm:pt modelId="{E761EA95-6651-4081-9BF5-C3077BED5509}" type="parTrans" cxnId="{2F81895B-718E-4243-B39C-A1A28E14A15E}">
      <dgm:prSet/>
      <dgm:spPr/>
      <dgm:t>
        <a:bodyPr/>
        <a:lstStyle/>
        <a:p>
          <a:pPr algn="ctr"/>
          <a:endParaRPr lang="es-ES"/>
        </a:p>
      </dgm:t>
    </dgm:pt>
    <dgm:pt modelId="{BB796086-021E-4393-8194-AC400B92D582}" type="sibTrans" cxnId="{2F81895B-718E-4243-B39C-A1A28E14A15E}">
      <dgm:prSet/>
      <dgm:spPr/>
      <dgm:t>
        <a:bodyPr/>
        <a:lstStyle/>
        <a:p>
          <a:pPr algn="ctr"/>
          <a:endParaRPr lang="es-ES"/>
        </a:p>
      </dgm:t>
    </dgm:pt>
    <dgm:pt modelId="{0C30558F-88E1-4F88-95A9-BE0F9A7C9E18}">
      <dgm:prSet phldrT="[Texto]">
        <dgm:style>
          <a:lnRef idx="1">
            <a:schemeClr val="accent2"/>
          </a:lnRef>
          <a:fillRef idx="2">
            <a:schemeClr val="accent2"/>
          </a:fillRef>
          <a:effectRef idx="1">
            <a:schemeClr val="accent2"/>
          </a:effectRef>
          <a:fontRef idx="minor">
            <a:schemeClr val="dk1"/>
          </a:fontRef>
        </dgm:style>
      </dgm:prSet>
      <dgm:spPr/>
      <dgm:t>
        <a:bodyPr/>
        <a:lstStyle/>
        <a:p>
          <a:pPr algn="ctr"/>
          <a:r>
            <a:rPr lang="es-ES" dirty="0"/>
            <a:t>Unidad de Análisis</a:t>
          </a:r>
        </a:p>
      </dgm:t>
    </dgm:pt>
    <dgm:pt modelId="{1FB2DD85-B15A-4E28-A89F-53BB2335A2F7}" type="parTrans" cxnId="{1633123F-37EF-427A-84C2-85E55BF03A2F}">
      <dgm:prSet/>
      <dgm:spPr/>
      <dgm:t>
        <a:bodyPr/>
        <a:lstStyle/>
        <a:p>
          <a:pPr algn="ctr"/>
          <a:endParaRPr lang="es-ES"/>
        </a:p>
      </dgm:t>
    </dgm:pt>
    <dgm:pt modelId="{0E43C00A-5B03-4AD1-8B13-CC74BE5FB174}" type="sibTrans" cxnId="{1633123F-37EF-427A-84C2-85E55BF03A2F}">
      <dgm:prSet/>
      <dgm:spPr/>
      <dgm:t>
        <a:bodyPr/>
        <a:lstStyle/>
        <a:p>
          <a:pPr algn="ctr"/>
          <a:endParaRPr lang="es-ES"/>
        </a:p>
      </dgm:t>
    </dgm:pt>
    <dgm:pt modelId="{4D4BB834-0D4C-4D04-B30B-980FCFF5D6FB}">
      <dgm:prSet phldrT="[Texto]">
        <dgm:style>
          <a:lnRef idx="1">
            <a:schemeClr val="accent2"/>
          </a:lnRef>
          <a:fillRef idx="2">
            <a:schemeClr val="accent2"/>
          </a:fillRef>
          <a:effectRef idx="1">
            <a:schemeClr val="accent2"/>
          </a:effectRef>
          <a:fontRef idx="minor">
            <a:schemeClr val="dk1"/>
          </a:fontRef>
        </dgm:style>
      </dgm:prSet>
      <dgm:spPr/>
      <dgm:t>
        <a:bodyPr/>
        <a:lstStyle/>
        <a:p>
          <a:pPr algn="l"/>
          <a:r>
            <a:rPr lang="es-ES" dirty="0"/>
            <a:t>Unidad de Observación</a:t>
          </a:r>
        </a:p>
      </dgm:t>
    </dgm:pt>
    <dgm:pt modelId="{D871414F-EFF8-411A-9F24-880AA33D1DAC}" type="parTrans" cxnId="{5B38B306-C5BB-4F17-A0A7-A0540D92D1CA}">
      <dgm:prSet/>
      <dgm:spPr/>
      <dgm:t>
        <a:bodyPr/>
        <a:lstStyle/>
        <a:p>
          <a:pPr algn="ctr"/>
          <a:endParaRPr lang="es-ES"/>
        </a:p>
      </dgm:t>
    </dgm:pt>
    <dgm:pt modelId="{E4261213-BEA1-4FB0-B2D7-E139264038D3}" type="sibTrans" cxnId="{5B38B306-C5BB-4F17-A0A7-A0540D92D1CA}">
      <dgm:prSet/>
      <dgm:spPr/>
      <dgm:t>
        <a:bodyPr/>
        <a:lstStyle/>
        <a:p>
          <a:pPr algn="ctr"/>
          <a:endParaRPr lang="es-ES"/>
        </a:p>
      </dgm:t>
    </dgm:pt>
    <dgm:pt modelId="{317B7EC2-A2F9-4C65-A26A-8F83AEA89D63}">
      <dgm:prSet>
        <dgm:style>
          <a:lnRef idx="1">
            <a:schemeClr val="accent2"/>
          </a:lnRef>
          <a:fillRef idx="2">
            <a:schemeClr val="accent2"/>
          </a:fillRef>
          <a:effectRef idx="1">
            <a:schemeClr val="accent2"/>
          </a:effectRef>
          <a:fontRef idx="minor">
            <a:schemeClr val="dk1"/>
          </a:fontRef>
        </dgm:style>
      </dgm:prSet>
      <dgm:spPr/>
      <dgm:t>
        <a:bodyPr/>
        <a:lstStyle/>
        <a:p>
          <a:pPr algn="ctr"/>
          <a:r>
            <a:rPr lang="es-ES" dirty="0"/>
            <a:t>Marco Muestral</a:t>
          </a:r>
        </a:p>
      </dgm:t>
    </dgm:pt>
    <dgm:pt modelId="{BB0B8EFB-41DF-4D17-8716-7164AB5B789A}" type="parTrans" cxnId="{1BFE97E3-2CF8-47B0-ABF6-907AF08D98BF}">
      <dgm:prSet/>
      <dgm:spPr/>
      <dgm:t>
        <a:bodyPr/>
        <a:lstStyle/>
        <a:p>
          <a:pPr algn="ctr"/>
          <a:endParaRPr lang="es-ES"/>
        </a:p>
      </dgm:t>
    </dgm:pt>
    <dgm:pt modelId="{8B978D9C-A371-42BE-B896-C56825860FF3}" type="sibTrans" cxnId="{1BFE97E3-2CF8-47B0-ABF6-907AF08D98BF}">
      <dgm:prSet/>
      <dgm:spPr/>
      <dgm:t>
        <a:bodyPr/>
        <a:lstStyle/>
        <a:p>
          <a:pPr algn="ctr"/>
          <a:endParaRPr lang="es-ES"/>
        </a:p>
      </dgm:t>
    </dgm:pt>
    <dgm:pt modelId="{37838DB4-BA30-4F16-B519-1B5908E47925}">
      <dgm:prSet>
        <dgm:style>
          <a:lnRef idx="1">
            <a:schemeClr val="accent2"/>
          </a:lnRef>
          <a:fillRef idx="2">
            <a:schemeClr val="accent2"/>
          </a:fillRef>
          <a:effectRef idx="1">
            <a:schemeClr val="accent2"/>
          </a:effectRef>
          <a:fontRef idx="minor">
            <a:schemeClr val="dk1"/>
          </a:fontRef>
        </dgm:style>
      </dgm:prSet>
      <dgm:spPr/>
      <dgm:t>
        <a:bodyPr/>
        <a:lstStyle/>
        <a:p>
          <a:pPr algn="ctr"/>
          <a:r>
            <a:rPr lang="es-ES" dirty="0"/>
            <a:t>Muestra</a:t>
          </a:r>
        </a:p>
      </dgm:t>
    </dgm:pt>
    <dgm:pt modelId="{4B1677EF-F17E-46F9-9680-A5A3A7E183C1}" type="parTrans" cxnId="{6AE79EE1-FCB5-4728-9EC0-EA59CED41508}">
      <dgm:prSet/>
      <dgm:spPr/>
      <dgm:t>
        <a:bodyPr/>
        <a:lstStyle/>
        <a:p>
          <a:pPr algn="ctr"/>
          <a:endParaRPr lang="es-ES"/>
        </a:p>
      </dgm:t>
    </dgm:pt>
    <dgm:pt modelId="{E4566FD8-4130-41FB-9042-7F727B984D03}" type="sibTrans" cxnId="{6AE79EE1-FCB5-4728-9EC0-EA59CED41508}">
      <dgm:prSet/>
      <dgm:spPr/>
      <dgm:t>
        <a:bodyPr/>
        <a:lstStyle/>
        <a:p>
          <a:pPr algn="ctr"/>
          <a:endParaRPr lang="es-ES"/>
        </a:p>
      </dgm:t>
    </dgm:pt>
    <dgm:pt modelId="{2B30C278-0966-4F16-8DB8-2C423A8F2B77}">
      <dgm:prSet>
        <dgm:style>
          <a:lnRef idx="1">
            <a:schemeClr val="accent2"/>
          </a:lnRef>
          <a:fillRef idx="2">
            <a:schemeClr val="accent2"/>
          </a:fillRef>
          <a:effectRef idx="1">
            <a:schemeClr val="accent2"/>
          </a:effectRef>
          <a:fontRef idx="minor">
            <a:schemeClr val="dk1"/>
          </a:fontRef>
        </dgm:style>
      </dgm:prSet>
      <dgm:spPr/>
      <dgm:t>
        <a:bodyPr/>
        <a:lstStyle/>
        <a:p>
          <a:pPr algn="ctr"/>
          <a:r>
            <a:rPr lang="es-ES" dirty="0"/>
            <a:t>Población</a:t>
          </a:r>
        </a:p>
      </dgm:t>
    </dgm:pt>
    <dgm:pt modelId="{23EB84C0-7B6D-4EAB-89CE-B4BD58B18355}" type="parTrans" cxnId="{A4017C0C-8C50-4549-BF51-BE8EB811A5C6}">
      <dgm:prSet/>
      <dgm:spPr/>
      <dgm:t>
        <a:bodyPr/>
        <a:lstStyle/>
        <a:p>
          <a:pPr algn="ctr"/>
          <a:endParaRPr lang="es-ES"/>
        </a:p>
      </dgm:t>
    </dgm:pt>
    <dgm:pt modelId="{8DA881EB-B090-4D3D-A668-4A07F770C09B}" type="sibTrans" cxnId="{A4017C0C-8C50-4549-BF51-BE8EB811A5C6}">
      <dgm:prSet/>
      <dgm:spPr/>
      <dgm:t>
        <a:bodyPr/>
        <a:lstStyle/>
        <a:p>
          <a:pPr algn="ctr"/>
          <a:endParaRPr lang="es-ES"/>
        </a:p>
      </dgm:t>
    </dgm:pt>
    <dgm:pt modelId="{F3A46F23-9ABF-4844-A2DE-4FA6CDFC7174}">
      <dgm:prSet/>
      <dgm:spPr/>
      <dgm:t>
        <a:bodyPr anchor="ctr" anchorCtr="0"/>
        <a:lstStyle/>
        <a:p>
          <a:r>
            <a:rPr lang="es-EC" dirty="0"/>
            <a:t>Clínicas de convenios en la provincia de Pichincha con el IESS.</a:t>
          </a:r>
          <a:endParaRPr lang="es-ES" dirty="0"/>
        </a:p>
      </dgm:t>
    </dgm:pt>
    <dgm:pt modelId="{CAD5BBE2-1F66-40BF-B01F-124DD5F43C9E}" type="parTrans" cxnId="{6ED0D5A5-1314-4B8C-8150-F404982DD05C}">
      <dgm:prSet/>
      <dgm:spPr/>
      <dgm:t>
        <a:bodyPr/>
        <a:lstStyle/>
        <a:p>
          <a:endParaRPr lang="es-EC"/>
        </a:p>
      </dgm:t>
    </dgm:pt>
    <dgm:pt modelId="{117C1512-2084-4B48-9D08-29F7CAE041B3}" type="sibTrans" cxnId="{6ED0D5A5-1314-4B8C-8150-F404982DD05C}">
      <dgm:prSet/>
      <dgm:spPr/>
      <dgm:t>
        <a:bodyPr/>
        <a:lstStyle/>
        <a:p>
          <a:endParaRPr lang="es-EC"/>
        </a:p>
      </dgm:t>
    </dgm:pt>
    <dgm:pt modelId="{AF486327-86CE-49FC-8863-840E649F83F7}">
      <dgm:prSet/>
      <dgm:spPr/>
      <dgm:t>
        <a:bodyPr anchor="ctr" anchorCtr="0"/>
        <a:lstStyle/>
        <a:p>
          <a:r>
            <a:rPr lang="es-EC" dirty="0"/>
            <a:t>Clínicas de convenios en la ciudad de Quito con el IESS.</a:t>
          </a:r>
          <a:endParaRPr lang="es-ES" dirty="0"/>
        </a:p>
      </dgm:t>
    </dgm:pt>
    <dgm:pt modelId="{CA077DF6-723E-45EC-9AFA-0D09898EA225}" type="parTrans" cxnId="{B438F1F9-F3E6-47FF-85C4-44DAED4A068F}">
      <dgm:prSet/>
      <dgm:spPr/>
      <dgm:t>
        <a:bodyPr/>
        <a:lstStyle/>
        <a:p>
          <a:endParaRPr lang="es-EC"/>
        </a:p>
      </dgm:t>
    </dgm:pt>
    <dgm:pt modelId="{D228ED7D-BFF4-4FE4-8F67-659E081DEA08}" type="sibTrans" cxnId="{B438F1F9-F3E6-47FF-85C4-44DAED4A068F}">
      <dgm:prSet/>
      <dgm:spPr/>
      <dgm:t>
        <a:bodyPr/>
        <a:lstStyle/>
        <a:p>
          <a:endParaRPr lang="es-EC"/>
        </a:p>
      </dgm:t>
    </dgm:pt>
    <dgm:pt modelId="{87FFAC23-1116-4F5D-9BE1-1E21292CBDA5}">
      <dgm:prSet/>
      <dgm:spPr/>
      <dgm:t>
        <a:bodyPr anchor="ctr" anchorCtr="0"/>
        <a:lstStyle/>
        <a:p>
          <a:r>
            <a:rPr lang="es-EC" dirty="0"/>
            <a:t>Listado de las clínicas de convenio en la Ciudad de Quito con el IESS.</a:t>
          </a:r>
          <a:endParaRPr lang="es-ES" dirty="0"/>
        </a:p>
      </dgm:t>
    </dgm:pt>
    <dgm:pt modelId="{C9F6F4DB-CE80-424D-BD97-E226614CF0A9}" type="parTrans" cxnId="{6A610832-D7DA-4CE9-A83A-415412145339}">
      <dgm:prSet/>
      <dgm:spPr/>
      <dgm:t>
        <a:bodyPr/>
        <a:lstStyle/>
        <a:p>
          <a:endParaRPr lang="es-EC"/>
        </a:p>
      </dgm:t>
    </dgm:pt>
    <dgm:pt modelId="{BC4EE4CD-CC69-4FED-911E-40F24BD689E0}" type="sibTrans" cxnId="{6A610832-D7DA-4CE9-A83A-415412145339}">
      <dgm:prSet/>
      <dgm:spPr/>
      <dgm:t>
        <a:bodyPr/>
        <a:lstStyle/>
        <a:p>
          <a:endParaRPr lang="es-EC"/>
        </a:p>
      </dgm:t>
    </dgm:pt>
    <dgm:pt modelId="{7BCAEC31-BBA3-49AE-B4C8-57B5D7BCE320}">
      <dgm:prSet/>
      <dgm:spPr/>
      <dgm:t>
        <a:bodyPr anchor="ctr" anchorCtr="0"/>
        <a:lstStyle/>
        <a:p>
          <a:r>
            <a:rPr lang="es-EC" dirty="0"/>
            <a:t>Clínicas de convenios en la ciudad de Quito con el IESS.</a:t>
          </a:r>
          <a:endParaRPr lang="es-ES" dirty="0"/>
        </a:p>
      </dgm:t>
    </dgm:pt>
    <dgm:pt modelId="{59474BF6-6141-4DFE-A1AC-FB058F7A2405}" type="parTrans" cxnId="{E7D60910-6B65-4B70-BAE0-54D7CD5E1263}">
      <dgm:prSet/>
      <dgm:spPr/>
      <dgm:t>
        <a:bodyPr/>
        <a:lstStyle/>
        <a:p>
          <a:endParaRPr lang="es-EC"/>
        </a:p>
      </dgm:t>
    </dgm:pt>
    <dgm:pt modelId="{34A113A8-B3B3-438F-940C-9F718D6A27BD}" type="sibTrans" cxnId="{E7D60910-6B65-4B70-BAE0-54D7CD5E1263}">
      <dgm:prSet/>
      <dgm:spPr/>
      <dgm:t>
        <a:bodyPr/>
        <a:lstStyle/>
        <a:p>
          <a:endParaRPr lang="es-EC"/>
        </a:p>
      </dgm:t>
    </dgm:pt>
    <dgm:pt modelId="{F3837242-0906-4FCA-9302-A72A0C07C50E}">
      <dgm:prSet/>
      <dgm:spPr/>
      <dgm:t>
        <a:bodyPr anchor="ctr" anchorCtr="0"/>
        <a:lstStyle/>
        <a:p>
          <a:r>
            <a:rPr lang="es-EC" dirty="0"/>
            <a:t>Encuesta </a:t>
          </a:r>
          <a:endParaRPr lang="es-ES" dirty="0"/>
        </a:p>
      </dgm:t>
    </dgm:pt>
    <dgm:pt modelId="{3947A898-433A-4D15-8F7D-36D0929DA934}" type="parTrans" cxnId="{807D0FBA-783B-493F-8B6A-B3F63C2F4B12}">
      <dgm:prSet/>
      <dgm:spPr/>
      <dgm:t>
        <a:bodyPr/>
        <a:lstStyle/>
        <a:p>
          <a:endParaRPr lang="es-EC"/>
        </a:p>
      </dgm:t>
    </dgm:pt>
    <dgm:pt modelId="{CE1CD370-197E-4D60-ABCF-2D10E622BCAF}" type="sibTrans" cxnId="{807D0FBA-783B-493F-8B6A-B3F63C2F4B12}">
      <dgm:prSet/>
      <dgm:spPr/>
      <dgm:t>
        <a:bodyPr/>
        <a:lstStyle/>
        <a:p>
          <a:endParaRPr lang="es-EC"/>
        </a:p>
      </dgm:t>
    </dgm:pt>
    <dgm:pt modelId="{E7250056-906E-4C62-88CC-65BB9E5B9719}">
      <dgm:prSet/>
      <dgm:spPr/>
      <dgm:t>
        <a:bodyPr anchor="ctr" anchorCtr="0"/>
        <a:lstStyle/>
        <a:p>
          <a:r>
            <a:rPr lang="es-EC" dirty="0"/>
            <a:t>Observación</a:t>
          </a:r>
          <a:endParaRPr lang="es-ES" dirty="0"/>
        </a:p>
      </dgm:t>
    </dgm:pt>
    <dgm:pt modelId="{FB95D2AE-1BC5-493E-8CE8-04FCC3EBBD3F}" type="parTrans" cxnId="{DE6BC132-7832-41E2-9B3F-2E3DB5C002A9}">
      <dgm:prSet/>
      <dgm:spPr/>
      <dgm:t>
        <a:bodyPr/>
        <a:lstStyle/>
        <a:p>
          <a:endParaRPr lang="es-ES"/>
        </a:p>
      </dgm:t>
    </dgm:pt>
    <dgm:pt modelId="{B831F4B2-2AF0-4972-A6E2-C3FDC6E183A1}" type="sibTrans" cxnId="{DE6BC132-7832-41E2-9B3F-2E3DB5C002A9}">
      <dgm:prSet/>
      <dgm:spPr/>
      <dgm:t>
        <a:bodyPr/>
        <a:lstStyle/>
        <a:p>
          <a:endParaRPr lang="es-ES"/>
        </a:p>
      </dgm:t>
    </dgm:pt>
    <dgm:pt modelId="{0425C2A2-51E1-4AA6-85D3-B84200C5FA38}">
      <dgm:prSet/>
      <dgm:spPr/>
      <dgm:t>
        <a:bodyPr anchor="ctr" anchorCtr="0"/>
        <a:lstStyle/>
        <a:p>
          <a:r>
            <a:rPr lang="es-EC" dirty="0"/>
            <a:t>Clínicas de convenio en la ciudad de Quito que tienen un alto índice de atención al asegurado.</a:t>
          </a:r>
          <a:endParaRPr lang="es-ES" dirty="0"/>
        </a:p>
      </dgm:t>
    </dgm:pt>
    <dgm:pt modelId="{04643DF6-5081-49A1-A067-303EB815713F}" type="parTrans" cxnId="{464A91CB-6108-469A-A6FF-88AE3F1D359D}">
      <dgm:prSet/>
      <dgm:spPr/>
      <dgm:t>
        <a:bodyPr/>
        <a:lstStyle/>
        <a:p>
          <a:endParaRPr lang="es-EC"/>
        </a:p>
      </dgm:t>
    </dgm:pt>
    <dgm:pt modelId="{DF9C6CA1-25D1-430B-A2BC-F34CF892CC9D}" type="sibTrans" cxnId="{464A91CB-6108-469A-A6FF-88AE3F1D359D}">
      <dgm:prSet/>
      <dgm:spPr/>
      <dgm:t>
        <a:bodyPr/>
        <a:lstStyle/>
        <a:p>
          <a:endParaRPr lang="es-EC"/>
        </a:p>
      </dgm:t>
    </dgm:pt>
    <dgm:pt modelId="{B6E179DC-19BE-48AD-8521-A658253C2F7A}" type="pres">
      <dgm:prSet presAssocID="{95265573-77BA-40D6-88F7-3296BD21CC67}" presName="Name0" presStyleCnt="0">
        <dgm:presLayoutVars>
          <dgm:dir/>
          <dgm:animLvl val="lvl"/>
          <dgm:resizeHandles/>
        </dgm:presLayoutVars>
      </dgm:prSet>
      <dgm:spPr/>
      <dgm:t>
        <a:bodyPr/>
        <a:lstStyle/>
        <a:p>
          <a:endParaRPr lang="es-ES"/>
        </a:p>
      </dgm:t>
    </dgm:pt>
    <dgm:pt modelId="{4FF1BA96-EAC7-4FD3-A7F0-5E6036102AC9}" type="pres">
      <dgm:prSet presAssocID="{2B30C278-0966-4F16-8DB8-2C423A8F2B77}" presName="linNode" presStyleCnt="0"/>
      <dgm:spPr/>
    </dgm:pt>
    <dgm:pt modelId="{7D6BF595-931B-4877-9D46-715CEA240F30}" type="pres">
      <dgm:prSet presAssocID="{2B30C278-0966-4F16-8DB8-2C423A8F2B77}" presName="parentShp" presStyleLbl="node1" presStyleIdx="0" presStyleCnt="6">
        <dgm:presLayoutVars>
          <dgm:bulletEnabled val="1"/>
        </dgm:presLayoutVars>
      </dgm:prSet>
      <dgm:spPr/>
      <dgm:t>
        <a:bodyPr/>
        <a:lstStyle/>
        <a:p>
          <a:endParaRPr lang="es-ES"/>
        </a:p>
      </dgm:t>
    </dgm:pt>
    <dgm:pt modelId="{6CEC270E-20C5-4D2C-982E-759241AFF1F8}" type="pres">
      <dgm:prSet presAssocID="{2B30C278-0966-4F16-8DB8-2C423A8F2B77}" presName="childShp" presStyleLbl="bgAccFollowNode1" presStyleIdx="0" presStyleCnt="6" custLinFactY="-100000" custLinFactNeighborX="13727" custLinFactNeighborY="-113132">
        <dgm:presLayoutVars>
          <dgm:bulletEnabled val="1"/>
        </dgm:presLayoutVars>
      </dgm:prSet>
      <dgm:spPr>
        <a:prstGeom prst="roundRect">
          <a:avLst/>
        </a:prstGeom>
      </dgm:spPr>
      <dgm:t>
        <a:bodyPr/>
        <a:lstStyle/>
        <a:p>
          <a:endParaRPr lang="es-ES"/>
        </a:p>
      </dgm:t>
    </dgm:pt>
    <dgm:pt modelId="{6D8883D1-FAB6-4186-A5CB-7C48D483E4E0}" type="pres">
      <dgm:prSet presAssocID="{8DA881EB-B090-4D3D-A668-4A07F770C09B}" presName="spacing" presStyleCnt="0"/>
      <dgm:spPr/>
    </dgm:pt>
    <dgm:pt modelId="{C515ADE8-F38D-47FE-BDEE-ECB0B996A9DE}" type="pres">
      <dgm:prSet presAssocID="{37838DB4-BA30-4F16-B519-1B5908E47925}" presName="linNode" presStyleCnt="0"/>
      <dgm:spPr/>
    </dgm:pt>
    <dgm:pt modelId="{05802271-D9E0-4449-A061-45D8A9A6FADC}" type="pres">
      <dgm:prSet presAssocID="{37838DB4-BA30-4F16-B519-1B5908E47925}" presName="parentShp" presStyleLbl="node1" presStyleIdx="1" presStyleCnt="6">
        <dgm:presLayoutVars>
          <dgm:bulletEnabled val="1"/>
        </dgm:presLayoutVars>
      </dgm:prSet>
      <dgm:spPr/>
      <dgm:t>
        <a:bodyPr/>
        <a:lstStyle/>
        <a:p>
          <a:endParaRPr lang="es-ES"/>
        </a:p>
      </dgm:t>
    </dgm:pt>
    <dgm:pt modelId="{B64BBD83-4326-427D-A5DC-94951F76E5F1}" type="pres">
      <dgm:prSet presAssocID="{37838DB4-BA30-4F16-B519-1B5908E47925}" presName="childShp" presStyleLbl="bgAccFollowNode1" presStyleIdx="1" presStyleCnt="6">
        <dgm:presLayoutVars>
          <dgm:bulletEnabled val="1"/>
        </dgm:presLayoutVars>
      </dgm:prSet>
      <dgm:spPr>
        <a:prstGeom prst="roundRect">
          <a:avLst/>
        </a:prstGeom>
      </dgm:spPr>
      <dgm:t>
        <a:bodyPr/>
        <a:lstStyle/>
        <a:p>
          <a:endParaRPr lang="es-ES"/>
        </a:p>
      </dgm:t>
    </dgm:pt>
    <dgm:pt modelId="{25070302-0091-4BD8-956C-9E93B33202FF}" type="pres">
      <dgm:prSet presAssocID="{E4566FD8-4130-41FB-9042-7F727B984D03}" presName="spacing" presStyleCnt="0"/>
      <dgm:spPr/>
    </dgm:pt>
    <dgm:pt modelId="{BDF58692-01A5-4400-B6AE-F47B6272C419}" type="pres">
      <dgm:prSet presAssocID="{317B7EC2-A2F9-4C65-A26A-8F83AEA89D63}" presName="linNode" presStyleCnt="0"/>
      <dgm:spPr/>
    </dgm:pt>
    <dgm:pt modelId="{344DA39D-794B-4082-A6A7-5B8C3D0E5383}" type="pres">
      <dgm:prSet presAssocID="{317B7EC2-A2F9-4C65-A26A-8F83AEA89D63}" presName="parentShp" presStyleLbl="node1" presStyleIdx="2" presStyleCnt="6">
        <dgm:presLayoutVars>
          <dgm:bulletEnabled val="1"/>
        </dgm:presLayoutVars>
      </dgm:prSet>
      <dgm:spPr/>
      <dgm:t>
        <a:bodyPr/>
        <a:lstStyle/>
        <a:p>
          <a:endParaRPr lang="es-ES"/>
        </a:p>
      </dgm:t>
    </dgm:pt>
    <dgm:pt modelId="{740341FA-C12E-43EF-8A94-5D82A8C02C48}" type="pres">
      <dgm:prSet presAssocID="{317B7EC2-A2F9-4C65-A26A-8F83AEA89D63}" presName="childShp" presStyleLbl="bgAccFollowNode1" presStyleIdx="2" presStyleCnt="6">
        <dgm:presLayoutVars>
          <dgm:bulletEnabled val="1"/>
        </dgm:presLayoutVars>
      </dgm:prSet>
      <dgm:spPr>
        <a:prstGeom prst="roundRect">
          <a:avLst/>
        </a:prstGeom>
      </dgm:spPr>
      <dgm:t>
        <a:bodyPr/>
        <a:lstStyle/>
        <a:p>
          <a:endParaRPr lang="es-ES"/>
        </a:p>
      </dgm:t>
    </dgm:pt>
    <dgm:pt modelId="{598BCBB6-980E-426D-B5A0-2DEE942B686A}" type="pres">
      <dgm:prSet presAssocID="{8B978D9C-A371-42BE-B896-C56825860FF3}" presName="spacing" presStyleCnt="0"/>
      <dgm:spPr/>
    </dgm:pt>
    <dgm:pt modelId="{339823CC-A94A-4E1D-ADB0-71CEF9D57290}" type="pres">
      <dgm:prSet presAssocID="{C9357CED-2B04-4DFA-AE4A-C52BF4BC856F}" presName="linNode" presStyleCnt="0"/>
      <dgm:spPr/>
    </dgm:pt>
    <dgm:pt modelId="{B8A0F4D1-40F1-456C-A93D-0B5520CEE278}" type="pres">
      <dgm:prSet presAssocID="{C9357CED-2B04-4DFA-AE4A-C52BF4BC856F}" presName="parentShp" presStyleLbl="node1" presStyleIdx="3" presStyleCnt="6">
        <dgm:presLayoutVars>
          <dgm:bulletEnabled val="1"/>
        </dgm:presLayoutVars>
      </dgm:prSet>
      <dgm:spPr/>
      <dgm:t>
        <a:bodyPr/>
        <a:lstStyle/>
        <a:p>
          <a:endParaRPr lang="es-ES"/>
        </a:p>
      </dgm:t>
    </dgm:pt>
    <dgm:pt modelId="{49622DC4-942E-490E-AD52-CAE1379978A8}" type="pres">
      <dgm:prSet presAssocID="{C9357CED-2B04-4DFA-AE4A-C52BF4BC856F}" presName="childShp" presStyleLbl="bgAccFollowNode1" presStyleIdx="3" presStyleCnt="6">
        <dgm:presLayoutVars>
          <dgm:bulletEnabled val="1"/>
        </dgm:presLayoutVars>
      </dgm:prSet>
      <dgm:spPr>
        <a:prstGeom prst="roundRect">
          <a:avLst/>
        </a:prstGeom>
      </dgm:spPr>
      <dgm:t>
        <a:bodyPr/>
        <a:lstStyle/>
        <a:p>
          <a:endParaRPr lang="es-ES"/>
        </a:p>
      </dgm:t>
    </dgm:pt>
    <dgm:pt modelId="{26F813B2-27F1-4503-AB6D-29F677F4B92F}" type="pres">
      <dgm:prSet presAssocID="{BB796086-021E-4393-8194-AC400B92D582}" presName="spacing" presStyleCnt="0"/>
      <dgm:spPr/>
    </dgm:pt>
    <dgm:pt modelId="{57AC9233-749D-4B76-8C42-D9D893A0301A}" type="pres">
      <dgm:prSet presAssocID="{0C30558F-88E1-4F88-95A9-BE0F9A7C9E18}" presName="linNode" presStyleCnt="0"/>
      <dgm:spPr/>
    </dgm:pt>
    <dgm:pt modelId="{612702C7-C9B8-4576-A781-551EF710B783}" type="pres">
      <dgm:prSet presAssocID="{0C30558F-88E1-4F88-95A9-BE0F9A7C9E18}" presName="parentShp" presStyleLbl="node1" presStyleIdx="4" presStyleCnt="6">
        <dgm:presLayoutVars>
          <dgm:bulletEnabled val="1"/>
        </dgm:presLayoutVars>
      </dgm:prSet>
      <dgm:spPr/>
      <dgm:t>
        <a:bodyPr/>
        <a:lstStyle/>
        <a:p>
          <a:endParaRPr lang="es-ES"/>
        </a:p>
      </dgm:t>
    </dgm:pt>
    <dgm:pt modelId="{CB450DB8-3FD8-47C5-A9E2-0A5059834033}" type="pres">
      <dgm:prSet presAssocID="{0C30558F-88E1-4F88-95A9-BE0F9A7C9E18}" presName="childShp" presStyleLbl="bgAccFollowNode1" presStyleIdx="4" presStyleCnt="6">
        <dgm:presLayoutVars>
          <dgm:bulletEnabled val="1"/>
        </dgm:presLayoutVars>
      </dgm:prSet>
      <dgm:spPr>
        <a:prstGeom prst="roundRect">
          <a:avLst/>
        </a:prstGeom>
      </dgm:spPr>
      <dgm:t>
        <a:bodyPr/>
        <a:lstStyle/>
        <a:p>
          <a:endParaRPr lang="es-ES"/>
        </a:p>
      </dgm:t>
    </dgm:pt>
    <dgm:pt modelId="{717CE0B3-0E07-461D-8670-71055F908224}" type="pres">
      <dgm:prSet presAssocID="{0E43C00A-5B03-4AD1-8B13-CC74BE5FB174}" presName="spacing" presStyleCnt="0"/>
      <dgm:spPr/>
    </dgm:pt>
    <dgm:pt modelId="{2A9C1524-912B-4984-A0E0-70C12E306B29}" type="pres">
      <dgm:prSet presAssocID="{4D4BB834-0D4C-4D04-B30B-980FCFF5D6FB}" presName="linNode" presStyleCnt="0"/>
      <dgm:spPr/>
    </dgm:pt>
    <dgm:pt modelId="{650C0AC0-3FF4-4CEE-9E47-4E86E0654637}" type="pres">
      <dgm:prSet presAssocID="{4D4BB834-0D4C-4D04-B30B-980FCFF5D6FB}" presName="parentShp" presStyleLbl="node1" presStyleIdx="5" presStyleCnt="6">
        <dgm:presLayoutVars>
          <dgm:bulletEnabled val="1"/>
        </dgm:presLayoutVars>
      </dgm:prSet>
      <dgm:spPr/>
      <dgm:t>
        <a:bodyPr/>
        <a:lstStyle/>
        <a:p>
          <a:endParaRPr lang="es-ES"/>
        </a:p>
      </dgm:t>
    </dgm:pt>
    <dgm:pt modelId="{588399E2-62C6-40DE-B408-90A4CD7EF82D}" type="pres">
      <dgm:prSet presAssocID="{4D4BB834-0D4C-4D04-B30B-980FCFF5D6FB}" presName="childShp" presStyleLbl="bgAccFollowNode1" presStyleIdx="5" presStyleCnt="6" custLinFactNeighborX="-1248" custLinFactNeighborY="80">
        <dgm:presLayoutVars>
          <dgm:bulletEnabled val="1"/>
        </dgm:presLayoutVars>
      </dgm:prSet>
      <dgm:spPr>
        <a:prstGeom prst="roundRect">
          <a:avLst/>
        </a:prstGeom>
      </dgm:spPr>
      <dgm:t>
        <a:bodyPr/>
        <a:lstStyle/>
        <a:p>
          <a:endParaRPr lang="es-ES"/>
        </a:p>
      </dgm:t>
    </dgm:pt>
  </dgm:ptLst>
  <dgm:cxnLst>
    <dgm:cxn modelId="{6A610832-D7DA-4CE9-A83A-415412145339}" srcId="{317B7EC2-A2F9-4C65-A26A-8F83AEA89D63}" destId="{87FFAC23-1116-4F5D-9BE1-1E21292CBDA5}" srcOrd="0" destOrd="0" parTransId="{C9F6F4DB-CE80-424D-BD97-E226614CF0A9}" sibTransId="{BC4EE4CD-CC69-4FED-911E-40F24BD689E0}"/>
    <dgm:cxn modelId="{AC190104-0C42-47E8-8F8C-5A7C0F7450D1}" type="presOf" srcId="{7BCAEC31-BBA3-49AE-B4C8-57B5D7BCE320}" destId="{49622DC4-942E-490E-AD52-CAE1379978A8}" srcOrd="0" destOrd="0" presId="urn:microsoft.com/office/officeart/2005/8/layout/vList6"/>
    <dgm:cxn modelId="{1BFE97E3-2CF8-47B0-ABF6-907AF08D98BF}" srcId="{95265573-77BA-40D6-88F7-3296BD21CC67}" destId="{317B7EC2-A2F9-4C65-A26A-8F83AEA89D63}" srcOrd="2" destOrd="0" parTransId="{BB0B8EFB-41DF-4D17-8716-7164AB5B789A}" sibTransId="{8B978D9C-A371-42BE-B896-C56825860FF3}"/>
    <dgm:cxn modelId="{8E38C237-8AD7-4C41-AA5D-0958ADCC4594}" type="presOf" srcId="{4D4BB834-0D4C-4D04-B30B-980FCFF5D6FB}" destId="{650C0AC0-3FF4-4CEE-9E47-4E86E0654637}" srcOrd="0" destOrd="0" presId="urn:microsoft.com/office/officeart/2005/8/layout/vList6"/>
    <dgm:cxn modelId="{B438F1F9-F3E6-47FF-85C4-44DAED4A068F}" srcId="{37838DB4-BA30-4F16-B519-1B5908E47925}" destId="{AF486327-86CE-49FC-8863-840E649F83F7}" srcOrd="0" destOrd="0" parTransId="{CA077DF6-723E-45EC-9AFA-0D09898EA225}" sibTransId="{D228ED7D-BFF4-4FE4-8F67-659E081DEA08}"/>
    <dgm:cxn modelId="{464A91CB-6108-469A-A6FF-88AE3F1D359D}" srcId="{4D4BB834-0D4C-4D04-B30B-980FCFF5D6FB}" destId="{0425C2A2-51E1-4AA6-85D3-B84200C5FA38}" srcOrd="0" destOrd="0" parTransId="{04643DF6-5081-49A1-A067-303EB815713F}" sibTransId="{DF9C6CA1-25D1-430B-A2BC-F34CF892CC9D}"/>
    <dgm:cxn modelId="{2F81895B-718E-4243-B39C-A1A28E14A15E}" srcId="{95265573-77BA-40D6-88F7-3296BD21CC67}" destId="{C9357CED-2B04-4DFA-AE4A-C52BF4BC856F}" srcOrd="3" destOrd="0" parTransId="{E761EA95-6651-4081-9BF5-C3077BED5509}" sibTransId="{BB796086-021E-4393-8194-AC400B92D582}"/>
    <dgm:cxn modelId="{14E43912-3E49-4A5D-B13A-E4EBE19D402C}" type="presOf" srcId="{0425C2A2-51E1-4AA6-85D3-B84200C5FA38}" destId="{588399E2-62C6-40DE-B408-90A4CD7EF82D}" srcOrd="0" destOrd="0" presId="urn:microsoft.com/office/officeart/2005/8/layout/vList6"/>
    <dgm:cxn modelId="{1633123F-37EF-427A-84C2-85E55BF03A2F}" srcId="{95265573-77BA-40D6-88F7-3296BD21CC67}" destId="{0C30558F-88E1-4F88-95A9-BE0F9A7C9E18}" srcOrd="4" destOrd="0" parTransId="{1FB2DD85-B15A-4E28-A89F-53BB2335A2F7}" sibTransId="{0E43C00A-5B03-4AD1-8B13-CC74BE5FB174}"/>
    <dgm:cxn modelId="{6ED0D5A5-1314-4B8C-8150-F404982DD05C}" srcId="{2B30C278-0966-4F16-8DB8-2C423A8F2B77}" destId="{F3A46F23-9ABF-4844-A2DE-4FA6CDFC7174}" srcOrd="0" destOrd="0" parTransId="{CAD5BBE2-1F66-40BF-B01F-124DD5F43C9E}" sibTransId="{117C1512-2084-4B48-9D08-29F7CAE041B3}"/>
    <dgm:cxn modelId="{633374E6-2092-4DFE-931D-BEA55477382C}" type="presOf" srcId="{F3837242-0906-4FCA-9302-A72A0C07C50E}" destId="{CB450DB8-3FD8-47C5-A9E2-0A5059834033}" srcOrd="0" destOrd="0" presId="urn:microsoft.com/office/officeart/2005/8/layout/vList6"/>
    <dgm:cxn modelId="{9AEAD1F2-4941-426C-AA57-6EC4680DB982}" type="presOf" srcId="{2B30C278-0966-4F16-8DB8-2C423A8F2B77}" destId="{7D6BF595-931B-4877-9D46-715CEA240F30}" srcOrd="0" destOrd="0" presId="urn:microsoft.com/office/officeart/2005/8/layout/vList6"/>
    <dgm:cxn modelId="{E7D60910-6B65-4B70-BAE0-54D7CD5E1263}" srcId="{C9357CED-2B04-4DFA-AE4A-C52BF4BC856F}" destId="{7BCAEC31-BBA3-49AE-B4C8-57B5D7BCE320}" srcOrd="0" destOrd="0" parTransId="{59474BF6-6141-4DFE-A1AC-FB058F7A2405}" sibTransId="{34A113A8-B3B3-438F-940C-9F718D6A27BD}"/>
    <dgm:cxn modelId="{05E95F38-79C0-4CE4-97E4-7DD1FC32D786}" type="presOf" srcId="{95265573-77BA-40D6-88F7-3296BD21CC67}" destId="{B6E179DC-19BE-48AD-8521-A658253C2F7A}" srcOrd="0" destOrd="0" presId="urn:microsoft.com/office/officeart/2005/8/layout/vList6"/>
    <dgm:cxn modelId="{807D0FBA-783B-493F-8B6A-B3F63C2F4B12}" srcId="{0C30558F-88E1-4F88-95A9-BE0F9A7C9E18}" destId="{F3837242-0906-4FCA-9302-A72A0C07C50E}" srcOrd="0" destOrd="0" parTransId="{3947A898-433A-4D15-8F7D-36D0929DA934}" sibTransId="{CE1CD370-197E-4D60-ABCF-2D10E622BCAF}"/>
    <dgm:cxn modelId="{A4017C0C-8C50-4549-BF51-BE8EB811A5C6}" srcId="{95265573-77BA-40D6-88F7-3296BD21CC67}" destId="{2B30C278-0966-4F16-8DB8-2C423A8F2B77}" srcOrd="0" destOrd="0" parTransId="{23EB84C0-7B6D-4EAB-89CE-B4BD58B18355}" sibTransId="{8DA881EB-B090-4D3D-A668-4A07F770C09B}"/>
    <dgm:cxn modelId="{7C273300-1A1A-4CA5-827C-E9EA06989237}" type="presOf" srcId="{317B7EC2-A2F9-4C65-A26A-8F83AEA89D63}" destId="{344DA39D-794B-4082-A6A7-5B8C3D0E5383}" srcOrd="0" destOrd="0" presId="urn:microsoft.com/office/officeart/2005/8/layout/vList6"/>
    <dgm:cxn modelId="{6F444DEE-EAEA-4CCC-816C-B464C907470E}" type="presOf" srcId="{87FFAC23-1116-4F5D-9BE1-1E21292CBDA5}" destId="{740341FA-C12E-43EF-8A94-5D82A8C02C48}" srcOrd="0" destOrd="0" presId="urn:microsoft.com/office/officeart/2005/8/layout/vList6"/>
    <dgm:cxn modelId="{23983037-0FAA-4A13-BCFC-8D108E187BF6}" type="presOf" srcId="{E7250056-906E-4C62-88CC-65BB9E5B9719}" destId="{CB450DB8-3FD8-47C5-A9E2-0A5059834033}" srcOrd="0" destOrd="1" presId="urn:microsoft.com/office/officeart/2005/8/layout/vList6"/>
    <dgm:cxn modelId="{6AE79EE1-FCB5-4728-9EC0-EA59CED41508}" srcId="{95265573-77BA-40D6-88F7-3296BD21CC67}" destId="{37838DB4-BA30-4F16-B519-1B5908E47925}" srcOrd="1" destOrd="0" parTransId="{4B1677EF-F17E-46F9-9680-A5A3A7E183C1}" sibTransId="{E4566FD8-4130-41FB-9042-7F727B984D03}"/>
    <dgm:cxn modelId="{DE6BC132-7832-41E2-9B3F-2E3DB5C002A9}" srcId="{0C30558F-88E1-4F88-95A9-BE0F9A7C9E18}" destId="{E7250056-906E-4C62-88CC-65BB9E5B9719}" srcOrd="1" destOrd="0" parTransId="{FB95D2AE-1BC5-493E-8CE8-04FCC3EBBD3F}" sibTransId="{B831F4B2-2AF0-4972-A6E2-C3FDC6E183A1}"/>
    <dgm:cxn modelId="{1B086DD9-E083-47F3-B8E4-145FE7C9EF74}" type="presOf" srcId="{0C30558F-88E1-4F88-95A9-BE0F9A7C9E18}" destId="{612702C7-C9B8-4576-A781-551EF710B783}" srcOrd="0" destOrd="0" presId="urn:microsoft.com/office/officeart/2005/8/layout/vList6"/>
    <dgm:cxn modelId="{9A338378-D7DB-4717-BA0D-DE19BAB7C290}" type="presOf" srcId="{F3A46F23-9ABF-4844-A2DE-4FA6CDFC7174}" destId="{6CEC270E-20C5-4D2C-982E-759241AFF1F8}" srcOrd="0" destOrd="0" presId="urn:microsoft.com/office/officeart/2005/8/layout/vList6"/>
    <dgm:cxn modelId="{00663A3E-8F66-4679-92F0-C97C6FF5D4F1}" type="presOf" srcId="{AF486327-86CE-49FC-8863-840E649F83F7}" destId="{B64BBD83-4326-427D-A5DC-94951F76E5F1}" srcOrd="0" destOrd="0" presId="urn:microsoft.com/office/officeart/2005/8/layout/vList6"/>
    <dgm:cxn modelId="{5B38B306-C5BB-4F17-A0A7-A0540D92D1CA}" srcId="{95265573-77BA-40D6-88F7-3296BD21CC67}" destId="{4D4BB834-0D4C-4D04-B30B-980FCFF5D6FB}" srcOrd="5" destOrd="0" parTransId="{D871414F-EFF8-411A-9F24-880AA33D1DAC}" sibTransId="{E4261213-BEA1-4FB0-B2D7-E139264038D3}"/>
    <dgm:cxn modelId="{920F1AA0-849D-46CC-8462-CA5C9612C27E}" type="presOf" srcId="{C9357CED-2B04-4DFA-AE4A-C52BF4BC856F}" destId="{B8A0F4D1-40F1-456C-A93D-0B5520CEE278}" srcOrd="0" destOrd="0" presId="urn:microsoft.com/office/officeart/2005/8/layout/vList6"/>
    <dgm:cxn modelId="{45BFA360-F75E-4DF0-8E1B-66AE38009485}" type="presOf" srcId="{37838DB4-BA30-4F16-B519-1B5908E47925}" destId="{05802271-D9E0-4449-A061-45D8A9A6FADC}" srcOrd="0" destOrd="0" presId="urn:microsoft.com/office/officeart/2005/8/layout/vList6"/>
    <dgm:cxn modelId="{26F68FD6-53B1-483F-B504-95A58DE8FD70}" type="presParOf" srcId="{B6E179DC-19BE-48AD-8521-A658253C2F7A}" destId="{4FF1BA96-EAC7-4FD3-A7F0-5E6036102AC9}" srcOrd="0" destOrd="0" presId="urn:microsoft.com/office/officeart/2005/8/layout/vList6"/>
    <dgm:cxn modelId="{A95FEAFF-B8E3-4275-865E-3F0138E8889F}" type="presParOf" srcId="{4FF1BA96-EAC7-4FD3-A7F0-5E6036102AC9}" destId="{7D6BF595-931B-4877-9D46-715CEA240F30}" srcOrd="0" destOrd="0" presId="urn:microsoft.com/office/officeart/2005/8/layout/vList6"/>
    <dgm:cxn modelId="{B70EDEE1-C8AB-437F-836D-CF9BB6C3B1D4}" type="presParOf" srcId="{4FF1BA96-EAC7-4FD3-A7F0-5E6036102AC9}" destId="{6CEC270E-20C5-4D2C-982E-759241AFF1F8}" srcOrd="1" destOrd="0" presId="urn:microsoft.com/office/officeart/2005/8/layout/vList6"/>
    <dgm:cxn modelId="{0C85EEAE-2ADF-4008-8589-D41F41866461}" type="presParOf" srcId="{B6E179DC-19BE-48AD-8521-A658253C2F7A}" destId="{6D8883D1-FAB6-4186-A5CB-7C48D483E4E0}" srcOrd="1" destOrd="0" presId="urn:microsoft.com/office/officeart/2005/8/layout/vList6"/>
    <dgm:cxn modelId="{03FF62A3-A2E9-479F-974C-3D25FD16E09A}" type="presParOf" srcId="{B6E179DC-19BE-48AD-8521-A658253C2F7A}" destId="{C515ADE8-F38D-47FE-BDEE-ECB0B996A9DE}" srcOrd="2" destOrd="0" presId="urn:microsoft.com/office/officeart/2005/8/layout/vList6"/>
    <dgm:cxn modelId="{FFDF1EDD-D314-4987-9741-7820C820C816}" type="presParOf" srcId="{C515ADE8-F38D-47FE-BDEE-ECB0B996A9DE}" destId="{05802271-D9E0-4449-A061-45D8A9A6FADC}" srcOrd="0" destOrd="0" presId="urn:microsoft.com/office/officeart/2005/8/layout/vList6"/>
    <dgm:cxn modelId="{0EA696DB-B17C-4E57-968D-3DC60CA4E356}" type="presParOf" srcId="{C515ADE8-F38D-47FE-BDEE-ECB0B996A9DE}" destId="{B64BBD83-4326-427D-A5DC-94951F76E5F1}" srcOrd="1" destOrd="0" presId="urn:microsoft.com/office/officeart/2005/8/layout/vList6"/>
    <dgm:cxn modelId="{5AF3F64B-8461-4789-A407-9AA9ABA0F2D0}" type="presParOf" srcId="{B6E179DC-19BE-48AD-8521-A658253C2F7A}" destId="{25070302-0091-4BD8-956C-9E93B33202FF}" srcOrd="3" destOrd="0" presId="urn:microsoft.com/office/officeart/2005/8/layout/vList6"/>
    <dgm:cxn modelId="{9A818DCB-E64B-4F61-9B57-7D297D588631}" type="presParOf" srcId="{B6E179DC-19BE-48AD-8521-A658253C2F7A}" destId="{BDF58692-01A5-4400-B6AE-F47B6272C419}" srcOrd="4" destOrd="0" presId="urn:microsoft.com/office/officeart/2005/8/layout/vList6"/>
    <dgm:cxn modelId="{17B66F06-C102-4B4D-B5D7-4C23ABE471E2}" type="presParOf" srcId="{BDF58692-01A5-4400-B6AE-F47B6272C419}" destId="{344DA39D-794B-4082-A6A7-5B8C3D0E5383}" srcOrd="0" destOrd="0" presId="urn:microsoft.com/office/officeart/2005/8/layout/vList6"/>
    <dgm:cxn modelId="{686EB770-4E74-4DAE-BF07-40FFB9A8961C}" type="presParOf" srcId="{BDF58692-01A5-4400-B6AE-F47B6272C419}" destId="{740341FA-C12E-43EF-8A94-5D82A8C02C48}" srcOrd="1" destOrd="0" presId="urn:microsoft.com/office/officeart/2005/8/layout/vList6"/>
    <dgm:cxn modelId="{7A0A5C40-AB20-4EE8-804D-BAE5F41FDD75}" type="presParOf" srcId="{B6E179DC-19BE-48AD-8521-A658253C2F7A}" destId="{598BCBB6-980E-426D-B5A0-2DEE942B686A}" srcOrd="5" destOrd="0" presId="urn:microsoft.com/office/officeart/2005/8/layout/vList6"/>
    <dgm:cxn modelId="{7D2F4F90-2DDC-4D44-990C-CFFD221DCD9A}" type="presParOf" srcId="{B6E179DC-19BE-48AD-8521-A658253C2F7A}" destId="{339823CC-A94A-4E1D-ADB0-71CEF9D57290}" srcOrd="6" destOrd="0" presId="urn:microsoft.com/office/officeart/2005/8/layout/vList6"/>
    <dgm:cxn modelId="{7E3F5FF9-DF31-44F5-9DF7-026FCF1CC85D}" type="presParOf" srcId="{339823CC-A94A-4E1D-ADB0-71CEF9D57290}" destId="{B8A0F4D1-40F1-456C-A93D-0B5520CEE278}" srcOrd="0" destOrd="0" presId="urn:microsoft.com/office/officeart/2005/8/layout/vList6"/>
    <dgm:cxn modelId="{A030CB3F-80B0-4902-B293-B2B3104A86DB}" type="presParOf" srcId="{339823CC-A94A-4E1D-ADB0-71CEF9D57290}" destId="{49622DC4-942E-490E-AD52-CAE1379978A8}" srcOrd="1" destOrd="0" presId="urn:microsoft.com/office/officeart/2005/8/layout/vList6"/>
    <dgm:cxn modelId="{77383DBA-9CAD-44F5-8014-ED1EDB9C5AC4}" type="presParOf" srcId="{B6E179DC-19BE-48AD-8521-A658253C2F7A}" destId="{26F813B2-27F1-4503-AB6D-29F677F4B92F}" srcOrd="7" destOrd="0" presId="urn:microsoft.com/office/officeart/2005/8/layout/vList6"/>
    <dgm:cxn modelId="{B6880B32-84F2-490F-9C89-0050862BEF4C}" type="presParOf" srcId="{B6E179DC-19BE-48AD-8521-A658253C2F7A}" destId="{57AC9233-749D-4B76-8C42-D9D893A0301A}" srcOrd="8" destOrd="0" presId="urn:microsoft.com/office/officeart/2005/8/layout/vList6"/>
    <dgm:cxn modelId="{3538495F-B8AD-4FF6-85FE-8C586DB15153}" type="presParOf" srcId="{57AC9233-749D-4B76-8C42-D9D893A0301A}" destId="{612702C7-C9B8-4576-A781-551EF710B783}" srcOrd="0" destOrd="0" presId="urn:microsoft.com/office/officeart/2005/8/layout/vList6"/>
    <dgm:cxn modelId="{DBC05DFC-65BA-48D2-9A7E-88900EB05807}" type="presParOf" srcId="{57AC9233-749D-4B76-8C42-D9D893A0301A}" destId="{CB450DB8-3FD8-47C5-A9E2-0A5059834033}" srcOrd="1" destOrd="0" presId="urn:microsoft.com/office/officeart/2005/8/layout/vList6"/>
    <dgm:cxn modelId="{FA6DF396-BCC7-4288-A8D0-D4630901EB73}" type="presParOf" srcId="{B6E179DC-19BE-48AD-8521-A658253C2F7A}" destId="{717CE0B3-0E07-461D-8670-71055F908224}" srcOrd="9" destOrd="0" presId="urn:microsoft.com/office/officeart/2005/8/layout/vList6"/>
    <dgm:cxn modelId="{C76E2EC3-F138-463B-A3C9-E06A30C10B57}" type="presParOf" srcId="{B6E179DC-19BE-48AD-8521-A658253C2F7A}" destId="{2A9C1524-912B-4984-A0E0-70C12E306B29}" srcOrd="10" destOrd="0" presId="urn:microsoft.com/office/officeart/2005/8/layout/vList6"/>
    <dgm:cxn modelId="{CF2E379D-D2C9-47CC-B643-677F5B8B02BB}" type="presParOf" srcId="{2A9C1524-912B-4984-A0E0-70C12E306B29}" destId="{650C0AC0-3FF4-4CEE-9E47-4E86E0654637}" srcOrd="0" destOrd="0" presId="urn:microsoft.com/office/officeart/2005/8/layout/vList6"/>
    <dgm:cxn modelId="{ED714D0C-C1A3-4B92-A325-AF0D037C42CA}" type="presParOf" srcId="{2A9C1524-912B-4984-A0E0-70C12E306B29}" destId="{588399E2-62C6-40DE-B408-90A4CD7EF82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60EB7-694C-442A-B365-4033186709ED}"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es-ES"/>
        </a:p>
      </dgm:t>
    </dgm:pt>
    <dgm:pt modelId="{A7BE65C4-8F8F-4EFC-8D8B-ED2260D9A194}">
      <dgm:prSet phldrT="[Texto]"/>
      <dgm:spPr/>
      <dgm:t>
        <a:bodyPr/>
        <a:lstStyle/>
        <a:p>
          <a:r>
            <a:rPr lang="es-EC" dirty="0" smtClean="0"/>
            <a:t>CONCLUSIONES</a:t>
          </a:r>
          <a:endParaRPr lang="es-ES" dirty="0"/>
        </a:p>
      </dgm:t>
    </dgm:pt>
    <dgm:pt modelId="{96CDDF90-254B-4342-9863-6C72CFD2B3CA}" type="parTrans" cxnId="{7AE6BAEF-EA6A-45CF-BD24-2D2721943907}">
      <dgm:prSet/>
      <dgm:spPr/>
      <dgm:t>
        <a:bodyPr/>
        <a:lstStyle/>
        <a:p>
          <a:endParaRPr lang="es-ES"/>
        </a:p>
      </dgm:t>
    </dgm:pt>
    <dgm:pt modelId="{549290B3-330B-4038-BC00-2FB64BA15292}" type="sibTrans" cxnId="{7AE6BAEF-EA6A-45CF-BD24-2D2721943907}">
      <dgm:prSet/>
      <dgm:spPr/>
      <dgm:t>
        <a:bodyPr/>
        <a:lstStyle/>
        <a:p>
          <a:endParaRPr lang="es-ES"/>
        </a:p>
      </dgm:t>
    </dgm:pt>
    <dgm:pt modelId="{5FA69E57-6D93-459C-8A47-B7C01A1EB0A1}">
      <dgm:prSet phldrT="[Texto]" custT="1"/>
      <dgm:spPr/>
      <dgm:t>
        <a:bodyPr/>
        <a:lstStyle/>
        <a:p>
          <a:pPr algn="just"/>
          <a:r>
            <a:rPr lang="es-EC" sz="1600" dirty="0" smtClean="0"/>
            <a:t>Atención médica es el conjunto de actividades técnicas armónicamente integradas, realizadas en servicios de salud </a:t>
          </a:r>
          <a:endParaRPr lang="es-ES" sz="1600" dirty="0"/>
        </a:p>
      </dgm:t>
    </dgm:pt>
    <dgm:pt modelId="{65AD346C-7762-4371-BEAA-439A86094084}" type="parTrans" cxnId="{6A561CD3-EB37-4C2A-8AC0-9DD7701A99B7}">
      <dgm:prSet/>
      <dgm:spPr/>
      <dgm:t>
        <a:bodyPr/>
        <a:lstStyle/>
        <a:p>
          <a:endParaRPr lang="es-ES"/>
        </a:p>
      </dgm:t>
    </dgm:pt>
    <dgm:pt modelId="{E694CD8A-7697-40DE-ABDD-F07EE64C44AE}" type="sibTrans" cxnId="{6A561CD3-EB37-4C2A-8AC0-9DD7701A99B7}">
      <dgm:prSet/>
      <dgm:spPr/>
      <dgm:t>
        <a:bodyPr/>
        <a:lstStyle/>
        <a:p>
          <a:endParaRPr lang="es-ES"/>
        </a:p>
      </dgm:t>
    </dgm:pt>
    <dgm:pt modelId="{89E78003-33E3-432D-BCD8-D4132E2A0784}">
      <dgm:prSet phldrT="[Texto]" custT="1"/>
      <dgm:spPr/>
      <dgm:t>
        <a:bodyPr/>
        <a:lstStyle/>
        <a:p>
          <a:r>
            <a:rPr lang="es-EC" sz="1600" b="0" i="0" dirty="0" smtClean="0"/>
            <a:t>¿Usted ha sido atendido en las clínicas de convenio del IESS? </a:t>
          </a:r>
        </a:p>
        <a:p>
          <a:endParaRPr lang="es-EC" sz="1600" b="0" i="0" dirty="0" smtClean="0"/>
        </a:p>
        <a:p>
          <a:r>
            <a:rPr lang="es-EC" sz="1600" b="0" i="0" dirty="0" smtClean="0"/>
            <a:t>¿Usted cree que las clínicas de convenio cuentan con el personal capacitado para dar atención?</a:t>
          </a:r>
          <a:endParaRPr lang="es-ES" sz="1600" b="0" i="0" dirty="0"/>
        </a:p>
      </dgm:t>
    </dgm:pt>
    <dgm:pt modelId="{F4B5E046-E841-4595-8C64-52CCF4DD85F6}" type="parTrans" cxnId="{780DBC5F-C481-4911-A1F2-3938CCD6689B}">
      <dgm:prSet/>
      <dgm:spPr/>
      <dgm:t>
        <a:bodyPr/>
        <a:lstStyle/>
        <a:p>
          <a:endParaRPr lang="es-ES"/>
        </a:p>
      </dgm:t>
    </dgm:pt>
    <dgm:pt modelId="{DE0A9EE1-89E7-490A-A522-0B394E94FD0A}" type="sibTrans" cxnId="{780DBC5F-C481-4911-A1F2-3938CCD6689B}">
      <dgm:prSet/>
      <dgm:spPr/>
      <dgm:t>
        <a:bodyPr/>
        <a:lstStyle/>
        <a:p>
          <a:endParaRPr lang="es-ES"/>
        </a:p>
      </dgm:t>
    </dgm:pt>
    <dgm:pt modelId="{50E267E6-B066-485C-9314-4CD9B88074ED}">
      <dgm:prSet phldrT="[Texto]"/>
      <dgm:spPr/>
      <dgm:t>
        <a:bodyPr/>
        <a:lstStyle/>
        <a:p>
          <a:r>
            <a:rPr lang="es-EC" dirty="0" smtClean="0"/>
            <a:t>RECOMENDACIONES</a:t>
          </a:r>
          <a:endParaRPr lang="es-ES" dirty="0"/>
        </a:p>
      </dgm:t>
    </dgm:pt>
    <dgm:pt modelId="{0E99FB4B-DE52-4BF7-A2C4-555D7D19B879}" type="parTrans" cxnId="{04748A12-DA0A-435D-9A09-EDF3CA18EB54}">
      <dgm:prSet/>
      <dgm:spPr/>
      <dgm:t>
        <a:bodyPr/>
        <a:lstStyle/>
        <a:p>
          <a:endParaRPr lang="es-ES"/>
        </a:p>
      </dgm:t>
    </dgm:pt>
    <dgm:pt modelId="{804FDA9F-E2AA-4E62-8E6B-0CDBC8958FF7}" type="sibTrans" cxnId="{04748A12-DA0A-435D-9A09-EDF3CA18EB54}">
      <dgm:prSet/>
      <dgm:spPr/>
      <dgm:t>
        <a:bodyPr/>
        <a:lstStyle/>
        <a:p>
          <a:endParaRPr lang="es-ES"/>
        </a:p>
      </dgm:t>
    </dgm:pt>
    <dgm:pt modelId="{817A86C2-7597-4E2D-BA60-9AEEF4ED3C8E}">
      <dgm:prSet phldrT="[Texto]" custT="1"/>
      <dgm:spPr/>
      <dgm:t>
        <a:bodyPr/>
        <a:lstStyle/>
        <a:p>
          <a:pPr algn="just"/>
          <a:r>
            <a:rPr lang="es-EC" sz="1600" dirty="0" smtClean="0"/>
            <a:t>El IESS y sus clínicas de convenio  mejoren el estándar de servicio al afiliado dando  siempre un valor añadido como atenciones de calidad y tecnología de punta para la realización de exámenes especiales.</a:t>
          </a:r>
          <a:endParaRPr lang="es-ES" sz="1600" dirty="0"/>
        </a:p>
      </dgm:t>
    </dgm:pt>
    <dgm:pt modelId="{0B2AEDAA-A04B-42BA-A2CA-773FCB141539}" type="parTrans" cxnId="{EFA2DAA8-CEE7-4EAA-9812-2FDFB7E0F17C}">
      <dgm:prSet/>
      <dgm:spPr/>
      <dgm:t>
        <a:bodyPr/>
        <a:lstStyle/>
        <a:p>
          <a:endParaRPr lang="es-ES"/>
        </a:p>
      </dgm:t>
    </dgm:pt>
    <dgm:pt modelId="{2F1821C6-AB2E-417B-BCB6-F74446C1FD50}" type="sibTrans" cxnId="{EFA2DAA8-CEE7-4EAA-9812-2FDFB7E0F17C}">
      <dgm:prSet/>
      <dgm:spPr/>
      <dgm:t>
        <a:bodyPr/>
        <a:lstStyle/>
        <a:p>
          <a:endParaRPr lang="es-ES"/>
        </a:p>
      </dgm:t>
    </dgm:pt>
    <dgm:pt modelId="{6E363EF4-477D-4902-B5B8-89D52256D680}">
      <dgm:prSet phldrT="[Texto]" custT="1"/>
      <dgm:spPr/>
      <dgm:t>
        <a:bodyPr/>
        <a:lstStyle/>
        <a:p>
          <a:r>
            <a:rPr lang="es-EC" sz="1400" dirty="0" smtClean="0"/>
            <a:t>Mayor control en los agendamientos de las citas médicas y en el servicio que estas ofrecen a los afiliados o de agendar una nueva cita para que sean interpretados sus resultados.</a:t>
          </a:r>
          <a:endParaRPr lang="es-ES" sz="1400" dirty="0" smtClean="0"/>
        </a:p>
        <a:p>
          <a:r>
            <a:rPr lang="es-EC" sz="1400" dirty="0" smtClean="0"/>
            <a:t>El IESS debería capacitar a todos los médicos de las clínicas de convenio en las  diferentes áreas de Especialidad </a:t>
          </a:r>
          <a:endParaRPr lang="es-ES" sz="1400" dirty="0"/>
        </a:p>
      </dgm:t>
    </dgm:pt>
    <dgm:pt modelId="{F00E2D1A-75D9-47BB-8E57-B27598C1626A}" type="parTrans" cxnId="{E3E75BC6-4531-47B7-9002-3239BA535094}">
      <dgm:prSet/>
      <dgm:spPr/>
      <dgm:t>
        <a:bodyPr/>
        <a:lstStyle/>
        <a:p>
          <a:endParaRPr lang="es-ES"/>
        </a:p>
      </dgm:t>
    </dgm:pt>
    <dgm:pt modelId="{2D454922-0408-4E77-92AE-A9055BF516B8}" type="sibTrans" cxnId="{E3E75BC6-4531-47B7-9002-3239BA535094}">
      <dgm:prSet/>
      <dgm:spPr/>
      <dgm:t>
        <a:bodyPr/>
        <a:lstStyle/>
        <a:p>
          <a:endParaRPr lang="es-ES"/>
        </a:p>
      </dgm:t>
    </dgm:pt>
    <dgm:pt modelId="{A0621C8D-88CF-457F-94DF-7E560758BC37}" type="pres">
      <dgm:prSet presAssocID="{54360EB7-694C-442A-B365-4033186709ED}" presName="diagram" presStyleCnt="0">
        <dgm:presLayoutVars>
          <dgm:chPref val="1"/>
          <dgm:dir/>
          <dgm:animOne val="branch"/>
          <dgm:animLvl val="lvl"/>
          <dgm:resizeHandles/>
        </dgm:presLayoutVars>
      </dgm:prSet>
      <dgm:spPr/>
      <dgm:t>
        <a:bodyPr/>
        <a:lstStyle/>
        <a:p>
          <a:endParaRPr lang="es-ES"/>
        </a:p>
      </dgm:t>
    </dgm:pt>
    <dgm:pt modelId="{2D319FE9-7599-4DE7-A12B-A5CA44B86AB7}" type="pres">
      <dgm:prSet presAssocID="{A7BE65C4-8F8F-4EFC-8D8B-ED2260D9A194}" presName="root" presStyleCnt="0"/>
      <dgm:spPr/>
    </dgm:pt>
    <dgm:pt modelId="{4FF6F501-AC2F-4A85-8540-4497ED7049D6}" type="pres">
      <dgm:prSet presAssocID="{A7BE65C4-8F8F-4EFC-8D8B-ED2260D9A194}" presName="rootComposite" presStyleCnt="0"/>
      <dgm:spPr/>
    </dgm:pt>
    <dgm:pt modelId="{272B6FB0-9BA9-488E-AAC9-E955ACF69253}" type="pres">
      <dgm:prSet presAssocID="{A7BE65C4-8F8F-4EFC-8D8B-ED2260D9A194}" presName="rootText" presStyleLbl="node1" presStyleIdx="0" presStyleCnt="2" custScaleX="69626" custScaleY="40752"/>
      <dgm:spPr/>
      <dgm:t>
        <a:bodyPr/>
        <a:lstStyle/>
        <a:p>
          <a:endParaRPr lang="es-ES"/>
        </a:p>
      </dgm:t>
    </dgm:pt>
    <dgm:pt modelId="{C7A231F2-FAC7-449B-A5FE-1BA5429AED48}" type="pres">
      <dgm:prSet presAssocID="{A7BE65C4-8F8F-4EFC-8D8B-ED2260D9A194}" presName="rootConnector" presStyleLbl="node1" presStyleIdx="0" presStyleCnt="2"/>
      <dgm:spPr/>
      <dgm:t>
        <a:bodyPr/>
        <a:lstStyle/>
        <a:p>
          <a:endParaRPr lang="es-ES"/>
        </a:p>
      </dgm:t>
    </dgm:pt>
    <dgm:pt modelId="{E3E12617-8E4E-47C1-AA4A-F2EEF2887A78}" type="pres">
      <dgm:prSet presAssocID="{A7BE65C4-8F8F-4EFC-8D8B-ED2260D9A194}" presName="childShape" presStyleCnt="0"/>
      <dgm:spPr/>
    </dgm:pt>
    <dgm:pt modelId="{9D55332A-80E6-41C0-B94C-7026AF823B48}" type="pres">
      <dgm:prSet presAssocID="{65AD346C-7762-4371-BEAA-439A86094084}" presName="Name13" presStyleLbl="parChTrans1D2" presStyleIdx="0" presStyleCnt="4"/>
      <dgm:spPr/>
      <dgm:t>
        <a:bodyPr/>
        <a:lstStyle/>
        <a:p>
          <a:endParaRPr lang="es-ES"/>
        </a:p>
      </dgm:t>
    </dgm:pt>
    <dgm:pt modelId="{A205F168-BD82-42D4-AF9A-D71824DC4C68}" type="pres">
      <dgm:prSet presAssocID="{5FA69E57-6D93-459C-8A47-B7C01A1EB0A1}" presName="childText" presStyleLbl="bgAcc1" presStyleIdx="0" presStyleCnt="4">
        <dgm:presLayoutVars>
          <dgm:bulletEnabled val="1"/>
        </dgm:presLayoutVars>
      </dgm:prSet>
      <dgm:spPr/>
      <dgm:t>
        <a:bodyPr/>
        <a:lstStyle/>
        <a:p>
          <a:endParaRPr lang="es-ES"/>
        </a:p>
      </dgm:t>
    </dgm:pt>
    <dgm:pt modelId="{050923B5-280E-4717-AF72-2485B445E750}" type="pres">
      <dgm:prSet presAssocID="{F4B5E046-E841-4595-8C64-52CCF4DD85F6}" presName="Name13" presStyleLbl="parChTrans1D2" presStyleIdx="1" presStyleCnt="4"/>
      <dgm:spPr/>
      <dgm:t>
        <a:bodyPr/>
        <a:lstStyle/>
        <a:p>
          <a:endParaRPr lang="es-ES"/>
        </a:p>
      </dgm:t>
    </dgm:pt>
    <dgm:pt modelId="{35DD390B-7A45-4F89-BC33-FA413BDA366B}" type="pres">
      <dgm:prSet presAssocID="{89E78003-33E3-432D-BCD8-D4132E2A0784}" presName="childText" presStyleLbl="bgAcc1" presStyleIdx="1" presStyleCnt="4">
        <dgm:presLayoutVars>
          <dgm:bulletEnabled val="1"/>
        </dgm:presLayoutVars>
      </dgm:prSet>
      <dgm:spPr/>
      <dgm:t>
        <a:bodyPr/>
        <a:lstStyle/>
        <a:p>
          <a:endParaRPr lang="es-ES"/>
        </a:p>
      </dgm:t>
    </dgm:pt>
    <dgm:pt modelId="{E45C41A7-A152-4718-9D5F-1932C48AD0D7}" type="pres">
      <dgm:prSet presAssocID="{50E267E6-B066-485C-9314-4CD9B88074ED}" presName="root" presStyleCnt="0"/>
      <dgm:spPr/>
    </dgm:pt>
    <dgm:pt modelId="{3AE531E4-6F58-47CB-9939-FD2148F7448D}" type="pres">
      <dgm:prSet presAssocID="{50E267E6-B066-485C-9314-4CD9B88074ED}" presName="rootComposite" presStyleCnt="0"/>
      <dgm:spPr/>
    </dgm:pt>
    <dgm:pt modelId="{889EAF5E-7A96-4517-B234-232958032108}" type="pres">
      <dgm:prSet presAssocID="{50E267E6-B066-485C-9314-4CD9B88074ED}" presName="rootText" presStyleLbl="node1" presStyleIdx="1" presStyleCnt="2" custScaleX="70271" custScaleY="40752"/>
      <dgm:spPr/>
      <dgm:t>
        <a:bodyPr/>
        <a:lstStyle/>
        <a:p>
          <a:endParaRPr lang="es-ES"/>
        </a:p>
      </dgm:t>
    </dgm:pt>
    <dgm:pt modelId="{D2719912-EAB8-44D4-B73E-777DD893C8BA}" type="pres">
      <dgm:prSet presAssocID="{50E267E6-B066-485C-9314-4CD9B88074ED}" presName="rootConnector" presStyleLbl="node1" presStyleIdx="1" presStyleCnt="2"/>
      <dgm:spPr/>
      <dgm:t>
        <a:bodyPr/>
        <a:lstStyle/>
        <a:p>
          <a:endParaRPr lang="es-ES"/>
        </a:p>
      </dgm:t>
    </dgm:pt>
    <dgm:pt modelId="{89A5DDF2-9466-461D-8470-C1F529A90DC4}" type="pres">
      <dgm:prSet presAssocID="{50E267E6-B066-485C-9314-4CD9B88074ED}" presName="childShape" presStyleCnt="0"/>
      <dgm:spPr/>
    </dgm:pt>
    <dgm:pt modelId="{4FFBE0F8-245E-44DB-9D69-002791ED9AC1}" type="pres">
      <dgm:prSet presAssocID="{0B2AEDAA-A04B-42BA-A2CA-773FCB141539}" presName="Name13" presStyleLbl="parChTrans1D2" presStyleIdx="2" presStyleCnt="4"/>
      <dgm:spPr/>
      <dgm:t>
        <a:bodyPr/>
        <a:lstStyle/>
        <a:p>
          <a:endParaRPr lang="es-ES"/>
        </a:p>
      </dgm:t>
    </dgm:pt>
    <dgm:pt modelId="{528A77EF-8626-493C-AEA9-16BF311648F1}" type="pres">
      <dgm:prSet presAssocID="{817A86C2-7597-4E2D-BA60-9AEEF4ED3C8E}" presName="childText" presStyleLbl="bgAcc1" presStyleIdx="2" presStyleCnt="4">
        <dgm:presLayoutVars>
          <dgm:bulletEnabled val="1"/>
        </dgm:presLayoutVars>
      </dgm:prSet>
      <dgm:spPr/>
      <dgm:t>
        <a:bodyPr/>
        <a:lstStyle/>
        <a:p>
          <a:endParaRPr lang="es-ES"/>
        </a:p>
      </dgm:t>
    </dgm:pt>
    <dgm:pt modelId="{16BC5D31-43B1-40D9-A0B6-C691C847732F}" type="pres">
      <dgm:prSet presAssocID="{F00E2D1A-75D9-47BB-8E57-B27598C1626A}" presName="Name13" presStyleLbl="parChTrans1D2" presStyleIdx="3" presStyleCnt="4"/>
      <dgm:spPr/>
      <dgm:t>
        <a:bodyPr/>
        <a:lstStyle/>
        <a:p>
          <a:endParaRPr lang="es-ES"/>
        </a:p>
      </dgm:t>
    </dgm:pt>
    <dgm:pt modelId="{9FD5FC9E-A5DE-48C5-9C6B-287871E8905E}" type="pres">
      <dgm:prSet presAssocID="{6E363EF4-477D-4902-B5B8-89D52256D680}" presName="childText" presStyleLbl="bgAcc1" presStyleIdx="3" presStyleCnt="4">
        <dgm:presLayoutVars>
          <dgm:bulletEnabled val="1"/>
        </dgm:presLayoutVars>
      </dgm:prSet>
      <dgm:spPr/>
      <dgm:t>
        <a:bodyPr/>
        <a:lstStyle/>
        <a:p>
          <a:endParaRPr lang="es-ES"/>
        </a:p>
      </dgm:t>
    </dgm:pt>
  </dgm:ptLst>
  <dgm:cxnLst>
    <dgm:cxn modelId="{04748A12-DA0A-435D-9A09-EDF3CA18EB54}" srcId="{54360EB7-694C-442A-B365-4033186709ED}" destId="{50E267E6-B066-485C-9314-4CD9B88074ED}" srcOrd="1" destOrd="0" parTransId="{0E99FB4B-DE52-4BF7-A2C4-555D7D19B879}" sibTransId="{804FDA9F-E2AA-4E62-8E6B-0CDBC8958FF7}"/>
    <dgm:cxn modelId="{9D05A5ED-BB75-4598-A702-4E71C6FC4326}" type="presOf" srcId="{817A86C2-7597-4E2D-BA60-9AEEF4ED3C8E}" destId="{528A77EF-8626-493C-AEA9-16BF311648F1}" srcOrd="0" destOrd="0" presId="urn:microsoft.com/office/officeart/2005/8/layout/hierarchy3"/>
    <dgm:cxn modelId="{635C0A68-7A16-4AA3-965A-D15897BFDA9B}" type="presOf" srcId="{50E267E6-B066-485C-9314-4CD9B88074ED}" destId="{889EAF5E-7A96-4517-B234-232958032108}" srcOrd="0" destOrd="0" presId="urn:microsoft.com/office/officeart/2005/8/layout/hierarchy3"/>
    <dgm:cxn modelId="{5EE9318C-CDEF-490A-84D0-91233E259D7D}" type="presOf" srcId="{F4B5E046-E841-4595-8C64-52CCF4DD85F6}" destId="{050923B5-280E-4717-AF72-2485B445E750}" srcOrd="0" destOrd="0" presId="urn:microsoft.com/office/officeart/2005/8/layout/hierarchy3"/>
    <dgm:cxn modelId="{548754DE-D633-4D19-B46C-BE9E9D9547CA}" type="presOf" srcId="{54360EB7-694C-442A-B365-4033186709ED}" destId="{A0621C8D-88CF-457F-94DF-7E560758BC37}" srcOrd="0" destOrd="0" presId="urn:microsoft.com/office/officeart/2005/8/layout/hierarchy3"/>
    <dgm:cxn modelId="{2F283299-3372-4035-80B8-1B4D0205D230}" type="presOf" srcId="{89E78003-33E3-432D-BCD8-D4132E2A0784}" destId="{35DD390B-7A45-4F89-BC33-FA413BDA366B}" srcOrd="0" destOrd="0" presId="urn:microsoft.com/office/officeart/2005/8/layout/hierarchy3"/>
    <dgm:cxn modelId="{20B016D2-7B3A-4B0C-96B4-5E5DF3747EA4}" type="presOf" srcId="{6E363EF4-477D-4902-B5B8-89D52256D680}" destId="{9FD5FC9E-A5DE-48C5-9C6B-287871E8905E}" srcOrd="0" destOrd="0" presId="urn:microsoft.com/office/officeart/2005/8/layout/hierarchy3"/>
    <dgm:cxn modelId="{844C7285-16CD-4D3C-B71D-38DC549350D0}" type="presOf" srcId="{A7BE65C4-8F8F-4EFC-8D8B-ED2260D9A194}" destId="{272B6FB0-9BA9-488E-AAC9-E955ACF69253}" srcOrd="0" destOrd="0" presId="urn:microsoft.com/office/officeart/2005/8/layout/hierarchy3"/>
    <dgm:cxn modelId="{4D1D5B89-7C0F-445F-8265-89F3CD9ACD77}" type="presOf" srcId="{5FA69E57-6D93-459C-8A47-B7C01A1EB0A1}" destId="{A205F168-BD82-42D4-AF9A-D71824DC4C68}" srcOrd="0" destOrd="0" presId="urn:microsoft.com/office/officeart/2005/8/layout/hierarchy3"/>
    <dgm:cxn modelId="{780DBC5F-C481-4911-A1F2-3938CCD6689B}" srcId="{A7BE65C4-8F8F-4EFC-8D8B-ED2260D9A194}" destId="{89E78003-33E3-432D-BCD8-D4132E2A0784}" srcOrd="1" destOrd="0" parTransId="{F4B5E046-E841-4595-8C64-52CCF4DD85F6}" sibTransId="{DE0A9EE1-89E7-490A-A522-0B394E94FD0A}"/>
    <dgm:cxn modelId="{EFA2DAA8-CEE7-4EAA-9812-2FDFB7E0F17C}" srcId="{50E267E6-B066-485C-9314-4CD9B88074ED}" destId="{817A86C2-7597-4E2D-BA60-9AEEF4ED3C8E}" srcOrd="0" destOrd="0" parTransId="{0B2AEDAA-A04B-42BA-A2CA-773FCB141539}" sibTransId="{2F1821C6-AB2E-417B-BCB6-F74446C1FD50}"/>
    <dgm:cxn modelId="{F7BB84B5-AD68-4431-B0DA-ECE785EA01E0}" type="presOf" srcId="{0B2AEDAA-A04B-42BA-A2CA-773FCB141539}" destId="{4FFBE0F8-245E-44DB-9D69-002791ED9AC1}" srcOrd="0" destOrd="0" presId="urn:microsoft.com/office/officeart/2005/8/layout/hierarchy3"/>
    <dgm:cxn modelId="{EFEEA7C6-7EE8-40F6-BD1E-36617918802A}" type="presOf" srcId="{A7BE65C4-8F8F-4EFC-8D8B-ED2260D9A194}" destId="{C7A231F2-FAC7-449B-A5FE-1BA5429AED48}" srcOrd="1" destOrd="0" presId="urn:microsoft.com/office/officeart/2005/8/layout/hierarchy3"/>
    <dgm:cxn modelId="{7AE6BAEF-EA6A-45CF-BD24-2D2721943907}" srcId="{54360EB7-694C-442A-B365-4033186709ED}" destId="{A7BE65C4-8F8F-4EFC-8D8B-ED2260D9A194}" srcOrd="0" destOrd="0" parTransId="{96CDDF90-254B-4342-9863-6C72CFD2B3CA}" sibTransId="{549290B3-330B-4038-BC00-2FB64BA15292}"/>
    <dgm:cxn modelId="{E3E75BC6-4531-47B7-9002-3239BA535094}" srcId="{50E267E6-B066-485C-9314-4CD9B88074ED}" destId="{6E363EF4-477D-4902-B5B8-89D52256D680}" srcOrd="1" destOrd="0" parTransId="{F00E2D1A-75D9-47BB-8E57-B27598C1626A}" sibTransId="{2D454922-0408-4E77-92AE-A9055BF516B8}"/>
    <dgm:cxn modelId="{77309E79-D69D-4B74-92D5-5ED7E82BF8E3}" type="presOf" srcId="{65AD346C-7762-4371-BEAA-439A86094084}" destId="{9D55332A-80E6-41C0-B94C-7026AF823B48}" srcOrd="0" destOrd="0" presId="urn:microsoft.com/office/officeart/2005/8/layout/hierarchy3"/>
    <dgm:cxn modelId="{16ADA7F2-0FF9-4574-9F7C-44DD8AE0D611}" type="presOf" srcId="{F00E2D1A-75D9-47BB-8E57-B27598C1626A}" destId="{16BC5D31-43B1-40D9-A0B6-C691C847732F}" srcOrd="0" destOrd="0" presId="urn:microsoft.com/office/officeart/2005/8/layout/hierarchy3"/>
    <dgm:cxn modelId="{6A561CD3-EB37-4C2A-8AC0-9DD7701A99B7}" srcId="{A7BE65C4-8F8F-4EFC-8D8B-ED2260D9A194}" destId="{5FA69E57-6D93-459C-8A47-B7C01A1EB0A1}" srcOrd="0" destOrd="0" parTransId="{65AD346C-7762-4371-BEAA-439A86094084}" sibTransId="{E694CD8A-7697-40DE-ABDD-F07EE64C44AE}"/>
    <dgm:cxn modelId="{9BFAC49A-58C1-4F61-B47B-E90AA8A05499}" type="presOf" srcId="{50E267E6-B066-485C-9314-4CD9B88074ED}" destId="{D2719912-EAB8-44D4-B73E-777DD893C8BA}" srcOrd="1" destOrd="0" presId="urn:microsoft.com/office/officeart/2005/8/layout/hierarchy3"/>
    <dgm:cxn modelId="{182EC26E-B2CF-4853-8B1F-A7249F8A5D53}" type="presParOf" srcId="{A0621C8D-88CF-457F-94DF-7E560758BC37}" destId="{2D319FE9-7599-4DE7-A12B-A5CA44B86AB7}" srcOrd="0" destOrd="0" presId="urn:microsoft.com/office/officeart/2005/8/layout/hierarchy3"/>
    <dgm:cxn modelId="{DA552A8A-872B-43A4-B34F-051525511049}" type="presParOf" srcId="{2D319FE9-7599-4DE7-A12B-A5CA44B86AB7}" destId="{4FF6F501-AC2F-4A85-8540-4497ED7049D6}" srcOrd="0" destOrd="0" presId="urn:microsoft.com/office/officeart/2005/8/layout/hierarchy3"/>
    <dgm:cxn modelId="{A28BC970-6C15-4A71-9D61-DEA933939C3F}" type="presParOf" srcId="{4FF6F501-AC2F-4A85-8540-4497ED7049D6}" destId="{272B6FB0-9BA9-488E-AAC9-E955ACF69253}" srcOrd="0" destOrd="0" presId="urn:microsoft.com/office/officeart/2005/8/layout/hierarchy3"/>
    <dgm:cxn modelId="{841620A1-0392-4F55-8BF6-D8DD91EDA85D}" type="presParOf" srcId="{4FF6F501-AC2F-4A85-8540-4497ED7049D6}" destId="{C7A231F2-FAC7-449B-A5FE-1BA5429AED48}" srcOrd="1" destOrd="0" presId="urn:microsoft.com/office/officeart/2005/8/layout/hierarchy3"/>
    <dgm:cxn modelId="{56611F26-9A5C-42E4-A191-E847D6E8FE4D}" type="presParOf" srcId="{2D319FE9-7599-4DE7-A12B-A5CA44B86AB7}" destId="{E3E12617-8E4E-47C1-AA4A-F2EEF2887A78}" srcOrd="1" destOrd="0" presId="urn:microsoft.com/office/officeart/2005/8/layout/hierarchy3"/>
    <dgm:cxn modelId="{1A8B929E-B008-40C7-A31D-E7F225654A03}" type="presParOf" srcId="{E3E12617-8E4E-47C1-AA4A-F2EEF2887A78}" destId="{9D55332A-80E6-41C0-B94C-7026AF823B48}" srcOrd="0" destOrd="0" presId="urn:microsoft.com/office/officeart/2005/8/layout/hierarchy3"/>
    <dgm:cxn modelId="{0DC29D46-4887-4AEA-B9FF-02CFEF06D438}" type="presParOf" srcId="{E3E12617-8E4E-47C1-AA4A-F2EEF2887A78}" destId="{A205F168-BD82-42D4-AF9A-D71824DC4C68}" srcOrd="1" destOrd="0" presId="urn:microsoft.com/office/officeart/2005/8/layout/hierarchy3"/>
    <dgm:cxn modelId="{5FB9551E-0018-4D5F-9BDA-218082DD38D4}" type="presParOf" srcId="{E3E12617-8E4E-47C1-AA4A-F2EEF2887A78}" destId="{050923B5-280E-4717-AF72-2485B445E750}" srcOrd="2" destOrd="0" presId="urn:microsoft.com/office/officeart/2005/8/layout/hierarchy3"/>
    <dgm:cxn modelId="{C70205F1-021E-41EB-9B8D-CDEF48414920}" type="presParOf" srcId="{E3E12617-8E4E-47C1-AA4A-F2EEF2887A78}" destId="{35DD390B-7A45-4F89-BC33-FA413BDA366B}" srcOrd="3" destOrd="0" presId="urn:microsoft.com/office/officeart/2005/8/layout/hierarchy3"/>
    <dgm:cxn modelId="{16452AB7-DE45-4105-999E-62B692AE6B8B}" type="presParOf" srcId="{A0621C8D-88CF-457F-94DF-7E560758BC37}" destId="{E45C41A7-A152-4718-9D5F-1932C48AD0D7}" srcOrd="1" destOrd="0" presId="urn:microsoft.com/office/officeart/2005/8/layout/hierarchy3"/>
    <dgm:cxn modelId="{EAF4EC48-A857-43D7-BB0E-A295517013CF}" type="presParOf" srcId="{E45C41A7-A152-4718-9D5F-1932C48AD0D7}" destId="{3AE531E4-6F58-47CB-9939-FD2148F7448D}" srcOrd="0" destOrd="0" presId="urn:microsoft.com/office/officeart/2005/8/layout/hierarchy3"/>
    <dgm:cxn modelId="{DCAC2E90-83D1-4A0E-9100-7481A8246C0F}" type="presParOf" srcId="{3AE531E4-6F58-47CB-9939-FD2148F7448D}" destId="{889EAF5E-7A96-4517-B234-232958032108}" srcOrd="0" destOrd="0" presId="urn:microsoft.com/office/officeart/2005/8/layout/hierarchy3"/>
    <dgm:cxn modelId="{1B2B47CB-6A89-4A7A-A885-0112B6D1F593}" type="presParOf" srcId="{3AE531E4-6F58-47CB-9939-FD2148F7448D}" destId="{D2719912-EAB8-44D4-B73E-777DD893C8BA}" srcOrd="1" destOrd="0" presId="urn:microsoft.com/office/officeart/2005/8/layout/hierarchy3"/>
    <dgm:cxn modelId="{52D7F808-6D47-451B-8DDB-D169F5C3737E}" type="presParOf" srcId="{E45C41A7-A152-4718-9D5F-1932C48AD0D7}" destId="{89A5DDF2-9466-461D-8470-C1F529A90DC4}" srcOrd="1" destOrd="0" presId="urn:microsoft.com/office/officeart/2005/8/layout/hierarchy3"/>
    <dgm:cxn modelId="{C85106D2-43AD-435A-9301-3A03AECF291A}" type="presParOf" srcId="{89A5DDF2-9466-461D-8470-C1F529A90DC4}" destId="{4FFBE0F8-245E-44DB-9D69-002791ED9AC1}" srcOrd="0" destOrd="0" presId="urn:microsoft.com/office/officeart/2005/8/layout/hierarchy3"/>
    <dgm:cxn modelId="{6E1A4147-4148-4AEB-9F28-F69D7D7C52EF}" type="presParOf" srcId="{89A5DDF2-9466-461D-8470-C1F529A90DC4}" destId="{528A77EF-8626-493C-AEA9-16BF311648F1}" srcOrd="1" destOrd="0" presId="urn:microsoft.com/office/officeart/2005/8/layout/hierarchy3"/>
    <dgm:cxn modelId="{A76DD0E2-3B6D-4C9C-85BA-E9B956FE7324}" type="presParOf" srcId="{89A5DDF2-9466-461D-8470-C1F529A90DC4}" destId="{16BC5D31-43B1-40D9-A0B6-C691C847732F}" srcOrd="2" destOrd="0" presId="urn:microsoft.com/office/officeart/2005/8/layout/hierarchy3"/>
    <dgm:cxn modelId="{28EC54F3-EDC8-48AC-B7C4-49EEAF3E862B}" type="presParOf" srcId="{89A5DDF2-9466-461D-8470-C1F529A90DC4}" destId="{9FD5FC9E-A5DE-48C5-9C6B-287871E8905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360EB7-694C-442A-B365-4033186709ED}"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es-ES"/>
        </a:p>
      </dgm:t>
    </dgm:pt>
    <dgm:pt modelId="{A7BE65C4-8F8F-4EFC-8D8B-ED2260D9A194}">
      <dgm:prSet phldrT="[Texto]"/>
      <dgm:spPr/>
      <dgm:t>
        <a:bodyPr/>
        <a:lstStyle/>
        <a:p>
          <a:r>
            <a:rPr lang="es-EC" dirty="0" smtClean="0"/>
            <a:t>CONCLUSIONES</a:t>
          </a:r>
          <a:endParaRPr lang="es-ES" dirty="0"/>
        </a:p>
      </dgm:t>
    </dgm:pt>
    <dgm:pt modelId="{96CDDF90-254B-4342-9863-6C72CFD2B3CA}" type="parTrans" cxnId="{7AE6BAEF-EA6A-45CF-BD24-2D2721943907}">
      <dgm:prSet/>
      <dgm:spPr/>
      <dgm:t>
        <a:bodyPr/>
        <a:lstStyle/>
        <a:p>
          <a:endParaRPr lang="es-ES"/>
        </a:p>
      </dgm:t>
    </dgm:pt>
    <dgm:pt modelId="{549290B3-330B-4038-BC00-2FB64BA15292}" type="sibTrans" cxnId="{7AE6BAEF-EA6A-45CF-BD24-2D2721943907}">
      <dgm:prSet/>
      <dgm:spPr/>
      <dgm:t>
        <a:bodyPr/>
        <a:lstStyle/>
        <a:p>
          <a:endParaRPr lang="es-ES"/>
        </a:p>
      </dgm:t>
    </dgm:pt>
    <dgm:pt modelId="{5FA69E57-6D93-459C-8A47-B7C01A1EB0A1}">
      <dgm:prSet phldrT="[Texto]" custT="1"/>
      <dgm:spPr/>
      <dgm:t>
        <a:bodyPr/>
        <a:lstStyle/>
        <a:p>
          <a:pPr algn="just"/>
          <a:r>
            <a:rPr lang="es-EC" sz="1600" dirty="0" smtClean="0"/>
            <a:t>El proyecto de investigación visualizo desde que el paciente obtiene la cita médica, luego es derivado o atendido por el especialista, se realiza exámenes y es direccionado para realizar un tratamiento para lograr su sanación.</a:t>
          </a:r>
          <a:endParaRPr lang="es-ES" sz="1600" dirty="0"/>
        </a:p>
      </dgm:t>
    </dgm:pt>
    <dgm:pt modelId="{65AD346C-7762-4371-BEAA-439A86094084}" type="parTrans" cxnId="{6A561CD3-EB37-4C2A-8AC0-9DD7701A99B7}">
      <dgm:prSet/>
      <dgm:spPr/>
      <dgm:t>
        <a:bodyPr/>
        <a:lstStyle/>
        <a:p>
          <a:endParaRPr lang="es-ES"/>
        </a:p>
      </dgm:t>
    </dgm:pt>
    <dgm:pt modelId="{E694CD8A-7697-40DE-ABDD-F07EE64C44AE}" type="sibTrans" cxnId="{6A561CD3-EB37-4C2A-8AC0-9DD7701A99B7}">
      <dgm:prSet/>
      <dgm:spPr/>
      <dgm:t>
        <a:bodyPr/>
        <a:lstStyle/>
        <a:p>
          <a:endParaRPr lang="es-ES"/>
        </a:p>
      </dgm:t>
    </dgm:pt>
    <dgm:pt modelId="{89E78003-33E3-432D-BCD8-D4132E2A0784}">
      <dgm:prSet phldrT="[Texto]" custT="1"/>
      <dgm:spPr/>
      <dgm:t>
        <a:bodyPr/>
        <a:lstStyle/>
        <a:p>
          <a:r>
            <a:rPr lang="es-EC" sz="1600" dirty="0" smtClean="0"/>
            <a:t>El método gap  determinar dónde estamos y a donde deberíamos llegar a través de diferentes pasos con un objetivo determinado.</a:t>
          </a:r>
          <a:endParaRPr lang="es-ES" sz="1600" b="0" i="0" dirty="0"/>
        </a:p>
      </dgm:t>
    </dgm:pt>
    <dgm:pt modelId="{F4B5E046-E841-4595-8C64-52CCF4DD85F6}" type="parTrans" cxnId="{780DBC5F-C481-4911-A1F2-3938CCD6689B}">
      <dgm:prSet/>
      <dgm:spPr/>
      <dgm:t>
        <a:bodyPr/>
        <a:lstStyle/>
        <a:p>
          <a:endParaRPr lang="es-ES"/>
        </a:p>
      </dgm:t>
    </dgm:pt>
    <dgm:pt modelId="{DE0A9EE1-89E7-490A-A522-0B394E94FD0A}" type="sibTrans" cxnId="{780DBC5F-C481-4911-A1F2-3938CCD6689B}">
      <dgm:prSet/>
      <dgm:spPr/>
      <dgm:t>
        <a:bodyPr/>
        <a:lstStyle/>
        <a:p>
          <a:endParaRPr lang="es-ES"/>
        </a:p>
      </dgm:t>
    </dgm:pt>
    <dgm:pt modelId="{50E267E6-B066-485C-9314-4CD9B88074ED}">
      <dgm:prSet phldrT="[Texto]"/>
      <dgm:spPr/>
      <dgm:t>
        <a:bodyPr/>
        <a:lstStyle/>
        <a:p>
          <a:r>
            <a:rPr lang="es-EC" dirty="0" smtClean="0"/>
            <a:t>RECOMENDACIONES</a:t>
          </a:r>
          <a:endParaRPr lang="es-ES" dirty="0"/>
        </a:p>
      </dgm:t>
    </dgm:pt>
    <dgm:pt modelId="{0E99FB4B-DE52-4BF7-A2C4-555D7D19B879}" type="parTrans" cxnId="{04748A12-DA0A-435D-9A09-EDF3CA18EB54}">
      <dgm:prSet/>
      <dgm:spPr/>
      <dgm:t>
        <a:bodyPr/>
        <a:lstStyle/>
        <a:p>
          <a:endParaRPr lang="es-ES"/>
        </a:p>
      </dgm:t>
    </dgm:pt>
    <dgm:pt modelId="{804FDA9F-E2AA-4E62-8E6B-0CDBC8958FF7}" type="sibTrans" cxnId="{04748A12-DA0A-435D-9A09-EDF3CA18EB54}">
      <dgm:prSet/>
      <dgm:spPr/>
      <dgm:t>
        <a:bodyPr/>
        <a:lstStyle/>
        <a:p>
          <a:endParaRPr lang="es-ES"/>
        </a:p>
      </dgm:t>
    </dgm:pt>
    <dgm:pt modelId="{817A86C2-7597-4E2D-BA60-9AEEF4ED3C8E}">
      <dgm:prSet phldrT="[Texto]" custT="1"/>
      <dgm:spPr/>
      <dgm:t>
        <a:bodyPr/>
        <a:lstStyle/>
        <a:p>
          <a:pPr algn="just"/>
          <a:r>
            <a:rPr lang="es-EC" sz="1600" dirty="0" smtClean="0"/>
            <a:t>Se recomiendo que los tiempos de atención sean menores y que el servicio mejore en su gran mayoría.</a:t>
          </a:r>
          <a:endParaRPr lang="es-ES" sz="1600" dirty="0"/>
        </a:p>
      </dgm:t>
    </dgm:pt>
    <dgm:pt modelId="{0B2AEDAA-A04B-42BA-A2CA-773FCB141539}" type="parTrans" cxnId="{EFA2DAA8-CEE7-4EAA-9812-2FDFB7E0F17C}">
      <dgm:prSet/>
      <dgm:spPr/>
      <dgm:t>
        <a:bodyPr/>
        <a:lstStyle/>
        <a:p>
          <a:endParaRPr lang="es-ES"/>
        </a:p>
      </dgm:t>
    </dgm:pt>
    <dgm:pt modelId="{2F1821C6-AB2E-417B-BCB6-F74446C1FD50}" type="sibTrans" cxnId="{EFA2DAA8-CEE7-4EAA-9812-2FDFB7E0F17C}">
      <dgm:prSet/>
      <dgm:spPr/>
      <dgm:t>
        <a:bodyPr/>
        <a:lstStyle/>
        <a:p>
          <a:endParaRPr lang="es-ES"/>
        </a:p>
      </dgm:t>
    </dgm:pt>
    <dgm:pt modelId="{6E363EF4-477D-4902-B5B8-89D52256D680}">
      <dgm:prSet phldrT="[Texto]" custT="1"/>
      <dgm:spPr/>
      <dgm:t>
        <a:bodyPr/>
        <a:lstStyle/>
        <a:p>
          <a:r>
            <a:rPr lang="es-EC" sz="1600" dirty="0" smtClean="0"/>
            <a:t>Se recomienda utilizar las 5 dimensiones del método GAP, en especial desarrollar el crecimiento de la infraestructura física y de equipos.</a:t>
          </a:r>
          <a:endParaRPr lang="es-ES" sz="1600" dirty="0"/>
        </a:p>
      </dgm:t>
    </dgm:pt>
    <dgm:pt modelId="{F00E2D1A-75D9-47BB-8E57-B27598C1626A}" type="parTrans" cxnId="{E3E75BC6-4531-47B7-9002-3239BA535094}">
      <dgm:prSet/>
      <dgm:spPr/>
      <dgm:t>
        <a:bodyPr/>
        <a:lstStyle/>
        <a:p>
          <a:endParaRPr lang="es-ES"/>
        </a:p>
      </dgm:t>
    </dgm:pt>
    <dgm:pt modelId="{2D454922-0408-4E77-92AE-A9055BF516B8}" type="sibTrans" cxnId="{E3E75BC6-4531-47B7-9002-3239BA535094}">
      <dgm:prSet/>
      <dgm:spPr/>
      <dgm:t>
        <a:bodyPr/>
        <a:lstStyle/>
        <a:p>
          <a:endParaRPr lang="es-ES"/>
        </a:p>
      </dgm:t>
    </dgm:pt>
    <dgm:pt modelId="{A0621C8D-88CF-457F-94DF-7E560758BC37}" type="pres">
      <dgm:prSet presAssocID="{54360EB7-694C-442A-B365-4033186709ED}" presName="diagram" presStyleCnt="0">
        <dgm:presLayoutVars>
          <dgm:chPref val="1"/>
          <dgm:dir/>
          <dgm:animOne val="branch"/>
          <dgm:animLvl val="lvl"/>
          <dgm:resizeHandles/>
        </dgm:presLayoutVars>
      </dgm:prSet>
      <dgm:spPr/>
      <dgm:t>
        <a:bodyPr/>
        <a:lstStyle/>
        <a:p>
          <a:endParaRPr lang="es-ES"/>
        </a:p>
      </dgm:t>
    </dgm:pt>
    <dgm:pt modelId="{2D319FE9-7599-4DE7-A12B-A5CA44B86AB7}" type="pres">
      <dgm:prSet presAssocID="{A7BE65C4-8F8F-4EFC-8D8B-ED2260D9A194}" presName="root" presStyleCnt="0"/>
      <dgm:spPr/>
    </dgm:pt>
    <dgm:pt modelId="{4FF6F501-AC2F-4A85-8540-4497ED7049D6}" type="pres">
      <dgm:prSet presAssocID="{A7BE65C4-8F8F-4EFC-8D8B-ED2260D9A194}" presName="rootComposite" presStyleCnt="0"/>
      <dgm:spPr/>
    </dgm:pt>
    <dgm:pt modelId="{272B6FB0-9BA9-488E-AAC9-E955ACF69253}" type="pres">
      <dgm:prSet presAssocID="{A7BE65C4-8F8F-4EFC-8D8B-ED2260D9A194}" presName="rootText" presStyleLbl="node1" presStyleIdx="0" presStyleCnt="2" custScaleX="69626" custScaleY="40752"/>
      <dgm:spPr/>
      <dgm:t>
        <a:bodyPr/>
        <a:lstStyle/>
        <a:p>
          <a:endParaRPr lang="es-ES"/>
        </a:p>
      </dgm:t>
    </dgm:pt>
    <dgm:pt modelId="{C7A231F2-FAC7-449B-A5FE-1BA5429AED48}" type="pres">
      <dgm:prSet presAssocID="{A7BE65C4-8F8F-4EFC-8D8B-ED2260D9A194}" presName="rootConnector" presStyleLbl="node1" presStyleIdx="0" presStyleCnt="2"/>
      <dgm:spPr/>
      <dgm:t>
        <a:bodyPr/>
        <a:lstStyle/>
        <a:p>
          <a:endParaRPr lang="es-ES"/>
        </a:p>
      </dgm:t>
    </dgm:pt>
    <dgm:pt modelId="{E3E12617-8E4E-47C1-AA4A-F2EEF2887A78}" type="pres">
      <dgm:prSet presAssocID="{A7BE65C4-8F8F-4EFC-8D8B-ED2260D9A194}" presName="childShape" presStyleCnt="0"/>
      <dgm:spPr/>
    </dgm:pt>
    <dgm:pt modelId="{9D55332A-80E6-41C0-B94C-7026AF823B48}" type="pres">
      <dgm:prSet presAssocID="{65AD346C-7762-4371-BEAA-439A86094084}" presName="Name13" presStyleLbl="parChTrans1D2" presStyleIdx="0" presStyleCnt="4"/>
      <dgm:spPr/>
      <dgm:t>
        <a:bodyPr/>
        <a:lstStyle/>
        <a:p>
          <a:endParaRPr lang="es-ES"/>
        </a:p>
      </dgm:t>
    </dgm:pt>
    <dgm:pt modelId="{A205F168-BD82-42D4-AF9A-D71824DC4C68}" type="pres">
      <dgm:prSet presAssocID="{5FA69E57-6D93-459C-8A47-B7C01A1EB0A1}" presName="childText" presStyleLbl="bgAcc1" presStyleIdx="0" presStyleCnt="4">
        <dgm:presLayoutVars>
          <dgm:bulletEnabled val="1"/>
        </dgm:presLayoutVars>
      </dgm:prSet>
      <dgm:spPr/>
      <dgm:t>
        <a:bodyPr/>
        <a:lstStyle/>
        <a:p>
          <a:endParaRPr lang="es-ES"/>
        </a:p>
      </dgm:t>
    </dgm:pt>
    <dgm:pt modelId="{050923B5-280E-4717-AF72-2485B445E750}" type="pres">
      <dgm:prSet presAssocID="{F4B5E046-E841-4595-8C64-52CCF4DD85F6}" presName="Name13" presStyleLbl="parChTrans1D2" presStyleIdx="1" presStyleCnt="4"/>
      <dgm:spPr/>
      <dgm:t>
        <a:bodyPr/>
        <a:lstStyle/>
        <a:p>
          <a:endParaRPr lang="es-ES"/>
        </a:p>
      </dgm:t>
    </dgm:pt>
    <dgm:pt modelId="{35DD390B-7A45-4F89-BC33-FA413BDA366B}" type="pres">
      <dgm:prSet presAssocID="{89E78003-33E3-432D-BCD8-D4132E2A0784}" presName="childText" presStyleLbl="bgAcc1" presStyleIdx="1" presStyleCnt="4">
        <dgm:presLayoutVars>
          <dgm:bulletEnabled val="1"/>
        </dgm:presLayoutVars>
      </dgm:prSet>
      <dgm:spPr/>
      <dgm:t>
        <a:bodyPr/>
        <a:lstStyle/>
        <a:p>
          <a:endParaRPr lang="es-ES"/>
        </a:p>
      </dgm:t>
    </dgm:pt>
    <dgm:pt modelId="{E45C41A7-A152-4718-9D5F-1932C48AD0D7}" type="pres">
      <dgm:prSet presAssocID="{50E267E6-B066-485C-9314-4CD9B88074ED}" presName="root" presStyleCnt="0"/>
      <dgm:spPr/>
    </dgm:pt>
    <dgm:pt modelId="{3AE531E4-6F58-47CB-9939-FD2148F7448D}" type="pres">
      <dgm:prSet presAssocID="{50E267E6-B066-485C-9314-4CD9B88074ED}" presName="rootComposite" presStyleCnt="0"/>
      <dgm:spPr/>
    </dgm:pt>
    <dgm:pt modelId="{889EAF5E-7A96-4517-B234-232958032108}" type="pres">
      <dgm:prSet presAssocID="{50E267E6-B066-485C-9314-4CD9B88074ED}" presName="rootText" presStyleLbl="node1" presStyleIdx="1" presStyleCnt="2" custScaleX="70271" custScaleY="40752"/>
      <dgm:spPr/>
      <dgm:t>
        <a:bodyPr/>
        <a:lstStyle/>
        <a:p>
          <a:endParaRPr lang="es-ES"/>
        </a:p>
      </dgm:t>
    </dgm:pt>
    <dgm:pt modelId="{D2719912-EAB8-44D4-B73E-777DD893C8BA}" type="pres">
      <dgm:prSet presAssocID="{50E267E6-B066-485C-9314-4CD9B88074ED}" presName="rootConnector" presStyleLbl="node1" presStyleIdx="1" presStyleCnt="2"/>
      <dgm:spPr/>
      <dgm:t>
        <a:bodyPr/>
        <a:lstStyle/>
        <a:p>
          <a:endParaRPr lang="es-ES"/>
        </a:p>
      </dgm:t>
    </dgm:pt>
    <dgm:pt modelId="{89A5DDF2-9466-461D-8470-C1F529A90DC4}" type="pres">
      <dgm:prSet presAssocID="{50E267E6-B066-485C-9314-4CD9B88074ED}" presName="childShape" presStyleCnt="0"/>
      <dgm:spPr/>
    </dgm:pt>
    <dgm:pt modelId="{4FFBE0F8-245E-44DB-9D69-002791ED9AC1}" type="pres">
      <dgm:prSet presAssocID="{0B2AEDAA-A04B-42BA-A2CA-773FCB141539}" presName="Name13" presStyleLbl="parChTrans1D2" presStyleIdx="2" presStyleCnt="4"/>
      <dgm:spPr/>
      <dgm:t>
        <a:bodyPr/>
        <a:lstStyle/>
        <a:p>
          <a:endParaRPr lang="es-ES"/>
        </a:p>
      </dgm:t>
    </dgm:pt>
    <dgm:pt modelId="{528A77EF-8626-493C-AEA9-16BF311648F1}" type="pres">
      <dgm:prSet presAssocID="{817A86C2-7597-4E2D-BA60-9AEEF4ED3C8E}" presName="childText" presStyleLbl="bgAcc1" presStyleIdx="2" presStyleCnt="4">
        <dgm:presLayoutVars>
          <dgm:bulletEnabled val="1"/>
        </dgm:presLayoutVars>
      </dgm:prSet>
      <dgm:spPr/>
      <dgm:t>
        <a:bodyPr/>
        <a:lstStyle/>
        <a:p>
          <a:endParaRPr lang="es-ES"/>
        </a:p>
      </dgm:t>
    </dgm:pt>
    <dgm:pt modelId="{16BC5D31-43B1-40D9-A0B6-C691C847732F}" type="pres">
      <dgm:prSet presAssocID="{F00E2D1A-75D9-47BB-8E57-B27598C1626A}" presName="Name13" presStyleLbl="parChTrans1D2" presStyleIdx="3" presStyleCnt="4"/>
      <dgm:spPr/>
      <dgm:t>
        <a:bodyPr/>
        <a:lstStyle/>
        <a:p>
          <a:endParaRPr lang="es-ES"/>
        </a:p>
      </dgm:t>
    </dgm:pt>
    <dgm:pt modelId="{9FD5FC9E-A5DE-48C5-9C6B-287871E8905E}" type="pres">
      <dgm:prSet presAssocID="{6E363EF4-477D-4902-B5B8-89D52256D680}" presName="childText" presStyleLbl="bgAcc1" presStyleIdx="3" presStyleCnt="4">
        <dgm:presLayoutVars>
          <dgm:bulletEnabled val="1"/>
        </dgm:presLayoutVars>
      </dgm:prSet>
      <dgm:spPr/>
      <dgm:t>
        <a:bodyPr/>
        <a:lstStyle/>
        <a:p>
          <a:endParaRPr lang="es-ES"/>
        </a:p>
      </dgm:t>
    </dgm:pt>
  </dgm:ptLst>
  <dgm:cxnLst>
    <dgm:cxn modelId="{E3E75BC6-4531-47B7-9002-3239BA535094}" srcId="{50E267E6-B066-485C-9314-4CD9B88074ED}" destId="{6E363EF4-477D-4902-B5B8-89D52256D680}" srcOrd="1" destOrd="0" parTransId="{F00E2D1A-75D9-47BB-8E57-B27598C1626A}" sibTransId="{2D454922-0408-4E77-92AE-A9055BF516B8}"/>
    <dgm:cxn modelId="{B2B696F8-0433-463B-8DF1-80937EC0E160}" type="presOf" srcId="{F4B5E046-E841-4595-8C64-52CCF4DD85F6}" destId="{050923B5-280E-4717-AF72-2485B445E750}" srcOrd="0" destOrd="0" presId="urn:microsoft.com/office/officeart/2005/8/layout/hierarchy3"/>
    <dgm:cxn modelId="{4B5EB277-06D9-43EC-8D67-5E61839A47BC}" type="presOf" srcId="{54360EB7-694C-442A-B365-4033186709ED}" destId="{A0621C8D-88CF-457F-94DF-7E560758BC37}" srcOrd="0" destOrd="0" presId="urn:microsoft.com/office/officeart/2005/8/layout/hierarchy3"/>
    <dgm:cxn modelId="{23F4652A-0FAD-4A41-A3F9-B36F20769E4D}" type="presOf" srcId="{50E267E6-B066-485C-9314-4CD9B88074ED}" destId="{D2719912-EAB8-44D4-B73E-777DD893C8BA}" srcOrd="1" destOrd="0" presId="urn:microsoft.com/office/officeart/2005/8/layout/hierarchy3"/>
    <dgm:cxn modelId="{F00F2207-9C36-4357-8F59-EDBD180407FC}" type="presOf" srcId="{50E267E6-B066-485C-9314-4CD9B88074ED}" destId="{889EAF5E-7A96-4517-B234-232958032108}" srcOrd="0" destOrd="0" presId="urn:microsoft.com/office/officeart/2005/8/layout/hierarchy3"/>
    <dgm:cxn modelId="{AFF8A577-CCDF-4393-BE26-460BE4C999DE}" type="presOf" srcId="{0B2AEDAA-A04B-42BA-A2CA-773FCB141539}" destId="{4FFBE0F8-245E-44DB-9D69-002791ED9AC1}" srcOrd="0" destOrd="0" presId="urn:microsoft.com/office/officeart/2005/8/layout/hierarchy3"/>
    <dgm:cxn modelId="{780DBC5F-C481-4911-A1F2-3938CCD6689B}" srcId="{A7BE65C4-8F8F-4EFC-8D8B-ED2260D9A194}" destId="{89E78003-33E3-432D-BCD8-D4132E2A0784}" srcOrd="1" destOrd="0" parTransId="{F4B5E046-E841-4595-8C64-52CCF4DD85F6}" sibTransId="{DE0A9EE1-89E7-490A-A522-0B394E94FD0A}"/>
    <dgm:cxn modelId="{04748A12-DA0A-435D-9A09-EDF3CA18EB54}" srcId="{54360EB7-694C-442A-B365-4033186709ED}" destId="{50E267E6-B066-485C-9314-4CD9B88074ED}" srcOrd="1" destOrd="0" parTransId="{0E99FB4B-DE52-4BF7-A2C4-555D7D19B879}" sibTransId="{804FDA9F-E2AA-4E62-8E6B-0CDBC8958FF7}"/>
    <dgm:cxn modelId="{D6C0BA01-D16E-4407-8470-4D2359602293}" type="presOf" srcId="{65AD346C-7762-4371-BEAA-439A86094084}" destId="{9D55332A-80E6-41C0-B94C-7026AF823B48}" srcOrd="0" destOrd="0" presId="urn:microsoft.com/office/officeart/2005/8/layout/hierarchy3"/>
    <dgm:cxn modelId="{164FC5F8-CED5-4A1C-8ED5-E5188C36A983}" type="presOf" srcId="{89E78003-33E3-432D-BCD8-D4132E2A0784}" destId="{35DD390B-7A45-4F89-BC33-FA413BDA366B}" srcOrd="0" destOrd="0" presId="urn:microsoft.com/office/officeart/2005/8/layout/hierarchy3"/>
    <dgm:cxn modelId="{EFA2DAA8-CEE7-4EAA-9812-2FDFB7E0F17C}" srcId="{50E267E6-B066-485C-9314-4CD9B88074ED}" destId="{817A86C2-7597-4E2D-BA60-9AEEF4ED3C8E}" srcOrd="0" destOrd="0" parTransId="{0B2AEDAA-A04B-42BA-A2CA-773FCB141539}" sibTransId="{2F1821C6-AB2E-417B-BCB6-F74446C1FD50}"/>
    <dgm:cxn modelId="{7AE6BAEF-EA6A-45CF-BD24-2D2721943907}" srcId="{54360EB7-694C-442A-B365-4033186709ED}" destId="{A7BE65C4-8F8F-4EFC-8D8B-ED2260D9A194}" srcOrd="0" destOrd="0" parTransId="{96CDDF90-254B-4342-9863-6C72CFD2B3CA}" sibTransId="{549290B3-330B-4038-BC00-2FB64BA15292}"/>
    <dgm:cxn modelId="{A9B002E6-3C89-4624-BBFA-A9E932AEE270}" type="presOf" srcId="{F00E2D1A-75D9-47BB-8E57-B27598C1626A}" destId="{16BC5D31-43B1-40D9-A0B6-C691C847732F}" srcOrd="0" destOrd="0" presId="urn:microsoft.com/office/officeart/2005/8/layout/hierarchy3"/>
    <dgm:cxn modelId="{8DC64B3B-5D85-49DC-99DB-CF69DD4AFF08}" type="presOf" srcId="{817A86C2-7597-4E2D-BA60-9AEEF4ED3C8E}" destId="{528A77EF-8626-493C-AEA9-16BF311648F1}" srcOrd="0" destOrd="0" presId="urn:microsoft.com/office/officeart/2005/8/layout/hierarchy3"/>
    <dgm:cxn modelId="{9BF547AA-4CE4-4140-BBF2-6C63A6D45778}" type="presOf" srcId="{6E363EF4-477D-4902-B5B8-89D52256D680}" destId="{9FD5FC9E-A5DE-48C5-9C6B-287871E8905E}" srcOrd="0" destOrd="0" presId="urn:microsoft.com/office/officeart/2005/8/layout/hierarchy3"/>
    <dgm:cxn modelId="{6A561CD3-EB37-4C2A-8AC0-9DD7701A99B7}" srcId="{A7BE65C4-8F8F-4EFC-8D8B-ED2260D9A194}" destId="{5FA69E57-6D93-459C-8A47-B7C01A1EB0A1}" srcOrd="0" destOrd="0" parTransId="{65AD346C-7762-4371-BEAA-439A86094084}" sibTransId="{E694CD8A-7697-40DE-ABDD-F07EE64C44AE}"/>
    <dgm:cxn modelId="{F9C2A394-D1DD-431B-AE53-5B737C3A3B79}" type="presOf" srcId="{A7BE65C4-8F8F-4EFC-8D8B-ED2260D9A194}" destId="{272B6FB0-9BA9-488E-AAC9-E955ACF69253}" srcOrd="0" destOrd="0" presId="urn:microsoft.com/office/officeart/2005/8/layout/hierarchy3"/>
    <dgm:cxn modelId="{19775900-B95D-461E-808B-1051FED8D3C3}" type="presOf" srcId="{5FA69E57-6D93-459C-8A47-B7C01A1EB0A1}" destId="{A205F168-BD82-42D4-AF9A-D71824DC4C68}" srcOrd="0" destOrd="0" presId="urn:microsoft.com/office/officeart/2005/8/layout/hierarchy3"/>
    <dgm:cxn modelId="{DC68F209-5659-4FEE-B549-5F6839141789}" type="presOf" srcId="{A7BE65C4-8F8F-4EFC-8D8B-ED2260D9A194}" destId="{C7A231F2-FAC7-449B-A5FE-1BA5429AED48}" srcOrd="1" destOrd="0" presId="urn:microsoft.com/office/officeart/2005/8/layout/hierarchy3"/>
    <dgm:cxn modelId="{29E29272-0829-4FC7-A970-8493A358D9F9}" type="presParOf" srcId="{A0621C8D-88CF-457F-94DF-7E560758BC37}" destId="{2D319FE9-7599-4DE7-A12B-A5CA44B86AB7}" srcOrd="0" destOrd="0" presId="urn:microsoft.com/office/officeart/2005/8/layout/hierarchy3"/>
    <dgm:cxn modelId="{A9127292-57B7-48FE-9545-661398A7DA0E}" type="presParOf" srcId="{2D319FE9-7599-4DE7-A12B-A5CA44B86AB7}" destId="{4FF6F501-AC2F-4A85-8540-4497ED7049D6}" srcOrd="0" destOrd="0" presId="urn:microsoft.com/office/officeart/2005/8/layout/hierarchy3"/>
    <dgm:cxn modelId="{983F2674-F82D-4437-9C1A-BFE30059219E}" type="presParOf" srcId="{4FF6F501-AC2F-4A85-8540-4497ED7049D6}" destId="{272B6FB0-9BA9-488E-AAC9-E955ACF69253}" srcOrd="0" destOrd="0" presId="urn:microsoft.com/office/officeart/2005/8/layout/hierarchy3"/>
    <dgm:cxn modelId="{82F405E6-EE7C-4F23-A13D-919D54FBD569}" type="presParOf" srcId="{4FF6F501-AC2F-4A85-8540-4497ED7049D6}" destId="{C7A231F2-FAC7-449B-A5FE-1BA5429AED48}" srcOrd="1" destOrd="0" presId="urn:microsoft.com/office/officeart/2005/8/layout/hierarchy3"/>
    <dgm:cxn modelId="{E2817007-B259-4E11-BA32-B8FE74B2A58B}" type="presParOf" srcId="{2D319FE9-7599-4DE7-A12B-A5CA44B86AB7}" destId="{E3E12617-8E4E-47C1-AA4A-F2EEF2887A78}" srcOrd="1" destOrd="0" presId="urn:microsoft.com/office/officeart/2005/8/layout/hierarchy3"/>
    <dgm:cxn modelId="{40984C87-8B46-48E2-A6BB-4AEEA2B271AF}" type="presParOf" srcId="{E3E12617-8E4E-47C1-AA4A-F2EEF2887A78}" destId="{9D55332A-80E6-41C0-B94C-7026AF823B48}" srcOrd="0" destOrd="0" presId="urn:microsoft.com/office/officeart/2005/8/layout/hierarchy3"/>
    <dgm:cxn modelId="{86A3A33E-55E9-460E-97C3-CA8322E83D18}" type="presParOf" srcId="{E3E12617-8E4E-47C1-AA4A-F2EEF2887A78}" destId="{A205F168-BD82-42D4-AF9A-D71824DC4C68}" srcOrd="1" destOrd="0" presId="urn:microsoft.com/office/officeart/2005/8/layout/hierarchy3"/>
    <dgm:cxn modelId="{BA301C2E-66F9-4C9E-93F3-4E6FF0922852}" type="presParOf" srcId="{E3E12617-8E4E-47C1-AA4A-F2EEF2887A78}" destId="{050923B5-280E-4717-AF72-2485B445E750}" srcOrd="2" destOrd="0" presId="urn:microsoft.com/office/officeart/2005/8/layout/hierarchy3"/>
    <dgm:cxn modelId="{E575E528-4EA5-4318-A866-9E699A034DFA}" type="presParOf" srcId="{E3E12617-8E4E-47C1-AA4A-F2EEF2887A78}" destId="{35DD390B-7A45-4F89-BC33-FA413BDA366B}" srcOrd="3" destOrd="0" presId="urn:microsoft.com/office/officeart/2005/8/layout/hierarchy3"/>
    <dgm:cxn modelId="{CF16CFF6-E0EF-4689-8F95-184AA8970D1C}" type="presParOf" srcId="{A0621C8D-88CF-457F-94DF-7E560758BC37}" destId="{E45C41A7-A152-4718-9D5F-1932C48AD0D7}" srcOrd="1" destOrd="0" presId="urn:microsoft.com/office/officeart/2005/8/layout/hierarchy3"/>
    <dgm:cxn modelId="{F33A94AD-CD57-45DF-93E0-DBF916A63245}" type="presParOf" srcId="{E45C41A7-A152-4718-9D5F-1932C48AD0D7}" destId="{3AE531E4-6F58-47CB-9939-FD2148F7448D}" srcOrd="0" destOrd="0" presId="urn:microsoft.com/office/officeart/2005/8/layout/hierarchy3"/>
    <dgm:cxn modelId="{F36B5ECB-B254-4E24-BF7E-63351D5F66AA}" type="presParOf" srcId="{3AE531E4-6F58-47CB-9939-FD2148F7448D}" destId="{889EAF5E-7A96-4517-B234-232958032108}" srcOrd="0" destOrd="0" presId="urn:microsoft.com/office/officeart/2005/8/layout/hierarchy3"/>
    <dgm:cxn modelId="{6D767097-3D6D-4DA7-9A2E-8233BFE4A05C}" type="presParOf" srcId="{3AE531E4-6F58-47CB-9939-FD2148F7448D}" destId="{D2719912-EAB8-44D4-B73E-777DD893C8BA}" srcOrd="1" destOrd="0" presId="urn:microsoft.com/office/officeart/2005/8/layout/hierarchy3"/>
    <dgm:cxn modelId="{C7FD425F-A611-4DA1-B6BE-722C7AB29CE7}" type="presParOf" srcId="{E45C41A7-A152-4718-9D5F-1932C48AD0D7}" destId="{89A5DDF2-9466-461D-8470-C1F529A90DC4}" srcOrd="1" destOrd="0" presId="urn:microsoft.com/office/officeart/2005/8/layout/hierarchy3"/>
    <dgm:cxn modelId="{7F3509E7-E3E0-40BF-9A5F-C7C5FE775B44}" type="presParOf" srcId="{89A5DDF2-9466-461D-8470-C1F529A90DC4}" destId="{4FFBE0F8-245E-44DB-9D69-002791ED9AC1}" srcOrd="0" destOrd="0" presId="urn:microsoft.com/office/officeart/2005/8/layout/hierarchy3"/>
    <dgm:cxn modelId="{57AF72DF-4EB6-485E-A91F-4A968F3DE8DA}" type="presParOf" srcId="{89A5DDF2-9466-461D-8470-C1F529A90DC4}" destId="{528A77EF-8626-493C-AEA9-16BF311648F1}" srcOrd="1" destOrd="0" presId="urn:microsoft.com/office/officeart/2005/8/layout/hierarchy3"/>
    <dgm:cxn modelId="{0075726E-8327-4212-A585-975CD9AD50F7}" type="presParOf" srcId="{89A5DDF2-9466-461D-8470-C1F529A90DC4}" destId="{16BC5D31-43B1-40D9-A0B6-C691C847732F}" srcOrd="2" destOrd="0" presId="urn:microsoft.com/office/officeart/2005/8/layout/hierarchy3"/>
    <dgm:cxn modelId="{A135E31A-915D-47D7-BCAE-0447FE03ED5D}" type="presParOf" srcId="{89A5DDF2-9466-461D-8470-C1F529A90DC4}" destId="{9FD5FC9E-A5DE-48C5-9C6B-287871E8905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C270E-20C5-4D2C-982E-759241AFF1F8}">
      <dsp:nvSpPr>
        <dsp:cNvPr id="0" name=""/>
        <dsp:cNvSpPr/>
      </dsp:nvSpPr>
      <dsp:spPr>
        <a:xfrm>
          <a:off x="3441938" y="0"/>
          <a:ext cx="5162907" cy="544661"/>
        </a:xfrm>
        <a:prstGeom prst="round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Clínicas de convenios en la provincia de Pichincha con el IESS.</a:t>
          </a:r>
          <a:endParaRPr lang="es-ES" sz="1500" kern="1200" dirty="0"/>
        </a:p>
      </dsp:txBody>
      <dsp:txXfrm>
        <a:off x="3468526" y="26588"/>
        <a:ext cx="5109731" cy="491485"/>
      </dsp:txXfrm>
    </dsp:sp>
    <dsp:sp modelId="{7D6BF595-931B-4877-9D46-715CEA240F30}">
      <dsp:nvSpPr>
        <dsp:cNvPr id="0" name=""/>
        <dsp:cNvSpPr/>
      </dsp:nvSpPr>
      <dsp:spPr>
        <a:xfrm>
          <a:off x="0" y="432"/>
          <a:ext cx="3441938" cy="54466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a:t>Población</a:t>
          </a:r>
        </a:p>
      </dsp:txBody>
      <dsp:txXfrm>
        <a:off x="26588" y="27020"/>
        <a:ext cx="3388762" cy="491485"/>
      </dsp:txXfrm>
    </dsp:sp>
    <dsp:sp modelId="{B64BBD83-4326-427D-A5DC-94951F76E5F1}">
      <dsp:nvSpPr>
        <dsp:cNvPr id="0" name=""/>
        <dsp:cNvSpPr/>
      </dsp:nvSpPr>
      <dsp:spPr>
        <a:xfrm>
          <a:off x="3441938" y="599560"/>
          <a:ext cx="5162907" cy="544661"/>
        </a:xfrm>
        <a:prstGeom prst="round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Clínicas de convenios en la ciudad de Quito con el IESS.</a:t>
          </a:r>
          <a:endParaRPr lang="es-ES" sz="1500" kern="1200" dirty="0"/>
        </a:p>
      </dsp:txBody>
      <dsp:txXfrm>
        <a:off x="3468526" y="626148"/>
        <a:ext cx="5109731" cy="491485"/>
      </dsp:txXfrm>
    </dsp:sp>
    <dsp:sp modelId="{05802271-D9E0-4449-A061-45D8A9A6FADC}">
      <dsp:nvSpPr>
        <dsp:cNvPr id="0" name=""/>
        <dsp:cNvSpPr/>
      </dsp:nvSpPr>
      <dsp:spPr>
        <a:xfrm>
          <a:off x="0" y="599560"/>
          <a:ext cx="3441938" cy="54466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a:t>Muestra</a:t>
          </a:r>
        </a:p>
      </dsp:txBody>
      <dsp:txXfrm>
        <a:off x="26588" y="626148"/>
        <a:ext cx="3388762" cy="491485"/>
      </dsp:txXfrm>
    </dsp:sp>
    <dsp:sp modelId="{740341FA-C12E-43EF-8A94-5D82A8C02C48}">
      <dsp:nvSpPr>
        <dsp:cNvPr id="0" name=""/>
        <dsp:cNvSpPr/>
      </dsp:nvSpPr>
      <dsp:spPr>
        <a:xfrm>
          <a:off x="3441938" y="1198688"/>
          <a:ext cx="5162907" cy="544661"/>
        </a:xfrm>
        <a:prstGeom prst="round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Listado de las clínicas de convenio en la Ciudad de Quito con el IESS.</a:t>
          </a:r>
          <a:endParaRPr lang="es-ES" sz="1500" kern="1200" dirty="0"/>
        </a:p>
      </dsp:txBody>
      <dsp:txXfrm>
        <a:off x="3468526" y="1225276"/>
        <a:ext cx="5109731" cy="491485"/>
      </dsp:txXfrm>
    </dsp:sp>
    <dsp:sp modelId="{344DA39D-794B-4082-A6A7-5B8C3D0E5383}">
      <dsp:nvSpPr>
        <dsp:cNvPr id="0" name=""/>
        <dsp:cNvSpPr/>
      </dsp:nvSpPr>
      <dsp:spPr>
        <a:xfrm>
          <a:off x="0" y="1198688"/>
          <a:ext cx="3441938" cy="54466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a:t>Marco Muestral</a:t>
          </a:r>
        </a:p>
      </dsp:txBody>
      <dsp:txXfrm>
        <a:off x="26588" y="1225276"/>
        <a:ext cx="3388762" cy="491485"/>
      </dsp:txXfrm>
    </dsp:sp>
    <dsp:sp modelId="{49622DC4-942E-490E-AD52-CAE1379978A8}">
      <dsp:nvSpPr>
        <dsp:cNvPr id="0" name=""/>
        <dsp:cNvSpPr/>
      </dsp:nvSpPr>
      <dsp:spPr>
        <a:xfrm>
          <a:off x="3441938" y="1797816"/>
          <a:ext cx="5162907" cy="544661"/>
        </a:xfrm>
        <a:prstGeom prst="round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Clínicas de convenios en la ciudad de Quito con el IESS.</a:t>
          </a:r>
          <a:endParaRPr lang="es-ES" sz="1500" kern="1200" dirty="0"/>
        </a:p>
      </dsp:txBody>
      <dsp:txXfrm>
        <a:off x="3468526" y="1824404"/>
        <a:ext cx="5109731" cy="491485"/>
      </dsp:txXfrm>
    </dsp:sp>
    <dsp:sp modelId="{B8A0F4D1-40F1-456C-A93D-0B5520CEE278}">
      <dsp:nvSpPr>
        <dsp:cNvPr id="0" name=""/>
        <dsp:cNvSpPr/>
      </dsp:nvSpPr>
      <dsp:spPr>
        <a:xfrm>
          <a:off x="0" y="1797816"/>
          <a:ext cx="3441938" cy="54466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a:t>Unidad Muestral</a:t>
          </a:r>
        </a:p>
      </dsp:txBody>
      <dsp:txXfrm>
        <a:off x="26588" y="1824404"/>
        <a:ext cx="3388762" cy="491485"/>
      </dsp:txXfrm>
    </dsp:sp>
    <dsp:sp modelId="{CB450DB8-3FD8-47C5-A9E2-0A5059834033}">
      <dsp:nvSpPr>
        <dsp:cNvPr id="0" name=""/>
        <dsp:cNvSpPr/>
      </dsp:nvSpPr>
      <dsp:spPr>
        <a:xfrm>
          <a:off x="3441938" y="2396944"/>
          <a:ext cx="5162907" cy="544661"/>
        </a:xfrm>
        <a:prstGeom prst="round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Encuesta </a:t>
          </a:r>
          <a:endParaRPr lang="es-ES" sz="1500" kern="1200" dirty="0"/>
        </a:p>
        <a:p>
          <a:pPr marL="114300" lvl="1" indent="-114300" algn="l" defTabSz="666750">
            <a:lnSpc>
              <a:spcPct val="90000"/>
            </a:lnSpc>
            <a:spcBef>
              <a:spcPct val="0"/>
            </a:spcBef>
            <a:spcAft>
              <a:spcPct val="15000"/>
            </a:spcAft>
            <a:buChar char="••"/>
          </a:pPr>
          <a:r>
            <a:rPr lang="es-EC" sz="1500" kern="1200" dirty="0"/>
            <a:t>Observación</a:t>
          </a:r>
          <a:endParaRPr lang="es-ES" sz="1500" kern="1200" dirty="0"/>
        </a:p>
      </dsp:txBody>
      <dsp:txXfrm>
        <a:off x="3468526" y="2423532"/>
        <a:ext cx="5109731" cy="491485"/>
      </dsp:txXfrm>
    </dsp:sp>
    <dsp:sp modelId="{612702C7-C9B8-4576-A781-551EF710B783}">
      <dsp:nvSpPr>
        <dsp:cNvPr id="0" name=""/>
        <dsp:cNvSpPr/>
      </dsp:nvSpPr>
      <dsp:spPr>
        <a:xfrm>
          <a:off x="0" y="2396944"/>
          <a:ext cx="3441938" cy="54466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a:t>Unidad de Análisis</a:t>
          </a:r>
        </a:p>
      </dsp:txBody>
      <dsp:txXfrm>
        <a:off x="26588" y="2423532"/>
        <a:ext cx="3388762" cy="491485"/>
      </dsp:txXfrm>
    </dsp:sp>
    <dsp:sp modelId="{588399E2-62C6-40DE-B408-90A4CD7EF82D}">
      <dsp:nvSpPr>
        <dsp:cNvPr id="0" name=""/>
        <dsp:cNvSpPr/>
      </dsp:nvSpPr>
      <dsp:spPr>
        <a:xfrm>
          <a:off x="3398982" y="2996504"/>
          <a:ext cx="5162907" cy="544661"/>
        </a:xfrm>
        <a:prstGeom prst="round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Clínicas de convenio en la ciudad de Quito que tienen un alto índice de atención al asegurado.</a:t>
          </a:r>
          <a:endParaRPr lang="es-ES" sz="1500" kern="1200" dirty="0"/>
        </a:p>
      </dsp:txBody>
      <dsp:txXfrm>
        <a:off x="3425570" y="3023092"/>
        <a:ext cx="5109731" cy="491485"/>
      </dsp:txXfrm>
    </dsp:sp>
    <dsp:sp modelId="{650C0AC0-3FF4-4CEE-9E47-4E86E0654637}">
      <dsp:nvSpPr>
        <dsp:cNvPr id="0" name=""/>
        <dsp:cNvSpPr/>
      </dsp:nvSpPr>
      <dsp:spPr>
        <a:xfrm>
          <a:off x="0" y="2996071"/>
          <a:ext cx="3441938" cy="54466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9060" tIns="49530" rIns="99060" bIns="49530" numCol="1" spcCol="1270" anchor="ctr" anchorCtr="0">
          <a:noAutofit/>
        </a:bodyPr>
        <a:lstStyle/>
        <a:p>
          <a:pPr lvl="0" algn="l" defTabSz="1155700">
            <a:lnSpc>
              <a:spcPct val="90000"/>
            </a:lnSpc>
            <a:spcBef>
              <a:spcPct val="0"/>
            </a:spcBef>
            <a:spcAft>
              <a:spcPct val="35000"/>
            </a:spcAft>
          </a:pPr>
          <a:r>
            <a:rPr lang="es-ES" sz="2600" kern="1200" dirty="0"/>
            <a:t>Unidad de Observación</a:t>
          </a:r>
        </a:p>
      </dsp:txBody>
      <dsp:txXfrm>
        <a:off x="26588" y="3022659"/>
        <a:ext cx="3388762" cy="491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CD8C9-C079-450B-AA94-453740A2E4A9}" type="datetimeFigureOut">
              <a:rPr lang="es-EC" smtClean="0"/>
              <a:t>28/06/2018</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75747-CBC3-4064-8EB0-F11195F30E77}" type="slidenum">
              <a:rPr lang="es-EC" smtClean="0"/>
              <a:t>‹Nº›</a:t>
            </a:fld>
            <a:endParaRPr lang="es-EC" dirty="0"/>
          </a:p>
        </p:txBody>
      </p:sp>
    </p:spTree>
    <p:extLst>
      <p:ext uri="{BB962C8B-B14F-4D97-AF65-F5344CB8AC3E}">
        <p14:creationId xmlns:p14="http://schemas.microsoft.com/office/powerpoint/2010/main" val="81822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E775747-CBC3-4064-8EB0-F11195F30E77}" type="slidenum">
              <a:rPr lang="es-EC" smtClean="0"/>
              <a:t>8</a:t>
            </a:fld>
            <a:endParaRPr lang="es-EC" dirty="0"/>
          </a:p>
        </p:txBody>
      </p:sp>
    </p:spTree>
    <p:extLst>
      <p:ext uri="{BB962C8B-B14F-4D97-AF65-F5344CB8AC3E}">
        <p14:creationId xmlns:p14="http://schemas.microsoft.com/office/powerpoint/2010/main" val="381806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11216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47113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339526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339826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388968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111375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277381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54610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374225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154772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5D03AE-BA76-42E8-906B-0AE9E03F8E14}" type="datetimeFigureOut">
              <a:rPr lang="es-ES" smtClean="0"/>
              <a:t>28/06/2018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24C840F-6676-4D00-8E86-BF7E12847027}" type="slidenum">
              <a:rPr lang="es-ES" smtClean="0"/>
              <a:t>‹Nº›</a:t>
            </a:fld>
            <a:endParaRPr lang="es-ES" dirty="0"/>
          </a:p>
        </p:txBody>
      </p:sp>
    </p:spTree>
    <p:extLst>
      <p:ext uri="{BB962C8B-B14F-4D97-AF65-F5344CB8AC3E}">
        <p14:creationId xmlns:p14="http://schemas.microsoft.com/office/powerpoint/2010/main" val="424260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03AE-BA76-42E8-906B-0AE9E03F8E14}" type="datetimeFigureOut">
              <a:rPr lang="es-ES" smtClean="0"/>
              <a:t>28/06/2018</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C840F-6676-4D00-8E86-BF7E12847027}" type="slidenum">
              <a:rPr lang="es-ES" smtClean="0"/>
              <a:t>‹Nº›</a:t>
            </a:fld>
            <a:endParaRPr lang="es-ES" dirty="0"/>
          </a:p>
        </p:txBody>
      </p:sp>
    </p:spTree>
    <p:extLst>
      <p:ext uri="{BB962C8B-B14F-4D97-AF65-F5344CB8AC3E}">
        <p14:creationId xmlns:p14="http://schemas.microsoft.com/office/powerpoint/2010/main" val="412750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344"/>
          <a:stretch/>
        </p:blipFill>
        <p:spPr bwMode="auto">
          <a:xfrm>
            <a:off x="3275856" y="1772816"/>
            <a:ext cx="5045320" cy="508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48900">
            <a:off x="-39835" y="3415913"/>
            <a:ext cx="2438400" cy="2438400"/>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420" b="13604"/>
          <a:stretch/>
        </p:blipFill>
        <p:spPr bwMode="auto">
          <a:xfrm>
            <a:off x="2282672" y="1916832"/>
            <a:ext cx="6679343" cy="4464496"/>
          </a:xfrm>
          <a:prstGeom prst="rect">
            <a:avLst/>
          </a:prstGeom>
          <a:solidFill>
            <a:srgbClr val="FF0000">
              <a:alpha val="20000"/>
            </a:srgbClr>
          </a:solidFill>
          <a:ln w="9525">
            <a:solidFill>
              <a:srgbClr val="FF0000"/>
            </a:solidFill>
            <a:miter lim="800000"/>
            <a:headEnd/>
            <a:tailEnd/>
          </a:ln>
          <a:effectLst/>
        </p:spPr>
      </p:pic>
      <p:sp>
        <p:nvSpPr>
          <p:cNvPr id="5" name="4 CuadroTexto"/>
          <p:cNvSpPr txBox="1"/>
          <p:nvPr/>
        </p:nvSpPr>
        <p:spPr>
          <a:xfrm>
            <a:off x="0" y="1124744"/>
            <a:ext cx="281698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ANÁLISIS UNIVARIADO</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574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77351" y="949856"/>
            <a:ext cx="600353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ANÁLISIS BIVARIADO</a:t>
            </a:r>
          </a:p>
          <a:p>
            <a:pPr algn="ctr"/>
            <a:r>
              <a:rPr lang="es-EC" sz="2000" b="1" dirty="0" smtClean="0">
                <a:effectLst>
                  <a:outerShdw blurRad="38100" dist="38100" dir="2700000" algn="tl">
                    <a:srgbClr val="000000">
                      <a:alpha val="43137"/>
                    </a:srgbClr>
                  </a:outerShdw>
                </a:effectLst>
              </a:rPr>
              <a:t>ANÁLISIS CROSSTAB O TABLA DE CONTINGENCIA</a:t>
            </a:r>
            <a:endParaRPr lang="es-ES" sz="20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40" b="8645"/>
          <a:stretch/>
        </p:blipFill>
        <p:spPr bwMode="auto">
          <a:xfrm>
            <a:off x="654680" y="1844824"/>
            <a:ext cx="7848871" cy="4846219"/>
          </a:xfrm>
          <a:prstGeom prst="rect">
            <a:avLst/>
          </a:prstGeom>
          <a:solidFill>
            <a:srgbClr val="FF0000">
              <a:alpha val="20000"/>
            </a:srgbClr>
          </a:solidFill>
          <a:ln w="9525">
            <a:solidFill>
              <a:srgbClr val="FF0000"/>
            </a:solidFill>
            <a:miter lim="800000"/>
            <a:headEnd/>
            <a:tailEnd/>
          </a:ln>
          <a:effectLst/>
        </p:spPr>
      </p:pic>
    </p:spTree>
    <p:extLst>
      <p:ext uri="{BB962C8B-B14F-4D97-AF65-F5344CB8AC3E}">
        <p14:creationId xmlns:p14="http://schemas.microsoft.com/office/powerpoint/2010/main" val="386316706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084555"/>
            <a:ext cx="218710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CHI CUADRADO</a:t>
            </a:r>
            <a:endParaRPr lang="es-ES" sz="2000" b="1" dirty="0">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69" t="9793" r="8564"/>
          <a:stretch/>
        </p:blipFill>
        <p:spPr bwMode="auto">
          <a:xfrm>
            <a:off x="323527" y="2132856"/>
            <a:ext cx="8352929" cy="3456383"/>
          </a:xfrm>
          <a:prstGeom prst="rect">
            <a:avLst/>
          </a:prstGeom>
          <a:solidFill>
            <a:srgbClr val="FF0000">
              <a:alpha val="20000"/>
            </a:srgbClr>
          </a:solidFill>
          <a:ln>
            <a:noFill/>
          </a:ln>
          <a:effectLst/>
        </p:spPr>
      </p:pic>
    </p:spTree>
    <p:extLst>
      <p:ext uri="{BB962C8B-B14F-4D97-AF65-F5344CB8AC3E}">
        <p14:creationId xmlns:p14="http://schemas.microsoft.com/office/powerpoint/2010/main" val="249367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908720"/>
            <a:ext cx="3456384"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C" sz="2000" b="1" dirty="0" smtClean="0">
                <a:effectLst>
                  <a:outerShdw blurRad="38100" dist="38100" dir="2700000" algn="tl">
                    <a:srgbClr val="000000">
                      <a:alpha val="43137"/>
                    </a:srgbClr>
                  </a:outerShdw>
                </a:effectLst>
              </a:rPr>
              <a:t>CAPITULO III</a:t>
            </a:r>
          </a:p>
          <a:p>
            <a:pPr algn="ctr"/>
            <a:r>
              <a:rPr lang="es-EC" sz="2000" b="1" dirty="0" smtClean="0">
                <a:effectLst>
                  <a:outerShdw blurRad="38100" dist="38100" dir="2700000" algn="tl">
                    <a:srgbClr val="000000">
                      <a:alpha val="43137"/>
                    </a:srgbClr>
                  </a:outerShdw>
                </a:effectLst>
              </a:rPr>
              <a:t>ESTUDIO TÉCNICO</a:t>
            </a:r>
            <a:endParaRPr lang="es-ES" sz="2000" b="1" dirty="0">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7" name="6 CuadroTexto"/>
          <p:cNvSpPr txBox="1"/>
          <p:nvPr/>
        </p:nvSpPr>
        <p:spPr>
          <a:xfrm>
            <a:off x="3306015" y="1660738"/>
            <a:ext cx="267598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PACIENTE - AFILIADO</a:t>
            </a:r>
            <a:endParaRPr lang="es-ES" sz="2000" b="1" dirty="0">
              <a:effectLst>
                <a:outerShdw blurRad="38100" dist="38100" dir="2700000" algn="tl">
                  <a:srgbClr val="000000">
                    <a:alpha val="43137"/>
                  </a:srgbClr>
                </a:outerShdw>
              </a:effectLst>
            </a:endParaRPr>
          </a:p>
        </p:txBody>
      </p:sp>
      <p:sp>
        <p:nvSpPr>
          <p:cNvPr id="5" name="4 Rectángulo"/>
          <p:cNvSpPr/>
          <p:nvPr/>
        </p:nvSpPr>
        <p:spPr>
          <a:xfrm>
            <a:off x="323528" y="2185512"/>
            <a:ext cx="4572000" cy="738664"/>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a:r>
              <a:rPr lang="es-EC" sz="1400" dirty="0" smtClean="0"/>
              <a:t>El paciente se encuentra enfermo y busca atención, mediante una cita médica en los hospitales o mediante el call center.</a:t>
            </a:r>
            <a:endParaRPr lang="es-ES" sz="1400" dirty="0"/>
          </a:p>
        </p:txBody>
      </p:sp>
      <p:sp>
        <p:nvSpPr>
          <p:cNvPr id="8" name="7 Rectángulo"/>
          <p:cNvSpPr/>
          <p:nvPr/>
        </p:nvSpPr>
        <p:spPr>
          <a:xfrm>
            <a:off x="323528" y="2996952"/>
            <a:ext cx="4572000" cy="738664"/>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lvl="0" algn="just"/>
            <a:r>
              <a:rPr lang="es-EC" sz="1400" dirty="0"/>
              <a:t>La cita </a:t>
            </a:r>
            <a:r>
              <a:rPr lang="es-EC" sz="1400" dirty="0" smtClean="0"/>
              <a:t>será </a:t>
            </a:r>
            <a:r>
              <a:rPr lang="es-EC" sz="1400" dirty="0"/>
              <a:t>con un médico </a:t>
            </a:r>
            <a:r>
              <a:rPr lang="es-EC" sz="1400" dirty="0" smtClean="0"/>
              <a:t>general, mismo le </a:t>
            </a:r>
            <a:r>
              <a:rPr lang="es-EC" sz="1400" dirty="0"/>
              <a:t>dará órdenes de exámenes dependiendo la dolencia, será derivado a un especialista.</a:t>
            </a:r>
            <a:endParaRPr lang="es-ES" sz="1400" dirty="0"/>
          </a:p>
        </p:txBody>
      </p:sp>
      <p:sp>
        <p:nvSpPr>
          <p:cNvPr id="9" name="8 Rectángulo"/>
          <p:cNvSpPr/>
          <p:nvPr/>
        </p:nvSpPr>
        <p:spPr>
          <a:xfrm>
            <a:off x="323528" y="3789040"/>
            <a:ext cx="4572000" cy="52322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lvl="0" algn="just"/>
            <a:r>
              <a:rPr lang="es-EC" sz="1400" dirty="0"/>
              <a:t>Los exámenes tendrán que ser realizados por el paciente mediante previa cita.</a:t>
            </a:r>
            <a:endParaRPr lang="es-ES" sz="1400" dirty="0"/>
          </a:p>
        </p:txBody>
      </p:sp>
      <p:sp>
        <p:nvSpPr>
          <p:cNvPr id="10" name="9 Rectángulo"/>
          <p:cNvSpPr/>
          <p:nvPr/>
        </p:nvSpPr>
        <p:spPr>
          <a:xfrm>
            <a:off x="4572000" y="4345940"/>
            <a:ext cx="4572000" cy="52322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lvl="0" algn="just"/>
            <a:r>
              <a:rPr lang="es-EC" sz="1400" dirty="0"/>
              <a:t>E</a:t>
            </a:r>
            <a:r>
              <a:rPr lang="es-EC" sz="1400" dirty="0" smtClean="0"/>
              <a:t>l </a:t>
            </a:r>
            <a:r>
              <a:rPr lang="es-EC" sz="1400" dirty="0"/>
              <a:t>médico Especialista </a:t>
            </a:r>
            <a:r>
              <a:rPr lang="es-EC" sz="1400" dirty="0" smtClean="0"/>
              <a:t>determina </a:t>
            </a:r>
            <a:r>
              <a:rPr lang="es-EC" sz="1400" dirty="0"/>
              <a:t>la enfermedad </a:t>
            </a:r>
            <a:r>
              <a:rPr lang="es-EC" sz="1400" dirty="0" smtClean="0"/>
              <a:t>y le </a:t>
            </a:r>
            <a:r>
              <a:rPr lang="es-EC" sz="1400" dirty="0"/>
              <a:t>expedirá </a:t>
            </a:r>
            <a:r>
              <a:rPr lang="es-EC" sz="1400" dirty="0" smtClean="0"/>
              <a:t>la receta para la cura de su </a:t>
            </a:r>
            <a:r>
              <a:rPr lang="es-EC" sz="1400" dirty="0"/>
              <a:t>dolencia.</a:t>
            </a:r>
            <a:endParaRPr lang="es-ES" sz="1400" dirty="0"/>
          </a:p>
        </p:txBody>
      </p:sp>
      <p:sp>
        <p:nvSpPr>
          <p:cNvPr id="11" name="10 Rectángulo"/>
          <p:cNvSpPr/>
          <p:nvPr/>
        </p:nvSpPr>
        <p:spPr>
          <a:xfrm>
            <a:off x="4565084" y="4920273"/>
            <a:ext cx="4572000" cy="52322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s-EC" sz="1400" dirty="0" smtClean="0"/>
              <a:t>El </a:t>
            </a:r>
            <a:r>
              <a:rPr lang="es-EC" sz="1400" dirty="0"/>
              <a:t>doctor envía un tratamiento y da una nueva cita para constatar </a:t>
            </a:r>
            <a:r>
              <a:rPr lang="es-EC" sz="1400" dirty="0" smtClean="0"/>
              <a:t>su mejoría.</a:t>
            </a:r>
            <a:endParaRPr lang="es-ES" sz="1400" dirty="0"/>
          </a:p>
        </p:txBody>
      </p:sp>
      <p:sp>
        <p:nvSpPr>
          <p:cNvPr id="12" name="11 Rectángulo"/>
          <p:cNvSpPr/>
          <p:nvPr/>
        </p:nvSpPr>
        <p:spPr>
          <a:xfrm>
            <a:off x="4567695" y="5498648"/>
            <a:ext cx="4572000" cy="738664"/>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a:r>
              <a:rPr lang="es-EC" sz="1400" dirty="0"/>
              <a:t>Una vez cumplido el tratamiento se da una nueva orden de exámenes </a:t>
            </a:r>
            <a:r>
              <a:rPr lang="es-EC" sz="1400" dirty="0" smtClean="0"/>
              <a:t> y </a:t>
            </a:r>
            <a:r>
              <a:rPr lang="es-EC" sz="1400" dirty="0"/>
              <a:t>en caso de ser necesario se dará una prolongación de </a:t>
            </a:r>
            <a:r>
              <a:rPr lang="es-EC" sz="1400" dirty="0" smtClean="0"/>
              <a:t>tratamiento.</a:t>
            </a:r>
            <a:endParaRPr lang="es-ES" sz="1400" dirty="0"/>
          </a:p>
        </p:txBody>
      </p:sp>
      <p:sp>
        <p:nvSpPr>
          <p:cNvPr id="13" name="12 Rectángulo"/>
          <p:cNvSpPr/>
          <p:nvPr/>
        </p:nvSpPr>
        <p:spPr>
          <a:xfrm>
            <a:off x="4572000" y="6309320"/>
            <a:ext cx="4572000" cy="52322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s-EC" sz="1400" dirty="0"/>
              <a:t>O a su vez si el paciente ha </a:t>
            </a:r>
            <a:r>
              <a:rPr lang="es-EC" sz="1400" dirty="0" smtClean="0"/>
              <a:t>evolucionado </a:t>
            </a:r>
            <a:r>
              <a:rPr lang="es-EC" sz="1400" dirty="0"/>
              <a:t>de una manera favorable y será dado de alta</a:t>
            </a:r>
            <a:endParaRPr lang="es-ES" sz="14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2185512"/>
            <a:ext cx="1952938" cy="1952938"/>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78" y="4415261"/>
            <a:ext cx="4151900" cy="2166774"/>
          </a:xfrm>
          <a:prstGeom prst="rect">
            <a:avLst/>
          </a:prstGeom>
        </p:spPr>
      </p:pic>
    </p:spTree>
    <p:extLst>
      <p:ext uri="{BB962C8B-B14F-4D97-AF65-F5344CB8AC3E}">
        <p14:creationId xmlns:p14="http://schemas.microsoft.com/office/powerpoint/2010/main" val="418878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426184" y="1016772"/>
            <a:ext cx="2327635"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IESS - ENTIDAD</a:t>
            </a:r>
            <a:endParaRPr lang="es-ES" sz="2000" b="1" dirty="0">
              <a:effectLst>
                <a:outerShdw blurRad="38100" dist="38100" dir="2700000" algn="tl">
                  <a:srgbClr val="000000">
                    <a:alpha val="43137"/>
                  </a:srgbClr>
                </a:outerShdw>
              </a:effectLst>
            </a:endParaRPr>
          </a:p>
        </p:txBody>
      </p:sp>
      <p:sp>
        <p:nvSpPr>
          <p:cNvPr id="7" name="6 Rectángulo"/>
          <p:cNvSpPr/>
          <p:nvPr/>
        </p:nvSpPr>
        <p:spPr>
          <a:xfrm>
            <a:off x="2771800" y="1556792"/>
            <a:ext cx="6192688" cy="532453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sz="2000" dirty="0"/>
              <a:t>La atención médica brindada a los afiliados del IESS mediante las diferentes clínicas de convenio tiene un proceso hasta llegar al paciente. </a:t>
            </a:r>
            <a:endParaRPr lang="es-EC" sz="2000" dirty="0" smtClean="0"/>
          </a:p>
          <a:p>
            <a:endParaRPr lang="es-EC" sz="2000" dirty="0"/>
          </a:p>
          <a:p>
            <a:r>
              <a:rPr lang="es-EC" sz="2000" dirty="0" smtClean="0"/>
              <a:t>• Convenio </a:t>
            </a:r>
            <a:r>
              <a:rPr lang="es-EC" sz="2000" dirty="0"/>
              <a:t>con clínicas, dicho convenio fue firmado desde  Julio del 2004 acuerdo a la necesidades de los afiliados que no pudieron ser atendidos en las dependencias del  IESS por falta de espacio físico</a:t>
            </a:r>
            <a:r>
              <a:rPr lang="es-EC" sz="2000" dirty="0" smtClean="0"/>
              <a:t>.</a:t>
            </a:r>
          </a:p>
          <a:p>
            <a:endParaRPr lang="es-EC" sz="2000" dirty="0"/>
          </a:p>
          <a:p>
            <a:r>
              <a:rPr lang="es-EC" sz="2000" dirty="0" smtClean="0"/>
              <a:t>• Asignación </a:t>
            </a:r>
            <a:r>
              <a:rPr lang="es-EC" sz="2000" dirty="0"/>
              <a:t>de Recursos, los recursos son asignados por el consejo directivo del  IESS para cubrir los pagos para dicha clínicas de convenio</a:t>
            </a:r>
            <a:r>
              <a:rPr lang="es-EC" sz="2000" dirty="0" smtClean="0"/>
              <a:t>.</a:t>
            </a:r>
          </a:p>
          <a:p>
            <a:endParaRPr lang="es-EC" sz="2000" dirty="0"/>
          </a:p>
          <a:p>
            <a:r>
              <a:rPr lang="es-EC" sz="2000" dirty="0" smtClean="0"/>
              <a:t>• Recepción </a:t>
            </a:r>
            <a:r>
              <a:rPr lang="es-EC" sz="2000" dirty="0"/>
              <a:t>Documental, la recepción documental se la realiza mediante un procedimiento regida por la normativa 091, otorgada por el Ministerio de Salud Pública.</a:t>
            </a:r>
          </a:p>
        </p:txBody>
      </p:sp>
    </p:spTree>
    <p:extLst>
      <p:ext uri="{BB962C8B-B14F-4D97-AF65-F5344CB8AC3E}">
        <p14:creationId xmlns:p14="http://schemas.microsoft.com/office/powerpoint/2010/main" val="229486941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992922"/>
            <a:ext cx="3456384"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2000" b="1" dirty="0" smtClean="0">
                <a:effectLst>
                  <a:outerShdw blurRad="38100" dist="38100" dir="2700000" algn="tl">
                    <a:srgbClr val="000000">
                      <a:alpha val="43137"/>
                    </a:srgbClr>
                  </a:outerShdw>
                </a:effectLst>
              </a:rPr>
              <a:t>CAPITULO IV</a:t>
            </a:r>
          </a:p>
          <a:p>
            <a:pPr algn="ctr"/>
            <a:r>
              <a:rPr lang="es-EC" sz="2000" b="1" dirty="0" smtClean="0">
                <a:effectLst>
                  <a:outerShdw blurRad="38100" dist="38100" dir="2700000" algn="tl">
                    <a:srgbClr val="000000">
                      <a:alpha val="43137"/>
                    </a:srgbClr>
                  </a:outerShdw>
                </a:effectLst>
              </a:rPr>
              <a:t>ESTRATÉGIAS Y PROPUESTAS</a:t>
            </a:r>
            <a:endParaRPr lang="es-ES" sz="2000" b="1" dirty="0">
              <a:effectLst>
                <a:outerShdw blurRad="38100" dist="38100" dir="2700000" algn="tl">
                  <a:srgbClr val="000000">
                    <a:alpha val="43137"/>
                  </a:srgbClr>
                </a:outerShdw>
              </a:effectLst>
            </a:endParaRPr>
          </a:p>
        </p:txBody>
      </p:sp>
      <p:sp>
        <p:nvSpPr>
          <p:cNvPr id="4" name="3 Rectángulo"/>
          <p:cNvSpPr/>
          <p:nvPr/>
        </p:nvSpPr>
        <p:spPr>
          <a:xfrm>
            <a:off x="3707904" y="1772816"/>
            <a:ext cx="5307666" cy="1631216"/>
          </a:xfrm>
          <a:prstGeom prst="rect">
            <a:avLst/>
          </a:prstGeom>
        </p:spPr>
        <p:txBody>
          <a:bodyPr wrap="square">
            <a:spAutoFit/>
          </a:bodyPr>
          <a:lstStyle/>
          <a:p>
            <a:pPr algn="just"/>
            <a:r>
              <a:rPr lang="es-EC" sz="2000" dirty="0" smtClean="0"/>
              <a:t>Tiene </a:t>
            </a:r>
            <a:r>
              <a:rPr lang="es-EC" sz="2000" dirty="0"/>
              <a:t>como objetivo determinar dónde estamos y a </a:t>
            </a:r>
            <a:r>
              <a:rPr lang="es-EC" sz="2000" dirty="0" smtClean="0"/>
              <a:t>dónde </a:t>
            </a:r>
            <a:r>
              <a:rPr lang="es-EC" sz="2000" dirty="0"/>
              <a:t>deberíamos llegar a través de diferentes pasos con un objetivo determinado, donde </a:t>
            </a:r>
            <a:r>
              <a:rPr lang="es-EC" sz="2000" dirty="0" smtClean="0"/>
              <a:t>utilizaré </a:t>
            </a:r>
            <a:r>
              <a:rPr lang="es-EC" sz="2000" dirty="0"/>
              <a:t>las 5 dimensiones del método </a:t>
            </a:r>
            <a:r>
              <a:rPr lang="es-EC" sz="2000" dirty="0" smtClean="0"/>
              <a:t>GAP:</a:t>
            </a:r>
            <a:endParaRPr lang="es-ES" sz="2000" dirty="0"/>
          </a:p>
        </p:txBody>
      </p:sp>
      <p:sp>
        <p:nvSpPr>
          <p:cNvPr id="5" name="4 CuadroTexto"/>
          <p:cNvSpPr txBox="1"/>
          <p:nvPr/>
        </p:nvSpPr>
        <p:spPr>
          <a:xfrm>
            <a:off x="323528" y="2256601"/>
            <a:ext cx="303563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MÉTODO DE GAP</a:t>
            </a:r>
            <a:endParaRPr lang="es-ES" sz="2000" b="1" dirty="0">
              <a:effectLst>
                <a:outerShdw blurRad="38100" dist="38100" dir="2700000" algn="tl">
                  <a:srgbClr val="000000">
                    <a:alpha val="43137"/>
                  </a:srgbClr>
                </a:outerShdw>
              </a:effectLst>
            </a:endParaRPr>
          </a:p>
        </p:txBody>
      </p:sp>
      <p:pic>
        <p:nvPicPr>
          <p:cNvPr id="7" name="0 Imagen"/>
          <p:cNvPicPr/>
          <p:nvPr/>
        </p:nvPicPr>
        <p:blipFill rotWithShape="1">
          <a:blip r:embed="rId2">
            <a:extLst>
              <a:ext uri="{28A0092B-C50C-407E-A947-70E740481C1C}">
                <a14:useLocalDpi xmlns:a14="http://schemas.microsoft.com/office/drawing/2010/main" val="0"/>
              </a:ext>
            </a:extLst>
          </a:blip>
          <a:srcRect t="14736" b="31591"/>
          <a:stretch/>
        </p:blipFill>
        <p:spPr bwMode="auto">
          <a:xfrm>
            <a:off x="0" y="3392333"/>
            <a:ext cx="9144000" cy="34656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2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1854" y="920091"/>
            <a:ext cx="411010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2000" b="1" dirty="0" smtClean="0">
                <a:effectLst>
                  <a:outerShdw blurRad="38100" dist="38100" dir="2700000" algn="tl">
                    <a:srgbClr val="000000">
                      <a:alpha val="43137"/>
                    </a:srgbClr>
                  </a:outerShdw>
                </a:effectLst>
              </a:rPr>
              <a:t>Objetivos de Marketing</a:t>
            </a:r>
            <a:endParaRPr lang="es-ES" sz="2000" b="1" dirty="0">
              <a:effectLst>
                <a:outerShdw blurRad="38100" dist="38100" dir="2700000" algn="tl">
                  <a:srgbClr val="000000">
                    <a:alpha val="43137"/>
                  </a:srgbClr>
                </a:out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1185556888"/>
              </p:ext>
            </p:extLst>
          </p:nvPr>
        </p:nvGraphicFramePr>
        <p:xfrm>
          <a:off x="0" y="1412776"/>
          <a:ext cx="9143999" cy="5410731"/>
        </p:xfrm>
        <a:graphic>
          <a:graphicData uri="http://schemas.openxmlformats.org/drawingml/2006/table">
            <a:tbl>
              <a:tblPr firstRow="1" firstCol="1" bandRow="1">
                <a:tableStyleId>{69C7853C-536D-4A76-A0AE-DD22124D55A5}</a:tableStyleId>
              </a:tblPr>
              <a:tblGrid>
                <a:gridCol w="1717152"/>
                <a:gridCol w="3862500"/>
                <a:gridCol w="3564347"/>
              </a:tblGrid>
              <a:tr h="258087">
                <a:tc gridSpan="3">
                  <a:txBody>
                    <a:bodyPr/>
                    <a:lstStyle/>
                    <a:p>
                      <a:pPr algn="ctr">
                        <a:lnSpc>
                          <a:spcPct val="115000"/>
                        </a:lnSpc>
                        <a:spcBef>
                          <a:spcPts val="1000"/>
                        </a:spcBef>
                        <a:spcAft>
                          <a:spcPts val="0"/>
                        </a:spcAft>
                      </a:pPr>
                      <a:r>
                        <a:rPr lang="es-ES_tradnl" sz="1400" dirty="0">
                          <a:effectLst/>
                        </a:rPr>
                        <a:t>OBJETIVOS DE MARKETING</a:t>
                      </a:r>
                      <a:endParaRPr lang="es-EC" sz="1400" b="1" dirty="0">
                        <a:effectLst/>
                        <a:latin typeface="Times New Roman"/>
                        <a:ea typeface="Times New Roman"/>
                        <a:cs typeface="Times New Roman"/>
                      </a:endParaRPr>
                    </a:p>
                  </a:txBody>
                  <a:tcPr marL="48602" marR="48602" marT="0" marB="0"/>
                </a:tc>
                <a:tc hMerge="1">
                  <a:txBody>
                    <a:bodyPr/>
                    <a:lstStyle/>
                    <a:p>
                      <a:endParaRPr lang="es-EC"/>
                    </a:p>
                  </a:txBody>
                  <a:tcPr/>
                </a:tc>
                <a:tc hMerge="1">
                  <a:txBody>
                    <a:bodyPr/>
                    <a:lstStyle/>
                    <a:p>
                      <a:endParaRPr lang="es-EC"/>
                    </a:p>
                  </a:txBody>
                  <a:tcPr/>
                </a:tc>
              </a:tr>
              <a:tr h="238164">
                <a:tc>
                  <a:txBody>
                    <a:bodyPr/>
                    <a:lstStyle/>
                    <a:p>
                      <a:pPr algn="just">
                        <a:lnSpc>
                          <a:spcPct val="115000"/>
                        </a:lnSpc>
                        <a:spcBef>
                          <a:spcPts val="1200"/>
                        </a:spcBef>
                        <a:spcAft>
                          <a:spcPts val="0"/>
                        </a:spcAft>
                      </a:pPr>
                      <a:r>
                        <a:rPr lang="es-ES_tradnl" sz="1400" dirty="0">
                          <a:effectLst/>
                        </a:rPr>
                        <a:t>PASO</a:t>
                      </a:r>
                      <a:endParaRPr lang="es-EC" sz="1400" dirty="0">
                        <a:effectLst/>
                        <a:latin typeface="Times New Roman"/>
                        <a:ea typeface="Calibri"/>
                        <a:cs typeface="Times New Roman"/>
                      </a:endParaRPr>
                    </a:p>
                  </a:txBody>
                  <a:tcPr marL="48602" marR="48602" marT="0" marB="0"/>
                </a:tc>
                <a:tc>
                  <a:txBody>
                    <a:bodyPr/>
                    <a:lstStyle/>
                    <a:p>
                      <a:pPr algn="just">
                        <a:lnSpc>
                          <a:spcPct val="115000"/>
                        </a:lnSpc>
                        <a:spcBef>
                          <a:spcPts val="1200"/>
                        </a:spcBef>
                        <a:spcAft>
                          <a:spcPts val="0"/>
                        </a:spcAft>
                      </a:pPr>
                      <a:r>
                        <a:rPr lang="es-ES_tradnl" sz="1400" dirty="0">
                          <a:effectLst/>
                        </a:rPr>
                        <a:t>MERCADO</a:t>
                      </a:r>
                      <a:endParaRPr lang="es-EC" sz="1400" dirty="0">
                        <a:effectLst/>
                        <a:latin typeface="Times New Roman"/>
                        <a:ea typeface="Calibri"/>
                        <a:cs typeface="Times New Roman"/>
                      </a:endParaRPr>
                    </a:p>
                  </a:txBody>
                  <a:tcPr marL="48602" marR="48602" marT="0" marB="0"/>
                </a:tc>
                <a:tc>
                  <a:txBody>
                    <a:bodyPr/>
                    <a:lstStyle/>
                    <a:p>
                      <a:pPr algn="just">
                        <a:lnSpc>
                          <a:spcPct val="115000"/>
                        </a:lnSpc>
                        <a:spcBef>
                          <a:spcPts val="1200"/>
                        </a:spcBef>
                        <a:spcAft>
                          <a:spcPts val="0"/>
                        </a:spcAft>
                      </a:pPr>
                      <a:r>
                        <a:rPr lang="es-ES_tradnl" sz="1400" dirty="0">
                          <a:effectLst/>
                        </a:rPr>
                        <a:t>EMPRESA</a:t>
                      </a:r>
                      <a:endParaRPr lang="es-EC" sz="1400" dirty="0">
                        <a:effectLst/>
                        <a:latin typeface="Times New Roman"/>
                        <a:ea typeface="Calibri"/>
                        <a:cs typeface="Times New Roman"/>
                      </a:endParaRPr>
                    </a:p>
                  </a:txBody>
                  <a:tcPr marL="48602" marR="48602" marT="0" marB="0"/>
                </a:tc>
              </a:tr>
              <a:tr h="1471443">
                <a:tc>
                  <a:txBody>
                    <a:bodyPr/>
                    <a:lstStyle/>
                    <a:p>
                      <a:pPr algn="ctr">
                        <a:lnSpc>
                          <a:spcPct val="115000"/>
                        </a:lnSpc>
                        <a:spcBef>
                          <a:spcPts val="1200"/>
                        </a:spcBef>
                        <a:spcAft>
                          <a:spcPts val="0"/>
                        </a:spcAft>
                      </a:pPr>
                      <a:r>
                        <a:rPr lang="es-ES_tradnl" sz="1400" dirty="0">
                          <a:effectLst/>
                        </a:rPr>
                        <a:t>¿DÓNDE ESTAMOS?</a:t>
                      </a:r>
                      <a:endParaRPr lang="es-EC" sz="1400" dirty="0">
                        <a:effectLst/>
                        <a:latin typeface="Times New Roman"/>
                        <a:ea typeface="Calibri"/>
                        <a:cs typeface="Times New Roman"/>
                      </a:endParaRPr>
                    </a:p>
                  </a:txBody>
                  <a:tcPr marL="48602" marR="48602" marT="0" marB="0" anchor="ctr"/>
                </a:tc>
                <a:tc>
                  <a:txBody>
                    <a:bodyPr/>
                    <a:lstStyle/>
                    <a:p>
                      <a:pPr algn="just">
                        <a:lnSpc>
                          <a:spcPct val="115000"/>
                        </a:lnSpc>
                        <a:spcBef>
                          <a:spcPts val="1200"/>
                        </a:spcBef>
                        <a:spcAft>
                          <a:spcPts val="0"/>
                        </a:spcAft>
                      </a:pPr>
                      <a:r>
                        <a:rPr lang="es-ES_tradnl" sz="1400" dirty="0">
                          <a:effectLst/>
                        </a:rPr>
                        <a:t>Realizada la investigación de mercado acerca de la atención </a:t>
                      </a:r>
                      <a:r>
                        <a:rPr lang="es-ES_tradnl" sz="1400" dirty="0" smtClean="0">
                          <a:effectLst/>
                        </a:rPr>
                        <a:t>médica </a:t>
                      </a:r>
                      <a:r>
                        <a:rPr lang="es-ES_tradnl" sz="1400" dirty="0">
                          <a:effectLst/>
                        </a:rPr>
                        <a:t>al asegurado en las diferentes clínicas de convenio con el IESS en la Ciudad de Quito, se puede determinar que los afiliados son atendidos de acuerdo a las posibilidades de cada una de las clínicas de convenio. </a:t>
                      </a:r>
                      <a:endParaRPr lang="es-EC" sz="1400" dirty="0">
                        <a:effectLst/>
                        <a:latin typeface="Times New Roman"/>
                        <a:ea typeface="Calibri"/>
                        <a:cs typeface="Times New Roman"/>
                      </a:endParaRPr>
                    </a:p>
                  </a:txBody>
                  <a:tcPr marL="48602" marR="48602" marT="0" marB="0"/>
                </a:tc>
                <a:tc>
                  <a:txBody>
                    <a:bodyPr/>
                    <a:lstStyle/>
                    <a:p>
                      <a:pPr algn="just">
                        <a:lnSpc>
                          <a:spcPct val="115000"/>
                        </a:lnSpc>
                        <a:spcBef>
                          <a:spcPts val="1200"/>
                        </a:spcBef>
                        <a:spcAft>
                          <a:spcPts val="0"/>
                        </a:spcAft>
                      </a:pPr>
                      <a:r>
                        <a:rPr lang="es-ES_tradnl" sz="1400" dirty="0">
                          <a:effectLst/>
                        </a:rPr>
                        <a:t>Las clínicas de convenio del IESS, están innovando mes a mes la calidad del servicio para satisfacer las necesidades de los afiliados.</a:t>
                      </a:r>
                      <a:endParaRPr lang="es-EC" sz="1400" dirty="0">
                        <a:effectLst/>
                      </a:endParaRPr>
                    </a:p>
                    <a:p>
                      <a:pPr algn="just">
                        <a:lnSpc>
                          <a:spcPct val="115000"/>
                        </a:lnSpc>
                        <a:spcBef>
                          <a:spcPts val="1200"/>
                        </a:spcBef>
                        <a:spcAft>
                          <a:spcPts val="0"/>
                        </a:spcAft>
                      </a:pPr>
                      <a:r>
                        <a:rPr lang="es-ES_tradnl" sz="1400" dirty="0">
                          <a:effectLst/>
                        </a:rPr>
                        <a:t> </a:t>
                      </a:r>
                      <a:endParaRPr lang="es-EC" sz="1400" dirty="0">
                        <a:effectLst/>
                        <a:latin typeface="Times New Roman"/>
                        <a:ea typeface="Calibri"/>
                        <a:cs typeface="Times New Roman"/>
                      </a:endParaRPr>
                    </a:p>
                  </a:txBody>
                  <a:tcPr marL="48602" marR="48602" marT="0" marB="0"/>
                </a:tc>
              </a:tr>
              <a:tr h="1401068">
                <a:tc>
                  <a:txBody>
                    <a:bodyPr/>
                    <a:lstStyle/>
                    <a:p>
                      <a:pPr algn="ctr">
                        <a:lnSpc>
                          <a:spcPct val="115000"/>
                        </a:lnSpc>
                        <a:spcBef>
                          <a:spcPts val="1200"/>
                        </a:spcBef>
                        <a:spcAft>
                          <a:spcPts val="0"/>
                        </a:spcAft>
                      </a:pPr>
                      <a:r>
                        <a:rPr lang="es-ES_tradnl" sz="1400" dirty="0">
                          <a:effectLst/>
                        </a:rPr>
                        <a:t>¿</a:t>
                      </a:r>
                      <a:r>
                        <a:rPr lang="es-ES_tradnl" sz="1400" dirty="0" smtClean="0">
                          <a:effectLst/>
                        </a:rPr>
                        <a:t>A DÓNDE </a:t>
                      </a:r>
                      <a:r>
                        <a:rPr lang="es-ES_tradnl" sz="1400" dirty="0">
                          <a:effectLst/>
                        </a:rPr>
                        <a:t>VAMOS SEGÚN LA TENDENCIA?</a:t>
                      </a:r>
                      <a:endParaRPr lang="es-EC" sz="1400" dirty="0">
                        <a:effectLst/>
                        <a:latin typeface="Times New Roman"/>
                        <a:ea typeface="Calibri"/>
                        <a:cs typeface="Times New Roman"/>
                      </a:endParaRPr>
                    </a:p>
                  </a:txBody>
                  <a:tcPr marL="48602" marR="48602" marT="0" marB="0" anchor="ctr"/>
                </a:tc>
                <a:tc>
                  <a:txBody>
                    <a:bodyPr/>
                    <a:lstStyle/>
                    <a:p>
                      <a:pPr algn="just">
                        <a:lnSpc>
                          <a:spcPct val="115000"/>
                        </a:lnSpc>
                        <a:spcBef>
                          <a:spcPts val="1200"/>
                        </a:spcBef>
                        <a:spcAft>
                          <a:spcPts val="0"/>
                        </a:spcAft>
                      </a:pPr>
                      <a:r>
                        <a:rPr lang="es-ES_tradnl" sz="1400" dirty="0">
                          <a:effectLst/>
                        </a:rPr>
                        <a:t>Según el diario El Universo en su publicación del 3 de septiembre del 2013, afirma que los convenios entre el IESS y las clínicas privadas mejoraron los servicios y subieron de categoría e ingresos. </a:t>
                      </a:r>
                      <a:endParaRPr lang="es-EC" sz="1400" dirty="0">
                        <a:effectLst/>
                        <a:latin typeface="Times New Roman"/>
                        <a:ea typeface="Calibri"/>
                        <a:cs typeface="Times New Roman"/>
                      </a:endParaRPr>
                    </a:p>
                  </a:txBody>
                  <a:tcPr marL="48602" marR="48602" marT="0" marB="0"/>
                </a:tc>
                <a:tc>
                  <a:txBody>
                    <a:bodyPr/>
                    <a:lstStyle/>
                    <a:p>
                      <a:pPr algn="just">
                        <a:lnSpc>
                          <a:spcPct val="115000"/>
                        </a:lnSpc>
                        <a:spcBef>
                          <a:spcPts val="1200"/>
                        </a:spcBef>
                        <a:spcAft>
                          <a:spcPts val="0"/>
                        </a:spcAft>
                      </a:pPr>
                      <a:r>
                        <a:rPr lang="es-ES_tradnl" sz="1400" dirty="0">
                          <a:effectLst/>
                        </a:rPr>
                        <a:t>El IESS es una entidad que busca satisfacer las necesidades de sus afiliados mediante el mejoramiento de sus convenios incrementando más clínicas con diferentes especialidades siendo así como Solca, cuyos servicios son los tratamientos de Cáncer. </a:t>
                      </a:r>
                      <a:endParaRPr lang="es-EC" sz="1400" dirty="0">
                        <a:effectLst/>
                        <a:latin typeface="Times New Roman"/>
                        <a:ea typeface="Calibri"/>
                        <a:cs typeface="Times New Roman"/>
                      </a:endParaRPr>
                    </a:p>
                  </a:txBody>
                  <a:tcPr marL="48602" marR="48602" marT="0" marB="0"/>
                </a:tc>
              </a:tr>
              <a:tr h="693052">
                <a:tc>
                  <a:txBody>
                    <a:bodyPr/>
                    <a:lstStyle/>
                    <a:p>
                      <a:pPr algn="ctr">
                        <a:lnSpc>
                          <a:spcPct val="115000"/>
                        </a:lnSpc>
                        <a:spcBef>
                          <a:spcPts val="1200"/>
                        </a:spcBef>
                        <a:spcAft>
                          <a:spcPts val="0"/>
                        </a:spcAft>
                      </a:pPr>
                      <a:r>
                        <a:rPr lang="es-ES_tradnl" sz="1400" dirty="0">
                          <a:effectLst/>
                        </a:rPr>
                        <a:t>¿</a:t>
                      </a:r>
                      <a:r>
                        <a:rPr lang="es-ES_tradnl" sz="1400" dirty="0" smtClean="0">
                          <a:effectLst/>
                        </a:rPr>
                        <a:t>A DÓNDE </a:t>
                      </a:r>
                      <a:r>
                        <a:rPr lang="es-ES_tradnl" sz="1400" dirty="0">
                          <a:effectLst/>
                        </a:rPr>
                        <a:t>QUISIÉRAMOS LLEGAR?</a:t>
                      </a:r>
                      <a:endParaRPr lang="es-EC" sz="1400" dirty="0">
                        <a:effectLst/>
                        <a:latin typeface="Times New Roman"/>
                        <a:ea typeface="Calibri"/>
                        <a:cs typeface="Times New Roman"/>
                      </a:endParaRPr>
                    </a:p>
                  </a:txBody>
                  <a:tcPr marL="48602" marR="48602" marT="0" marB="0" anchor="ctr"/>
                </a:tc>
                <a:tc gridSpan="2">
                  <a:txBody>
                    <a:bodyPr/>
                    <a:lstStyle/>
                    <a:p>
                      <a:pPr algn="just">
                        <a:lnSpc>
                          <a:spcPct val="115000"/>
                        </a:lnSpc>
                        <a:spcBef>
                          <a:spcPts val="1200"/>
                        </a:spcBef>
                        <a:spcAft>
                          <a:spcPts val="0"/>
                        </a:spcAft>
                      </a:pPr>
                      <a:r>
                        <a:rPr lang="es-ES_tradnl" sz="1400" dirty="0">
                          <a:effectLst/>
                        </a:rPr>
                        <a:t>Ser una entidad de alta gestión social con liquides para satisfacer las necesidades de los afiliados con un alto índice de confiabilidad y rentabilidad. </a:t>
                      </a:r>
                      <a:endParaRPr lang="es-EC" sz="1400" dirty="0">
                        <a:effectLst/>
                        <a:latin typeface="Times New Roman"/>
                        <a:ea typeface="Calibri"/>
                        <a:cs typeface="Times New Roman"/>
                      </a:endParaRPr>
                    </a:p>
                  </a:txBody>
                  <a:tcPr marL="48602" marR="48602" marT="0" marB="0"/>
                </a:tc>
                <a:tc hMerge="1">
                  <a:txBody>
                    <a:bodyPr/>
                    <a:lstStyle/>
                    <a:p>
                      <a:endParaRPr lang="es-EC"/>
                    </a:p>
                  </a:txBody>
                  <a:tcPr/>
                </a:tc>
              </a:tr>
              <a:tr h="696832">
                <a:tc>
                  <a:txBody>
                    <a:bodyPr/>
                    <a:lstStyle/>
                    <a:p>
                      <a:pPr algn="ctr">
                        <a:lnSpc>
                          <a:spcPct val="115000"/>
                        </a:lnSpc>
                        <a:spcBef>
                          <a:spcPts val="1200"/>
                        </a:spcBef>
                        <a:spcAft>
                          <a:spcPts val="0"/>
                        </a:spcAft>
                      </a:pPr>
                      <a:r>
                        <a:rPr lang="es-ES_tradnl" sz="1400" dirty="0">
                          <a:effectLst/>
                        </a:rPr>
                        <a:t>¿</a:t>
                      </a:r>
                      <a:r>
                        <a:rPr lang="es-ES_tradnl" sz="1400" dirty="0" smtClean="0">
                          <a:effectLst/>
                        </a:rPr>
                        <a:t>A DÓNDE </a:t>
                      </a:r>
                      <a:r>
                        <a:rPr lang="es-ES_tradnl" sz="1400" dirty="0">
                          <a:effectLst/>
                        </a:rPr>
                        <a:t>DEBERÍAMOS LLEGAR?</a:t>
                      </a:r>
                      <a:endParaRPr lang="es-EC" sz="1400" dirty="0">
                        <a:effectLst/>
                        <a:latin typeface="Times New Roman"/>
                        <a:ea typeface="Calibri"/>
                        <a:cs typeface="Times New Roman"/>
                      </a:endParaRPr>
                    </a:p>
                  </a:txBody>
                  <a:tcPr marL="48602" marR="48602" marT="0" marB="0" anchor="ctr"/>
                </a:tc>
                <a:tc gridSpan="2">
                  <a:txBody>
                    <a:bodyPr/>
                    <a:lstStyle/>
                    <a:p>
                      <a:pPr algn="just">
                        <a:lnSpc>
                          <a:spcPct val="115000"/>
                        </a:lnSpc>
                        <a:spcBef>
                          <a:spcPts val="1200"/>
                        </a:spcBef>
                        <a:spcAft>
                          <a:spcPts val="0"/>
                        </a:spcAft>
                      </a:pPr>
                      <a:r>
                        <a:rPr lang="es-ES_tradnl" sz="1400" dirty="0">
                          <a:effectLst/>
                        </a:rPr>
                        <a:t>A tener una  infraestructura que cubra las necesidades de la población de afiliados con diferentes tipos de enfermedades , y que las clínicas de convenio también mejoren su equipos con equipos de alta tecnología y personal totalmente calificado</a:t>
                      </a:r>
                      <a:endParaRPr lang="es-EC" sz="1400" dirty="0">
                        <a:effectLst/>
                        <a:latin typeface="Times New Roman"/>
                        <a:ea typeface="Calibri"/>
                        <a:cs typeface="Times New Roman"/>
                      </a:endParaRPr>
                    </a:p>
                  </a:txBody>
                  <a:tcPr marL="48602" marR="48602" marT="0" marB="0"/>
                </a:tc>
                <a:tc hMerge="1">
                  <a:txBody>
                    <a:bodyPr/>
                    <a:lstStyle/>
                    <a:p>
                      <a:endParaRPr lang="es-EC"/>
                    </a:p>
                  </a:txBody>
                  <a:tcPr/>
                </a:tc>
              </a:tr>
              <a:tr h="483544">
                <a:tc>
                  <a:txBody>
                    <a:bodyPr/>
                    <a:lstStyle/>
                    <a:p>
                      <a:pPr algn="ctr">
                        <a:lnSpc>
                          <a:spcPct val="115000"/>
                        </a:lnSpc>
                        <a:spcBef>
                          <a:spcPts val="1200"/>
                        </a:spcBef>
                        <a:spcAft>
                          <a:spcPts val="0"/>
                        </a:spcAft>
                      </a:pPr>
                      <a:r>
                        <a:rPr lang="es-ES_tradnl" sz="1400" dirty="0">
                          <a:effectLst/>
                        </a:rPr>
                        <a:t>OBJETIVO</a:t>
                      </a:r>
                      <a:endParaRPr lang="es-EC" sz="1400" dirty="0">
                        <a:effectLst/>
                        <a:latin typeface="Times New Roman"/>
                        <a:ea typeface="Calibri"/>
                        <a:cs typeface="Times New Roman"/>
                      </a:endParaRPr>
                    </a:p>
                  </a:txBody>
                  <a:tcPr marL="48602" marR="48602" marT="0" marB="0" anchor="ctr"/>
                </a:tc>
                <a:tc gridSpan="2">
                  <a:txBody>
                    <a:bodyPr/>
                    <a:lstStyle/>
                    <a:p>
                      <a:pPr algn="just">
                        <a:lnSpc>
                          <a:spcPct val="115000"/>
                        </a:lnSpc>
                        <a:spcBef>
                          <a:spcPts val="1200"/>
                        </a:spcBef>
                        <a:spcAft>
                          <a:spcPts val="0"/>
                        </a:spcAft>
                      </a:pPr>
                      <a:r>
                        <a:rPr lang="es-ES_tradnl" sz="1400" dirty="0">
                          <a:effectLst/>
                        </a:rPr>
                        <a:t>Fomentar la aplicación del marketing social con planes de mejoramiento de salud para satisfacer la demanda de enfermedades catastróficas en sus afiliados.</a:t>
                      </a:r>
                      <a:endParaRPr lang="es-EC" sz="1400" dirty="0">
                        <a:effectLst/>
                        <a:latin typeface="Times New Roman"/>
                        <a:ea typeface="Calibri"/>
                        <a:cs typeface="Times New Roman"/>
                      </a:endParaRPr>
                    </a:p>
                  </a:txBody>
                  <a:tcPr marL="48602" marR="48602" marT="0" marB="0"/>
                </a:tc>
                <a:tc hMerge="1">
                  <a:txBody>
                    <a:bodyPr/>
                    <a:lstStyle/>
                    <a:p>
                      <a:endParaRPr lang="es-EC"/>
                    </a:p>
                  </a:txBody>
                  <a:tcPr/>
                </a:tc>
              </a:tr>
            </a:tbl>
          </a:graphicData>
        </a:graphic>
      </p:graphicFrame>
    </p:spTree>
    <p:extLst>
      <p:ext uri="{BB962C8B-B14F-4D97-AF65-F5344CB8AC3E}">
        <p14:creationId xmlns:p14="http://schemas.microsoft.com/office/powerpoint/2010/main" val="336715370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1854" y="1012666"/>
            <a:ext cx="411010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2000" b="1" dirty="0" smtClean="0">
                <a:effectLst>
                  <a:outerShdw blurRad="38100" dist="38100" dir="2700000" algn="tl">
                    <a:srgbClr val="000000">
                      <a:alpha val="43137"/>
                    </a:srgbClr>
                  </a:outerShdw>
                </a:effectLst>
              </a:rPr>
              <a:t>Objetivos de Responsabilidad Social</a:t>
            </a:r>
            <a:endParaRPr lang="es-ES" sz="2000" b="1" dirty="0">
              <a:effectLst>
                <a:outerShdw blurRad="38100" dist="38100" dir="2700000" algn="tl">
                  <a:srgbClr val="000000">
                    <a:alpha val="43137"/>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3423201059"/>
              </p:ext>
            </p:extLst>
          </p:nvPr>
        </p:nvGraphicFramePr>
        <p:xfrm>
          <a:off x="-36512" y="1489774"/>
          <a:ext cx="9180511" cy="5430282"/>
        </p:xfrm>
        <a:graphic>
          <a:graphicData uri="http://schemas.openxmlformats.org/drawingml/2006/table">
            <a:tbl>
              <a:tblPr firstRow="1" firstCol="1" bandRow="1">
                <a:tableStyleId>{69C7853C-536D-4A76-A0AE-DD22124D55A5}</a:tableStyleId>
              </a:tblPr>
              <a:tblGrid>
                <a:gridCol w="1867739"/>
                <a:gridCol w="3665916"/>
                <a:gridCol w="3646856"/>
              </a:tblGrid>
              <a:tr h="221070">
                <a:tc gridSpan="3">
                  <a:txBody>
                    <a:bodyPr/>
                    <a:lstStyle/>
                    <a:p>
                      <a:pPr algn="ctr">
                        <a:lnSpc>
                          <a:spcPct val="115000"/>
                        </a:lnSpc>
                        <a:spcAft>
                          <a:spcPts val="0"/>
                        </a:spcAft>
                      </a:pPr>
                      <a:r>
                        <a:rPr lang="es-ES_tradnl" sz="1600" dirty="0">
                          <a:effectLst/>
                        </a:rPr>
                        <a:t>OBJETIVO DE RESPONSABILIDAD SOCIAL</a:t>
                      </a:r>
                      <a:endParaRPr lang="es-EC" sz="1600" dirty="0">
                        <a:effectLst/>
                        <a:latin typeface="Times New Roman"/>
                        <a:ea typeface="Calibri"/>
                        <a:cs typeface="Times New Roman"/>
                      </a:endParaRPr>
                    </a:p>
                  </a:txBody>
                  <a:tcPr marL="59034" marR="59034" marT="0" marB="0"/>
                </a:tc>
                <a:tc hMerge="1">
                  <a:txBody>
                    <a:bodyPr/>
                    <a:lstStyle/>
                    <a:p>
                      <a:endParaRPr lang="es-EC"/>
                    </a:p>
                  </a:txBody>
                  <a:tcPr/>
                </a:tc>
                <a:tc hMerge="1">
                  <a:txBody>
                    <a:bodyPr/>
                    <a:lstStyle/>
                    <a:p>
                      <a:endParaRPr lang="es-EC"/>
                    </a:p>
                  </a:txBody>
                  <a:tcPr/>
                </a:tc>
              </a:tr>
              <a:tr h="221070">
                <a:tc>
                  <a:txBody>
                    <a:bodyPr/>
                    <a:lstStyle/>
                    <a:p>
                      <a:pPr algn="ctr">
                        <a:lnSpc>
                          <a:spcPct val="115000"/>
                        </a:lnSpc>
                        <a:spcAft>
                          <a:spcPts val="0"/>
                        </a:spcAft>
                      </a:pPr>
                      <a:r>
                        <a:rPr lang="es-ES_tradnl" sz="1600" dirty="0">
                          <a:effectLst/>
                        </a:rPr>
                        <a:t>PASO</a:t>
                      </a:r>
                      <a:endParaRPr lang="es-EC" sz="1600" dirty="0">
                        <a:effectLst/>
                        <a:latin typeface="Times New Roman"/>
                        <a:ea typeface="Calibri"/>
                        <a:cs typeface="Times New Roman"/>
                      </a:endParaRPr>
                    </a:p>
                  </a:txBody>
                  <a:tcPr marL="59034" marR="59034" marT="0" marB="0"/>
                </a:tc>
                <a:tc>
                  <a:txBody>
                    <a:bodyPr/>
                    <a:lstStyle/>
                    <a:p>
                      <a:pPr algn="ctr">
                        <a:lnSpc>
                          <a:spcPct val="115000"/>
                        </a:lnSpc>
                        <a:spcAft>
                          <a:spcPts val="0"/>
                        </a:spcAft>
                      </a:pPr>
                      <a:r>
                        <a:rPr lang="es-ES_tradnl" sz="1600" dirty="0">
                          <a:effectLst/>
                        </a:rPr>
                        <a:t>MERCADO</a:t>
                      </a:r>
                      <a:endParaRPr lang="es-EC" sz="1600" dirty="0">
                        <a:effectLst/>
                        <a:latin typeface="Times New Roman"/>
                        <a:ea typeface="Calibri"/>
                        <a:cs typeface="Times New Roman"/>
                      </a:endParaRPr>
                    </a:p>
                  </a:txBody>
                  <a:tcPr marL="59034" marR="59034" marT="0" marB="0"/>
                </a:tc>
                <a:tc>
                  <a:txBody>
                    <a:bodyPr/>
                    <a:lstStyle/>
                    <a:p>
                      <a:pPr algn="ctr">
                        <a:lnSpc>
                          <a:spcPct val="115000"/>
                        </a:lnSpc>
                        <a:spcAft>
                          <a:spcPts val="0"/>
                        </a:spcAft>
                      </a:pPr>
                      <a:r>
                        <a:rPr lang="es-ES_tradnl" sz="1600" dirty="0">
                          <a:effectLst/>
                        </a:rPr>
                        <a:t>EMPRESA</a:t>
                      </a:r>
                      <a:endParaRPr lang="es-EC" sz="1600" dirty="0">
                        <a:effectLst/>
                        <a:latin typeface="Times New Roman"/>
                        <a:ea typeface="Calibri"/>
                        <a:cs typeface="Times New Roman"/>
                      </a:endParaRPr>
                    </a:p>
                  </a:txBody>
                  <a:tcPr marL="59034" marR="59034" marT="0" marB="0"/>
                </a:tc>
              </a:tr>
              <a:tr h="1318988">
                <a:tc>
                  <a:txBody>
                    <a:bodyPr/>
                    <a:lstStyle/>
                    <a:p>
                      <a:pPr algn="ctr">
                        <a:lnSpc>
                          <a:spcPct val="115000"/>
                        </a:lnSpc>
                        <a:spcAft>
                          <a:spcPts val="0"/>
                        </a:spcAft>
                      </a:pPr>
                      <a:r>
                        <a:rPr lang="es-ES_tradnl" sz="1600" dirty="0" smtClean="0">
                          <a:effectLst/>
                        </a:rPr>
                        <a:t>¿</a:t>
                      </a:r>
                      <a:r>
                        <a:rPr lang="es-ES_tradnl" sz="1600" dirty="0">
                          <a:effectLst/>
                        </a:rPr>
                        <a:t>DÓNDE ESTAMOS?</a:t>
                      </a:r>
                      <a:endParaRPr lang="es-EC" sz="1600" dirty="0">
                        <a:effectLst/>
                        <a:latin typeface="Times New Roman"/>
                        <a:ea typeface="Calibri"/>
                        <a:cs typeface="Times New Roman"/>
                      </a:endParaRPr>
                    </a:p>
                  </a:txBody>
                  <a:tcPr marL="59034" marR="59034" marT="0" marB="0" anchor="ctr"/>
                </a:tc>
                <a:tc>
                  <a:txBody>
                    <a:bodyPr/>
                    <a:lstStyle/>
                    <a:p>
                      <a:pPr algn="ctr">
                        <a:lnSpc>
                          <a:spcPct val="115000"/>
                        </a:lnSpc>
                        <a:spcAft>
                          <a:spcPts val="0"/>
                        </a:spcAft>
                      </a:pPr>
                      <a:r>
                        <a:rPr lang="es-ES_tradnl" sz="1600" dirty="0" smtClean="0">
                          <a:effectLst/>
                        </a:rPr>
                        <a:t>La </a:t>
                      </a:r>
                      <a:r>
                        <a:rPr lang="es-ES_tradnl" sz="1600" dirty="0">
                          <a:effectLst/>
                        </a:rPr>
                        <a:t>responsabilidad Social que el IESS tiene para con sus afiliados va ser siempre motivada para satisfacer la necesidades e incrementar su seguridad en el sistema, para lo cual fue creada la institución. </a:t>
                      </a:r>
                      <a:endParaRPr lang="es-EC" sz="1600" dirty="0">
                        <a:effectLst/>
                        <a:latin typeface="Times New Roman"/>
                        <a:ea typeface="Calibri"/>
                        <a:cs typeface="Times New Roman"/>
                      </a:endParaRPr>
                    </a:p>
                  </a:txBody>
                  <a:tcPr marL="59034" marR="59034" marT="0" marB="0"/>
                </a:tc>
                <a:tc>
                  <a:txBody>
                    <a:bodyPr/>
                    <a:lstStyle/>
                    <a:p>
                      <a:pPr algn="ctr">
                        <a:lnSpc>
                          <a:spcPct val="115000"/>
                        </a:lnSpc>
                        <a:spcAft>
                          <a:spcPts val="0"/>
                        </a:spcAft>
                      </a:pPr>
                      <a:r>
                        <a:rPr lang="es-ES_tradnl" sz="1600" dirty="0">
                          <a:effectLst/>
                        </a:rPr>
                        <a:t>Las clínicas de Convenio siempre ayudan con su responsabilidad social se direccionan en  dos factores satisfacer necesidades y lograr obtener un rubro por los servicios prestados. </a:t>
                      </a:r>
                      <a:endParaRPr lang="es-EC" sz="1600" dirty="0">
                        <a:effectLst/>
                        <a:latin typeface="Times New Roman"/>
                        <a:ea typeface="Calibri"/>
                        <a:cs typeface="Times New Roman"/>
                      </a:endParaRPr>
                    </a:p>
                  </a:txBody>
                  <a:tcPr marL="59034" marR="59034" marT="0" marB="0"/>
                </a:tc>
              </a:tr>
              <a:tr h="851619">
                <a:tc>
                  <a:txBody>
                    <a:bodyPr/>
                    <a:lstStyle/>
                    <a:p>
                      <a:pPr algn="ctr">
                        <a:lnSpc>
                          <a:spcPct val="115000"/>
                        </a:lnSpc>
                        <a:spcAft>
                          <a:spcPts val="0"/>
                        </a:spcAft>
                      </a:pPr>
                      <a:r>
                        <a:rPr lang="es-ES_tradnl" sz="1600" dirty="0" smtClean="0">
                          <a:effectLst/>
                        </a:rPr>
                        <a:t>¿</a:t>
                      </a:r>
                      <a:r>
                        <a:rPr lang="es-ES_tradnl" sz="1600" dirty="0">
                          <a:effectLst/>
                        </a:rPr>
                        <a:t>A DÓNDE VAMOS SEGÚN LA TENDENCIA?</a:t>
                      </a:r>
                      <a:endParaRPr lang="es-EC" sz="1600" dirty="0">
                        <a:effectLst/>
                        <a:latin typeface="Times New Roman"/>
                        <a:ea typeface="Calibri"/>
                        <a:cs typeface="Times New Roman"/>
                      </a:endParaRPr>
                    </a:p>
                  </a:txBody>
                  <a:tcPr marL="59034" marR="59034" marT="0" marB="0" anchor="ctr"/>
                </a:tc>
                <a:tc>
                  <a:txBody>
                    <a:bodyPr/>
                    <a:lstStyle/>
                    <a:p>
                      <a:pPr algn="ctr">
                        <a:lnSpc>
                          <a:spcPct val="115000"/>
                        </a:lnSpc>
                        <a:spcAft>
                          <a:spcPts val="0"/>
                        </a:spcAft>
                      </a:pPr>
                      <a:r>
                        <a:rPr lang="es-ES_tradnl" sz="1600" dirty="0">
                          <a:effectLst/>
                        </a:rPr>
                        <a:t>La tendencia de Responsabilidad Social del IESS se orienta a apoyar al afiliado, mejorando la comunicación y respetando la vida.</a:t>
                      </a:r>
                      <a:endParaRPr lang="es-EC" sz="1600" dirty="0">
                        <a:effectLst/>
                        <a:latin typeface="Times New Roman"/>
                        <a:ea typeface="Calibri"/>
                        <a:cs typeface="Times New Roman"/>
                      </a:endParaRPr>
                    </a:p>
                  </a:txBody>
                  <a:tcPr marL="59034" marR="59034" marT="0" marB="0"/>
                </a:tc>
                <a:tc>
                  <a:txBody>
                    <a:bodyPr/>
                    <a:lstStyle/>
                    <a:p>
                      <a:pPr algn="ctr">
                        <a:lnSpc>
                          <a:spcPct val="115000"/>
                        </a:lnSpc>
                        <a:spcAft>
                          <a:spcPts val="0"/>
                        </a:spcAft>
                      </a:pPr>
                      <a:r>
                        <a:rPr lang="es-ES_tradnl" sz="1600" dirty="0" smtClean="0">
                          <a:effectLst/>
                        </a:rPr>
                        <a:t>El IESS </a:t>
                      </a:r>
                      <a:r>
                        <a:rPr lang="es-ES_tradnl" sz="1600" dirty="0">
                          <a:effectLst/>
                        </a:rPr>
                        <a:t>busca siempre con sus convenios fomentar la confianza en los afiliados ofreciendo Ayuda Social en todo momento.</a:t>
                      </a:r>
                      <a:endParaRPr lang="es-EC" sz="1600" dirty="0">
                        <a:effectLst/>
                        <a:latin typeface="Times New Roman"/>
                        <a:ea typeface="Calibri"/>
                        <a:cs typeface="Times New Roman"/>
                      </a:endParaRPr>
                    </a:p>
                  </a:txBody>
                  <a:tcPr marL="59034" marR="59034" marT="0" marB="0"/>
                </a:tc>
              </a:tr>
              <a:tr h="663210">
                <a:tc>
                  <a:txBody>
                    <a:bodyPr/>
                    <a:lstStyle/>
                    <a:p>
                      <a:pPr algn="ctr">
                        <a:lnSpc>
                          <a:spcPct val="115000"/>
                        </a:lnSpc>
                        <a:spcAft>
                          <a:spcPts val="0"/>
                        </a:spcAft>
                      </a:pPr>
                      <a:r>
                        <a:rPr lang="es-ES_tradnl" sz="1600" dirty="0" smtClean="0">
                          <a:effectLst/>
                        </a:rPr>
                        <a:t>¿</a:t>
                      </a:r>
                      <a:r>
                        <a:rPr lang="es-ES_tradnl" sz="1600" dirty="0">
                          <a:effectLst/>
                        </a:rPr>
                        <a:t>A DÓNDE QUISIÉRAMOS LLEGAR?</a:t>
                      </a:r>
                      <a:endParaRPr lang="es-EC" sz="1600" dirty="0">
                        <a:effectLst/>
                        <a:latin typeface="Times New Roman"/>
                        <a:ea typeface="Calibri"/>
                        <a:cs typeface="Times New Roman"/>
                      </a:endParaRPr>
                    </a:p>
                  </a:txBody>
                  <a:tcPr marL="59034" marR="59034" marT="0" marB="0" anchor="ctr"/>
                </a:tc>
                <a:tc gridSpan="2">
                  <a:txBody>
                    <a:bodyPr/>
                    <a:lstStyle/>
                    <a:p>
                      <a:pPr algn="ctr">
                        <a:lnSpc>
                          <a:spcPct val="115000"/>
                        </a:lnSpc>
                        <a:spcAft>
                          <a:spcPts val="0"/>
                        </a:spcAft>
                      </a:pPr>
                      <a:r>
                        <a:rPr lang="es-ES_tradnl" sz="1600" dirty="0">
                          <a:effectLst/>
                        </a:rPr>
                        <a:t>Mediante la Responsabilidad Social se busca ser la entidad más fuerte a Nivel Nacional  que ofrece el servicio de Salud a sus afiliados.</a:t>
                      </a:r>
                      <a:endParaRPr lang="es-EC" sz="1600" dirty="0">
                        <a:effectLst/>
                        <a:latin typeface="Times New Roman"/>
                        <a:ea typeface="Calibri"/>
                        <a:cs typeface="Times New Roman"/>
                      </a:endParaRPr>
                    </a:p>
                  </a:txBody>
                  <a:tcPr marL="59034" marR="59034" marT="0" marB="0"/>
                </a:tc>
                <a:tc hMerge="1">
                  <a:txBody>
                    <a:bodyPr/>
                    <a:lstStyle/>
                    <a:p>
                      <a:endParaRPr lang="es-EC"/>
                    </a:p>
                  </a:txBody>
                  <a:tcPr/>
                </a:tc>
              </a:tr>
              <a:tr h="733324">
                <a:tc>
                  <a:txBody>
                    <a:bodyPr/>
                    <a:lstStyle/>
                    <a:p>
                      <a:pPr algn="ctr">
                        <a:lnSpc>
                          <a:spcPct val="115000"/>
                        </a:lnSpc>
                        <a:spcAft>
                          <a:spcPts val="0"/>
                        </a:spcAft>
                      </a:pPr>
                      <a:r>
                        <a:rPr lang="es-ES_tradnl" sz="1600" dirty="0" smtClean="0">
                          <a:effectLst/>
                        </a:rPr>
                        <a:t>¿</a:t>
                      </a:r>
                      <a:r>
                        <a:rPr lang="es-ES_tradnl" sz="1600" dirty="0">
                          <a:effectLst/>
                        </a:rPr>
                        <a:t>A DÓNDE DEBERÍAMOS LLEGAR?</a:t>
                      </a:r>
                      <a:endParaRPr lang="es-EC" sz="1600" dirty="0">
                        <a:effectLst/>
                        <a:latin typeface="Times New Roman"/>
                        <a:ea typeface="Calibri"/>
                        <a:cs typeface="Times New Roman"/>
                      </a:endParaRPr>
                    </a:p>
                  </a:txBody>
                  <a:tcPr marL="59034" marR="59034" marT="0" marB="0" anchor="ctr"/>
                </a:tc>
                <a:tc gridSpan="2">
                  <a:txBody>
                    <a:bodyPr/>
                    <a:lstStyle/>
                    <a:p>
                      <a:pPr algn="ctr">
                        <a:lnSpc>
                          <a:spcPct val="115000"/>
                        </a:lnSpc>
                        <a:spcAft>
                          <a:spcPts val="0"/>
                        </a:spcAft>
                      </a:pPr>
                      <a:r>
                        <a:rPr lang="es-ES_tradnl" sz="1600" dirty="0">
                          <a:effectLst/>
                        </a:rPr>
                        <a:t>Afianzar y  establecer sociedades, de acuerdo a los estatutos de Responsabilidad Social con el fin de realizar los contactos para los afiliados en los servicios de salud que tienen convenio</a:t>
                      </a:r>
                      <a:r>
                        <a:rPr lang="es-ES_tradnl" sz="1600" dirty="0" smtClean="0">
                          <a:effectLst/>
                        </a:rPr>
                        <a:t>.</a:t>
                      </a:r>
                      <a:endParaRPr lang="es-EC" sz="1600" dirty="0">
                        <a:effectLst/>
                        <a:latin typeface="Times New Roman"/>
                        <a:ea typeface="Calibri"/>
                        <a:cs typeface="Times New Roman"/>
                      </a:endParaRPr>
                    </a:p>
                  </a:txBody>
                  <a:tcPr marL="59034" marR="59034" marT="0" marB="0"/>
                </a:tc>
                <a:tc hMerge="1">
                  <a:txBody>
                    <a:bodyPr/>
                    <a:lstStyle/>
                    <a:p>
                      <a:endParaRPr lang="es-EC"/>
                    </a:p>
                  </a:txBody>
                  <a:tcPr/>
                </a:tc>
              </a:tr>
              <a:tr h="663210">
                <a:tc>
                  <a:txBody>
                    <a:bodyPr/>
                    <a:lstStyle/>
                    <a:p>
                      <a:pPr algn="ctr">
                        <a:lnSpc>
                          <a:spcPct val="115000"/>
                        </a:lnSpc>
                        <a:spcAft>
                          <a:spcPts val="0"/>
                        </a:spcAft>
                      </a:pPr>
                      <a:r>
                        <a:rPr lang="es-ES_tradnl" sz="1600" dirty="0">
                          <a:effectLst/>
                        </a:rPr>
                        <a:t>OBJETIVO </a:t>
                      </a:r>
                      <a:endParaRPr lang="es-EC" sz="1600" dirty="0">
                        <a:effectLst/>
                        <a:latin typeface="Times New Roman"/>
                        <a:ea typeface="Calibri"/>
                        <a:cs typeface="Times New Roman"/>
                      </a:endParaRPr>
                    </a:p>
                  </a:txBody>
                  <a:tcPr marL="59034" marR="59034" marT="0" marB="0" anchor="ctr"/>
                </a:tc>
                <a:tc gridSpan="2">
                  <a:txBody>
                    <a:bodyPr/>
                    <a:lstStyle/>
                    <a:p>
                      <a:pPr algn="ctr">
                        <a:lnSpc>
                          <a:spcPct val="115000"/>
                        </a:lnSpc>
                        <a:spcAft>
                          <a:spcPts val="0"/>
                        </a:spcAft>
                      </a:pPr>
                      <a:r>
                        <a:rPr lang="es-ES_tradnl" sz="1600" dirty="0">
                          <a:effectLst/>
                        </a:rPr>
                        <a:t>Facultar a las clínicas de convenio del IESS para realizar acciones siempre en pro de los afiliados  precautelando siempre la calidad del servicio</a:t>
                      </a:r>
                      <a:r>
                        <a:rPr lang="es-ES_tradnl" sz="1600" dirty="0" smtClean="0">
                          <a:effectLst/>
                        </a:rPr>
                        <a:t>.</a:t>
                      </a:r>
                      <a:endParaRPr lang="es-EC" sz="1600" dirty="0">
                        <a:effectLst/>
                        <a:latin typeface="Times New Roman"/>
                        <a:ea typeface="Calibri"/>
                        <a:cs typeface="Times New Roman"/>
                      </a:endParaRPr>
                    </a:p>
                  </a:txBody>
                  <a:tcPr marL="59034" marR="59034" marT="0" marB="0"/>
                </a:tc>
                <a:tc hMerge="1">
                  <a:txBody>
                    <a:bodyPr/>
                    <a:lstStyle/>
                    <a:p>
                      <a:endParaRPr lang="es-EC"/>
                    </a:p>
                  </a:txBody>
                  <a:tcPr/>
                </a:tc>
              </a:tr>
            </a:tbl>
          </a:graphicData>
        </a:graphic>
      </p:graphicFrame>
    </p:spTree>
    <p:extLst>
      <p:ext uri="{BB962C8B-B14F-4D97-AF65-F5344CB8AC3E}">
        <p14:creationId xmlns:p14="http://schemas.microsoft.com/office/powerpoint/2010/main" val="366151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39752" y="992922"/>
            <a:ext cx="4464496"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C" sz="2000" b="1" dirty="0" smtClean="0">
                <a:effectLst>
                  <a:outerShdw blurRad="38100" dist="38100" dir="2700000" algn="tl">
                    <a:srgbClr val="000000">
                      <a:alpha val="43137"/>
                    </a:srgbClr>
                  </a:outerShdw>
                </a:effectLst>
              </a:rPr>
              <a:t>CAPITULO V</a:t>
            </a:r>
            <a:endParaRPr lang="es-ES" sz="2000" b="1" dirty="0">
              <a:effectLst>
                <a:outerShdw blurRad="38100" dist="38100" dir="2700000" algn="tl">
                  <a:srgbClr val="000000">
                    <a:alpha val="43137"/>
                  </a:srgbClr>
                </a:outerShdw>
              </a:effectLst>
            </a:endParaRPr>
          </a:p>
        </p:txBody>
      </p:sp>
      <p:graphicFrame>
        <p:nvGraphicFramePr>
          <p:cNvPr id="17" name="16 Diagrama"/>
          <p:cNvGraphicFramePr/>
          <p:nvPr>
            <p:extLst>
              <p:ext uri="{D42A27DB-BD31-4B8C-83A1-F6EECF244321}">
                <p14:modId xmlns:p14="http://schemas.microsoft.com/office/powerpoint/2010/main" val="1191503212"/>
              </p:ext>
            </p:extLst>
          </p:nvPr>
        </p:nvGraphicFramePr>
        <p:xfrm>
          <a:off x="0" y="1393032"/>
          <a:ext cx="9144000" cy="5464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29476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39752" y="992922"/>
            <a:ext cx="4464496"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C" sz="2000" b="1" dirty="0" smtClean="0">
                <a:effectLst>
                  <a:outerShdw blurRad="38100" dist="38100" dir="2700000" algn="tl">
                    <a:srgbClr val="000000">
                      <a:alpha val="43137"/>
                    </a:srgbClr>
                  </a:outerShdw>
                </a:effectLst>
              </a:rPr>
              <a:t>CAPITULO V</a:t>
            </a:r>
            <a:endParaRPr lang="es-ES" sz="2000" b="1" dirty="0">
              <a:effectLst>
                <a:outerShdw blurRad="38100" dist="38100" dir="2700000" algn="tl">
                  <a:srgbClr val="000000">
                    <a:alpha val="43137"/>
                  </a:srgbClr>
                </a:outerShdw>
              </a:effectLst>
            </a:endParaRPr>
          </a:p>
        </p:txBody>
      </p:sp>
      <p:graphicFrame>
        <p:nvGraphicFramePr>
          <p:cNvPr id="17" name="16 Diagrama"/>
          <p:cNvGraphicFramePr/>
          <p:nvPr>
            <p:extLst>
              <p:ext uri="{D42A27DB-BD31-4B8C-83A1-F6EECF244321}">
                <p14:modId xmlns:p14="http://schemas.microsoft.com/office/powerpoint/2010/main" val="3536060909"/>
              </p:ext>
            </p:extLst>
          </p:nvPr>
        </p:nvGraphicFramePr>
        <p:xfrm>
          <a:off x="0" y="1393032"/>
          <a:ext cx="9144000" cy="5464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218100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35696" y="2276872"/>
            <a:ext cx="6887108" cy="2664296"/>
          </a:xfrm>
        </p:spPr>
        <p:txBody>
          <a:bodyPr>
            <a:normAutofit/>
          </a:bodyPr>
          <a:lstStyle/>
          <a:p>
            <a:pPr marL="0" indent="0" algn="ctr">
              <a:buNone/>
            </a:pPr>
            <a:r>
              <a:rPr lang="es-EC" b="1" dirty="0" smtClean="0">
                <a:effectLst>
                  <a:outerShdw blurRad="38100" dist="38100" dir="2700000" algn="tl">
                    <a:srgbClr val="000000">
                      <a:alpha val="43137"/>
                    </a:srgbClr>
                  </a:outerShdw>
                </a:effectLst>
              </a:rPr>
              <a:t>Instituto </a:t>
            </a:r>
            <a:r>
              <a:rPr lang="es-EC" b="1" dirty="0">
                <a:effectLst>
                  <a:outerShdw blurRad="38100" dist="38100" dir="2700000" algn="tl">
                    <a:srgbClr val="000000">
                      <a:alpha val="43137"/>
                    </a:srgbClr>
                  </a:outerShdw>
                </a:effectLst>
              </a:rPr>
              <a:t>Ecuatoriano de Seguridad Social es una entidad, cuya organización y funcionamiento se fundamenta en los principios de </a:t>
            </a:r>
            <a:r>
              <a:rPr lang="es-EC" b="1" dirty="0" smtClean="0">
                <a:effectLst>
                  <a:outerShdw blurRad="38100" dist="38100" dir="2700000" algn="tl">
                    <a:srgbClr val="000000">
                      <a:alpha val="43137"/>
                    </a:srgbClr>
                  </a:outerShdw>
                </a:effectLst>
              </a:rPr>
              <a:t>solidaridad.</a:t>
            </a:r>
            <a:endParaRPr lang="es-EC" dirty="0">
              <a:effectLst>
                <a:outerShdw blurRad="38100" dist="38100" dir="2700000" algn="tl">
                  <a:srgbClr val="000000">
                    <a:alpha val="43137"/>
                  </a:srgbClr>
                </a:outerShdw>
              </a:effectLst>
            </a:endParaRPr>
          </a:p>
        </p:txBody>
      </p:sp>
      <p:sp>
        <p:nvSpPr>
          <p:cNvPr id="4" name="3 Rectángulo"/>
          <p:cNvSpPr/>
          <p:nvPr/>
        </p:nvSpPr>
        <p:spPr>
          <a:xfrm>
            <a:off x="2411759" y="1124744"/>
            <a:ext cx="5843251" cy="57606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4000" b="1" dirty="0" smtClean="0"/>
              <a:t>IESS</a:t>
            </a:r>
            <a:endParaRPr lang="es-EC" sz="2000" dirty="0"/>
          </a:p>
        </p:txBody>
      </p:sp>
    </p:spTree>
    <p:extLst>
      <p:ext uri="{BB962C8B-B14F-4D97-AF65-F5344CB8AC3E}">
        <p14:creationId xmlns:p14="http://schemas.microsoft.com/office/powerpoint/2010/main" val="114646107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3688" y="1124744"/>
            <a:ext cx="576064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C" sz="2800" b="1" dirty="0" smtClean="0">
                <a:solidFill>
                  <a:schemeClr val="tx1"/>
                </a:solidFill>
                <a:effectLst>
                  <a:outerShdw blurRad="38100" dist="38100" dir="2700000" algn="tl">
                    <a:srgbClr val="000000">
                      <a:alpha val="43137"/>
                    </a:srgbClr>
                  </a:outerShdw>
                </a:effectLst>
              </a:rPr>
              <a:t>LA ESTRATEGIA DE MERCADOTECNIA</a:t>
            </a:r>
            <a:endParaRPr lang="es-ES" sz="2800" b="1" dirty="0">
              <a:solidFill>
                <a:schemeClr val="tx1"/>
              </a:solidFill>
              <a:effectLst>
                <a:outerShdw blurRad="38100" dist="38100" dir="2700000" algn="tl">
                  <a:srgbClr val="000000">
                    <a:alpha val="43137"/>
                  </a:srgbClr>
                </a:outerShdw>
              </a:effectLst>
            </a:endParaRPr>
          </a:p>
        </p:txBody>
      </p:sp>
      <p:sp>
        <p:nvSpPr>
          <p:cNvPr id="3" name="2 Rectángulo"/>
          <p:cNvSpPr/>
          <p:nvPr/>
        </p:nvSpPr>
        <p:spPr>
          <a:xfrm>
            <a:off x="611560" y="1916832"/>
            <a:ext cx="7920880" cy="3539430"/>
          </a:xfrm>
          <a:prstGeom prst="rect">
            <a:avLst/>
          </a:prstGeom>
          <a:solidFill>
            <a:srgbClr val="FF0000">
              <a:alpha val="20000"/>
            </a:srgbClr>
          </a:solidFill>
        </p:spPr>
        <p:txBody>
          <a:bodyPr wrap="square">
            <a:spAutoFit/>
          </a:bodyPr>
          <a:lstStyle/>
          <a:p>
            <a:pPr algn="ctr"/>
            <a:r>
              <a:rPr lang="es-EC" sz="2800" b="1" dirty="0" smtClean="0">
                <a:effectLst>
                  <a:outerShdw blurRad="38100" dist="38100" dir="2700000" algn="tl">
                    <a:srgbClr val="000000">
                      <a:alpha val="43137"/>
                    </a:srgbClr>
                  </a:outerShdw>
                </a:effectLst>
                <a:latin typeface="Copperplate Gothic Bold" panose="020E0705020206020404" pitchFamily="34" charset="0"/>
              </a:rPr>
              <a:t>“ES UN TIPO DE ESTRATÉGIA QUE DEFINE UN MERCADO META Y LA COMBINACIÓN DE MERCADOTECNIA RELACIONADA CON ÉL. SE TRATA DE UNA ESPECIE DE PANORAMA GENERAL SOBRE EL MODO DE ACTUAR DE UNA EMPRESA DENTRO DE UN MERCADO”</a:t>
            </a:r>
            <a:endParaRPr lang="es-ES" sz="2800" b="1" dirty="0">
              <a:effectLst>
                <a:outerShdw blurRad="38100" dist="38100" dir="2700000" algn="tl">
                  <a:srgbClr val="000000">
                    <a:alpha val="43137"/>
                  </a:srgbClr>
                </a:outerShdw>
              </a:effectLst>
              <a:latin typeface="Copperplate Gothic Bold" panose="020E0705020206020404" pitchFamily="34" charset="0"/>
            </a:endParaRPr>
          </a:p>
        </p:txBody>
      </p:sp>
      <p:sp>
        <p:nvSpPr>
          <p:cNvPr id="4" name="3 Rectángulo"/>
          <p:cNvSpPr/>
          <p:nvPr/>
        </p:nvSpPr>
        <p:spPr>
          <a:xfrm>
            <a:off x="4223260" y="6005748"/>
            <a:ext cx="4752528" cy="523220"/>
          </a:xfrm>
          <a:prstGeom prst="rect">
            <a:avLst/>
          </a:prstGeom>
          <a:solidFill>
            <a:srgbClr val="FF0000">
              <a:alpha val="20000"/>
            </a:srgbClr>
          </a:solidFill>
        </p:spPr>
        <p:txBody>
          <a:bodyPr wrap="square">
            <a:spAutoFit/>
          </a:bodyPr>
          <a:lstStyle/>
          <a:p>
            <a:pPr algn="ctr"/>
            <a:r>
              <a:rPr lang="es-EC" sz="2800" b="1" dirty="0" smtClean="0">
                <a:effectLst>
                  <a:outerShdw blurRad="38100" dist="38100" dir="2700000" algn="tl">
                    <a:srgbClr val="000000">
                      <a:alpha val="43137"/>
                    </a:srgbClr>
                  </a:outerShdw>
                </a:effectLst>
                <a:latin typeface="Copperplate Gothic Bold" panose="020E0705020206020404" pitchFamily="34" charset="0"/>
              </a:rPr>
              <a:t>MUCHAS GRACIAS</a:t>
            </a:r>
            <a:endParaRPr lang="es-ES" sz="2800" b="1" dirty="0">
              <a:effectLst>
                <a:outerShdw blurRad="38100" dist="38100" dir="2700000" algn="tl">
                  <a:srgbClr val="000000">
                    <a:alpha val="43137"/>
                  </a:srgbClr>
                </a:outerShdw>
              </a:effectLst>
              <a:latin typeface="Copperplate Gothic Bold" panose="020E0705020206020404" pitchFamily="34" charset="0"/>
            </a:endParaRPr>
          </a:p>
        </p:txBody>
      </p:sp>
    </p:spTree>
    <p:extLst>
      <p:ext uri="{BB962C8B-B14F-4D97-AF65-F5344CB8AC3E}">
        <p14:creationId xmlns:p14="http://schemas.microsoft.com/office/powerpoint/2010/main" val="297775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1470" y="2060848"/>
            <a:ext cx="5112568" cy="4524315"/>
          </a:xfrm>
          <a:prstGeom prst="rect">
            <a:avLst/>
          </a:prstGeom>
        </p:spPr>
        <p:txBody>
          <a:bodyPr wrap="square">
            <a:spAutoFit/>
          </a:bodyPr>
          <a:lstStyle/>
          <a:p>
            <a:pPr algn="just"/>
            <a:r>
              <a:rPr lang="es-EC" sz="2400" b="1" dirty="0">
                <a:effectLst>
                  <a:outerShdw blurRad="38100" dist="38100" dir="2700000" algn="tl">
                    <a:srgbClr val="000000">
                      <a:alpha val="43137"/>
                    </a:srgbClr>
                  </a:outerShdw>
                </a:effectLst>
              </a:rPr>
              <a:t>De acuerdo a los  altos índices de deuda que mantiene el IESS con empresas de salud particulares en </a:t>
            </a:r>
            <a:r>
              <a:rPr lang="es-EC" sz="2400" b="1" dirty="0" smtClean="0">
                <a:effectLst>
                  <a:outerShdw blurRad="38100" dist="38100" dir="2700000" algn="tl">
                    <a:srgbClr val="000000">
                      <a:alpha val="43137"/>
                    </a:srgbClr>
                  </a:outerShdw>
                </a:effectLst>
              </a:rPr>
              <a:t> Quito</a:t>
            </a:r>
            <a:r>
              <a:rPr lang="es-EC" sz="2400" b="1" dirty="0">
                <a:effectLst>
                  <a:outerShdw blurRad="38100" dist="38100" dir="2700000" algn="tl">
                    <a:srgbClr val="000000">
                      <a:alpha val="43137"/>
                    </a:srgbClr>
                  </a:outerShdw>
                </a:effectLst>
              </a:rPr>
              <a:t>, ha generado conflictos con dichas empresas con  lo antes mencionado. Es por ello que se establece el presente estudio con el objetivo de determinar la incidencia de  atención médica al asegurado con algún tipo de enfermedad en sus diferentes clínicas de convenio con el IESS.</a:t>
            </a:r>
            <a:endParaRPr lang="es-ES" sz="2400" b="1" dirty="0">
              <a:effectLst>
                <a:outerShdw blurRad="38100" dist="38100" dir="2700000" algn="tl">
                  <a:srgbClr val="000000">
                    <a:alpha val="43137"/>
                  </a:srgbClr>
                </a:outerShdw>
              </a:effectLst>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412" y="2348880"/>
            <a:ext cx="3600400" cy="3600400"/>
          </a:xfrm>
          <a:prstGeom prst="rect">
            <a:avLst/>
          </a:prstGeom>
        </p:spPr>
      </p:pic>
      <p:sp>
        <p:nvSpPr>
          <p:cNvPr id="7" name="6 CuadroTexto"/>
          <p:cNvSpPr txBox="1"/>
          <p:nvPr/>
        </p:nvSpPr>
        <p:spPr>
          <a:xfrm>
            <a:off x="3419872" y="996697"/>
            <a:ext cx="2448272"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2000" b="1" dirty="0" smtClean="0">
                <a:effectLst>
                  <a:outerShdw blurRad="38100" dist="38100" dir="2700000" algn="tl">
                    <a:srgbClr val="000000">
                      <a:alpha val="43137"/>
                    </a:srgbClr>
                  </a:outerShdw>
                </a:effectLst>
              </a:rPr>
              <a:t>CAPITULO I</a:t>
            </a:r>
          </a:p>
          <a:p>
            <a:pPr algn="ctr"/>
            <a:r>
              <a:rPr lang="es-EC" sz="2000" b="1" dirty="0" smtClean="0">
                <a:effectLst>
                  <a:outerShdw blurRad="38100" dist="38100" dir="2700000" algn="tl">
                    <a:srgbClr val="000000">
                      <a:alpha val="43137"/>
                    </a:srgbClr>
                  </a:outerShdw>
                </a:effectLst>
              </a:rPr>
              <a:t>ANTECEDENTES</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385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86723" y="984183"/>
            <a:ext cx="2808312"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2000" b="1" dirty="0" smtClean="0">
                <a:effectLst>
                  <a:outerShdw blurRad="38100" dist="38100" dir="2700000" algn="tl">
                    <a:srgbClr val="000000">
                      <a:alpha val="43137"/>
                    </a:srgbClr>
                  </a:outerShdw>
                </a:effectLst>
              </a:rPr>
              <a:t>TEORÍAS DE SOPORTE</a:t>
            </a:r>
            <a:endParaRPr lang="es-ES" sz="2000" b="1" dirty="0">
              <a:effectLst>
                <a:outerShdw blurRad="38100" dist="38100" dir="2700000" algn="tl">
                  <a:srgbClr val="000000">
                    <a:alpha val="43137"/>
                  </a:srgbClr>
                </a:outerShdw>
              </a:effectLst>
            </a:endParaRPr>
          </a:p>
        </p:txBody>
      </p:sp>
      <p:sp>
        <p:nvSpPr>
          <p:cNvPr id="4" name="3 Rectángulo"/>
          <p:cNvSpPr/>
          <p:nvPr/>
        </p:nvSpPr>
        <p:spPr>
          <a:xfrm>
            <a:off x="342020" y="1916832"/>
            <a:ext cx="338437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C" b="1" dirty="0" smtClean="0">
                <a:effectLst>
                  <a:outerShdw blurRad="38100" dist="38100" dir="2700000" algn="tl">
                    <a:srgbClr val="000000">
                      <a:alpha val="43137"/>
                    </a:srgbClr>
                  </a:outerShdw>
                </a:effectLst>
              </a:rPr>
              <a:t>Teoría de atención medica</a:t>
            </a:r>
          </a:p>
        </p:txBody>
      </p:sp>
      <p:sp>
        <p:nvSpPr>
          <p:cNvPr id="5" name="4 Rectángulo"/>
          <p:cNvSpPr/>
          <p:nvPr/>
        </p:nvSpPr>
        <p:spPr>
          <a:xfrm>
            <a:off x="5248598" y="2665943"/>
            <a:ext cx="3822145" cy="2308324"/>
          </a:xfrm>
          <a:prstGeom prst="rect">
            <a:avLst/>
          </a:prstGeom>
        </p:spPr>
        <p:txBody>
          <a:bodyPr wrap="square">
            <a:spAutoFit/>
          </a:bodyPr>
          <a:lstStyle/>
          <a:p>
            <a:pPr algn="just"/>
            <a:r>
              <a:rPr lang="es-EC" b="1" dirty="0" smtClean="0">
                <a:effectLst>
                  <a:outerShdw blurRad="38100" dist="38100" dir="2700000" algn="tl">
                    <a:srgbClr val="000000">
                      <a:alpha val="43137"/>
                    </a:srgbClr>
                  </a:outerShdw>
                </a:effectLst>
              </a:rPr>
              <a:t>Según (Ruelas-Barajas, 1990) el problema de la atención médica y por ende de su calidad, parte de una relación entre cantidad y calidad.</a:t>
            </a:r>
          </a:p>
          <a:p>
            <a:pPr algn="just"/>
            <a:r>
              <a:rPr lang="es-EC" b="1" dirty="0" smtClean="0">
                <a:effectLst>
                  <a:outerShdw blurRad="38100" dist="38100" dir="2700000" algn="tl">
                    <a:srgbClr val="000000">
                      <a:alpha val="43137"/>
                    </a:srgbClr>
                  </a:outerShdw>
                </a:effectLst>
              </a:rPr>
              <a:t> Atención al Asegurado es el órgano de apoyo, responsable de conducir el sistema de gestión de atención al asegurado a nivel nacional.</a:t>
            </a:r>
          </a:p>
        </p:txBody>
      </p:sp>
      <p:sp>
        <p:nvSpPr>
          <p:cNvPr id="6" name="5 Rectángulo"/>
          <p:cNvSpPr/>
          <p:nvPr/>
        </p:nvSpPr>
        <p:spPr>
          <a:xfrm>
            <a:off x="225949" y="2663863"/>
            <a:ext cx="3635424" cy="2308324"/>
          </a:xfrm>
          <a:prstGeom prst="rect">
            <a:avLst/>
          </a:prstGeom>
        </p:spPr>
        <p:txBody>
          <a:bodyPr wrap="square">
            <a:spAutoFit/>
          </a:bodyPr>
          <a:lstStyle/>
          <a:p>
            <a:pPr algn="just"/>
            <a:r>
              <a:rPr lang="es-EC" b="1" dirty="0" smtClean="0">
                <a:effectLst>
                  <a:outerShdw blurRad="38100" dist="38100" dir="2700000" algn="tl">
                    <a:srgbClr val="000000">
                      <a:alpha val="43137"/>
                    </a:srgbClr>
                  </a:outerShdw>
                </a:effectLst>
              </a:rPr>
              <a:t>Según (Feld, 1978) “Atención médica es el conjunto de actividades técnicas armónicamente integradas, realizadas en servicios de salud o en el seno de la comunidad, y tiene como objetivo, promover, proteger, curar y rehabilitar la salud física y mental de los individuos”.</a:t>
            </a:r>
            <a:endParaRPr lang="es-EC" b="1" dirty="0">
              <a:effectLst>
                <a:outerShdw blurRad="38100" dist="38100" dir="2700000" algn="tl">
                  <a:srgbClr val="000000">
                    <a:alpha val="43137"/>
                  </a:srgbClr>
                </a:outerShdw>
              </a:effectLst>
            </a:endParaRPr>
          </a:p>
        </p:txBody>
      </p:sp>
      <p:sp>
        <p:nvSpPr>
          <p:cNvPr id="7" name="6 Rectángulo"/>
          <p:cNvSpPr/>
          <p:nvPr/>
        </p:nvSpPr>
        <p:spPr>
          <a:xfrm>
            <a:off x="5248598" y="1890510"/>
            <a:ext cx="367240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C" b="1" dirty="0">
                <a:effectLst>
                  <a:outerShdw blurRad="38100" dist="38100" dir="2700000" algn="tl">
                    <a:srgbClr val="000000">
                      <a:alpha val="43137"/>
                    </a:srgbClr>
                  </a:outerShdw>
                </a:effectLst>
              </a:rPr>
              <a:t>Teoría atención medica al asegurado</a:t>
            </a: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780" y="1700808"/>
            <a:ext cx="1522203" cy="2853634"/>
          </a:xfrm>
          <a:prstGeom prst="rect">
            <a:avLst/>
          </a:prstGeom>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519" y="4972187"/>
            <a:ext cx="2616727" cy="1988713"/>
          </a:xfrm>
          <a:prstGeom prst="rect">
            <a:avLst/>
          </a:prstGeom>
        </p:spPr>
      </p:pic>
    </p:spTree>
    <p:extLst>
      <p:ext uri="{BB962C8B-B14F-4D97-AF65-F5344CB8AC3E}">
        <p14:creationId xmlns:p14="http://schemas.microsoft.com/office/powerpoint/2010/main" val="316542251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86723" y="984183"/>
            <a:ext cx="2808312"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2000" b="1" dirty="0" smtClean="0">
                <a:effectLst>
                  <a:outerShdw blurRad="38100" dist="38100" dir="2700000" algn="tl">
                    <a:srgbClr val="000000">
                      <a:alpha val="43137"/>
                    </a:srgbClr>
                  </a:outerShdw>
                </a:effectLst>
              </a:rPr>
              <a:t>PAPERS</a:t>
            </a:r>
            <a:endParaRPr lang="es-ES" sz="2000" b="1" dirty="0">
              <a:effectLst>
                <a:outerShdw blurRad="38100" dist="38100" dir="2700000" algn="tl">
                  <a:srgbClr val="000000">
                    <a:alpha val="43137"/>
                  </a:srgbClr>
                </a:outerShdw>
              </a:effectLst>
            </a:endParaRPr>
          </a:p>
        </p:txBody>
      </p:sp>
      <p:sp>
        <p:nvSpPr>
          <p:cNvPr id="3" name="2 Rectángulo"/>
          <p:cNvSpPr/>
          <p:nvPr/>
        </p:nvSpPr>
        <p:spPr>
          <a:xfrm>
            <a:off x="0" y="1666606"/>
            <a:ext cx="6660232" cy="1477328"/>
          </a:xfrm>
          <a:prstGeom prst="rect">
            <a:avLst/>
          </a:prstGeom>
        </p:spPr>
        <p:txBody>
          <a:bodyPr wrap="square">
            <a:spAutoFit/>
          </a:bodyPr>
          <a:lstStyle/>
          <a:p>
            <a:pPr algn="just"/>
            <a:r>
              <a:rPr lang="es-EC" b="1" dirty="0" smtClean="0">
                <a:effectLst>
                  <a:outerShdw blurRad="38100" dist="38100" dir="2700000" algn="tl">
                    <a:srgbClr val="000000">
                      <a:alpha val="43137"/>
                    </a:srgbClr>
                  </a:outerShdw>
                </a:effectLst>
              </a:rPr>
              <a:t>De acuerdo a la OMS, señala que: “una atención sanitaria de alta calidad es la que identifica las necesidades de salud de los individuos o de la población de una forma total y precisa y destina los recursos necesarios a estas necesidades, de forma oportuna y tan efectiva como el estado actual del conocimiento lo permite”.</a:t>
            </a:r>
            <a:endParaRPr lang="es-ES" b="1" dirty="0">
              <a:effectLst>
                <a:outerShdw blurRad="38100" dist="38100" dir="2700000" algn="tl">
                  <a:srgbClr val="000000">
                    <a:alpha val="43137"/>
                  </a:srgbClr>
                </a:outerShdw>
              </a:effectLst>
            </a:endParaRPr>
          </a:p>
        </p:txBody>
      </p:sp>
      <p:sp>
        <p:nvSpPr>
          <p:cNvPr id="4" name="3 Rectángulo"/>
          <p:cNvSpPr/>
          <p:nvPr/>
        </p:nvSpPr>
        <p:spPr>
          <a:xfrm>
            <a:off x="2286000" y="4293096"/>
            <a:ext cx="6858000" cy="2031325"/>
          </a:xfrm>
          <a:prstGeom prst="rect">
            <a:avLst/>
          </a:prstGeom>
        </p:spPr>
        <p:txBody>
          <a:bodyPr wrap="square">
            <a:spAutoFit/>
          </a:bodyPr>
          <a:lstStyle/>
          <a:p>
            <a:pPr algn="just"/>
            <a:r>
              <a:rPr lang="es-EC" b="1" dirty="0" smtClean="0">
                <a:effectLst>
                  <a:outerShdw blurRad="38100" dist="38100" dir="2700000" algn="tl">
                    <a:srgbClr val="000000">
                      <a:alpha val="43137"/>
                    </a:srgbClr>
                  </a:outerShdw>
                </a:effectLst>
              </a:rPr>
              <a:t>(Donabedian, 2005), Definir la calidad de la atención médica requiere conocer cuántos pacientes se benefician de los servicios de salud. Esto se debe a que la calidad se mide por factores como los resultados de diagnósticos específicos y procedimientos terapéuticos, satisfacción del paciente y sensación de bienestar social. Al progresar las reformas, uno de los mayores retos será controlar costos y, de forma simultánea, mejorar la calidad sin imponer controles externos.</a:t>
            </a:r>
            <a:endParaRPr lang="es-ES" b="1" dirty="0">
              <a:effectLst>
                <a:outerShdw blurRad="38100" dist="38100" dir="2700000" algn="tl">
                  <a:srgbClr val="000000">
                    <a:alpha val="43137"/>
                  </a:srgbClr>
                </a:outerShdw>
              </a:effectLst>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4850" y="1559958"/>
            <a:ext cx="1583976" cy="1583976"/>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77072"/>
            <a:ext cx="1817106" cy="1735742"/>
          </a:xfrm>
          <a:prstGeom prst="rect">
            <a:avLst/>
          </a:prstGeom>
        </p:spPr>
      </p:pic>
    </p:spTree>
    <p:extLst>
      <p:ext uri="{BB962C8B-B14F-4D97-AF65-F5344CB8AC3E}">
        <p14:creationId xmlns:p14="http://schemas.microsoft.com/office/powerpoint/2010/main" val="20468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992922"/>
            <a:ext cx="3456384"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2000" b="1" dirty="0" smtClean="0">
                <a:effectLst>
                  <a:outerShdw blurRad="38100" dist="38100" dir="2700000" algn="tl">
                    <a:srgbClr val="000000">
                      <a:alpha val="43137"/>
                    </a:srgbClr>
                  </a:outerShdw>
                </a:effectLst>
              </a:rPr>
              <a:t>CAPITULO II</a:t>
            </a:r>
          </a:p>
          <a:p>
            <a:pPr algn="ctr"/>
            <a:r>
              <a:rPr lang="es-EC" sz="2000" b="1" dirty="0" smtClean="0">
                <a:effectLst>
                  <a:outerShdw blurRad="38100" dist="38100" dir="2700000" algn="tl">
                    <a:srgbClr val="000000">
                      <a:alpha val="43137"/>
                    </a:srgbClr>
                  </a:outerShdw>
                </a:effectLst>
              </a:rPr>
              <a:t>ESTUDIO DEL MERCADO</a:t>
            </a:r>
          </a:p>
          <a:p>
            <a:pPr algn="ctr"/>
            <a:r>
              <a:rPr lang="es-EC" sz="2000" b="1" dirty="0" smtClean="0">
                <a:effectLst>
                  <a:outerShdw blurRad="38100" dist="38100" dir="2700000" algn="tl">
                    <a:srgbClr val="000000">
                      <a:alpha val="43137"/>
                    </a:srgbClr>
                  </a:outerShdw>
                </a:effectLst>
              </a:rPr>
              <a:t>FASE CUALITATIVA</a:t>
            </a:r>
            <a:endParaRPr lang="es-ES" sz="2000" b="1" dirty="0">
              <a:effectLst>
                <a:outerShdw blurRad="38100" dist="38100" dir="2700000" algn="tl">
                  <a:srgbClr val="000000">
                    <a:alpha val="43137"/>
                  </a:srgbClr>
                </a:outerShdw>
              </a:effectLst>
            </a:endParaRPr>
          </a:p>
        </p:txBody>
      </p:sp>
      <p:sp>
        <p:nvSpPr>
          <p:cNvPr id="4" name="3 Rectángulo"/>
          <p:cNvSpPr/>
          <p:nvPr/>
        </p:nvSpPr>
        <p:spPr>
          <a:xfrm>
            <a:off x="2394012" y="2073622"/>
            <a:ext cx="6642484" cy="923330"/>
          </a:xfrm>
          <a:prstGeom prst="rect">
            <a:avLst/>
          </a:prstGeom>
        </p:spPr>
        <p:txBody>
          <a:bodyPr wrap="square">
            <a:spAutoFit/>
          </a:bodyPr>
          <a:lstStyle/>
          <a:p>
            <a:pPr algn="just"/>
            <a:r>
              <a:rPr lang="es-EC" dirty="0" smtClean="0"/>
              <a:t>Estudio de atención médica al asegurado con algún tipo de enfermedad, en sus diferentes  clínicas de convenio con el IESS, en la ciudad de Quito.</a:t>
            </a:r>
            <a:endParaRPr lang="es-ES" dirty="0"/>
          </a:p>
        </p:txBody>
      </p:sp>
      <p:sp>
        <p:nvSpPr>
          <p:cNvPr id="5" name="4 CuadroTexto"/>
          <p:cNvSpPr txBox="1"/>
          <p:nvPr/>
        </p:nvSpPr>
        <p:spPr>
          <a:xfrm>
            <a:off x="179512" y="2179022"/>
            <a:ext cx="205172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PROBLEMA</a:t>
            </a:r>
            <a:endParaRPr lang="es-ES" sz="2000" b="1" dirty="0">
              <a:effectLst>
                <a:outerShdw blurRad="38100" dist="38100" dir="2700000" algn="tl">
                  <a:srgbClr val="000000">
                    <a:alpha val="43137"/>
                  </a:srgbClr>
                </a:outerShdw>
              </a:effectLst>
            </a:endParaRPr>
          </a:p>
        </p:txBody>
      </p:sp>
      <p:graphicFrame>
        <p:nvGraphicFramePr>
          <p:cNvPr id="6" name="5 Diagrama"/>
          <p:cNvGraphicFramePr/>
          <p:nvPr>
            <p:extLst>
              <p:ext uri="{D42A27DB-BD31-4B8C-83A1-F6EECF244321}">
                <p14:modId xmlns:p14="http://schemas.microsoft.com/office/powerpoint/2010/main" val="3665457066"/>
              </p:ext>
            </p:extLst>
          </p:nvPr>
        </p:nvGraphicFramePr>
        <p:xfrm>
          <a:off x="359643" y="3056186"/>
          <a:ext cx="8604845" cy="354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062973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824" y="1369511"/>
            <a:ext cx="4572000" cy="923330"/>
          </a:xfrm>
          <a:prstGeom prst="rect">
            <a:avLst/>
          </a:prstGeom>
        </p:spPr>
        <p:txBody>
          <a:bodyPr>
            <a:spAutoFit/>
          </a:bodyPr>
          <a:lstStyle/>
          <a:p>
            <a:pPr algn="just"/>
            <a:r>
              <a:rPr lang="es-EC" dirty="0"/>
              <a:t>C</a:t>
            </a:r>
            <a:r>
              <a:rPr lang="es-EC" dirty="0" smtClean="0"/>
              <a:t>onocer </a:t>
            </a:r>
            <a:r>
              <a:rPr lang="es-EC" dirty="0"/>
              <a:t>la </a:t>
            </a:r>
            <a:r>
              <a:rPr lang="es-EC" dirty="0" smtClean="0"/>
              <a:t>atención médica </a:t>
            </a:r>
            <a:r>
              <a:rPr lang="es-EC" dirty="0"/>
              <a:t>que se le ofrece a los afiliados en las diferentes </a:t>
            </a:r>
            <a:r>
              <a:rPr lang="es-EC" dirty="0" smtClean="0"/>
              <a:t>clínicas </a:t>
            </a:r>
            <a:r>
              <a:rPr lang="es-EC" dirty="0"/>
              <a:t>de </a:t>
            </a:r>
            <a:r>
              <a:rPr lang="es-EC" dirty="0" smtClean="0"/>
              <a:t>convenio.</a:t>
            </a:r>
          </a:p>
        </p:txBody>
      </p:sp>
      <p:sp>
        <p:nvSpPr>
          <p:cNvPr id="3" name="2 Rectángulo"/>
          <p:cNvSpPr/>
          <p:nvPr/>
        </p:nvSpPr>
        <p:spPr>
          <a:xfrm>
            <a:off x="3002035" y="2575217"/>
            <a:ext cx="4572000" cy="4247317"/>
          </a:xfrm>
          <a:prstGeom prst="rect">
            <a:avLst/>
          </a:prstGeom>
        </p:spPr>
        <p:txBody>
          <a:bodyPr>
            <a:spAutoFit/>
          </a:bodyPr>
          <a:lstStyle/>
          <a:p>
            <a:pPr marL="271463" indent="-271463" algn="just"/>
            <a:r>
              <a:rPr lang="es-EC" dirty="0" smtClean="0"/>
              <a:t>•</a:t>
            </a:r>
            <a:r>
              <a:rPr lang="es-EC" dirty="0"/>
              <a:t> </a:t>
            </a:r>
            <a:r>
              <a:rPr lang="es-EC" dirty="0" smtClean="0"/>
              <a:t>Plantear el marco teórico, referencial y conceptual, mediante la revisión bibliográfica que será de ayuda y soporte para la investigación. </a:t>
            </a:r>
          </a:p>
          <a:p>
            <a:pPr marL="271463" indent="-271463" algn="just"/>
            <a:r>
              <a:rPr lang="es-EC" dirty="0" smtClean="0"/>
              <a:t>• Diseñar el marco metodológico a seguir en la investigación, guiándonos en fuentes secundarias para establecer la relación entre la atención al asegurado y las clínicas de convenio con el IESS.</a:t>
            </a:r>
          </a:p>
          <a:p>
            <a:pPr marL="271463" indent="-271463" algn="just">
              <a:buFont typeface="Arial" panose="020B0604020202020204" pitchFamily="34" charset="0"/>
              <a:buChar char="•"/>
            </a:pPr>
            <a:r>
              <a:rPr lang="es-EC" dirty="0"/>
              <a:t>Identificar los problemas que se presentan en base al servicio prestado por las </a:t>
            </a:r>
            <a:r>
              <a:rPr lang="es-EC" dirty="0" smtClean="0"/>
              <a:t>clínicas </a:t>
            </a:r>
            <a:r>
              <a:rPr lang="es-EC" dirty="0"/>
              <a:t>de </a:t>
            </a:r>
            <a:r>
              <a:rPr lang="es-EC" dirty="0" smtClean="0"/>
              <a:t>convenios.</a:t>
            </a:r>
          </a:p>
          <a:p>
            <a:pPr marL="271463" indent="-271463" algn="just">
              <a:buFont typeface="Arial" panose="020B0604020202020204" pitchFamily="34" charset="0"/>
              <a:buChar char="•"/>
            </a:pPr>
            <a:r>
              <a:rPr lang="es-EC" dirty="0"/>
              <a:t>Determinar la </a:t>
            </a:r>
            <a:r>
              <a:rPr lang="es-EC" dirty="0" smtClean="0"/>
              <a:t>percepción </a:t>
            </a:r>
            <a:r>
              <a:rPr lang="es-EC" dirty="0"/>
              <a:t>de calidad por parte de los afiliados que son atendidos en las </a:t>
            </a:r>
            <a:r>
              <a:rPr lang="es-EC" dirty="0" smtClean="0"/>
              <a:t>clínicas </a:t>
            </a:r>
            <a:r>
              <a:rPr lang="es-EC" dirty="0"/>
              <a:t>de convenios</a:t>
            </a: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930269"/>
            <a:ext cx="3131840" cy="1644948"/>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3" y="2204864"/>
            <a:ext cx="3429922" cy="1211191"/>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74366" y="1988840"/>
            <a:ext cx="1634966" cy="3044957"/>
          </a:xfrm>
          <a:prstGeom prst="rect">
            <a:avLst/>
          </a:prstGeom>
        </p:spPr>
      </p:pic>
    </p:spTree>
    <p:extLst>
      <p:ext uri="{BB962C8B-B14F-4D97-AF65-F5344CB8AC3E}">
        <p14:creationId xmlns:p14="http://schemas.microsoft.com/office/powerpoint/2010/main" val="3021056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992922"/>
            <a:ext cx="345638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2000" b="1" dirty="0" smtClean="0">
                <a:effectLst>
                  <a:outerShdw blurRad="38100" dist="38100" dir="2700000" algn="tl">
                    <a:srgbClr val="000000">
                      <a:alpha val="43137"/>
                    </a:srgbClr>
                  </a:outerShdw>
                </a:effectLst>
              </a:rPr>
              <a:t>FASE METODOLÓGICA</a:t>
            </a:r>
            <a:endParaRPr lang="es-ES" sz="2000" b="1" dirty="0">
              <a:effectLst>
                <a:outerShdw blurRad="38100" dist="38100" dir="2700000" algn="tl">
                  <a:srgbClr val="000000">
                    <a:alpha val="43137"/>
                  </a:srgbClr>
                </a:outerShdw>
              </a:effectLst>
            </a:endParaRPr>
          </a:p>
        </p:txBody>
      </p:sp>
      <p:sp>
        <p:nvSpPr>
          <p:cNvPr id="3" name="2 Rectángulo"/>
          <p:cNvSpPr/>
          <p:nvPr/>
        </p:nvSpPr>
        <p:spPr>
          <a:xfrm>
            <a:off x="3635896" y="1506270"/>
            <a:ext cx="550810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C" dirty="0"/>
              <a:t>I</a:t>
            </a:r>
            <a:r>
              <a:rPr lang="es-EC" dirty="0" smtClean="0"/>
              <a:t>nvestigación </a:t>
            </a:r>
            <a:r>
              <a:rPr lang="es-EC" dirty="0"/>
              <a:t>descriptiva con la técnica de la encuesta</a:t>
            </a:r>
            <a:r>
              <a:rPr lang="es-EC" dirty="0" smtClean="0"/>
              <a:t>.</a:t>
            </a:r>
            <a:endParaRPr lang="es-ES" dirty="0"/>
          </a:p>
        </p:txBody>
      </p:sp>
      <p:sp>
        <p:nvSpPr>
          <p:cNvPr id="4" name="3 CuadroTexto"/>
          <p:cNvSpPr txBox="1"/>
          <p:nvPr/>
        </p:nvSpPr>
        <p:spPr>
          <a:xfrm>
            <a:off x="-32645" y="1844824"/>
            <a:ext cx="345638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TIPO DE INVESTIGACIÓN</a:t>
            </a:r>
            <a:endParaRPr lang="es-ES" sz="2000" b="1" dirty="0">
              <a:effectLst>
                <a:outerShdw blurRad="38100" dist="38100" dir="2700000" algn="tl">
                  <a:srgbClr val="000000">
                    <a:alpha val="43137"/>
                  </a:srgbClr>
                </a:outerShdw>
              </a:effectLst>
            </a:endParaRPr>
          </a:p>
        </p:txBody>
      </p:sp>
      <p:sp>
        <p:nvSpPr>
          <p:cNvPr id="5" name="4 Rectángulo"/>
          <p:cNvSpPr/>
          <p:nvPr/>
        </p:nvSpPr>
        <p:spPr>
          <a:xfrm>
            <a:off x="3635896" y="2001614"/>
            <a:ext cx="550810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dirty="0" smtClean="0"/>
              <a:t>La </a:t>
            </a:r>
            <a:r>
              <a:rPr lang="es-EC" dirty="0"/>
              <a:t>encuesta </a:t>
            </a:r>
            <a:r>
              <a:rPr lang="es-EC" dirty="0" smtClean="0"/>
              <a:t>mediante </a:t>
            </a:r>
            <a:r>
              <a:rPr lang="es-EC" dirty="0"/>
              <a:t>un cuestionario de </a:t>
            </a:r>
            <a:r>
              <a:rPr lang="es-EC" dirty="0" smtClean="0"/>
              <a:t>11 preguntas </a:t>
            </a:r>
            <a:r>
              <a:rPr lang="es-EC" dirty="0"/>
              <a:t>con directrices para solucionar </a:t>
            </a:r>
            <a:r>
              <a:rPr lang="es-EC" dirty="0" smtClean="0"/>
              <a:t>la </a:t>
            </a:r>
            <a:r>
              <a:rPr lang="es-EC" dirty="0"/>
              <a:t>incógnita planteada para establecer un objetivo</a:t>
            </a:r>
            <a:r>
              <a:rPr lang="es-EC" dirty="0" smtClean="0"/>
              <a:t>.</a:t>
            </a:r>
            <a:endParaRPr lang="es-E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407" y="3059729"/>
            <a:ext cx="2543727" cy="375364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21348" y="4293096"/>
            <a:ext cx="214507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LA ENCUESTA</a:t>
            </a:r>
            <a:endParaRPr lang="es-ES" sz="2000" b="1" dirty="0">
              <a:effectLst>
                <a:outerShdw blurRad="38100" dist="38100" dir="2700000" algn="tl">
                  <a:srgbClr val="000000">
                    <a:alpha val="43137"/>
                  </a:srgbClr>
                </a:outerShdw>
              </a:effectLst>
            </a:endParaRPr>
          </a:p>
        </p:txBody>
      </p:sp>
      <p:sp>
        <p:nvSpPr>
          <p:cNvPr id="6" name="5 Rectángulo"/>
          <p:cNvSpPr/>
          <p:nvPr/>
        </p:nvSpPr>
        <p:spPr>
          <a:xfrm>
            <a:off x="5292080" y="3573016"/>
            <a:ext cx="377991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2" algn="ctr"/>
            <a:r>
              <a:rPr lang="es-EC" dirty="0" smtClean="0"/>
              <a:t>Muestreo </a:t>
            </a:r>
            <a:r>
              <a:rPr lang="es-EC" dirty="0"/>
              <a:t>probabilístico aleatorio simple </a:t>
            </a:r>
            <a:endParaRPr lang="es-ES" dirty="0"/>
          </a:p>
        </p:txBody>
      </p:sp>
      <p:sp>
        <p:nvSpPr>
          <p:cNvPr id="9" name="8 CuadroTexto"/>
          <p:cNvSpPr txBox="1"/>
          <p:nvPr/>
        </p:nvSpPr>
        <p:spPr>
          <a:xfrm>
            <a:off x="5796136" y="2990671"/>
            <a:ext cx="2883501"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TÉCNICA DE MUESTREO</a:t>
            </a:r>
            <a:endParaRPr lang="es-ES" sz="2000" b="1" dirty="0">
              <a:effectLst>
                <a:outerShdw blurRad="38100" dist="38100" dir="2700000" algn="tl">
                  <a:srgbClr val="000000">
                    <a:alpha val="43137"/>
                  </a:srgbClr>
                </a:outerShdw>
              </a:effectLst>
            </a:endParaRPr>
          </a:p>
        </p:txBody>
      </p:sp>
      <p:sp>
        <p:nvSpPr>
          <p:cNvPr id="10" name="9 CuadroTexto"/>
          <p:cNvSpPr txBox="1"/>
          <p:nvPr/>
        </p:nvSpPr>
        <p:spPr>
          <a:xfrm>
            <a:off x="5812658" y="4311412"/>
            <a:ext cx="2883501"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FÓRMULA</a:t>
            </a:r>
            <a:endParaRPr lang="es-ES" sz="2000" b="1" dirty="0">
              <a:effectLst>
                <a:outerShdw blurRad="38100" dist="38100" dir="2700000" algn="tl">
                  <a:srgbClr val="000000">
                    <a:alpha val="43137"/>
                  </a:srgbClr>
                </a:outerShdw>
              </a:effectLst>
            </a:endParaRPr>
          </a:p>
        </p:txBody>
      </p:sp>
      <p:pic>
        <p:nvPicPr>
          <p:cNvPr id="11" name="10 Imagen"/>
          <p:cNvPicPr/>
          <p:nvPr/>
        </p:nvPicPr>
        <p:blipFill rotWithShape="1">
          <a:blip r:embed="rId4">
            <a:extLst>
              <a:ext uri="{28A0092B-C50C-407E-A947-70E740481C1C}">
                <a14:useLocalDpi xmlns:a14="http://schemas.microsoft.com/office/drawing/2010/main" val="0"/>
              </a:ext>
            </a:extLst>
          </a:blip>
          <a:srcRect t="33946"/>
          <a:stretch/>
        </p:blipFill>
        <p:spPr bwMode="auto">
          <a:xfrm>
            <a:off x="6301782" y="4936552"/>
            <a:ext cx="1872208" cy="811639"/>
          </a:xfrm>
          <a:prstGeom prst="rect">
            <a:avLst/>
          </a:prstGeom>
          <a:noFill/>
          <a:ln>
            <a:noFill/>
          </a:ln>
        </p:spPr>
      </p:pic>
      <p:sp>
        <p:nvSpPr>
          <p:cNvPr id="8" name="7 Rectángulo"/>
          <p:cNvSpPr/>
          <p:nvPr/>
        </p:nvSpPr>
        <p:spPr>
          <a:xfrm>
            <a:off x="6317447" y="5949280"/>
            <a:ext cx="163843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3200" b="1" dirty="0">
                <a:effectLst>
                  <a:outerShdw blurRad="38100" dist="38100" dir="2700000" algn="tl">
                    <a:srgbClr val="000000">
                      <a:alpha val="43137"/>
                    </a:srgbClr>
                  </a:outerShdw>
                </a:effectLst>
              </a:rPr>
              <a:t>n</a:t>
            </a:r>
            <a:r>
              <a:rPr lang="es-EC" sz="3200" b="1" dirty="0" smtClean="0">
                <a:effectLst>
                  <a:outerShdw blurRad="38100" dist="38100" dir="2700000" algn="tl">
                    <a:srgbClr val="000000">
                      <a:alpha val="43137"/>
                    </a:srgbClr>
                  </a:outerShdw>
                </a:effectLst>
              </a:rPr>
              <a:t>=194</a:t>
            </a:r>
            <a:endParaRPr lang="es-E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0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3888" y="1052283"/>
            <a:ext cx="248558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smtClean="0"/>
              <a:t>Dos clínicas de convenio con el IESS</a:t>
            </a:r>
          </a:p>
        </p:txBody>
      </p:sp>
      <p:sp>
        <p:nvSpPr>
          <p:cNvPr id="3" name="2 CuadroTexto"/>
          <p:cNvSpPr txBox="1"/>
          <p:nvPr/>
        </p:nvSpPr>
        <p:spPr>
          <a:xfrm>
            <a:off x="26826" y="1124744"/>
            <a:ext cx="281698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TRABAJO EN CAMPO</a:t>
            </a:r>
            <a:endParaRPr lang="es-ES" sz="2000" b="1" dirty="0">
              <a:effectLst>
                <a:outerShdw blurRad="38100" dist="38100" dir="2700000" algn="tl">
                  <a:srgbClr val="000000">
                    <a:alpha val="43137"/>
                  </a:srgbClr>
                </a:outerShdw>
              </a:effectLst>
            </a:endParaRPr>
          </a:p>
        </p:txBody>
      </p:sp>
      <p:sp>
        <p:nvSpPr>
          <p:cNvPr id="4" name="3 Rectángulo"/>
          <p:cNvSpPr/>
          <p:nvPr/>
        </p:nvSpPr>
        <p:spPr>
          <a:xfrm>
            <a:off x="6975090" y="1063817"/>
            <a:ext cx="21602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smtClean="0"/>
              <a:t>Asistanet</a:t>
            </a:r>
          </a:p>
          <a:p>
            <a:pPr algn="ctr"/>
            <a:r>
              <a:rPr lang="es-EC" dirty="0" smtClean="0"/>
              <a:t>Clínica Santa Bárbara</a:t>
            </a:r>
            <a:endParaRPr lang="es-ES" dirty="0"/>
          </a:p>
        </p:txBody>
      </p:sp>
      <p:sp>
        <p:nvSpPr>
          <p:cNvPr id="5" name="4 Flecha derecha"/>
          <p:cNvSpPr/>
          <p:nvPr/>
        </p:nvSpPr>
        <p:spPr>
          <a:xfrm>
            <a:off x="2915816" y="1324799"/>
            <a:ext cx="576064" cy="621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Flecha derecha"/>
          <p:cNvSpPr/>
          <p:nvPr/>
        </p:nvSpPr>
        <p:spPr>
          <a:xfrm>
            <a:off x="6228184" y="1330349"/>
            <a:ext cx="576064" cy="621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0" y="1844824"/>
            <a:ext cx="281698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ANÁLISIS UNIVARIADO</a:t>
            </a:r>
            <a:endParaRPr lang="es-ES" sz="2000" b="1" dirty="0">
              <a:effectLst>
                <a:outerShdw blurRad="38100" dist="38100" dir="2700000" algn="tl">
                  <a:srgbClr val="000000">
                    <a:alpha val="43137"/>
                  </a:srgbClr>
                </a:outerShdw>
              </a:effectLst>
            </a:endParaRP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48900">
            <a:off x="-39835" y="3444789"/>
            <a:ext cx="2438400" cy="2438400"/>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900" b="14834"/>
          <a:stretch/>
        </p:blipFill>
        <p:spPr bwMode="auto">
          <a:xfrm>
            <a:off x="2195736" y="2464955"/>
            <a:ext cx="6894100" cy="4393045"/>
          </a:xfrm>
          <a:prstGeom prst="rect">
            <a:avLst/>
          </a:prstGeom>
          <a:solidFill>
            <a:srgbClr val="FF0000">
              <a:alpha val="20000"/>
            </a:srgbClr>
          </a:solidFill>
          <a:ln w="9525">
            <a:solidFill>
              <a:srgbClr val="FF0000"/>
            </a:solidFill>
            <a:miter lim="800000"/>
            <a:headEnd/>
            <a:tailEnd/>
          </a:ln>
          <a:effectLst/>
        </p:spPr>
      </p:pic>
    </p:spTree>
    <p:extLst>
      <p:ext uri="{BB962C8B-B14F-4D97-AF65-F5344CB8AC3E}">
        <p14:creationId xmlns:p14="http://schemas.microsoft.com/office/powerpoint/2010/main" val="311334032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1723</Words>
  <Application>Microsoft Office PowerPoint</Application>
  <PresentationFormat>Presentación en pantalla (4:3)</PresentationFormat>
  <Paragraphs>133</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RUGEL CANALES</dc:creator>
  <cp:lastModifiedBy>Usuario</cp:lastModifiedBy>
  <cp:revision>56</cp:revision>
  <dcterms:created xsi:type="dcterms:W3CDTF">2018-06-15T14:42:36Z</dcterms:created>
  <dcterms:modified xsi:type="dcterms:W3CDTF">2018-06-29T02:08:16Z</dcterms:modified>
</cp:coreProperties>
</file>