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99" r:id="rId4"/>
    <p:sldId id="300" r:id="rId5"/>
    <p:sldId id="269" r:id="rId6"/>
    <p:sldId id="270" r:id="rId7"/>
    <p:sldId id="294" r:id="rId8"/>
    <p:sldId id="295" r:id="rId9"/>
    <p:sldId id="296" r:id="rId10"/>
    <p:sldId id="297" r:id="rId11"/>
    <p:sldId id="298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68" r:id="rId21"/>
    <p:sldId id="290" r:id="rId22"/>
    <p:sldId id="291" r:id="rId23"/>
    <p:sldId id="285" r:id="rId24"/>
    <p:sldId id="262" r:id="rId25"/>
    <p:sldId id="263" r:id="rId26"/>
    <p:sldId id="266" r:id="rId27"/>
    <p:sldId id="267" r:id="rId28"/>
    <p:sldId id="289" r:id="rId29"/>
    <p:sldId id="276" r:id="rId30"/>
    <p:sldId id="277" r:id="rId31"/>
    <p:sldId id="278" r:id="rId32"/>
    <p:sldId id="279" r:id="rId33"/>
    <p:sldId id="280" r:id="rId34"/>
    <p:sldId id="281" r:id="rId35"/>
    <p:sldId id="284" r:id="rId36"/>
    <p:sldId id="283" r:id="rId3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615"/>
    <a:srgbClr val="493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OVENO\TESIS\AVANCES%20TESIS\MATRICES%20PAPER%20K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OVENO\TESIS\AVANCES%20TESIS\MATRICES%20PAPER%20K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OVENO\TESIS\AVANCES%20TESIS\MATRICES%20PAPER%20K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OVENO\TESIS\AVANCES%20TESIS\MATRICES%20PAPER%20KAR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OVENO\TESIS\AVANCES%20TESIS\MATRICES%20PAPER%20KA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OVENO\TESIS\AVANCES%20TESIS\MATRICES%20PAPER%20KAR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OVENO\TESIS\AVANCES%20TESIS\MATRICES%20PAPER%20KAR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OVENO\TESIS\AVANCES%20TESIS\MATRICES%20PAPER%20K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000"/>
            </a:pPr>
            <a:r>
              <a:rPr lang="es-MX" sz="2000"/>
              <a:t>TIEMPOS DE ENTREGA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140963476295695E-2"/>
          <c:y val="6.4909688013136554E-2"/>
          <c:w val="0.9324464338074907"/>
          <c:h val="0.642459308642496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1353315168029065E-3"/>
                  <c:y val="-4.7271444997159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353315168029065E-3"/>
                  <c:y val="-4.7271444997159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0663033605813E-3"/>
                  <c:y val="-8.55479186790700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28341388621357E-17"/>
                  <c:y val="-2.0037733972480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81239102883845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353315168029065E-3"/>
                  <c:y val="-1.4296262920193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353315168029065E-3"/>
                  <c:y val="-6.64096818381147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8.994971315248964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059945504087215E-3"/>
                  <c:y val="-2.0037733972480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0C2-44B5-AD93-C1B5245FB49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70663033605813E-3"/>
                  <c:y val="-8.55479186790700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0C2-44B5-AD93-C1B5245FB4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Hoja3!$B$2:$C$11</c:f>
              <c:multiLvlStrCache>
                <c:ptCount val="10"/>
                <c:lvl>
                  <c:pt idx="1">
                    <c:v>Farmacias</c:v>
                  </c:pt>
                  <c:pt idx="2">
                    <c:v>Instituciones públicas</c:v>
                  </c:pt>
                  <c:pt idx="3">
                    <c:v>Distribuidores </c:v>
                  </c:pt>
                  <c:pt idx="4">
                    <c:v>Planificar y verificar</c:v>
                  </c:pt>
                  <c:pt idx="5">
                    <c:v>Automatización</c:v>
                  </c:pt>
                  <c:pt idx="6">
                    <c:v>Cumplir procesos</c:v>
                  </c:pt>
                  <c:pt idx="8">
                    <c:v>MAS DE 1 MES</c:v>
                  </c:pt>
                  <c:pt idx="9">
                    <c:v>NUNCA</c:v>
                  </c:pt>
                </c:lvl>
                <c:lvl>
                  <c:pt idx="0">
                    <c:v>¿Existen tiempos establecidos para la preparación y entrega de la mercadería a los clientes?</c:v>
                  </c:pt>
                  <c:pt idx="1">
                    <c:v> ¿De forma general cuantos tipos de clientes existen?</c:v>
                  </c:pt>
                  <c:pt idx="4">
                    <c:v>¿Que acciones realiza para garantizar la calidad de la preparación de pedidos?</c:v>
                  </c:pt>
                  <c:pt idx="7">
                    <c:v>¿Ha tenido que almacenar o recolectar artículos no disponibles en la empresa?</c:v>
                  </c:pt>
                  <c:pt idx="8">
                    <c:v> ¿Con que frecuencia ha tenido que almacenar o recolectar artículos no disponibles en la empresa?</c:v>
                  </c:pt>
                </c:lvl>
              </c:multiLvlStrCache>
            </c:multiLvlStrRef>
          </c:cat>
          <c:val>
            <c:numRef>
              <c:f>Hoja3!$D$2:$D$11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0.750000000000002</c:v>
                </c:pt>
                <c:pt idx="4">
                  <c:v>0.33000000000000124</c:v>
                </c:pt>
                <c:pt idx="5">
                  <c:v>0.33000000000000124</c:v>
                </c:pt>
                <c:pt idx="6">
                  <c:v>0.33000000000000124</c:v>
                </c:pt>
                <c:pt idx="7">
                  <c:v>1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1F-4792-818B-61C049D044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303187840"/>
        <c:axId val="303207168"/>
      </c:barChart>
      <c:catAx>
        <c:axId val="3031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s-ES"/>
          </a:p>
        </c:txPr>
        <c:crossAx val="303207168"/>
        <c:crosses val="autoZero"/>
        <c:auto val="1"/>
        <c:lblAlgn val="ctr"/>
        <c:lblOffset val="100"/>
        <c:noMultiLvlLbl val="0"/>
      </c:catAx>
      <c:valAx>
        <c:axId val="30320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303187840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solidFill>
            <a:schemeClr val="accent5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000"/>
            </a:pPr>
            <a:r>
              <a:rPr lang="es-MX" sz="2000"/>
              <a:t>MANEJO DE MATERIALES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Hoja3!$B$15:$E$26</c:f>
              <c:multiLvlStrCache>
                <c:ptCount val="12"/>
                <c:lvl>
                  <c:pt idx="0">
                    <c:v>SI</c:v>
                  </c:pt>
                  <c:pt idx="1">
                    <c:v>NO</c:v>
                  </c:pt>
                  <c:pt idx="2">
                    <c:v>SI</c:v>
                  </c:pt>
                  <c:pt idx="3">
                    <c:v>NO</c:v>
                  </c:pt>
                  <c:pt idx="4">
                    <c:v>6 MESES</c:v>
                  </c:pt>
                  <c:pt idx="5">
                    <c:v>12 MESES</c:v>
                  </c:pt>
                  <c:pt idx="6">
                    <c:v>Rotación</c:v>
                  </c:pt>
                  <c:pt idx="7">
                    <c:v>Rotación ABC</c:v>
                  </c:pt>
                  <c:pt idx="8">
                    <c:v>SI</c:v>
                  </c:pt>
                  <c:pt idx="9">
                    <c:v>NO</c:v>
                  </c:pt>
                  <c:pt idx="10">
                    <c:v>Informa a jefes de turno</c:v>
                  </c:pt>
                  <c:pt idx="11">
                    <c:v>No aplica</c:v>
                  </c:pt>
                </c:lvl>
                <c:lvl>
                  <c:pt idx="0">
                    <c:v>¿Están identificados los artículos de alta rotación?</c:v>
                  </c:pt>
                  <c:pt idx="2">
                    <c:v>¿Existen áreas internas que permitan identificar el tipo de producto o categoría que existe en el almacén</c:v>
                  </c:pt>
                  <c:pt idx="4">
                    <c:v>¿Se realiza cambio de posiciones a los artículos del almacén</c:v>
                  </c:pt>
                  <c:pt idx="6">
                    <c:v>¿Qué criterios se usan para mantener o cambiar de posición los artículos existentes en el almacén</c:v>
                  </c:pt>
                  <c:pt idx="8">
                    <c:v>¿Ha identificado artículos sin movimiento más de 90 días?</c:v>
                  </c:pt>
                  <c:pt idx="10">
                    <c:v>¿Qué acciones realiza cuando identifica artículos sin movimiento más de 90 días?</c:v>
                  </c:pt>
                </c:lvl>
              </c:multiLvlStrCache>
            </c:multiLvlStrRef>
          </c:cat>
          <c:val>
            <c:numRef>
              <c:f>Hoja3!$F$15:$F$26</c:f>
              <c:numCache>
                <c:formatCode>0%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0.750000000000002</c:v>
                </c:pt>
                <c:pt idx="5">
                  <c:v>0.25</c:v>
                </c:pt>
                <c:pt idx="6">
                  <c:v>0.750000000000002</c:v>
                </c:pt>
                <c:pt idx="7">
                  <c:v>0.25</c:v>
                </c:pt>
                <c:pt idx="8">
                  <c:v>0.750000000000002</c:v>
                </c:pt>
                <c:pt idx="9">
                  <c:v>0.25</c:v>
                </c:pt>
                <c:pt idx="10">
                  <c:v>0.750000000000002</c:v>
                </c:pt>
                <c:pt idx="1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39-4BD6-88A3-4A51FE638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3122304"/>
        <c:axId val="303123840"/>
      </c:barChart>
      <c:catAx>
        <c:axId val="3031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s-ES"/>
          </a:p>
        </c:txPr>
        <c:crossAx val="303123840"/>
        <c:crosses val="autoZero"/>
        <c:auto val="1"/>
        <c:lblAlgn val="ctr"/>
        <c:lblOffset val="100"/>
        <c:noMultiLvlLbl val="0"/>
      </c:catAx>
      <c:valAx>
        <c:axId val="3031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303122304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solidFill>
            <a:schemeClr val="accent5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2000" b="1">
                <a:solidFill>
                  <a:schemeClr val="tx1"/>
                </a:solidFill>
              </a:rPr>
              <a:t>PERSONAL OPERATIVO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Hoja3!$B$30:$C$42</c:f>
              <c:multiLvlStrCache>
                <c:ptCount val="13"/>
                <c:lvl>
                  <c:pt idx="0">
                    <c:v>0 a 10 personas</c:v>
                  </c:pt>
                  <c:pt idx="1">
                    <c:v>10 a 20 personas</c:v>
                  </c:pt>
                  <c:pt idx="2">
                    <c:v>20 a 50 personas</c:v>
                  </c:pt>
                  <c:pt idx="3">
                    <c:v>mas de 50 personas</c:v>
                  </c:pt>
                  <c:pt idx="4">
                    <c:v>Almacenamiento</c:v>
                  </c:pt>
                  <c:pt idx="5">
                    <c:v>Recepción</c:v>
                  </c:pt>
                  <c:pt idx="6">
                    <c:v>Despachos</c:v>
                  </c:pt>
                  <c:pt idx="7">
                    <c:v>2-5 años</c:v>
                  </c:pt>
                  <c:pt idx="8">
                    <c:v>más de 5</c:v>
                  </c:pt>
                  <c:pt idx="9">
                    <c:v>más de 50 personas</c:v>
                  </c:pt>
                  <c:pt idx="10">
                    <c:v>10-20 personas</c:v>
                  </c:pt>
                  <c:pt idx="11">
                    <c:v>20-50 personas</c:v>
                  </c:pt>
                  <c:pt idx="12">
                    <c:v>más de 50 personas</c:v>
                  </c:pt>
                </c:lvl>
                <c:lvl>
                  <c:pt idx="0">
                    <c:v>¿Cuantas personas trabajan en su área ?</c:v>
                  </c:pt>
                  <c:pt idx="4">
                    <c:v>¿Cantidad de  documentos realiza al día en las siguientes áreas?</c:v>
                  </c:pt>
                  <c:pt idx="7">
                    <c:v>¿Cuánto tiempo tiene colaborando en la empresa?</c:v>
                  </c:pt>
                  <c:pt idx="9">
                    <c:v>¿Cuántas personas trabajan en la empresa?</c:v>
                  </c:pt>
                  <c:pt idx="10">
                    <c:v> ¿Cuántas personas en el área operativa?</c:v>
                  </c:pt>
                </c:lvl>
              </c:multiLvlStrCache>
            </c:multiLvlStrRef>
          </c:cat>
          <c:val>
            <c:numRef>
              <c:f>Hoja3!$D$30:$D$42</c:f>
              <c:numCache>
                <c:formatCode>0%</c:formatCode>
                <c:ptCount val="13"/>
                <c:pt idx="1">
                  <c:v>0.750000000000002</c:v>
                </c:pt>
                <c:pt idx="2">
                  <c:v>0.25</c:v>
                </c:pt>
                <c:pt idx="4">
                  <c:v>7.0000000000000021E-2</c:v>
                </c:pt>
                <c:pt idx="5">
                  <c:v>0.26</c:v>
                </c:pt>
                <c:pt idx="6">
                  <c:v>0.68</c:v>
                </c:pt>
                <c:pt idx="7">
                  <c:v>0.750000000000002</c:v>
                </c:pt>
                <c:pt idx="8">
                  <c:v>0.25</c:v>
                </c:pt>
                <c:pt idx="9">
                  <c:v>1</c:v>
                </c:pt>
                <c:pt idx="10">
                  <c:v>0.25</c:v>
                </c:pt>
                <c:pt idx="11">
                  <c:v>0.25</c:v>
                </c:pt>
                <c:pt idx="1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04-4BA3-952C-93F788F66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3063808"/>
        <c:axId val="303065344"/>
      </c:barChart>
      <c:catAx>
        <c:axId val="3030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03065344"/>
        <c:crosses val="autoZero"/>
        <c:auto val="1"/>
        <c:lblAlgn val="ctr"/>
        <c:lblOffset val="100"/>
        <c:noMultiLvlLbl val="0"/>
      </c:catAx>
      <c:valAx>
        <c:axId val="3030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03063808"/>
        <c:crosses val="autoZero"/>
        <c:crossBetween val="between"/>
      </c:valAx>
      <c:spPr>
        <a:solidFill>
          <a:schemeClr val="tx1">
            <a:lumMod val="50000"/>
            <a:lumOff val="50000"/>
          </a:schemeClr>
        </a:solidFill>
        <a:ln>
          <a:solidFill>
            <a:schemeClr val="accent5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2000" b="1">
                <a:solidFill>
                  <a:schemeClr val="tx1"/>
                </a:solidFill>
              </a:rPr>
              <a:t>PRODUCTIVIDAD/  CAPACITACIÓN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937790582170679E-2"/>
          <c:y val="6.0800000000000014E-2"/>
          <c:w val="0.91413637575408069"/>
          <c:h val="0.57279299672897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2986559405272214E-3"/>
                  <c:y val="1.610305958132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5C-49EE-8CAA-C2E661B8BF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952351879618241E-3"/>
                  <c:y val="1.610305958132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5C-49EE-8CAA-C2E661B8BF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267716535434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5C-49EE-8CAA-C2E661B8BF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147334775855413E-3"/>
                  <c:y val="1.610305958132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5C-49EE-8CAA-C2E661B8BF8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2677165354332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5C-49EE-8CAA-C2E661B8BF8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147334775856248E-3"/>
                  <c:y val="1.61030595813202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5C-49EE-8CAA-C2E661B8BF8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657682327907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35C-49EE-8CAA-C2E661B8BF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Hoja3!$B$63:$C$70</c:f>
              <c:multiLvlStrCache>
                <c:ptCount val="8"/>
                <c:lvl>
                  <c:pt idx="0">
                    <c:v>SI</c:v>
                  </c:pt>
                  <c:pt idx="1">
                    <c:v>8 HORAS</c:v>
                  </c:pt>
                  <c:pt idx="2">
                    <c:v>12 HORAS</c:v>
                  </c:pt>
                  <c:pt idx="3">
                    <c:v>SI</c:v>
                  </c:pt>
                  <c:pt idx="4">
                    <c:v>NO</c:v>
                  </c:pt>
                  <c:pt idx="6">
                    <c:v>Temas logísticos</c:v>
                  </c:pt>
                  <c:pt idx="7">
                    <c:v>BPA, Seguridad industrial, SOPS</c:v>
                  </c:pt>
                </c:lvl>
                <c:lvl>
                  <c:pt idx="0">
                    <c:v>¿Existen evaluaciones periódicas para medir el desempeño por cada colaborador?</c:v>
                  </c:pt>
                  <c:pt idx="1">
                    <c:v>¿Cuántas horas trabaja al día?</c:v>
                  </c:pt>
                  <c:pt idx="3">
                    <c:v>¿El personal existente es suficiente para la operación diaria?</c:v>
                  </c:pt>
                  <c:pt idx="5">
                    <c:v> ¿En qué temas técnicos se capacita al personal y con qué frecuencia?</c:v>
                  </c:pt>
                </c:lvl>
              </c:multiLvlStrCache>
            </c:multiLvlStrRef>
          </c:cat>
          <c:val>
            <c:numRef>
              <c:f>Hoja3!$D$63:$D$70</c:f>
              <c:numCache>
                <c:formatCode>0%</c:formatCode>
                <c:ptCount val="8"/>
                <c:pt idx="0">
                  <c:v>1</c:v>
                </c:pt>
                <c:pt idx="1">
                  <c:v>0.750000000000002</c:v>
                </c:pt>
                <c:pt idx="2">
                  <c:v>0.25</c:v>
                </c:pt>
                <c:pt idx="3">
                  <c:v>0.25</c:v>
                </c:pt>
                <c:pt idx="4">
                  <c:v>0.750000000000002</c:v>
                </c:pt>
                <c:pt idx="6">
                  <c:v>0.67000000000000248</c:v>
                </c:pt>
                <c:pt idx="7">
                  <c:v>0.33000000000000124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32-4CDC-A8D4-C6DC63B404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3084672"/>
        <c:axId val="303697920"/>
      </c:barChart>
      <c:catAx>
        <c:axId val="3030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03697920"/>
        <c:crosses val="autoZero"/>
        <c:auto val="1"/>
        <c:lblAlgn val="ctr"/>
        <c:lblOffset val="100"/>
        <c:noMultiLvlLbl val="0"/>
      </c:catAx>
      <c:valAx>
        <c:axId val="30369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03084672"/>
        <c:crosses val="autoZero"/>
        <c:crossBetween val="between"/>
      </c:valAx>
      <c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EC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MATERIALES OBSOLETOS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981700678213726E-2"/>
          <c:y val="6.2601933887712777E-2"/>
          <c:w val="0.95236215172265726"/>
          <c:h val="0.624654509281789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864187892127703E-17"/>
                  <c:y val="9.92531793874898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A3-4C13-9CAC-8F3792925C7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6.6002971573690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DA3-4C13-9CAC-8F3792925C7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120682545603280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A3-4C13-9CAC-8F3792925C7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852116875372692E-3"/>
                  <c:y val="3.2752763759891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DA3-4C13-9CAC-8F3792925C7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704233750745714E-3"/>
                  <c:y val="3.2752763759891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A3-4C13-9CAC-8F3792925C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Hoja3!$B$75:$C$81</c:f>
              <c:multiLvlStrCache>
                <c:ptCount val="7"/>
                <c:lvl>
                  <c:pt idx="0">
                    <c:v>SI</c:v>
                  </c:pt>
                  <c:pt idx="1">
                    <c:v>NO</c:v>
                  </c:pt>
                  <c:pt idx="5">
                    <c:v>si tienen obsoletos</c:v>
                  </c:pt>
                  <c:pt idx="6">
                    <c:v>No existe obsoletos</c:v>
                  </c:pt>
                </c:lvl>
                <c:lvl>
                  <c:pt idx="0">
                    <c:v>¿Existe producto obsoleto por la operación?</c:v>
                  </c:pt>
                  <c:pt idx="2">
                    <c:v>¿De contar con material obsoleto cual es el porcentaje existente?</c:v>
                  </c:pt>
                  <c:pt idx="4">
                    <c:v>¿Qué factores podrían causar el material obsoleto?</c:v>
                  </c:pt>
                </c:lvl>
              </c:multiLvlStrCache>
            </c:multiLvlStrRef>
          </c:cat>
          <c:val>
            <c:numRef>
              <c:f>Hoja3!$D$75:$D$81</c:f>
              <c:numCache>
                <c:formatCode>0%</c:formatCode>
                <c:ptCount val="7"/>
                <c:pt idx="0">
                  <c:v>0.750000000000002</c:v>
                </c:pt>
                <c:pt idx="1">
                  <c:v>0.25</c:v>
                </c:pt>
                <c:pt idx="2" formatCode="0.00%">
                  <c:v>5.0000000000000034E-4</c:v>
                </c:pt>
                <c:pt idx="3">
                  <c:v>3.0000000000000002E-2</c:v>
                </c:pt>
                <c:pt idx="5">
                  <c:v>0.5</c:v>
                </c:pt>
                <c:pt idx="6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A3-4C13-9CAC-8F3792925C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3732608"/>
        <c:axId val="303739648"/>
      </c:barChart>
      <c:catAx>
        <c:axId val="3037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739648"/>
        <c:crosses val="autoZero"/>
        <c:auto val="1"/>
        <c:lblAlgn val="ctr"/>
        <c:lblOffset val="100"/>
        <c:noMultiLvlLbl val="0"/>
      </c:catAx>
      <c:valAx>
        <c:axId val="3037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732608"/>
        <c:crosses val="autoZero"/>
        <c:crossBetween val="between"/>
      </c:valAx>
      <c:spPr>
        <a:solidFill>
          <a:schemeClr val="tx1">
            <a:lumMod val="50000"/>
            <a:lumOff val="50000"/>
          </a:schemeClr>
        </a:solidFill>
        <a:ln>
          <a:solidFill>
            <a:schemeClr val="accent5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MX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CAPACIDAD OPERATIVA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2279689183670567E-2"/>
          <c:y val="7.6432576723388823E-2"/>
          <c:w val="0.94441876281892656"/>
          <c:h val="0.65022256427730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820906645928368E-3"/>
                  <c:y val="-1.600272475508923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ECB-45BF-A52E-7FBA2291DBB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1555685168984255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CB-45BF-A52E-7FBA2291DBB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20563170344447E-3"/>
                  <c:y val="2.18221494817237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ECB-45BF-A52E-7FBA2291DBB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996694857587228E-3"/>
                  <c:y val="-2.000340594386151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CB-45BF-A52E-7FBA2291DB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Hoja3!$B$93:$C$99</c:f>
              <c:multiLvlStrCache>
                <c:ptCount val="7"/>
                <c:lvl>
                  <c:pt idx="0">
                    <c:v>KPI</c:v>
                  </c:pt>
                  <c:pt idx="4">
                    <c:v>98 PORCIENTO</c:v>
                  </c:pt>
                  <c:pt idx="5">
                    <c:v>95 PORCIENTO</c:v>
                  </c:pt>
                  <c:pt idx="6">
                    <c:v>90 PORCIENTO</c:v>
                  </c:pt>
                </c:lvl>
                <c:lvl>
                  <c:pt idx="0">
                    <c:v>¿Cómo mide su capacidad operativa?</c:v>
                  </c:pt>
                  <c:pt idx="4">
                    <c:v>¿En qué porcentaje se encuentra su capacidad operativa?</c:v>
                  </c:pt>
                </c:lvl>
              </c:multiLvlStrCache>
            </c:multiLvlStrRef>
          </c:cat>
          <c:val>
            <c:numRef>
              <c:f>Hoja3!$D$93:$D$99</c:f>
              <c:numCache>
                <c:formatCode>General</c:formatCode>
                <c:ptCount val="7"/>
                <c:pt idx="0" formatCode="0%">
                  <c:v>1</c:v>
                </c:pt>
                <c:pt idx="4" formatCode="0%">
                  <c:v>0.33000000000000124</c:v>
                </c:pt>
                <c:pt idx="5" formatCode="0%">
                  <c:v>0.33000000000000124</c:v>
                </c:pt>
                <c:pt idx="6" formatCode="0%">
                  <c:v>0.33000000000000124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CB-45BF-A52E-7FBA2291DB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3798528"/>
        <c:axId val="303801472"/>
      </c:barChart>
      <c:catAx>
        <c:axId val="3037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801472"/>
        <c:crosses val="autoZero"/>
        <c:auto val="1"/>
        <c:lblAlgn val="ctr"/>
        <c:lblOffset val="100"/>
        <c:noMultiLvlLbl val="0"/>
      </c:catAx>
      <c:valAx>
        <c:axId val="30380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798528"/>
        <c:crosses val="autoZero"/>
        <c:crossBetween val="between"/>
      </c:valAx>
      <c:spPr>
        <a:solidFill>
          <a:schemeClr val="tx1">
            <a:lumMod val="50000"/>
            <a:lumOff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MX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CAPACIDAD FÍSICA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981697509040295E-2"/>
          <c:y val="6.3753020971388533E-2"/>
          <c:w val="0.95236215603841778"/>
          <c:h val="0.632868465699213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0127190125809615E-3"/>
                  <c:y val="1.88590287600189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8829074997991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271901258096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920884136467143E-3"/>
                  <c:y val="1.1315417256011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628527248180687E-3"/>
                  <c:y val="1.88590287600196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404558205816876E-3"/>
                  <c:y val="1.50872230080150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1271901258096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2970758903172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25406758448076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2540675844807691E-3"/>
                  <c:y val="-3.45744866526148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EC7-43F2-BDA6-16BD401E8C7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8052110592787324E-3"/>
                  <c:y val="1.88590287600189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C7-43F2-BDA6-16BD401E8C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Hoja3!$B$126:$C$136</c:f>
              <c:multiLvlStrCache>
                <c:ptCount val="11"/>
                <c:lvl>
                  <c:pt idx="0">
                    <c:v>Siempre</c:v>
                  </c:pt>
                  <c:pt idx="1">
                    <c:v>Casi siempre</c:v>
                  </c:pt>
                  <c:pt idx="2">
                    <c:v>Eventualmente</c:v>
                  </c:pt>
                  <c:pt idx="3">
                    <c:v>NO</c:v>
                  </c:pt>
                  <c:pt idx="4">
                    <c:v>SI</c:v>
                  </c:pt>
                  <c:pt idx="5">
                    <c:v>100 PORCIENTO</c:v>
                  </c:pt>
                  <c:pt idx="6">
                    <c:v>90 PORCEINTO</c:v>
                  </c:pt>
                  <c:pt idx="7">
                    <c:v>12000 METROS DE CONSTRUCCIÓN</c:v>
                  </c:pt>
                  <c:pt idx="8">
                    <c:v>14000 METROS DE CONSTRUCCIÓN</c:v>
                  </c:pt>
                  <c:pt idx="9">
                    <c:v>4000 METROS DE CONSTRUCCIÓN</c:v>
                  </c:pt>
                  <c:pt idx="10">
                    <c:v>2500 METROS DE CONSTRUCCIÓN</c:v>
                  </c:pt>
                </c:lvl>
                <c:lvl>
                  <c:pt idx="0">
                    <c:v>¿El espacio disponible es suficiente para el almacenamiento y despacho?</c:v>
                  </c:pt>
                  <c:pt idx="3">
                    <c:v>¿Existe proyección de crecimiento en sus instalaciones? </c:v>
                  </c:pt>
                  <c:pt idx="5">
                    <c:v>¿Cuál es la capacidad física utilizada actualmente?</c:v>
                  </c:pt>
                  <c:pt idx="7">
                    <c:v>¿Cuál es dimensión del Centro de Distribución</c:v>
                  </c:pt>
                </c:lvl>
              </c:multiLvlStrCache>
            </c:multiLvlStrRef>
          </c:cat>
          <c:val>
            <c:numRef>
              <c:f>Hoja3!$D$126:$D$136</c:f>
              <c:numCache>
                <c:formatCode>0%</c:formatCode>
                <c:ptCount val="11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  <c:pt idx="3">
                  <c:v>0.750000000000002</c:v>
                </c:pt>
                <c:pt idx="4">
                  <c:v>0.25</c:v>
                </c:pt>
                <c:pt idx="5">
                  <c:v>0.750000000000002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30-44AB-8A5B-CA01CAE38D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3847680"/>
        <c:axId val="303874432"/>
      </c:barChart>
      <c:catAx>
        <c:axId val="30384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874432"/>
        <c:crosses val="autoZero"/>
        <c:auto val="1"/>
        <c:lblAlgn val="ctr"/>
        <c:lblOffset val="100"/>
        <c:noMultiLvlLbl val="0"/>
      </c:catAx>
      <c:valAx>
        <c:axId val="30387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847680"/>
        <c:crosses val="autoZero"/>
        <c:crossBetween val="between"/>
      </c:valAx>
      <c:spPr>
        <a:solidFill>
          <a:schemeClr val="tx1">
            <a:lumMod val="50000"/>
            <a:lumOff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EC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RECURSOS CLAVES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478466450615974E-2"/>
          <c:y val="6.2601924759405084E-2"/>
          <c:w val="0.95304745276055824"/>
          <c:h val="0.68576567512394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9891036347729757E-4"/>
                  <c:y val="2.5690430314707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C91-4E8A-AA88-7A274374E4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891036347722276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C91-4E8A-AA88-7A274374E4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212916567248758E-3"/>
                  <c:y val="-9.41971563136755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C91-4E8A-AA88-7A274374E4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4149367692682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C91-4E8A-AA88-7A274374E4C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414936769267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C91-4E8A-AA88-7A274374E4C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212916567248017E-3"/>
                  <c:y val="-4.709857815683782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91-4E8A-AA88-7A274374E4C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414936769267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C91-4E8A-AA88-7A274374E4C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9891036347722276E-4"/>
                  <c:y val="-2.354928907841881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91-4E8A-AA88-7A274374E4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Hoja3!$B$143:$C$150</c:f>
              <c:multiLvlStrCache>
                <c:ptCount val="8"/>
                <c:lvl>
                  <c:pt idx="0">
                    <c:v>SI</c:v>
                  </c:pt>
                  <c:pt idx="1">
                    <c:v>SIN PROBLEMAS</c:v>
                  </c:pt>
                  <c:pt idx="2">
                    <c:v>SI</c:v>
                  </c:pt>
                  <c:pt idx="3">
                    <c:v>NO PRESENTA</c:v>
                  </c:pt>
                  <c:pt idx="4">
                    <c:v>CONTINÚA</c:v>
                  </c:pt>
                  <c:pt idx="5">
                    <c:v>NO PRESENTA</c:v>
                  </c:pt>
                  <c:pt idx="6">
                    <c:v>SI</c:v>
                  </c:pt>
                  <c:pt idx="7">
                    <c:v>NO</c:v>
                  </c:pt>
                </c:lvl>
                <c:lvl>
                  <c:pt idx="0">
                    <c:v>Se ha detenido la productividad por problemas del sistema ¿Cuanto tiempo?</c:v>
                  </c:pt>
                  <c:pt idx="2">
                    <c:v>¿Existe información de por qué se detiene el sistema en horario de trabajo?</c:v>
                  </c:pt>
                  <c:pt idx="4">
                    <c:v>¿Cuando existe limitación del sistema las actividades del almacén se detienen o continúan?</c:v>
                  </c:pt>
                  <c:pt idx="6">
                    <c:v>El centro de Distribución tiene WMS para la administración del almacén y como se llama?</c:v>
                  </c:pt>
                </c:lvl>
              </c:multiLvlStrCache>
            </c:multiLvlStrRef>
          </c:cat>
          <c:val>
            <c:numRef>
              <c:f>Hoja3!$D$143:$D$150</c:f>
              <c:numCache>
                <c:formatCode>0%</c:formatCode>
                <c:ptCount val="8"/>
                <c:pt idx="0">
                  <c:v>0.750000000000002</c:v>
                </c:pt>
                <c:pt idx="1">
                  <c:v>0.25</c:v>
                </c:pt>
                <c:pt idx="2">
                  <c:v>0.750000000000002</c:v>
                </c:pt>
                <c:pt idx="3">
                  <c:v>0.25</c:v>
                </c:pt>
                <c:pt idx="4">
                  <c:v>0.750000000000002</c:v>
                </c:pt>
                <c:pt idx="5">
                  <c:v>0.25</c:v>
                </c:pt>
                <c:pt idx="6">
                  <c:v>0.750000000000002</c:v>
                </c:pt>
                <c:pt idx="7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91-4E8A-AA88-7A274374E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3971712"/>
        <c:axId val="303991040"/>
      </c:barChart>
      <c:catAx>
        <c:axId val="3039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991040"/>
        <c:crosses val="autoZero"/>
        <c:auto val="1"/>
        <c:lblAlgn val="ctr"/>
        <c:lblOffset val="100"/>
        <c:noMultiLvlLbl val="0"/>
      </c:catAx>
      <c:valAx>
        <c:axId val="303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971712"/>
        <c:crosses val="autoZero"/>
        <c:crossBetween val="between"/>
      </c:valAx>
      <c:spPr>
        <a:solidFill>
          <a:schemeClr val="tx1">
            <a:lumMod val="50000"/>
            <a:lumOff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892AE-FA0C-44CD-AFCF-3242E8A52093}" type="doc">
      <dgm:prSet loTypeId="urn:microsoft.com/office/officeart/2005/8/layout/cycle4#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6BDFE70-67A7-4FEE-A46C-3D2CDC5B4F90}">
      <dgm:prSet phldrT="[Texto]" custT="1"/>
      <dgm:spPr/>
      <dgm:t>
        <a:bodyPr/>
        <a:lstStyle/>
        <a:p>
          <a:r>
            <a:rPr lang="es-EC" sz="1600" b="1" dirty="0" smtClean="0"/>
            <a:t>FARMA-ENLACE</a:t>
          </a:r>
          <a:endParaRPr lang="es-EC" sz="1600" b="1" dirty="0"/>
        </a:p>
      </dgm:t>
    </dgm:pt>
    <dgm:pt modelId="{D4FB8B8C-0A0E-486B-8E78-80EE7D0C1F31}" type="parTrans" cxnId="{ACC6C22D-C9EC-4431-9D47-D9AE082CB6D3}">
      <dgm:prSet/>
      <dgm:spPr/>
      <dgm:t>
        <a:bodyPr/>
        <a:lstStyle/>
        <a:p>
          <a:endParaRPr lang="es-EC" sz="1300"/>
        </a:p>
      </dgm:t>
    </dgm:pt>
    <dgm:pt modelId="{AF4ADDE7-7FAC-4585-839D-775C73769F81}" type="sibTrans" cxnId="{ACC6C22D-C9EC-4431-9D47-D9AE082CB6D3}">
      <dgm:prSet/>
      <dgm:spPr/>
      <dgm:t>
        <a:bodyPr/>
        <a:lstStyle/>
        <a:p>
          <a:endParaRPr lang="es-EC" sz="1300"/>
        </a:p>
      </dgm:t>
    </dgm:pt>
    <dgm:pt modelId="{0BB0E589-27A9-4013-8FEE-F0F701A248EE}">
      <dgm:prSet phldrT="[Texto]" custT="1"/>
      <dgm:spPr/>
      <dgm:t>
        <a:bodyPr/>
        <a:lstStyle/>
        <a:p>
          <a:r>
            <a:rPr lang="es-EC" sz="1300"/>
            <a:t>FARMACIAS ECONÓMICAS</a:t>
          </a:r>
        </a:p>
      </dgm:t>
    </dgm:pt>
    <dgm:pt modelId="{6A39B06F-C249-451E-8AB2-F5B3AEDB949A}" type="parTrans" cxnId="{288AB213-0A08-409F-BCAF-C5AFDE2EB251}">
      <dgm:prSet/>
      <dgm:spPr/>
      <dgm:t>
        <a:bodyPr/>
        <a:lstStyle/>
        <a:p>
          <a:endParaRPr lang="es-EC" sz="1300"/>
        </a:p>
      </dgm:t>
    </dgm:pt>
    <dgm:pt modelId="{ACA648F8-6B59-4BDA-ADD6-486CB9CE69F3}" type="sibTrans" cxnId="{288AB213-0A08-409F-BCAF-C5AFDE2EB251}">
      <dgm:prSet/>
      <dgm:spPr/>
      <dgm:t>
        <a:bodyPr/>
        <a:lstStyle/>
        <a:p>
          <a:endParaRPr lang="es-EC" sz="1300"/>
        </a:p>
      </dgm:t>
    </dgm:pt>
    <dgm:pt modelId="{3B593ACC-B586-4B6F-A51C-22D711B21497}">
      <dgm:prSet phldrT="[Texto]" custT="1"/>
      <dgm:spPr/>
      <dgm:t>
        <a:bodyPr/>
        <a:lstStyle/>
        <a:p>
          <a:r>
            <a:rPr lang="es-EC" sz="1600" b="1" dirty="0" smtClean="0"/>
            <a:t>ECUA-QUÍMICA</a:t>
          </a:r>
          <a:endParaRPr lang="es-EC" sz="1600" b="1" dirty="0"/>
        </a:p>
      </dgm:t>
    </dgm:pt>
    <dgm:pt modelId="{A8F92D0B-F8CD-4801-B08B-60B2A86F4603}" type="parTrans" cxnId="{8A1B0C1C-9DAE-4694-A918-0C96C6F32AF4}">
      <dgm:prSet/>
      <dgm:spPr/>
      <dgm:t>
        <a:bodyPr/>
        <a:lstStyle/>
        <a:p>
          <a:endParaRPr lang="es-EC" sz="1300"/>
        </a:p>
      </dgm:t>
    </dgm:pt>
    <dgm:pt modelId="{847ACE23-37F9-46D1-A52A-6964FF9EB849}" type="sibTrans" cxnId="{8A1B0C1C-9DAE-4694-A918-0C96C6F32AF4}">
      <dgm:prSet/>
      <dgm:spPr/>
      <dgm:t>
        <a:bodyPr/>
        <a:lstStyle/>
        <a:p>
          <a:endParaRPr lang="es-EC" sz="1300"/>
        </a:p>
      </dgm:t>
    </dgm:pt>
    <dgm:pt modelId="{95B7B8E1-16C8-496D-8EC4-00DFFAB21B57}">
      <dgm:prSet phldrT="[Texto]" custT="1"/>
      <dgm:spPr/>
      <dgm:t>
        <a:bodyPr/>
        <a:lstStyle/>
        <a:p>
          <a:r>
            <a:rPr lang="es-EC" sz="1300" dirty="0" smtClean="0"/>
            <a:t>3 REGIONES</a:t>
          </a:r>
          <a:endParaRPr lang="es-EC" sz="1300" dirty="0"/>
        </a:p>
      </dgm:t>
    </dgm:pt>
    <dgm:pt modelId="{D0E2F494-70C2-4DE7-AC1A-E82867A46672}" type="parTrans" cxnId="{72D36A70-578E-491F-89C8-E62C74474027}">
      <dgm:prSet/>
      <dgm:spPr/>
      <dgm:t>
        <a:bodyPr/>
        <a:lstStyle/>
        <a:p>
          <a:endParaRPr lang="es-EC" sz="1300"/>
        </a:p>
      </dgm:t>
    </dgm:pt>
    <dgm:pt modelId="{9F5ECCAE-0637-4EFF-8C77-A9E8F878696F}" type="sibTrans" cxnId="{72D36A70-578E-491F-89C8-E62C74474027}">
      <dgm:prSet/>
      <dgm:spPr/>
      <dgm:t>
        <a:bodyPr/>
        <a:lstStyle/>
        <a:p>
          <a:endParaRPr lang="es-EC" sz="1300"/>
        </a:p>
      </dgm:t>
    </dgm:pt>
    <dgm:pt modelId="{3A58897C-833C-4177-AEFD-37FECB867C36}">
      <dgm:prSet phldrT="[Texto]" custT="1"/>
      <dgm:spPr/>
      <dgm:t>
        <a:bodyPr/>
        <a:lstStyle/>
        <a:p>
          <a:r>
            <a:rPr lang="es-EC" sz="1600" b="1"/>
            <a:t>LETERAGO</a:t>
          </a:r>
        </a:p>
      </dgm:t>
    </dgm:pt>
    <dgm:pt modelId="{860102B5-9B1A-40FE-9969-79BAE9789B6F}" type="parTrans" cxnId="{13DB5ACA-E0F3-4F90-A0D7-7E8D14EE2C24}">
      <dgm:prSet/>
      <dgm:spPr/>
      <dgm:t>
        <a:bodyPr/>
        <a:lstStyle/>
        <a:p>
          <a:endParaRPr lang="es-EC" sz="1300"/>
        </a:p>
      </dgm:t>
    </dgm:pt>
    <dgm:pt modelId="{3B60F779-F5AA-4FF6-8744-AE6EE7E01491}" type="sibTrans" cxnId="{13DB5ACA-E0F3-4F90-A0D7-7E8D14EE2C24}">
      <dgm:prSet/>
      <dgm:spPr/>
      <dgm:t>
        <a:bodyPr/>
        <a:lstStyle/>
        <a:p>
          <a:endParaRPr lang="es-EC" sz="1300"/>
        </a:p>
      </dgm:t>
    </dgm:pt>
    <dgm:pt modelId="{12F3F175-A53A-46DF-9662-1E1146548144}">
      <dgm:prSet phldrT="[Texto]" custT="1"/>
      <dgm:spPr/>
      <dgm:t>
        <a:bodyPr/>
        <a:lstStyle/>
        <a:p>
          <a:r>
            <a:rPr lang="es-EC" sz="1200" dirty="0"/>
            <a:t>27 LABORATORIOS</a:t>
          </a:r>
        </a:p>
      </dgm:t>
    </dgm:pt>
    <dgm:pt modelId="{1599ADB0-EA9F-406A-8C1F-EB09A2A62727}" type="parTrans" cxnId="{0429D36C-5650-4448-A57E-F579B875E873}">
      <dgm:prSet/>
      <dgm:spPr/>
      <dgm:t>
        <a:bodyPr/>
        <a:lstStyle/>
        <a:p>
          <a:endParaRPr lang="es-EC" sz="1300"/>
        </a:p>
      </dgm:t>
    </dgm:pt>
    <dgm:pt modelId="{83B6DB0E-DEED-461A-8083-68657A52504C}" type="sibTrans" cxnId="{0429D36C-5650-4448-A57E-F579B875E873}">
      <dgm:prSet/>
      <dgm:spPr/>
      <dgm:t>
        <a:bodyPr/>
        <a:lstStyle/>
        <a:p>
          <a:endParaRPr lang="es-EC" sz="1300"/>
        </a:p>
      </dgm:t>
    </dgm:pt>
    <dgm:pt modelId="{0E5B65F2-069D-4305-8AFA-9A5E4625B6AC}">
      <dgm:prSet phldrT="[Texto]" custT="1"/>
      <dgm:spPr/>
      <dgm:t>
        <a:bodyPr/>
        <a:lstStyle/>
        <a:p>
          <a:r>
            <a:rPr lang="es-EC" sz="1600" b="1"/>
            <a:t>QUIFATEX</a:t>
          </a:r>
        </a:p>
      </dgm:t>
    </dgm:pt>
    <dgm:pt modelId="{E0377735-6A02-4D78-89DD-9856EA6D62F1}" type="parTrans" cxnId="{D2EFC667-E6F4-4E09-98C9-4432EE2F4147}">
      <dgm:prSet/>
      <dgm:spPr/>
      <dgm:t>
        <a:bodyPr/>
        <a:lstStyle/>
        <a:p>
          <a:endParaRPr lang="es-EC" sz="1300"/>
        </a:p>
      </dgm:t>
    </dgm:pt>
    <dgm:pt modelId="{B320ED13-93AF-4471-A529-FE5FF6551F65}" type="sibTrans" cxnId="{D2EFC667-E6F4-4E09-98C9-4432EE2F4147}">
      <dgm:prSet/>
      <dgm:spPr/>
      <dgm:t>
        <a:bodyPr/>
        <a:lstStyle/>
        <a:p>
          <a:endParaRPr lang="es-EC" sz="1300"/>
        </a:p>
      </dgm:t>
    </dgm:pt>
    <dgm:pt modelId="{74CE3C21-C8F1-4FC2-B03C-BDF6AED32D3A}">
      <dgm:prSet phldrT="[Texto]" custT="1"/>
      <dgm:spPr/>
      <dgm:t>
        <a:bodyPr/>
        <a:lstStyle/>
        <a:p>
          <a:r>
            <a:rPr lang="es-EC" sz="1200" dirty="0"/>
            <a:t>17 LABORATORIOS</a:t>
          </a:r>
        </a:p>
      </dgm:t>
    </dgm:pt>
    <dgm:pt modelId="{E8A8ECAD-3064-4BAA-BF48-A62373360AB6}" type="parTrans" cxnId="{F155D8FA-D688-4DA6-A9B1-8A2A5225434E}">
      <dgm:prSet/>
      <dgm:spPr/>
      <dgm:t>
        <a:bodyPr/>
        <a:lstStyle/>
        <a:p>
          <a:endParaRPr lang="es-EC" sz="1300"/>
        </a:p>
      </dgm:t>
    </dgm:pt>
    <dgm:pt modelId="{0890862C-0DB3-4B63-9599-EB763A4D14DD}" type="sibTrans" cxnId="{F155D8FA-D688-4DA6-A9B1-8A2A5225434E}">
      <dgm:prSet/>
      <dgm:spPr/>
      <dgm:t>
        <a:bodyPr/>
        <a:lstStyle/>
        <a:p>
          <a:endParaRPr lang="es-EC" sz="1300"/>
        </a:p>
      </dgm:t>
    </dgm:pt>
    <dgm:pt modelId="{682692C9-89CF-4EE0-882A-7C0EF9A56FE8}">
      <dgm:prSet phldrT="[Texto]" custT="1"/>
      <dgm:spPr/>
      <dgm:t>
        <a:bodyPr/>
        <a:lstStyle/>
        <a:p>
          <a:r>
            <a:rPr lang="es-EC" sz="1300" dirty="0"/>
            <a:t>FARMACIAS MEDICITY</a:t>
          </a:r>
        </a:p>
      </dgm:t>
    </dgm:pt>
    <dgm:pt modelId="{F5B67D7C-DBD1-49D1-9709-24A281FA772A}" type="parTrans" cxnId="{76F5BB8A-84CF-4EB4-95AC-929B087BA530}">
      <dgm:prSet/>
      <dgm:spPr/>
      <dgm:t>
        <a:bodyPr/>
        <a:lstStyle/>
        <a:p>
          <a:endParaRPr lang="es-EC" sz="1300"/>
        </a:p>
      </dgm:t>
    </dgm:pt>
    <dgm:pt modelId="{4505EA27-6FCE-4D83-9F51-EA463F353568}" type="sibTrans" cxnId="{76F5BB8A-84CF-4EB4-95AC-929B087BA530}">
      <dgm:prSet/>
      <dgm:spPr/>
      <dgm:t>
        <a:bodyPr/>
        <a:lstStyle/>
        <a:p>
          <a:endParaRPr lang="es-EC" sz="1300"/>
        </a:p>
      </dgm:t>
    </dgm:pt>
    <dgm:pt modelId="{2F906517-148C-4028-A48B-36DE70F35110}">
      <dgm:prSet phldrT="[Texto]" custT="1"/>
      <dgm:spPr/>
      <dgm:t>
        <a:bodyPr/>
        <a:lstStyle/>
        <a:p>
          <a:r>
            <a:rPr lang="es-EC" sz="1300" dirty="0" smtClean="0"/>
            <a:t>14 SUCURSALES</a:t>
          </a:r>
          <a:endParaRPr lang="es-EC" sz="1300" dirty="0"/>
        </a:p>
      </dgm:t>
    </dgm:pt>
    <dgm:pt modelId="{1863D910-E68D-45A6-AF44-A0D255B24301}" type="parTrans" cxnId="{FD25D3ED-386B-4B3F-96BC-4D48387DDF69}">
      <dgm:prSet/>
      <dgm:spPr/>
      <dgm:t>
        <a:bodyPr/>
        <a:lstStyle/>
        <a:p>
          <a:endParaRPr lang="es-EC"/>
        </a:p>
      </dgm:t>
    </dgm:pt>
    <dgm:pt modelId="{1A4761B1-84E6-4BA5-ABD3-FF25DE5AE417}" type="sibTrans" cxnId="{FD25D3ED-386B-4B3F-96BC-4D48387DDF69}">
      <dgm:prSet/>
      <dgm:spPr/>
      <dgm:t>
        <a:bodyPr/>
        <a:lstStyle/>
        <a:p>
          <a:endParaRPr lang="es-EC"/>
        </a:p>
      </dgm:t>
    </dgm:pt>
    <dgm:pt modelId="{BE08C3F7-AA2E-4158-B85D-DB78A35551C4}" type="pres">
      <dgm:prSet presAssocID="{4B1892AE-FA0C-44CD-AFCF-3242E8A5209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8B861A-B12C-4EED-B3F9-11052602754D}" type="pres">
      <dgm:prSet presAssocID="{4B1892AE-FA0C-44CD-AFCF-3242E8A52093}" presName="children" presStyleCnt="0"/>
      <dgm:spPr/>
    </dgm:pt>
    <dgm:pt modelId="{DF445A40-0B49-45B2-9FD8-302369A33212}" type="pres">
      <dgm:prSet presAssocID="{4B1892AE-FA0C-44CD-AFCF-3242E8A52093}" presName="child1group" presStyleCnt="0"/>
      <dgm:spPr/>
    </dgm:pt>
    <dgm:pt modelId="{8ADD8836-6394-4183-859C-BBD0AD9EDFD3}" type="pres">
      <dgm:prSet presAssocID="{4B1892AE-FA0C-44CD-AFCF-3242E8A52093}" presName="child1" presStyleLbl="bgAcc1" presStyleIdx="0" presStyleCnt="4"/>
      <dgm:spPr/>
      <dgm:t>
        <a:bodyPr/>
        <a:lstStyle/>
        <a:p>
          <a:endParaRPr lang="es-EC"/>
        </a:p>
      </dgm:t>
    </dgm:pt>
    <dgm:pt modelId="{081E2B8E-1D14-4236-B0C7-DBDD0754B3BE}" type="pres">
      <dgm:prSet presAssocID="{4B1892AE-FA0C-44CD-AFCF-3242E8A5209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8943B0-A020-425A-93CF-84357BCAB5F3}" type="pres">
      <dgm:prSet presAssocID="{4B1892AE-FA0C-44CD-AFCF-3242E8A52093}" presName="child2group" presStyleCnt="0"/>
      <dgm:spPr/>
    </dgm:pt>
    <dgm:pt modelId="{D3A80AFB-EA0A-4501-8AE2-3ACF110A20A6}" type="pres">
      <dgm:prSet presAssocID="{4B1892AE-FA0C-44CD-AFCF-3242E8A52093}" presName="child2" presStyleLbl="bgAcc1" presStyleIdx="1" presStyleCnt="4"/>
      <dgm:spPr/>
      <dgm:t>
        <a:bodyPr/>
        <a:lstStyle/>
        <a:p>
          <a:endParaRPr lang="es-EC"/>
        </a:p>
      </dgm:t>
    </dgm:pt>
    <dgm:pt modelId="{BB231A7D-3518-4AFC-A751-72BF91C0A7AD}" type="pres">
      <dgm:prSet presAssocID="{4B1892AE-FA0C-44CD-AFCF-3242E8A5209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490C1F-F2B1-4900-AA5A-DBD047D538D3}" type="pres">
      <dgm:prSet presAssocID="{4B1892AE-FA0C-44CD-AFCF-3242E8A52093}" presName="child3group" presStyleCnt="0"/>
      <dgm:spPr/>
    </dgm:pt>
    <dgm:pt modelId="{40E874D3-957B-411D-92A8-244DAD7452B0}" type="pres">
      <dgm:prSet presAssocID="{4B1892AE-FA0C-44CD-AFCF-3242E8A52093}" presName="child3" presStyleLbl="bgAcc1" presStyleIdx="2" presStyleCnt="4"/>
      <dgm:spPr/>
      <dgm:t>
        <a:bodyPr/>
        <a:lstStyle/>
        <a:p>
          <a:endParaRPr lang="es-EC"/>
        </a:p>
      </dgm:t>
    </dgm:pt>
    <dgm:pt modelId="{4BF4C459-DAFE-4736-9201-6F48AACB534C}" type="pres">
      <dgm:prSet presAssocID="{4B1892AE-FA0C-44CD-AFCF-3242E8A5209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4CF23-014A-4697-9AF4-ED853EC810E0}" type="pres">
      <dgm:prSet presAssocID="{4B1892AE-FA0C-44CD-AFCF-3242E8A52093}" presName="child4group" presStyleCnt="0"/>
      <dgm:spPr/>
    </dgm:pt>
    <dgm:pt modelId="{6A35A494-26ED-4434-AB03-ACF11B8C4447}" type="pres">
      <dgm:prSet presAssocID="{4B1892AE-FA0C-44CD-AFCF-3242E8A52093}" presName="child4" presStyleLbl="bgAcc1" presStyleIdx="3" presStyleCnt="4"/>
      <dgm:spPr/>
      <dgm:t>
        <a:bodyPr/>
        <a:lstStyle/>
        <a:p>
          <a:endParaRPr lang="es-EC"/>
        </a:p>
      </dgm:t>
    </dgm:pt>
    <dgm:pt modelId="{0DA1D102-1BC6-4725-B4F7-0405B523A5EA}" type="pres">
      <dgm:prSet presAssocID="{4B1892AE-FA0C-44CD-AFCF-3242E8A5209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8DB16B-869D-4AEB-806A-772ACB9562E1}" type="pres">
      <dgm:prSet presAssocID="{4B1892AE-FA0C-44CD-AFCF-3242E8A52093}" presName="childPlaceholder" presStyleCnt="0"/>
      <dgm:spPr/>
    </dgm:pt>
    <dgm:pt modelId="{9A2F9CEF-493B-429E-A5C4-8A8333D6D01F}" type="pres">
      <dgm:prSet presAssocID="{4B1892AE-FA0C-44CD-AFCF-3242E8A52093}" presName="circle" presStyleCnt="0"/>
      <dgm:spPr/>
    </dgm:pt>
    <dgm:pt modelId="{6F0CAA4C-D6CD-4589-B705-63C9BE81D7A6}" type="pres">
      <dgm:prSet presAssocID="{4B1892AE-FA0C-44CD-AFCF-3242E8A5209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12DBA-FEAF-4F97-83E5-B155CCF15EFD}" type="pres">
      <dgm:prSet presAssocID="{4B1892AE-FA0C-44CD-AFCF-3242E8A5209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C9FA35-CE35-4A86-9D37-76604B5A406E}" type="pres">
      <dgm:prSet presAssocID="{4B1892AE-FA0C-44CD-AFCF-3242E8A5209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2CF6C2-3979-4CCA-A5D9-030172858016}" type="pres">
      <dgm:prSet presAssocID="{4B1892AE-FA0C-44CD-AFCF-3242E8A5209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63837F-1AA4-452A-9BA4-1C0CE2AE6A8C}" type="pres">
      <dgm:prSet presAssocID="{4B1892AE-FA0C-44CD-AFCF-3242E8A52093}" presName="quadrantPlaceholder" presStyleCnt="0"/>
      <dgm:spPr/>
    </dgm:pt>
    <dgm:pt modelId="{182BE5BF-F490-47C4-A33D-5E1675011AD2}" type="pres">
      <dgm:prSet presAssocID="{4B1892AE-FA0C-44CD-AFCF-3242E8A52093}" presName="center1" presStyleLbl="fgShp" presStyleIdx="0" presStyleCnt="2"/>
      <dgm:spPr/>
    </dgm:pt>
    <dgm:pt modelId="{E3CA9FB8-8F07-493D-9321-DC8F999B387C}" type="pres">
      <dgm:prSet presAssocID="{4B1892AE-FA0C-44CD-AFCF-3242E8A52093}" presName="center2" presStyleLbl="fgShp" presStyleIdx="1" presStyleCnt="2"/>
      <dgm:spPr/>
    </dgm:pt>
  </dgm:ptLst>
  <dgm:cxnLst>
    <dgm:cxn modelId="{ACC6C22D-C9EC-4431-9D47-D9AE082CB6D3}" srcId="{4B1892AE-FA0C-44CD-AFCF-3242E8A52093}" destId="{66BDFE70-67A7-4FEE-A46C-3D2CDC5B4F90}" srcOrd="0" destOrd="0" parTransId="{D4FB8B8C-0A0E-486B-8E78-80EE7D0C1F31}" sibTransId="{AF4ADDE7-7FAC-4585-839D-775C73769F81}"/>
    <dgm:cxn modelId="{D2EFC667-E6F4-4E09-98C9-4432EE2F4147}" srcId="{4B1892AE-FA0C-44CD-AFCF-3242E8A52093}" destId="{0E5B65F2-069D-4305-8AFA-9A5E4625B6AC}" srcOrd="3" destOrd="0" parTransId="{E0377735-6A02-4D78-89DD-9856EA6D62F1}" sibTransId="{B320ED13-93AF-4471-A529-FE5FF6551F65}"/>
    <dgm:cxn modelId="{305A8D30-D7A7-4280-BC4A-53FE008D4714}" type="presOf" srcId="{95B7B8E1-16C8-496D-8EC4-00DFFAB21B57}" destId="{D3A80AFB-EA0A-4501-8AE2-3ACF110A20A6}" srcOrd="0" destOrd="0" presId="urn:microsoft.com/office/officeart/2005/8/layout/cycle4#1"/>
    <dgm:cxn modelId="{13DB5ACA-E0F3-4F90-A0D7-7E8D14EE2C24}" srcId="{4B1892AE-FA0C-44CD-AFCF-3242E8A52093}" destId="{3A58897C-833C-4177-AEFD-37FECB867C36}" srcOrd="2" destOrd="0" parTransId="{860102B5-9B1A-40FE-9969-79BAE9789B6F}" sibTransId="{3B60F779-F5AA-4FF6-8744-AE6EE7E01491}"/>
    <dgm:cxn modelId="{78C04BC3-E5D7-4E4C-BE47-0A7E389A3701}" type="presOf" srcId="{95B7B8E1-16C8-496D-8EC4-00DFFAB21B57}" destId="{BB231A7D-3518-4AFC-A751-72BF91C0A7AD}" srcOrd="1" destOrd="0" presId="urn:microsoft.com/office/officeart/2005/8/layout/cycle4#1"/>
    <dgm:cxn modelId="{0429D36C-5650-4448-A57E-F579B875E873}" srcId="{3A58897C-833C-4177-AEFD-37FECB867C36}" destId="{12F3F175-A53A-46DF-9662-1E1146548144}" srcOrd="0" destOrd="0" parTransId="{1599ADB0-EA9F-406A-8C1F-EB09A2A62727}" sibTransId="{83B6DB0E-DEED-461A-8083-68657A52504C}"/>
    <dgm:cxn modelId="{7264844A-EF35-45A7-9B67-321EAC3ACA92}" type="presOf" srcId="{12F3F175-A53A-46DF-9662-1E1146548144}" destId="{40E874D3-957B-411D-92A8-244DAD7452B0}" srcOrd="0" destOrd="0" presId="urn:microsoft.com/office/officeart/2005/8/layout/cycle4#1"/>
    <dgm:cxn modelId="{FD25D3ED-386B-4B3F-96BC-4D48387DDF69}" srcId="{3B593ACC-B586-4B6F-A51C-22D711B21497}" destId="{2F906517-148C-4028-A48B-36DE70F35110}" srcOrd="1" destOrd="0" parTransId="{1863D910-E68D-45A6-AF44-A0D255B24301}" sibTransId="{1A4761B1-84E6-4BA5-ABD3-FF25DE5AE417}"/>
    <dgm:cxn modelId="{CFFDC795-6828-42F5-9B18-9286331C9FAE}" type="presOf" srcId="{682692C9-89CF-4EE0-882A-7C0EF9A56FE8}" destId="{8ADD8836-6394-4183-859C-BBD0AD9EDFD3}" srcOrd="0" destOrd="1" presId="urn:microsoft.com/office/officeart/2005/8/layout/cycle4#1"/>
    <dgm:cxn modelId="{DF63EF1F-7F6B-4EAE-A7AC-6A8603AB9E8C}" type="presOf" srcId="{74CE3C21-C8F1-4FC2-B03C-BDF6AED32D3A}" destId="{0DA1D102-1BC6-4725-B4F7-0405B523A5EA}" srcOrd="1" destOrd="0" presId="urn:microsoft.com/office/officeart/2005/8/layout/cycle4#1"/>
    <dgm:cxn modelId="{8A1B0C1C-9DAE-4694-A918-0C96C6F32AF4}" srcId="{4B1892AE-FA0C-44CD-AFCF-3242E8A52093}" destId="{3B593ACC-B586-4B6F-A51C-22D711B21497}" srcOrd="1" destOrd="0" parTransId="{A8F92D0B-F8CD-4801-B08B-60B2A86F4603}" sibTransId="{847ACE23-37F9-46D1-A52A-6964FF9EB849}"/>
    <dgm:cxn modelId="{E13F2B04-1905-4C38-AEA5-5820113E6484}" type="presOf" srcId="{0BB0E589-27A9-4013-8FEE-F0F701A248EE}" destId="{081E2B8E-1D14-4236-B0C7-DBDD0754B3BE}" srcOrd="1" destOrd="0" presId="urn:microsoft.com/office/officeart/2005/8/layout/cycle4#1"/>
    <dgm:cxn modelId="{288AB213-0A08-409F-BCAF-C5AFDE2EB251}" srcId="{66BDFE70-67A7-4FEE-A46C-3D2CDC5B4F90}" destId="{0BB0E589-27A9-4013-8FEE-F0F701A248EE}" srcOrd="0" destOrd="0" parTransId="{6A39B06F-C249-451E-8AB2-F5B3AEDB949A}" sibTransId="{ACA648F8-6B59-4BDA-ADD6-486CB9CE69F3}"/>
    <dgm:cxn modelId="{3332A5CD-1140-48E8-9195-E3E64C0BB710}" type="presOf" srcId="{3B593ACC-B586-4B6F-A51C-22D711B21497}" destId="{E7512DBA-FEAF-4F97-83E5-B155CCF15EFD}" srcOrd="0" destOrd="0" presId="urn:microsoft.com/office/officeart/2005/8/layout/cycle4#1"/>
    <dgm:cxn modelId="{D444D21A-6686-44ED-BF53-714A137E46D6}" type="presOf" srcId="{4B1892AE-FA0C-44CD-AFCF-3242E8A52093}" destId="{BE08C3F7-AA2E-4158-B85D-DB78A35551C4}" srcOrd="0" destOrd="0" presId="urn:microsoft.com/office/officeart/2005/8/layout/cycle4#1"/>
    <dgm:cxn modelId="{85D6A474-B603-4FCF-9139-BBA1A7473AA7}" type="presOf" srcId="{12F3F175-A53A-46DF-9662-1E1146548144}" destId="{4BF4C459-DAFE-4736-9201-6F48AACB534C}" srcOrd="1" destOrd="0" presId="urn:microsoft.com/office/officeart/2005/8/layout/cycle4#1"/>
    <dgm:cxn modelId="{A6A5A8A6-B0EC-405B-9F17-2C80D23FA162}" type="presOf" srcId="{682692C9-89CF-4EE0-882A-7C0EF9A56FE8}" destId="{081E2B8E-1D14-4236-B0C7-DBDD0754B3BE}" srcOrd="1" destOrd="1" presId="urn:microsoft.com/office/officeart/2005/8/layout/cycle4#1"/>
    <dgm:cxn modelId="{F04F3A52-B0FD-4238-8613-2752838E4797}" type="presOf" srcId="{2F906517-148C-4028-A48B-36DE70F35110}" destId="{BB231A7D-3518-4AFC-A751-72BF91C0A7AD}" srcOrd="1" destOrd="1" presId="urn:microsoft.com/office/officeart/2005/8/layout/cycle4#1"/>
    <dgm:cxn modelId="{76EECC7A-0A98-41A8-8DDA-75A6887B66CF}" type="presOf" srcId="{0BB0E589-27A9-4013-8FEE-F0F701A248EE}" destId="{8ADD8836-6394-4183-859C-BBD0AD9EDFD3}" srcOrd="0" destOrd="0" presId="urn:microsoft.com/office/officeart/2005/8/layout/cycle4#1"/>
    <dgm:cxn modelId="{E62BE827-0283-4C68-A0B1-585E46D5C478}" type="presOf" srcId="{0E5B65F2-069D-4305-8AFA-9A5E4625B6AC}" destId="{ED2CF6C2-3979-4CCA-A5D9-030172858016}" srcOrd="0" destOrd="0" presId="urn:microsoft.com/office/officeart/2005/8/layout/cycle4#1"/>
    <dgm:cxn modelId="{6A341A9E-7150-41C0-9EFC-97C6678D7364}" type="presOf" srcId="{3A58897C-833C-4177-AEFD-37FECB867C36}" destId="{24C9FA35-CE35-4A86-9D37-76604B5A406E}" srcOrd="0" destOrd="0" presId="urn:microsoft.com/office/officeart/2005/8/layout/cycle4#1"/>
    <dgm:cxn modelId="{F155D8FA-D688-4DA6-A9B1-8A2A5225434E}" srcId="{0E5B65F2-069D-4305-8AFA-9A5E4625B6AC}" destId="{74CE3C21-C8F1-4FC2-B03C-BDF6AED32D3A}" srcOrd="0" destOrd="0" parTransId="{E8A8ECAD-3064-4BAA-BF48-A62373360AB6}" sibTransId="{0890862C-0DB3-4B63-9599-EB763A4D14DD}"/>
    <dgm:cxn modelId="{72D36A70-578E-491F-89C8-E62C74474027}" srcId="{3B593ACC-B586-4B6F-A51C-22D711B21497}" destId="{95B7B8E1-16C8-496D-8EC4-00DFFAB21B57}" srcOrd="0" destOrd="0" parTransId="{D0E2F494-70C2-4DE7-AC1A-E82867A46672}" sibTransId="{9F5ECCAE-0637-4EFF-8C77-A9E8F878696F}"/>
    <dgm:cxn modelId="{0641AC8F-04A6-4FA2-BAD0-4339FFE7DF9E}" type="presOf" srcId="{2F906517-148C-4028-A48B-36DE70F35110}" destId="{D3A80AFB-EA0A-4501-8AE2-3ACF110A20A6}" srcOrd="0" destOrd="1" presId="urn:microsoft.com/office/officeart/2005/8/layout/cycle4#1"/>
    <dgm:cxn modelId="{CB6828F1-8D9F-4BEF-90E5-D9A367DA5F88}" type="presOf" srcId="{74CE3C21-C8F1-4FC2-B03C-BDF6AED32D3A}" destId="{6A35A494-26ED-4434-AB03-ACF11B8C4447}" srcOrd="0" destOrd="0" presId="urn:microsoft.com/office/officeart/2005/8/layout/cycle4#1"/>
    <dgm:cxn modelId="{76F5BB8A-84CF-4EB4-95AC-929B087BA530}" srcId="{66BDFE70-67A7-4FEE-A46C-3D2CDC5B4F90}" destId="{682692C9-89CF-4EE0-882A-7C0EF9A56FE8}" srcOrd="1" destOrd="0" parTransId="{F5B67D7C-DBD1-49D1-9709-24A281FA772A}" sibTransId="{4505EA27-6FCE-4D83-9F51-EA463F353568}"/>
    <dgm:cxn modelId="{A3A4232F-4660-40AD-B76C-F12B02815E21}" type="presOf" srcId="{66BDFE70-67A7-4FEE-A46C-3D2CDC5B4F90}" destId="{6F0CAA4C-D6CD-4589-B705-63C9BE81D7A6}" srcOrd="0" destOrd="0" presId="urn:microsoft.com/office/officeart/2005/8/layout/cycle4#1"/>
    <dgm:cxn modelId="{50097D30-8A6D-4496-94A6-310910DF5651}" type="presParOf" srcId="{BE08C3F7-AA2E-4158-B85D-DB78A35551C4}" destId="{738B861A-B12C-4EED-B3F9-11052602754D}" srcOrd="0" destOrd="0" presId="urn:microsoft.com/office/officeart/2005/8/layout/cycle4#1"/>
    <dgm:cxn modelId="{A50FEC78-C108-4BBF-B20E-1B540F65F7DB}" type="presParOf" srcId="{738B861A-B12C-4EED-B3F9-11052602754D}" destId="{DF445A40-0B49-45B2-9FD8-302369A33212}" srcOrd="0" destOrd="0" presId="urn:microsoft.com/office/officeart/2005/8/layout/cycle4#1"/>
    <dgm:cxn modelId="{A3640C15-F3B8-44AF-9D77-1382480D6443}" type="presParOf" srcId="{DF445A40-0B49-45B2-9FD8-302369A33212}" destId="{8ADD8836-6394-4183-859C-BBD0AD9EDFD3}" srcOrd="0" destOrd="0" presId="urn:microsoft.com/office/officeart/2005/8/layout/cycle4#1"/>
    <dgm:cxn modelId="{4125AD37-ABE7-46D7-A08A-8782AA1BAE50}" type="presParOf" srcId="{DF445A40-0B49-45B2-9FD8-302369A33212}" destId="{081E2B8E-1D14-4236-B0C7-DBDD0754B3BE}" srcOrd="1" destOrd="0" presId="urn:microsoft.com/office/officeart/2005/8/layout/cycle4#1"/>
    <dgm:cxn modelId="{6346265D-8815-46F8-BB44-1959A1FF5075}" type="presParOf" srcId="{738B861A-B12C-4EED-B3F9-11052602754D}" destId="{528943B0-A020-425A-93CF-84357BCAB5F3}" srcOrd="1" destOrd="0" presId="urn:microsoft.com/office/officeart/2005/8/layout/cycle4#1"/>
    <dgm:cxn modelId="{6E774B74-4477-4B83-A9F1-4808BB7EA1E8}" type="presParOf" srcId="{528943B0-A020-425A-93CF-84357BCAB5F3}" destId="{D3A80AFB-EA0A-4501-8AE2-3ACF110A20A6}" srcOrd="0" destOrd="0" presId="urn:microsoft.com/office/officeart/2005/8/layout/cycle4#1"/>
    <dgm:cxn modelId="{40A6F8DE-6A81-413F-83B3-FA3C976A5D17}" type="presParOf" srcId="{528943B0-A020-425A-93CF-84357BCAB5F3}" destId="{BB231A7D-3518-4AFC-A751-72BF91C0A7AD}" srcOrd="1" destOrd="0" presId="urn:microsoft.com/office/officeart/2005/8/layout/cycle4#1"/>
    <dgm:cxn modelId="{C66D2F72-582D-4F46-B3E9-88444E6489B6}" type="presParOf" srcId="{738B861A-B12C-4EED-B3F9-11052602754D}" destId="{42490C1F-F2B1-4900-AA5A-DBD047D538D3}" srcOrd="2" destOrd="0" presId="urn:microsoft.com/office/officeart/2005/8/layout/cycle4#1"/>
    <dgm:cxn modelId="{1FCD5B70-2560-48FA-97BF-0F1FDC52CBDB}" type="presParOf" srcId="{42490C1F-F2B1-4900-AA5A-DBD047D538D3}" destId="{40E874D3-957B-411D-92A8-244DAD7452B0}" srcOrd="0" destOrd="0" presId="urn:microsoft.com/office/officeart/2005/8/layout/cycle4#1"/>
    <dgm:cxn modelId="{73B7C681-8461-4841-8465-B9A1CDCD2979}" type="presParOf" srcId="{42490C1F-F2B1-4900-AA5A-DBD047D538D3}" destId="{4BF4C459-DAFE-4736-9201-6F48AACB534C}" srcOrd="1" destOrd="0" presId="urn:microsoft.com/office/officeart/2005/8/layout/cycle4#1"/>
    <dgm:cxn modelId="{031D920E-AEB0-4085-9D38-F9EB68A355A3}" type="presParOf" srcId="{738B861A-B12C-4EED-B3F9-11052602754D}" destId="{A0B4CF23-014A-4697-9AF4-ED853EC810E0}" srcOrd="3" destOrd="0" presId="urn:microsoft.com/office/officeart/2005/8/layout/cycle4#1"/>
    <dgm:cxn modelId="{262D6DF3-D04E-4A51-9A00-A39D70297F81}" type="presParOf" srcId="{A0B4CF23-014A-4697-9AF4-ED853EC810E0}" destId="{6A35A494-26ED-4434-AB03-ACF11B8C4447}" srcOrd="0" destOrd="0" presId="urn:microsoft.com/office/officeart/2005/8/layout/cycle4#1"/>
    <dgm:cxn modelId="{A8FD0F4F-F091-4151-9B67-747EE5820F93}" type="presParOf" srcId="{A0B4CF23-014A-4697-9AF4-ED853EC810E0}" destId="{0DA1D102-1BC6-4725-B4F7-0405B523A5EA}" srcOrd="1" destOrd="0" presId="urn:microsoft.com/office/officeart/2005/8/layout/cycle4#1"/>
    <dgm:cxn modelId="{4C3539EB-19B9-4F37-8482-443ECACCF488}" type="presParOf" srcId="{738B861A-B12C-4EED-B3F9-11052602754D}" destId="{C58DB16B-869D-4AEB-806A-772ACB9562E1}" srcOrd="4" destOrd="0" presId="urn:microsoft.com/office/officeart/2005/8/layout/cycle4#1"/>
    <dgm:cxn modelId="{FD79153E-82DE-4E7B-9356-105C8BD5BB07}" type="presParOf" srcId="{BE08C3F7-AA2E-4158-B85D-DB78A35551C4}" destId="{9A2F9CEF-493B-429E-A5C4-8A8333D6D01F}" srcOrd="1" destOrd="0" presId="urn:microsoft.com/office/officeart/2005/8/layout/cycle4#1"/>
    <dgm:cxn modelId="{AD10C0F1-010B-40AB-B4EE-6F99950D65C6}" type="presParOf" srcId="{9A2F9CEF-493B-429E-A5C4-8A8333D6D01F}" destId="{6F0CAA4C-D6CD-4589-B705-63C9BE81D7A6}" srcOrd="0" destOrd="0" presId="urn:microsoft.com/office/officeart/2005/8/layout/cycle4#1"/>
    <dgm:cxn modelId="{219D8CD4-53AF-42CA-9F3A-F1C98747E22F}" type="presParOf" srcId="{9A2F9CEF-493B-429E-A5C4-8A8333D6D01F}" destId="{E7512DBA-FEAF-4F97-83E5-B155CCF15EFD}" srcOrd="1" destOrd="0" presId="urn:microsoft.com/office/officeart/2005/8/layout/cycle4#1"/>
    <dgm:cxn modelId="{667F295F-2C99-4DD7-8372-EA82CB6D1D07}" type="presParOf" srcId="{9A2F9CEF-493B-429E-A5C4-8A8333D6D01F}" destId="{24C9FA35-CE35-4A86-9D37-76604B5A406E}" srcOrd="2" destOrd="0" presId="urn:microsoft.com/office/officeart/2005/8/layout/cycle4#1"/>
    <dgm:cxn modelId="{079A9078-E641-438A-BB37-081C26ED2F09}" type="presParOf" srcId="{9A2F9CEF-493B-429E-A5C4-8A8333D6D01F}" destId="{ED2CF6C2-3979-4CCA-A5D9-030172858016}" srcOrd="3" destOrd="0" presId="urn:microsoft.com/office/officeart/2005/8/layout/cycle4#1"/>
    <dgm:cxn modelId="{4C451C4D-A8CB-45B3-AB04-85308D73A477}" type="presParOf" srcId="{9A2F9CEF-493B-429E-A5C4-8A8333D6D01F}" destId="{9E63837F-1AA4-452A-9BA4-1C0CE2AE6A8C}" srcOrd="4" destOrd="0" presId="urn:microsoft.com/office/officeart/2005/8/layout/cycle4#1"/>
    <dgm:cxn modelId="{2DAAAE03-5CFA-4731-9345-E3626112EFEC}" type="presParOf" srcId="{BE08C3F7-AA2E-4158-B85D-DB78A35551C4}" destId="{182BE5BF-F490-47C4-A33D-5E1675011AD2}" srcOrd="2" destOrd="0" presId="urn:microsoft.com/office/officeart/2005/8/layout/cycle4#1"/>
    <dgm:cxn modelId="{DBFEFB7A-0920-41F6-9535-A2650BDD4900}" type="presParOf" srcId="{BE08C3F7-AA2E-4158-B85D-DB78A35551C4}" destId="{E3CA9FB8-8F07-493D-9321-DC8F999B387C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D5FE5-E491-4817-AFA2-A063C1FEF27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E2CA448-2A20-4284-8B83-EB3E45A3B0F3}">
      <dgm:prSet phldrT="[Texto]" custT="1"/>
      <dgm:spPr/>
      <dgm:t>
        <a:bodyPr/>
        <a:lstStyle/>
        <a:p>
          <a:r>
            <a:rPr lang="es-EC" sz="2400" b="1"/>
            <a:t>CONCLUSIONES</a:t>
          </a:r>
        </a:p>
      </dgm:t>
    </dgm:pt>
    <dgm:pt modelId="{FF18B34D-2A3D-4F94-A5B3-BEA6995CB0FF}" type="parTrans" cxnId="{15BDB9CF-01FC-4915-99A5-A7D0D29AFB94}">
      <dgm:prSet/>
      <dgm:spPr/>
      <dgm:t>
        <a:bodyPr/>
        <a:lstStyle/>
        <a:p>
          <a:endParaRPr lang="es-EC"/>
        </a:p>
      </dgm:t>
    </dgm:pt>
    <dgm:pt modelId="{2F3B61BF-5AC2-4667-8482-85E0B5C3FFD4}" type="sibTrans" cxnId="{15BDB9CF-01FC-4915-99A5-A7D0D29AFB94}">
      <dgm:prSet/>
      <dgm:spPr/>
      <dgm:t>
        <a:bodyPr/>
        <a:lstStyle/>
        <a:p>
          <a:endParaRPr lang="es-EC"/>
        </a:p>
      </dgm:t>
    </dgm:pt>
    <dgm:pt modelId="{BBF62C60-86CD-4F4E-8354-64CF5055239F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ES_tradnl" sz="2400" dirty="0"/>
            <a:t>El 100% </a:t>
          </a:r>
          <a:r>
            <a:rPr lang="es-ES_tradnl" sz="2400" dirty="0" smtClean="0"/>
            <a:t>modelo convencional</a:t>
          </a:r>
          <a:r>
            <a:rPr lang="es-ES_tradnl" sz="2400" dirty="0"/>
            <a:t>, </a:t>
          </a:r>
          <a:endParaRPr lang="es-EC" sz="2400" dirty="0"/>
        </a:p>
      </dgm:t>
    </dgm:pt>
    <dgm:pt modelId="{FACF9797-3B1B-41C0-BE5A-00F4418AB4E8}" type="parTrans" cxnId="{9551B17C-C019-4A0A-92AD-C00AC9307C71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s-EC"/>
        </a:p>
      </dgm:t>
    </dgm:pt>
    <dgm:pt modelId="{C1FD634E-48EC-4B51-B192-00A9A374A160}" type="sibTrans" cxnId="{9551B17C-C019-4A0A-92AD-C00AC9307C71}">
      <dgm:prSet/>
      <dgm:spPr/>
      <dgm:t>
        <a:bodyPr/>
        <a:lstStyle/>
        <a:p>
          <a:endParaRPr lang="es-EC"/>
        </a:p>
      </dgm:t>
    </dgm:pt>
    <dgm:pt modelId="{E18B8FF9-7525-4D13-B1D1-1668C2C4DB7C}">
      <dgm:prSet phldrT="[Texto]" custT="1"/>
      <dgm:spPr/>
      <dgm:t>
        <a:bodyPr/>
        <a:lstStyle/>
        <a:p>
          <a:r>
            <a:rPr lang="es-EC" sz="2400" dirty="0"/>
            <a:t>El 75% de </a:t>
          </a:r>
          <a:r>
            <a:rPr lang="es-EC" sz="2400" dirty="0" smtClean="0"/>
            <a:t>empresas </a:t>
          </a:r>
          <a:r>
            <a:rPr lang="es-EC" sz="2400" dirty="0"/>
            <a:t>tiene sistemas de administración de bodegas, </a:t>
          </a:r>
        </a:p>
      </dgm:t>
    </dgm:pt>
    <dgm:pt modelId="{E7804759-0F70-4C4E-AF2B-A5778101B6D5}" type="parTrans" cxnId="{9C362227-1771-4DBF-B482-8229473466BD}">
      <dgm:prSet/>
      <dgm:spPr/>
      <dgm:t>
        <a:bodyPr/>
        <a:lstStyle/>
        <a:p>
          <a:endParaRPr lang="es-EC"/>
        </a:p>
      </dgm:t>
    </dgm:pt>
    <dgm:pt modelId="{97302E87-41DF-43F8-AB6A-2E2AE4289AB2}" type="sibTrans" cxnId="{9C362227-1771-4DBF-B482-8229473466BD}">
      <dgm:prSet/>
      <dgm:spPr/>
      <dgm:t>
        <a:bodyPr/>
        <a:lstStyle/>
        <a:p>
          <a:endParaRPr lang="es-EC"/>
        </a:p>
      </dgm:t>
    </dgm:pt>
    <dgm:pt modelId="{1A089A25-39C0-4912-A745-E8FB47DFFBF3}">
      <dgm:prSet phldrT="[Texto]" custT="1"/>
      <dgm:spPr/>
      <dgm:t>
        <a:bodyPr/>
        <a:lstStyle/>
        <a:p>
          <a:r>
            <a:rPr lang="es-ES_tradnl" sz="2400" dirty="0" smtClean="0"/>
            <a:t>Más del 60% enfocado en despachos </a:t>
          </a:r>
          <a:endParaRPr lang="es-EC" sz="2400" dirty="0"/>
        </a:p>
      </dgm:t>
    </dgm:pt>
    <dgm:pt modelId="{84015E6D-E72D-4022-A012-46A7136FA70A}" type="parTrans" cxnId="{B5D9D65D-3C55-498F-A43B-307DB445C642}">
      <dgm:prSet/>
      <dgm:spPr/>
      <dgm:t>
        <a:bodyPr/>
        <a:lstStyle/>
        <a:p>
          <a:endParaRPr lang="es-MX"/>
        </a:p>
      </dgm:t>
    </dgm:pt>
    <dgm:pt modelId="{69EFBBB1-F498-4225-AE59-87E825962C67}" type="sibTrans" cxnId="{B5D9D65D-3C55-498F-A43B-307DB445C642}">
      <dgm:prSet/>
      <dgm:spPr/>
      <dgm:t>
        <a:bodyPr/>
        <a:lstStyle/>
        <a:p>
          <a:endParaRPr lang="es-MX"/>
        </a:p>
      </dgm:t>
    </dgm:pt>
    <dgm:pt modelId="{378FE59D-EF57-4343-9A04-61BE95163613}">
      <dgm:prSet phldrT="[Texto]" custT="1"/>
      <dgm:spPr>
        <a:solidFill>
          <a:srgbClr val="372615"/>
        </a:solidFill>
      </dgm:spPr>
      <dgm:t>
        <a:bodyPr/>
        <a:lstStyle/>
        <a:p>
          <a:r>
            <a:rPr lang="es-ES_tradnl" sz="2400" dirty="0" smtClean="0"/>
            <a:t>100</a:t>
          </a:r>
          <a:r>
            <a:rPr lang="es-ES_tradnl" sz="2400" dirty="0"/>
            <a:t>% de las empresas supera el 90% de </a:t>
          </a:r>
          <a:r>
            <a:rPr lang="es-ES_tradnl" sz="2400" dirty="0" smtClean="0"/>
            <a:t>capacidad </a:t>
          </a:r>
          <a:r>
            <a:rPr lang="es-ES_tradnl" sz="2400" dirty="0"/>
            <a:t>física, </a:t>
          </a:r>
          <a:endParaRPr lang="es-EC" sz="2400" dirty="0"/>
        </a:p>
      </dgm:t>
    </dgm:pt>
    <dgm:pt modelId="{40DEF45C-A130-493D-A2B4-A9BB194196B5}" type="parTrans" cxnId="{DE1FD7BB-975E-4ABC-A85E-36D8CD9DE66E}">
      <dgm:prSet/>
      <dgm:spPr>
        <a:solidFill>
          <a:srgbClr val="372615"/>
        </a:solidFill>
      </dgm:spPr>
      <dgm:t>
        <a:bodyPr/>
        <a:lstStyle/>
        <a:p>
          <a:endParaRPr lang="es-EC"/>
        </a:p>
      </dgm:t>
    </dgm:pt>
    <dgm:pt modelId="{803F9CC6-3157-49C6-93B6-769217952244}" type="sibTrans" cxnId="{DE1FD7BB-975E-4ABC-A85E-36D8CD9DE66E}">
      <dgm:prSet/>
      <dgm:spPr/>
      <dgm:t>
        <a:bodyPr/>
        <a:lstStyle/>
        <a:p>
          <a:endParaRPr lang="es-EC"/>
        </a:p>
      </dgm:t>
    </dgm:pt>
    <dgm:pt modelId="{125C07E4-E90C-423C-B6FF-D30E59ED537E}">
      <dgm:prSet phldrT="[Texto]" custT="1"/>
      <dgm:spPr>
        <a:solidFill>
          <a:srgbClr val="493A03"/>
        </a:solidFill>
      </dgm:spPr>
      <dgm:t>
        <a:bodyPr/>
        <a:lstStyle/>
        <a:p>
          <a:r>
            <a:rPr lang="es-ES_tradnl" sz="2400" dirty="0" smtClean="0"/>
            <a:t>Capacidad </a:t>
          </a:r>
          <a:r>
            <a:rPr lang="es-ES_tradnl" sz="2400" dirty="0"/>
            <a:t>operativa supera el </a:t>
          </a:r>
          <a:r>
            <a:rPr lang="es-ES_tradnl" sz="2400" dirty="0" smtClean="0"/>
            <a:t>90%</a:t>
          </a:r>
          <a:endParaRPr lang="es-EC" sz="2400" dirty="0"/>
        </a:p>
      </dgm:t>
    </dgm:pt>
    <dgm:pt modelId="{9D032CC6-DB47-4CCB-BE0B-C9E51AE5AC1A}" type="parTrans" cxnId="{D08195F4-CF6F-491C-B6E5-63E39B4DB58E}">
      <dgm:prSet/>
      <dgm:spPr>
        <a:solidFill>
          <a:srgbClr val="493A03"/>
        </a:solidFill>
      </dgm:spPr>
      <dgm:t>
        <a:bodyPr/>
        <a:lstStyle/>
        <a:p>
          <a:endParaRPr lang="es-EC"/>
        </a:p>
      </dgm:t>
    </dgm:pt>
    <dgm:pt modelId="{7C91D254-42B9-42E5-A2D9-817AA76574E8}" type="sibTrans" cxnId="{D08195F4-CF6F-491C-B6E5-63E39B4DB58E}">
      <dgm:prSet/>
      <dgm:spPr/>
      <dgm:t>
        <a:bodyPr/>
        <a:lstStyle/>
        <a:p>
          <a:endParaRPr lang="es-EC"/>
        </a:p>
      </dgm:t>
    </dgm:pt>
    <dgm:pt modelId="{A11304B1-8E1F-4644-96B6-ED321130382E}" type="pres">
      <dgm:prSet presAssocID="{E03D5FE5-E491-4817-AFA2-A063C1FEF2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142130-24B6-45CF-872F-B7608803579B}" type="pres">
      <dgm:prSet presAssocID="{EE2CA448-2A20-4284-8B83-EB3E45A3B0F3}" presName="centerShape" presStyleLbl="node0" presStyleIdx="0" presStyleCnt="1" custScaleX="111939"/>
      <dgm:spPr/>
      <dgm:t>
        <a:bodyPr/>
        <a:lstStyle/>
        <a:p>
          <a:endParaRPr lang="es-EC"/>
        </a:p>
      </dgm:t>
    </dgm:pt>
    <dgm:pt modelId="{71CCEF49-D45A-4F8F-901F-FC2985970DBB}" type="pres">
      <dgm:prSet presAssocID="{FACF9797-3B1B-41C0-BE5A-00F4418AB4E8}" presName="parTrans" presStyleLbl="bgSibTrans2D1" presStyleIdx="0" presStyleCnt="5"/>
      <dgm:spPr/>
      <dgm:t>
        <a:bodyPr/>
        <a:lstStyle/>
        <a:p>
          <a:endParaRPr lang="es-EC"/>
        </a:p>
      </dgm:t>
    </dgm:pt>
    <dgm:pt modelId="{943B0AB8-8258-4196-8D9B-C48CC87FE325}" type="pres">
      <dgm:prSet presAssocID="{BBF62C60-86CD-4F4E-8354-64CF5055239F}" presName="node" presStyleLbl="node1" presStyleIdx="0" presStyleCnt="5" custScaleX="104166" custScaleY="110118" custRadScaleRad="87529" custRadScaleInc="-4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82AE40-48ED-414F-A151-10009738F295}" type="pres">
      <dgm:prSet presAssocID="{40DEF45C-A130-493D-A2B4-A9BB194196B5}" presName="parTrans" presStyleLbl="bgSibTrans2D1" presStyleIdx="1" presStyleCnt="5"/>
      <dgm:spPr/>
      <dgm:t>
        <a:bodyPr/>
        <a:lstStyle/>
        <a:p>
          <a:endParaRPr lang="es-EC"/>
        </a:p>
      </dgm:t>
    </dgm:pt>
    <dgm:pt modelId="{8C04CD47-C2D2-48FE-870F-BE653D84FAC7}" type="pres">
      <dgm:prSet presAssocID="{378FE59D-EF57-4343-9A04-61BE95163613}" presName="node" presStyleLbl="node1" presStyleIdx="1" presStyleCnt="5" custRadScaleRad="107932" custRadScaleInc="-205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65B1A9-894B-4444-BE5B-644B3CBC1FCD}" type="pres">
      <dgm:prSet presAssocID="{9D032CC6-DB47-4CCB-BE0B-C9E51AE5AC1A}" presName="parTrans" presStyleLbl="bgSibTrans2D1" presStyleIdx="2" presStyleCnt="5"/>
      <dgm:spPr/>
      <dgm:t>
        <a:bodyPr/>
        <a:lstStyle/>
        <a:p>
          <a:endParaRPr lang="es-EC"/>
        </a:p>
      </dgm:t>
    </dgm:pt>
    <dgm:pt modelId="{CF2CA08A-5778-42CA-83ED-8D9EFC0B3052}" type="pres">
      <dgm:prSet presAssocID="{125C07E4-E90C-423C-B6FF-D30E59ED537E}" presName="node" presStyleLbl="node1" presStyleIdx="2" presStyleCnt="5" custRadScaleRad="88996" custRadScaleInc="187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58C205-9BA1-4313-9C19-01F16E15A6AD}" type="pres">
      <dgm:prSet presAssocID="{84015E6D-E72D-4022-A012-46A7136FA70A}" presName="parTrans" presStyleLbl="bgSibTrans2D1" presStyleIdx="3" presStyleCnt="5"/>
      <dgm:spPr/>
      <dgm:t>
        <a:bodyPr/>
        <a:lstStyle/>
        <a:p>
          <a:endParaRPr lang="es-MX"/>
        </a:p>
      </dgm:t>
    </dgm:pt>
    <dgm:pt modelId="{C255160C-75D8-4B89-B266-67D51E467038}" type="pres">
      <dgm:prSet presAssocID="{1A089A25-39C0-4912-A745-E8FB47DFFBF3}" presName="node" presStyleLbl="node1" presStyleIdx="3" presStyleCnt="5" custRadScaleRad="110725" custRadScaleInc="320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873396-B08B-46AB-B5A5-5EE280334ADC}" type="pres">
      <dgm:prSet presAssocID="{E7804759-0F70-4C4E-AF2B-A5778101B6D5}" presName="parTrans" presStyleLbl="bgSibTrans2D1" presStyleIdx="4" presStyleCnt="5" custLinFactNeighborX="-11883" custLinFactNeighborY="1402"/>
      <dgm:spPr/>
      <dgm:t>
        <a:bodyPr/>
        <a:lstStyle/>
        <a:p>
          <a:endParaRPr lang="es-EC"/>
        </a:p>
      </dgm:t>
    </dgm:pt>
    <dgm:pt modelId="{044501FD-FD9C-4240-8A43-E3D2B5CB8A8F}" type="pres">
      <dgm:prSet presAssocID="{E18B8FF9-7525-4D13-B1D1-1668C2C4DB7C}" presName="node" presStyleLbl="node1" presStyleIdx="4" presStyleCnt="5" custRadScaleRad="91860" custRadScaleInc="101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8195F4-CF6F-491C-B6E5-63E39B4DB58E}" srcId="{EE2CA448-2A20-4284-8B83-EB3E45A3B0F3}" destId="{125C07E4-E90C-423C-B6FF-D30E59ED537E}" srcOrd="2" destOrd="0" parTransId="{9D032CC6-DB47-4CCB-BE0B-C9E51AE5AC1A}" sibTransId="{7C91D254-42B9-42E5-A2D9-817AA76574E8}"/>
    <dgm:cxn modelId="{75A215CD-28FC-4073-9188-02459009C733}" type="presOf" srcId="{1A089A25-39C0-4912-A745-E8FB47DFFBF3}" destId="{C255160C-75D8-4B89-B266-67D51E467038}" srcOrd="0" destOrd="0" presId="urn:microsoft.com/office/officeart/2005/8/layout/radial4"/>
    <dgm:cxn modelId="{803219C1-A958-44E7-A890-851DC7829D0C}" type="presOf" srcId="{E18B8FF9-7525-4D13-B1D1-1668C2C4DB7C}" destId="{044501FD-FD9C-4240-8A43-E3D2B5CB8A8F}" srcOrd="0" destOrd="0" presId="urn:microsoft.com/office/officeart/2005/8/layout/radial4"/>
    <dgm:cxn modelId="{48D25AB6-05E1-40A9-9160-46200FB4C807}" type="presOf" srcId="{378FE59D-EF57-4343-9A04-61BE95163613}" destId="{8C04CD47-C2D2-48FE-870F-BE653D84FAC7}" srcOrd="0" destOrd="0" presId="urn:microsoft.com/office/officeart/2005/8/layout/radial4"/>
    <dgm:cxn modelId="{A6248886-3B44-4A9C-ABFB-559DFCD9E3BB}" type="presOf" srcId="{E03D5FE5-E491-4817-AFA2-A063C1FEF274}" destId="{A11304B1-8E1F-4644-96B6-ED321130382E}" srcOrd="0" destOrd="0" presId="urn:microsoft.com/office/officeart/2005/8/layout/radial4"/>
    <dgm:cxn modelId="{9C362227-1771-4DBF-B482-8229473466BD}" srcId="{EE2CA448-2A20-4284-8B83-EB3E45A3B0F3}" destId="{E18B8FF9-7525-4D13-B1D1-1668C2C4DB7C}" srcOrd="4" destOrd="0" parTransId="{E7804759-0F70-4C4E-AF2B-A5778101B6D5}" sibTransId="{97302E87-41DF-43F8-AB6A-2E2AE4289AB2}"/>
    <dgm:cxn modelId="{9551B17C-C019-4A0A-92AD-C00AC9307C71}" srcId="{EE2CA448-2A20-4284-8B83-EB3E45A3B0F3}" destId="{BBF62C60-86CD-4F4E-8354-64CF5055239F}" srcOrd="0" destOrd="0" parTransId="{FACF9797-3B1B-41C0-BE5A-00F4418AB4E8}" sibTransId="{C1FD634E-48EC-4B51-B192-00A9A374A160}"/>
    <dgm:cxn modelId="{A33C1B9C-50D2-462A-8935-1CF0DDE1CC51}" type="presOf" srcId="{40DEF45C-A130-493D-A2B4-A9BB194196B5}" destId="{6482AE40-48ED-414F-A151-10009738F295}" srcOrd="0" destOrd="0" presId="urn:microsoft.com/office/officeart/2005/8/layout/radial4"/>
    <dgm:cxn modelId="{B5D9D65D-3C55-498F-A43B-307DB445C642}" srcId="{EE2CA448-2A20-4284-8B83-EB3E45A3B0F3}" destId="{1A089A25-39C0-4912-A745-E8FB47DFFBF3}" srcOrd="3" destOrd="0" parTransId="{84015E6D-E72D-4022-A012-46A7136FA70A}" sibTransId="{69EFBBB1-F498-4225-AE59-87E825962C67}"/>
    <dgm:cxn modelId="{E0B4A6BC-1A43-4FA6-BBAD-098B2F5B3EB3}" type="presOf" srcId="{BBF62C60-86CD-4F4E-8354-64CF5055239F}" destId="{943B0AB8-8258-4196-8D9B-C48CC87FE325}" srcOrd="0" destOrd="0" presId="urn:microsoft.com/office/officeart/2005/8/layout/radial4"/>
    <dgm:cxn modelId="{7652EFB4-8446-4B3B-8A93-6C234C8408BC}" type="presOf" srcId="{FACF9797-3B1B-41C0-BE5A-00F4418AB4E8}" destId="{71CCEF49-D45A-4F8F-901F-FC2985970DBB}" srcOrd="0" destOrd="0" presId="urn:microsoft.com/office/officeart/2005/8/layout/radial4"/>
    <dgm:cxn modelId="{F8EDB766-5525-4AE6-ACA6-EF8360707E11}" type="presOf" srcId="{125C07E4-E90C-423C-B6FF-D30E59ED537E}" destId="{CF2CA08A-5778-42CA-83ED-8D9EFC0B3052}" srcOrd="0" destOrd="0" presId="urn:microsoft.com/office/officeart/2005/8/layout/radial4"/>
    <dgm:cxn modelId="{68D104FC-0708-4E5D-AB89-CE95FAF958BC}" type="presOf" srcId="{E7804759-0F70-4C4E-AF2B-A5778101B6D5}" destId="{F5873396-B08B-46AB-B5A5-5EE280334ADC}" srcOrd="0" destOrd="0" presId="urn:microsoft.com/office/officeart/2005/8/layout/radial4"/>
    <dgm:cxn modelId="{15BDB9CF-01FC-4915-99A5-A7D0D29AFB94}" srcId="{E03D5FE5-E491-4817-AFA2-A063C1FEF274}" destId="{EE2CA448-2A20-4284-8B83-EB3E45A3B0F3}" srcOrd="0" destOrd="0" parTransId="{FF18B34D-2A3D-4F94-A5B3-BEA6995CB0FF}" sibTransId="{2F3B61BF-5AC2-4667-8482-85E0B5C3FFD4}"/>
    <dgm:cxn modelId="{C8E4CEEC-E449-47E3-8B7F-EB509D4B9848}" type="presOf" srcId="{84015E6D-E72D-4022-A012-46A7136FA70A}" destId="{5958C205-9BA1-4313-9C19-01F16E15A6AD}" srcOrd="0" destOrd="0" presId="urn:microsoft.com/office/officeart/2005/8/layout/radial4"/>
    <dgm:cxn modelId="{0A627E41-EA63-435E-A8A7-6C0D162F0AD2}" type="presOf" srcId="{EE2CA448-2A20-4284-8B83-EB3E45A3B0F3}" destId="{E4142130-24B6-45CF-872F-B7608803579B}" srcOrd="0" destOrd="0" presId="urn:microsoft.com/office/officeart/2005/8/layout/radial4"/>
    <dgm:cxn modelId="{3685DACB-0E39-4547-982A-75EB9C0066FE}" type="presOf" srcId="{9D032CC6-DB47-4CCB-BE0B-C9E51AE5AC1A}" destId="{1165B1A9-894B-4444-BE5B-644B3CBC1FCD}" srcOrd="0" destOrd="0" presId="urn:microsoft.com/office/officeart/2005/8/layout/radial4"/>
    <dgm:cxn modelId="{DE1FD7BB-975E-4ABC-A85E-36D8CD9DE66E}" srcId="{EE2CA448-2A20-4284-8B83-EB3E45A3B0F3}" destId="{378FE59D-EF57-4343-9A04-61BE95163613}" srcOrd="1" destOrd="0" parTransId="{40DEF45C-A130-493D-A2B4-A9BB194196B5}" sibTransId="{803F9CC6-3157-49C6-93B6-769217952244}"/>
    <dgm:cxn modelId="{26F6459F-17D9-4287-B3B2-7BFE5EA93B27}" type="presParOf" srcId="{A11304B1-8E1F-4644-96B6-ED321130382E}" destId="{E4142130-24B6-45CF-872F-B7608803579B}" srcOrd="0" destOrd="0" presId="urn:microsoft.com/office/officeart/2005/8/layout/radial4"/>
    <dgm:cxn modelId="{E97C15E5-4759-41AF-933A-71FD8F436287}" type="presParOf" srcId="{A11304B1-8E1F-4644-96B6-ED321130382E}" destId="{71CCEF49-D45A-4F8F-901F-FC2985970DBB}" srcOrd="1" destOrd="0" presId="urn:microsoft.com/office/officeart/2005/8/layout/radial4"/>
    <dgm:cxn modelId="{581936EA-1C2A-4441-8EB2-122842C24100}" type="presParOf" srcId="{A11304B1-8E1F-4644-96B6-ED321130382E}" destId="{943B0AB8-8258-4196-8D9B-C48CC87FE325}" srcOrd="2" destOrd="0" presId="urn:microsoft.com/office/officeart/2005/8/layout/radial4"/>
    <dgm:cxn modelId="{17667FA9-FED2-41A1-8D18-E1042DE836E4}" type="presParOf" srcId="{A11304B1-8E1F-4644-96B6-ED321130382E}" destId="{6482AE40-48ED-414F-A151-10009738F295}" srcOrd="3" destOrd="0" presId="urn:microsoft.com/office/officeart/2005/8/layout/radial4"/>
    <dgm:cxn modelId="{CBD123E5-01B1-454C-8DB3-AE4FD0BFD9DE}" type="presParOf" srcId="{A11304B1-8E1F-4644-96B6-ED321130382E}" destId="{8C04CD47-C2D2-48FE-870F-BE653D84FAC7}" srcOrd="4" destOrd="0" presId="urn:microsoft.com/office/officeart/2005/8/layout/radial4"/>
    <dgm:cxn modelId="{8DA4C00C-B036-493C-A833-C0195EAA8812}" type="presParOf" srcId="{A11304B1-8E1F-4644-96B6-ED321130382E}" destId="{1165B1A9-894B-4444-BE5B-644B3CBC1FCD}" srcOrd="5" destOrd="0" presId="urn:microsoft.com/office/officeart/2005/8/layout/radial4"/>
    <dgm:cxn modelId="{152FE173-7E5A-40E7-BF4A-39F96F88E5B4}" type="presParOf" srcId="{A11304B1-8E1F-4644-96B6-ED321130382E}" destId="{CF2CA08A-5778-42CA-83ED-8D9EFC0B3052}" srcOrd="6" destOrd="0" presId="urn:microsoft.com/office/officeart/2005/8/layout/radial4"/>
    <dgm:cxn modelId="{A22F94FE-AEEE-45A2-8B5E-EA1BA8739E38}" type="presParOf" srcId="{A11304B1-8E1F-4644-96B6-ED321130382E}" destId="{5958C205-9BA1-4313-9C19-01F16E15A6AD}" srcOrd="7" destOrd="0" presId="urn:microsoft.com/office/officeart/2005/8/layout/radial4"/>
    <dgm:cxn modelId="{68ABC1C5-F17F-4D2B-830B-18296E14D590}" type="presParOf" srcId="{A11304B1-8E1F-4644-96B6-ED321130382E}" destId="{C255160C-75D8-4B89-B266-67D51E467038}" srcOrd="8" destOrd="0" presId="urn:microsoft.com/office/officeart/2005/8/layout/radial4"/>
    <dgm:cxn modelId="{1279B8E0-CDE4-44AC-9622-41F7B8EE836F}" type="presParOf" srcId="{A11304B1-8E1F-4644-96B6-ED321130382E}" destId="{F5873396-B08B-46AB-B5A5-5EE280334ADC}" srcOrd="9" destOrd="0" presId="urn:microsoft.com/office/officeart/2005/8/layout/radial4"/>
    <dgm:cxn modelId="{12A0F0C6-20F3-407A-8DC8-1826EE621D09}" type="presParOf" srcId="{A11304B1-8E1F-4644-96B6-ED321130382E}" destId="{044501FD-FD9C-4240-8A43-E3D2B5CB8A8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FDFF6-7487-4E0D-9161-CDFB9B887208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1EBB61D-652E-4A3F-88D0-3FCC5D290EFE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RECOMENDACIONES</a:t>
          </a:r>
          <a:endParaRPr lang="es-EC" sz="1600" b="1" dirty="0">
            <a:solidFill>
              <a:schemeClr val="tx1"/>
            </a:solidFill>
          </a:endParaRPr>
        </a:p>
      </dgm:t>
    </dgm:pt>
    <dgm:pt modelId="{D747AA61-C374-4361-84ED-30A3483BE2B5}" type="parTrans" cxnId="{8AE63EB9-1831-4254-8119-ADDD5F7C6276}">
      <dgm:prSet/>
      <dgm:spPr/>
      <dgm:t>
        <a:bodyPr/>
        <a:lstStyle/>
        <a:p>
          <a:endParaRPr lang="es-EC" sz="1600"/>
        </a:p>
      </dgm:t>
    </dgm:pt>
    <dgm:pt modelId="{9CF9C13B-CFAA-4CD5-8B3C-72E864560073}" type="sibTrans" cxnId="{8AE63EB9-1831-4254-8119-ADDD5F7C6276}">
      <dgm:prSet/>
      <dgm:spPr/>
      <dgm:t>
        <a:bodyPr/>
        <a:lstStyle/>
        <a:p>
          <a:endParaRPr lang="es-EC" sz="1600"/>
        </a:p>
      </dgm:t>
    </dgm:pt>
    <dgm:pt modelId="{EF7188B7-488F-4222-8355-3C955ADBC81F}">
      <dgm:prSet phldrT="[Texto]" custT="1"/>
      <dgm:spPr>
        <a:solidFill>
          <a:srgbClr val="372615"/>
        </a:solidFill>
      </dgm:spPr>
      <dgm:t>
        <a:bodyPr/>
        <a:lstStyle/>
        <a:p>
          <a:r>
            <a:rPr lang="es-ES_tradnl" sz="2400" dirty="0" smtClean="0"/>
            <a:t>Alquiler de bodegas de tránsito </a:t>
          </a:r>
          <a:endParaRPr lang="es-EC" sz="2400" dirty="0"/>
        </a:p>
      </dgm:t>
    </dgm:pt>
    <dgm:pt modelId="{4B91E10E-B9D9-420B-B690-CC0F2DDE7749}" type="parTrans" cxnId="{4D0B4256-3706-4DAD-8C34-6D99B2773ED2}">
      <dgm:prSet/>
      <dgm:spPr/>
      <dgm:t>
        <a:bodyPr/>
        <a:lstStyle/>
        <a:p>
          <a:endParaRPr lang="es-EC" sz="1600"/>
        </a:p>
      </dgm:t>
    </dgm:pt>
    <dgm:pt modelId="{6FEC1463-A468-46AB-A9EB-74BA71110D04}" type="sibTrans" cxnId="{4D0B4256-3706-4DAD-8C34-6D99B2773ED2}">
      <dgm:prSet/>
      <dgm:spPr/>
      <dgm:t>
        <a:bodyPr/>
        <a:lstStyle/>
        <a:p>
          <a:endParaRPr lang="es-EC" sz="1600"/>
        </a:p>
      </dgm:t>
    </dgm:pt>
    <dgm:pt modelId="{BFE05D39-5FD1-4B2E-92DF-B82B03547A68}">
      <dgm:prSet phldrT="[Texto]" custT="1"/>
      <dgm:spPr/>
      <dgm:t>
        <a:bodyPr/>
        <a:lstStyle/>
        <a:p>
          <a:r>
            <a:rPr lang="es-ES_tradnl" sz="2400" dirty="0" smtClean="0"/>
            <a:t>Revisar lay </a:t>
          </a:r>
          <a:r>
            <a:rPr lang="es-ES_tradnl" sz="2400" dirty="0" err="1" smtClean="0"/>
            <a:t>out</a:t>
          </a:r>
          <a:endParaRPr lang="es-EC" sz="2400" dirty="0"/>
        </a:p>
      </dgm:t>
    </dgm:pt>
    <dgm:pt modelId="{E78DAF95-59F8-4AB5-84B5-C25442486607}" type="parTrans" cxnId="{F8B02D39-0FCE-4C1B-9F8C-B46BADE8801F}">
      <dgm:prSet/>
      <dgm:spPr/>
      <dgm:t>
        <a:bodyPr/>
        <a:lstStyle/>
        <a:p>
          <a:endParaRPr lang="es-EC" sz="1600"/>
        </a:p>
      </dgm:t>
    </dgm:pt>
    <dgm:pt modelId="{B2E3FE73-2131-41F8-95CD-584A86A91CDD}" type="sibTrans" cxnId="{F8B02D39-0FCE-4C1B-9F8C-B46BADE8801F}">
      <dgm:prSet/>
      <dgm:spPr/>
      <dgm:t>
        <a:bodyPr/>
        <a:lstStyle/>
        <a:p>
          <a:endParaRPr lang="es-EC" sz="1600"/>
        </a:p>
      </dgm:t>
    </dgm:pt>
    <dgm:pt modelId="{0D67DAB2-6669-4B4F-9C0F-6522ED5F4B2B}">
      <dgm:prSet phldrT="[Texto]" custT="1"/>
      <dgm:spPr/>
      <dgm:t>
        <a:bodyPr/>
        <a:lstStyle/>
        <a:p>
          <a:r>
            <a:rPr lang="es-ES_tradnl" sz="2400" dirty="0" smtClean="0"/>
            <a:t>Incrementar racks</a:t>
          </a:r>
          <a:endParaRPr lang="es-EC" sz="2400" dirty="0"/>
        </a:p>
      </dgm:t>
    </dgm:pt>
    <dgm:pt modelId="{E62EEBD1-88FA-4AA8-8F91-3E25FB914573}" type="parTrans" cxnId="{F9D258BE-3471-49BD-94F2-2B079C7AACB6}">
      <dgm:prSet/>
      <dgm:spPr/>
      <dgm:t>
        <a:bodyPr/>
        <a:lstStyle/>
        <a:p>
          <a:endParaRPr lang="es-EC" sz="1600"/>
        </a:p>
      </dgm:t>
    </dgm:pt>
    <dgm:pt modelId="{148D5712-6BC3-4C0F-8920-7CC968596AE2}" type="sibTrans" cxnId="{F9D258BE-3471-49BD-94F2-2B079C7AACB6}">
      <dgm:prSet/>
      <dgm:spPr/>
      <dgm:t>
        <a:bodyPr/>
        <a:lstStyle/>
        <a:p>
          <a:endParaRPr lang="es-EC" sz="1600"/>
        </a:p>
      </dgm:t>
    </dgm:pt>
    <dgm:pt modelId="{29B11DD6-208E-4DC4-A6A9-90B361B7ED2B}">
      <dgm:prSet phldrT="[Texto]" custT="1"/>
      <dgm:spPr/>
      <dgm:t>
        <a:bodyPr/>
        <a:lstStyle/>
        <a:p>
          <a:r>
            <a:rPr lang="es-ES_tradnl" sz="2400" dirty="0" smtClean="0"/>
            <a:t>Adoptar otros modelos de almacenamiento </a:t>
          </a:r>
          <a:endParaRPr lang="es-EC" sz="2400" dirty="0"/>
        </a:p>
      </dgm:t>
    </dgm:pt>
    <dgm:pt modelId="{22F7D126-A98E-4598-92DA-73B071E7EB17}" type="parTrans" cxnId="{BBE92073-87E2-4A7B-A935-FE36D9DDD4ED}">
      <dgm:prSet/>
      <dgm:spPr/>
      <dgm:t>
        <a:bodyPr/>
        <a:lstStyle/>
        <a:p>
          <a:endParaRPr lang="es-EC" sz="1600"/>
        </a:p>
      </dgm:t>
    </dgm:pt>
    <dgm:pt modelId="{60753DA7-8810-4A8D-9AD1-E8D7153117C1}" type="sibTrans" cxnId="{BBE92073-87E2-4A7B-A935-FE36D9DDD4ED}">
      <dgm:prSet/>
      <dgm:spPr/>
      <dgm:t>
        <a:bodyPr/>
        <a:lstStyle/>
        <a:p>
          <a:endParaRPr lang="es-EC" sz="1600"/>
        </a:p>
      </dgm:t>
    </dgm:pt>
    <dgm:pt modelId="{5617B221-D64D-4B42-81C2-2E6CA36E260E}">
      <dgm:prSet phldrT="[Texto]" custT="1"/>
      <dgm:spPr/>
      <dgm:t>
        <a:bodyPr/>
        <a:lstStyle/>
        <a:p>
          <a:r>
            <a:rPr lang="es-ES_tradnl" sz="2400" dirty="0" smtClean="0"/>
            <a:t>Planificar las compras</a:t>
          </a:r>
          <a:endParaRPr lang="es-EC" sz="2400" dirty="0"/>
        </a:p>
      </dgm:t>
    </dgm:pt>
    <dgm:pt modelId="{D16002B9-4E5F-48A8-8150-3AC745A8C68E}" type="parTrans" cxnId="{1FAAC028-18F6-42E8-ACAB-BE18595A1232}">
      <dgm:prSet/>
      <dgm:spPr/>
      <dgm:t>
        <a:bodyPr/>
        <a:lstStyle/>
        <a:p>
          <a:endParaRPr lang="es-EC" sz="1600"/>
        </a:p>
      </dgm:t>
    </dgm:pt>
    <dgm:pt modelId="{F9A5AE2C-6E38-4E83-B5A1-73DD2AF56EB4}" type="sibTrans" cxnId="{1FAAC028-18F6-42E8-ACAB-BE18595A1232}">
      <dgm:prSet/>
      <dgm:spPr/>
      <dgm:t>
        <a:bodyPr/>
        <a:lstStyle/>
        <a:p>
          <a:endParaRPr lang="es-EC" sz="1600"/>
        </a:p>
      </dgm:t>
    </dgm:pt>
    <dgm:pt modelId="{7DD2D5CC-C64F-4CE0-9CF1-16552A19CD0B}">
      <dgm:prSet phldrT="[Texto]" custT="1"/>
      <dgm:spPr/>
      <dgm:t>
        <a:bodyPr/>
        <a:lstStyle/>
        <a:p>
          <a:r>
            <a:rPr lang="es-ES_tradnl" sz="2000" dirty="0" smtClean="0"/>
            <a:t>Implementar sistema de administración de bodegas</a:t>
          </a:r>
          <a:endParaRPr lang="es-EC" sz="2000" dirty="0"/>
        </a:p>
      </dgm:t>
    </dgm:pt>
    <dgm:pt modelId="{3C37CB8E-1671-4678-B7E9-D92EC61B7EB0}" type="parTrans" cxnId="{3BA56C0C-FE77-425B-AE2E-D2913BD9C2B3}">
      <dgm:prSet/>
      <dgm:spPr/>
      <dgm:t>
        <a:bodyPr/>
        <a:lstStyle/>
        <a:p>
          <a:endParaRPr lang="es-EC" sz="1600"/>
        </a:p>
      </dgm:t>
    </dgm:pt>
    <dgm:pt modelId="{4F634D10-3264-4477-B902-8ACD3434073B}" type="sibTrans" cxnId="{3BA56C0C-FE77-425B-AE2E-D2913BD9C2B3}">
      <dgm:prSet/>
      <dgm:spPr/>
      <dgm:t>
        <a:bodyPr/>
        <a:lstStyle/>
        <a:p>
          <a:endParaRPr lang="es-EC" sz="1600"/>
        </a:p>
      </dgm:t>
    </dgm:pt>
    <dgm:pt modelId="{F479D3EB-4829-4955-8BB4-89029DD58F4C}">
      <dgm:prSet phldrT="[Texto]" custT="1"/>
      <dgm:spPr/>
      <dgm:t>
        <a:bodyPr/>
        <a:lstStyle/>
        <a:p>
          <a:endParaRPr lang="es-MX"/>
        </a:p>
      </dgm:t>
    </dgm:pt>
    <dgm:pt modelId="{27870D1D-3AE7-4B08-A7CD-1F2E4C4F21E1}" type="parTrans" cxnId="{21711C83-48A1-4ABA-A63D-1B35FE83D4FF}">
      <dgm:prSet/>
      <dgm:spPr/>
      <dgm:t>
        <a:bodyPr/>
        <a:lstStyle/>
        <a:p>
          <a:endParaRPr lang="es-EC" sz="1600"/>
        </a:p>
      </dgm:t>
    </dgm:pt>
    <dgm:pt modelId="{7A70131A-EEFD-44D0-8328-40C10B33EF42}" type="sibTrans" cxnId="{21711C83-48A1-4ABA-A63D-1B35FE83D4FF}">
      <dgm:prSet/>
      <dgm:spPr/>
      <dgm:t>
        <a:bodyPr/>
        <a:lstStyle/>
        <a:p>
          <a:endParaRPr lang="es-EC" sz="1600"/>
        </a:p>
      </dgm:t>
    </dgm:pt>
    <dgm:pt modelId="{0F3F0F29-0D6E-4430-9BC0-B61C263569B7}" type="pres">
      <dgm:prSet presAssocID="{774FDFF6-7487-4E0D-9161-CDFB9B88720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DBCFA5A-9E6D-4313-B925-0CDF6115AC9D}" type="pres">
      <dgm:prSet presAssocID="{A1EBB61D-652E-4A3F-88D0-3FCC5D290EFE}" presName="Parent" presStyleLbl="node0" presStyleIdx="0" presStyleCnt="1" custScaleX="114315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0D4A00D7-F8F7-4CD2-A9B3-83CC085342BB}" type="pres">
      <dgm:prSet presAssocID="{EF7188B7-488F-4222-8355-3C955ADBC81F}" presName="Accent1" presStyleCnt="0"/>
      <dgm:spPr/>
    </dgm:pt>
    <dgm:pt modelId="{893E805D-E3BD-44A0-8E0C-D78CC442C054}" type="pres">
      <dgm:prSet presAssocID="{EF7188B7-488F-4222-8355-3C955ADBC81F}" presName="Accent" presStyleLbl="bgShp" presStyleIdx="0" presStyleCnt="6"/>
      <dgm:spPr/>
    </dgm:pt>
    <dgm:pt modelId="{C3E02612-B01A-4065-A307-AFF919B1AF2A}" type="pres">
      <dgm:prSet presAssocID="{EF7188B7-488F-4222-8355-3C955ADBC81F}" presName="Child1" presStyleLbl="node1" presStyleIdx="0" presStyleCnt="6" custScaleX="139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EF0A77-BE05-446E-B39E-90FD0BD1079F}" type="pres">
      <dgm:prSet presAssocID="{BFE05D39-5FD1-4B2E-92DF-B82B03547A68}" presName="Accent2" presStyleCnt="0"/>
      <dgm:spPr/>
    </dgm:pt>
    <dgm:pt modelId="{AC046BEA-13A5-427D-B987-F934B870900C}" type="pres">
      <dgm:prSet presAssocID="{BFE05D39-5FD1-4B2E-92DF-B82B03547A68}" presName="Accent" presStyleLbl="bgShp" presStyleIdx="1" presStyleCnt="6"/>
      <dgm:spPr/>
    </dgm:pt>
    <dgm:pt modelId="{F41D0871-868A-4CC4-ADC2-BF45A97E4A85}" type="pres">
      <dgm:prSet presAssocID="{BFE05D39-5FD1-4B2E-92DF-B82B03547A68}" presName="Child2" presStyleLbl="node1" presStyleIdx="1" presStyleCnt="6" custScaleX="139995" custLinFactNeighborX="35653" custLinFactNeighborY="-1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7DF09F-451D-4ED7-862C-7E0CD27C7058}" type="pres">
      <dgm:prSet presAssocID="{0D67DAB2-6669-4B4F-9C0F-6522ED5F4B2B}" presName="Accent3" presStyleCnt="0"/>
      <dgm:spPr/>
    </dgm:pt>
    <dgm:pt modelId="{52442926-D4A2-463C-B4F9-EB86E7243A39}" type="pres">
      <dgm:prSet presAssocID="{0D67DAB2-6669-4B4F-9C0F-6522ED5F4B2B}" presName="Accent" presStyleLbl="bgShp" presStyleIdx="2" presStyleCnt="6"/>
      <dgm:spPr/>
    </dgm:pt>
    <dgm:pt modelId="{CF490972-26F6-49C6-9944-F918C72BC20F}" type="pres">
      <dgm:prSet presAssocID="{0D67DAB2-6669-4B4F-9C0F-6522ED5F4B2B}" presName="Child3" presStyleLbl="node1" presStyleIdx="2" presStyleCnt="6" custScaleX="139995" custLinFactNeighborX="29541" custLinFactNeighborY="-1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37CE48-FF57-4022-89DA-3ABF6A957B36}" type="pres">
      <dgm:prSet presAssocID="{29B11DD6-208E-4DC4-A6A9-90B361B7ED2B}" presName="Accent4" presStyleCnt="0"/>
      <dgm:spPr/>
    </dgm:pt>
    <dgm:pt modelId="{5C676022-666E-4BA6-855F-C91C540353B3}" type="pres">
      <dgm:prSet presAssocID="{29B11DD6-208E-4DC4-A6A9-90B361B7ED2B}" presName="Accent" presStyleLbl="bgShp" presStyleIdx="3" presStyleCnt="6"/>
      <dgm:spPr/>
    </dgm:pt>
    <dgm:pt modelId="{2CAC3212-E805-42B4-9F88-CC40B27A2407}" type="pres">
      <dgm:prSet presAssocID="{29B11DD6-208E-4DC4-A6A9-90B361B7ED2B}" presName="Child4" presStyleLbl="node1" presStyleIdx="3" presStyleCnt="6" custScaleX="139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49F1CA-E513-45FE-958E-5E7CF1876AFC}" type="pres">
      <dgm:prSet presAssocID="{5617B221-D64D-4B42-81C2-2E6CA36E260E}" presName="Accent5" presStyleCnt="0"/>
      <dgm:spPr/>
    </dgm:pt>
    <dgm:pt modelId="{890D949E-5EF3-414F-9FEE-285A272D82E7}" type="pres">
      <dgm:prSet presAssocID="{5617B221-D64D-4B42-81C2-2E6CA36E260E}" presName="Accent" presStyleLbl="bgShp" presStyleIdx="4" presStyleCnt="6"/>
      <dgm:spPr/>
    </dgm:pt>
    <dgm:pt modelId="{708EC757-EDFE-438E-8B24-663307AA1806}" type="pres">
      <dgm:prSet presAssocID="{5617B221-D64D-4B42-81C2-2E6CA36E260E}" presName="Child5" presStyleLbl="node1" presStyleIdx="4" presStyleCnt="6" custScaleX="139995" custLinFactNeighborX="-30050" custLinFactNeighborY="1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F2C320-F57D-474A-9306-00D79C52E263}" type="pres">
      <dgm:prSet presAssocID="{7DD2D5CC-C64F-4CE0-9CF1-16552A19CD0B}" presName="Accent6" presStyleCnt="0"/>
      <dgm:spPr/>
    </dgm:pt>
    <dgm:pt modelId="{5A3C6D9B-E247-4A5E-AE6F-974B1CD5AF22}" type="pres">
      <dgm:prSet presAssocID="{7DD2D5CC-C64F-4CE0-9CF1-16552A19CD0B}" presName="Accent" presStyleLbl="bgShp" presStyleIdx="5" presStyleCnt="6"/>
      <dgm:spPr/>
    </dgm:pt>
    <dgm:pt modelId="{73E6C1E8-D9D9-4D6C-8A4B-BD7E8B17161E}" type="pres">
      <dgm:prSet presAssocID="{7DD2D5CC-C64F-4CE0-9CF1-16552A19CD0B}" presName="Child6" presStyleLbl="node1" presStyleIdx="5" presStyleCnt="6" custScaleX="139995" custLinFactNeighborX="-26993" custLinFactNeighborY="-3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3CDB8A-6685-4DCB-A7DA-EF83B2FC25BA}" type="presOf" srcId="{7DD2D5CC-C64F-4CE0-9CF1-16552A19CD0B}" destId="{73E6C1E8-D9D9-4D6C-8A4B-BD7E8B17161E}" srcOrd="0" destOrd="0" presId="urn:microsoft.com/office/officeart/2011/layout/HexagonRadial"/>
    <dgm:cxn modelId="{4D0B4256-3706-4DAD-8C34-6D99B2773ED2}" srcId="{A1EBB61D-652E-4A3F-88D0-3FCC5D290EFE}" destId="{EF7188B7-488F-4222-8355-3C955ADBC81F}" srcOrd="0" destOrd="0" parTransId="{4B91E10E-B9D9-420B-B690-CC0F2DDE7749}" sibTransId="{6FEC1463-A468-46AB-A9EB-74BA71110D04}"/>
    <dgm:cxn modelId="{6314E71C-DA42-488B-9550-5401931BE4DE}" type="presOf" srcId="{BFE05D39-5FD1-4B2E-92DF-B82B03547A68}" destId="{F41D0871-868A-4CC4-ADC2-BF45A97E4A85}" srcOrd="0" destOrd="0" presId="urn:microsoft.com/office/officeart/2011/layout/HexagonRadial"/>
    <dgm:cxn modelId="{F04C18E2-1111-470C-BB03-7826CC50E07A}" type="presOf" srcId="{5617B221-D64D-4B42-81C2-2E6CA36E260E}" destId="{708EC757-EDFE-438E-8B24-663307AA1806}" srcOrd="0" destOrd="0" presId="urn:microsoft.com/office/officeart/2011/layout/HexagonRadial"/>
    <dgm:cxn modelId="{F8B02D39-0FCE-4C1B-9F8C-B46BADE8801F}" srcId="{A1EBB61D-652E-4A3F-88D0-3FCC5D290EFE}" destId="{BFE05D39-5FD1-4B2E-92DF-B82B03547A68}" srcOrd="1" destOrd="0" parTransId="{E78DAF95-59F8-4AB5-84B5-C25442486607}" sibTransId="{B2E3FE73-2131-41F8-95CD-584A86A91CDD}"/>
    <dgm:cxn modelId="{C71BB957-8420-4EBB-A124-D11CC90FC410}" type="presOf" srcId="{0D67DAB2-6669-4B4F-9C0F-6522ED5F4B2B}" destId="{CF490972-26F6-49C6-9944-F918C72BC20F}" srcOrd="0" destOrd="0" presId="urn:microsoft.com/office/officeart/2011/layout/HexagonRadial"/>
    <dgm:cxn modelId="{0CE2CB4C-9984-4277-B484-3DEAAD72460D}" type="presOf" srcId="{29B11DD6-208E-4DC4-A6A9-90B361B7ED2B}" destId="{2CAC3212-E805-42B4-9F88-CC40B27A2407}" srcOrd="0" destOrd="0" presId="urn:microsoft.com/office/officeart/2011/layout/HexagonRadial"/>
    <dgm:cxn modelId="{8AE63EB9-1831-4254-8119-ADDD5F7C6276}" srcId="{774FDFF6-7487-4E0D-9161-CDFB9B887208}" destId="{A1EBB61D-652E-4A3F-88D0-3FCC5D290EFE}" srcOrd="0" destOrd="0" parTransId="{D747AA61-C374-4361-84ED-30A3483BE2B5}" sibTransId="{9CF9C13B-CFAA-4CD5-8B3C-72E864560073}"/>
    <dgm:cxn modelId="{4BDF3616-E7E1-437D-A8C1-182CB2E9D4DF}" type="presOf" srcId="{774FDFF6-7487-4E0D-9161-CDFB9B887208}" destId="{0F3F0F29-0D6E-4430-9BC0-B61C263569B7}" srcOrd="0" destOrd="0" presId="urn:microsoft.com/office/officeart/2011/layout/HexagonRadial"/>
    <dgm:cxn modelId="{21711C83-48A1-4ABA-A63D-1B35FE83D4FF}" srcId="{A1EBB61D-652E-4A3F-88D0-3FCC5D290EFE}" destId="{F479D3EB-4829-4955-8BB4-89029DD58F4C}" srcOrd="6" destOrd="0" parTransId="{27870D1D-3AE7-4B08-A7CD-1F2E4C4F21E1}" sibTransId="{7A70131A-EEFD-44D0-8328-40C10B33EF42}"/>
    <dgm:cxn modelId="{3BA56C0C-FE77-425B-AE2E-D2913BD9C2B3}" srcId="{A1EBB61D-652E-4A3F-88D0-3FCC5D290EFE}" destId="{7DD2D5CC-C64F-4CE0-9CF1-16552A19CD0B}" srcOrd="5" destOrd="0" parTransId="{3C37CB8E-1671-4678-B7E9-D92EC61B7EB0}" sibTransId="{4F634D10-3264-4477-B902-8ACD3434073B}"/>
    <dgm:cxn modelId="{1FAAC028-18F6-42E8-ACAB-BE18595A1232}" srcId="{A1EBB61D-652E-4A3F-88D0-3FCC5D290EFE}" destId="{5617B221-D64D-4B42-81C2-2E6CA36E260E}" srcOrd="4" destOrd="0" parTransId="{D16002B9-4E5F-48A8-8150-3AC745A8C68E}" sibTransId="{F9A5AE2C-6E38-4E83-B5A1-73DD2AF56EB4}"/>
    <dgm:cxn modelId="{ECBD4FE2-B833-4844-91A5-DE93C31BD308}" type="presOf" srcId="{EF7188B7-488F-4222-8355-3C955ADBC81F}" destId="{C3E02612-B01A-4065-A307-AFF919B1AF2A}" srcOrd="0" destOrd="0" presId="urn:microsoft.com/office/officeart/2011/layout/HexagonRadial"/>
    <dgm:cxn modelId="{1E9A0739-A682-484D-882C-2AC997D78158}" type="presOf" srcId="{A1EBB61D-652E-4A3F-88D0-3FCC5D290EFE}" destId="{BDBCFA5A-9E6D-4313-B925-0CDF6115AC9D}" srcOrd="0" destOrd="0" presId="urn:microsoft.com/office/officeart/2011/layout/HexagonRadial"/>
    <dgm:cxn modelId="{F9D258BE-3471-49BD-94F2-2B079C7AACB6}" srcId="{A1EBB61D-652E-4A3F-88D0-3FCC5D290EFE}" destId="{0D67DAB2-6669-4B4F-9C0F-6522ED5F4B2B}" srcOrd="2" destOrd="0" parTransId="{E62EEBD1-88FA-4AA8-8F91-3E25FB914573}" sibTransId="{148D5712-6BC3-4C0F-8920-7CC968596AE2}"/>
    <dgm:cxn modelId="{BBE92073-87E2-4A7B-A935-FE36D9DDD4ED}" srcId="{A1EBB61D-652E-4A3F-88D0-3FCC5D290EFE}" destId="{29B11DD6-208E-4DC4-A6A9-90B361B7ED2B}" srcOrd="3" destOrd="0" parTransId="{22F7D126-A98E-4598-92DA-73B071E7EB17}" sibTransId="{60753DA7-8810-4A8D-9AD1-E8D7153117C1}"/>
    <dgm:cxn modelId="{655C2190-1389-41D7-9FE6-E3FBA949CB2D}" type="presParOf" srcId="{0F3F0F29-0D6E-4430-9BC0-B61C263569B7}" destId="{BDBCFA5A-9E6D-4313-B925-0CDF6115AC9D}" srcOrd="0" destOrd="0" presId="urn:microsoft.com/office/officeart/2011/layout/HexagonRadial"/>
    <dgm:cxn modelId="{AC400EAC-8A1F-4D21-9A80-7A39028DAF72}" type="presParOf" srcId="{0F3F0F29-0D6E-4430-9BC0-B61C263569B7}" destId="{0D4A00D7-F8F7-4CD2-A9B3-83CC085342BB}" srcOrd="1" destOrd="0" presId="urn:microsoft.com/office/officeart/2011/layout/HexagonRadial"/>
    <dgm:cxn modelId="{68E759A6-BAC8-401D-B3E2-8B94DB898CD3}" type="presParOf" srcId="{0D4A00D7-F8F7-4CD2-A9B3-83CC085342BB}" destId="{893E805D-E3BD-44A0-8E0C-D78CC442C054}" srcOrd="0" destOrd="0" presId="urn:microsoft.com/office/officeart/2011/layout/HexagonRadial"/>
    <dgm:cxn modelId="{7A5A3827-5645-40FF-A639-211DF786D486}" type="presParOf" srcId="{0F3F0F29-0D6E-4430-9BC0-B61C263569B7}" destId="{C3E02612-B01A-4065-A307-AFF919B1AF2A}" srcOrd="2" destOrd="0" presId="urn:microsoft.com/office/officeart/2011/layout/HexagonRadial"/>
    <dgm:cxn modelId="{A7921FC1-BE25-4CD6-8354-07B4B5AE85D7}" type="presParOf" srcId="{0F3F0F29-0D6E-4430-9BC0-B61C263569B7}" destId="{94EF0A77-BE05-446E-B39E-90FD0BD1079F}" srcOrd="3" destOrd="0" presId="urn:microsoft.com/office/officeart/2011/layout/HexagonRadial"/>
    <dgm:cxn modelId="{FEAD7282-4736-4383-BFA6-AC91BDDC804B}" type="presParOf" srcId="{94EF0A77-BE05-446E-B39E-90FD0BD1079F}" destId="{AC046BEA-13A5-427D-B987-F934B870900C}" srcOrd="0" destOrd="0" presId="urn:microsoft.com/office/officeart/2011/layout/HexagonRadial"/>
    <dgm:cxn modelId="{E3D65634-FE43-41EA-AEED-0FDA1CD70126}" type="presParOf" srcId="{0F3F0F29-0D6E-4430-9BC0-B61C263569B7}" destId="{F41D0871-868A-4CC4-ADC2-BF45A97E4A85}" srcOrd="4" destOrd="0" presId="urn:microsoft.com/office/officeart/2011/layout/HexagonRadial"/>
    <dgm:cxn modelId="{F05392C3-9DAF-4023-A2CB-8C5CA31C241B}" type="presParOf" srcId="{0F3F0F29-0D6E-4430-9BC0-B61C263569B7}" destId="{0F7DF09F-451D-4ED7-862C-7E0CD27C7058}" srcOrd="5" destOrd="0" presId="urn:microsoft.com/office/officeart/2011/layout/HexagonRadial"/>
    <dgm:cxn modelId="{040FCA30-9605-4DAB-889B-1AA791D37CDC}" type="presParOf" srcId="{0F7DF09F-451D-4ED7-862C-7E0CD27C7058}" destId="{52442926-D4A2-463C-B4F9-EB86E7243A39}" srcOrd="0" destOrd="0" presId="urn:microsoft.com/office/officeart/2011/layout/HexagonRadial"/>
    <dgm:cxn modelId="{688AD5FE-B481-4EDD-857E-9CE517F9A54E}" type="presParOf" srcId="{0F3F0F29-0D6E-4430-9BC0-B61C263569B7}" destId="{CF490972-26F6-49C6-9944-F918C72BC20F}" srcOrd="6" destOrd="0" presId="urn:microsoft.com/office/officeart/2011/layout/HexagonRadial"/>
    <dgm:cxn modelId="{D7585C73-2A84-464D-94A2-27F72C09DE24}" type="presParOf" srcId="{0F3F0F29-0D6E-4430-9BC0-B61C263569B7}" destId="{1137CE48-FF57-4022-89DA-3ABF6A957B36}" srcOrd="7" destOrd="0" presId="urn:microsoft.com/office/officeart/2011/layout/HexagonRadial"/>
    <dgm:cxn modelId="{5DCDCCA1-0FCC-4849-B160-B617E3FFC0CA}" type="presParOf" srcId="{1137CE48-FF57-4022-89DA-3ABF6A957B36}" destId="{5C676022-666E-4BA6-855F-C91C540353B3}" srcOrd="0" destOrd="0" presId="urn:microsoft.com/office/officeart/2011/layout/HexagonRadial"/>
    <dgm:cxn modelId="{C93A021B-F8D6-41E6-95D8-771F84170AD2}" type="presParOf" srcId="{0F3F0F29-0D6E-4430-9BC0-B61C263569B7}" destId="{2CAC3212-E805-42B4-9F88-CC40B27A2407}" srcOrd="8" destOrd="0" presId="urn:microsoft.com/office/officeart/2011/layout/HexagonRadial"/>
    <dgm:cxn modelId="{766AB3DD-ABF2-4303-B323-68BF661FDEA2}" type="presParOf" srcId="{0F3F0F29-0D6E-4430-9BC0-B61C263569B7}" destId="{DC49F1CA-E513-45FE-958E-5E7CF1876AFC}" srcOrd="9" destOrd="0" presId="urn:microsoft.com/office/officeart/2011/layout/HexagonRadial"/>
    <dgm:cxn modelId="{AC17D538-D397-456A-8121-C7AF82845A7B}" type="presParOf" srcId="{DC49F1CA-E513-45FE-958E-5E7CF1876AFC}" destId="{890D949E-5EF3-414F-9FEE-285A272D82E7}" srcOrd="0" destOrd="0" presId="urn:microsoft.com/office/officeart/2011/layout/HexagonRadial"/>
    <dgm:cxn modelId="{596478CF-6A3E-4420-9F34-A69EBBB3DF99}" type="presParOf" srcId="{0F3F0F29-0D6E-4430-9BC0-B61C263569B7}" destId="{708EC757-EDFE-438E-8B24-663307AA1806}" srcOrd="10" destOrd="0" presId="urn:microsoft.com/office/officeart/2011/layout/HexagonRadial"/>
    <dgm:cxn modelId="{5CD4D232-FE32-49EC-8AC2-E11279F09797}" type="presParOf" srcId="{0F3F0F29-0D6E-4430-9BC0-B61C263569B7}" destId="{F6F2C320-F57D-474A-9306-00D79C52E263}" srcOrd="11" destOrd="0" presId="urn:microsoft.com/office/officeart/2011/layout/HexagonRadial"/>
    <dgm:cxn modelId="{33DAC194-9C91-4A30-A3EC-AF9385881CDC}" type="presParOf" srcId="{F6F2C320-F57D-474A-9306-00D79C52E263}" destId="{5A3C6D9B-E247-4A5E-AE6F-974B1CD5AF22}" srcOrd="0" destOrd="0" presId="urn:microsoft.com/office/officeart/2011/layout/HexagonRadial"/>
    <dgm:cxn modelId="{7B088F19-149D-44A0-8640-AFB680B6323C}" type="presParOf" srcId="{0F3F0F29-0D6E-4430-9BC0-B61C263569B7}" destId="{73E6C1E8-D9D9-4D6C-8A4B-BD7E8B17161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874D3-957B-411D-92A8-244DAD7452B0}">
      <dsp:nvSpPr>
        <dsp:cNvPr id="0" name=""/>
        <dsp:cNvSpPr/>
      </dsp:nvSpPr>
      <dsp:spPr>
        <a:xfrm>
          <a:off x="3544005" y="2522699"/>
          <a:ext cx="1832666" cy="11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/>
            <a:t>27 LABORATORIOS</a:t>
          </a:r>
        </a:p>
      </dsp:txBody>
      <dsp:txXfrm>
        <a:off x="4119883" y="2845565"/>
        <a:ext cx="1230710" cy="838208"/>
      </dsp:txXfrm>
    </dsp:sp>
    <dsp:sp modelId="{6A35A494-26ED-4434-AB03-ACF11B8C4447}">
      <dsp:nvSpPr>
        <dsp:cNvPr id="0" name=""/>
        <dsp:cNvSpPr/>
      </dsp:nvSpPr>
      <dsp:spPr>
        <a:xfrm>
          <a:off x="553864" y="2522699"/>
          <a:ext cx="1832666" cy="11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/>
            <a:t>17 LABORATORIOS</a:t>
          </a:r>
        </a:p>
      </dsp:txBody>
      <dsp:txXfrm>
        <a:off x="579942" y="2845565"/>
        <a:ext cx="1230710" cy="838208"/>
      </dsp:txXfrm>
    </dsp:sp>
    <dsp:sp modelId="{D3A80AFB-EA0A-4501-8AE2-3ACF110A20A6}">
      <dsp:nvSpPr>
        <dsp:cNvPr id="0" name=""/>
        <dsp:cNvSpPr/>
      </dsp:nvSpPr>
      <dsp:spPr>
        <a:xfrm>
          <a:off x="3544005" y="0"/>
          <a:ext cx="1832666" cy="11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3 REGIONES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14 SUCURSALES</a:t>
          </a:r>
          <a:endParaRPr lang="es-EC" sz="1300" kern="1200" dirty="0"/>
        </a:p>
      </dsp:txBody>
      <dsp:txXfrm>
        <a:off x="4119883" y="26078"/>
        <a:ext cx="1230710" cy="838208"/>
      </dsp:txXfrm>
    </dsp:sp>
    <dsp:sp modelId="{8ADD8836-6394-4183-859C-BBD0AD9EDFD3}">
      <dsp:nvSpPr>
        <dsp:cNvPr id="0" name=""/>
        <dsp:cNvSpPr/>
      </dsp:nvSpPr>
      <dsp:spPr>
        <a:xfrm>
          <a:off x="553864" y="0"/>
          <a:ext cx="1832666" cy="118715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FARMACIAS ECONÓMICAS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/>
            <a:t>FARMACIAS MEDICITY</a:t>
          </a:r>
        </a:p>
      </dsp:txBody>
      <dsp:txXfrm>
        <a:off x="579942" y="26078"/>
        <a:ext cx="1230710" cy="838208"/>
      </dsp:txXfrm>
    </dsp:sp>
    <dsp:sp modelId="{6F0CAA4C-D6CD-4589-B705-63C9BE81D7A6}">
      <dsp:nvSpPr>
        <dsp:cNvPr id="0" name=""/>
        <dsp:cNvSpPr/>
      </dsp:nvSpPr>
      <dsp:spPr>
        <a:xfrm>
          <a:off x="1321804" y="211461"/>
          <a:ext cx="1606365" cy="160636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FARMA-ENLACE</a:t>
          </a:r>
          <a:endParaRPr lang="es-EC" sz="1600" b="1" kern="1200" dirty="0"/>
        </a:p>
      </dsp:txBody>
      <dsp:txXfrm>
        <a:off x="1792297" y="681954"/>
        <a:ext cx="1135872" cy="1135872"/>
      </dsp:txXfrm>
    </dsp:sp>
    <dsp:sp modelId="{E7512DBA-FEAF-4F97-83E5-B155CCF15EFD}">
      <dsp:nvSpPr>
        <dsp:cNvPr id="0" name=""/>
        <dsp:cNvSpPr/>
      </dsp:nvSpPr>
      <dsp:spPr>
        <a:xfrm rot="5400000">
          <a:off x="3002367" y="211461"/>
          <a:ext cx="1606365" cy="160636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ECUA-QUÍMICA</a:t>
          </a:r>
          <a:endParaRPr lang="es-EC" sz="1600" b="1" kern="1200" dirty="0"/>
        </a:p>
      </dsp:txBody>
      <dsp:txXfrm rot="-5400000">
        <a:off x="3002367" y="681954"/>
        <a:ext cx="1135872" cy="1135872"/>
      </dsp:txXfrm>
    </dsp:sp>
    <dsp:sp modelId="{24C9FA35-CE35-4A86-9D37-76604B5A406E}">
      <dsp:nvSpPr>
        <dsp:cNvPr id="0" name=""/>
        <dsp:cNvSpPr/>
      </dsp:nvSpPr>
      <dsp:spPr>
        <a:xfrm rot="10800000">
          <a:off x="3002367" y="1892024"/>
          <a:ext cx="1606365" cy="160636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/>
            <a:t>LETERAGO</a:t>
          </a:r>
        </a:p>
      </dsp:txBody>
      <dsp:txXfrm rot="10800000">
        <a:off x="3002367" y="1892024"/>
        <a:ext cx="1135872" cy="1135872"/>
      </dsp:txXfrm>
    </dsp:sp>
    <dsp:sp modelId="{ED2CF6C2-3979-4CCA-A5D9-030172858016}">
      <dsp:nvSpPr>
        <dsp:cNvPr id="0" name=""/>
        <dsp:cNvSpPr/>
      </dsp:nvSpPr>
      <dsp:spPr>
        <a:xfrm rot="16200000">
          <a:off x="1321804" y="1892024"/>
          <a:ext cx="1606365" cy="160636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/>
            <a:t>QUIFATEX</a:t>
          </a:r>
        </a:p>
      </dsp:txBody>
      <dsp:txXfrm rot="5400000">
        <a:off x="1792297" y="1892024"/>
        <a:ext cx="1135872" cy="1135872"/>
      </dsp:txXfrm>
    </dsp:sp>
    <dsp:sp modelId="{182BE5BF-F490-47C4-A33D-5E1675011AD2}">
      <dsp:nvSpPr>
        <dsp:cNvPr id="0" name=""/>
        <dsp:cNvSpPr/>
      </dsp:nvSpPr>
      <dsp:spPr>
        <a:xfrm>
          <a:off x="2687957" y="1521039"/>
          <a:ext cx="554622" cy="482280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A9FB8-8F07-493D-9321-DC8F999B387C}">
      <dsp:nvSpPr>
        <dsp:cNvPr id="0" name=""/>
        <dsp:cNvSpPr/>
      </dsp:nvSpPr>
      <dsp:spPr>
        <a:xfrm rot="10800000">
          <a:off x="2687957" y="1706531"/>
          <a:ext cx="554622" cy="482280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42130-24B6-45CF-872F-B7608803579B}">
      <dsp:nvSpPr>
        <dsp:cNvPr id="0" name=""/>
        <dsp:cNvSpPr/>
      </dsp:nvSpPr>
      <dsp:spPr>
        <a:xfrm>
          <a:off x="3643521" y="3441260"/>
          <a:ext cx="2852847" cy="25485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/>
            <a:t>CONCLUSIONES</a:t>
          </a:r>
        </a:p>
      </dsp:txBody>
      <dsp:txXfrm>
        <a:off x="4061311" y="3814490"/>
        <a:ext cx="2017267" cy="1802113"/>
      </dsp:txXfrm>
    </dsp:sp>
    <dsp:sp modelId="{71CCEF49-D45A-4F8F-901F-FC2985970DBB}">
      <dsp:nvSpPr>
        <dsp:cNvPr id="0" name=""/>
        <dsp:cNvSpPr/>
      </dsp:nvSpPr>
      <dsp:spPr>
        <a:xfrm rot="10713535">
          <a:off x="1791017" y="4412832"/>
          <a:ext cx="1751441" cy="7263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B0AB8-8258-4196-8D9B-C48CC87FE325}">
      <dsp:nvSpPr>
        <dsp:cNvPr id="0" name=""/>
        <dsp:cNvSpPr/>
      </dsp:nvSpPr>
      <dsp:spPr>
        <a:xfrm>
          <a:off x="530290" y="3731580"/>
          <a:ext cx="2522009" cy="2132892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El 100% </a:t>
          </a:r>
          <a:r>
            <a:rPr lang="es-ES_tradnl" sz="2400" kern="1200" dirty="0" smtClean="0"/>
            <a:t>modelo convencional</a:t>
          </a:r>
          <a:r>
            <a:rPr lang="es-ES_tradnl" sz="2400" kern="1200" dirty="0"/>
            <a:t>, </a:t>
          </a:r>
          <a:endParaRPr lang="es-EC" sz="2400" kern="1200" dirty="0"/>
        </a:p>
      </dsp:txBody>
      <dsp:txXfrm>
        <a:off x="592760" y="3794050"/>
        <a:ext cx="2397069" cy="2007952"/>
      </dsp:txXfrm>
    </dsp:sp>
    <dsp:sp modelId="{6482AE40-48ED-414F-A151-10009738F295}">
      <dsp:nvSpPr>
        <dsp:cNvPr id="0" name=""/>
        <dsp:cNvSpPr/>
      </dsp:nvSpPr>
      <dsp:spPr>
        <a:xfrm rot="13055299">
          <a:off x="1602362" y="2658059"/>
          <a:ext cx="2533080" cy="726343"/>
        </a:xfrm>
        <a:prstGeom prst="leftArrow">
          <a:avLst>
            <a:gd name="adj1" fmla="val 60000"/>
            <a:gd name="adj2" fmla="val 50000"/>
          </a:avLst>
        </a:prstGeom>
        <a:solidFill>
          <a:srgbClr val="37261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4CD47-C2D2-48FE-870F-BE653D84FAC7}">
      <dsp:nvSpPr>
        <dsp:cNvPr id="0" name=""/>
        <dsp:cNvSpPr/>
      </dsp:nvSpPr>
      <dsp:spPr>
        <a:xfrm>
          <a:off x="654706" y="1280204"/>
          <a:ext cx="2421144" cy="1936915"/>
        </a:xfrm>
        <a:prstGeom prst="roundRect">
          <a:avLst>
            <a:gd name="adj" fmla="val 10000"/>
          </a:avLst>
        </a:prstGeom>
        <a:solidFill>
          <a:srgbClr val="3726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100</a:t>
          </a:r>
          <a:r>
            <a:rPr lang="es-ES_tradnl" sz="2400" kern="1200" dirty="0"/>
            <a:t>% de las empresas supera el 90% de </a:t>
          </a:r>
          <a:r>
            <a:rPr lang="es-ES_tradnl" sz="2400" kern="1200" dirty="0" smtClean="0"/>
            <a:t>capacidad </a:t>
          </a:r>
          <a:r>
            <a:rPr lang="es-ES_tradnl" sz="2400" kern="1200" dirty="0"/>
            <a:t>física, </a:t>
          </a:r>
          <a:endParaRPr lang="es-EC" sz="2400" kern="1200" dirty="0"/>
        </a:p>
      </dsp:txBody>
      <dsp:txXfrm>
        <a:off x="711436" y="1336934"/>
        <a:ext cx="2307684" cy="1823455"/>
      </dsp:txXfrm>
    </dsp:sp>
    <dsp:sp modelId="{1165B1A9-894B-4444-BE5B-644B3CBC1FCD}">
      <dsp:nvSpPr>
        <dsp:cNvPr id="0" name=""/>
        <dsp:cNvSpPr/>
      </dsp:nvSpPr>
      <dsp:spPr>
        <a:xfrm rot="16604935">
          <a:off x="4374837" y="2006769"/>
          <a:ext cx="1945365" cy="726343"/>
        </a:xfrm>
        <a:prstGeom prst="leftArrow">
          <a:avLst>
            <a:gd name="adj1" fmla="val 60000"/>
            <a:gd name="adj2" fmla="val 50000"/>
          </a:avLst>
        </a:prstGeom>
        <a:solidFill>
          <a:srgbClr val="493A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CA08A-5778-42CA-83ED-8D9EFC0B3052}">
      <dsp:nvSpPr>
        <dsp:cNvPr id="0" name=""/>
        <dsp:cNvSpPr/>
      </dsp:nvSpPr>
      <dsp:spPr>
        <a:xfrm>
          <a:off x="4251256" y="435540"/>
          <a:ext cx="2421144" cy="1936915"/>
        </a:xfrm>
        <a:prstGeom prst="roundRect">
          <a:avLst>
            <a:gd name="adj" fmla="val 10000"/>
          </a:avLst>
        </a:prstGeom>
        <a:solidFill>
          <a:srgbClr val="493A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Capacidad </a:t>
          </a:r>
          <a:r>
            <a:rPr lang="es-ES_tradnl" sz="2400" kern="1200" dirty="0"/>
            <a:t>operativa supera el </a:t>
          </a:r>
          <a:r>
            <a:rPr lang="es-ES_tradnl" sz="2400" kern="1200" dirty="0" smtClean="0"/>
            <a:t>90%</a:t>
          </a:r>
          <a:endParaRPr lang="es-EC" sz="2400" kern="1200" dirty="0"/>
        </a:p>
      </dsp:txBody>
      <dsp:txXfrm>
        <a:off x="4307986" y="492270"/>
        <a:ext cx="2307684" cy="1823455"/>
      </dsp:txXfrm>
    </dsp:sp>
    <dsp:sp modelId="{5958C205-9BA1-4313-9C19-01F16E15A6AD}">
      <dsp:nvSpPr>
        <dsp:cNvPr id="0" name=""/>
        <dsp:cNvSpPr/>
      </dsp:nvSpPr>
      <dsp:spPr>
        <a:xfrm rot="19591416">
          <a:off x="6126248" y="2786975"/>
          <a:ext cx="2621750" cy="7263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5160C-75D8-4B89-B266-67D51E467038}">
      <dsp:nvSpPr>
        <dsp:cNvPr id="0" name=""/>
        <dsp:cNvSpPr/>
      </dsp:nvSpPr>
      <dsp:spPr>
        <a:xfrm>
          <a:off x="7319969" y="1458618"/>
          <a:ext cx="2421144" cy="1936915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Más del 60% enfocado en despachos </a:t>
          </a:r>
          <a:endParaRPr lang="es-EC" sz="2400" kern="1200" dirty="0"/>
        </a:p>
      </dsp:txBody>
      <dsp:txXfrm>
        <a:off x="7376699" y="1515348"/>
        <a:ext cx="2307684" cy="1823455"/>
      </dsp:txXfrm>
    </dsp:sp>
    <dsp:sp modelId="{F5873396-B08B-46AB-B5A5-5EE280334ADC}">
      <dsp:nvSpPr>
        <dsp:cNvPr id="0" name=""/>
        <dsp:cNvSpPr/>
      </dsp:nvSpPr>
      <dsp:spPr>
        <a:xfrm rot="218743">
          <a:off x="6375080" y="4520843"/>
          <a:ext cx="1905378" cy="7263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501FD-FD9C-4240-8A43-E3D2B5CB8A8F}">
      <dsp:nvSpPr>
        <dsp:cNvPr id="0" name=""/>
        <dsp:cNvSpPr/>
      </dsp:nvSpPr>
      <dsp:spPr>
        <a:xfrm>
          <a:off x="7294375" y="3965952"/>
          <a:ext cx="2421144" cy="193691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El 75% de </a:t>
          </a:r>
          <a:r>
            <a:rPr lang="es-EC" sz="2400" kern="1200" dirty="0" smtClean="0"/>
            <a:t>empresas </a:t>
          </a:r>
          <a:r>
            <a:rPr lang="es-EC" sz="2400" kern="1200" dirty="0"/>
            <a:t>tiene sistemas de administración de bodegas, </a:t>
          </a:r>
        </a:p>
      </dsp:txBody>
      <dsp:txXfrm>
        <a:off x="7351105" y="4022682"/>
        <a:ext cx="2307684" cy="1823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CFA5A-9E6D-4313-B925-0CDF6115AC9D}">
      <dsp:nvSpPr>
        <dsp:cNvPr id="0" name=""/>
        <dsp:cNvSpPr/>
      </dsp:nvSpPr>
      <dsp:spPr>
        <a:xfrm>
          <a:off x="4114192" y="2051884"/>
          <a:ext cx="2981373" cy="225605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RECOMENDACIONES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577491" y="2402470"/>
        <a:ext cx="2054775" cy="1554882"/>
      </dsp:txXfrm>
    </dsp:sp>
    <dsp:sp modelId="{AC046BEA-13A5-427D-B987-F934B870900C}">
      <dsp:nvSpPr>
        <dsp:cNvPr id="0" name=""/>
        <dsp:cNvSpPr/>
      </dsp:nvSpPr>
      <dsp:spPr>
        <a:xfrm>
          <a:off x="5933992" y="972514"/>
          <a:ext cx="984003" cy="8478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02612-B01A-4065-A307-AFF919B1AF2A}">
      <dsp:nvSpPr>
        <dsp:cNvPr id="0" name=""/>
        <dsp:cNvSpPr/>
      </dsp:nvSpPr>
      <dsp:spPr>
        <a:xfrm>
          <a:off x="4113700" y="0"/>
          <a:ext cx="2992064" cy="1848985"/>
        </a:xfrm>
        <a:prstGeom prst="hexagon">
          <a:avLst>
            <a:gd name="adj" fmla="val 28570"/>
            <a:gd name="vf" fmla="val 115470"/>
          </a:avLst>
        </a:prstGeom>
        <a:solidFill>
          <a:srgbClr val="3726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Alquiler de bodegas de tránsito </a:t>
          </a:r>
          <a:endParaRPr lang="es-EC" sz="2400" kern="1200" dirty="0"/>
        </a:p>
      </dsp:txBody>
      <dsp:txXfrm>
        <a:off x="4539124" y="262896"/>
        <a:ext cx="2141216" cy="1323193"/>
      </dsp:txXfrm>
    </dsp:sp>
    <dsp:sp modelId="{52442926-D4A2-463C-B4F9-EB86E7243A39}">
      <dsp:nvSpPr>
        <dsp:cNvPr id="0" name=""/>
        <dsp:cNvSpPr/>
      </dsp:nvSpPr>
      <dsp:spPr>
        <a:xfrm>
          <a:off x="7082401" y="2557540"/>
          <a:ext cx="984003" cy="8478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D0871-868A-4CC4-ADC2-BF45A97E4A85}">
      <dsp:nvSpPr>
        <dsp:cNvPr id="0" name=""/>
        <dsp:cNvSpPr/>
      </dsp:nvSpPr>
      <dsp:spPr>
        <a:xfrm>
          <a:off x="6835819" y="1115487"/>
          <a:ext cx="2992064" cy="184898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Revisar lay </a:t>
          </a:r>
          <a:r>
            <a:rPr lang="es-ES_tradnl" sz="2400" kern="1200" dirty="0" err="1" smtClean="0"/>
            <a:t>out</a:t>
          </a:r>
          <a:endParaRPr lang="es-EC" sz="2400" kern="1200" dirty="0"/>
        </a:p>
      </dsp:txBody>
      <dsp:txXfrm>
        <a:off x="7261243" y="1378383"/>
        <a:ext cx="2141216" cy="1323193"/>
      </dsp:txXfrm>
    </dsp:sp>
    <dsp:sp modelId="{5C676022-666E-4BA6-855F-C91C540353B3}">
      <dsp:nvSpPr>
        <dsp:cNvPr id="0" name=""/>
        <dsp:cNvSpPr/>
      </dsp:nvSpPr>
      <dsp:spPr>
        <a:xfrm>
          <a:off x="6284642" y="4346737"/>
          <a:ext cx="984003" cy="8478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90972-26F6-49C6-9944-F918C72BC20F}">
      <dsp:nvSpPr>
        <dsp:cNvPr id="0" name=""/>
        <dsp:cNvSpPr/>
      </dsp:nvSpPr>
      <dsp:spPr>
        <a:xfrm>
          <a:off x="6705190" y="3351188"/>
          <a:ext cx="2992064" cy="184898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Incrementar racks</a:t>
          </a:r>
          <a:endParaRPr lang="es-EC" sz="2400" kern="1200" dirty="0"/>
        </a:p>
      </dsp:txBody>
      <dsp:txXfrm>
        <a:off x="7130614" y="3614084"/>
        <a:ext cx="2141216" cy="1323193"/>
      </dsp:txXfrm>
    </dsp:sp>
    <dsp:sp modelId="{890D949E-5EF3-414F-9FEE-285A272D82E7}">
      <dsp:nvSpPr>
        <dsp:cNvPr id="0" name=""/>
        <dsp:cNvSpPr/>
      </dsp:nvSpPr>
      <dsp:spPr>
        <a:xfrm>
          <a:off x="4305715" y="4532463"/>
          <a:ext cx="984003" cy="8478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C3212-E805-42B4-9F88-CC40B27A2407}">
      <dsp:nvSpPr>
        <dsp:cNvPr id="0" name=""/>
        <dsp:cNvSpPr/>
      </dsp:nvSpPr>
      <dsp:spPr>
        <a:xfrm>
          <a:off x="4113700" y="4511473"/>
          <a:ext cx="2992064" cy="184898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Adoptar otros modelos de almacenamiento </a:t>
          </a:r>
          <a:endParaRPr lang="es-EC" sz="2400" kern="1200" dirty="0"/>
        </a:p>
      </dsp:txBody>
      <dsp:txXfrm>
        <a:off x="4539124" y="4774369"/>
        <a:ext cx="2141216" cy="1323193"/>
      </dsp:txXfrm>
    </dsp:sp>
    <dsp:sp modelId="{5A3C6D9B-E247-4A5E-AE6F-974B1CD5AF22}">
      <dsp:nvSpPr>
        <dsp:cNvPr id="0" name=""/>
        <dsp:cNvSpPr/>
      </dsp:nvSpPr>
      <dsp:spPr>
        <a:xfrm>
          <a:off x="3138500" y="2948072"/>
          <a:ext cx="984003" cy="84784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EC757-EDFE-438E-8B24-663307AA1806}">
      <dsp:nvSpPr>
        <dsp:cNvPr id="0" name=""/>
        <dsp:cNvSpPr/>
      </dsp:nvSpPr>
      <dsp:spPr>
        <a:xfrm>
          <a:off x="1502231" y="3395986"/>
          <a:ext cx="2992064" cy="184898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Planificar las compras</a:t>
          </a:r>
          <a:endParaRPr lang="es-EC" sz="2400" kern="1200" dirty="0"/>
        </a:p>
      </dsp:txBody>
      <dsp:txXfrm>
        <a:off x="1927655" y="3658882"/>
        <a:ext cx="2141216" cy="1323193"/>
      </dsp:txXfrm>
    </dsp:sp>
    <dsp:sp modelId="{73E6C1E8-D9D9-4D6C-8A4B-BD7E8B17161E}">
      <dsp:nvSpPr>
        <dsp:cNvPr id="0" name=""/>
        <dsp:cNvSpPr/>
      </dsp:nvSpPr>
      <dsp:spPr>
        <a:xfrm>
          <a:off x="1567567" y="1069399"/>
          <a:ext cx="2992064" cy="184898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Implementar sistema de administración de bodegas</a:t>
          </a:r>
          <a:endParaRPr lang="es-EC" sz="2000" kern="1200" dirty="0"/>
        </a:p>
      </dsp:txBody>
      <dsp:txXfrm>
        <a:off x="1992991" y="1332295"/>
        <a:ext cx="2141216" cy="1323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5F8EB-3404-428A-942A-03125CC55AA4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68DC7-CD8D-4659-B960-11F42F39BB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35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7B65-3FBA-411B-A0EE-938C6902D6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09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7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86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0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65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09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23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532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59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84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24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3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D2C2-02C9-4DBC-A7A5-B5A02EFBC6B1}" type="datetimeFigureOut">
              <a:rPr lang="es-MX" smtClean="0"/>
              <a:pPr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92A4-8921-4C64-9593-7F8D87E1E2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521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26923" t="9331" r="27643" b="10915"/>
          <a:stretch/>
        </p:blipFill>
        <p:spPr>
          <a:xfrm>
            <a:off x="3503054" y="682580"/>
            <a:ext cx="5911402" cy="5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976" y="88756"/>
            <a:ext cx="9775408" cy="67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1647825"/>
            <a:ext cx="4689283" cy="5038725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3509031"/>
            <a:ext cx="2450004" cy="2283458"/>
          </a:xfrm>
          <a:prstGeom prst="rect">
            <a:avLst/>
          </a:prstGeom>
        </p:spPr>
      </p:pic>
      <p:pic>
        <p:nvPicPr>
          <p:cNvPr id="5" name="Li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1088" y="3404455"/>
            <a:ext cx="9347200" cy="214544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2" y="2666512"/>
            <a:ext cx="774700" cy="657048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4" y="2532859"/>
            <a:ext cx="851512" cy="722194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554193" y="6178933"/>
            <a:ext cx="3383307" cy="6790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26" tIns="45714" rIns="91426" bIns="45714" rtlCol="0" anchor="ctr">
            <a:noAutofit/>
          </a:bodyPr>
          <a:lstStyle>
            <a:defPPr>
              <a:defRPr lang="es-MX"/>
            </a:defPPr>
            <a:lvl1pPr algn="ctr" defTabSz="914262">
              <a:spcBef>
                <a:spcPct val="0"/>
              </a:spcBef>
              <a:buNone/>
              <a:defRPr sz="2700" b="1"/>
            </a:lvl1pPr>
          </a:lstStyle>
          <a:p>
            <a:r>
              <a:rPr lang="es-EC" dirty="0" smtClean="0"/>
              <a:t>Desventajas</a:t>
            </a:r>
            <a:endParaRPr lang="es-EC" dirty="0"/>
          </a:p>
        </p:txBody>
      </p:sp>
      <p:sp>
        <p:nvSpPr>
          <p:cNvPr id="49" name="Rounded Rectangle 48"/>
          <p:cNvSpPr/>
          <p:nvPr/>
        </p:nvSpPr>
        <p:spPr>
          <a:xfrm>
            <a:off x="1222420" y="1573306"/>
            <a:ext cx="1975175" cy="943804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Optimiza espacio</a:t>
            </a:r>
            <a:endParaRPr lang="es-MX" sz="2700" b="1" dirty="0" smtClean="0">
              <a:solidFill>
                <a:schemeClr val="tx1"/>
              </a:solidFill>
            </a:endParaRPr>
          </a:p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671047" y="1815353"/>
            <a:ext cx="2966149" cy="1016175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_tradnl" sz="2700" b="1" dirty="0" smtClean="0">
                <a:solidFill>
                  <a:schemeClr val="tx1"/>
                </a:solidFill>
              </a:rPr>
              <a:t>Se adapta a cualquier artículo</a:t>
            </a:r>
            <a:endParaRPr lang="es-MX" sz="2700" b="1" dirty="0" smtClean="0">
              <a:solidFill>
                <a:schemeClr val="tx1"/>
              </a:solidFill>
            </a:endParaRPr>
          </a:p>
          <a:p>
            <a:pPr lvl="0" algn="ctr"/>
            <a:endParaRPr lang="es-MX" sz="2700" b="1" dirty="0" smtClean="0">
              <a:solidFill>
                <a:schemeClr val="tx1"/>
              </a:solidFill>
            </a:endParaRPr>
          </a:p>
          <a:p>
            <a:pPr algn="ctr"/>
            <a:endParaRPr lang="es-EC" sz="2700" b="1" dirty="0" smtClean="0">
              <a:solidFill>
                <a:schemeClr val="tx1"/>
              </a:solidFill>
            </a:endParaRPr>
          </a:p>
          <a:p>
            <a:pPr lvl="0" algn="ctr"/>
            <a:endParaRPr lang="es-EC" sz="27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.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378074" y="1467318"/>
            <a:ext cx="3339232" cy="899364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Gran disponibilidad para almacenamiento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48871" y="4155221"/>
            <a:ext cx="3177484" cy="1277392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Lentitud del proceso en la apertura y cierre 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746812" y="4284974"/>
            <a:ext cx="2667284" cy="905591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Bajo control de inventarios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151174" y="4008025"/>
            <a:ext cx="2256850" cy="1222881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Necesita dispositivos eléctricos</a:t>
            </a:r>
            <a:endParaRPr lang="es-EC" sz="27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82188" y="2590801"/>
            <a:ext cx="0" cy="920927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65513" y="3552070"/>
            <a:ext cx="0" cy="531483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8388" y="2924542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878372" y="2476963"/>
            <a:ext cx="0" cy="98097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154270" y="3478110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9111455" y="3562819"/>
            <a:ext cx="0" cy="36260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108388" y="183777"/>
            <a:ext cx="3008527" cy="606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Ventajas</a:t>
            </a:r>
            <a:endParaRPr lang="es-EC" sz="2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ALMACENAMIENTO  MÓVIL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53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3" grpId="0" animBg="1"/>
      <p:bldP spid="56" grpId="0" animBg="1"/>
      <p:bldP spid="59" grpId="0" animBg="1"/>
      <p:bldP spid="6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MATRIZ DE VARIABLES</a:t>
            </a:r>
            <a:endParaRPr lang="en-US" sz="2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97682"/>
              </p:ext>
            </p:extLst>
          </p:nvPr>
        </p:nvGraphicFramePr>
        <p:xfrm>
          <a:off x="1005840" y="235130"/>
          <a:ext cx="10881360" cy="64978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28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9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27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0" b="1" u="none" strike="noStrike" dirty="0"/>
                        <a:t>AREAS</a:t>
                      </a:r>
                      <a:endParaRPr lang="es-EC" sz="3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0" b="1" u="none" strike="noStrike" dirty="0"/>
                        <a:t>VARIABLES</a:t>
                      </a:r>
                      <a:endParaRPr lang="es-EC" sz="3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000" b="1" u="none" strike="noStrike" dirty="0"/>
                        <a:t>SUB VARIABLES</a:t>
                      </a:r>
                      <a:endParaRPr lang="es-EC" sz="3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88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C" sz="4000" b="1" u="none" strike="noStrike" dirty="0" smtClean="0"/>
                        <a:t>Operaciones</a:t>
                      </a:r>
                      <a:endParaRPr lang="es-EC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 smtClean="0"/>
                        <a:t>Índice </a:t>
                      </a:r>
                      <a:r>
                        <a:rPr lang="es-EC" sz="2400" b="1" u="none" strike="noStrike" dirty="0"/>
                        <a:t>de Rotación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/>
                        <a:t>Inventarios</a:t>
                      </a:r>
                      <a:endParaRPr lang="es-EC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8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Tiempos de entrega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/>
                        <a:t>Despachos</a:t>
                      </a:r>
                      <a:endParaRPr lang="es-EC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8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Gestión de almacén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/>
                        <a:t>Manejo de materiales </a:t>
                      </a:r>
                      <a:endParaRPr lang="es-EC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 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Tiempos de Recepción, Almacenamiento, Preparación de pedido, envío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884">
                <a:tc vMerge="1">
                  <a:txBody>
                    <a:bodyPr/>
                    <a:lstStyle/>
                    <a:p>
                      <a:pPr algn="ctr" fontAlgn="ctr"/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Nivel de Servicio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Productividad y Capacitación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3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 smtClean="0"/>
                        <a:t>Movimiento </a:t>
                      </a:r>
                      <a:r>
                        <a:rPr lang="es-EC" sz="2400" b="1" u="none" strike="noStrike" dirty="0"/>
                        <a:t>de productos (entregas a tiempo </a:t>
                      </a:r>
                      <a:r>
                        <a:rPr lang="es-EC" sz="2400" b="1" u="none" strike="noStrike" dirty="0" err="1"/>
                        <a:t>Fill</a:t>
                      </a:r>
                      <a:r>
                        <a:rPr lang="es-EC" sz="2400" b="1" u="none" strike="noStrike" dirty="0"/>
                        <a:t> </a:t>
                      </a:r>
                      <a:r>
                        <a:rPr lang="es-EC" sz="2400" b="1" u="none" strike="noStrike" dirty="0" err="1"/>
                        <a:t>Rate</a:t>
                      </a:r>
                      <a:r>
                        <a:rPr lang="es-EC" sz="2400" b="1" u="none" strike="noStrike" dirty="0"/>
                        <a:t>)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8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Manejo de inventario (Obsoletos)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8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Almacenamiento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Capacidad operativa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8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Número de artículos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3602">
                <a:tc vMerge="1">
                  <a:txBody>
                    <a:bodyPr/>
                    <a:lstStyle/>
                    <a:p>
                      <a:pPr algn="ctr" fontAlgn="ctr"/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/>
                        <a:t>Utilización del espacio físico</a:t>
                      </a:r>
                      <a:endParaRPr lang="es-EC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Capacidad física utilizada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3602">
                <a:tc vMerge="1">
                  <a:txBody>
                    <a:bodyPr/>
                    <a:lstStyle/>
                    <a:p>
                      <a:pPr algn="ctr" fontAlgn="ctr"/>
                      <a:endParaRPr lang="es-EC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/>
                        <a:t>Recursos claves</a:t>
                      </a:r>
                      <a:endParaRPr lang="es-EC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u="none" strike="noStrike" dirty="0"/>
                        <a:t>Recursos tecnológicos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306" y="2078605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10318" y="1130443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6" y="1029234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902521" y="1108376"/>
            <a:ext cx="3485250" cy="867186"/>
            <a:chOff x="5342415" y="934200"/>
            <a:chExt cx="6261323" cy="1557917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934200"/>
              <a:ext cx="4561524" cy="154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100% para preparación</a:t>
              </a:r>
              <a:endParaRPr lang="es-EC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8002" y="1031398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18916" y="1108636"/>
            <a:ext cx="3132094" cy="865853"/>
            <a:chOff x="1205155" y="1029455"/>
            <a:chExt cx="5626870" cy="1555520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bg1"/>
                  </a:solidFill>
                </a:rPr>
                <a:t>1</a:t>
              </a:r>
              <a:endParaRPr lang="es-EC" sz="49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9507" y="1029455"/>
              <a:ext cx="4632518" cy="138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>
                  <a:solidFill>
                    <a:schemeClr val="bg1"/>
                  </a:solidFill>
                </a:rPr>
                <a:t>Tiempos establecidos </a:t>
              </a:r>
              <a:endParaRPr lang="es-EC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046855" y="3367166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3" y="3265958"/>
            <a:ext cx="41345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5839058" y="3357964"/>
            <a:ext cx="3485250" cy="854322"/>
            <a:chOff x="5342415" y="957310"/>
            <a:chExt cx="6261323" cy="1534807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980855" y="957310"/>
              <a:ext cx="5328241" cy="143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300" b="1" dirty="0" smtClean="0">
                  <a:solidFill>
                    <a:schemeClr val="accent2">
                      <a:lumMod val="50000"/>
                    </a:schemeClr>
                  </a:solidFill>
                </a:rPr>
                <a:t>Planificar, automatizar y procesos</a:t>
              </a:r>
              <a:endParaRPr lang="es-EC" sz="23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94540" y="3268121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058002" y="3344260"/>
            <a:ext cx="3578637" cy="854080"/>
            <a:chOff x="1205155" y="1050604"/>
            <a:chExt cx="6429094" cy="1534371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s-EC" sz="49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235201" y="1326388"/>
              <a:ext cx="5399048" cy="77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Calidad (acciones)</a:t>
              </a:r>
              <a:endParaRPr lang="es-EC" sz="2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5866423" y="2191071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4061" y="2191076"/>
            <a:ext cx="3485250" cy="843288"/>
            <a:chOff x="1848457" y="2288831"/>
            <a:chExt cx="4647000" cy="1124381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295540"/>
              <a:ext cx="3541335" cy="110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Farmacias, Públicos y Distribuidores</a:t>
              </a:r>
              <a:endParaRPr lang="es-EC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208672" y="2112331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18355" y="2203359"/>
            <a:ext cx="2898569" cy="854079"/>
            <a:chOff x="1216401" y="1028516"/>
            <a:chExt cx="5207337" cy="1534371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s-EC" sz="49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216401" y="1233695"/>
              <a:ext cx="4373294" cy="774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Tipos de Clientes</a:t>
              </a:r>
              <a:endParaRPr lang="es-EC" sz="2200" b="1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015" y="4411272"/>
            <a:ext cx="4134553" cy="110788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5862131" y="4502305"/>
            <a:ext cx="3485250" cy="843286"/>
            <a:chOff x="5219477" y="995322"/>
            <a:chExt cx="6261323" cy="1514980"/>
          </a:xfrm>
        </p:grpSpPr>
        <p:sp>
          <p:nvSpPr>
            <p:cNvPr id="56" name="Freeform: Shape 55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69769" y="4502305"/>
            <a:ext cx="3485250" cy="843286"/>
            <a:chOff x="1848457" y="2288831"/>
            <a:chExt cx="4647000" cy="1124381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219477" y="995322"/>
                <a:ext cx="56720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264061" y="2361090"/>
              <a:ext cx="4156976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El 50% afectado</a:t>
              </a:r>
              <a:endParaRPr lang="es-EC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6204381" y="4423565"/>
            <a:ext cx="3188210" cy="1000576"/>
            <a:chOff x="1690777" y="2053087"/>
            <a:chExt cx="3700733" cy="1449238"/>
          </a:xfrm>
          <a:effectLst/>
        </p:grpSpPr>
        <p:sp>
          <p:nvSpPr>
            <p:cNvPr id="64" name="Freeform: Shape 6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436317" y="4479445"/>
            <a:ext cx="2857102" cy="876940"/>
            <a:chOff x="1290897" y="987448"/>
            <a:chExt cx="5132841" cy="1575439"/>
          </a:xfrm>
        </p:grpSpPr>
        <p:sp>
          <p:nvSpPr>
            <p:cNvPr id="68" name="TextBox 67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  <a:endParaRPr lang="es-EC" sz="495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290897" y="987448"/>
              <a:ext cx="5041192" cy="138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Frecuencia de no disponibles</a:t>
              </a:r>
              <a:endParaRPr lang="es-EC" sz="2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TIEMPOS DE ENTREGA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68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2.59259E-6 L 0.00834 -2.59259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7037E-7 L 2.5E-6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33333E-6 L 3.33333E-6 3.33333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306" y="2078605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10318" y="1130443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6" y="1029234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902521" y="1108376"/>
            <a:ext cx="3485250" cy="867186"/>
            <a:chOff x="5342415" y="934200"/>
            <a:chExt cx="6261323" cy="1557917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934200"/>
              <a:ext cx="4561524" cy="82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100%  rotación</a:t>
              </a:r>
              <a:endParaRPr lang="es-EC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8002" y="1031398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18916" y="1108636"/>
            <a:ext cx="3132094" cy="865853"/>
            <a:chOff x="1205155" y="1029455"/>
            <a:chExt cx="5626870" cy="1555520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bg1"/>
                  </a:solidFill>
                </a:rPr>
                <a:t>1</a:t>
              </a:r>
              <a:endParaRPr lang="es-EC" sz="49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9507" y="1029455"/>
              <a:ext cx="4632518" cy="138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>
                  <a:solidFill>
                    <a:schemeClr val="bg1"/>
                  </a:solidFill>
                </a:rPr>
                <a:t>Identifican productos</a:t>
              </a:r>
              <a:endParaRPr lang="es-EC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046855" y="3367166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3" y="3265958"/>
            <a:ext cx="41345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5839058" y="3357964"/>
            <a:ext cx="3485250" cy="854322"/>
            <a:chOff x="5342415" y="957310"/>
            <a:chExt cx="6261323" cy="1534807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980855" y="957310"/>
              <a:ext cx="5328241" cy="80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300" b="1" dirty="0" smtClean="0">
                  <a:solidFill>
                    <a:schemeClr val="accent2">
                      <a:lumMod val="50000"/>
                    </a:schemeClr>
                  </a:solidFill>
                </a:rPr>
                <a:t>Rotación, tipo ABC</a:t>
              </a:r>
              <a:endParaRPr lang="es-EC" sz="23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94540" y="3268121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058002" y="3344260"/>
            <a:ext cx="3578637" cy="854080"/>
            <a:chOff x="1205155" y="1050604"/>
            <a:chExt cx="6429094" cy="1534371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s-EC" sz="49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235201" y="1326388"/>
              <a:ext cx="5399048" cy="77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Cambios</a:t>
              </a:r>
              <a:endParaRPr lang="es-EC" sz="2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5866423" y="2191071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4061" y="2191076"/>
            <a:ext cx="3485250" cy="843288"/>
            <a:chOff x="1848457" y="2288831"/>
            <a:chExt cx="4647000" cy="1124381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295540"/>
              <a:ext cx="3541335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6 y 12 meses</a:t>
              </a:r>
              <a:endParaRPr lang="es-EC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204381" y="2059890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18355" y="2175970"/>
            <a:ext cx="2898569" cy="881468"/>
            <a:chOff x="1216401" y="979311"/>
            <a:chExt cx="5207337" cy="1583576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s-EC" sz="49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216401" y="979311"/>
              <a:ext cx="4373294" cy="138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Tiempos para cambio ubicación</a:t>
              </a:r>
              <a:endParaRPr lang="es-EC" sz="2200" b="1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015" y="4411272"/>
            <a:ext cx="4134553" cy="110788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5862131" y="4502305"/>
            <a:ext cx="3485250" cy="843286"/>
            <a:chOff x="5219477" y="995322"/>
            <a:chExt cx="6261323" cy="1514980"/>
          </a:xfrm>
        </p:grpSpPr>
        <p:sp>
          <p:nvSpPr>
            <p:cNvPr id="56" name="Freeform: Shape 55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69769" y="4502305"/>
            <a:ext cx="3485250" cy="843286"/>
            <a:chOff x="1848457" y="2288831"/>
            <a:chExt cx="4647000" cy="1124381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219477" y="995322"/>
                <a:ext cx="56720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264061" y="2361090"/>
              <a:ext cx="4156976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Informar N/A</a:t>
              </a:r>
              <a:endParaRPr lang="es-EC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6204381" y="4423565"/>
            <a:ext cx="3188210" cy="1000576"/>
            <a:chOff x="1690777" y="2053087"/>
            <a:chExt cx="3700733" cy="1449238"/>
          </a:xfrm>
          <a:effectLst/>
        </p:grpSpPr>
        <p:sp>
          <p:nvSpPr>
            <p:cNvPr id="64" name="Freeform: Shape 6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436317" y="4502305"/>
            <a:ext cx="2857102" cy="854080"/>
            <a:chOff x="1290897" y="1028516"/>
            <a:chExt cx="5132841" cy="1534371"/>
          </a:xfrm>
        </p:grpSpPr>
        <p:sp>
          <p:nvSpPr>
            <p:cNvPr id="68" name="TextBox 67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  <a:endParaRPr lang="es-EC" sz="495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290897" y="1374495"/>
              <a:ext cx="5041192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Acciones</a:t>
              </a:r>
              <a:endParaRPr lang="es-EC" sz="2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MANEJO DE MATERIALES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5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2.59259E-6 L 0.00834 -2.59259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7037E-7 L 2.5E-6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33333E-6 L 3.33333E-6 3.33333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306" y="2078605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10318" y="1130443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6" y="1029234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902521" y="1108376"/>
            <a:ext cx="3485250" cy="867186"/>
            <a:chOff x="5342415" y="934200"/>
            <a:chExt cx="6261323" cy="1557917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934200"/>
              <a:ext cx="4561524" cy="149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75% de 10 a 20 personas</a:t>
              </a:r>
              <a:endParaRPr lang="es-EC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8002" y="1031398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18916" y="1108636"/>
            <a:ext cx="3132094" cy="865853"/>
            <a:chOff x="1205155" y="1029455"/>
            <a:chExt cx="5626870" cy="1555520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bg1"/>
                  </a:solidFill>
                </a:rPr>
                <a:t>1</a:t>
              </a:r>
              <a:endParaRPr lang="es-EC" sz="49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9507" y="1029455"/>
              <a:ext cx="4632518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>
                  <a:solidFill>
                    <a:schemeClr val="bg1"/>
                  </a:solidFill>
                </a:rPr>
                <a:t>Cantidad personal</a:t>
              </a:r>
              <a:endParaRPr lang="es-EC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046855" y="3367166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3" y="3265958"/>
            <a:ext cx="41345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5839058" y="3369001"/>
            <a:ext cx="3485250" cy="843286"/>
            <a:chOff x="5342415" y="977137"/>
            <a:chExt cx="6261323" cy="1514980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980855" y="1358182"/>
              <a:ext cx="5328241" cy="80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300" b="1" dirty="0" smtClean="0">
                  <a:solidFill>
                    <a:schemeClr val="accent2">
                      <a:lumMod val="50000"/>
                    </a:schemeClr>
                  </a:solidFill>
                </a:rPr>
                <a:t>68% despachos</a:t>
              </a:r>
              <a:endParaRPr lang="es-EC" sz="23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94540" y="3268121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058002" y="3344260"/>
            <a:ext cx="3578637" cy="854080"/>
            <a:chOff x="1205155" y="1050604"/>
            <a:chExt cx="6429094" cy="1534371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s-EC" sz="49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235201" y="1326388"/>
              <a:ext cx="5399048" cy="77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Actividad</a:t>
              </a:r>
              <a:endParaRPr lang="es-EC" sz="2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5866423" y="2191071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4061" y="2191076"/>
            <a:ext cx="3485250" cy="843288"/>
            <a:chOff x="1848457" y="2288831"/>
            <a:chExt cx="4647000" cy="1124381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566816"/>
              <a:ext cx="3541335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75% de 2 a 5 años</a:t>
              </a:r>
              <a:endParaRPr lang="es-EC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204381" y="2059890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368099" y="2203359"/>
            <a:ext cx="2948825" cy="854079"/>
            <a:chOff x="1126115" y="1028516"/>
            <a:chExt cx="5297623" cy="1534371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s-EC" sz="49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126115" y="1287233"/>
              <a:ext cx="4373294" cy="774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Tiempos de trabajo</a:t>
              </a:r>
              <a:endParaRPr lang="es-EC" sz="2200" b="1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015" y="4411272"/>
            <a:ext cx="4134553" cy="110788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5862131" y="4502305"/>
            <a:ext cx="3485250" cy="843286"/>
            <a:chOff x="5219477" y="995322"/>
            <a:chExt cx="6261323" cy="1514980"/>
          </a:xfrm>
        </p:grpSpPr>
        <p:sp>
          <p:nvSpPr>
            <p:cNvPr id="56" name="Freeform: Shape 55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69769" y="4502305"/>
            <a:ext cx="3485250" cy="843286"/>
            <a:chOff x="1848457" y="2288831"/>
            <a:chExt cx="4647000" cy="1124381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219477" y="995322"/>
                <a:ext cx="56720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264061" y="2361090"/>
              <a:ext cx="4156976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50% más de 50</a:t>
              </a:r>
              <a:endParaRPr lang="es-EC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6204381" y="4423565"/>
            <a:ext cx="3188210" cy="1000576"/>
            <a:chOff x="1690777" y="2053087"/>
            <a:chExt cx="3700733" cy="1449238"/>
          </a:xfrm>
          <a:effectLst/>
        </p:grpSpPr>
        <p:sp>
          <p:nvSpPr>
            <p:cNvPr id="64" name="Freeform: Shape 6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436317" y="4479445"/>
            <a:ext cx="2857102" cy="876940"/>
            <a:chOff x="1290897" y="987448"/>
            <a:chExt cx="5132841" cy="1575439"/>
          </a:xfrm>
        </p:grpSpPr>
        <p:sp>
          <p:nvSpPr>
            <p:cNvPr id="68" name="TextBox 67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  <a:endParaRPr lang="es-EC" sz="495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290897" y="987448"/>
              <a:ext cx="5041192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Total empleados</a:t>
              </a:r>
              <a:endParaRPr lang="es-EC" sz="2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PERSONAL OPERATIVO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79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2.59259E-6 L 0.00834 -2.59259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7037E-7 L 2.5E-6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33333E-6 L 3.33333E-6 3.33333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306" y="2078605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10318" y="1130443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6" y="1029234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902521" y="1108376"/>
            <a:ext cx="3485250" cy="867186"/>
            <a:chOff x="5342415" y="934200"/>
            <a:chExt cx="6261323" cy="1557917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934200"/>
              <a:ext cx="4561524" cy="149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75% trabaja 8 horas</a:t>
              </a:r>
              <a:endParaRPr lang="es-EC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8002" y="1031398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18916" y="1108636"/>
            <a:ext cx="3132094" cy="865853"/>
            <a:chOff x="1205155" y="1029455"/>
            <a:chExt cx="5626870" cy="1555520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bg1"/>
                  </a:solidFill>
                </a:rPr>
                <a:t>1</a:t>
              </a:r>
              <a:endParaRPr lang="es-EC" sz="49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9507" y="1029455"/>
              <a:ext cx="4632518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>
                  <a:solidFill>
                    <a:schemeClr val="bg1"/>
                  </a:solidFill>
                </a:rPr>
                <a:t>Jornadas</a:t>
              </a:r>
              <a:endParaRPr lang="es-EC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046855" y="3367166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3" y="3265958"/>
            <a:ext cx="41345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5839058" y="3357964"/>
            <a:ext cx="3485250" cy="854322"/>
            <a:chOff x="5342415" y="957310"/>
            <a:chExt cx="6261323" cy="1534807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980855" y="957310"/>
              <a:ext cx="5328241" cy="80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300" b="1" dirty="0" smtClean="0">
                  <a:solidFill>
                    <a:schemeClr val="accent2">
                      <a:lumMod val="50000"/>
                    </a:schemeClr>
                  </a:solidFill>
                </a:rPr>
                <a:t>67% Temas logísticos</a:t>
              </a:r>
              <a:endParaRPr lang="es-EC" sz="23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94540" y="3268121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058002" y="3344260"/>
            <a:ext cx="3578637" cy="854080"/>
            <a:chOff x="1205155" y="1050604"/>
            <a:chExt cx="6429094" cy="1534371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s-EC" sz="49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235201" y="1326388"/>
              <a:ext cx="5399048" cy="77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Capacitación</a:t>
              </a:r>
              <a:endParaRPr lang="es-EC" sz="2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5866423" y="2191071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4061" y="2191076"/>
            <a:ext cx="3485250" cy="843288"/>
            <a:chOff x="1848457" y="2288831"/>
            <a:chExt cx="4647000" cy="1124381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295540"/>
              <a:ext cx="3541335" cy="1107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75% no es suficiente</a:t>
              </a:r>
              <a:endParaRPr lang="es-EC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204381" y="2059890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18355" y="2175970"/>
            <a:ext cx="2898569" cy="881468"/>
            <a:chOff x="1216401" y="979311"/>
            <a:chExt cx="5207337" cy="1583576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s-EC" sz="49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216401" y="979311"/>
              <a:ext cx="4373294" cy="138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Personal para operación</a:t>
              </a:r>
              <a:endParaRPr lang="es-EC" sz="2200" b="1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015" y="4411272"/>
            <a:ext cx="4134553" cy="110788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5862131" y="4502305"/>
            <a:ext cx="3485250" cy="843286"/>
            <a:chOff x="5219477" y="995322"/>
            <a:chExt cx="6261323" cy="1514980"/>
          </a:xfrm>
        </p:grpSpPr>
        <p:sp>
          <p:nvSpPr>
            <p:cNvPr id="56" name="Freeform: Shape 55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69769" y="4502305"/>
            <a:ext cx="3485250" cy="843286"/>
            <a:chOff x="1848457" y="2288831"/>
            <a:chExt cx="4647000" cy="1124381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219477" y="995322"/>
                <a:ext cx="56720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264061" y="2361090"/>
              <a:ext cx="4156976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100% son evaluados</a:t>
              </a:r>
              <a:endParaRPr lang="es-EC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6204381" y="4423565"/>
            <a:ext cx="3188210" cy="1000576"/>
            <a:chOff x="1690777" y="2053087"/>
            <a:chExt cx="3700733" cy="1449238"/>
          </a:xfrm>
          <a:effectLst/>
        </p:grpSpPr>
        <p:sp>
          <p:nvSpPr>
            <p:cNvPr id="64" name="Freeform: Shape 6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431562" y="4502305"/>
            <a:ext cx="2861857" cy="854080"/>
            <a:chOff x="1282355" y="1028516"/>
            <a:chExt cx="5141383" cy="1534371"/>
          </a:xfrm>
        </p:grpSpPr>
        <p:sp>
          <p:nvSpPr>
            <p:cNvPr id="68" name="TextBox 67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  <a:endParaRPr lang="es-EC" sz="495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282355" y="1408653"/>
              <a:ext cx="5041192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Evaluación</a:t>
              </a:r>
              <a:endParaRPr lang="es-EC" sz="2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Rectangle 92"/>
          <p:cNvSpPr/>
          <p:nvPr/>
        </p:nvSpPr>
        <p:spPr>
          <a:xfrm>
            <a:off x="0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PRODUCTIVIDAD / CAPACITACIÓN</a:t>
            </a:r>
          </a:p>
        </p:txBody>
      </p:sp>
    </p:spTree>
    <p:extLst>
      <p:ext uri="{BB962C8B-B14F-4D97-AF65-F5344CB8AC3E}">
        <p14:creationId xmlns:p14="http://schemas.microsoft.com/office/powerpoint/2010/main" val="28286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2.59259E-6 L 0.00834 -2.59259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7037E-7 L 2.5E-6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33333E-6 L 3.33333E-6 3.33333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306" y="2078605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046818" y="1233486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06" y="1132277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839021" y="1235319"/>
            <a:ext cx="3485250" cy="843286"/>
            <a:chOff x="5342415" y="977137"/>
            <a:chExt cx="6261323" cy="1514980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1275253"/>
              <a:ext cx="4561524" cy="82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75% si</a:t>
              </a:r>
              <a:endParaRPr lang="es-EC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4502" y="1134441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55416" y="1223451"/>
            <a:ext cx="3148640" cy="854081"/>
            <a:chOff x="1205155" y="1050604"/>
            <a:chExt cx="5656596" cy="1534371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bg1"/>
                  </a:solidFill>
                </a:rPr>
                <a:t>1</a:t>
              </a:r>
              <a:endParaRPr lang="es-EC" sz="49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29233" y="1402250"/>
              <a:ext cx="4632518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>
                  <a:solidFill>
                    <a:schemeClr val="bg1"/>
                  </a:solidFill>
                </a:rPr>
                <a:t>Obsoletos</a:t>
              </a:r>
              <a:endParaRPr lang="es-EC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83355" y="3470209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43" y="3369001"/>
            <a:ext cx="41345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5775558" y="3461007"/>
            <a:ext cx="3485250" cy="854322"/>
            <a:chOff x="5342415" y="957310"/>
            <a:chExt cx="6261323" cy="1534807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980855" y="957310"/>
              <a:ext cx="5328241" cy="143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300" b="1" dirty="0" smtClean="0">
                  <a:solidFill>
                    <a:schemeClr val="accent2">
                      <a:lumMod val="50000"/>
                    </a:schemeClr>
                  </a:solidFill>
                </a:rPr>
                <a:t>75% mermas y manipulación</a:t>
              </a:r>
              <a:endParaRPr lang="es-EC" sz="23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31040" y="3371164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994502" y="3447303"/>
            <a:ext cx="3578637" cy="854080"/>
            <a:chOff x="1205155" y="1050604"/>
            <a:chExt cx="6429094" cy="1534371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s-EC" sz="49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235201" y="1326388"/>
              <a:ext cx="5399048" cy="77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Factores</a:t>
              </a:r>
              <a:endParaRPr lang="es-EC" sz="2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5802923" y="2294114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10561" y="2294119"/>
            <a:ext cx="3485250" cy="843288"/>
            <a:chOff x="1848457" y="2288831"/>
            <a:chExt cx="4647000" cy="1124381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295540"/>
              <a:ext cx="3541335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75%  registra 0.05%</a:t>
              </a:r>
              <a:endParaRPr lang="es-EC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140881" y="2162933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354855" y="2279013"/>
            <a:ext cx="2898569" cy="881468"/>
            <a:chOff x="1216401" y="979311"/>
            <a:chExt cx="5207337" cy="1583576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s-EC" sz="49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216401" y="979311"/>
              <a:ext cx="4373294" cy="774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Porcentaje</a:t>
              </a:r>
              <a:endParaRPr lang="es-EC" sz="2200" b="1" dirty="0"/>
            </a:p>
          </p:txBody>
        </p:sp>
      </p:grpSp>
      <p:sp>
        <p:nvSpPr>
          <p:cNvPr id="72" name="Rectangle 92"/>
          <p:cNvSpPr/>
          <p:nvPr/>
        </p:nvSpPr>
        <p:spPr>
          <a:xfrm>
            <a:off x="0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MATERIALES OBSOLETOS</a:t>
            </a:r>
          </a:p>
        </p:txBody>
      </p:sp>
    </p:spTree>
    <p:extLst>
      <p:ext uri="{BB962C8B-B14F-4D97-AF65-F5344CB8AC3E}">
        <p14:creationId xmlns:p14="http://schemas.microsoft.com/office/powerpoint/2010/main" val="1700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2.59259E-6 L 0.00834 -2.59259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2.96296E-6 L -2.08333E-6 2.96296E-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6478" y="2938332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209490" y="1990170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78" y="1888961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001693" y="1968103"/>
            <a:ext cx="3485250" cy="867186"/>
            <a:chOff x="5342415" y="934200"/>
            <a:chExt cx="6261323" cy="1557917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934200"/>
              <a:ext cx="4561524" cy="82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100% KPI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7174" y="1891125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18088" y="1968363"/>
            <a:ext cx="3132094" cy="865853"/>
            <a:chOff x="1205155" y="1029455"/>
            <a:chExt cx="5626870" cy="1555520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9507" y="1029455"/>
              <a:ext cx="4632518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200" b="1" dirty="0" smtClean="0">
                  <a:solidFill>
                    <a:schemeClr val="bg1"/>
                  </a:solidFill>
                </a:rPr>
                <a:t>Medición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5965595" y="3050798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73233" y="3050803"/>
            <a:ext cx="3485250" cy="843288"/>
            <a:chOff x="1848457" y="2288831"/>
            <a:chExt cx="4647000" cy="1124381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295540"/>
              <a:ext cx="3541335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Mayor al 90% 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303553" y="2919617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17527" y="3035697"/>
            <a:ext cx="2898569" cy="881468"/>
            <a:chOff x="1216401" y="979311"/>
            <a:chExt cx="5207337" cy="1583576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216401" y="979311"/>
              <a:ext cx="4373294" cy="774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200" b="1" dirty="0" smtClean="0"/>
                <a:t>Porcentaje</a:t>
              </a:r>
              <a:endParaRPr lang="en-US" sz="2200" b="1" dirty="0"/>
            </a:p>
          </p:txBody>
        </p:sp>
      </p:grpSp>
      <p:sp>
        <p:nvSpPr>
          <p:cNvPr id="72" name="Rectangle 92"/>
          <p:cNvSpPr/>
          <p:nvPr/>
        </p:nvSpPr>
        <p:spPr>
          <a:xfrm>
            <a:off x="0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CAPACIDAD OPERATIVA</a:t>
            </a:r>
          </a:p>
        </p:txBody>
      </p:sp>
    </p:spTree>
    <p:extLst>
      <p:ext uri="{BB962C8B-B14F-4D97-AF65-F5344CB8AC3E}">
        <p14:creationId xmlns:p14="http://schemas.microsoft.com/office/powerpoint/2010/main" val="3018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1.48148E-6 L 0.00834 1.48148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2.96296E-6 L -2.08333E-6 2.96296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306" y="2078605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10318" y="1130443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6" y="1029234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902521" y="1108376"/>
            <a:ext cx="3485250" cy="867186"/>
            <a:chOff x="5342415" y="934200"/>
            <a:chExt cx="6261323" cy="1557917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934200"/>
              <a:ext cx="4561524" cy="82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50% Casi siempre</a:t>
              </a:r>
              <a:endParaRPr lang="es-EC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8002" y="1031398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18916" y="1108636"/>
            <a:ext cx="3132094" cy="865853"/>
            <a:chOff x="1205155" y="1029455"/>
            <a:chExt cx="5626870" cy="1555520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bg1"/>
                  </a:solidFill>
                </a:rPr>
                <a:t>1</a:t>
              </a:r>
              <a:endParaRPr lang="es-EC" sz="49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9507" y="1029455"/>
              <a:ext cx="4632518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>
                  <a:solidFill>
                    <a:schemeClr val="bg1"/>
                  </a:solidFill>
                </a:rPr>
                <a:t>Espacio disponible</a:t>
              </a:r>
              <a:endParaRPr lang="es-EC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046855" y="3367166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3" y="3265958"/>
            <a:ext cx="41345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5839058" y="3357964"/>
            <a:ext cx="3485250" cy="854322"/>
            <a:chOff x="5342415" y="957310"/>
            <a:chExt cx="6261323" cy="1534807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980855" y="957310"/>
              <a:ext cx="5328241" cy="80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300" b="1" dirty="0" smtClean="0">
                  <a:solidFill>
                    <a:schemeClr val="accent2">
                      <a:lumMod val="50000"/>
                    </a:schemeClr>
                  </a:solidFill>
                </a:rPr>
                <a:t>75% Al límite</a:t>
              </a:r>
              <a:endParaRPr lang="es-EC" sz="23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94540" y="3268121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058002" y="3344260"/>
            <a:ext cx="3578637" cy="854080"/>
            <a:chOff x="1205155" y="1050604"/>
            <a:chExt cx="6429094" cy="1534371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s-EC" sz="49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235201" y="1326388"/>
              <a:ext cx="5399048" cy="77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Uso instalaciones</a:t>
              </a:r>
              <a:endParaRPr lang="es-EC" sz="2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5866423" y="2191071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4061" y="2191076"/>
            <a:ext cx="3485250" cy="843288"/>
            <a:chOff x="1848457" y="2288831"/>
            <a:chExt cx="4647000" cy="1124381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295540"/>
              <a:ext cx="3541335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75% no</a:t>
              </a:r>
              <a:endParaRPr lang="es-EC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204381" y="2059890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18355" y="2175970"/>
            <a:ext cx="2898569" cy="881468"/>
            <a:chOff x="1216401" y="979311"/>
            <a:chExt cx="5207337" cy="1583576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s-EC" sz="49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216401" y="979311"/>
              <a:ext cx="4373294" cy="138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Crecimiento instalaciones</a:t>
              </a:r>
              <a:endParaRPr lang="es-EC" sz="2200" b="1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015" y="4411272"/>
            <a:ext cx="4134553" cy="110788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5862131" y="4502305"/>
            <a:ext cx="3485250" cy="843286"/>
            <a:chOff x="5219477" y="995322"/>
            <a:chExt cx="6261323" cy="1514980"/>
          </a:xfrm>
        </p:grpSpPr>
        <p:sp>
          <p:nvSpPr>
            <p:cNvPr id="56" name="Freeform: Shape 55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69769" y="4502305"/>
            <a:ext cx="3485250" cy="843286"/>
            <a:chOff x="1848457" y="2288831"/>
            <a:chExt cx="4647000" cy="1124381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219477" y="995322"/>
                <a:ext cx="56720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213854" y="2459106"/>
              <a:ext cx="41569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Entre 2500 a 14000 m2 </a:t>
              </a:r>
              <a:endParaRPr lang="es-EC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6204381" y="4423565"/>
            <a:ext cx="3188210" cy="1000576"/>
            <a:chOff x="1690777" y="2053087"/>
            <a:chExt cx="3700733" cy="1449238"/>
          </a:xfrm>
          <a:effectLst/>
        </p:grpSpPr>
        <p:sp>
          <p:nvSpPr>
            <p:cNvPr id="64" name="Freeform: Shape 6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436317" y="4479445"/>
            <a:ext cx="2857102" cy="876940"/>
            <a:chOff x="1290897" y="987448"/>
            <a:chExt cx="5132841" cy="1575439"/>
          </a:xfrm>
        </p:grpSpPr>
        <p:sp>
          <p:nvSpPr>
            <p:cNvPr id="68" name="TextBox 67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  <a:endParaRPr lang="es-EC" sz="495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290897" y="987448"/>
              <a:ext cx="5041192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Dimensión</a:t>
              </a:r>
              <a:endParaRPr lang="es-EC" sz="2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Rectangle 92"/>
          <p:cNvSpPr/>
          <p:nvPr/>
        </p:nvSpPr>
        <p:spPr>
          <a:xfrm>
            <a:off x="0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CAPACIDAD FÍSICA</a:t>
            </a:r>
          </a:p>
        </p:txBody>
      </p:sp>
    </p:spTree>
    <p:extLst>
      <p:ext uri="{BB962C8B-B14F-4D97-AF65-F5344CB8AC3E}">
        <p14:creationId xmlns:p14="http://schemas.microsoft.com/office/powerpoint/2010/main" val="21029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2.59259E-6 L 0.00834 -2.59259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7037E-7 L 2.5E-6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33333E-6 L 3.33333E-6 3.33333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306" y="2078605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10318" y="1130443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6" y="1029234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902521" y="1108376"/>
            <a:ext cx="3485250" cy="867186"/>
            <a:chOff x="5342415" y="934200"/>
            <a:chExt cx="6261323" cy="1557917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934200"/>
              <a:ext cx="4561524" cy="82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75% Si tiene</a:t>
              </a:r>
              <a:endParaRPr lang="es-EC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8002" y="1031398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18916" y="1108636"/>
            <a:ext cx="3132094" cy="865853"/>
            <a:chOff x="1205155" y="1029455"/>
            <a:chExt cx="5626870" cy="1555520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bg1"/>
                  </a:solidFill>
                </a:rPr>
                <a:t>1</a:t>
              </a:r>
              <a:endParaRPr lang="es-EC" sz="49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9507" y="1029455"/>
              <a:ext cx="4632518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>
                  <a:solidFill>
                    <a:schemeClr val="bg1"/>
                  </a:solidFill>
                </a:rPr>
                <a:t>WMS</a:t>
              </a:r>
              <a:endParaRPr lang="es-EC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046855" y="3367166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3" y="3265958"/>
            <a:ext cx="41345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5839058" y="3357964"/>
            <a:ext cx="3485250" cy="854322"/>
            <a:chOff x="5342415" y="957310"/>
            <a:chExt cx="6261323" cy="1534807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980855" y="957310"/>
              <a:ext cx="5328241" cy="80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300" b="1" dirty="0" smtClean="0">
                  <a:solidFill>
                    <a:schemeClr val="accent2">
                      <a:lumMod val="50000"/>
                    </a:schemeClr>
                  </a:solidFill>
                </a:rPr>
                <a:t>75% Es comunicado</a:t>
              </a:r>
              <a:endParaRPr lang="es-EC" sz="23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94540" y="3268121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058002" y="3344260"/>
            <a:ext cx="3578637" cy="854080"/>
            <a:chOff x="1205155" y="1050604"/>
            <a:chExt cx="6429094" cy="1534371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s-EC" sz="49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235201" y="1326388"/>
              <a:ext cx="5399048" cy="77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Información</a:t>
              </a:r>
              <a:endParaRPr lang="es-EC" sz="2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5866423" y="2191071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4061" y="2191076"/>
            <a:ext cx="3485250" cy="843288"/>
            <a:chOff x="1848457" y="2288831"/>
            <a:chExt cx="4647000" cy="1124381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295540"/>
              <a:ext cx="3541335" cy="1107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75% paralizó la operación</a:t>
              </a:r>
              <a:endParaRPr lang="es-EC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204381" y="2059890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18355" y="2175970"/>
            <a:ext cx="2898569" cy="881468"/>
            <a:chOff x="1216401" y="979311"/>
            <a:chExt cx="5207337" cy="1583576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s-EC" sz="49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216401" y="979311"/>
              <a:ext cx="4373294" cy="774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Paro de operación</a:t>
              </a:r>
              <a:endParaRPr lang="es-EC" sz="2200" b="1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015" y="4411272"/>
            <a:ext cx="4134553" cy="110788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5862131" y="4502305"/>
            <a:ext cx="3485250" cy="843286"/>
            <a:chOff x="5219477" y="995322"/>
            <a:chExt cx="6261323" cy="1514980"/>
          </a:xfrm>
        </p:grpSpPr>
        <p:sp>
          <p:nvSpPr>
            <p:cNvPr id="56" name="Freeform: Shape 55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69769" y="4502306"/>
            <a:ext cx="3542675" cy="880713"/>
            <a:chOff x="1848457" y="2288831"/>
            <a:chExt cx="4723567" cy="1174283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219477" y="995322"/>
                <a:ext cx="56720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415048" y="2355118"/>
              <a:ext cx="41569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75% continua operación</a:t>
              </a:r>
              <a:endParaRPr lang="es-EC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6204381" y="4423565"/>
            <a:ext cx="3188210" cy="1000576"/>
            <a:chOff x="1690777" y="2053087"/>
            <a:chExt cx="3700733" cy="1449238"/>
          </a:xfrm>
          <a:effectLst/>
        </p:grpSpPr>
        <p:sp>
          <p:nvSpPr>
            <p:cNvPr id="64" name="Freeform: Shape 6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436317" y="4479445"/>
            <a:ext cx="2857102" cy="876940"/>
            <a:chOff x="1290897" y="987448"/>
            <a:chExt cx="5132841" cy="1575439"/>
          </a:xfrm>
        </p:grpSpPr>
        <p:sp>
          <p:nvSpPr>
            <p:cNvPr id="68" name="TextBox 67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  <a:endParaRPr lang="es-EC" sz="495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290897" y="987448"/>
              <a:ext cx="5041192" cy="7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Acciones</a:t>
              </a:r>
              <a:endParaRPr lang="es-EC" sz="2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Rectangle 92"/>
          <p:cNvSpPr/>
          <p:nvPr/>
        </p:nvSpPr>
        <p:spPr>
          <a:xfrm>
            <a:off x="0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RECURSOS CLAVES</a:t>
            </a:r>
          </a:p>
        </p:txBody>
      </p:sp>
    </p:spTree>
    <p:extLst>
      <p:ext uri="{BB962C8B-B14F-4D97-AF65-F5344CB8AC3E}">
        <p14:creationId xmlns:p14="http://schemas.microsoft.com/office/powerpoint/2010/main" val="33569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2.59259E-6 L 0.00834 -2.59259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7037E-7 L 2.5E-6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-1.85185E-6 L 4.79167E-6 -1.85185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714437" y="391457"/>
            <a:ext cx="4721226" cy="4678363"/>
            <a:chOff x="2364494" y="740658"/>
            <a:chExt cx="4721226" cy="4678363"/>
          </a:xfrm>
        </p:grpSpPr>
        <p:sp>
          <p:nvSpPr>
            <p:cNvPr id="35" name="Rectangle 34"/>
            <p:cNvSpPr/>
            <p:nvPr/>
          </p:nvSpPr>
          <p:spPr>
            <a:xfrm>
              <a:off x="2443869" y="740658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364494" y="1592359"/>
              <a:ext cx="2105026" cy="3738563"/>
              <a:chOff x="2364494" y="1613783"/>
              <a:chExt cx="2105026" cy="3738563"/>
            </a:xfrm>
            <a:solidFill>
              <a:schemeClr val="accent1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524832" y="1613783"/>
                <a:ext cx="1944688" cy="3738563"/>
              </a:xfrm>
              <a:custGeom>
                <a:avLst/>
                <a:gdLst>
                  <a:gd name="T0" fmla="*/ 1225 w 1225"/>
                  <a:gd name="T1" fmla="*/ 1882 h 2355"/>
                  <a:gd name="T2" fmla="*/ 1147 w 1225"/>
                  <a:gd name="T3" fmla="*/ 1860 h 2355"/>
                  <a:gd name="T4" fmla="*/ 1074 w 1225"/>
                  <a:gd name="T5" fmla="*/ 1833 h 2355"/>
                  <a:gd name="T6" fmla="*/ 1003 w 1225"/>
                  <a:gd name="T7" fmla="*/ 1798 h 2355"/>
                  <a:gd name="T8" fmla="*/ 935 w 1225"/>
                  <a:gd name="T9" fmla="*/ 1759 h 2355"/>
                  <a:gd name="T10" fmla="*/ 871 w 1225"/>
                  <a:gd name="T11" fmla="*/ 1714 h 2355"/>
                  <a:gd name="T12" fmla="*/ 811 w 1225"/>
                  <a:gd name="T13" fmla="*/ 1665 h 2355"/>
                  <a:gd name="T14" fmla="*/ 756 w 1225"/>
                  <a:gd name="T15" fmla="*/ 1611 h 2355"/>
                  <a:gd name="T16" fmla="*/ 707 w 1225"/>
                  <a:gd name="T17" fmla="*/ 1553 h 2355"/>
                  <a:gd name="T18" fmla="*/ 660 w 1225"/>
                  <a:gd name="T19" fmla="*/ 1490 h 2355"/>
                  <a:gd name="T20" fmla="*/ 619 w 1225"/>
                  <a:gd name="T21" fmla="*/ 1423 h 2355"/>
                  <a:gd name="T22" fmla="*/ 583 w 1225"/>
                  <a:gd name="T23" fmla="*/ 1354 h 2355"/>
                  <a:gd name="T24" fmla="*/ 554 w 1225"/>
                  <a:gd name="T25" fmla="*/ 1281 h 2355"/>
                  <a:gd name="T26" fmla="*/ 530 w 1225"/>
                  <a:gd name="T27" fmla="*/ 1205 h 2355"/>
                  <a:gd name="T28" fmla="*/ 513 w 1225"/>
                  <a:gd name="T29" fmla="*/ 1126 h 2355"/>
                  <a:gd name="T30" fmla="*/ 503 w 1225"/>
                  <a:gd name="T31" fmla="*/ 1046 h 2355"/>
                  <a:gd name="T32" fmla="*/ 499 w 1225"/>
                  <a:gd name="T33" fmla="*/ 963 h 2355"/>
                  <a:gd name="T34" fmla="*/ 501 w 1225"/>
                  <a:gd name="T35" fmla="*/ 919 h 2355"/>
                  <a:gd name="T36" fmla="*/ 508 w 1225"/>
                  <a:gd name="T37" fmla="*/ 835 h 2355"/>
                  <a:gd name="T38" fmla="*/ 523 w 1225"/>
                  <a:gd name="T39" fmla="*/ 751 h 2355"/>
                  <a:gd name="T40" fmla="*/ 545 w 1225"/>
                  <a:gd name="T41" fmla="*/ 670 h 2355"/>
                  <a:gd name="T42" fmla="*/ 575 w 1225"/>
                  <a:gd name="T43" fmla="*/ 593 h 2355"/>
                  <a:gd name="T44" fmla="*/ 611 w 1225"/>
                  <a:gd name="T45" fmla="*/ 519 h 2355"/>
                  <a:gd name="T46" fmla="*/ 652 w 1225"/>
                  <a:gd name="T47" fmla="*/ 449 h 2355"/>
                  <a:gd name="T48" fmla="*/ 698 w 1225"/>
                  <a:gd name="T49" fmla="*/ 382 h 2355"/>
                  <a:gd name="T50" fmla="*/ 597 w 1225"/>
                  <a:gd name="T51" fmla="*/ 147 h 2355"/>
                  <a:gd name="T52" fmla="*/ 371 w 1225"/>
                  <a:gd name="T53" fmla="*/ 0 h 2355"/>
                  <a:gd name="T54" fmla="*/ 288 w 1225"/>
                  <a:gd name="T55" fmla="*/ 99 h 2355"/>
                  <a:gd name="T56" fmla="*/ 216 w 1225"/>
                  <a:gd name="T57" fmla="*/ 206 h 2355"/>
                  <a:gd name="T58" fmla="*/ 153 w 1225"/>
                  <a:gd name="T59" fmla="*/ 319 h 2355"/>
                  <a:gd name="T60" fmla="*/ 99 w 1225"/>
                  <a:gd name="T61" fmla="*/ 437 h 2355"/>
                  <a:gd name="T62" fmla="*/ 57 w 1225"/>
                  <a:gd name="T63" fmla="*/ 562 h 2355"/>
                  <a:gd name="T64" fmla="*/ 26 w 1225"/>
                  <a:gd name="T65" fmla="*/ 691 h 2355"/>
                  <a:gd name="T66" fmla="*/ 7 w 1225"/>
                  <a:gd name="T67" fmla="*/ 824 h 2355"/>
                  <a:gd name="T68" fmla="*/ 0 w 1225"/>
                  <a:gd name="T69" fmla="*/ 962 h 2355"/>
                  <a:gd name="T70" fmla="*/ 2 w 1225"/>
                  <a:gd name="T71" fmla="*/ 1023 h 2355"/>
                  <a:gd name="T72" fmla="*/ 12 w 1225"/>
                  <a:gd name="T73" fmla="*/ 1149 h 2355"/>
                  <a:gd name="T74" fmla="*/ 33 w 1225"/>
                  <a:gd name="T75" fmla="*/ 1269 h 2355"/>
                  <a:gd name="T76" fmla="*/ 63 w 1225"/>
                  <a:gd name="T77" fmla="*/ 1385 h 2355"/>
                  <a:gd name="T78" fmla="*/ 105 w 1225"/>
                  <a:gd name="T79" fmla="*/ 1498 h 2355"/>
                  <a:gd name="T80" fmla="*/ 153 w 1225"/>
                  <a:gd name="T81" fmla="*/ 1606 h 2355"/>
                  <a:gd name="T82" fmla="*/ 211 w 1225"/>
                  <a:gd name="T83" fmla="*/ 1709 h 2355"/>
                  <a:gd name="T84" fmla="*/ 276 w 1225"/>
                  <a:gd name="T85" fmla="*/ 1807 h 2355"/>
                  <a:gd name="T86" fmla="*/ 350 w 1225"/>
                  <a:gd name="T87" fmla="*/ 1899 h 2355"/>
                  <a:gd name="T88" fmla="*/ 429 w 1225"/>
                  <a:gd name="T89" fmla="*/ 1985 h 2355"/>
                  <a:gd name="T90" fmla="*/ 516 w 1225"/>
                  <a:gd name="T91" fmla="*/ 2064 h 2355"/>
                  <a:gd name="T92" fmla="*/ 609 w 1225"/>
                  <a:gd name="T93" fmla="*/ 2134 h 2355"/>
                  <a:gd name="T94" fmla="*/ 708 w 1225"/>
                  <a:gd name="T95" fmla="*/ 2199 h 2355"/>
                  <a:gd name="T96" fmla="*/ 813 w 1225"/>
                  <a:gd name="T97" fmla="*/ 2254 h 2355"/>
                  <a:gd name="T98" fmla="*/ 923 w 1225"/>
                  <a:gd name="T99" fmla="*/ 2302 h 2355"/>
                  <a:gd name="T100" fmla="*/ 1036 w 1225"/>
                  <a:gd name="T101" fmla="*/ 2340 h 2355"/>
                  <a:gd name="T102" fmla="*/ 1113 w 1225"/>
                  <a:gd name="T103" fmla="*/ 2093 h 2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5" h="2355">
                    <a:moveTo>
                      <a:pt x="1225" y="1882"/>
                    </a:moveTo>
                    <a:lnTo>
                      <a:pt x="1225" y="1882"/>
                    </a:lnTo>
                    <a:lnTo>
                      <a:pt x="1185" y="1872"/>
                    </a:lnTo>
                    <a:lnTo>
                      <a:pt x="1147" y="1860"/>
                    </a:lnTo>
                    <a:lnTo>
                      <a:pt x="1110" y="1846"/>
                    </a:lnTo>
                    <a:lnTo>
                      <a:pt x="1074" y="1833"/>
                    </a:lnTo>
                    <a:lnTo>
                      <a:pt x="1038" y="1815"/>
                    </a:lnTo>
                    <a:lnTo>
                      <a:pt x="1003" y="1798"/>
                    </a:lnTo>
                    <a:lnTo>
                      <a:pt x="969" y="1779"/>
                    </a:lnTo>
                    <a:lnTo>
                      <a:pt x="935" y="1759"/>
                    </a:lnTo>
                    <a:lnTo>
                      <a:pt x="904" y="1738"/>
                    </a:lnTo>
                    <a:lnTo>
                      <a:pt x="871" y="1714"/>
                    </a:lnTo>
                    <a:lnTo>
                      <a:pt x="842" y="1690"/>
                    </a:lnTo>
                    <a:lnTo>
                      <a:pt x="811" y="1665"/>
                    </a:lnTo>
                    <a:lnTo>
                      <a:pt x="784" y="1639"/>
                    </a:lnTo>
                    <a:lnTo>
                      <a:pt x="756" y="1611"/>
                    </a:lnTo>
                    <a:lnTo>
                      <a:pt x="731" y="1582"/>
                    </a:lnTo>
                    <a:lnTo>
                      <a:pt x="707" y="1553"/>
                    </a:lnTo>
                    <a:lnTo>
                      <a:pt x="683" y="1522"/>
                    </a:lnTo>
                    <a:lnTo>
                      <a:pt x="660" y="1490"/>
                    </a:lnTo>
                    <a:lnTo>
                      <a:pt x="638" y="1457"/>
                    </a:lnTo>
                    <a:lnTo>
                      <a:pt x="619" y="1423"/>
                    </a:lnTo>
                    <a:lnTo>
                      <a:pt x="600" y="1389"/>
                    </a:lnTo>
                    <a:lnTo>
                      <a:pt x="583" y="1354"/>
                    </a:lnTo>
                    <a:lnTo>
                      <a:pt x="568" y="1318"/>
                    </a:lnTo>
                    <a:lnTo>
                      <a:pt x="554" y="1281"/>
                    </a:lnTo>
                    <a:lnTo>
                      <a:pt x="542" y="1243"/>
                    </a:lnTo>
                    <a:lnTo>
                      <a:pt x="530" y="1205"/>
                    </a:lnTo>
                    <a:lnTo>
                      <a:pt x="521" y="1166"/>
                    </a:lnTo>
                    <a:lnTo>
                      <a:pt x="513" y="1126"/>
                    </a:lnTo>
                    <a:lnTo>
                      <a:pt x="508" y="1087"/>
                    </a:lnTo>
                    <a:lnTo>
                      <a:pt x="503" y="1046"/>
                    </a:lnTo>
                    <a:lnTo>
                      <a:pt x="501" y="1005"/>
                    </a:lnTo>
                    <a:lnTo>
                      <a:pt x="499" y="963"/>
                    </a:lnTo>
                    <a:lnTo>
                      <a:pt x="499" y="963"/>
                    </a:lnTo>
                    <a:lnTo>
                      <a:pt x="501" y="919"/>
                    </a:lnTo>
                    <a:lnTo>
                      <a:pt x="503" y="876"/>
                    </a:lnTo>
                    <a:lnTo>
                      <a:pt x="508" y="835"/>
                    </a:lnTo>
                    <a:lnTo>
                      <a:pt x="515" y="792"/>
                    </a:lnTo>
                    <a:lnTo>
                      <a:pt x="523" y="751"/>
                    </a:lnTo>
                    <a:lnTo>
                      <a:pt x="533" y="710"/>
                    </a:lnTo>
                    <a:lnTo>
                      <a:pt x="545" y="670"/>
                    </a:lnTo>
                    <a:lnTo>
                      <a:pt x="559" y="631"/>
                    </a:lnTo>
                    <a:lnTo>
                      <a:pt x="575" y="593"/>
                    </a:lnTo>
                    <a:lnTo>
                      <a:pt x="592" y="555"/>
                    </a:lnTo>
                    <a:lnTo>
                      <a:pt x="611" y="519"/>
                    </a:lnTo>
                    <a:lnTo>
                      <a:pt x="630" y="483"/>
                    </a:lnTo>
                    <a:lnTo>
                      <a:pt x="652" y="449"/>
                    </a:lnTo>
                    <a:lnTo>
                      <a:pt x="674" y="415"/>
                    </a:lnTo>
                    <a:lnTo>
                      <a:pt x="698" y="382"/>
                    </a:lnTo>
                    <a:lnTo>
                      <a:pt x="724" y="351"/>
                    </a:lnTo>
                    <a:lnTo>
                      <a:pt x="597" y="147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28" y="48"/>
                    </a:lnTo>
                    <a:lnTo>
                      <a:pt x="288" y="99"/>
                    </a:lnTo>
                    <a:lnTo>
                      <a:pt x="250" y="151"/>
                    </a:lnTo>
                    <a:lnTo>
                      <a:pt x="216" y="206"/>
                    </a:lnTo>
                    <a:lnTo>
                      <a:pt x="184" y="260"/>
                    </a:lnTo>
                    <a:lnTo>
                      <a:pt x="153" y="319"/>
                    </a:lnTo>
                    <a:lnTo>
                      <a:pt x="125" y="377"/>
                    </a:lnTo>
                    <a:lnTo>
                      <a:pt x="99" y="437"/>
                    </a:lnTo>
                    <a:lnTo>
                      <a:pt x="77" y="499"/>
                    </a:lnTo>
                    <a:lnTo>
                      <a:pt x="57" y="562"/>
                    </a:lnTo>
                    <a:lnTo>
                      <a:pt x="39" y="626"/>
                    </a:lnTo>
                    <a:lnTo>
                      <a:pt x="26" y="691"/>
                    </a:lnTo>
                    <a:lnTo>
                      <a:pt x="15" y="758"/>
                    </a:lnTo>
                    <a:lnTo>
                      <a:pt x="7" y="824"/>
                    </a:lnTo>
                    <a:lnTo>
                      <a:pt x="2" y="893"/>
                    </a:lnTo>
                    <a:lnTo>
                      <a:pt x="0" y="962"/>
                    </a:lnTo>
                    <a:lnTo>
                      <a:pt x="0" y="962"/>
                    </a:lnTo>
                    <a:lnTo>
                      <a:pt x="2" y="1023"/>
                    </a:lnTo>
                    <a:lnTo>
                      <a:pt x="5" y="1087"/>
                    </a:lnTo>
                    <a:lnTo>
                      <a:pt x="12" y="1149"/>
                    </a:lnTo>
                    <a:lnTo>
                      <a:pt x="22" y="1209"/>
                    </a:lnTo>
                    <a:lnTo>
                      <a:pt x="33" y="1269"/>
                    </a:lnTo>
                    <a:lnTo>
                      <a:pt x="48" y="1327"/>
                    </a:lnTo>
                    <a:lnTo>
                      <a:pt x="63" y="1385"/>
                    </a:lnTo>
                    <a:lnTo>
                      <a:pt x="82" y="1442"/>
                    </a:lnTo>
                    <a:lnTo>
                      <a:pt x="105" y="1498"/>
                    </a:lnTo>
                    <a:lnTo>
                      <a:pt x="127" y="1553"/>
                    </a:lnTo>
                    <a:lnTo>
                      <a:pt x="153" y="1606"/>
                    </a:lnTo>
                    <a:lnTo>
                      <a:pt x="182" y="1658"/>
                    </a:lnTo>
                    <a:lnTo>
                      <a:pt x="211" y="1709"/>
                    </a:lnTo>
                    <a:lnTo>
                      <a:pt x="242" y="1759"/>
                    </a:lnTo>
                    <a:lnTo>
                      <a:pt x="276" y="1807"/>
                    </a:lnTo>
                    <a:lnTo>
                      <a:pt x="312" y="1853"/>
                    </a:lnTo>
                    <a:lnTo>
                      <a:pt x="350" y="1899"/>
                    </a:lnTo>
                    <a:lnTo>
                      <a:pt x="389" y="1942"/>
                    </a:lnTo>
                    <a:lnTo>
                      <a:pt x="429" y="1985"/>
                    </a:lnTo>
                    <a:lnTo>
                      <a:pt x="472" y="2025"/>
                    </a:lnTo>
                    <a:lnTo>
                      <a:pt x="516" y="2064"/>
                    </a:lnTo>
                    <a:lnTo>
                      <a:pt x="563" y="2100"/>
                    </a:lnTo>
                    <a:lnTo>
                      <a:pt x="609" y="2134"/>
                    </a:lnTo>
                    <a:lnTo>
                      <a:pt x="659" y="2169"/>
                    </a:lnTo>
                    <a:lnTo>
                      <a:pt x="708" y="2199"/>
                    </a:lnTo>
                    <a:lnTo>
                      <a:pt x="760" y="2227"/>
                    </a:lnTo>
                    <a:lnTo>
                      <a:pt x="813" y="2254"/>
                    </a:lnTo>
                    <a:lnTo>
                      <a:pt x="866" y="2280"/>
                    </a:lnTo>
                    <a:lnTo>
                      <a:pt x="923" y="2302"/>
                    </a:lnTo>
                    <a:lnTo>
                      <a:pt x="978" y="2321"/>
                    </a:lnTo>
                    <a:lnTo>
                      <a:pt x="1036" y="2340"/>
                    </a:lnTo>
                    <a:lnTo>
                      <a:pt x="1094" y="2355"/>
                    </a:lnTo>
                    <a:lnTo>
                      <a:pt x="1113" y="2093"/>
                    </a:lnTo>
                    <a:lnTo>
                      <a:pt x="1225" y="18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364494" y="1912233"/>
                <a:ext cx="1260475" cy="1263650"/>
              </a:xfrm>
              <a:custGeom>
                <a:avLst/>
                <a:gdLst>
                  <a:gd name="T0" fmla="*/ 387 w 794"/>
                  <a:gd name="T1" fmla="*/ 0 h 796"/>
                  <a:gd name="T2" fmla="*/ 348 w 794"/>
                  <a:gd name="T3" fmla="*/ 4 h 796"/>
                  <a:gd name="T4" fmla="*/ 271 w 794"/>
                  <a:gd name="T5" fmla="*/ 21 h 796"/>
                  <a:gd name="T6" fmla="*/ 199 w 794"/>
                  <a:gd name="T7" fmla="*/ 54 h 796"/>
                  <a:gd name="T8" fmla="*/ 137 w 794"/>
                  <a:gd name="T9" fmla="*/ 98 h 796"/>
                  <a:gd name="T10" fmla="*/ 84 w 794"/>
                  <a:gd name="T11" fmla="*/ 153 h 796"/>
                  <a:gd name="T12" fmla="*/ 43 w 794"/>
                  <a:gd name="T13" fmla="*/ 216 h 796"/>
                  <a:gd name="T14" fmla="*/ 15 w 794"/>
                  <a:gd name="T15" fmla="*/ 288 h 796"/>
                  <a:gd name="T16" fmla="*/ 2 w 794"/>
                  <a:gd name="T17" fmla="*/ 367 h 796"/>
                  <a:gd name="T18" fmla="*/ 0 w 794"/>
                  <a:gd name="T19" fmla="*/ 407 h 796"/>
                  <a:gd name="T20" fmla="*/ 0 w 794"/>
                  <a:gd name="T21" fmla="*/ 427 h 796"/>
                  <a:gd name="T22" fmla="*/ 10 w 794"/>
                  <a:gd name="T23" fmla="*/ 487 h 796"/>
                  <a:gd name="T24" fmla="*/ 34 w 794"/>
                  <a:gd name="T25" fmla="*/ 561 h 796"/>
                  <a:gd name="T26" fmla="*/ 72 w 794"/>
                  <a:gd name="T27" fmla="*/ 628 h 796"/>
                  <a:gd name="T28" fmla="*/ 122 w 794"/>
                  <a:gd name="T29" fmla="*/ 684 h 796"/>
                  <a:gd name="T30" fmla="*/ 182 w 794"/>
                  <a:gd name="T31" fmla="*/ 732 h 796"/>
                  <a:gd name="T32" fmla="*/ 250 w 794"/>
                  <a:gd name="T33" fmla="*/ 767 h 796"/>
                  <a:gd name="T34" fmla="*/ 326 w 794"/>
                  <a:gd name="T35" fmla="*/ 789 h 796"/>
                  <a:gd name="T36" fmla="*/ 386 w 794"/>
                  <a:gd name="T37" fmla="*/ 796 h 796"/>
                  <a:gd name="T38" fmla="*/ 406 w 794"/>
                  <a:gd name="T39" fmla="*/ 796 h 796"/>
                  <a:gd name="T40" fmla="*/ 446 w 794"/>
                  <a:gd name="T41" fmla="*/ 792 h 796"/>
                  <a:gd name="T42" fmla="*/ 523 w 794"/>
                  <a:gd name="T43" fmla="*/ 775 h 796"/>
                  <a:gd name="T44" fmla="*/ 593 w 794"/>
                  <a:gd name="T45" fmla="*/ 743 h 796"/>
                  <a:gd name="T46" fmla="*/ 657 w 794"/>
                  <a:gd name="T47" fmla="*/ 698 h 796"/>
                  <a:gd name="T48" fmla="*/ 708 w 794"/>
                  <a:gd name="T49" fmla="*/ 643 h 796"/>
                  <a:gd name="T50" fmla="*/ 749 w 794"/>
                  <a:gd name="T51" fmla="*/ 580 h 796"/>
                  <a:gd name="T52" fmla="*/ 779 w 794"/>
                  <a:gd name="T53" fmla="*/ 508 h 796"/>
                  <a:gd name="T54" fmla="*/ 792 w 794"/>
                  <a:gd name="T55" fmla="*/ 431 h 796"/>
                  <a:gd name="T56" fmla="*/ 794 w 794"/>
                  <a:gd name="T57" fmla="*/ 390 h 796"/>
                  <a:gd name="T58" fmla="*/ 792 w 794"/>
                  <a:gd name="T59" fmla="*/ 369 h 796"/>
                  <a:gd name="T60" fmla="*/ 784 w 794"/>
                  <a:gd name="T61" fmla="*/ 309 h 796"/>
                  <a:gd name="T62" fmla="*/ 760 w 794"/>
                  <a:gd name="T63" fmla="*/ 235 h 796"/>
                  <a:gd name="T64" fmla="*/ 722 w 794"/>
                  <a:gd name="T65" fmla="*/ 168 h 796"/>
                  <a:gd name="T66" fmla="*/ 670 w 794"/>
                  <a:gd name="T67" fmla="*/ 112 h 796"/>
                  <a:gd name="T68" fmla="*/ 612 w 794"/>
                  <a:gd name="T69" fmla="*/ 64 h 796"/>
                  <a:gd name="T70" fmla="*/ 544 w 794"/>
                  <a:gd name="T71" fmla="*/ 30 h 796"/>
                  <a:gd name="T72" fmla="*/ 468 w 794"/>
                  <a:gd name="T73" fmla="*/ 7 h 796"/>
                  <a:gd name="T74" fmla="*/ 408 w 794"/>
                  <a:gd name="T75" fmla="*/ 2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6">
                    <a:moveTo>
                      <a:pt x="387" y="0"/>
                    </a:moveTo>
                    <a:lnTo>
                      <a:pt x="387" y="0"/>
                    </a:lnTo>
                    <a:lnTo>
                      <a:pt x="367" y="2"/>
                    </a:lnTo>
                    <a:lnTo>
                      <a:pt x="348" y="4"/>
                    </a:lnTo>
                    <a:lnTo>
                      <a:pt x="309" y="11"/>
                    </a:lnTo>
                    <a:lnTo>
                      <a:pt x="271" y="21"/>
                    </a:lnTo>
                    <a:lnTo>
                      <a:pt x="233" y="36"/>
                    </a:lnTo>
                    <a:lnTo>
                      <a:pt x="199" y="54"/>
                    </a:lnTo>
                    <a:lnTo>
                      <a:pt x="168" y="74"/>
                    </a:lnTo>
                    <a:lnTo>
                      <a:pt x="137" y="98"/>
                    </a:lnTo>
                    <a:lnTo>
                      <a:pt x="110" y="124"/>
                    </a:lnTo>
                    <a:lnTo>
                      <a:pt x="84" y="153"/>
                    </a:lnTo>
                    <a:lnTo>
                      <a:pt x="62" y="184"/>
                    </a:lnTo>
                    <a:lnTo>
                      <a:pt x="43" y="216"/>
                    </a:lnTo>
                    <a:lnTo>
                      <a:pt x="27" y="252"/>
                    </a:lnTo>
                    <a:lnTo>
                      <a:pt x="15" y="288"/>
                    </a:lnTo>
                    <a:lnTo>
                      <a:pt x="5" y="326"/>
                    </a:lnTo>
                    <a:lnTo>
                      <a:pt x="2" y="367"/>
                    </a:lnTo>
                    <a:lnTo>
                      <a:pt x="0" y="386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0" y="427"/>
                    </a:lnTo>
                    <a:lnTo>
                      <a:pt x="3" y="448"/>
                    </a:lnTo>
                    <a:lnTo>
                      <a:pt x="10" y="487"/>
                    </a:lnTo>
                    <a:lnTo>
                      <a:pt x="20" y="525"/>
                    </a:lnTo>
                    <a:lnTo>
                      <a:pt x="34" y="561"/>
                    </a:lnTo>
                    <a:lnTo>
                      <a:pt x="51" y="595"/>
                    </a:lnTo>
                    <a:lnTo>
                      <a:pt x="72" y="628"/>
                    </a:lnTo>
                    <a:lnTo>
                      <a:pt x="96" y="657"/>
                    </a:lnTo>
                    <a:lnTo>
                      <a:pt x="122" y="684"/>
                    </a:lnTo>
                    <a:lnTo>
                      <a:pt x="151" y="710"/>
                    </a:lnTo>
                    <a:lnTo>
                      <a:pt x="182" y="732"/>
                    </a:lnTo>
                    <a:lnTo>
                      <a:pt x="216" y="751"/>
                    </a:lnTo>
                    <a:lnTo>
                      <a:pt x="250" y="767"/>
                    </a:lnTo>
                    <a:lnTo>
                      <a:pt x="288" y="780"/>
                    </a:lnTo>
                    <a:lnTo>
                      <a:pt x="326" y="789"/>
                    </a:lnTo>
                    <a:lnTo>
                      <a:pt x="365" y="794"/>
                    </a:lnTo>
                    <a:lnTo>
                      <a:pt x="386" y="796"/>
                    </a:lnTo>
                    <a:lnTo>
                      <a:pt x="406" y="796"/>
                    </a:lnTo>
                    <a:lnTo>
                      <a:pt x="406" y="796"/>
                    </a:lnTo>
                    <a:lnTo>
                      <a:pt x="427" y="794"/>
                    </a:lnTo>
                    <a:lnTo>
                      <a:pt x="446" y="792"/>
                    </a:lnTo>
                    <a:lnTo>
                      <a:pt x="485" y="786"/>
                    </a:lnTo>
                    <a:lnTo>
                      <a:pt x="523" y="775"/>
                    </a:lnTo>
                    <a:lnTo>
                      <a:pt x="559" y="760"/>
                    </a:lnTo>
                    <a:lnTo>
                      <a:pt x="593" y="743"/>
                    </a:lnTo>
                    <a:lnTo>
                      <a:pt x="626" y="722"/>
                    </a:lnTo>
                    <a:lnTo>
                      <a:pt x="657" y="698"/>
                    </a:lnTo>
                    <a:lnTo>
                      <a:pt x="684" y="672"/>
                    </a:lnTo>
                    <a:lnTo>
                      <a:pt x="708" y="643"/>
                    </a:lnTo>
                    <a:lnTo>
                      <a:pt x="731" y="612"/>
                    </a:lnTo>
                    <a:lnTo>
                      <a:pt x="749" y="580"/>
                    </a:lnTo>
                    <a:lnTo>
                      <a:pt x="767" y="544"/>
                    </a:lnTo>
                    <a:lnTo>
                      <a:pt x="779" y="508"/>
                    </a:lnTo>
                    <a:lnTo>
                      <a:pt x="787" y="470"/>
                    </a:lnTo>
                    <a:lnTo>
                      <a:pt x="792" y="431"/>
                    </a:lnTo>
                    <a:lnTo>
                      <a:pt x="794" y="410"/>
                    </a:lnTo>
                    <a:lnTo>
                      <a:pt x="794" y="390"/>
                    </a:lnTo>
                    <a:lnTo>
                      <a:pt x="794" y="390"/>
                    </a:lnTo>
                    <a:lnTo>
                      <a:pt x="792" y="369"/>
                    </a:lnTo>
                    <a:lnTo>
                      <a:pt x="791" y="348"/>
                    </a:lnTo>
                    <a:lnTo>
                      <a:pt x="784" y="309"/>
                    </a:lnTo>
                    <a:lnTo>
                      <a:pt x="773" y="271"/>
                    </a:lnTo>
                    <a:lnTo>
                      <a:pt x="760" y="235"/>
                    </a:lnTo>
                    <a:lnTo>
                      <a:pt x="743" y="201"/>
                    </a:lnTo>
                    <a:lnTo>
                      <a:pt x="722" y="168"/>
                    </a:lnTo>
                    <a:lnTo>
                      <a:pt x="698" y="139"/>
                    </a:lnTo>
                    <a:lnTo>
                      <a:pt x="670" y="112"/>
                    </a:lnTo>
                    <a:lnTo>
                      <a:pt x="643" y="86"/>
                    </a:lnTo>
                    <a:lnTo>
                      <a:pt x="612" y="64"/>
                    </a:lnTo>
                    <a:lnTo>
                      <a:pt x="578" y="45"/>
                    </a:lnTo>
                    <a:lnTo>
                      <a:pt x="544" y="30"/>
                    </a:lnTo>
                    <a:lnTo>
                      <a:pt x="506" y="16"/>
                    </a:lnTo>
                    <a:lnTo>
                      <a:pt x="468" y="7"/>
                    </a:lnTo>
                    <a:lnTo>
                      <a:pt x="429" y="2"/>
                    </a:lnTo>
                    <a:lnTo>
                      <a:pt x="408" y="2"/>
                    </a:lnTo>
                    <a:lnTo>
                      <a:pt x="3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2535944" y="2083683"/>
                <a:ext cx="917575" cy="920750"/>
              </a:xfrm>
              <a:custGeom>
                <a:avLst/>
                <a:gdLst>
                  <a:gd name="T0" fmla="*/ 283 w 578"/>
                  <a:gd name="T1" fmla="*/ 0 h 580"/>
                  <a:gd name="T2" fmla="*/ 225 w 578"/>
                  <a:gd name="T3" fmla="*/ 7 h 580"/>
                  <a:gd name="T4" fmla="*/ 170 w 578"/>
                  <a:gd name="T5" fmla="*/ 26 h 580"/>
                  <a:gd name="T6" fmla="*/ 122 w 578"/>
                  <a:gd name="T7" fmla="*/ 54 h 580"/>
                  <a:gd name="T8" fmla="*/ 79 w 578"/>
                  <a:gd name="T9" fmla="*/ 90 h 580"/>
                  <a:gd name="T10" fmla="*/ 44 w 578"/>
                  <a:gd name="T11" fmla="*/ 134 h 580"/>
                  <a:gd name="T12" fmla="*/ 19 w 578"/>
                  <a:gd name="T13" fmla="*/ 184 h 580"/>
                  <a:gd name="T14" fmla="*/ 3 w 578"/>
                  <a:gd name="T15" fmla="*/ 239 h 580"/>
                  <a:gd name="T16" fmla="*/ 0 w 578"/>
                  <a:gd name="T17" fmla="*/ 297 h 580"/>
                  <a:gd name="T18" fmla="*/ 2 w 578"/>
                  <a:gd name="T19" fmla="*/ 326 h 580"/>
                  <a:gd name="T20" fmla="*/ 14 w 578"/>
                  <a:gd name="T21" fmla="*/ 383 h 580"/>
                  <a:gd name="T22" fmla="*/ 38 w 578"/>
                  <a:gd name="T23" fmla="*/ 434 h 580"/>
                  <a:gd name="T24" fmla="*/ 70 w 578"/>
                  <a:gd name="T25" fmla="*/ 479 h 580"/>
                  <a:gd name="T26" fmla="*/ 110 w 578"/>
                  <a:gd name="T27" fmla="*/ 518 h 580"/>
                  <a:gd name="T28" fmla="*/ 156 w 578"/>
                  <a:gd name="T29" fmla="*/ 547 h 580"/>
                  <a:gd name="T30" fmla="*/ 209 w 578"/>
                  <a:gd name="T31" fmla="*/ 568 h 580"/>
                  <a:gd name="T32" fmla="*/ 266 w 578"/>
                  <a:gd name="T33" fmla="*/ 578 h 580"/>
                  <a:gd name="T34" fmla="*/ 295 w 578"/>
                  <a:gd name="T35" fmla="*/ 580 h 580"/>
                  <a:gd name="T36" fmla="*/ 353 w 578"/>
                  <a:gd name="T37" fmla="*/ 573 h 580"/>
                  <a:gd name="T38" fmla="*/ 408 w 578"/>
                  <a:gd name="T39" fmla="*/ 554 h 580"/>
                  <a:gd name="T40" fmla="*/ 456 w 578"/>
                  <a:gd name="T41" fmla="*/ 527 h 580"/>
                  <a:gd name="T42" fmla="*/ 497 w 578"/>
                  <a:gd name="T43" fmla="*/ 491 h 580"/>
                  <a:gd name="T44" fmla="*/ 533 w 578"/>
                  <a:gd name="T45" fmla="*/ 446 h 580"/>
                  <a:gd name="T46" fmla="*/ 557 w 578"/>
                  <a:gd name="T47" fmla="*/ 396 h 580"/>
                  <a:gd name="T48" fmla="*/ 574 w 578"/>
                  <a:gd name="T49" fmla="*/ 342 h 580"/>
                  <a:gd name="T50" fmla="*/ 578 w 578"/>
                  <a:gd name="T51" fmla="*/ 283 h 580"/>
                  <a:gd name="T52" fmla="*/ 576 w 578"/>
                  <a:gd name="T53" fmla="*/ 254 h 580"/>
                  <a:gd name="T54" fmla="*/ 564 w 578"/>
                  <a:gd name="T55" fmla="*/ 198 h 580"/>
                  <a:gd name="T56" fmla="*/ 540 w 578"/>
                  <a:gd name="T57" fmla="*/ 146 h 580"/>
                  <a:gd name="T58" fmla="*/ 508 w 578"/>
                  <a:gd name="T59" fmla="*/ 102 h 580"/>
                  <a:gd name="T60" fmla="*/ 468 w 578"/>
                  <a:gd name="T61" fmla="*/ 62 h 580"/>
                  <a:gd name="T62" fmla="*/ 422 w 578"/>
                  <a:gd name="T63" fmla="*/ 33 h 580"/>
                  <a:gd name="T64" fmla="*/ 369 w 578"/>
                  <a:gd name="T65" fmla="*/ 12 h 580"/>
                  <a:gd name="T66" fmla="*/ 312 w 578"/>
                  <a:gd name="T67" fmla="*/ 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80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4"/>
                    </a:lnTo>
                    <a:lnTo>
                      <a:pt x="225" y="7"/>
                    </a:lnTo>
                    <a:lnTo>
                      <a:pt x="197" y="16"/>
                    </a:lnTo>
                    <a:lnTo>
                      <a:pt x="170" y="26"/>
                    </a:lnTo>
                    <a:lnTo>
                      <a:pt x="146" y="38"/>
                    </a:lnTo>
                    <a:lnTo>
                      <a:pt x="122" y="54"/>
                    </a:lnTo>
                    <a:lnTo>
                      <a:pt x="99" y="71"/>
                    </a:lnTo>
                    <a:lnTo>
                      <a:pt x="79" y="90"/>
                    </a:lnTo>
                    <a:lnTo>
                      <a:pt x="62" y="112"/>
                    </a:lnTo>
                    <a:lnTo>
                      <a:pt x="44" y="134"/>
                    </a:lnTo>
                    <a:lnTo>
                      <a:pt x="31" y="158"/>
                    </a:lnTo>
                    <a:lnTo>
                      <a:pt x="19" y="184"/>
                    </a:lnTo>
                    <a:lnTo>
                      <a:pt x="10" y="210"/>
                    </a:lnTo>
                    <a:lnTo>
                      <a:pt x="3" y="239"/>
                    </a:lnTo>
                    <a:lnTo>
                      <a:pt x="0" y="268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2" y="326"/>
                    </a:lnTo>
                    <a:lnTo>
                      <a:pt x="7" y="355"/>
                    </a:lnTo>
                    <a:lnTo>
                      <a:pt x="14" y="383"/>
                    </a:lnTo>
                    <a:lnTo>
                      <a:pt x="24" y="408"/>
                    </a:lnTo>
                    <a:lnTo>
                      <a:pt x="38" y="434"/>
                    </a:lnTo>
                    <a:lnTo>
                      <a:pt x="53" y="458"/>
                    </a:lnTo>
                    <a:lnTo>
                      <a:pt x="70" y="479"/>
                    </a:lnTo>
                    <a:lnTo>
                      <a:pt x="89" y="499"/>
                    </a:lnTo>
                    <a:lnTo>
                      <a:pt x="110" y="518"/>
                    </a:lnTo>
                    <a:lnTo>
                      <a:pt x="132" y="534"/>
                    </a:lnTo>
                    <a:lnTo>
                      <a:pt x="156" y="547"/>
                    </a:lnTo>
                    <a:lnTo>
                      <a:pt x="182" y="559"/>
                    </a:lnTo>
                    <a:lnTo>
                      <a:pt x="209" y="568"/>
                    </a:lnTo>
                    <a:lnTo>
                      <a:pt x="237" y="575"/>
                    </a:lnTo>
                    <a:lnTo>
                      <a:pt x="266" y="578"/>
                    </a:lnTo>
                    <a:lnTo>
                      <a:pt x="295" y="580"/>
                    </a:lnTo>
                    <a:lnTo>
                      <a:pt x="295" y="580"/>
                    </a:lnTo>
                    <a:lnTo>
                      <a:pt x="324" y="578"/>
                    </a:lnTo>
                    <a:lnTo>
                      <a:pt x="353" y="573"/>
                    </a:lnTo>
                    <a:lnTo>
                      <a:pt x="381" y="564"/>
                    </a:lnTo>
                    <a:lnTo>
                      <a:pt x="408" y="554"/>
                    </a:lnTo>
                    <a:lnTo>
                      <a:pt x="432" y="542"/>
                    </a:lnTo>
                    <a:lnTo>
                      <a:pt x="456" y="527"/>
                    </a:lnTo>
                    <a:lnTo>
                      <a:pt x="478" y="510"/>
                    </a:lnTo>
                    <a:lnTo>
                      <a:pt x="497" y="491"/>
                    </a:lnTo>
                    <a:lnTo>
                      <a:pt x="516" y="470"/>
                    </a:lnTo>
                    <a:lnTo>
                      <a:pt x="533" y="446"/>
                    </a:lnTo>
                    <a:lnTo>
                      <a:pt x="547" y="422"/>
                    </a:lnTo>
                    <a:lnTo>
                      <a:pt x="557" y="396"/>
                    </a:lnTo>
                    <a:lnTo>
                      <a:pt x="568" y="371"/>
                    </a:lnTo>
                    <a:lnTo>
                      <a:pt x="574" y="342"/>
                    </a:lnTo>
                    <a:lnTo>
                      <a:pt x="578" y="314"/>
                    </a:lnTo>
                    <a:lnTo>
                      <a:pt x="578" y="283"/>
                    </a:lnTo>
                    <a:lnTo>
                      <a:pt x="578" y="283"/>
                    </a:lnTo>
                    <a:lnTo>
                      <a:pt x="576" y="254"/>
                    </a:lnTo>
                    <a:lnTo>
                      <a:pt x="571" y="225"/>
                    </a:lnTo>
                    <a:lnTo>
                      <a:pt x="564" y="198"/>
                    </a:lnTo>
                    <a:lnTo>
                      <a:pt x="552" y="172"/>
                    </a:lnTo>
                    <a:lnTo>
                      <a:pt x="540" y="146"/>
                    </a:lnTo>
                    <a:lnTo>
                      <a:pt x="525" y="124"/>
                    </a:lnTo>
                    <a:lnTo>
                      <a:pt x="508" y="102"/>
                    </a:lnTo>
                    <a:lnTo>
                      <a:pt x="489" y="81"/>
                    </a:lnTo>
                    <a:lnTo>
                      <a:pt x="468" y="62"/>
                    </a:lnTo>
                    <a:lnTo>
                      <a:pt x="446" y="47"/>
                    </a:lnTo>
                    <a:lnTo>
                      <a:pt x="422" y="33"/>
                    </a:lnTo>
                    <a:lnTo>
                      <a:pt x="396" y="21"/>
                    </a:lnTo>
                    <a:lnTo>
                      <a:pt x="369" y="12"/>
                    </a:lnTo>
                    <a:lnTo>
                      <a:pt x="341" y="6"/>
                    </a:lnTo>
                    <a:lnTo>
                      <a:pt x="312" y="2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endParaRPr 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793812" y="391456"/>
            <a:ext cx="4641851" cy="4678363"/>
            <a:chOff x="2443869" y="740657"/>
            <a:chExt cx="4641851" cy="4678363"/>
          </a:xfrm>
        </p:grpSpPr>
        <p:grpSp>
          <p:nvGrpSpPr>
            <p:cNvPr id="41" name="Group 40"/>
            <p:cNvGrpSpPr/>
            <p:nvPr/>
          </p:nvGrpSpPr>
          <p:grpSpPr>
            <a:xfrm>
              <a:off x="3229682" y="859720"/>
              <a:ext cx="3727450" cy="1714500"/>
              <a:chOff x="3229682" y="859720"/>
              <a:chExt cx="3727450" cy="1714500"/>
            </a:xfrm>
            <a:solidFill>
              <a:schemeClr val="accent2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3229682" y="859720"/>
                <a:ext cx="3727450" cy="1714500"/>
              </a:xfrm>
              <a:custGeom>
                <a:avLst/>
                <a:gdLst>
                  <a:gd name="T0" fmla="*/ 2348 w 2348"/>
                  <a:gd name="T1" fmla="*/ 962 h 1080"/>
                  <a:gd name="T2" fmla="*/ 2307 w 2348"/>
                  <a:gd name="T3" fmla="*/ 859 h 1080"/>
                  <a:gd name="T4" fmla="*/ 2259 w 2348"/>
                  <a:gd name="T5" fmla="*/ 759 h 1080"/>
                  <a:gd name="T6" fmla="*/ 2204 w 2348"/>
                  <a:gd name="T7" fmla="*/ 665 h 1080"/>
                  <a:gd name="T8" fmla="*/ 2143 w 2348"/>
                  <a:gd name="T9" fmla="*/ 576 h 1080"/>
                  <a:gd name="T10" fmla="*/ 2074 w 2348"/>
                  <a:gd name="T11" fmla="*/ 490 h 1080"/>
                  <a:gd name="T12" fmla="*/ 1998 w 2348"/>
                  <a:gd name="T13" fmla="*/ 411 h 1080"/>
                  <a:gd name="T14" fmla="*/ 1918 w 2348"/>
                  <a:gd name="T15" fmla="*/ 338 h 1080"/>
                  <a:gd name="T16" fmla="*/ 1832 w 2348"/>
                  <a:gd name="T17" fmla="*/ 271 h 1080"/>
                  <a:gd name="T18" fmla="*/ 1741 w 2348"/>
                  <a:gd name="T19" fmla="*/ 211 h 1080"/>
                  <a:gd name="T20" fmla="*/ 1645 w 2348"/>
                  <a:gd name="T21" fmla="*/ 158 h 1080"/>
                  <a:gd name="T22" fmla="*/ 1546 w 2348"/>
                  <a:gd name="T23" fmla="*/ 111 h 1080"/>
                  <a:gd name="T24" fmla="*/ 1441 w 2348"/>
                  <a:gd name="T25" fmla="*/ 72 h 1080"/>
                  <a:gd name="T26" fmla="*/ 1333 w 2348"/>
                  <a:gd name="T27" fmla="*/ 41 h 1080"/>
                  <a:gd name="T28" fmla="*/ 1223 w 2348"/>
                  <a:gd name="T29" fmla="*/ 19 h 1080"/>
                  <a:gd name="T30" fmla="*/ 1108 w 2348"/>
                  <a:gd name="T31" fmla="*/ 5 h 1080"/>
                  <a:gd name="T32" fmla="*/ 993 w 2348"/>
                  <a:gd name="T33" fmla="*/ 0 h 1080"/>
                  <a:gd name="T34" fmla="*/ 921 w 2348"/>
                  <a:gd name="T35" fmla="*/ 2 h 1080"/>
                  <a:gd name="T36" fmla="*/ 781 w 2348"/>
                  <a:gd name="T37" fmla="*/ 17 h 1080"/>
                  <a:gd name="T38" fmla="*/ 643 w 2348"/>
                  <a:gd name="T39" fmla="*/ 43 h 1080"/>
                  <a:gd name="T40" fmla="*/ 511 w 2348"/>
                  <a:gd name="T41" fmla="*/ 82 h 1080"/>
                  <a:gd name="T42" fmla="*/ 386 w 2348"/>
                  <a:gd name="T43" fmla="*/ 135 h 1080"/>
                  <a:gd name="T44" fmla="*/ 266 w 2348"/>
                  <a:gd name="T45" fmla="*/ 197 h 1080"/>
                  <a:gd name="T46" fmla="*/ 155 w 2348"/>
                  <a:gd name="T47" fmla="*/ 271 h 1080"/>
                  <a:gd name="T48" fmla="*/ 48 w 2348"/>
                  <a:gd name="T49" fmla="*/ 355 h 1080"/>
                  <a:gd name="T50" fmla="*/ 225 w 2348"/>
                  <a:gd name="T51" fmla="*/ 554 h 1080"/>
                  <a:gd name="T52" fmla="*/ 350 w 2348"/>
                  <a:gd name="T53" fmla="*/ 753 h 1080"/>
                  <a:gd name="T54" fmla="*/ 415 w 2348"/>
                  <a:gd name="T55" fmla="*/ 696 h 1080"/>
                  <a:gd name="T56" fmla="*/ 487 w 2348"/>
                  <a:gd name="T57" fmla="*/ 645 h 1080"/>
                  <a:gd name="T58" fmla="*/ 565 w 2348"/>
                  <a:gd name="T59" fmla="*/ 600 h 1080"/>
                  <a:gd name="T60" fmla="*/ 643 w 2348"/>
                  <a:gd name="T61" fmla="*/ 562 h 1080"/>
                  <a:gd name="T62" fmla="*/ 729 w 2348"/>
                  <a:gd name="T63" fmla="*/ 533 h 1080"/>
                  <a:gd name="T64" fmla="*/ 817 w 2348"/>
                  <a:gd name="T65" fmla="*/ 511 h 1080"/>
                  <a:gd name="T66" fmla="*/ 908 w 2348"/>
                  <a:gd name="T67" fmla="*/ 497 h 1080"/>
                  <a:gd name="T68" fmla="*/ 1000 w 2348"/>
                  <a:gd name="T69" fmla="*/ 494 h 1080"/>
                  <a:gd name="T70" fmla="*/ 1038 w 2348"/>
                  <a:gd name="T71" fmla="*/ 494 h 1080"/>
                  <a:gd name="T72" fmla="*/ 1110 w 2348"/>
                  <a:gd name="T73" fmla="*/ 499 h 1080"/>
                  <a:gd name="T74" fmla="*/ 1182 w 2348"/>
                  <a:gd name="T75" fmla="*/ 511 h 1080"/>
                  <a:gd name="T76" fmla="*/ 1251 w 2348"/>
                  <a:gd name="T77" fmla="*/ 526 h 1080"/>
                  <a:gd name="T78" fmla="*/ 1318 w 2348"/>
                  <a:gd name="T79" fmla="*/ 547 h 1080"/>
                  <a:gd name="T80" fmla="*/ 1383 w 2348"/>
                  <a:gd name="T81" fmla="*/ 574 h 1080"/>
                  <a:gd name="T82" fmla="*/ 1444 w 2348"/>
                  <a:gd name="T83" fmla="*/ 603 h 1080"/>
                  <a:gd name="T84" fmla="*/ 1504 w 2348"/>
                  <a:gd name="T85" fmla="*/ 639 h 1080"/>
                  <a:gd name="T86" fmla="*/ 1561 w 2348"/>
                  <a:gd name="T87" fmla="*/ 677 h 1080"/>
                  <a:gd name="T88" fmla="*/ 1616 w 2348"/>
                  <a:gd name="T89" fmla="*/ 720 h 1080"/>
                  <a:gd name="T90" fmla="*/ 1666 w 2348"/>
                  <a:gd name="T91" fmla="*/ 766 h 1080"/>
                  <a:gd name="T92" fmla="*/ 1714 w 2348"/>
                  <a:gd name="T93" fmla="*/ 818 h 1080"/>
                  <a:gd name="T94" fmla="*/ 1757 w 2348"/>
                  <a:gd name="T95" fmla="*/ 871 h 1080"/>
                  <a:gd name="T96" fmla="*/ 1796 w 2348"/>
                  <a:gd name="T97" fmla="*/ 927 h 1080"/>
                  <a:gd name="T98" fmla="*/ 1830 w 2348"/>
                  <a:gd name="T99" fmla="*/ 986 h 1080"/>
                  <a:gd name="T100" fmla="*/ 1863 w 2348"/>
                  <a:gd name="T101" fmla="*/ 1049 h 1080"/>
                  <a:gd name="T102" fmla="*/ 2120 w 2348"/>
                  <a:gd name="T103" fmla="*/ 1075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8" h="1080">
                    <a:moveTo>
                      <a:pt x="2348" y="962"/>
                    </a:moveTo>
                    <a:lnTo>
                      <a:pt x="2348" y="962"/>
                    </a:lnTo>
                    <a:lnTo>
                      <a:pt x="2330" y="910"/>
                    </a:lnTo>
                    <a:lnTo>
                      <a:pt x="2307" y="859"/>
                    </a:lnTo>
                    <a:lnTo>
                      <a:pt x="2285" y="809"/>
                    </a:lnTo>
                    <a:lnTo>
                      <a:pt x="2259" y="759"/>
                    </a:lnTo>
                    <a:lnTo>
                      <a:pt x="2233" y="711"/>
                    </a:lnTo>
                    <a:lnTo>
                      <a:pt x="2204" y="665"/>
                    </a:lnTo>
                    <a:lnTo>
                      <a:pt x="2173" y="619"/>
                    </a:lnTo>
                    <a:lnTo>
                      <a:pt x="2143" y="576"/>
                    </a:lnTo>
                    <a:lnTo>
                      <a:pt x="2108" y="533"/>
                    </a:lnTo>
                    <a:lnTo>
                      <a:pt x="2074" y="490"/>
                    </a:lnTo>
                    <a:lnTo>
                      <a:pt x="2036" y="451"/>
                    </a:lnTo>
                    <a:lnTo>
                      <a:pt x="1998" y="411"/>
                    </a:lnTo>
                    <a:lnTo>
                      <a:pt x="1959" y="374"/>
                    </a:lnTo>
                    <a:lnTo>
                      <a:pt x="1918" y="338"/>
                    </a:lnTo>
                    <a:lnTo>
                      <a:pt x="1875" y="303"/>
                    </a:lnTo>
                    <a:lnTo>
                      <a:pt x="1832" y="271"/>
                    </a:lnTo>
                    <a:lnTo>
                      <a:pt x="1788" y="240"/>
                    </a:lnTo>
                    <a:lnTo>
                      <a:pt x="1741" y="211"/>
                    </a:lnTo>
                    <a:lnTo>
                      <a:pt x="1693" y="183"/>
                    </a:lnTo>
                    <a:lnTo>
                      <a:pt x="1645" y="158"/>
                    </a:lnTo>
                    <a:lnTo>
                      <a:pt x="1595" y="134"/>
                    </a:lnTo>
                    <a:lnTo>
                      <a:pt x="1546" y="111"/>
                    </a:lnTo>
                    <a:lnTo>
                      <a:pt x="1494" y="91"/>
                    </a:lnTo>
                    <a:lnTo>
                      <a:pt x="1441" y="72"/>
                    </a:lnTo>
                    <a:lnTo>
                      <a:pt x="1388" y="57"/>
                    </a:lnTo>
                    <a:lnTo>
                      <a:pt x="1333" y="41"/>
                    </a:lnTo>
                    <a:lnTo>
                      <a:pt x="1278" y="29"/>
                    </a:lnTo>
                    <a:lnTo>
                      <a:pt x="1223" y="19"/>
                    </a:lnTo>
                    <a:lnTo>
                      <a:pt x="1167" y="10"/>
                    </a:lnTo>
                    <a:lnTo>
                      <a:pt x="1108" y="5"/>
                    </a:lnTo>
                    <a:lnTo>
                      <a:pt x="1052" y="2"/>
                    </a:lnTo>
                    <a:lnTo>
                      <a:pt x="993" y="0"/>
                    </a:lnTo>
                    <a:lnTo>
                      <a:pt x="993" y="0"/>
                    </a:lnTo>
                    <a:lnTo>
                      <a:pt x="921" y="2"/>
                    </a:lnTo>
                    <a:lnTo>
                      <a:pt x="849" y="9"/>
                    </a:lnTo>
                    <a:lnTo>
                      <a:pt x="781" y="17"/>
                    </a:lnTo>
                    <a:lnTo>
                      <a:pt x="712" y="29"/>
                    </a:lnTo>
                    <a:lnTo>
                      <a:pt x="643" y="43"/>
                    </a:lnTo>
                    <a:lnTo>
                      <a:pt x="577" y="62"/>
                    </a:lnTo>
                    <a:lnTo>
                      <a:pt x="511" y="82"/>
                    </a:lnTo>
                    <a:lnTo>
                      <a:pt x="448" y="108"/>
                    </a:lnTo>
                    <a:lnTo>
                      <a:pt x="386" y="135"/>
                    </a:lnTo>
                    <a:lnTo>
                      <a:pt x="326" y="165"/>
                    </a:lnTo>
                    <a:lnTo>
                      <a:pt x="266" y="197"/>
                    </a:lnTo>
                    <a:lnTo>
                      <a:pt x="210" y="233"/>
                    </a:lnTo>
                    <a:lnTo>
                      <a:pt x="155" y="271"/>
                    </a:lnTo>
                    <a:lnTo>
                      <a:pt x="100" y="312"/>
                    </a:lnTo>
                    <a:lnTo>
                      <a:pt x="48" y="355"/>
                    </a:lnTo>
                    <a:lnTo>
                      <a:pt x="0" y="399"/>
                    </a:lnTo>
                    <a:lnTo>
                      <a:pt x="225" y="554"/>
                    </a:lnTo>
                    <a:lnTo>
                      <a:pt x="350" y="753"/>
                    </a:lnTo>
                    <a:lnTo>
                      <a:pt x="350" y="753"/>
                    </a:lnTo>
                    <a:lnTo>
                      <a:pt x="383" y="723"/>
                    </a:lnTo>
                    <a:lnTo>
                      <a:pt x="415" y="696"/>
                    </a:lnTo>
                    <a:lnTo>
                      <a:pt x="451" y="669"/>
                    </a:lnTo>
                    <a:lnTo>
                      <a:pt x="487" y="645"/>
                    </a:lnTo>
                    <a:lnTo>
                      <a:pt x="525" y="621"/>
                    </a:lnTo>
                    <a:lnTo>
                      <a:pt x="565" y="600"/>
                    </a:lnTo>
                    <a:lnTo>
                      <a:pt x="604" y="581"/>
                    </a:lnTo>
                    <a:lnTo>
                      <a:pt x="643" y="562"/>
                    </a:lnTo>
                    <a:lnTo>
                      <a:pt x="686" y="547"/>
                    </a:lnTo>
                    <a:lnTo>
                      <a:pt x="729" y="533"/>
                    </a:lnTo>
                    <a:lnTo>
                      <a:pt x="772" y="521"/>
                    </a:lnTo>
                    <a:lnTo>
                      <a:pt x="817" y="511"/>
                    </a:lnTo>
                    <a:lnTo>
                      <a:pt x="861" y="504"/>
                    </a:lnTo>
                    <a:lnTo>
                      <a:pt x="908" y="497"/>
                    </a:lnTo>
                    <a:lnTo>
                      <a:pt x="954" y="494"/>
                    </a:lnTo>
                    <a:lnTo>
                      <a:pt x="1000" y="494"/>
                    </a:lnTo>
                    <a:lnTo>
                      <a:pt x="1000" y="494"/>
                    </a:lnTo>
                    <a:lnTo>
                      <a:pt x="1038" y="494"/>
                    </a:lnTo>
                    <a:lnTo>
                      <a:pt x="1074" y="495"/>
                    </a:lnTo>
                    <a:lnTo>
                      <a:pt x="1110" y="499"/>
                    </a:lnTo>
                    <a:lnTo>
                      <a:pt x="1146" y="504"/>
                    </a:lnTo>
                    <a:lnTo>
                      <a:pt x="1182" y="511"/>
                    </a:lnTo>
                    <a:lnTo>
                      <a:pt x="1216" y="518"/>
                    </a:lnTo>
                    <a:lnTo>
                      <a:pt x="1251" y="526"/>
                    </a:lnTo>
                    <a:lnTo>
                      <a:pt x="1285" y="537"/>
                    </a:lnTo>
                    <a:lnTo>
                      <a:pt x="1318" y="547"/>
                    </a:lnTo>
                    <a:lnTo>
                      <a:pt x="1350" y="561"/>
                    </a:lnTo>
                    <a:lnTo>
                      <a:pt x="1383" y="574"/>
                    </a:lnTo>
                    <a:lnTo>
                      <a:pt x="1414" y="588"/>
                    </a:lnTo>
                    <a:lnTo>
                      <a:pt x="1444" y="603"/>
                    </a:lnTo>
                    <a:lnTo>
                      <a:pt x="1475" y="621"/>
                    </a:lnTo>
                    <a:lnTo>
                      <a:pt x="1504" y="639"/>
                    </a:lnTo>
                    <a:lnTo>
                      <a:pt x="1534" y="658"/>
                    </a:lnTo>
                    <a:lnTo>
                      <a:pt x="1561" y="677"/>
                    </a:lnTo>
                    <a:lnTo>
                      <a:pt x="1589" y="698"/>
                    </a:lnTo>
                    <a:lnTo>
                      <a:pt x="1616" y="720"/>
                    </a:lnTo>
                    <a:lnTo>
                      <a:pt x="1642" y="744"/>
                    </a:lnTo>
                    <a:lnTo>
                      <a:pt x="1666" y="766"/>
                    </a:lnTo>
                    <a:lnTo>
                      <a:pt x="1690" y="792"/>
                    </a:lnTo>
                    <a:lnTo>
                      <a:pt x="1714" y="818"/>
                    </a:lnTo>
                    <a:lnTo>
                      <a:pt x="1736" y="843"/>
                    </a:lnTo>
                    <a:lnTo>
                      <a:pt x="1757" y="871"/>
                    </a:lnTo>
                    <a:lnTo>
                      <a:pt x="1777" y="898"/>
                    </a:lnTo>
                    <a:lnTo>
                      <a:pt x="1796" y="927"/>
                    </a:lnTo>
                    <a:lnTo>
                      <a:pt x="1813" y="957"/>
                    </a:lnTo>
                    <a:lnTo>
                      <a:pt x="1830" y="986"/>
                    </a:lnTo>
                    <a:lnTo>
                      <a:pt x="1848" y="1017"/>
                    </a:lnTo>
                    <a:lnTo>
                      <a:pt x="1863" y="1049"/>
                    </a:lnTo>
                    <a:lnTo>
                      <a:pt x="1877" y="1080"/>
                    </a:lnTo>
                    <a:lnTo>
                      <a:pt x="2120" y="1075"/>
                    </a:lnTo>
                    <a:lnTo>
                      <a:pt x="2348" y="9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5642682" y="1142295"/>
                <a:ext cx="1260475" cy="1260475"/>
              </a:xfrm>
              <a:custGeom>
                <a:avLst/>
                <a:gdLst>
                  <a:gd name="T0" fmla="*/ 388 w 794"/>
                  <a:gd name="T1" fmla="*/ 0 h 794"/>
                  <a:gd name="T2" fmla="*/ 348 w 794"/>
                  <a:gd name="T3" fmla="*/ 2 h 794"/>
                  <a:gd name="T4" fmla="*/ 271 w 794"/>
                  <a:gd name="T5" fmla="*/ 21 h 794"/>
                  <a:gd name="T6" fmla="*/ 199 w 794"/>
                  <a:gd name="T7" fmla="*/ 52 h 794"/>
                  <a:gd name="T8" fmla="*/ 137 w 794"/>
                  <a:gd name="T9" fmla="*/ 96 h 794"/>
                  <a:gd name="T10" fmla="*/ 84 w 794"/>
                  <a:gd name="T11" fmla="*/ 151 h 794"/>
                  <a:gd name="T12" fmla="*/ 43 w 794"/>
                  <a:gd name="T13" fmla="*/ 215 h 794"/>
                  <a:gd name="T14" fmla="*/ 15 w 794"/>
                  <a:gd name="T15" fmla="*/ 287 h 794"/>
                  <a:gd name="T16" fmla="*/ 2 w 794"/>
                  <a:gd name="T17" fmla="*/ 365 h 794"/>
                  <a:gd name="T18" fmla="*/ 0 w 794"/>
                  <a:gd name="T19" fmla="*/ 405 h 794"/>
                  <a:gd name="T20" fmla="*/ 0 w 794"/>
                  <a:gd name="T21" fmla="*/ 425 h 794"/>
                  <a:gd name="T22" fmla="*/ 10 w 794"/>
                  <a:gd name="T23" fmla="*/ 485 h 794"/>
                  <a:gd name="T24" fmla="*/ 34 w 794"/>
                  <a:gd name="T25" fmla="*/ 559 h 794"/>
                  <a:gd name="T26" fmla="*/ 72 w 794"/>
                  <a:gd name="T27" fmla="*/ 626 h 794"/>
                  <a:gd name="T28" fmla="*/ 122 w 794"/>
                  <a:gd name="T29" fmla="*/ 684 h 794"/>
                  <a:gd name="T30" fmla="*/ 182 w 794"/>
                  <a:gd name="T31" fmla="*/ 731 h 794"/>
                  <a:gd name="T32" fmla="*/ 250 w 794"/>
                  <a:gd name="T33" fmla="*/ 767 h 794"/>
                  <a:gd name="T34" fmla="*/ 326 w 794"/>
                  <a:gd name="T35" fmla="*/ 787 h 794"/>
                  <a:gd name="T36" fmla="*/ 386 w 794"/>
                  <a:gd name="T37" fmla="*/ 794 h 794"/>
                  <a:gd name="T38" fmla="*/ 406 w 794"/>
                  <a:gd name="T39" fmla="*/ 794 h 794"/>
                  <a:gd name="T40" fmla="*/ 446 w 794"/>
                  <a:gd name="T41" fmla="*/ 791 h 794"/>
                  <a:gd name="T42" fmla="*/ 523 w 794"/>
                  <a:gd name="T43" fmla="*/ 773 h 794"/>
                  <a:gd name="T44" fmla="*/ 593 w 794"/>
                  <a:gd name="T45" fmla="*/ 741 h 794"/>
                  <a:gd name="T46" fmla="*/ 657 w 794"/>
                  <a:gd name="T47" fmla="*/ 698 h 794"/>
                  <a:gd name="T48" fmla="*/ 708 w 794"/>
                  <a:gd name="T49" fmla="*/ 643 h 794"/>
                  <a:gd name="T50" fmla="*/ 749 w 794"/>
                  <a:gd name="T51" fmla="*/ 578 h 794"/>
                  <a:gd name="T52" fmla="*/ 779 w 794"/>
                  <a:gd name="T53" fmla="*/ 506 h 794"/>
                  <a:gd name="T54" fmla="*/ 792 w 794"/>
                  <a:gd name="T55" fmla="*/ 429 h 794"/>
                  <a:gd name="T56" fmla="*/ 794 w 794"/>
                  <a:gd name="T57" fmla="*/ 388 h 794"/>
                  <a:gd name="T58" fmla="*/ 792 w 794"/>
                  <a:gd name="T59" fmla="*/ 367 h 794"/>
                  <a:gd name="T60" fmla="*/ 784 w 794"/>
                  <a:gd name="T61" fmla="*/ 309 h 794"/>
                  <a:gd name="T62" fmla="*/ 760 w 794"/>
                  <a:gd name="T63" fmla="*/ 233 h 794"/>
                  <a:gd name="T64" fmla="*/ 722 w 794"/>
                  <a:gd name="T65" fmla="*/ 167 h 794"/>
                  <a:gd name="T66" fmla="*/ 671 w 794"/>
                  <a:gd name="T67" fmla="*/ 110 h 794"/>
                  <a:gd name="T68" fmla="*/ 612 w 794"/>
                  <a:gd name="T69" fmla="*/ 62 h 794"/>
                  <a:gd name="T70" fmla="*/ 544 w 794"/>
                  <a:gd name="T71" fmla="*/ 28 h 794"/>
                  <a:gd name="T72" fmla="*/ 468 w 794"/>
                  <a:gd name="T73" fmla="*/ 5 h 794"/>
                  <a:gd name="T74" fmla="*/ 408 w 794"/>
                  <a:gd name="T7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4">
                    <a:moveTo>
                      <a:pt x="388" y="0"/>
                    </a:move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09" y="9"/>
                    </a:lnTo>
                    <a:lnTo>
                      <a:pt x="271" y="21"/>
                    </a:lnTo>
                    <a:lnTo>
                      <a:pt x="233" y="35"/>
                    </a:lnTo>
                    <a:lnTo>
                      <a:pt x="199" y="52"/>
                    </a:lnTo>
                    <a:lnTo>
                      <a:pt x="168" y="72"/>
                    </a:lnTo>
                    <a:lnTo>
                      <a:pt x="137" y="96"/>
                    </a:lnTo>
                    <a:lnTo>
                      <a:pt x="110" y="122"/>
                    </a:lnTo>
                    <a:lnTo>
                      <a:pt x="84" y="151"/>
                    </a:lnTo>
                    <a:lnTo>
                      <a:pt x="62" y="182"/>
                    </a:lnTo>
                    <a:lnTo>
                      <a:pt x="43" y="215"/>
                    </a:lnTo>
                    <a:lnTo>
                      <a:pt x="27" y="251"/>
                    </a:lnTo>
                    <a:lnTo>
                      <a:pt x="15" y="287"/>
                    </a:lnTo>
                    <a:lnTo>
                      <a:pt x="5" y="326"/>
                    </a:lnTo>
                    <a:lnTo>
                      <a:pt x="2" y="365"/>
                    </a:lnTo>
                    <a:lnTo>
                      <a:pt x="0" y="386"/>
                    </a:lnTo>
                    <a:lnTo>
                      <a:pt x="0" y="405"/>
                    </a:lnTo>
                    <a:lnTo>
                      <a:pt x="0" y="405"/>
                    </a:lnTo>
                    <a:lnTo>
                      <a:pt x="0" y="425"/>
                    </a:lnTo>
                    <a:lnTo>
                      <a:pt x="3" y="446"/>
                    </a:lnTo>
                    <a:lnTo>
                      <a:pt x="10" y="485"/>
                    </a:lnTo>
                    <a:lnTo>
                      <a:pt x="21" y="523"/>
                    </a:lnTo>
                    <a:lnTo>
                      <a:pt x="34" y="559"/>
                    </a:lnTo>
                    <a:lnTo>
                      <a:pt x="51" y="593"/>
                    </a:lnTo>
                    <a:lnTo>
                      <a:pt x="72" y="626"/>
                    </a:lnTo>
                    <a:lnTo>
                      <a:pt x="96" y="657"/>
                    </a:lnTo>
                    <a:lnTo>
                      <a:pt x="122" y="684"/>
                    </a:lnTo>
                    <a:lnTo>
                      <a:pt x="151" y="708"/>
                    </a:lnTo>
                    <a:lnTo>
                      <a:pt x="182" y="731"/>
                    </a:lnTo>
                    <a:lnTo>
                      <a:pt x="216" y="749"/>
                    </a:lnTo>
                    <a:lnTo>
                      <a:pt x="250" y="767"/>
                    </a:lnTo>
                    <a:lnTo>
                      <a:pt x="288" y="779"/>
                    </a:lnTo>
                    <a:lnTo>
                      <a:pt x="326" y="787"/>
                    </a:lnTo>
                    <a:lnTo>
                      <a:pt x="365" y="792"/>
                    </a:lnTo>
                    <a:lnTo>
                      <a:pt x="38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27" y="792"/>
                    </a:lnTo>
                    <a:lnTo>
                      <a:pt x="446" y="791"/>
                    </a:lnTo>
                    <a:lnTo>
                      <a:pt x="485" y="784"/>
                    </a:lnTo>
                    <a:lnTo>
                      <a:pt x="523" y="773"/>
                    </a:lnTo>
                    <a:lnTo>
                      <a:pt x="559" y="760"/>
                    </a:lnTo>
                    <a:lnTo>
                      <a:pt x="593" y="741"/>
                    </a:lnTo>
                    <a:lnTo>
                      <a:pt x="626" y="720"/>
                    </a:lnTo>
                    <a:lnTo>
                      <a:pt x="657" y="698"/>
                    </a:lnTo>
                    <a:lnTo>
                      <a:pt x="684" y="671"/>
                    </a:lnTo>
                    <a:lnTo>
                      <a:pt x="708" y="643"/>
                    </a:lnTo>
                    <a:lnTo>
                      <a:pt x="731" y="611"/>
                    </a:lnTo>
                    <a:lnTo>
                      <a:pt x="749" y="578"/>
                    </a:lnTo>
                    <a:lnTo>
                      <a:pt x="767" y="544"/>
                    </a:lnTo>
                    <a:lnTo>
                      <a:pt x="779" y="506"/>
                    </a:lnTo>
                    <a:lnTo>
                      <a:pt x="787" y="468"/>
                    </a:lnTo>
                    <a:lnTo>
                      <a:pt x="792" y="429"/>
                    </a:lnTo>
                    <a:lnTo>
                      <a:pt x="794" y="408"/>
                    </a:lnTo>
                    <a:lnTo>
                      <a:pt x="794" y="388"/>
                    </a:lnTo>
                    <a:lnTo>
                      <a:pt x="794" y="388"/>
                    </a:lnTo>
                    <a:lnTo>
                      <a:pt x="792" y="367"/>
                    </a:lnTo>
                    <a:lnTo>
                      <a:pt x="791" y="347"/>
                    </a:lnTo>
                    <a:lnTo>
                      <a:pt x="784" y="309"/>
                    </a:lnTo>
                    <a:lnTo>
                      <a:pt x="773" y="269"/>
                    </a:lnTo>
                    <a:lnTo>
                      <a:pt x="760" y="233"/>
                    </a:lnTo>
                    <a:lnTo>
                      <a:pt x="743" y="199"/>
                    </a:lnTo>
                    <a:lnTo>
                      <a:pt x="722" y="167"/>
                    </a:lnTo>
                    <a:lnTo>
                      <a:pt x="698" y="137"/>
                    </a:lnTo>
                    <a:lnTo>
                      <a:pt x="671" y="110"/>
                    </a:lnTo>
                    <a:lnTo>
                      <a:pt x="643" y="84"/>
                    </a:lnTo>
                    <a:lnTo>
                      <a:pt x="612" y="62"/>
                    </a:lnTo>
                    <a:lnTo>
                      <a:pt x="578" y="43"/>
                    </a:lnTo>
                    <a:lnTo>
                      <a:pt x="544" y="28"/>
                    </a:lnTo>
                    <a:lnTo>
                      <a:pt x="506" y="16"/>
                    </a:lnTo>
                    <a:lnTo>
                      <a:pt x="468" y="5"/>
                    </a:lnTo>
                    <a:lnTo>
                      <a:pt x="429" y="0"/>
                    </a:lnTo>
                    <a:lnTo>
                      <a:pt x="408" y="0"/>
                    </a:lnTo>
                    <a:lnTo>
                      <a:pt x="3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5814132" y="1312158"/>
                <a:ext cx="917575" cy="919163"/>
              </a:xfrm>
              <a:custGeom>
                <a:avLst/>
                <a:gdLst>
                  <a:gd name="T0" fmla="*/ 283 w 578"/>
                  <a:gd name="T1" fmla="*/ 0 h 579"/>
                  <a:gd name="T2" fmla="*/ 225 w 578"/>
                  <a:gd name="T3" fmla="*/ 8 h 579"/>
                  <a:gd name="T4" fmla="*/ 170 w 578"/>
                  <a:gd name="T5" fmla="*/ 25 h 579"/>
                  <a:gd name="T6" fmla="*/ 122 w 578"/>
                  <a:gd name="T7" fmla="*/ 53 h 579"/>
                  <a:gd name="T8" fmla="*/ 79 w 578"/>
                  <a:gd name="T9" fmla="*/ 90 h 579"/>
                  <a:gd name="T10" fmla="*/ 45 w 578"/>
                  <a:gd name="T11" fmla="*/ 133 h 579"/>
                  <a:gd name="T12" fmla="*/ 19 w 578"/>
                  <a:gd name="T13" fmla="*/ 183 h 579"/>
                  <a:gd name="T14" fmla="*/ 3 w 578"/>
                  <a:gd name="T15" fmla="*/ 238 h 579"/>
                  <a:gd name="T16" fmla="*/ 0 w 578"/>
                  <a:gd name="T17" fmla="*/ 296 h 579"/>
                  <a:gd name="T18" fmla="*/ 2 w 578"/>
                  <a:gd name="T19" fmla="*/ 325 h 579"/>
                  <a:gd name="T20" fmla="*/ 14 w 578"/>
                  <a:gd name="T21" fmla="*/ 382 h 579"/>
                  <a:gd name="T22" fmla="*/ 38 w 578"/>
                  <a:gd name="T23" fmla="*/ 433 h 579"/>
                  <a:gd name="T24" fmla="*/ 70 w 578"/>
                  <a:gd name="T25" fmla="*/ 480 h 579"/>
                  <a:gd name="T26" fmla="*/ 110 w 578"/>
                  <a:gd name="T27" fmla="*/ 517 h 579"/>
                  <a:gd name="T28" fmla="*/ 156 w 578"/>
                  <a:gd name="T29" fmla="*/ 548 h 579"/>
                  <a:gd name="T30" fmla="*/ 209 w 578"/>
                  <a:gd name="T31" fmla="*/ 569 h 579"/>
                  <a:gd name="T32" fmla="*/ 266 w 578"/>
                  <a:gd name="T33" fmla="*/ 579 h 579"/>
                  <a:gd name="T34" fmla="*/ 295 w 578"/>
                  <a:gd name="T35" fmla="*/ 579 h 579"/>
                  <a:gd name="T36" fmla="*/ 353 w 578"/>
                  <a:gd name="T37" fmla="*/ 572 h 579"/>
                  <a:gd name="T38" fmla="*/ 408 w 578"/>
                  <a:gd name="T39" fmla="*/ 553 h 579"/>
                  <a:gd name="T40" fmla="*/ 456 w 578"/>
                  <a:gd name="T41" fmla="*/ 526 h 579"/>
                  <a:gd name="T42" fmla="*/ 497 w 578"/>
                  <a:gd name="T43" fmla="*/ 490 h 579"/>
                  <a:gd name="T44" fmla="*/ 533 w 578"/>
                  <a:gd name="T45" fmla="*/ 447 h 579"/>
                  <a:gd name="T46" fmla="*/ 557 w 578"/>
                  <a:gd name="T47" fmla="*/ 396 h 579"/>
                  <a:gd name="T48" fmla="*/ 575 w 578"/>
                  <a:gd name="T49" fmla="*/ 342 h 579"/>
                  <a:gd name="T50" fmla="*/ 578 w 578"/>
                  <a:gd name="T51" fmla="*/ 282 h 579"/>
                  <a:gd name="T52" fmla="*/ 576 w 578"/>
                  <a:gd name="T53" fmla="*/ 253 h 579"/>
                  <a:gd name="T54" fmla="*/ 564 w 578"/>
                  <a:gd name="T55" fmla="*/ 197 h 579"/>
                  <a:gd name="T56" fmla="*/ 540 w 578"/>
                  <a:gd name="T57" fmla="*/ 145 h 579"/>
                  <a:gd name="T58" fmla="*/ 508 w 578"/>
                  <a:gd name="T59" fmla="*/ 101 h 579"/>
                  <a:gd name="T60" fmla="*/ 468 w 578"/>
                  <a:gd name="T61" fmla="*/ 63 h 579"/>
                  <a:gd name="T62" fmla="*/ 422 w 578"/>
                  <a:gd name="T63" fmla="*/ 32 h 579"/>
                  <a:gd name="T64" fmla="*/ 369 w 578"/>
                  <a:gd name="T65" fmla="*/ 12 h 579"/>
                  <a:gd name="T66" fmla="*/ 312 w 578"/>
                  <a:gd name="T67" fmla="*/ 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79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3"/>
                    </a:lnTo>
                    <a:lnTo>
                      <a:pt x="225" y="8"/>
                    </a:lnTo>
                    <a:lnTo>
                      <a:pt x="197" y="15"/>
                    </a:lnTo>
                    <a:lnTo>
                      <a:pt x="170" y="25"/>
                    </a:lnTo>
                    <a:lnTo>
                      <a:pt x="146" y="39"/>
                    </a:lnTo>
                    <a:lnTo>
                      <a:pt x="122" y="53"/>
                    </a:lnTo>
                    <a:lnTo>
                      <a:pt x="99" y="70"/>
                    </a:lnTo>
                    <a:lnTo>
                      <a:pt x="79" y="90"/>
                    </a:lnTo>
                    <a:lnTo>
                      <a:pt x="62" y="111"/>
                    </a:lnTo>
                    <a:lnTo>
                      <a:pt x="45" y="133"/>
                    </a:lnTo>
                    <a:lnTo>
                      <a:pt x="31" y="157"/>
                    </a:lnTo>
                    <a:lnTo>
                      <a:pt x="19" y="183"/>
                    </a:lnTo>
                    <a:lnTo>
                      <a:pt x="10" y="210"/>
                    </a:lnTo>
                    <a:lnTo>
                      <a:pt x="3" y="238"/>
                    </a:lnTo>
                    <a:lnTo>
                      <a:pt x="0" y="26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25"/>
                    </a:lnTo>
                    <a:lnTo>
                      <a:pt x="7" y="354"/>
                    </a:lnTo>
                    <a:lnTo>
                      <a:pt x="14" y="382"/>
                    </a:lnTo>
                    <a:lnTo>
                      <a:pt x="24" y="408"/>
                    </a:lnTo>
                    <a:lnTo>
                      <a:pt x="38" y="433"/>
                    </a:lnTo>
                    <a:lnTo>
                      <a:pt x="53" y="457"/>
                    </a:lnTo>
                    <a:lnTo>
                      <a:pt x="70" y="480"/>
                    </a:lnTo>
                    <a:lnTo>
                      <a:pt x="89" y="498"/>
                    </a:lnTo>
                    <a:lnTo>
                      <a:pt x="110" y="517"/>
                    </a:lnTo>
                    <a:lnTo>
                      <a:pt x="132" y="533"/>
                    </a:lnTo>
                    <a:lnTo>
                      <a:pt x="156" y="548"/>
                    </a:lnTo>
                    <a:lnTo>
                      <a:pt x="182" y="558"/>
                    </a:lnTo>
                    <a:lnTo>
                      <a:pt x="209" y="569"/>
                    </a:lnTo>
                    <a:lnTo>
                      <a:pt x="237" y="574"/>
                    </a:lnTo>
                    <a:lnTo>
                      <a:pt x="266" y="579"/>
                    </a:lnTo>
                    <a:lnTo>
                      <a:pt x="295" y="579"/>
                    </a:lnTo>
                    <a:lnTo>
                      <a:pt x="295" y="579"/>
                    </a:lnTo>
                    <a:lnTo>
                      <a:pt x="324" y="577"/>
                    </a:lnTo>
                    <a:lnTo>
                      <a:pt x="353" y="572"/>
                    </a:lnTo>
                    <a:lnTo>
                      <a:pt x="381" y="564"/>
                    </a:lnTo>
                    <a:lnTo>
                      <a:pt x="408" y="553"/>
                    </a:lnTo>
                    <a:lnTo>
                      <a:pt x="432" y="541"/>
                    </a:lnTo>
                    <a:lnTo>
                      <a:pt x="456" y="526"/>
                    </a:lnTo>
                    <a:lnTo>
                      <a:pt x="479" y="509"/>
                    </a:lnTo>
                    <a:lnTo>
                      <a:pt x="497" y="490"/>
                    </a:lnTo>
                    <a:lnTo>
                      <a:pt x="516" y="469"/>
                    </a:lnTo>
                    <a:lnTo>
                      <a:pt x="533" y="447"/>
                    </a:lnTo>
                    <a:lnTo>
                      <a:pt x="547" y="421"/>
                    </a:lnTo>
                    <a:lnTo>
                      <a:pt x="557" y="396"/>
                    </a:lnTo>
                    <a:lnTo>
                      <a:pt x="568" y="370"/>
                    </a:lnTo>
                    <a:lnTo>
                      <a:pt x="575" y="342"/>
                    </a:lnTo>
                    <a:lnTo>
                      <a:pt x="578" y="313"/>
                    </a:lnTo>
                    <a:lnTo>
                      <a:pt x="578" y="282"/>
                    </a:lnTo>
                    <a:lnTo>
                      <a:pt x="578" y="282"/>
                    </a:lnTo>
                    <a:lnTo>
                      <a:pt x="576" y="253"/>
                    </a:lnTo>
                    <a:lnTo>
                      <a:pt x="571" y="226"/>
                    </a:lnTo>
                    <a:lnTo>
                      <a:pt x="564" y="197"/>
                    </a:lnTo>
                    <a:lnTo>
                      <a:pt x="552" y="171"/>
                    </a:lnTo>
                    <a:lnTo>
                      <a:pt x="540" y="145"/>
                    </a:lnTo>
                    <a:lnTo>
                      <a:pt x="525" y="123"/>
                    </a:lnTo>
                    <a:lnTo>
                      <a:pt x="508" y="101"/>
                    </a:lnTo>
                    <a:lnTo>
                      <a:pt x="489" y="80"/>
                    </a:lnTo>
                    <a:lnTo>
                      <a:pt x="468" y="63"/>
                    </a:lnTo>
                    <a:lnTo>
                      <a:pt x="446" y="46"/>
                    </a:lnTo>
                    <a:lnTo>
                      <a:pt x="422" y="32"/>
                    </a:lnTo>
                    <a:lnTo>
                      <a:pt x="396" y="20"/>
                    </a:lnTo>
                    <a:lnTo>
                      <a:pt x="369" y="12"/>
                    </a:lnTo>
                    <a:lnTo>
                      <a:pt x="341" y="5"/>
                    </a:lnTo>
                    <a:lnTo>
                      <a:pt x="312" y="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5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443869" y="740657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04110" y="391456"/>
            <a:ext cx="4641851" cy="4797426"/>
            <a:chOff x="2454167" y="740657"/>
            <a:chExt cx="4641851" cy="4797426"/>
          </a:xfrm>
        </p:grpSpPr>
        <p:grpSp>
          <p:nvGrpSpPr>
            <p:cNvPr id="47" name="Group 46"/>
            <p:cNvGrpSpPr/>
            <p:nvPr/>
          </p:nvGrpSpPr>
          <p:grpSpPr>
            <a:xfrm>
              <a:off x="4423482" y="2544058"/>
              <a:ext cx="2662238" cy="2994025"/>
              <a:chOff x="4423482" y="2544058"/>
              <a:chExt cx="2662238" cy="2994025"/>
            </a:xfrm>
            <a:solidFill>
              <a:schemeClr val="accent4"/>
            </a:solidFill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4423482" y="2544058"/>
                <a:ext cx="2662238" cy="2874963"/>
              </a:xfrm>
              <a:custGeom>
                <a:avLst/>
                <a:gdLst>
                  <a:gd name="T0" fmla="*/ 13 w 1677"/>
                  <a:gd name="T1" fmla="*/ 1535 h 1811"/>
                  <a:gd name="T2" fmla="*/ 0 w 1677"/>
                  <a:gd name="T3" fmla="*/ 1790 h 1811"/>
                  <a:gd name="T4" fmla="*/ 120 w 1677"/>
                  <a:gd name="T5" fmla="*/ 1805 h 1811"/>
                  <a:gd name="T6" fmla="*/ 241 w 1677"/>
                  <a:gd name="T7" fmla="*/ 1811 h 1811"/>
                  <a:gd name="T8" fmla="*/ 315 w 1677"/>
                  <a:gd name="T9" fmla="*/ 1809 h 1811"/>
                  <a:gd name="T10" fmla="*/ 459 w 1677"/>
                  <a:gd name="T11" fmla="*/ 1793 h 1811"/>
                  <a:gd name="T12" fmla="*/ 600 w 1677"/>
                  <a:gd name="T13" fmla="*/ 1766 h 1811"/>
                  <a:gd name="T14" fmla="*/ 735 w 1677"/>
                  <a:gd name="T15" fmla="*/ 1723 h 1811"/>
                  <a:gd name="T16" fmla="*/ 864 w 1677"/>
                  <a:gd name="T17" fmla="*/ 1670 h 1811"/>
                  <a:gd name="T18" fmla="*/ 986 w 1677"/>
                  <a:gd name="T19" fmla="*/ 1603 h 1811"/>
                  <a:gd name="T20" fmla="*/ 1101 w 1677"/>
                  <a:gd name="T21" fmla="*/ 1526 h 1811"/>
                  <a:gd name="T22" fmla="*/ 1207 w 1677"/>
                  <a:gd name="T23" fmla="*/ 1439 h 1811"/>
                  <a:gd name="T24" fmla="*/ 1303 w 1677"/>
                  <a:gd name="T25" fmla="*/ 1341 h 1811"/>
                  <a:gd name="T26" fmla="*/ 1392 w 1677"/>
                  <a:gd name="T27" fmla="*/ 1235 h 1811"/>
                  <a:gd name="T28" fmla="*/ 1469 w 1677"/>
                  <a:gd name="T29" fmla="*/ 1120 h 1811"/>
                  <a:gd name="T30" fmla="*/ 1535 w 1677"/>
                  <a:gd name="T31" fmla="*/ 998 h 1811"/>
                  <a:gd name="T32" fmla="*/ 1590 w 1677"/>
                  <a:gd name="T33" fmla="*/ 869 h 1811"/>
                  <a:gd name="T34" fmla="*/ 1632 w 1677"/>
                  <a:gd name="T35" fmla="*/ 734 h 1811"/>
                  <a:gd name="T36" fmla="*/ 1660 w 1677"/>
                  <a:gd name="T37" fmla="*/ 593 h 1811"/>
                  <a:gd name="T38" fmla="*/ 1675 w 1677"/>
                  <a:gd name="T39" fmla="*/ 449 h 1811"/>
                  <a:gd name="T40" fmla="*/ 1677 w 1677"/>
                  <a:gd name="T41" fmla="*/ 376 h 1811"/>
                  <a:gd name="T42" fmla="*/ 1674 w 1677"/>
                  <a:gd name="T43" fmla="*/ 278 h 1811"/>
                  <a:gd name="T44" fmla="*/ 1665 w 1677"/>
                  <a:gd name="T45" fmla="*/ 184 h 1811"/>
                  <a:gd name="T46" fmla="*/ 1648 w 1677"/>
                  <a:gd name="T47" fmla="*/ 91 h 1811"/>
                  <a:gd name="T48" fmla="*/ 1627 w 1677"/>
                  <a:gd name="T49" fmla="*/ 0 h 1811"/>
                  <a:gd name="T50" fmla="*/ 1157 w 1677"/>
                  <a:gd name="T51" fmla="*/ 117 h 1811"/>
                  <a:gd name="T52" fmla="*/ 1166 w 1677"/>
                  <a:gd name="T53" fmla="*/ 148 h 1811"/>
                  <a:gd name="T54" fmla="*/ 1180 w 1677"/>
                  <a:gd name="T55" fmla="*/ 211 h 1811"/>
                  <a:gd name="T56" fmla="*/ 1188 w 1677"/>
                  <a:gd name="T57" fmla="*/ 276 h 1811"/>
                  <a:gd name="T58" fmla="*/ 1193 w 1677"/>
                  <a:gd name="T59" fmla="*/ 343 h 1811"/>
                  <a:gd name="T60" fmla="*/ 1193 w 1677"/>
                  <a:gd name="T61" fmla="*/ 377 h 1811"/>
                  <a:gd name="T62" fmla="*/ 1190 w 1677"/>
                  <a:gd name="T63" fmla="*/ 473 h 1811"/>
                  <a:gd name="T64" fmla="*/ 1174 w 1677"/>
                  <a:gd name="T65" fmla="*/ 568 h 1811"/>
                  <a:gd name="T66" fmla="*/ 1152 w 1677"/>
                  <a:gd name="T67" fmla="*/ 659 h 1811"/>
                  <a:gd name="T68" fmla="*/ 1120 w 1677"/>
                  <a:gd name="T69" fmla="*/ 744 h 1811"/>
                  <a:gd name="T70" fmla="*/ 1080 w 1677"/>
                  <a:gd name="T71" fmla="*/ 828 h 1811"/>
                  <a:gd name="T72" fmla="*/ 1032 w 1677"/>
                  <a:gd name="T73" fmla="*/ 905 h 1811"/>
                  <a:gd name="T74" fmla="*/ 979 w 1677"/>
                  <a:gd name="T75" fmla="*/ 977 h 1811"/>
                  <a:gd name="T76" fmla="*/ 917 w 1677"/>
                  <a:gd name="T77" fmla="*/ 1046 h 1811"/>
                  <a:gd name="T78" fmla="*/ 850 w 1677"/>
                  <a:gd name="T79" fmla="*/ 1106 h 1811"/>
                  <a:gd name="T80" fmla="*/ 777 w 1677"/>
                  <a:gd name="T81" fmla="*/ 1161 h 1811"/>
                  <a:gd name="T82" fmla="*/ 699 w 1677"/>
                  <a:gd name="T83" fmla="*/ 1207 h 1811"/>
                  <a:gd name="T84" fmla="*/ 617 w 1677"/>
                  <a:gd name="T85" fmla="*/ 1248 h 1811"/>
                  <a:gd name="T86" fmla="*/ 530 w 1677"/>
                  <a:gd name="T87" fmla="*/ 1279 h 1811"/>
                  <a:gd name="T88" fmla="*/ 439 w 1677"/>
                  <a:gd name="T89" fmla="*/ 1303 h 1811"/>
                  <a:gd name="T90" fmla="*/ 346 w 1677"/>
                  <a:gd name="T91" fmla="*/ 1317 h 1811"/>
                  <a:gd name="T92" fmla="*/ 248 w 1677"/>
                  <a:gd name="T93" fmla="*/ 132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77" h="1811">
                    <a:moveTo>
                      <a:pt x="126" y="1319"/>
                    </a:moveTo>
                    <a:lnTo>
                      <a:pt x="13" y="1535"/>
                    </a:lnTo>
                    <a:lnTo>
                      <a:pt x="0" y="1790"/>
                    </a:lnTo>
                    <a:lnTo>
                      <a:pt x="0" y="1790"/>
                    </a:lnTo>
                    <a:lnTo>
                      <a:pt x="60" y="1799"/>
                    </a:lnTo>
                    <a:lnTo>
                      <a:pt x="120" y="1805"/>
                    </a:lnTo>
                    <a:lnTo>
                      <a:pt x="180" y="1809"/>
                    </a:lnTo>
                    <a:lnTo>
                      <a:pt x="241" y="1811"/>
                    </a:lnTo>
                    <a:lnTo>
                      <a:pt x="241" y="1811"/>
                    </a:lnTo>
                    <a:lnTo>
                      <a:pt x="315" y="1809"/>
                    </a:lnTo>
                    <a:lnTo>
                      <a:pt x="387" y="1804"/>
                    </a:lnTo>
                    <a:lnTo>
                      <a:pt x="459" y="1793"/>
                    </a:lnTo>
                    <a:lnTo>
                      <a:pt x="530" y="1781"/>
                    </a:lnTo>
                    <a:lnTo>
                      <a:pt x="600" y="1766"/>
                    </a:lnTo>
                    <a:lnTo>
                      <a:pt x="668" y="1745"/>
                    </a:lnTo>
                    <a:lnTo>
                      <a:pt x="735" y="1723"/>
                    </a:lnTo>
                    <a:lnTo>
                      <a:pt x="801" y="1697"/>
                    </a:lnTo>
                    <a:lnTo>
                      <a:pt x="864" y="1670"/>
                    </a:lnTo>
                    <a:lnTo>
                      <a:pt x="926" y="1637"/>
                    </a:lnTo>
                    <a:lnTo>
                      <a:pt x="986" y="1603"/>
                    </a:lnTo>
                    <a:lnTo>
                      <a:pt x="1044" y="1565"/>
                    </a:lnTo>
                    <a:lnTo>
                      <a:pt x="1101" y="1526"/>
                    </a:lnTo>
                    <a:lnTo>
                      <a:pt x="1154" y="1483"/>
                    </a:lnTo>
                    <a:lnTo>
                      <a:pt x="1207" y="1439"/>
                    </a:lnTo>
                    <a:lnTo>
                      <a:pt x="1257" y="1391"/>
                    </a:lnTo>
                    <a:lnTo>
                      <a:pt x="1303" y="1341"/>
                    </a:lnTo>
                    <a:lnTo>
                      <a:pt x="1349" y="1288"/>
                    </a:lnTo>
                    <a:lnTo>
                      <a:pt x="1392" y="1235"/>
                    </a:lnTo>
                    <a:lnTo>
                      <a:pt x="1432" y="1178"/>
                    </a:lnTo>
                    <a:lnTo>
                      <a:pt x="1469" y="1120"/>
                    </a:lnTo>
                    <a:lnTo>
                      <a:pt x="1504" y="1060"/>
                    </a:lnTo>
                    <a:lnTo>
                      <a:pt x="1535" y="998"/>
                    </a:lnTo>
                    <a:lnTo>
                      <a:pt x="1564" y="935"/>
                    </a:lnTo>
                    <a:lnTo>
                      <a:pt x="1590" y="869"/>
                    </a:lnTo>
                    <a:lnTo>
                      <a:pt x="1612" y="803"/>
                    </a:lnTo>
                    <a:lnTo>
                      <a:pt x="1632" y="734"/>
                    </a:lnTo>
                    <a:lnTo>
                      <a:pt x="1648" y="665"/>
                    </a:lnTo>
                    <a:lnTo>
                      <a:pt x="1660" y="593"/>
                    </a:lnTo>
                    <a:lnTo>
                      <a:pt x="1670" y="521"/>
                    </a:lnTo>
                    <a:lnTo>
                      <a:pt x="1675" y="449"/>
                    </a:lnTo>
                    <a:lnTo>
                      <a:pt x="1677" y="376"/>
                    </a:lnTo>
                    <a:lnTo>
                      <a:pt x="1677" y="376"/>
                    </a:lnTo>
                    <a:lnTo>
                      <a:pt x="1675" y="328"/>
                    </a:lnTo>
                    <a:lnTo>
                      <a:pt x="1674" y="278"/>
                    </a:lnTo>
                    <a:lnTo>
                      <a:pt x="1670" y="232"/>
                    </a:lnTo>
                    <a:lnTo>
                      <a:pt x="1665" y="184"/>
                    </a:lnTo>
                    <a:lnTo>
                      <a:pt x="1656" y="137"/>
                    </a:lnTo>
                    <a:lnTo>
                      <a:pt x="1648" y="91"/>
                    </a:lnTo>
                    <a:lnTo>
                      <a:pt x="1639" y="45"/>
                    </a:lnTo>
                    <a:lnTo>
                      <a:pt x="1627" y="0"/>
                    </a:lnTo>
                    <a:lnTo>
                      <a:pt x="1391" y="110"/>
                    </a:lnTo>
                    <a:lnTo>
                      <a:pt x="1157" y="117"/>
                    </a:lnTo>
                    <a:lnTo>
                      <a:pt x="1157" y="117"/>
                    </a:lnTo>
                    <a:lnTo>
                      <a:pt x="1166" y="148"/>
                    </a:lnTo>
                    <a:lnTo>
                      <a:pt x="1173" y="180"/>
                    </a:lnTo>
                    <a:lnTo>
                      <a:pt x="1180" y="211"/>
                    </a:lnTo>
                    <a:lnTo>
                      <a:pt x="1185" y="244"/>
                    </a:lnTo>
                    <a:lnTo>
                      <a:pt x="1188" y="276"/>
                    </a:lnTo>
                    <a:lnTo>
                      <a:pt x="1192" y="310"/>
                    </a:lnTo>
                    <a:lnTo>
                      <a:pt x="1193" y="343"/>
                    </a:lnTo>
                    <a:lnTo>
                      <a:pt x="1193" y="377"/>
                    </a:lnTo>
                    <a:lnTo>
                      <a:pt x="1193" y="377"/>
                    </a:lnTo>
                    <a:lnTo>
                      <a:pt x="1193" y="425"/>
                    </a:lnTo>
                    <a:lnTo>
                      <a:pt x="1190" y="473"/>
                    </a:lnTo>
                    <a:lnTo>
                      <a:pt x="1183" y="521"/>
                    </a:lnTo>
                    <a:lnTo>
                      <a:pt x="1174" y="568"/>
                    </a:lnTo>
                    <a:lnTo>
                      <a:pt x="1164" y="614"/>
                    </a:lnTo>
                    <a:lnTo>
                      <a:pt x="1152" y="659"/>
                    </a:lnTo>
                    <a:lnTo>
                      <a:pt x="1137" y="701"/>
                    </a:lnTo>
                    <a:lnTo>
                      <a:pt x="1120" y="744"/>
                    </a:lnTo>
                    <a:lnTo>
                      <a:pt x="1101" y="787"/>
                    </a:lnTo>
                    <a:lnTo>
                      <a:pt x="1080" y="828"/>
                    </a:lnTo>
                    <a:lnTo>
                      <a:pt x="1058" y="868"/>
                    </a:lnTo>
                    <a:lnTo>
                      <a:pt x="1032" y="905"/>
                    </a:lnTo>
                    <a:lnTo>
                      <a:pt x="1006" y="943"/>
                    </a:lnTo>
                    <a:lnTo>
                      <a:pt x="979" y="977"/>
                    </a:lnTo>
                    <a:lnTo>
                      <a:pt x="948" y="1012"/>
                    </a:lnTo>
                    <a:lnTo>
                      <a:pt x="917" y="1046"/>
                    </a:lnTo>
                    <a:lnTo>
                      <a:pt x="885" y="1077"/>
                    </a:lnTo>
                    <a:lnTo>
                      <a:pt x="850" y="1106"/>
                    </a:lnTo>
                    <a:lnTo>
                      <a:pt x="814" y="1133"/>
                    </a:lnTo>
                    <a:lnTo>
                      <a:pt x="777" y="1161"/>
                    </a:lnTo>
                    <a:lnTo>
                      <a:pt x="739" y="1185"/>
                    </a:lnTo>
                    <a:lnTo>
                      <a:pt x="699" y="1207"/>
                    </a:lnTo>
                    <a:lnTo>
                      <a:pt x="658" y="1229"/>
                    </a:lnTo>
                    <a:lnTo>
                      <a:pt x="617" y="1248"/>
                    </a:lnTo>
                    <a:lnTo>
                      <a:pt x="574" y="1265"/>
                    </a:lnTo>
                    <a:lnTo>
                      <a:pt x="530" y="1279"/>
                    </a:lnTo>
                    <a:lnTo>
                      <a:pt x="485" y="1293"/>
                    </a:lnTo>
                    <a:lnTo>
                      <a:pt x="439" y="1303"/>
                    </a:lnTo>
                    <a:lnTo>
                      <a:pt x="392" y="1312"/>
                    </a:lnTo>
                    <a:lnTo>
                      <a:pt x="346" y="1317"/>
                    </a:lnTo>
                    <a:lnTo>
                      <a:pt x="298" y="1320"/>
                    </a:lnTo>
                    <a:lnTo>
                      <a:pt x="248" y="1322"/>
                    </a:lnTo>
                    <a:lnTo>
                      <a:pt x="126" y="13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4702882" y="4277608"/>
                <a:ext cx="1260475" cy="1260475"/>
              </a:xfrm>
              <a:custGeom>
                <a:avLst/>
                <a:gdLst>
                  <a:gd name="T0" fmla="*/ 388 w 794"/>
                  <a:gd name="T1" fmla="*/ 0 h 794"/>
                  <a:gd name="T2" fmla="*/ 348 w 794"/>
                  <a:gd name="T3" fmla="*/ 2 h 794"/>
                  <a:gd name="T4" fmla="*/ 271 w 794"/>
                  <a:gd name="T5" fmla="*/ 19 h 794"/>
                  <a:gd name="T6" fmla="*/ 199 w 794"/>
                  <a:gd name="T7" fmla="*/ 52 h 794"/>
                  <a:gd name="T8" fmla="*/ 137 w 794"/>
                  <a:gd name="T9" fmla="*/ 96 h 794"/>
                  <a:gd name="T10" fmla="*/ 84 w 794"/>
                  <a:gd name="T11" fmla="*/ 151 h 794"/>
                  <a:gd name="T12" fmla="*/ 43 w 794"/>
                  <a:gd name="T13" fmla="*/ 215 h 794"/>
                  <a:gd name="T14" fmla="*/ 16 w 794"/>
                  <a:gd name="T15" fmla="*/ 287 h 794"/>
                  <a:gd name="T16" fmla="*/ 0 w 794"/>
                  <a:gd name="T17" fmla="*/ 365 h 794"/>
                  <a:gd name="T18" fmla="*/ 0 w 794"/>
                  <a:gd name="T19" fmla="*/ 405 h 794"/>
                  <a:gd name="T20" fmla="*/ 0 w 794"/>
                  <a:gd name="T21" fmla="*/ 425 h 794"/>
                  <a:gd name="T22" fmla="*/ 10 w 794"/>
                  <a:gd name="T23" fmla="*/ 485 h 794"/>
                  <a:gd name="T24" fmla="*/ 34 w 794"/>
                  <a:gd name="T25" fmla="*/ 559 h 794"/>
                  <a:gd name="T26" fmla="*/ 72 w 794"/>
                  <a:gd name="T27" fmla="*/ 626 h 794"/>
                  <a:gd name="T28" fmla="*/ 122 w 794"/>
                  <a:gd name="T29" fmla="*/ 684 h 794"/>
                  <a:gd name="T30" fmla="*/ 182 w 794"/>
                  <a:gd name="T31" fmla="*/ 731 h 794"/>
                  <a:gd name="T32" fmla="*/ 251 w 794"/>
                  <a:gd name="T33" fmla="*/ 765 h 794"/>
                  <a:gd name="T34" fmla="*/ 326 w 794"/>
                  <a:gd name="T35" fmla="*/ 787 h 794"/>
                  <a:gd name="T36" fmla="*/ 386 w 794"/>
                  <a:gd name="T37" fmla="*/ 794 h 794"/>
                  <a:gd name="T38" fmla="*/ 407 w 794"/>
                  <a:gd name="T39" fmla="*/ 794 h 794"/>
                  <a:gd name="T40" fmla="*/ 446 w 794"/>
                  <a:gd name="T41" fmla="*/ 791 h 794"/>
                  <a:gd name="T42" fmla="*/ 523 w 794"/>
                  <a:gd name="T43" fmla="*/ 773 h 794"/>
                  <a:gd name="T44" fmla="*/ 594 w 794"/>
                  <a:gd name="T45" fmla="*/ 741 h 794"/>
                  <a:gd name="T46" fmla="*/ 657 w 794"/>
                  <a:gd name="T47" fmla="*/ 696 h 794"/>
                  <a:gd name="T48" fmla="*/ 709 w 794"/>
                  <a:gd name="T49" fmla="*/ 641 h 794"/>
                  <a:gd name="T50" fmla="*/ 750 w 794"/>
                  <a:gd name="T51" fmla="*/ 578 h 794"/>
                  <a:gd name="T52" fmla="*/ 779 w 794"/>
                  <a:gd name="T53" fmla="*/ 506 h 794"/>
                  <a:gd name="T54" fmla="*/ 793 w 794"/>
                  <a:gd name="T55" fmla="*/ 429 h 794"/>
                  <a:gd name="T56" fmla="*/ 794 w 794"/>
                  <a:gd name="T57" fmla="*/ 388 h 794"/>
                  <a:gd name="T58" fmla="*/ 793 w 794"/>
                  <a:gd name="T59" fmla="*/ 367 h 794"/>
                  <a:gd name="T60" fmla="*/ 784 w 794"/>
                  <a:gd name="T61" fmla="*/ 307 h 794"/>
                  <a:gd name="T62" fmla="*/ 760 w 794"/>
                  <a:gd name="T63" fmla="*/ 233 h 794"/>
                  <a:gd name="T64" fmla="*/ 721 w 794"/>
                  <a:gd name="T65" fmla="*/ 167 h 794"/>
                  <a:gd name="T66" fmla="*/ 671 w 794"/>
                  <a:gd name="T67" fmla="*/ 110 h 794"/>
                  <a:gd name="T68" fmla="*/ 613 w 794"/>
                  <a:gd name="T69" fmla="*/ 62 h 794"/>
                  <a:gd name="T70" fmla="*/ 544 w 794"/>
                  <a:gd name="T71" fmla="*/ 28 h 794"/>
                  <a:gd name="T72" fmla="*/ 468 w 794"/>
                  <a:gd name="T73" fmla="*/ 5 h 794"/>
                  <a:gd name="T74" fmla="*/ 408 w 794"/>
                  <a:gd name="T7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794">
                    <a:moveTo>
                      <a:pt x="388" y="0"/>
                    </a:moveTo>
                    <a:lnTo>
                      <a:pt x="388" y="0"/>
                    </a:lnTo>
                    <a:lnTo>
                      <a:pt x="367" y="0"/>
                    </a:lnTo>
                    <a:lnTo>
                      <a:pt x="348" y="2"/>
                    </a:lnTo>
                    <a:lnTo>
                      <a:pt x="309" y="9"/>
                    </a:lnTo>
                    <a:lnTo>
                      <a:pt x="271" y="19"/>
                    </a:lnTo>
                    <a:lnTo>
                      <a:pt x="233" y="35"/>
                    </a:lnTo>
                    <a:lnTo>
                      <a:pt x="199" y="52"/>
                    </a:lnTo>
                    <a:lnTo>
                      <a:pt x="168" y="72"/>
                    </a:lnTo>
                    <a:lnTo>
                      <a:pt x="137" y="96"/>
                    </a:lnTo>
                    <a:lnTo>
                      <a:pt x="110" y="122"/>
                    </a:lnTo>
                    <a:lnTo>
                      <a:pt x="84" y="151"/>
                    </a:lnTo>
                    <a:lnTo>
                      <a:pt x="62" y="182"/>
                    </a:lnTo>
                    <a:lnTo>
                      <a:pt x="43" y="215"/>
                    </a:lnTo>
                    <a:lnTo>
                      <a:pt x="28" y="251"/>
                    </a:lnTo>
                    <a:lnTo>
                      <a:pt x="16" y="287"/>
                    </a:lnTo>
                    <a:lnTo>
                      <a:pt x="5" y="326"/>
                    </a:lnTo>
                    <a:lnTo>
                      <a:pt x="0" y="365"/>
                    </a:lnTo>
                    <a:lnTo>
                      <a:pt x="0" y="384"/>
                    </a:lnTo>
                    <a:lnTo>
                      <a:pt x="0" y="405"/>
                    </a:lnTo>
                    <a:lnTo>
                      <a:pt x="0" y="405"/>
                    </a:lnTo>
                    <a:lnTo>
                      <a:pt x="0" y="425"/>
                    </a:lnTo>
                    <a:lnTo>
                      <a:pt x="4" y="446"/>
                    </a:lnTo>
                    <a:lnTo>
                      <a:pt x="10" y="485"/>
                    </a:lnTo>
                    <a:lnTo>
                      <a:pt x="21" y="523"/>
                    </a:lnTo>
                    <a:lnTo>
                      <a:pt x="34" y="559"/>
                    </a:lnTo>
                    <a:lnTo>
                      <a:pt x="52" y="593"/>
                    </a:lnTo>
                    <a:lnTo>
                      <a:pt x="72" y="626"/>
                    </a:lnTo>
                    <a:lnTo>
                      <a:pt x="96" y="655"/>
                    </a:lnTo>
                    <a:lnTo>
                      <a:pt x="122" y="684"/>
                    </a:lnTo>
                    <a:lnTo>
                      <a:pt x="151" y="708"/>
                    </a:lnTo>
                    <a:lnTo>
                      <a:pt x="182" y="731"/>
                    </a:lnTo>
                    <a:lnTo>
                      <a:pt x="216" y="749"/>
                    </a:lnTo>
                    <a:lnTo>
                      <a:pt x="251" y="765"/>
                    </a:lnTo>
                    <a:lnTo>
                      <a:pt x="288" y="779"/>
                    </a:lnTo>
                    <a:lnTo>
                      <a:pt x="326" y="787"/>
                    </a:lnTo>
                    <a:lnTo>
                      <a:pt x="366" y="792"/>
                    </a:lnTo>
                    <a:lnTo>
                      <a:pt x="386" y="794"/>
                    </a:lnTo>
                    <a:lnTo>
                      <a:pt x="407" y="794"/>
                    </a:lnTo>
                    <a:lnTo>
                      <a:pt x="407" y="794"/>
                    </a:lnTo>
                    <a:lnTo>
                      <a:pt x="427" y="792"/>
                    </a:lnTo>
                    <a:lnTo>
                      <a:pt x="446" y="791"/>
                    </a:lnTo>
                    <a:lnTo>
                      <a:pt x="486" y="784"/>
                    </a:lnTo>
                    <a:lnTo>
                      <a:pt x="523" y="773"/>
                    </a:lnTo>
                    <a:lnTo>
                      <a:pt x="559" y="758"/>
                    </a:lnTo>
                    <a:lnTo>
                      <a:pt x="594" y="741"/>
                    </a:lnTo>
                    <a:lnTo>
                      <a:pt x="626" y="720"/>
                    </a:lnTo>
                    <a:lnTo>
                      <a:pt x="657" y="696"/>
                    </a:lnTo>
                    <a:lnTo>
                      <a:pt x="685" y="671"/>
                    </a:lnTo>
                    <a:lnTo>
                      <a:pt x="709" y="641"/>
                    </a:lnTo>
                    <a:lnTo>
                      <a:pt x="731" y="611"/>
                    </a:lnTo>
                    <a:lnTo>
                      <a:pt x="750" y="578"/>
                    </a:lnTo>
                    <a:lnTo>
                      <a:pt x="767" y="542"/>
                    </a:lnTo>
                    <a:lnTo>
                      <a:pt x="779" y="506"/>
                    </a:lnTo>
                    <a:lnTo>
                      <a:pt x="787" y="468"/>
                    </a:lnTo>
                    <a:lnTo>
                      <a:pt x="793" y="429"/>
                    </a:lnTo>
                    <a:lnTo>
                      <a:pt x="794" y="408"/>
                    </a:lnTo>
                    <a:lnTo>
                      <a:pt x="794" y="388"/>
                    </a:lnTo>
                    <a:lnTo>
                      <a:pt x="794" y="388"/>
                    </a:lnTo>
                    <a:lnTo>
                      <a:pt x="793" y="367"/>
                    </a:lnTo>
                    <a:lnTo>
                      <a:pt x="791" y="347"/>
                    </a:lnTo>
                    <a:lnTo>
                      <a:pt x="784" y="307"/>
                    </a:lnTo>
                    <a:lnTo>
                      <a:pt x="774" y="269"/>
                    </a:lnTo>
                    <a:lnTo>
                      <a:pt x="760" y="233"/>
                    </a:lnTo>
                    <a:lnTo>
                      <a:pt x="743" y="199"/>
                    </a:lnTo>
                    <a:lnTo>
                      <a:pt x="721" y="167"/>
                    </a:lnTo>
                    <a:lnTo>
                      <a:pt x="698" y="137"/>
                    </a:lnTo>
                    <a:lnTo>
                      <a:pt x="671" y="110"/>
                    </a:lnTo>
                    <a:lnTo>
                      <a:pt x="643" y="84"/>
                    </a:lnTo>
                    <a:lnTo>
                      <a:pt x="613" y="62"/>
                    </a:lnTo>
                    <a:lnTo>
                      <a:pt x="578" y="43"/>
                    </a:lnTo>
                    <a:lnTo>
                      <a:pt x="544" y="28"/>
                    </a:lnTo>
                    <a:lnTo>
                      <a:pt x="506" y="14"/>
                    </a:lnTo>
                    <a:lnTo>
                      <a:pt x="468" y="5"/>
                    </a:lnTo>
                    <a:lnTo>
                      <a:pt x="429" y="0"/>
                    </a:lnTo>
                    <a:lnTo>
                      <a:pt x="408" y="0"/>
                    </a:lnTo>
                    <a:lnTo>
                      <a:pt x="3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4874332" y="4447470"/>
                <a:ext cx="917575" cy="919163"/>
              </a:xfrm>
              <a:custGeom>
                <a:avLst/>
                <a:gdLst>
                  <a:gd name="T0" fmla="*/ 283 w 578"/>
                  <a:gd name="T1" fmla="*/ 0 h 579"/>
                  <a:gd name="T2" fmla="*/ 225 w 578"/>
                  <a:gd name="T3" fmla="*/ 6 h 579"/>
                  <a:gd name="T4" fmla="*/ 170 w 578"/>
                  <a:gd name="T5" fmla="*/ 25 h 579"/>
                  <a:gd name="T6" fmla="*/ 122 w 578"/>
                  <a:gd name="T7" fmla="*/ 53 h 579"/>
                  <a:gd name="T8" fmla="*/ 79 w 578"/>
                  <a:gd name="T9" fmla="*/ 89 h 579"/>
                  <a:gd name="T10" fmla="*/ 45 w 578"/>
                  <a:gd name="T11" fmla="*/ 133 h 579"/>
                  <a:gd name="T12" fmla="*/ 19 w 578"/>
                  <a:gd name="T13" fmla="*/ 183 h 579"/>
                  <a:gd name="T14" fmla="*/ 4 w 578"/>
                  <a:gd name="T15" fmla="*/ 238 h 579"/>
                  <a:gd name="T16" fmla="*/ 0 w 578"/>
                  <a:gd name="T17" fmla="*/ 296 h 579"/>
                  <a:gd name="T18" fmla="*/ 2 w 578"/>
                  <a:gd name="T19" fmla="*/ 325 h 579"/>
                  <a:gd name="T20" fmla="*/ 14 w 578"/>
                  <a:gd name="T21" fmla="*/ 382 h 579"/>
                  <a:gd name="T22" fmla="*/ 38 w 578"/>
                  <a:gd name="T23" fmla="*/ 433 h 579"/>
                  <a:gd name="T24" fmla="*/ 71 w 578"/>
                  <a:gd name="T25" fmla="*/ 478 h 579"/>
                  <a:gd name="T26" fmla="*/ 110 w 578"/>
                  <a:gd name="T27" fmla="*/ 517 h 579"/>
                  <a:gd name="T28" fmla="*/ 156 w 578"/>
                  <a:gd name="T29" fmla="*/ 546 h 579"/>
                  <a:gd name="T30" fmla="*/ 210 w 578"/>
                  <a:gd name="T31" fmla="*/ 567 h 579"/>
                  <a:gd name="T32" fmla="*/ 266 w 578"/>
                  <a:gd name="T33" fmla="*/ 577 h 579"/>
                  <a:gd name="T34" fmla="*/ 295 w 578"/>
                  <a:gd name="T35" fmla="*/ 579 h 579"/>
                  <a:gd name="T36" fmla="*/ 354 w 578"/>
                  <a:gd name="T37" fmla="*/ 572 h 579"/>
                  <a:gd name="T38" fmla="*/ 408 w 578"/>
                  <a:gd name="T39" fmla="*/ 553 h 579"/>
                  <a:gd name="T40" fmla="*/ 456 w 578"/>
                  <a:gd name="T41" fmla="*/ 526 h 579"/>
                  <a:gd name="T42" fmla="*/ 498 w 578"/>
                  <a:gd name="T43" fmla="*/ 490 h 579"/>
                  <a:gd name="T44" fmla="*/ 532 w 578"/>
                  <a:gd name="T45" fmla="*/ 445 h 579"/>
                  <a:gd name="T46" fmla="*/ 558 w 578"/>
                  <a:gd name="T47" fmla="*/ 396 h 579"/>
                  <a:gd name="T48" fmla="*/ 575 w 578"/>
                  <a:gd name="T49" fmla="*/ 341 h 579"/>
                  <a:gd name="T50" fmla="*/ 578 w 578"/>
                  <a:gd name="T51" fmla="*/ 282 h 579"/>
                  <a:gd name="T52" fmla="*/ 577 w 578"/>
                  <a:gd name="T53" fmla="*/ 253 h 579"/>
                  <a:gd name="T54" fmla="*/ 563 w 578"/>
                  <a:gd name="T55" fmla="*/ 197 h 579"/>
                  <a:gd name="T56" fmla="*/ 541 w 578"/>
                  <a:gd name="T57" fmla="*/ 145 h 579"/>
                  <a:gd name="T58" fmla="*/ 508 w 578"/>
                  <a:gd name="T59" fmla="*/ 101 h 579"/>
                  <a:gd name="T60" fmla="*/ 468 w 578"/>
                  <a:gd name="T61" fmla="*/ 61 h 579"/>
                  <a:gd name="T62" fmla="*/ 422 w 578"/>
                  <a:gd name="T63" fmla="*/ 32 h 579"/>
                  <a:gd name="T64" fmla="*/ 369 w 578"/>
                  <a:gd name="T65" fmla="*/ 12 h 579"/>
                  <a:gd name="T66" fmla="*/ 312 w 578"/>
                  <a:gd name="T67" fmla="*/ 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8" h="579">
                    <a:moveTo>
                      <a:pt x="283" y="0"/>
                    </a:moveTo>
                    <a:lnTo>
                      <a:pt x="283" y="0"/>
                    </a:lnTo>
                    <a:lnTo>
                      <a:pt x="252" y="3"/>
                    </a:lnTo>
                    <a:lnTo>
                      <a:pt x="225" y="6"/>
                    </a:lnTo>
                    <a:lnTo>
                      <a:pt x="197" y="15"/>
                    </a:lnTo>
                    <a:lnTo>
                      <a:pt x="170" y="25"/>
                    </a:lnTo>
                    <a:lnTo>
                      <a:pt x="146" y="37"/>
                    </a:lnTo>
                    <a:lnTo>
                      <a:pt x="122" y="53"/>
                    </a:lnTo>
                    <a:lnTo>
                      <a:pt x="100" y="70"/>
                    </a:lnTo>
                    <a:lnTo>
                      <a:pt x="79" y="89"/>
                    </a:lnTo>
                    <a:lnTo>
                      <a:pt x="62" y="111"/>
                    </a:lnTo>
                    <a:lnTo>
                      <a:pt x="45" y="133"/>
                    </a:lnTo>
                    <a:lnTo>
                      <a:pt x="31" y="157"/>
                    </a:lnTo>
                    <a:lnTo>
                      <a:pt x="19" y="183"/>
                    </a:lnTo>
                    <a:lnTo>
                      <a:pt x="11" y="210"/>
                    </a:lnTo>
                    <a:lnTo>
                      <a:pt x="4" y="238"/>
                    </a:lnTo>
                    <a:lnTo>
                      <a:pt x="0" y="26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25"/>
                    </a:lnTo>
                    <a:lnTo>
                      <a:pt x="7" y="354"/>
                    </a:lnTo>
                    <a:lnTo>
                      <a:pt x="14" y="382"/>
                    </a:lnTo>
                    <a:lnTo>
                      <a:pt x="24" y="408"/>
                    </a:lnTo>
                    <a:lnTo>
                      <a:pt x="38" y="433"/>
                    </a:lnTo>
                    <a:lnTo>
                      <a:pt x="53" y="457"/>
                    </a:lnTo>
                    <a:lnTo>
                      <a:pt x="71" y="478"/>
                    </a:lnTo>
                    <a:lnTo>
                      <a:pt x="89" y="498"/>
                    </a:lnTo>
                    <a:lnTo>
                      <a:pt x="110" y="517"/>
                    </a:lnTo>
                    <a:lnTo>
                      <a:pt x="132" y="533"/>
                    </a:lnTo>
                    <a:lnTo>
                      <a:pt x="156" y="546"/>
                    </a:lnTo>
                    <a:lnTo>
                      <a:pt x="182" y="558"/>
                    </a:lnTo>
                    <a:lnTo>
                      <a:pt x="210" y="567"/>
                    </a:lnTo>
                    <a:lnTo>
                      <a:pt x="237" y="574"/>
                    </a:lnTo>
                    <a:lnTo>
                      <a:pt x="266" y="577"/>
                    </a:lnTo>
                    <a:lnTo>
                      <a:pt x="295" y="579"/>
                    </a:lnTo>
                    <a:lnTo>
                      <a:pt x="295" y="579"/>
                    </a:lnTo>
                    <a:lnTo>
                      <a:pt x="324" y="577"/>
                    </a:lnTo>
                    <a:lnTo>
                      <a:pt x="354" y="572"/>
                    </a:lnTo>
                    <a:lnTo>
                      <a:pt x="381" y="564"/>
                    </a:lnTo>
                    <a:lnTo>
                      <a:pt x="408" y="553"/>
                    </a:lnTo>
                    <a:lnTo>
                      <a:pt x="432" y="541"/>
                    </a:lnTo>
                    <a:lnTo>
                      <a:pt x="456" y="526"/>
                    </a:lnTo>
                    <a:lnTo>
                      <a:pt x="479" y="509"/>
                    </a:lnTo>
                    <a:lnTo>
                      <a:pt x="498" y="490"/>
                    </a:lnTo>
                    <a:lnTo>
                      <a:pt x="517" y="469"/>
                    </a:lnTo>
                    <a:lnTo>
                      <a:pt x="532" y="445"/>
                    </a:lnTo>
                    <a:lnTo>
                      <a:pt x="547" y="421"/>
                    </a:lnTo>
                    <a:lnTo>
                      <a:pt x="558" y="396"/>
                    </a:lnTo>
                    <a:lnTo>
                      <a:pt x="568" y="370"/>
                    </a:lnTo>
                    <a:lnTo>
                      <a:pt x="575" y="341"/>
                    </a:lnTo>
                    <a:lnTo>
                      <a:pt x="578" y="313"/>
                    </a:lnTo>
                    <a:lnTo>
                      <a:pt x="578" y="282"/>
                    </a:lnTo>
                    <a:lnTo>
                      <a:pt x="578" y="282"/>
                    </a:lnTo>
                    <a:lnTo>
                      <a:pt x="577" y="253"/>
                    </a:lnTo>
                    <a:lnTo>
                      <a:pt x="571" y="224"/>
                    </a:lnTo>
                    <a:lnTo>
                      <a:pt x="563" y="197"/>
                    </a:lnTo>
                    <a:lnTo>
                      <a:pt x="553" y="171"/>
                    </a:lnTo>
                    <a:lnTo>
                      <a:pt x="541" y="145"/>
                    </a:lnTo>
                    <a:lnTo>
                      <a:pt x="525" y="123"/>
                    </a:lnTo>
                    <a:lnTo>
                      <a:pt x="508" y="101"/>
                    </a:lnTo>
                    <a:lnTo>
                      <a:pt x="489" y="80"/>
                    </a:lnTo>
                    <a:lnTo>
                      <a:pt x="468" y="61"/>
                    </a:lnTo>
                    <a:lnTo>
                      <a:pt x="446" y="46"/>
                    </a:lnTo>
                    <a:lnTo>
                      <a:pt x="422" y="32"/>
                    </a:lnTo>
                    <a:lnTo>
                      <a:pt x="396" y="20"/>
                    </a:lnTo>
                    <a:lnTo>
                      <a:pt x="369" y="12"/>
                    </a:lnTo>
                    <a:lnTo>
                      <a:pt x="342" y="5"/>
                    </a:lnTo>
                    <a:lnTo>
                      <a:pt x="312" y="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5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2454167" y="740657"/>
              <a:ext cx="4641851" cy="4678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0" y="5778059"/>
            <a:ext cx="12192000" cy="10799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64892" y="5931715"/>
            <a:ext cx="3904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INTRODUCCIÓN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12" y="1465024"/>
            <a:ext cx="3001655" cy="2814051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509298" y="692892"/>
            <a:ext cx="3168540" cy="1679791"/>
            <a:chOff x="509298" y="867060"/>
            <a:chExt cx="3168540" cy="1679791"/>
          </a:xfrm>
        </p:grpSpPr>
        <p:sp>
          <p:nvSpPr>
            <p:cNvPr id="52" name="TextBox 51"/>
            <p:cNvSpPr txBox="1"/>
            <p:nvPr/>
          </p:nvSpPr>
          <p:spPr>
            <a:xfrm>
              <a:off x="972457" y="867060"/>
              <a:ext cx="270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1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81288" y="1254189"/>
              <a:ext cx="26109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600" b="1" dirty="0" smtClean="0"/>
                <a:t>Falta de administrador de bodegas</a:t>
              </a:r>
              <a:endParaRPr lang="en-US" sz="2600" b="1" dirty="0"/>
            </a:p>
          </p:txBody>
        </p:sp>
        <p:grpSp>
          <p:nvGrpSpPr>
            <p:cNvPr id="66" name="Check-Box"/>
            <p:cNvGrpSpPr/>
            <p:nvPr/>
          </p:nvGrpSpPr>
          <p:grpSpPr>
            <a:xfrm>
              <a:off x="509298" y="1000835"/>
              <a:ext cx="491173" cy="439643"/>
              <a:chOff x="540393" y="4987303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7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" name="Freeform 195"/>
              <p:cNvSpPr>
                <a:spLocks/>
              </p:cNvSpPr>
              <p:nvPr/>
            </p:nvSpPr>
            <p:spPr bwMode="auto">
              <a:xfrm>
                <a:off x="540393" y="4987303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8835898" y="1006791"/>
            <a:ext cx="3168540" cy="1279681"/>
            <a:chOff x="509298" y="867060"/>
            <a:chExt cx="3168540" cy="1279681"/>
          </a:xfrm>
        </p:grpSpPr>
        <p:sp>
          <p:nvSpPr>
            <p:cNvPr id="71" name="TextBox 70"/>
            <p:cNvSpPr txBox="1"/>
            <p:nvPr/>
          </p:nvSpPr>
          <p:spPr>
            <a:xfrm>
              <a:off x="972457" y="867060"/>
              <a:ext cx="270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2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81289" y="1254189"/>
              <a:ext cx="24333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600" b="1" dirty="0" smtClean="0"/>
                <a:t>Lay </a:t>
              </a:r>
              <a:r>
                <a:rPr lang="es-EC" sz="2600" b="1" dirty="0" err="1" smtClean="0"/>
                <a:t>out</a:t>
              </a:r>
              <a:endParaRPr lang="en-US" sz="2600" b="1" dirty="0"/>
            </a:p>
            <a:p>
              <a:endParaRPr lang="en-US" sz="2600" b="1" dirty="0"/>
            </a:p>
          </p:txBody>
        </p:sp>
        <p:grpSp>
          <p:nvGrpSpPr>
            <p:cNvPr id="73" name="Check-Box"/>
            <p:cNvGrpSpPr/>
            <p:nvPr/>
          </p:nvGrpSpPr>
          <p:grpSpPr>
            <a:xfrm>
              <a:off x="509298" y="1000835"/>
              <a:ext cx="491173" cy="439643"/>
              <a:chOff x="540393" y="4987303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4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195"/>
              <p:cNvSpPr>
                <a:spLocks/>
              </p:cNvSpPr>
              <p:nvPr/>
            </p:nvSpPr>
            <p:spPr bwMode="auto">
              <a:xfrm>
                <a:off x="540393" y="4987303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405587" y="4596937"/>
            <a:ext cx="4008490" cy="1116942"/>
            <a:chOff x="509298" y="867060"/>
            <a:chExt cx="4008490" cy="1116942"/>
          </a:xfrm>
        </p:grpSpPr>
        <p:sp>
          <p:nvSpPr>
            <p:cNvPr id="77" name="TextBox 76"/>
            <p:cNvSpPr txBox="1"/>
            <p:nvPr/>
          </p:nvSpPr>
          <p:spPr>
            <a:xfrm>
              <a:off x="972457" y="867060"/>
              <a:ext cx="2705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3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0702" y="1491559"/>
              <a:ext cx="38970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600" b="1" dirty="0" smtClean="0"/>
                <a:t>Maestro de artículos</a:t>
              </a:r>
              <a:endParaRPr lang="en-US" sz="2600" b="1" dirty="0"/>
            </a:p>
          </p:txBody>
        </p:sp>
        <p:grpSp>
          <p:nvGrpSpPr>
            <p:cNvPr id="79" name="Check-Box"/>
            <p:cNvGrpSpPr/>
            <p:nvPr/>
          </p:nvGrpSpPr>
          <p:grpSpPr>
            <a:xfrm>
              <a:off x="509298" y="1000837"/>
              <a:ext cx="491173" cy="439643"/>
              <a:chOff x="540393" y="4987305"/>
              <a:chExt cx="654897" cy="58619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80" name="Freeform 194"/>
              <p:cNvSpPr>
                <a:spLocks/>
              </p:cNvSpPr>
              <p:nvPr/>
            </p:nvSpPr>
            <p:spPr bwMode="auto">
              <a:xfrm>
                <a:off x="664648" y="4998997"/>
                <a:ext cx="530642" cy="426852"/>
              </a:xfrm>
              <a:custGeom>
                <a:avLst/>
                <a:gdLst>
                  <a:gd name="T0" fmla="*/ 96 w 363"/>
                  <a:gd name="T1" fmla="*/ 285 h 292"/>
                  <a:gd name="T2" fmla="*/ 6 w 363"/>
                  <a:gd name="T3" fmla="*/ 194 h 292"/>
                  <a:gd name="T4" fmla="*/ 6 w 363"/>
                  <a:gd name="T5" fmla="*/ 194 h 292"/>
                  <a:gd name="T6" fmla="*/ 1 w 363"/>
                  <a:gd name="T7" fmla="*/ 187 h 292"/>
                  <a:gd name="T8" fmla="*/ 0 w 363"/>
                  <a:gd name="T9" fmla="*/ 181 h 292"/>
                  <a:gd name="T10" fmla="*/ 1 w 363"/>
                  <a:gd name="T11" fmla="*/ 173 h 292"/>
                  <a:gd name="T12" fmla="*/ 6 w 363"/>
                  <a:gd name="T13" fmla="*/ 166 h 292"/>
                  <a:gd name="T14" fmla="*/ 26 w 363"/>
                  <a:gd name="T15" fmla="*/ 147 h 292"/>
                  <a:gd name="T16" fmla="*/ 26 w 363"/>
                  <a:gd name="T17" fmla="*/ 147 h 292"/>
                  <a:gd name="T18" fmla="*/ 32 w 363"/>
                  <a:gd name="T19" fmla="*/ 143 h 292"/>
                  <a:gd name="T20" fmla="*/ 39 w 363"/>
                  <a:gd name="T21" fmla="*/ 142 h 292"/>
                  <a:gd name="T22" fmla="*/ 47 w 363"/>
                  <a:gd name="T23" fmla="*/ 143 h 292"/>
                  <a:gd name="T24" fmla="*/ 53 w 363"/>
                  <a:gd name="T25" fmla="*/ 147 h 292"/>
                  <a:gd name="T26" fmla="*/ 96 w 363"/>
                  <a:gd name="T27" fmla="*/ 191 h 292"/>
                  <a:gd name="T28" fmla="*/ 96 w 363"/>
                  <a:gd name="T29" fmla="*/ 191 h 292"/>
                  <a:gd name="T30" fmla="*/ 102 w 363"/>
                  <a:gd name="T31" fmla="*/ 196 h 292"/>
                  <a:gd name="T32" fmla="*/ 110 w 363"/>
                  <a:gd name="T33" fmla="*/ 197 h 292"/>
                  <a:gd name="T34" fmla="*/ 117 w 363"/>
                  <a:gd name="T35" fmla="*/ 196 h 292"/>
                  <a:gd name="T36" fmla="*/ 123 w 363"/>
                  <a:gd name="T37" fmla="*/ 191 h 292"/>
                  <a:gd name="T38" fmla="*/ 309 w 363"/>
                  <a:gd name="T39" fmla="*/ 5 h 292"/>
                  <a:gd name="T40" fmla="*/ 309 w 363"/>
                  <a:gd name="T41" fmla="*/ 5 h 292"/>
                  <a:gd name="T42" fmla="*/ 316 w 363"/>
                  <a:gd name="T43" fmla="*/ 2 h 292"/>
                  <a:gd name="T44" fmla="*/ 324 w 363"/>
                  <a:gd name="T45" fmla="*/ 0 h 292"/>
                  <a:gd name="T46" fmla="*/ 330 w 363"/>
                  <a:gd name="T47" fmla="*/ 2 h 292"/>
                  <a:gd name="T48" fmla="*/ 337 w 363"/>
                  <a:gd name="T49" fmla="*/ 5 h 292"/>
                  <a:gd name="T50" fmla="*/ 357 w 363"/>
                  <a:gd name="T51" fmla="*/ 24 h 292"/>
                  <a:gd name="T52" fmla="*/ 357 w 363"/>
                  <a:gd name="T53" fmla="*/ 24 h 292"/>
                  <a:gd name="T54" fmla="*/ 361 w 363"/>
                  <a:gd name="T55" fmla="*/ 31 h 292"/>
                  <a:gd name="T56" fmla="*/ 363 w 363"/>
                  <a:gd name="T57" fmla="*/ 39 h 292"/>
                  <a:gd name="T58" fmla="*/ 361 w 363"/>
                  <a:gd name="T59" fmla="*/ 46 h 292"/>
                  <a:gd name="T60" fmla="*/ 357 w 363"/>
                  <a:gd name="T61" fmla="*/ 52 h 292"/>
                  <a:gd name="T62" fmla="*/ 123 w 363"/>
                  <a:gd name="T63" fmla="*/ 285 h 292"/>
                  <a:gd name="T64" fmla="*/ 123 w 363"/>
                  <a:gd name="T65" fmla="*/ 285 h 292"/>
                  <a:gd name="T66" fmla="*/ 117 w 363"/>
                  <a:gd name="T67" fmla="*/ 290 h 292"/>
                  <a:gd name="T68" fmla="*/ 110 w 363"/>
                  <a:gd name="T69" fmla="*/ 292 h 292"/>
                  <a:gd name="T70" fmla="*/ 102 w 363"/>
                  <a:gd name="T71" fmla="*/ 290 h 292"/>
                  <a:gd name="T72" fmla="*/ 96 w 363"/>
                  <a:gd name="T73" fmla="*/ 285 h 292"/>
                  <a:gd name="T74" fmla="*/ 96 w 363"/>
                  <a:gd name="T75" fmla="*/ 28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3" h="292">
                    <a:moveTo>
                      <a:pt x="96" y="285"/>
                    </a:moveTo>
                    <a:lnTo>
                      <a:pt x="6" y="194"/>
                    </a:lnTo>
                    <a:lnTo>
                      <a:pt x="6" y="194"/>
                    </a:lnTo>
                    <a:lnTo>
                      <a:pt x="1" y="187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6" y="166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32" y="143"/>
                    </a:lnTo>
                    <a:lnTo>
                      <a:pt x="39" y="142"/>
                    </a:lnTo>
                    <a:lnTo>
                      <a:pt x="47" y="143"/>
                    </a:lnTo>
                    <a:lnTo>
                      <a:pt x="53" y="147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6"/>
                    </a:lnTo>
                    <a:lnTo>
                      <a:pt x="110" y="197"/>
                    </a:lnTo>
                    <a:lnTo>
                      <a:pt x="117" y="196"/>
                    </a:lnTo>
                    <a:lnTo>
                      <a:pt x="123" y="191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16" y="2"/>
                    </a:lnTo>
                    <a:lnTo>
                      <a:pt x="324" y="0"/>
                    </a:lnTo>
                    <a:lnTo>
                      <a:pt x="330" y="2"/>
                    </a:lnTo>
                    <a:lnTo>
                      <a:pt x="337" y="5"/>
                    </a:lnTo>
                    <a:lnTo>
                      <a:pt x="357" y="24"/>
                    </a:lnTo>
                    <a:lnTo>
                      <a:pt x="357" y="24"/>
                    </a:lnTo>
                    <a:lnTo>
                      <a:pt x="361" y="31"/>
                    </a:lnTo>
                    <a:lnTo>
                      <a:pt x="363" y="39"/>
                    </a:lnTo>
                    <a:lnTo>
                      <a:pt x="361" y="46"/>
                    </a:lnTo>
                    <a:lnTo>
                      <a:pt x="357" y="52"/>
                    </a:lnTo>
                    <a:lnTo>
                      <a:pt x="123" y="285"/>
                    </a:lnTo>
                    <a:lnTo>
                      <a:pt x="123" y="285"/>
                    </a:lnTo>
                    <a:lnTo>
                      <a:pt x="117" y="290"/>
                    </a:lnTo>
                    <a:lnTo>
                      <a:pt x="110" y="292"/>
                    </a:lnTo>
                    <a:lnTo>
                      <a:pt x="102" y="290"/>
                    </a:lnTo>
                    <a:lnTo>
                      <a:pt x="96" y="285"/>
                    </a:lnTo>
                    <a:lnTo>
                      <a:pt x="96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195"/>
              <p:cNvSpPr>
                <a:spLocks/>
              </p:cNvSpPr>
              <p:nvPr/>
            </p:nvSpPr>
            <p:spPr bwMode="auto">
              <a:xfrm>
                <a:off x="540393" y="4987305"/>
                <a:ext cx="586191" cy="586191"/>
              </a:xfrm>
              <a:custGeom>
                <a:avLst/>
                <a:gdLst>
                  <a:gd name="T0" fmla="*/ 67 w 401"/>
                  <a:gd name="T1" fmla="*/ 354 h 401"/>
                  <a:gd name="T2" fmla="*/ 59 w 401"/>
                  <a:gd name="T3" fmla="*/ 352 h 401"/>
                  <a:gd name="T4" fmla="*/ 49 w 401"/>
                  <a:gd name="T5" fmla="*/ 342 h 401"/>
                  <a:gd name="T6" fmla="*/ 47 w 401"/>
                  <a:gd name="T7" fmla="*/ 65 h 401"/>
                  <a:gd name="T8" fmla="*/ 49 w 401"/>
                  <a:gd name="T9" fmla="*/ 58 h 401"/>
                  <a:gd name="T10" fmla="*/ 59 w 401"/>
                  <a:gd name="T11" fmla="*/ 47 h 401"/>
                  <a:gd name="T12" fmla="*/ 316 w 401"/>
                  <a:gd name="T13" fmla="*/ 45 h 401"/>
                  <a:gd name="T14" fmla="*/ 323 w 401"/>
                  <a:gd name="T15" fmla="*/ 44 h 401"/>
                  <a:gd name="T16" fmla="*/ 337 w 401"/>
                  <a:gd name="T17" fmla="*/ 32 h 401"/>
                  <a:gd name="T18" fmla="*/ 341 w 401"/>
                  <a:gd name="T19" fmla="*/ 27 h 401"/>
                  <a:gd name="T20" fmla="*/ 344 w 401"/>
                  <a:gd name="T21" fmla="*/ 16 h 401"/>
                  <a:gd name="T22" fmla="*/ 339 w 401"/>
                  <a:gd name="T23" fmla="*/ 6 h 401"/>
                  <a:gd name="T24" fmla="*/ 329 w 401"/>
                  <a:gd name="T25" fmla="*/ 0 h 401"/>
                  <a:gd name="T26" fmla="*/ 19 w 401"/>
                  <a:gd name="T27" fmla="*/ 0 h 401"/>
                  <a:gd name="T28" fmla="*/ 11 w 401"/>
                  <a:gd name="T29" fmla="*/ 0 h 401"/>
                  <a:gd name="T30" fmla="*/ 2 w 401"/>
                  <a:gd name="T31" fmla="*/ 11 h 401"/>
                  <a:gd name="T32" fmla="*/ 0 w 401"/>
                  <a:gd name="T33" fmla="*/ 381 h 401"/>
                  <a:gd name="T34" fmla="*/ 2 w 401"/>
                  <a:gd name="T35" fmla="*/ 389 h 401"/>
                  <a:gd name="T36" fmla="*/ 11 w 401"/>
                  <a:gd name="T37" fmla="*/ 399 h 401"/>
                  <a:gd name="T38" fmla="*/ 381 w 401"/>
                  <a:gd name="T39" fmla="*/ 401 h 401"/>
                  <a:gd name="T40" fmla="*/ 389 w 401"/>
                  <a:gd name="T41" fmla="*/ 399 h 401"/>
                  <a:gd name="T42" fmla="*/ 401 w 401"/>
                  <a:gd name="T43" fmla="*/ 389 h 401"/>
                  <a:gd name="T44" fmla="*/ 401 w 401"/>
                  <a:gd name="T45" fmla="*/ 186 h 401"/>
                  <a:gd name="T46" fmla="*/ 401 w 401"/>
                  <a:gd name="T47" fmla="*/ 181 h 401"/>
                  <a:gd name="T48" fmla="*/ 394 w 401"/>
                  <a:gd name="T49" fmla="*/ 171 h 401"/>
                  <a:gd name="T50" fmla="*/ 385 w 401"/>
                  <a:gd name="T51" fmla="*/ 166 h 401"/>
                  <a:gd name="T52" fmla="*/ 373 w 401"/>
                  <a:gd name="T53" fmla="*/ 169 h 401"/>
                  <a:gd name="T54" fmla="*/ 360 w 401"/>
                  <a:gd name="T55" fmla="*/ 181 h 401"/>
                  <a:gd name="T56" fmla="*/ 357 w 401"/>
                  <a:gd name="T57" fmla="*/ 186 h 401"/>
                  <a:gd name="T58" fmla="*/ 355 w 401"/>
                  <a:gd name="T59" fmla="*/ 334 h 401"/>
                  <a:gd name="T60" fmla="*/ 354 w 401"/>
                  <a:gd name="T61" fmla="*/ 342 h 401"/>
                  <a:gd name="T62" fmla="*/ 342 w 401"/>
                  <a:gd name="T63" fmla="*/ 352 h 401"/>
                  <a:gd name="T64" fmla="*/ 336 w 401"/>
                  <a:gd name="T65" fmla="*/ 35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401">
                    <a:moveTo>
                      <a:pt x="336" y="354"/>
                    </a:moveTo>
                    <a:lnTo>
                      <a:pt x="67" y="354"/>
                    </a:lnTo>
                    <a:lnTo>
                      <a:pt x="67" y="354"/>
                    </a:lnTo>
                    <a:lnTo>
                      <a:pt x="59" y="352"/>
                    </a:lnTo>
                    <a:lnTo>
                      <a:pt x="52" y="349"/>
                    </a:lnTo>
                    <a:lnTo>
                      <a:pt x="49" y="342"/>
                    </a:lnTo>
                    <a:lnTo>
                      <a:pt x="47" y="334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9" y="58"/>
                    </a:lnTo>
                    <a:lnTo>
                      <a:pt x="52" y="52"/>
                    </a:lnTo>
                    <a:lnTo>
                      <a:pt x="59" y="47"/>
                    </a:lnTo>
                    <a:lnTo>
                      <a:pt x="67" y="45"/>
                    </a:lnTo>
                    <a:lnTo>
                      <a:pt x="316" y="45"/>
                    </a:lnTo>
                    <a:lnTo>
                      <a:pt x="316" y="45"/>
                    </a:lnTo>
                    <a:lnTo>
                      <a:pt x="323" y="44"/>
                    </a:lnTo>
                    <a:lnTo>
                      <a:pt x="329" y="41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1" y="27"/>
                    </a:lnTo>
                    <a:lnTo>
                      <a:pt x="344" y="23"/>
                    </a:lnTo>
                    <a:lnTo>
                      <a:pt x="344" y="16"/>
                    </a:lnTo>
                    <a:lnTo>
                      <a:pt x="342" y="11"/>
                    </a:lnTo>
                    <a:lnTo>
                      <a:pt x="339" y="6"/>
                    </a:lnTo>
                    <a:lnTo>
                      <a:pt x="336" y="3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2" y="389"/>
                    </a:lnTo>
                    <a:lnTo>
                      <a:pt x="5" y="396"/>
                    </a:lnTo>
                    <a:lnTo>
                      <a:pt x="11" y="399"/>
                    </a:lnTo>
                    <a:lnTo>
                      <a:pt x="19" y="401"/>
                    </a:lnTo>
                    <a:lnTo>
                      <a:pt x="381" y="401"/>
                    </a:lnTo>
                    <a:lnTo>
                      <a:pt x="381" y="401"/>
                    </a:lnTo>
                    <a:lnTo>
                      <a:pt x="389" y="399"/>
                    </a:lnTo>
                    <a:lnTo>
                      <a:pt x="396" y="396"/>
                    </a:lnTo>
                    <a:lnTo>
                      <a:pt x="401" y="389"/>
                    </a:lnTo>
                    <a:lnTo>
                      <a:pt x="401" y="381"/>
                    </a:lnTo>
                    <a:lnTo>
                      <a:pt x="401" y="186"/>
                    </a:lnTo>
                    <a:lnTo>
                      <a:pt x="401" y="186"/>
                    </a:lnTo>
                    <a:lnTo>
                      <a:pt x="401" y="181"/>
                    </a:lnTo>
                    <a:lnTo>
                      <a:pt x="398" y="174"/>
                    </a:lnTo>
                    <a:lnTo>
                      <a:pt x="394" y="171"/>
                    </a:lnTo>
                    <a:lnTo>
                      <a:pt x="389" y="168"/>
                    </a:lnTo>
                    <a:lnTo>
                      <a:pt x="385" y="166"/>
                    </a:lnTo>
                    <a:lnTo>
                      <a:pt x="378" y="166"/>
                    </a:lnTo>
                    <a:lnTo>
                      <a:pt x="373" y="169"/>
                    </a:lnTo>
                    <a:lnTo>
                      <a:pt x="368" y="173"/>
                    </a:lnTo>
                    <a:lnTo>
                      <a:pt x="360" y="181"/>
                    </a:lnTo>
                    <a:lnTo>
                      <a:pt x="360" y="181"/>
                    </a:lnTo>
                    <a:lnTo>
                      <a:pt x="357" y="186"/>
                    </a:lnTo>
                    <a:lnTo>
                      <a:pt x="355" y="194"/>
                    </a:lnTo>
                    <a:lnTo>
                      <a:pt x="355" y="334"/>
                    </a:lnTo>
                    <a:lnTo>
                      <a:pt x="355" y="334"/>
                    </a:lnTo>
                    <a:lnTo>
                      <a:pt x="354" y="342"/>
                    </a:lnTo>
                    <a:lnTo>
                      <a:pt x="349" y="349"/>
                    </a:lnTo>
                    <a:lnTo>
                      <a:pt x="342" y="352"/>
                    </a:lnTo>
                    <a:lnTo>
                      <a:pt x="336" y="354"/>
                    </a:lnTo>
                    <a:lnTo>
                      <a:pt x="336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1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9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3590" y="2693543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306602" y="1745381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0" y="1644172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098805" y="1723314"/>
            <a:ext cx="3485250" cy="867186"/>
            <a:chOff x="5342415" y="934200"/>
            <a:chExt cx="6261323" cy="1557917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69121" y="934200"/>
              <a:ext cx="4561524" cy="154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500" b="1" dirty="0" smtClean="0">
                  <a:solidFill>
                    <a:schemeClr val="accent1">
                      <a:lumMod val="50000"/>
                    </a:schemeClr>
                  </a:solidFill>
                </a:rPr>
                <a:t>Recursos usados sobre el 95%</a:t>
              </a:r>
              <a:endParaRPr lang="es-EC" sz="25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54286" y="1646336"/>
            <a:ext cx="3188210" cy="1000576"/>
            <a:chOff x="1690777" y="2053087"/>
            <a:chExt cx="3700733" cy="1449238"/>
          </a:xfrm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15200" y="1723574"/>
            <a:ext cx="3132094" cy="865853"/>
            <a:chOff x="1205155" y="1029455"/>
            <a:chExt cx="5626870" cy="1555520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s-EC" sz="49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99507" y="1029455"/>
              <a:ext cx="4632518" cy="138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smtClean="0"/>
                <a:t>Falta de capacidad operativa</a:t>
              </a:r>
              <a:endParaRPr lang="es-EC" sz="2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243139" y="3982104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27" y="3880896"/>
            <a:ext cx="41345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6035342" y="3881662"/>
            <a:ext cx="3507848" cy="1015663"/>
            <a:chOff x="5342415" y="793396"/>
            <a:chExt cx="6301921" cy="1824659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6019565" y="793396"/>
              <a:ext cx="5624771" cy="1824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El 25% está en desventaja sin administrador de bodega</a:t>
              </a:r>
              <a:endParaRPr lang="es-EC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190824" y="3883059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254286" y="3908239"/>
            <a:ext cx="3506515" cy="1015663"/>
            <a:chOff x="1205155" y="959054"/>
            <a:chExt cx="6299525" cy="1824658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  <a:endParaRPr lang="es-EC" sz="49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105632" y="959054"/>
              <a:ext cx="5399048" cy="182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/>
                <a:t>Falta de sistema de administración de almacén</a:t>
              </a:r>
              <a:endParaRPr lang="es-EC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6062707" y="2806009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70345" y="2806011"/>
            <a:ext cx="3485250" cy="866806"/>
            <a:chOff x="1848457" y="2288831"/>
            <a:chExt cx="4647000" cy="1155740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51148" y="2295540"/>
              <a:ext cx="3541335" cy="114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500" b="1" dirty="0" smtClean="0">
                  <a:solidFill>
                    <a:schemeClr val="accent6">
                      <a:lumMod val="50000"/>
                    </a:schemeClr>
                  </a:solidFill>
                </a:rPr>
                <a:t>Espacio usado supera el 90%</a:t>
              </a:r>
              <a:endParaRPr lang="es-EC" sz="25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6404956" y="2727269"/>
            <a:ext cx="3188210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625552" y="2742458"/>
            <a:ext cx="2887656" cy="1015663"/>
            <a:chOff x="1236006" y="892270"/>
            <a:chExt cx="5187732" cy="1824659"/>
          </a:xfrm>
        </p:grpSpPr>
        <p:sp>
          <p:nvSpPr>
            <p:cNvPr id="121" name="TextBox 120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s-EC" sz="49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236006" y="892270"/>
              <a:ext cx="4373294" cy="1824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/>
                <a:t>Falta de capacidad física en las instalaciones</a:t>
              </a:r>
              <a:endParaRPr lang="es-EC" sz="2000" b="1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9299" y="5026210"/>
            <a:ext cx="4134553" cy="110788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6058415" y="5117243"/>
            <a:ext cx="3485250" cy="843286"/>
            <a:chOff x="5219477" y="995322"/>
            <a:chExt cx="6261323" cy="1514980"/>
          </a:xfrm>
        </p:grpSpPr>
        <p:sp>
          <p:nvSpPr>
            <p:cNvPr id="56" name="Freeform: Shape 55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66053" y="5109214"/>
            <a:ext cx="3485250" cy="861774"/>
            <a:chOff x="1848457" y="2278126"/>
            <a:chExt cx="4647000" cy="1149032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35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264061" y="2278126"/>
              <a:ext cx="4156976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500" b="1" dirty="0" smtClean="0">
                  <a:solidFill>
                    <a:schemeClr val="accent4">
                      <a:lumMod val="50000"/>
                    </a:schemeClr>
                  </a:solidFill>
                </a:rPr>
                <a:t>El 100% usa modelo convencional</a:t>
              </a:r>
              <a:r>
                <a:rPr lang="es-EC" sz="2500" dirty="0" smtClean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  <a:endParaRPr lang="es-EC" sz="25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6400665" y="5038503"/>
            <a:ext cx="3188210" cy="1000576"/>
            <a:chOff x="1690777" y="2053087"/>
            <a:chExt cx="3700733" cy="1449238"/>
          </a:xfrm>
          <a:effectLst/>
        </p:grpSpPr>
        <p:sp>
          <p:nvSpPr>
            <p:cNvPr id="64" name="Freeform: Shape 6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32601" y="5019294"/>
            <a:ext cx="2857102" cy="1015663"/>
            <a:chOff x="1290897" y="852549"/>
            <a:chExt cx="5132841" cy="1824658"/>
          </a:xfrm>
        </p:grpSpPr>
        <p:sp>
          <p:nvSpPr>
            <p:cNvPr id="68" name="TextBox 67"/>
            <p:cNvSpPr txBox="1"/>
            <p:nvPr/>
          </p:nvSpPr>
          <p:spPr>
            <a:xfrm>
              <a:off x="5367099" y="1028516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950" b="1" dirty="0" smtClean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  <a:endParaRPr lang="es-EC" sz="495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93951" y="1190082"/>
              <a:ext cx="0" cy="114735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290897" y="852549"/>
              <a:ext cx="5041192" cy="182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 smtClean="0"/>
                <a:t>Falta de aplicación de modelos de almacenamiento</a:t>
              </a:r>
              <a:endParaRPr lang="es-EC" sz="2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HALLAZGOS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71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2.59259E-6 L 0.00834 -2.59259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7037E-7 L 2.5E-6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33333E-6 L 3.33333E-6 3.33333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37568606"/>
              </p:ext>
            </p:extLst>
          </p:nvPr>
        </p:nvGraphicFramePr>
        <p:xfrm>
          <a:off x="1862137" y="206063"/>
          <a:ext cx="10089457" cy="598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CONCLUSIONES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4980705"/>
              </p:ext>
            </p:extLst>
          </p:nvPr>
        </p:nvGraphicFramePr>
        <p:xfrm>
          <a:off x="981635" y="174811"/>
          <a:ext cx="11210365" cy="636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RECOMENDACIONES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ANEXOS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860" y="1084217"/>
            <a:ext cx="7525592" cy="437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1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75167"/>
              </p:ext>
            </p:extLst>
          </p:nvPr>
        </p:nvGraphicFramePr>
        <p:xfrm>
          <a:off x="925718" y="201345"/>
          <a:ext cx="11266282" cy="6354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8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4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94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09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199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4821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MODELOS DE ALMACENAMIENTO LOGÍSTICO EN EL DISTRITO METROPOLITANO DE QUITO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AUTOR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TEORÍA BASE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NOMBRE PAPER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ÁREAS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VARIABLES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SUB VARIABLES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TIPO DE INFORMACIÓN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TÉCNICAS DE INFORMACIÓN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714">
                <a:tc rowSpan="4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JP Van den Berg, WHM Zim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vert="vert270" anchor="ctr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Cadena de Suministros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vert="vert27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Modelos para la gestión de almacenes: Clasificación y ejemplos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Operaciones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Índice de Rotación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Inventarios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Información Primaria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vert="vert270" anchor="ctr"/>
                </a:tc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Entrevistas/ Encuestas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7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Tiempos de entrega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Despachos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4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Gestión de almacén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Manejo de materiales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13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Tiempos de Recepción, Almacenamiento, Preparación de pedido, envío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426">
                <a:tc rowSpan="5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Ivana Sulirova, Ludmamila Závodská, Miroslav Rakyta,Vera Pelantova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vert="vert270" anchor="ctr"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Lean Logistics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vert="vert270" anchor="ctr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Enfoque del estado  de la técnica hasta el transporte de materiales, manejo y almacenamiento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Operaciones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vert="vert27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Nivel de Servicio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Productividad y Capacitación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91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Movimiento de productos (entregas a tiempo Fill Rate)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91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Manejo de inventario (Obsoletos)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25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Almacenamiento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Capacidad operativa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25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Número de artículos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0" marR="4391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6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MATRIZ DE PAPERS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04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94924"/>
              </p:ext>
            </p:extLst>
          </p:nvPr>
        </p:nvGraphicFramePr>
        <p:xfrm>
          <a:off x="925720" y="244700"/>
          <a:ext cx="11154661" cy="6443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4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8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16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16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16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421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3749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MODELOS DE ALMACENAMIENTO LOGÍSTICO EN EL DISTRITO METROPOLITANO DE QUITO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AUTOR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TEORÍA BASE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NOMBRE PAPER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AREAS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VARIABLES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SUB VARIABLES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TIPO DE INFORMACIÓN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TÉCNICAS DE INFORMACIÓN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678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Miguel Horta, Fabio Coelho, Susana Relvas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Just in Time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La disposición de diseño de modelado para el verdadero almacén  justo a tiempo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Operaciones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Utilización del espacio físico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Capacidad física utilizada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Información Primaria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Entrevistas/ Encuestas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9891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Perez Uribe Rafael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Cadena de Suministros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Almacenes Éxito logística de clases mundial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Operaciones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Recursos claves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Recursos tecnológicos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MATRIZ DE PAPERS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26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68846"/>
              </p:ext>
            </p:extLst>
          </p:nvPr>
        </p:nvGraphicFramePr>
        <p:xfrm>
          <a:off x="925720" y="1"/>
          <a:ext cx="11038753" cy="678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0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0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5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53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90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ÁREAS</a:t>
                      </a:r>
                      <a:endParaRPr lang="es-MX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VARIABLES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INDICADORES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MEDICIÓN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FUENTE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2696">
                <a:tc rowSpan="7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OPERACIONES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Índice de rotación de inventario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PRODUCTIVIDAD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# de veces que rota el inventario al mes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Entrevista/ Encuesta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6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Entregas a tiempo Fill Rate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CALIDAD ENTREGAS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# pedidos ingresados/ # pedidos despachados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Entrevista/ Encuesta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02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Tiempos de Recepción, Almacenamiento, Despachos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PRODUCTIVIDAD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Horas de inicio - Hora final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Entrevista/ Encuesta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26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% materiales obsoletos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CALIDAD ENTREGAS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# SKU discontinuados/ # total de maestro de artículos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Entrevista/ Encuesta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26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Capacidad operativa 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PRODUCTIVIDAD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# de líneas realizadas/ # horas de trabajo al mes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Entrevista/ Encuesta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26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Utilización del espacio físico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PRODUCTIVIDAD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m2 usados/ m2 total de espacio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Entrevista/ Encuesta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62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Existencia de recursos tecnológicos (WMS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PRODUCTIVIDAD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Implementación de herramientas tecnológicas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Entrevista/ Encuesta</a:t>
                      </a:r>
                      <a:endParaRPr lang="es-MX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MATRIZ DE OPERACIONALIZACIÓN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7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MATRIZ DE OPERACIONALIZACIÓN</a:t>
            </a:r>
            <a:endParaRPr lang="en-US" sz="24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91393"/>
              </p:ext>
            </p:extLst>
          </p:nvPr>
        </p:nvGraphicFramePr>
        <p:xfrm>
          <a:off x="925720" y="0"/>
          <a:ext cx="11266282" cy="6688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0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1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VARIABLES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SUB VARIABLES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RESULTADO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INTERPRETACIÓN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CUMPLE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3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Índice de Rotación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Inventarios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2.25 veces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índice de rotación está dentro de los rangos establecidos, entre más veces rota es mejor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SI CUMPLE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3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Tiempos de entrega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Despachos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96%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valor ideal de cumplimiento en despachos debe superar el 90% 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 CUMPLE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38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Gestión de almacén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Manejo de materiales 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96%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Los materiales se identifican por rotación, categorías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 CUMPLE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326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Tiempos de Recepción, Almacenamiento, Preparación de pedido, envío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85%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Cumplimiento de la gestión del almacén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 CUMPLE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82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de Servicio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Productividad y Capacitación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92%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 cumple en capacitación y productividad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 CUMPLE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6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Movimiento de productos (entregas a tiempo Fill Rate)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98%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Entregas a clientes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 CUMPLE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633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Almacenamiento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Manejo de inventario (Obsoletos)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0,40%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Este valor debe ser mínimo porque es perdida para la empresa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 CUMPLE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8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Capacidad operativa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95%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Uso de recursos al límite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 CUMPLE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8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Número de artículos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12000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Artículos en almacén 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 CUMPLE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Utilización del espacio físico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Capacidad física utilizada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90%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espacio utilizado está al límite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 CUMPLE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93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Recursos claves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Recursos tecnológicos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75%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sistema es clave en la operación del almacén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 CUMPLE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65" marR="41865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9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ESPINA DE PESCADO</a:t>
            </a:r>
            <a:endParaRPr lang="en-US" sz="2400" b="1" dirty="0"/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961" t="16461" r="48277" b="14460"/>
          <a:stretch/>
        </p:blipFill>
        <p:spPr bwMode="auto">
          <a:xfrm>
            <a:off x="954740" y="188259"/>
            <a:ext cx="11040035" cy="650837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29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TIEMPOS DE ENTREGA</a:t>
            </a:r>
            <a:endParaRPr lang="en-US" sz="2400" b="1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276780942"/>
              </p:ext>
            </p:extLst>
          </p:nvPr>
        </p:nvGraphicFramePr>
        <p:xfrm>
          <a:off x="1005840" y="2"/>
          <a:ext cx="11186160" cy="663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34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798820" y="-127000"/>
            <a:ext cx="594360" cy="7112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48000">
                <a:schemeClr val="bg1"/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extrusionH="76200" contourW="12700" prstMaterial="dkEdge">
            <a:bevelT w="101600"/>
            <a:extrusionClr>
              <a:schemeClr val="bg1">
                <a:lumMod val="6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6866331" y="3365603"/>
            <a:ext cx="7146139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-1803402" y="3352801"/>
            <a:ext cx="7112004" cy="152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8401" y="2133601"/>
            <a:ext cx="7315201" cy="3499263"/>
            <a:chOff x="914400" y="1276350"/>
            <a:chExt cx="7315201" cy="3499262"/>
          </a:xfrm>
        </p:grpSpPr>
        <p:sp>
          <p:nvSpPr>
            <p:cNvPr id="19" name="Rectangle 18"/>
            <p:cNvSpPr/>
            <p:nvPr/>
          </p:nvSpPr>
          <p:spPr>
            <a:xfrm>
              <a:off x="4242816" y="1276350"/>
              <a:ext cx="659081" cy="2286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21000">
                  <a:schemeClr val="bg1">
                    <a:lumMod val="6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85000" lnSpcReduction="20000"/>
            </a:bodyPr>
            <a:lstStyle/>
            <a:p>
              <a:pPr algn="just"/>
              <a:endParaRPr lang="en-US" sz="1051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2816" y="4577492"/>
              <a:ext cx="658368" cy="19812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21000">
                  <a:schemeClr val="bg1">
                    <a:lumMod val="6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0000" lnSpcReduction="20000"/>
            </a:bodyPr>
            <a:lstStyle/>
            <a:p>
              <a:pPr algn="just"/>
              <a:endParaRPr lang="en-US" sz="1051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1383029"/>
              <a:ext cx="7315201" cy="3276600"/>
            </a:xfrm>
            <a:prstGeom prst="roundRect">
              <a:avLst/>
            </a:prstGeom>
            <a:gradFill flip="none" rotWithShape="1"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  <a:tileRect/>
            </a:gradFill>
            <a:ln w="34925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just"/>
              <a:r>
                <a:rPr lang="es-ES_tradnl" sz="3500" b="1" dirty="0">
                  <a:solidFill>
                    <a:schemeClr val="tx1"/>
                  </a:solidFill>
                </a:rPr>
                <a:t>Evaluar los efectos de los modelos de almacenamiento logístico de distribución en la productividad del sector Farmacéutico del Distrito Metropolitano de Quito</a:t>
              </a:r>
              <a:endParaRPr lang="en-US" sz="3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1" y="1097279"/>
            <a:ext cx="6477001" cy="838200"/>
            <a:chOff x="1295399" y="666750"/>
            <a:chExt cx="6477001" cy="838200"/>
          </a:xfrm>
        </p:grpSpPr>
        <p:sp>
          <p:nvSpPr>
            <p:cNvPr id="12" name="Rectangle 11"/>
            <p:cNvSpPr/>
            <p:nvPr/>
          </p:nvSpPr>
          <p:spPr>
            <a:xfrm>
              <a:off x="4239490" y="666750"/>
              <a:ext cx="670956" cy="228600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21000">
                  <a:schemeClr val="bg1">
                    <a:lumMod val="6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endPara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45427" y="1306830"/>
              <a:ext cx="653143" cy="198120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21000">
                  <a:schemeClr val="bg1">
                    <a:lumMod val="6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5399" y="742950"/>
              <a:ext cx="6477001" cy="685800"/>
            </a:xfrm>
            <a:prstGeom prst="rect">
              <a:avLst/>
            </a:prstGeom>
            <a:gradFill>
              <a:gsLst>
                <a:gs pos="57000">
                  <a:schemeClr val="accent5">
                    <a:lumMod val="75000"/>
                  </a:schemeClr>
                </a:gs>
                <a:gs pos="1000">
                  <a:schemeClr val="accent5">
                    <a:lumMod val="64000"/>
                  </a:schemeClr>
                </a:gs>
                <a:gs pos="100000">
                  <a:schemeClr val="accent5">
                    <a:lumMod val="94000"/>
                  </a:schemeClr>
                </a:gs>
              </a:gsLst>
              <a:lin ang="0" scaled="0"/>
            </a:gra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4000" b="1" spc="51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OBJETIVO GENERAL</a:t>
              </a:r>
              <a:endParaRPr lang="en-US" sz="4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OBJETIVO GENERAL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30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MANEJO DE MATERIALES</a:t>
            </a:r>
            <a:endParaRPr lang="en-US" sz="2400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550979707"/>
              </p:ext>
            </p:extLst>
          </p:nvPr>
        </p:nvGraphicFramePr>
        <p:xfrm>
          <a:off x="966650" y="0"/>
          <a:ext cx="11225349" cy="660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34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PERSONAL OPERATIVO</a:t>
            </a:r>
            <a:endParaRPr lang="en-US" sz="2400" b="1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444432021"/>
              </p:ext>
            </p:extLst>
          </p:nvPr>
        </p:nvGraphicFramePr>
        <p:xfrm>
          <a:off x="966651" y="145052"/>
          <a:ext cx="11225349" cy="655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34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PRODUCTIVIDAD / CAPACITACIÓN</a:t>
            </a:r>
            <a:endParaRPr lang="en-US" sz="2400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918638002"/>
              </p:ext>
            </p:extLst>
          </p:nvPr>
        </p:nvGraphicFramePr>
        <p:xfrm>
          <a:off x="992776" y="182880"/>
          <a:ext cx="11199223" cy="650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34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MATERIALES OBSOLETOS</a:t>
            </a:r>
            <a:endParaRPr lang="en-US" sz="2400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83329774"/>
              </p:ext>
            </p:extLst>
          </p:nvPr>
        </p:nvGraphicFramePr>
        <p:xfrm>
          <a:off x="966652" y="182880"/>
          <a:ext cx="11038114" cy="645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34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CAPACIDAD OPERATIVA</a:t>
            </a:r>
            <a:endParaRPr lang="en-US" sz="2400" b="1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798632296"/>
              </p:ext>
            </p:extLst>
          </p:nvPr>
        </p:nvGraphicFramePr>
        <p:xfrm>
          <a:off x="979714" y="326570"/>
          <a:ext cx="10502537" cy="624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34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CAPACIDAD FÍSICA</a:t>
            </a:r>
            <a:endParaRPr lang="en-US" sz="2400" b="1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676877352"/>
              </p:ext>
            </p:extLst>
          </p:nvPr>
        </p:nvGraphicFramePr>
        <p:xfrm>
          <a:off x="966650" y="61912"/>
          <a:ext cx="11038115" cy="673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34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RECURSOS CLAVES</a:t>
            </a:r>
            <a:endParaRPr lang="en-US" sz="2400" b="1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821697203"/>
              </p:ext>
            </p:extLst>
          </p:nvPr>
        </p:nvGraphicFramePr>
        <p:xfrm>
          <a:off x="992778" y="0"/>
          <a:ext cx="111992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34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798820" y="-127000"/>
            <a:ext cx="594360" cy="7112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48000">
                <a:schemeClr val="bg1"/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extrusionH="76200" contourW="12700" prstMaterial="dkEdge">
            <a:bevelT w="101600"/>
            <a:extrusionClr>
              <a:schemeClr val="bg1">
                <a:lumMod val="6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6866331" y="3365603"/>
            <a:ext cx="7146139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-1803402" y="3352801"/>
            <a:ext cx="7112004" cy="152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7"/>
          <p:cNvSpPr/>
          <p:nvPr/>
        </p:nvSpPr>
        <p:spPr>
          <a:xfrm rot="5400000" flipH="1">
            <a:off x="2057400" y="4495800"/>
            <a:ext cx="457200" cy="609600"/>
          </a:xfrm>
          <a:prstGeom prst="roundRect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34925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91440" bIns="45720" rtlCol="0" anchor="t" anchorCtr="0">
            <a:noAutofit/>
          </a:bodyPr>
          <a:lstStyle/>
          <a:p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Pentagon 7"/>
          <p:cNvSpPr/>
          <p:nvPr/>
        </p:nvSpPr>
        <p:spPr>
          <a:xfrm rot="5400000" flipH="1">
            <a:off x="2057400" y="2971800"/>
            <a:ext cx="457200" cy="609600"/>
          </a:xfrm>
          <a:prstGeom prst="roundRect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34925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91440" bIns="45720" rtlCol="0" anchor="t" anchorCtr="0">
            <a:noAutofit/>
          </a:bodyPr>
          <a:lstStyle/>
          <a:p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3" name="Pentagon 7"/>
          <p:cNvSpPr/>
          <p:nvPr/>
        </p:nvSpPr>
        <p:spPr>
          <a:xfrm rot="5400000" flipH="1">
            <a:off x="2057400" y="1447800"/>
            <a:ext cx="457200" cy="609600"/>
          </a:xfrm>
          <a:prstGeom prst="roundRect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34925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91440" bIns="45720" rtlCol="0" anchor="t" anchorCtr="0">
            <a:noAutofit/>
          </a:bodyPr>
          <a:lstStyle/>
          <a:p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38400" y="1219200"/>
            <a:ext cx="7620000" cy="1371600"/>
            <a:chOff x="914400" y="361950"/>
            <a:chExt cx="7620000" cy="1371600"/>
          </a:xfrm>
        </p:grpSpPr>
        <p:grpSp>
          <p:nvGrpSpPr>
            <p:cNvPr id="22" name="Group 21"/>
            <p:cNvGrpSpPr/>
            <p:nvPr/>
          </p:nvGrpSpPr>
          <p:grpSpPr>
            <a:xfrm>
              <a:off x="4262906" y="361950"/>
              <a:ext cx="620175" cy="1371600"/>
              <a:chOff x="4311717" y="-172604"/>
              <a:chExt cx="523507" cy="116058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311717" y="-172604"/>
                <a:ext cx="523507" cy="16764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11717" y="601119"/>
                <a:ext cx="523507" cy="386862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 flipH="1">
              <a:off x="914400" y="438150"/>
              <a:ext cx="7620000" cy="1219200"/>
            </a:xfrm>
            <a:prstGeom prst="roundRect">
              <a:avLst/>
            </a:prstGeom>
            <a:gradFill>
              <a:gsLst>
                <a:gs pos="1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0"/>
            </a:gradFill>
            <a:ln w="34925"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r>
                <a:rPr lang="es-ES_tradnl" sz="2600" b="1" dirty="0"/>
                <a:t>Identificar los modelos logísticos de almacenamiento </a:t>
              </a:r>
              <a:r>
                <a:rPr lang="es-ES_tradnl" sz="2600" b="1" dirty="0" smtClean="0"/>
                <a:t>en el sector</a:t>
              </a:r>
              <a:endPara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38400" y="2743200"/>
            <a:ext cx="7620000" cy="1371600"/>
            <a:chOff x="914400" y="1885950"/>
            <a:chExt cx="7620000" cy="1371600"/>
          </a:xfrm>
        </p:grpSpPr>
        <p:grpSp>
          <p:nvGrpSpPr>
            <p:cNvPr id="64" name="Group 63"/>
            <p:cNvGrpSpPr/>
            <p:nvPr/>
          </p:nvGrpSpPr>
          <p:grpSpPr>
            <a:xfrm>
              <a:off x="4262906" y="1885950"/>
              <a:ext cx="620175" cy="1371600"/>
              <a:chOff x="4311717" y="-172604"/>
              <a:chExt cx="523507" cy="116058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311717" y="-172604"/>
                <a:ext cx="523507" cy="16764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311717" y="601119"/>
                <a:ext cx="523507" cy="386862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 flipH="1">
              <a:off x="914400" y="1962150"/>
              <a:ext cx="7620000" cy="1219200"/>
            </a:xfrm>
            <a:prstGeom prst="roundRect">
              <a:avLst/>
            </a:prstGeom>
            <a:gradFill>
              <a:gsLst>
                <a:gs pos="1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0"/>
            </a:gradFill>
            <a:ln w="34925"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r>
                <a:rPr lang="es-EC" sz="2500" b="1" dirty="0" smtClean="0"/>
                <a:t>Comparar eficiencia de los modelos logísticos utilizados</a:t>
              </a:r>
              <a:endPara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38400" y="4267200"/>
            <a:ext cx="7620000" cy="1371600"/>
            <a:chOff x="914400" y="3409950"/>
            <a:chExt cx="7620000" cy="1371600"/>
          </a:xfrm>
        </p:grpSpPr>
        <p:grpSp>
          <p:nvGrpSpPr>
            <p:cNvPr id="69" name="Group 68"/>
            <p:cNvGrpSpPr/>
            <p:nvPr/>
          </p:nvGrpSpPr>
          <p:grpSpPr>
            <a:xfrm>
              <a:off x="4262906" y="3409950"/>
              <a:ext cx="620175" cy="1371600"/>
              <a:chOff x="4311717" y="-172604"/>
              <a:chExt cx="523507" cy="1160585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311717" y="-172604"/>
                <a:ext cx="523507" cy="16764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311717" y="601119"/>
                <a:ext cx="523507" cy="386862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 flipH="1">
              <a:off x="914400" y="3486150"/>
              <a:ext cx="7620000" cy="1219200"/>
            </a:xfrm>
            <a:prstGeom prst="roundRect">
              <a:avLst/>
            </a:prstGeom>
            <a:gradFill>
              <a:gsLst>
                <a:gs pos="1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0"/>
            </a:gradFill>
            <a:ln w="34925"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just"/>
              <a:r>
                <a:rPr lang="es-ES_tradnl" sz="2500" b="1" dirty="0"/>
                <a:t>Diagnosticar las oportunidades </a:t>
              </a:r>
              <a:r>
                <a:rPr lang="es-EC" sz="2500" b="1" dirty="0" smtClean="0"/>
                <a:t>en  </a:t>
              </a:r>
              <a:r>
                <a:rPr lang="es-EC" sz="2500" b="1" dirty="0"/>
                <a:t>productividad y rentabilidad </a:t>
              </a:r>
              <a:r>
                <a:rPr lang="es-EC" sz="2500" b="1" dirty="0" smtClean="0"/>
                <a:t>en base a los modelos</a:t>
              </a:r>
              <a:endPara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OBJETIVOS ESPECÍFICOS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330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778024" y="954088"/>
            <a:ext cx="1700213" cy="2751138"/>
            <a:chOff x="3284538" y="954088"/>
            <a:chExt cx="1700213" cy="2751138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3284538" y="1077913"/>
              <a:ext cx="1700213" cy="2627313"/>
            </a:xfrm>
            <a:custGeom>
              <a:avLst/>
              <a:gdLst>
                <a:gd name="T0" fmla="*/ 596 w 1071"/>
                <a:gd name="T1" fmla="*/ 1575 h 1655"/>
                <a:gd name="T2" fmla="*/ 586 w 1071"/>
                <a:gd name="T3" fmla="*/ 1489 h 1655"/>
                <a:gd name="T4" fmla="*/ 582 w 1071"/>
                <a:gd name="T5" fmla="*/ 1403 h 1655"/>
                <a:gd name="T6" fmla="*/ 584 w 1071"/>
                <a:gd name="T7" fmla="*/ 1331 h 1655"/>
                <a:gd name="T8" fmla="*/ 602 w 1071"/>
                <a:gd name="T9" fmla="*/ 1193 h 1655"/>
                <a:gd name="T10" fmla="*/ 636 w 1071"/>
                <a:gd name="T11" fmla="*/ 1061 h 1655"/>
                <a:gd name="T12" fmla="*/ 686 w 1071"/>
                <a:gd name="T13" fmla="*/ 935 h 1655"/>
                <a:gd name="T14" fmla="*/ 750 w 1071"/>
                <a:gd name="T15" fmla="*/ 817 h 1655"/>
                <a:gd name="T16" fmla="*/ 828 w 1071"/>
                <a:gd name="T17" fmla="*/ 709 h 1655"/>
                <a:gd name="T18" fmla="*/ 917 w 1071"/>
                <a:gd name="T19" fmla="*/ 611 h 1655"/>
                <a:gd name="T20" fmla="*/ 1017 w 1071"/>
                <a:gd name="T21" fmla="*/ 524 h 1655"/>
                <a:gd name="T22" fmla="*/ 977 w 1071"/>
                <a:gd name="T23" fmla="*/ 226 h 1655"/>
                <a:gd name="T24" fmla="*/ 754 w 1071"/>
                <a:gd name="T25" fmla="*/ 0 h 1655"/>
                <a:gd name="T26" fmla="*/ 670 w 1071"/>
                <a:gd name="T27" fmla="*/ 60 h 1655"/>
                <a:gd name="T28" fmla="*/ 592 w 1071"/>
                <a:gd name="T29" fmla="*/ 124 h 1655"/>
                <a:gd name="T30" fmla="*/ 516 w 1071"/>
                <a:gd name="T31" fmla="*/ 192 h 1655"/>
                <a:gd name="T32" fmla="*/ 444 w 1071"/>
                <a:gd name="T33" fmla="*/ 264 h 1655"/>
                <a:gd name="T34" fmla="*/ 378 w 1071"/>
                <a:gd name="T35" fmla="*/ 340 h 1655"/>
                <a:gd name="T36" fmla="*/ 316 w 1071"/>
                <a:gd name="T37" fmla="*/ 420 h 1655"/>
                <a:gd name="T38" fmla="*/ 258 w 1071"/>
                <a:gd name="T39" fmla="*/ 506 h 1655"/>
                <a:gd name="T40" fmla="*/ 206 w 1071"/>
                <a:gd name="T41" fmla="*/ 595 h 1655"/>
                <a:gd name="T42" fmla="*/ 160 w 1071"/>
                <a:gd name="T43" fmla="*/ 685 h 1655"/>
                <a:gd name="T44" fmla="*/ 118 w 1071"/>
                <a:gd name="T45" fmla="*/ 781 h 1655"/>
                <a:gd name="T46" fmla="*/ 84 w 1071"/>
                <a:gd name="T47" fmla="*/ 877 h 1655"/>
                <a:gd name="T48" fmla="*/ 54 w 1071"/>
                <a:gd name="T49" fmla="*/ 977 h 1655"/>
                <a:gd name="T50" fmla="*/ 30 w 1071"/>
                <a:gd name="T51" fmla="*/ 1081 h 1655"/>
                <a:gd name="T52" fmla="*/ 14 w 1071"/>
                <a:gd name="T53" fmla="*/ 1185 h 1655"/>
                <a:gd name="T54" fmla="*/ 4 w 1071"/>
                <a:gd name="T55" fmla="*/ 1291 h 1655"/>
                <a:gd name="T56" fmla="*/ 0 w 1071"/>
                <a:gd name="T57" fmla="*/ 1401 h 1655"/>
                <a:gd name="T58" fmla="*/ 2 w 1071"/>
                <a:gd name="T59" fmla="*/ 1465 h 1655"/>
                <a:gd name="T60" fmla="*/ 10 w 1071"/>
                <a:gd name="T61" fmla="*/ 1591 h 1655"/>
                <a:gd name="T62" fmla="*/ 316 w 1071"/>
                <a:gd name="T63" fmla="*/ 1553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1" h="1655">
                  <a:moveTo>
                    <a:pt x="596" y="1575"/>
                  </a:moveTo>
                  <a:lnTo>
                    <a:pt x="596" y="1575"/>
                  </a:lnTo>
                  <a:lnTo>
                    <a:pt x="590" y="1533"/>
                  </a:lnTo>
                  <a:lnTo>
                    <a:pt x="586" y="1489"/>
                  </a:lnTo>
                  <a:lnTo>
                    <a:pt x="582" y="1447"/>
                  </a:lnTo>
                  <a:lnTo>
                    <a:pt x="582" y="1403"/>
                  </a:lnTo>
                  <a:lnTo>
                    <a:pt x="582" y="1403"/>
                  </a:lnTo>
                  <a:lnTo>
                    <a:pt x="584" y="1331"/>
                  </a:lnTo>
                  <a:lnTo>
                    <a:pt x="590" y="1261"/>
                  </a:lnTo>
                  <a:lnTo>
                    <a:pt x="602" y="1193"/>
                  </a:lnTo>
                  <a:lnTo>
                    <a:pt x="616" y="1127"/>
                  </a:lnTo>
                  <a:lnTo>
                    <a:pt x="636" y="1061"/>
                  </a:lnTo>
                  <a:lnTo>
                    <a:pt x="658" y="997"/>
                  </a:lnTo>
                  <a:lnTo>
                    <a:pt x="686" y="935"/>
                  </a:lnTo>
                  <a:lnTo>
                    <a:pt x="716" y="875"/>
                  </a:lnTo>
                  <a:lnTo>
                    <a:pt x="750" y="817"/>
                  </a:lnTo>
                  <a:lnTo>
                    <a:pt x="788" y="763"/>
                  </a:lnTo>
                  <a:lnTo>
                    <a:pt x="828" y="709"/>
                  </a:lnTo>
                  <a:lnTo>
                    <a:pt x="869" y="659"/>
                  </a:lnTo>
                  <a:lnTo>
                    <a:pt x="917" y="611"/>
                  </a:lnTo>
                  <a:lnTo>
                    <a:pt x="965" y="567"/>
                  </a:lnTo>
                  <a:lnTo>
                    <a:pt x="1017" y="524"/>
                  </a:lnTo>
                  <a:lnTo>
                    <a:pt x="1071" y="484"/>
                  </a:lnTo>
                  <a:lnTo>
                    <a:pt x="977" y="226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12" y="30"/>
                  </a:lnTo>
                  <a:lnTo>
                    <a:pt x="670" y="60"/>
                  </a:lnTo>
                  <a:lnTo>
                    <a:pt x="630" y="90"/>
                  </a:lnTo>
                  <a:lnTo>
                    <a:pt x="592" y="124"/>
                  </a:lnTo>
                  <a:lnTo>
                    <a:pt x="552" y="156"/>
                  </a:lnTo>
                  <a:lnTo>
                    <a:pt x="516" y="192"/>
                  </a:lnTo>
                  <a:lnTo>
                    <a:pt x="480" y="226"/>
                  </a:lnTo>
                  <a:lnTo>
                    <a:pt x="444" y="264"/>
                  </a:lnTo>
                  <a:lnTo>
                    <a:pt x="410" y="302"/>
                  </a:lnTo>
                  <a:lnTo>
                    <a:pt x="378" y="340"/>
                  </a:lnTo>
                  <a:lnTo>
                    <a:pt x="346" y="380"/>
                  </a:lnTo>
                  <a:lnTo>
                    <a:pt x="316" y="420"/>
                  </a:lnTo>
                  <a:lnTo>
                    <a:pt x="286" y="462"/>
                  </a:lnTo>
                  <a:lnTo>
                    <a:pt x="258" y="506"/>
                  </a:lnTo>
                  <a:lnTo>
                    <a:pt x="232" y="549"/>
                  </a:lnTo>
                  <a:lnTo>
                    <a:pt x="206" y="595"/>
                  </a:lnTo>
                  <a:lnTo>
                    <a:pt x="182" y="639"/>
                  </a:lnTo>
                  <a:lnTo>
                    <a:pt x="160" y="685"/>
                  </a:lnTo>
                  <a:lnTo>
                    <a:pt x="138" y="733"/>
                  </a:lnTo>
                  <a:lnTo>
                    <a:pt x="118" y="781"/>
                  </a:lnTo>
                  <a:lnTo>
                    <a:pt x="100" y="829"/>
                  </a:lnTo>
                  <a:lnTo>
                    <a:pt x="84" y="877"/>
                  </a:lnTo>
                  <a:lnTo>
                    <a:pt x="68" y="927"/>
                  </a:lnTo>
                  <a:lnTo>
                    <a:pt x="54" y="977"/>
                  </a:lnTo>
                  <a:lnTo>
                    <a:pt x="42" y="1029"/>
                  </a:lnTo>
                  <a:lnTo>
                    <a:pt x="30" y="1081"/>
                  </a:lnTo>
                  <a:lnTo>
                    <a:pt x="22" y="1133"/>
                  </a:lnTo>
                  <a:lnTo>
                    <a:pt x="14" y="1185"/>
                  </a:lnTo>
                  <a:lnTo>
                    <a:pt x="8" y="1239"/>
                  </a:lnTo>
                  <a:lnTo>
                    <a:pt x="4" y="1291"/>
                  </a:lnTo>
                  <a:lnTo>
                    <a:pt x="0" y="1347"/>
                  </a:lnTo>
                  <a:lnTo>
                    <a:pt x="0" y="1401"/>
                  </a:lnTo>
                  <a:lnTo>
                    <a:pt x="0" y="1401"/>
                  </a:lnTo>
                  <a:lnTo>
                    <a:pt x="2" y="1465"/>
                  </a:lnTo>
                  <a:lnTo>
                    <a:pt x="4" y="1529"/>
                  </a:lnTo>
                  <a:lnTo>
                    <a:pt x="10" y="1591"/>
                  </a:lnTo>
                  <a:lnTo>
                    <a:pt x="20" y="1655"/>
                  </a:lnTo>
                  <a:lnTo>
                    <a:pt x="316" y="1553"/>
                  </a:lnTo>
                  <a:lnTo>
                    <a:pt x="596" y="15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462338" y="9540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2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3595688" y="10874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6 w 454"/>
                <a:gd name="T27" fmla="*/ 406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0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0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smtClean="0"/>
                <a:t>E</a:t>
              </a:r>
              <a:endParaRPr lang="en-US" sz="44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93874" y="3762376"/>
            <a:ext cx="2439988" cy="2141538"/>
            <a:chOff x="3100388" y="3762376"/>
            <a:chExt cx="2439988" cy="2141538"/>
          </a:xfrm>
        </p:grpSpPr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357563" y="3762376"/>
              <a:ext cx="2182813" cy="2141538"/>
            </a:xfrm>
            <a:custGeom>
              <a:avLst/>
              <a:gdLst>
                <a:gd name="T0" fmla="*/ 1375 w 1375"/>
                <a:gd name="T1" fmla="*/ 783 h 1349"/>
                <a:gd name="T2" fmla="*/ 1375 w 1375"/>
                <a:gd name="T3" fmla="*/ 783 h 1349"/>
                <a:gd name="T4" fmla="*/ 1339 w 1375"/>
                <a:gd name="T5" fmla="*/ 775 h 1349"/>
                <a:gd name="T6" fmla="*/ 1303 w 1375"/>
                <a:gd name="T7" fmla="*/ 763 h 1349"/>
                <a:gd name="T8" fmla="*/ 1269 w 1375"/>
                <a:gd name="T9" fmla="*/ 753 h 1349"/>
                <a:gd name="T10" fmla="*/ 1235 w 1375"/>
                <a:gd name="T11" fmla="*/ 739 h 1349"/>
                <a:gd name="T12" fmla="*/ 1169 w 1375"/>
                <a:gd name="T13" fmla="*/ 710 h 1349"/>
                <a:gd name="T14" fmla="*/ 1105 w 1375"/>
                <a:gd name="T15" fmla="*/ 678 h 1349"/>
                <a:gd name="T16" fmla="*/ 1043 w 1375"/>
                <a:gd name="T17" fmla="*/ 640 h 1349"/>
                <a:gd name="T18" fmla="*/ 985 w 1375"/>
                <a:gd name="T19" fmla="*/ 600 h 1349"/>
                <a:gd name="T20" fmla="*/ 929 w 1375"/>
                <a:gd name="T21" fmla="*/ 556 h 1349"/>
                <a:gd name="T22" fmla="*/ 875 w 1375"/>
                <a:gd name="T23" fmla="*/ 508 h 1349"/>
                <a:gd name="T24" fmla="*/ 825 w 1375"/>
                <a:gd name="T25" fmla="*/ 458 h 1349"/>
                <a:gd name="T26" fmla="*/ 780 w 1375"/>
                <a:gd name="T27" fmla="*/ 404 h 1349"/>
                <a:gd name="T28" fmla="*/ 736 w 1375"/>
                <a:gd name="T29" fmla="*/ 346 h 1349"/>
                <a:gd name="T30" fmla="*/ 698 w 1375"/>
                <a:gd name="T31" fmla="*/ 286 h 1349"/>
                <a:gd name="T32" fmla="*/ 662 w 1375"/>
                <a:gd name="T33" fmla="*/ 224 h 1349"/>
                <a:gd name="T34" fmla="*/ 630 w 1375"/>
                <a:gd name="T35" fmla="*/ 160 h 1349"/>
                <a:gd name="T36" fmla="*/ 616 w 1375"/>
                <a:gd name="T37" fmla="*/ 126 h 1349"/>
                <a:gd name="T38" fmla="*/ 604 w 1375"/>
                <a:gd name="T39" fmla="*/ 92 h 1349"/>
                <a:gd name="T40" fmla="*/ 592 w 1375"/>
                <a:gd name="T41" fmla="*/ 58 h 1349"/>
                <a:gd name="T42" fmla="*/ 580 w 1375"/>
                <a:gd name="T43" fmla="*/ 22 h 1349"/>
                <a:gd name="T44" fmla="*/ 286 w 1375"/>
                <a:gd name="T45" fmla="*/ 0 h 1349"/>
                <a:gd name="T46" fmla="*/ 0 w 1375"/>
                <a:gd name="T47" fmla="*/ 104 h 1349"/>
                <a:gd name="T48" fmla="*/ 0 w 1375"/>
                <a:gd name="T49" fmla="*/ 104 h 1349"/>
                <a:gd name="T50" fmla="*/ 16 w 1375"/>
                <a:gd name="T51" fmla="*/ 162 h 1349"/>
                <a:gd name="T52" fmla="*/ 34 w 1375"/>
                <a:gd name="T53" fmla="*/ 220 h 1349"/>
                <a:gd name="T54" fmla="*/ 52 w 1375"/>
                <a:gd name="T55" fmla="*/ 276 h 1349"/>
                <a:gd name="T56" fmla="*/ 74 w 1375"/>
                <a:gd name="T57" fmla="*/ 332 h 1349"/>
                <a:gd name="T58" fmla="*/ 96 w 1375"/>
                <a:gd name="T59" fmla="*/ 386 h 1349"/>
                <a:gd name="T60" fmla="*/ 122 w 1375"/>
                <a:gd name="T61" fmla="*/ 440 h 1349"/>
                <a:gd name="T62" fmla="*/ 148 w 1375"/>
                <a:gd name="T63" fmla="*/ 492 h 1349"/>
                <a:gd name="T64" fmla="*/ 176 w 1375"/>
                <a:gd name="T65" fmla="*/ 544 h 1349"/>
                <a:gd name="T66" fmla="*/ 206 w 1375"/>
                <a:gd name="T67" fmla="*/ 594 h 1349"/>
                <a:gd name="T68" fmla="*/ 238 w 1375"/>
                <a:gd name="T69" fmla="*/ 642 h 1349"/>
                <a:gd name="T70" fmla="*/ 272 w 1375"/>
                <a:gd name="T71" fmla="*/ 690 h 1349"/>
                <a:gd name="T72" fmla="*/ 306 w 1375"/>
                <a:gd name="T73" fmla="*/ 739 h 1349"/>
                <a:gd name="T74" fmla="*/ 342 w 1375"/>
                <a:gd name="T75" fmla="*/ 783 h 1349"/>
                <a:gd name="T76" fmla="*/ 382 w 1375"/>
                <a:gd name="T77" fmla="*/ 827 h 1349"/>
                <a:gd name="T78" fmla="*/ 420 w 1375"/>
                <a:gd name="T79" fmla="*/ 871 h 1349"/>
                <a:gd name="T80" fmla="*/ 462 w 1375"/>
                <a:gd name="T81" fmla="*/ 911 h 1349"/>
                <a:gd name="T82" fmla="*/ 504 w 1375"/>
                <a:gd name="T83" fmla="*/ 951 h 1349"/>
                <a:gd name="T84" fmla="*/ 548 w 1375"/>
                <a:gd name="T85" fmla="*/ 989 h 1349"/>
                <a:gd name="T86" fmla="*/ 594 w 1375"/>
                <a:gd name="T87" fmla="*/ 1027 h 1349"/>
                <a:gd name="T88" fmla="*/ 640 w 1375"/>
                <a:gd name="T89" fmla="*/ 1063 h 1349"/>
                <a:gd name="T90" fmla="*/ 688 w 1375"/>
                <a:gd name="T91" fmla="*/ 1095 h 1349"/>
                <a:gd name="T92" fmla="*/ 736 w 1375"/>
                <a:gd name="T93" fmla="*/ 1127 h 1349"/>
                <a:gd name="T94" fmla="*/ 785 w 1375"/>
                <a:gd name="T95" fmla="*/ 1159 h 1349"/>
                <a:gd name="T96" fmla="*/ 837 w 1375"/>
                <a:gd name="T97" fmla="*/ 1187 h 1349"/>
                <a:gd name="T98" fmla="*/ 889 w 1375"/>
                <a:gd name="T99" fmla="*/ 1213 h 1349"/>
                <a:gd name="T100" fmla="*/ 943 w 1375"/>
                <a:gd name="T101" fmla="*/ 1239 h 1349"/>
                <a:gd name="T102" fmla="*/ 997 w 1375"/>
                <a:gd name="T103" fmla="*/ 1263 h 1349"/>
                <a:gd name="T104" fmla="*/ 1051 w 1375"/>
                <a:gd name="T105" fmla="*/ 1283 h 1349"/>
                <a:gd name="T106" fmla="*/ 1107 w 1375"/>
                <a:gd name="T107" fmla="*/ 1303 h 1349"/>
                <a:gd name="T108" fmla="*/ 1165 w 1375"/>
                <a:gd name="T109" fmla="*/ 1321 h 1349"/>
                <a:gd name="T110" fmla="*/ 1223 w 1375"/>
                <a:gd name="T111" fmla="*/ 1337 h 1349"/>
                <a:gd name="T112" fmla="*/ 1281 w 1375"/>
                <a:gd name="T113" fmla="*/ 1349 h 1349"/>
                <a:gd name="T114" fmla="*/ 1269 w 1375"/>
                <a:gd name="T115" fmla="*/ 1057 h 1349"/>
                <a:gd name="T116" fmla="*/ 1375 w 1375"/>
                <a:gd name="T117" fmla="*/ 78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5" h="1349">
                  <a:moveTo>
                    <a:pt x="1375" y="783"/>
                  </a:moveTo>
                  <a:lnTo>
                    <a:pt x="1375" y="783"/>
                  </a:lnTo>
                  <a:lnTo>
                    <a:pt x="1339" y="775"/>
                  </a:lnTo>
                  <a:lnTo>
                    <a:pt x="1303" y="763"/>
                  </a:lnTo>
                  <a:lnTo>
                    <a:pt x="1269" y="753"/>
                  </a:lnTo>
                  <a:lnTo>
                    <a:pt x="1235" y="739"/>
                  </a:lnTo>
                  <a:lnTo>
                    <a:pt x="1169" y="710"/>
                  </a:lnTo>
                  <a:lnTo>
                    <a:pt x="1105" y="678"/>
                  </a:lnTo>
                  <a:lnTo>
                    <a:pt x="1043" y="640"/>
                  </a:lnTo>
                  <a:lnTo>
                    <a:pt x="985" y="600"/>
                  </a:lnTo>
                  <a:lnTo>
                    <a:pt x="929" y="556"/>
                  </a:lnTo>
                  <a:lnTo>
                    <a:pt x="875" y="508"/>
                  </a:lnTo>
                  <a:lnTo>
                    <a:pt x="825" y="458"/>
                  </a:lnTo>
                  <a:lnTo>
                    <a:pt x="780" y="404"/>
                  </a:lnTo>
                  <a:lnTo>
                    <a:pt x="736" y="346"/>
                  </a:lnTo>
                  <a:lnTo>
                    <a:pt x="698" y="286"/>
                  </a:lnTo>
                  <a:lnTo>
                    <a:pt x="662" y="224"/>
                  </a:lnTo>
                  <a:lnTo>
                    <a:pt x="630" y="160"/>
                  </a:lnTo>
                  <a:lnTo>
                    <a:pt x="616" y="126"/>
                  </a:lnTo>
                  <a:lnTo>
                    <a:pt x="604" y="92"/>
                  </a:lnTo>
                  <a:lnTo>
                    <a:pt x="592" y="58"/>
                  </a:lnTo>
                  <a:lnTo>
                    <a:pt x="580" y="22"/>
                  </a:lnTo>
                  <a:lnTo>
                    <a:pt x="286" y="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6" y="162"/>
                  </a:lnTo>
                  <a:lnTo>
                    <a:pt x="34" y="220"/>
                  </a:lnTo>
                  <a:lnTo>
                    <a:pt x="52" y="276"/>
                  </a:lnTo>
                  <a:lnTo>
                    <a:pt x="74" y="332"/>
                  </a:lnTo>
                  <a:lnTo>
                    <a:pt x="96" y="386"/>
                  </a:lnTo>
                  <a:lnTo>
                    <a:pt x="122" y="440"/>
                  </a:lnTo>
                  <a:lnTo>
                    <a:pt x="148" y="492"/>
                  </a:lnTo>
                  <a:lnTo>
                    <a:pt x="176" y="544"/>
                  </a:lnTo>
                  <a:lnTo>
                    <a:pt x="206" y="594"/>
                  </a:lnTo>
                  <a:lnTo>
                    <a:pt x="238" y="642"/>
                  </a:lnTo>
                  <a:lnTo>
                    <a:pt x="272" y="690"/>
                  </a:lnTo>
                  <a:lnTo>
                    <a:pt x="306" y="739"/>
                  </a:lnTo>
                  <a:lnTo>
                    <a:pt x="342" y="783"/>
                  </a:lnTo>
                  <a:lnTo>
                    <a:pt x="382" y="827"/>
                  </a:lnTo>
                  <a:lnTo>
                    <a:pt x="420" y="871"/>
                  </a:lnTo>
                  <a:lnTo>
                    <a:pt x="462" y="911"/>
                  </a:lnTo>
                  <a:lnTo>
                    <a:pt x="504" y="951"/>
                  </a:lnTo>
                  <a:lnTo>
                    <a:pt x="548" y="989"/>
                  </a:lnTo>
                  <a:lnTo>
                    <a:pt x="594" y="1027"/>
                  </a:lnTo>
                  <a:lnTo>
                    <a:pt x="640" y="1063"/>
                  </a:lnTo>
                  <a:lnTo>
                    <a:pt x="688" y="1095"/>
                  </a:lnTo>
                  <a:lnTo>
                    <a:pt x="736" y="1127"/>
                  </a:lnTo>
                  <a:lnTo>
                    <a:pt x="785" y="1159"/>
                  </a:lnTo>
                  <a:lnTo>
                    <a:pt x="837" y="1187"/>
                  </a:lnTo>
                  <a:lnTo>
                    <a:pt x="889" y="1213"/>
                  </a:lnTo>
                  <a:lnTo>
                    <a:pt x="943" y="1239"/>
                  </a:lnTo>
                  <a:lnTo>
                    <a:pt x="997" y="1263"/>
                  </a:lnTo>
                  <a:lnTo>
                    <a:pt x="1051" y="1283"/>
                  </a:lnTo>
                  <a:lnTo>
                    <a:pt x="1107" y="1303"/>
                  </a:lnTo>
                  <a:lnTo>
                    <a:pt x="1165" y="1321"/>
                  </a:lnTo>
                  <a:lnTo>
                    <a:pt x="1223" y="1337"/>
                  </a:lnTo>
                  <a:lnTo>
                    <a:pt x="1281" y="1349"/>
                  </a:lnTo>
                  <a:lnTo>
                    <a:pt x="1269" y="1057"/>
                  </a:lnTo>
                  <a:lnTo>
                    <a:pt x="1375" y="7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100388" y="4035426"/>
              <a:ext cx="990600" cy="992188"/>
            </a:xfrm>
            <a:custGeom>
              <a:avLst/>
              <a:gdLst>
                <a:gd name="T0" fmla="*/ 306 w 624"/>
                <a:gd name="T1" fmla="*/ 0 h 625"/>
                <a:gd name="T2" fmla="*/ 242 w 624"/>
                <a:gd name="T3" fmla="*/ 8 h 625"/>
                <a:gd name="T4" fmla="*/ 184 w 624"/>
                <a:gd name="T5" fmla="*/ 28 h 625"/>
                <a:gd name="T6" fmla="*/ 132 w 624"/>
                <a:gd name="T7" fmla="*/ 58 h 625"/>
                <a:gd name="T8" fmla="*/ 88 w 624"/>
                <a:gd name="T9" fmla="*/ 96 h 625"/>
                <a:gd name="T10" fmla="*/ 50 w 624"/>
                <a:gd name="T11" fmla="*/ 144 h 625"/>
                <a:gd name="T12" fmla="*/ 22 w 624"/>
                <a:gd name="T13" fmla="*/ 198 h 625"/>
                <a:gd name="T14" fmla="*/ 6 w 624"/>
                <a:gd name="T15" fmla="*/ 256 h 625"/>
                <a:gd name="T16" fmla="*/ 0 w 624"/>
                <a:gd name="T17" fmla="*/ 320 h 625"/>
                <a:gd name="T18" fmla="*/ 4 w 624"/>
                <a:gd name="T19" fmla="*/ 350 h 625"/>
                <a:gd name="T20" fmla="*/ 16 w 624"/>
                <a:gd name="T21" fmla="*/ 412 h 625"/>
                <a:gd name="T22" fmla="*/ 42 w 624"/>
                <a:gd name="T23" fmla="*/ 466 h 625"/>
                <a:gd name="T24" fmla="*/ 76 w 624"/>
                <a:gd name="T25" fmla="*/ 516 h 625"/>
                <a:gd name="T26" fmla="*/ 120 w 624"/>
                <a:gd name="T27" fmla="*/ 557 h 625"/>
                <a:gd name="T28" fmla="*/ 170 w 624"/>
                <a:gd name="T29" fmla="*/ 589 h 625"/>
                <a:gd name="T30" fmla="*/ 226 w 624"/>
                <a:gd name="T31" fmla="*/ 613 h 625"/>
                <a:gd name="T32" fmla="*/ 288 w 624"/>
                <a:gd name="T33" fmla="*/ 623 h 625"/>
                <a:gd name="T34" fmla="*/ 320 w 624"/>
                <a:gd name="T35" fmla="*/ 625 h 625"/>
                <a:gd name="T36" fmla="*/ 382 w 624"/>
                <a:gd name="T37" fmla="*/ 617 h 625"/>
                <a:gd name="T38" fmla="*/ 440 w 624"/>
                <a:gd name="T39" fmla="*/ 597 h 625"/>
                <a:gd name="T40" fmla="*/ 492 w 624"/>
                <a:gd name="T41" fmla="*/ 567 h 625"/>
                <a:gd name="T42" fmla="*/ 538 w 624"/>
                <a:gd name="T43" fmla="*/ 528 h 625"/>
                <a:gd name="T44" fmla="*/ 574 w 624"/>
                <a:gd name="T45" fmla="*/ 480 h 625"/>
                <a:gd name="T46" fmla="*/ 602 w 624"/>
                <a:gd name="T47" fmla="*/ 426 h 625"/>
                <a:gd name="T48" fmla="*/ 618 w 624"/>
                <a:gd name="T49" fmla="*/ 368 h 625"/>
                <a:gd name="T50" fmla="*/ 624 w 624"/>
                <a:gd name="T51" fmla="*/ 306 h 625"/>
                <a:gd name="T52" fmla="*/ 620 w 624"/>
                <a:gd name="T53" fmla="*/ 274 h 625"/>
                <a:gd name="T54" fmla="*/ 608 w 624"/>
                <a:gd name="T55" fmla="*/ 212 h 625"/>
                <a:gd name="T56" fmla="*/ 582 w 624"/>
                <a:gd name="T57" fmla="*/ 158 h 625"/>
                <a:gd name="T58" fmla="*/ 548 w 624"/>
                <a:gd name="T59" fmla="*/ 108 h 625"/>
                <a:gd name="T60" fmla="*/ 504 w 624"/>
                <a:gd name="T61" fmla="*/ 68 h 625"/>
                <a:gd name="T62" fmla="*/ 454 w 624"/>
                <a:gd name="T63" fmla="*/ 36 h 625"/>
                <a:gd name="T64" fmla="*/ 398 w 624"/>
                <a:gd name="T65" fmla="*/ 12 h 625"/>
                <a:gd name="T66" fmla="*/ 336 w 624"/>
                <a:gd name="T67" fmla="*/ 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4" h="625">
                  <a:moveTo>
                    <a:pt x="306" y="0"/>
                  </a:moveTo>
                  <a:lnTo>
                    <a:pt x="306" y="0"/>
                  </a:lnTo>
                  <a:lnTo>
                    <a:pt x="274" y="4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8" y="42"/>
                  </a:lnTo>
                  <a:lnTo>
                    <a:pt x="132" y="58"/>
                  </a:lnTo>
                  <a:lnTo>
                    <a:pt x="108" y="76"/>
                  </a:lnTo>
                  <a:lnTo>
                    <a:pt x="88" y="96"/>
                  </a:lnTo>
                  <a:lnTo>
                    <a:pt x="68" y="120"/>
                  </a:lnTo>
                  <a:lnTo>
                    <a:pt x="50" y="144"/>
                  </a:lnTo>
                  <a:lnTo>
                    <a:pt x="36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4" y="350"/>
                  </a:lnTo>
                  <a:lnTo>
                    <a:pt x="8" y="382"/>
                  </a:lnTo>
                  <a:lnTo>
                    <a:pt x="16" y="412"/>
                  </a:lnTo>
                  <a:lnTo>
                    <a:pt x="28" y="440"/>
                  </a:lnTo>
                  <a:lnTo>
                    <a:pt x="42" y="466"/>
                  </a:lnTo>
                  <a:lnTo>
                    <a:pt x="58" y="492"/>
                  </a:lnTo>
                  <a:lnTo>
                    <a:pt x="76" y="516"/>
                  </a:lnTo>
                  <a:lnTo>
                    <a:pt x="98" y="538"/>
                  </a:lnTo>
                  <a:lnTo>
                    <a:pt x="120" y="557"/>
                  </a:lnTo>
                  <a:lnTo>
                    <a:pt x="144" y="575"/>
                  </a:lnTo>
                  <a:lnTo>
                    <a:pt x="170" y="589"/>
                  </a:lnTo>
                  <a:lnTo>
                    <a:pt x="198" y="603"/>
                  </a:lnTo>
                  <a:lnTo>
                    <a:pt x="226" y="613"/>
                  </a:lnTo>
                  <a:lnTo>
                    <a:pt x="256" y="619"/>
                  </a:lnTo>
                  <a:lnTo>
                    <a:pt x="288" y="623"/>
                  </a:lnTo>
                  <a:lnTo>
                    <a:pt x="320" y="625"/>
                  </a:lnTo>
                  <a:lnTo>
                    <a:pt x="320" y="625"/>
                  </a:lnTo>
                  <a:lnTo>
                    <a:pt x="350" y="621"/>
                  </a:lnTo>
                  <a:lnTo>
                    <a:pt x="382" y="617"/>
                  </a:lnTo>
                  <a:lnTo>
                    <a:pt x="412" y="609"/>
                  </a:lnTo>
                  <a:lnTo>
                    <a:pt x="440" y="597"/>
                  </a:lnTo>
                  <a:lnTo>
                    <a:pt x="466" y="583"/>
                  </a:lnTo>
                  <a:lnTo>
                    <a:pt x="492" y="567"/>
                  </a:lnTo>
                  <a:lnTo>
                    <a:pt x="516" y="548"/>
                  </a:lnTo>
                  <a:lnTo>
                    <a:pt x="538" y="528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90" y="454"/>
                  </a:lnTo>
                  <a:lnTo>
                    <a:pt x="602" y="426"/>
                  </a:lnTo>
                  <a:lnTo>
                    <a:pt x="612" y="398"/>
                  </a:lnTo>
                  <a:lnTo>
                    <a:pt x="618" y="368"/>
                  </a:lnTo>
                  <a:lnTo>
                    <a:pt x="622" y="336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0" y="274"/>
                  </a:lnTo>
                  <a:lnTo>
                    <a:pt x="616" y="242"/>
                  </a:lnTo>
                  <a:lnTo>
                    <a:pt x="608" y="212"/>
                  </a:lnTo>
                  <a:lnTo>
                    <a:pt x="596" y="184"/>
                  </a:lnTo>
                  <a:lnTo>
                    <a:pt x="582" y="158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8" y="88"/>
                  </a:lnTo>
                  <a:lnTo>
                    <a:pt x="504" y="68"/>
                  </a:lnTo>
                  <a:lnTo>
                    <a:pt x="480" y="50"/>
                  </a:lnTo>
                  <a:lnTo>
                    <a:pt x="454" y="36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6"/>
                  </a:lnTo>
                  <a:lnTo>
                    <a:pt x="336" y="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3236913" y="4171951"/>
              <a:ext cx="717550" cy="717550"/>
            </a:xfrm>
            <a:custGeom>
              <a:avLst/>
              <a:gdLst>
                <a:gd name="T0" fmla="*/ 222 w 452"/>
                <a:gd name="T1" fmla="*/ 0 h 452"/>
                <a:gd name="T2" fmla="*/ 176 w 452"/>
                <a:gd name="T3" fmla="*/ 4 h 452"/>
                <a:gd name="T4" fmla="*/ 134 w 452"/>
                <a:gd name="T5" fmla="*/ 20 h 452"/>
                <a:gd name="T6" fmla="*/ 96 w 452"/>
                <a:gd name="T7" fmla="*/ 40 h 452"/>
                <a:gd name="T8" fmla="*/ 62 w 452"/>
                <a:gd name="T9" fmla="*/ 70 h 452"/>
                <a:gd name="T10" fmla="*/ 36 w 452"/>
                <a:gd name="T11" fmla="*/ 104 h 452"/>
                <a:gd name="T12" fmla="*/ 16 w 452"/>
                <a:gd name="T13" fmla="*/ 142 h 452"/>
                <a:gd name="T14" fmla="*/ 2 w 452"/>
                <a:gd name="T15" fmla="*/ 186 h 452"/>
                <a:gd name="T16" fmla="*/ 0 w 452"/>
                <a:gd name="T17" fmla="*/ 232 h 452"/>
                <a:gd name="T18" fmla="*/ 0 w 452"/>
                <a:gd name="T19" fmla="*/ 254 h 452"/>
                <a:gd name="T20" fmla="*/ 10 w 452"/>
                <a:gd name="T21" fmla="*/ 298 h 452"/>
                <a:gd name="T22" fmla="*/ 30 w 452"/>
                <a:gd name="T23" fmla="*/ 338 h 452"/>
                <a:gd name="T24" fmla="*/ 54 w 452"/>
                <a:gd name="T25" fmla="*/ 374 h 452"/>
                <a:gd name="T26" fmla="*/ 86 w 452"/>
                <a:gd name="T27" fmla="*/ 404 h 452"/>
                <a:gd name="T28" fmla="*/ 122 w 452"/>
                <a:gd name="T29" fmla="*/ 428 h 452"/>
                <a:gd name="T30" fmla="*/ 164 w 452"/>
                <a:gd name="T31" fmla="*/ 444 h 452"/>
                <a:gd name="T32" fmla="*/ 208 w 452"/>
                <a:gd name="T33" fmla="*/ 452 h 452"/>
                <a:gd name="T34" fmla="*/ 232 w 452"/>
                <a:gd name="T35" fmla="*/ 452 h 452"/>
                <a:gd name="T36" fmla="*/ 276 w 452"/>
                <a:gd name="T37" fmla="*/ 448 h 452"/>
                <a:gd name="T38" fmla="*/ 320 w 452"/>
                <a:gd name="T39" fmla="*/ 434 h 452"/>
                <a:gd name="T40" fmla="*/ 358 w 452"/>
                <a:gd name="T41" fmla="*/ 412 h 452"/>
                <a:gd name="T42" fmla="*/ 390 w 452"/>
                <a:gd name="T43" fmla="*/ 382 h 452"/>
                <a:gd name="T44" fmla="*/ 418 w 452"/>
                <a:gd name="T45" fmla="*/ 348 h 452"/>
                <a:gd name="T46" fmla="*/ 438 w 452"/>
                <a:gd name="T47" fmla="*/ 310 h 452"/>
                <a:gd name="T48" fmla="*/ 450 w 452"/>
                <a:gd name="T49" fmla="*/ 266 h 452"/>
                <a:gd name="T50" fmla="*/ 452 w 452"/>
                <a:gd name="T51" fmla="*/ 220 h 452"/>
                <a:gd name="T52" fmla="*/ 452 w 452"/>
                <a:gd name="T53" fmla="*/ 198 h 452"/>
                <a:gd name="T54" fmla="*/ 442 w 452"/>
                <a:gd name="T55" fmla="*/ 154 h 452"/>
                <a:gd name="T56" fmla="*/ 424 w 452"/>
                <a:gd name="T57" fmla="*/ 114 h 452"/>
                <a:gd name="T58" fmla="*/ 398 w 452"/>
                <a:gd name="T59" fmla="*/ 78 h 452"/>
                <a:gd name="T60" fmla="*/ 366 w 452"/>
                <a:gd name="T61" fmla="*/ 48 h 452"/>
                <a:gd name="T62" fmla="*/ 330 w 452"/>
                <a:gd name="T63" fmla="*/ 24 h 452"/>
                <a:gd name="T64" fmla="*/ 288 w 452"/>
                <a:gd name="T65" fmla="*/ 8 h 452"/>
                <a:gd name="T66" fmla="*/ 244 w 452"/>
                <a:gd name="T6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452">
                  <a:moveTo>
                    <a:pt x="222" y="0"/>
                  </a:moveTo>
                  <a:lnTo>
                    <a:pt x="222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4" y="10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0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54"/>
                  </a:lnTo>
                  <a:lnTo>
                    <a:pt x="4" y="276"/>
                  </a:lnTo>
                  <a:lnTo>
                    <a:pt x="10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0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6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2"/>
                  </a:lnTo>
                  <a:lnTo>
                    <a:pt x="232" y="452"/>
                  </a:lnTo>
                  <a:lnTo>
                    <a:pt x="254" y="452"/>
                  </a:lnTo>
                  <a:lnTo>
                    <a:pt x="276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2"/>
                  </a:lnTo>
                  <a:lnTo>
                    <a:pt x="404" y="366"/>
                  </a:lnTo>
                  <a:lnTo>
                    <a:pt x="418" y="348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88"/>
                  </a:lnTo>
                  <a:lnTo>
                    <a:pt x="450" y="266"/>
                  </a:lnTo>
                  <a:lnTo>
                    <a:pt x="452" y="244"/>
                  </a:lnTo>
                  <a:lnTo>
                    <a:pt x="452" y="220"/>
                  </a:lnTo>
                  <a:lnTo>
                    <a:pt x="452" y="220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4"/>
                  </a:lnTo>
                  <a:lnTo>
                    <a:pt x="398" y="78"/>
                  </a:lnTo>
                  <a:lnTo>
                    <a:pt x="382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6" y="2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C" sz="4400" b="1" dirty="0" smtClean="0"/>
                <a:t>D</a:t>
              </a:r>
              <a:endParaRPr lang="es-EC" sz="44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84662" y="4225926"/>
            <a:ext cx="2703513" cy="2173287"/>
            <a:chOff x="5591176" y="4225926"/>
            <a:chExt cx="2703513" cy="2173287"/>
          </a:xfrm>
        </p:grpSpPr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5591176" y="4225926"/>
              <a:ext cx="2703513" cy="1735138"/>
            </a:xfrm>
            <a:custGeom>
              <a:avLst/>
              <a:gdLst>
                <a:gd name="T0" fmla="*/ 1168 w 1703"/>
                <a:gd name="T1" fmla="*/ 0 h 1093"/>
                <a:gd name="T2" fmla="*/ 1130 w 1703"/>
                <a:gd name="T3" fmla="*/ 58 h 1093"/>
                <a:gd name="T4" fmla="*/ 1042 w 1703"/>
                <a:gd name="T5" fmla="*/ 164 h 1093"/>
                <a:gd name="T6" fmla="*/ 944 w 1703"/>
                <a:gd name="T7" fmla="*/ 260 h 1093"/>
                <a:gd name="T8" fmla="*/ 834 w 1703"/>
                <a:gd name="T9" fmla="*/ 342 h 1093"/>
                <a:gd name="T10" fmla="*/ 712 w 1703"/>
                <a:gd name="T11" fmla="*/ 412 h 1093"/>
                <a:gd name="T12" fmla="*/ 584 w 1703"/>
                <a:gd name="T13" fmla="*/ 465 h 1093"/>
                <a:gd name="T14" fmla="*/ 446 w 1703"/>
                <a:gd name="T15" fmla="*/ 501 h 1093"/>
                <a:gd name="T16" fmla="*/ 304 w 1703"/>
                <a:gd name="T17" fmla="*/ 521 h 1093"/>
                <a:gd name="T18" fmla="*/ 230 w 1703"/>
                <a:gd name="T19" fmla="*/ 523 h 1093"/>
                <a:gd name="T20" fmla="*/ 166 w 1703"/>
                <a:gd name="T21" fmla="*/ 521 h 1093"/>
                <a:gd name="T22" fmla="*/ 0 w 1703"/>
                <a:gd name="T23" fmla="*/ 787 h 1093"/>
                <a:gd name="T24" fmla="*/ 18 w 1703"/>
                <a:gd name="T25" fmla="*/ 1081 h 1093"/>
                <a:gd name="T26" fmla="*/ 118 w 1703"/>
                <a:gd name="T27" fmla="*/ 1091 h 1093"/>
                <a:gd name="T28" fmla="*/ 220 w 1703"/>
                <a:gd name="T29" fmla="*/ 1093 h 1093"/>
                <a:gd name="T30" fmla="*/ 280 w 1703"/>
                <a:gd name="T31" fmla="*/ 1093 h 1093"/>
                <a:gd name="T32" fmla="*/ 400 w 1703"/>
                <a:gd name="T33" fmla="*/ 1083 h 1093"/>
                <a:gd name="T34" fmla="*/ 516 w 1703"/>
                <a:gd name="T35" fmla="*/ 1067 h 1093"/>
                <a:gd name="T36" fmla="*/ 628 w 1703"/>
                <a:gd name="T37" fmla="*/ 1043 h 1093"/>
                <a:gd name="T38" fmla="*/ 740 w 1703"/>
                <a:gd name="T39" fmla="*/ 1011 h 1093"/>
                <a:gd name="T40" fmla="*/ 846 w 1703"/>
                <a:gd name="T41" fmla="*/ 973 h 1093"/>
                <a:gd name="T42" fmla="*/ 950 w 1703"/>
                <a:gd name="T43" fmla="*/ 927 h 1093"/>
                <a:gd name="T44" fmla="*/ 1050 w 1703"/>
                <a:gd name="T45" fmla="*/ 873 h 1093"/>
                <a:gd name="T46" fmla="*/ 1146 w 1703"/>
                <a:gd name="T47" fmla="*/ 815 h 1093"/>
                <a:gd name="T48" fmla="*/ 1236 w 1703"/>
                <a:gd name="T49" fmla="*/ 749 h 1093"/>
                <a:gd name="T50" fmla="*/ 1323 w 1703"/>
                <a:gd name="T51" fmla="*/ 679 h 1093"/>
                <a:gd name="T52" fmla="*/ 1405 w 1703"/>
                <a:gd name="T53" fmla="*/ 603 h 1093"/>
                <a:gd name="T54" fmla="*/ 1481 w 1703"/>
                <a:gd name="T55" fmla="*/ 521 h 1093"/>
                <a:gd name="T56" fmla="*/ 1551 w 1703"/>
                <a:gd name="T57" fmla="*/ 435 h 1093"/>
                <a:gd name="T58" fmla="*/ 1617 w 1703"/>
                <a:gd name="T59" fmla="*/ 342 h 1093"/>
                <a:gd name="T60" fmla="*/ 1675 w 1703"/>
                <a:gd name="T61" fmla="*/ 246 h 1093"/>
                <a:gd name="T62" fmla="*/ 1427 w 1703"/>
                <a:gd name="T63" fmla="*/ 158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3" h="1093">
                  <a:moveTo>
                    <a:pt x="1427" y="158"/>
                  </a:moveTo>
                  <a:lnTo>
                    <a:pt x="1168" y="0"/>
                  </a:lnTo>
                  <a:lnTo>
                    <a:pt x="1168" y="0"/>
                  </a:lnTo>
                  <a:lnTo>
                    <a:pt x="1130" y="58"/>
                  </a:lnTo>
                  <a:lnTo>
                    <a:pt x="1088" y="112"/>
                  </a:lnTo>
                  <a:lnTo>
                    <a:pt x="1042" y="164"/>
                  </a:lnTo>
                  <a:lnTo>
                    <a:pt x="994" y="214"/>
                  </a:lnTo>
                  <a:lnTo>
                    <a:pt x="944" y="260"/>
                  </a:lnTo>
                  <a:lnTo>
                    <a:pt x="890" y="304"/>
                  </a:lnTo>
                  <a:lnTo>
                    <a:pt x="834" y="342"/>
                  </a:lnTo>
                  <a:lnTo>
                    <a:pt x="774" y="378"/>
                  </a:lnTo>
                  <a:lnTo>
                    <a:pt x="712" y="412"/>
                  </a:lnTo>
                  <a:lnTo>
                    <a:pt x="650" y="441"/>
                  </a:lnTo>
                  <a:lnTo>
                    <a:pt x="584" y="465"/>
                  </a:lnTo>
                  <a:lnTo>
                    <a:pt x="516" y="485"/>
                  </a:lnTo>
                  <a:lnTo>
                    <a:pt x="446" y="501"/>
                  </a:lnTo>
                  <a:lnTo>
                    <a:pt x="376" y="513"/>
                  </a:lnTo>
                  <a:lnTo>
                    <a:pt x="304" y="521"/>
                  </a:lnTo>
                  <a:lnTo>
                    <a:pt x="268" y="523"/>
                  </a:lnTo>
                  <a:lnTo>
                    <a:pt x="230" y="523"/>
                  </a:lnTo>
                  <a:lnTo>
                    <a:pt x="230" y="523"/>
                  </a:lnTo>
                  <a:lnTo>
                    <a:pt x="166" y="521"/>
                  </a:lnTo>
                  <a:lnTo>
                    <a:pt x="104" y="515"/>
                  </a:lnTo>
                  <a:lnTo>
                    <a:pt x="0" y="787"/>
                  </a:lnTo>
                  <a:lnTo>
                    <a:pt x="18" y="1081"/>
                  </a:lnTo>
                  <a:lnTo>
                    <a:pt x="18" y="1081"/>
                  </a:lnTo>
                  <a:lnTo>
                    <a:pt x="68" y="1087"/>
                  </a:lnTo>
                  <a:lnTo>
                    <a:pt x="118" y="1091"/>
                  </a:lnTo>
                  <a:lnTo>
                    <a:pt x="170" y="1093"/>
                  </a:lnTo>
                  <a:lnTo>
                    <a:pt x="220" y="1093"/>
                  </a:lnTo>
                  <a:lnTo>
                    <a:pt x="220" y="1093"/>
                  </a:lnTo>
                  <a:lnTo>
                    <a:pt x="280" y="1093"/>
                  </a:lnTo>
                  <a:lnTo>
                    <a:pt x="340" y="1089"/>
                  </a:lnTo>
                  <a:lnTo>
                    <a:pt x="400" y="1083"/>
                  </a:lnTo>
                  <a:lnTo>
                    <a:pt x="458" y="1077"/>
                  </a:lnTo>
                  <a:lnTo>
                    <a:pt x="516" y="1067"/>
                  </a:lnTo>
                  <a:lnTo>
                    <a:pt x="572" y="1057"/>
                  </a:lnTo>
                  <a:lnTo>
                    <a:pt x="628" y="1043"/>
                  </a:lnTo>
                  <a:lnTo>
                    <a:pt x="684" y="1029"/>
                  </a:lnTo>
                  <a:lnTo>
                    <a:pt x="740" y="1011"/>
                  </a:lnTo>
                  <a:lnTo>
                    <a:pt x="794" y="993"/>
                  </a:lnTo>
                  <a:lnTo>
                    <a:pt x="846" y="973"/>
                  </a:lnTo>
                  <a:lnTo>
                    <a:pt x="898" y="951"/>
                  </a:lnTo>
                  <a:lnTo>
                    <a:pt x="950" y="927"/>
                  </a:lnTo>
                  <a:lnTo>
                    <a:pt x="1000" y="901"/>
                  </a:lnTo>
                  <a:lnTo>
                    <a:pt x="1050" y="873"/>
                  </a:lnTo>
                  <a:lnTo>
                    <a:pt x="1098" y="845"/>
                  </a:lnTo>
                  <a:lnTo>
                    <a:pt x="1146" y="815"/>
                  </a:lnTo>
                  <a:lnTo>
                    <a:pt x="1192" y="783"/>
                  </a:lnTo>
                  <a:lnTo>
                    <a:pt x="1236" y="749"/>
                  </a:lnTo>
                  <a:lnTo>
                    <a:pt x="1279" y="715"/>
                  </a:lnTo>
                  <a:lnTo>
                    <a:pt x="1323" y="679"/>
                  </a:lnTo>
                  <a:lnTo>
                    <a:pt x="1365" y="641"/>
                  </a:lnTo>
                  <a:lnTo>
                    <a:pt x="1405" y="603"/>
                  </a:lnTo>
                  <a:lnTo>
                    <a:pt x="1443" y="563"/>
                  </a:lnTo>
                  <a:lnTo>
                    <a:pt x="1481" y="521"/>
                  </a:lnTo>
                  <a:lnTo>
                    <a:pt x="1517" y="477"/>
                  </a:lnTo>
                  <a:lnTo>
                    <a:pt x="1551" y="435"/>
                  </a:lnTo>
                  <a:lnTo>
                    <a:pt x="1585" y="388"/>
                  </a:lnTo>
                  <a:lnTo>
                    <a:pt x="1617" y="342"/>
                  </a:lnTo>
                  <a:lnTo>
                    <a:pt x="1647" y="294"/>
                  </a:lnTo>
                  <a:lnTo>
                    <a:pt x="1675" y="246"/>
                  </a:lnTo>
                  <a:lnTo>
                    <a:pt x="1703" y="196"/>
                  </a:lnTo>
                  <a:lnTo>
                    <a:pt x="1427" y="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5778501" y="54117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4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4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4" y="182"/>
                  </a:lnTo>
                  <a:lnTo>
                    <a:pt x="582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5911851" y="5545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2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6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0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C" sz="4400" b="1" dirty="0" smtClean="0"/>
                <a:t>C</a:t>
              </a:r>
              <a:endParaRPr lang="es-EC" sz="44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827737" y="1446213"/>
            <a:ext cx="1757362" cy="2878138"/>
            <a:chOff x="7334251" y="1446213"/>
            <a:chExt cx="1757362" cy="2878138"/>
          </a:xfrm>
        </p:grpSpPr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7334251" y="1446213"/>
              <a:ext cx="1265238" cy="2878138"/>
            </a:xfrm>
            <a:custGeom>
              <a:avLst/>
              <a:gdLst>
                <a:gd name="T0" fmla="*/ 669 w 797"/>
                <a:gd name="T1" fmla="*/ 1813 h 1813"/>
                <a:gd name="T2" fmla="*/ 669 w 797"/>
                <a:gd name="T3" fmla="*/ 1813 h 1813"/>
                <a:gd name="T4" fmla="*/ 697 w 797"/>
                <a:gd name="T5" fmla="*/ 1737 h 1813"/>
                <a:gd name="T6" fmla="*/ 723 w 797"/>
                <a:gd name="T7" fmla="*/ 1661 h 1813"/>
                <a:gd name="T8" fmla="*/ 745 w 797"/>
                <a:gd name="T9" fmla="*/ 1581 h 1813"/>
                <a:gd name="T10" fmla="*/ 763 w 797"/>
                <a:gd name="T11" fmla="*/ 1501 h 1813"/>
                <a:gd name="T12" fmla="*/ 777 w 797"/>
                <a:gd name="T13" fmla="*/ 1421 h 1813"/>
                <a:gd name="T14" fmla="*/ 787 w 797"/>
                <a:gd name="T15" fmla="*/ 1337 h 1813"/>
                <a:gd name="T16" fmla="*/ 795 w 797"/>
                <a:gd name="T17" fmla="*/ 1253 h 1813"/>
                <a:gd name="T18" fmla="*/ 797 w 797"/>
                <a:gd name="T19" fmla="*/ 1169 h 1813"/>
                <a:gd name="T20" fmla="*/ 797 w 797"/>
                <a:gd name="T21" fmla="*/ 1169 h 1813"/>
                <a:gd name="T22" fmla="*/ 795 w 797"/>
                <a:gd name="T23" fmla="*/ 1085 h 1813"/>
                <a:gd name="T24" fmla="*/ 789 w 797"/>
                <a:gd name="T25" fmla="*/ 1001 h 1813"/>
                <a:gd name="T26" fmla="*/ 777 w 797"/>
                <a:gd name="T27" fmla="*/ 919 h 1813"/>
                <a:gd name="T28" fmla="*/ 763 w 797"/>
                <a:gd name="T29" fmla="*/ 837 h 1813"/>
                <a:gd name="T30" fmla="*/ 745 w 797"/>
                <a:gd name="T31" fmla="*/ 757 h 1813"/>
                <a:gd name="T32" fmla="*/ 723 w 797"/>
                <a:gd name="T33" fmla="*/ 679 h 1813"/>
                <a:gd name="T34" fmla="*/ 699 w 797"/>
                <a:gd name="T35" fmla="*/ 603 h 1813"/>
                <a:gd name="T36" fmla="*/ 669 w 797"/>
                <a:gd name="T37" fmla="*/ 529 h 1813"/>
                <a:gd name="T38" fmla="*/ 637 w 797"/>
                <a:gd name="T39" fmla="*/ 455 h 1813"/>
                <a:gd name="T40" fmla="*/ 601 w 797"/>
                <a:gd name="T41" fmla="*/ 383 h 1813"/>
                <a:gd name="T42" fmla="*/ 563 w 797"/>
                <a:gd name="T43" fmla="*/ 315 h 1813"/>
                <a:gd name="T44" fmla="*/ 521 w 797"/>
                <a:gd name="T45" fmla="*/ 246 h 1813"/>
                <a:gd name="T46" fmla="*/ 475 w 797"/>
                <a:gd name="T47" fmla="*/ 182 h 1813"/>
                <a:gd name="T48" fmla="*/ 427 w 797"/>
                <a:gd name="T49" fmla="*/ 118 h 1813"/>
                <a:gd name="T50" fmla="*/ 377 w 797"/>
                <a:gd name="T51" fmla="*/ 58 h 1813"/>
                <a:gd name="T52" fmla="*/ 323 w 797"/>
                <a:gd name="T53" fmla="*/ 0 h 1813"/>
                <a:gd name="T54" fmla="*/ 207 w 797"/>
                <a:gd name="T55" fmla="*/ 286 h 1813"/>
                <a:gd name="T56" fmla="*/ 0 w 797"/>
                <a:gd name="T57" fmla="*/ 491 h 1813"/>
                <a:gd name="T58" fmla="*/ 0 w 797"/>
                <a:gd name="T59" fmla="*/ 491 h 1813"/>
                <a:gd name="T60" fmla="*/ 26 w 797"/>
                <a:gd name="T61" fmla="*/ 527 h 1813"/>
                <a:gd name="T62" fmla="*/ 52 w 797"/>
                <a:gd name="T63" fmla="*/ 563 h 1813"/>
                <a:gd name="T64" fmla="*/ 76 w 797"/>
                <a:gd name="T65" fmla="*/ 601 h 1813"/>
                <a:gd name="T66" fmla="*/ 98 w 797"/>
                <a:gd name="T67" fmla="*/ 641 h 1813"/>
                <a:gd name="T68" fmla="*/ 120 w 797"/>
                <a:gd name="T69" fmla="*/ 681 h 1813"/>
                <a:gd name="T70" fmla="*/ 138 w 797"/>
                <a:gd name="T71" fmla="*/ 721 h 1813"/>
                <a:gd name="T72" fmla="*/ 156 w 797"/>
                <a:gd name="T73" fmla="*/ 763 h 1813"/>
                <a:gd name="T74" fmla="*/ 171 w 797"/>
                <a:gd name="T75" fmla="*/ 805 h 1813"/>
                <a:gd name="T76" fmla="*/ 185 w 797"/>
                <a:gd name="T77" fmla="*/ 849 h 1813"/>
                <a:gd name="T78" fmla="*/ 197 w 797"/>
                <a:gd name="T79" fmla="*/ 893 h 1813"/>
                <a:gd name="T80" fmla="*/ 209 w 797"/>
                <a:gd name="T81" fmla="*/ 937 h 1813"/>
                <a:gd name="T82" fmla="*/ 217 w 797"/>
                <a:gd name="T83" fmla="*/ 983 h 1813"/>
                <a:gd name="T84" fmla="*/ 225 w 797"/>
                <a:gd name="T85" fmla="*/ 1029 h 1813"/>
                <a:gd name="T86" fmla="*/ 229 w 797"/>
                <a:gd name="T87" fmla="*/ 1075 h 1813"/>
                <a:gd name="T88" fmla="*/ 233 w 797"/>
                <a:gd name="T89" fmla="*/ 1123 h 1813"/>
                <a:gd name="T90" fmla="*/ 233 w 797"/>
                <a:gd name="T91" fmla="*/ 1171 h 1813"/>
                <a:gd name="T92" fmla="*/ 233 w 797"/>
                <a:gd name="T93" fmla="*/ 1171 h 1813"/>
                <a:gd name="T94" fmla="*/ 231 w 797"/>
                <a:gd name="T95" fmla="*/ 1233 h 1813"/>
                <a:gd name="T96" fmla="*/ 227 w 797"/>
                <a:gd name="T97" fmla="*/ 1293 h 1813"/>
                <a:gd name="T98" fmla="*/ 219 w 797"/>
                <a:gd name="T99" fmla="*/ 1351 h 1813"/>
                <a:gd name="T100" fmla="*/ 207 w 797"/>
                <a:gd name="T101" fmla="*/ 1411 h 1813"/>
                <a:gd name="T102" fmla="*/ 193 w 797"/>
                <a:gd name="T103" fmla="*/ 1467 h 1813"/>
                <a:gd name="T104" fmla="*/ 175 w 797"/>
                <a:gd name="T105" fmla="*/ 1523 h 1813"/>
                <a:gd name="T106" fmla="*/ 156 w 797"/>
                <a:gd name="T107" fmla="*/ 1577 h 1813"/>
                <a:gd name="T108" fmla="*/ 134 w 797"/>
                <a:gd name="T109" fmla="*/ 1631 h 1813"/>
                <a:gd name="T110" fmla="*/ 375 w 797"/>
                <a:gd name="T111" fmla="*/ 1779 h 1813"/>
                <a:gd name="T112" fmla="*/ 669 w 797"/>
                <a:gd name="T113" fmla="*/ 181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7" h="1813">
                  <a:moveTo>
                    <a:pt x="669" y="1813"/>
                  </a:moveTo>
                  <a:lnTo>
                    <a:pt x="669" y="1813"/>
                  </a:lnTo>
                  <a:lnTo>
                    <a:pt x="697" y="1737"/>
                  </a:lnTo>
                  <a:lnTo>
                    <a:pt x="723" y="1661"/>
                  </a:lnTo>
                  <a:lnTo>
                    <a:pt x="745" y="1581"/>
                  </a:lnTo>
                  <a:lnTo>
                    <a:pt x="763" y="1501"/>
                  </a:lnTo>
                  <a:lnTo>
                    <a:pt x="777" y="1421"/>
                  </a:lnTo>
                  <a:lnTo>
                    <a:pt x="787" y="1337"/>
                  </a:lnTo>
                  <a:lnTo>
                    <a:pt x="795" y="1253"/>
                  </a:lnTo>
                  <a:lnTo>
                    <a:pt x="797" y="1169"/>
                  </a:lnTo>
                  <a:lnTo>
                    <a:pt x="797" y="1169"/>
                  </a:lnTo>
                  <a:lnTo>
                    <a:pt x="795" y="1085"/>
                  </a:lnTo>
                  <a:lnTo>
                    <a:pt x="789" y="1001"/>
                  </a:lnTo>
                  <a:lnTo>
                    <a:pt x="777" y="919"/>
                  </a:lnTo>
                  <a:lnTo>
                    <a:pt x="763" y="837"/>
                  </a:lnTo>
                  <a:lnTo>
                    <a:pt x="745" y="757"/>
                  </a:lnTo>
                  <a:lnTo>
                    <a:pt x="723" y="679"/>
                  </a:lnTo>
                  <a:lnTo>
                    <a:pt x="699" y="603"/>
                  </a:lnTo>
                  <a:lnTo>
                    <a:pt x="669" y="529"/>
                  </a:lnTo>
                  <a:lnTo>
                    <a:pt x="637" y="455"/>
                  </a:lnTo>
                  <a:lnTo>
                    <a:pt x="601" y="383"/>
                  </a:lnTo>
                  <a:lnTo>
                    <a:pt x="563" y="315"/>
                  </a:lnTo>
                  <a:lnTo>
                    <a:pt x="521" y="246"/>
                  </a:lnTo>
                  <a:lnTo>
                    <a:pt x="475" y="182"/>
                  </a:lnTo>
                  <a:lnTo>
                    <a:pt x="427" y="118"/>
                  </a:lnTo>
                  <a:lnTo>
                    <a:pt x="377" y="58"/>
                  </a:lnTo>
                  <a:lnTo>
                    <a:pt x="323" y="0"/>
                  </a:lnTo>
                  <a:lnTo>
                    <a:pt x="207" y="286"/>
                  </a:lnTo>
                  <a:lnTo>
                    <a:pt x="0" y="491"/>
                  </a:lnTo>
                  <a:lnTo>
                    <a:pt x="0" y="491"/>
                  </a:lnTo>
                  <a:lnTo>
                    <a:pt x="26" y="527"/>
                  </a:lnTo>
                  <a:lnTo>
                    <a:pt x="52" y="563"/>
                  </a:lnTo>
                  <a:lnTo>
                    <a:pt x="76" y="601"/>
                  </a:lnTo>
                  <a:lnTo>
                    <a:pt x="98" y="641"/>
                  </a:lnTo>
                  <a:lnTo>
                    <a:pt x="120" y="681"/>
                  </a:lnTo>
                  <a:lnTo>
                    <a:pt x="138" y="721"/>
                  </a:lnTo>
                  <a:lnTo>
                    <a:pt x="156" y="763"/>
                  </a:lnTo>
                  <a:lnTo>
                    <a:pt x="171" y="805"/>
                  </a:lnTo>
                  <a:lnTo>
                    <a:pt x="185" y="849"/>
                  </a:lnTo>
                  <a:lnTo>
                    <a:pt x="197" y="893"/>
                  </a:lnTo>
                  <a:lnTo>
                    <a:pt x="209" y="937"/>
                  </a:lnTo>
                  <a:lnTo>
                    <a:pt x="217" y="983"/>
                  </a:lnTo>
                  <a:lnTo>
                    <a:pt x="225" y="1029"/>
                  </a:lnTo>
                  <a:lnTo>
                    <a:pt x="229" y="1075"/>
                  </a:lnTo>
                  <a:lnTo>
                    <a:pt x="233" y="1123"/>
                  </a:lnTo>
                  <a:lnTo>
                    <a:pt x="233" y="1171"/>
                  </a:lnTo>
                  <a:lnTo>
                    <a:pt x="233" y="1171"/>
                  </a:lnTo>
                  <a:lnTo>
                    <a:pt x="231" y="1233"/>
                  </a:lnTo>
                  <a:lnTo>
                    <a:pt x="227" y="1293"/>
                  </a:lnTo>
                  <a:lnTo>
                    <a:pt x="219" y="1351"/>
                  </a:lnTo>
                  <a:lnTo>
                    <a:pt x="207" y="1411"/>
                  </a:lnTo>
                  <a:lnTo>
                    <a:pt x="193" y="1467"/>
                  </a:lnTo>
                  <a:lnTo>
                    <a:pt x="175" y="1523"/>
                  </a:lnTo>
                  <a:lnTo>
                    <a:pt x="156" y="1577"/>
                  </a:lnTo>
                  <a:lnTo>
                    <a:pt x="134" y="1631"/>
                  </a:lnTo>
                  <a:lnTo>
                    <a:pt x="375" y="1779"/>
                  </a:lnTo>
                  <a:lnTo>
                    <a:pt x="669" y="1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8104188" y="3209926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8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6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6 h 622"/>
                <a:gd name="T40" fmla="*/ 492 w 622"/>
                <a:gd name="T41" fmla="*/ 566 h 622"/>
                <a:gd name="T42" fmla="*/ 536 w 622"/>
                <a:gd name="T43" fmla="*/ 526 h 622"/>
                <a:gd name="T44" fmla="*/ 574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6" y="582"/>
                  </a:lnTo>
                  <a:lnTo>
                    <a:pt x="492" y="566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50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8237538" y="3343276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8 w 454"/>
                <a:gd name="T27" fmla="*/ 406 h 454"/>
                <a:gd name="T28" fmla="*/ 124 w 454"/>
                <a:gd name="T29" fmla="*/ 428 h 454"/>
                <a:gd name="T30" fmla="*/ 164 w 454"/>
                <a:gd name="T31" fmla="*/ 446 h 454"/>
                <a:gd name="T32" fmla="*/ 210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6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6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2"/>
                  </a:lnTo>
                  <a:lnTo>
                    <a:pt x="88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10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4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6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C" sz="4400" b="1" dirty="0" smtClean="0"/>
                <a:t>B</a:t>
              </a:r>
              <a:endParaRPr lang="es-EC" sz="4400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73437" y="458788"/>
            <a:ext cx="2989263" cy="1604963"/>
            <a:chOff x="4679951" y="458788"/>
            <a:chExt cx="2989263" cy="1604963"/>
          </a:xfrm>
        </p:grpSpPr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6683376" y="458788"/>
              <a:ext cx="985838" cy="987425"/>
            </a:xfrm>
            <a:custGeom>
              <a:avLst/>
              <a:gdLst>
                <a:gd name="T0" fmla="*/ 304 w 621"/>
                <a:gd name="T1" fmla="*/ 0 h 622"/>
                <a:gd name="T2" fmla="*/ 240 w 621"/>
                <a:gd name="T3" fmla="*/ 8 h 622"/>
                <a:gd name="T4" fmla="*/ 182 w 621"/>
                <a:gd name="T5" fmla="*/ 28 h 622"/>
                <a:gd name="T6" fmla="*/ 130 w 621"/>
                <a:gd name="T7" fmla="*/ 58 h 622"/>
                <a:gd name="T8" fmla="*/ 86 w 621"/>
                <a:gd name="T9" fmla="*/ 96 h 622"/>
                <a:gd name="T10" fmla="*/ 48 w 621"/>
                <a:gd name="T11" fmla="*/ 144 h 622"/>
                <a:gd name="T12" fmla="*/ 22 w 621"/>
                <a:gd name="T13" fmla="*/ 196 h 622"/>
                <a:gd name="T14" fmla="*/ 4 w 621"/>
                <a:gd name="T15" fmla="*/ 256 h 622"/>
                <a:gd name="T16" fmla="*/ 0 w 621"/>
                <a:gd name="T17" fmla="*/ 318 h 622"/>
                <a:gd name="T18" fmla="*/ 2 w 621"/>
                <a:gd name="T19" fmla="*/ 350 h 622"/>
                <a:gd name="T20" fmla="*/ 16 w 621"/>
                <a:gd name="T21" fmla="*/ 410 h 622"/>
                <a:gd name="T22" fmla="*/ 40 w 621"/>
                <a:gd name="T23" fmla="*/ 466 h 622"/>
                <a:gd name="T24" fmla="*/ 74 w 621"/>
                <a:gd name="T25" fmla="*/ 514 h 622"/>
                <a:gd name="T26" fmla="*/ 118 w 621"/>
                <a:gd name="T27" fmla="*/ 556 h 622"/>
                <a:gd name="T28" fmla="*/ 168 w 621"/>
                <a:gd name="T29" fmla="*/ 588 h 622"/>
                <a:gd name="T30" fmla="*/ 224 w 621"/>
                <a:gd name="T31" fmla="*/ 610 h 622"/>
                <a:gd name="T32" fmla="*/ 286 w 621"/>
                <a:gd name="T33" fmla="*/ 622 h 622"/>
                <a:gd name="T34" fmla="*/ 318 w 621"/>
                <a:gd name="T35" fmla="*/ 622 h 622"/>
                <a:gd name="T36" fmla="*/ 380 w 621"/>
                <a:gd name="T37" fmla="*/ 616 h 622"/>
                <a:gd name="T38" fmla="*/ 438 w 621"/>
                <a:gd name="T39" fmla="*/ 596 h 622"/>
                <a:gd name="T40" fmla="*/ 490 w 621"/>
                <a:gd name="T41" fmla="*/ 566 h 622"/>
                <a:gd name="T42" fmla="*/ 536 w 621"/>
                <a:gd name="T43" fmla="*/ 526 h 622"/>
                <a:gd name="T44" fmla="*/ 572 w 621"/>
                <a:gd name="T45" fmla="*/ 480 h 622"/>
                <a:gd name="T46" fmla="*/ 599 w 621"/>
                <a:gd name="T47" fmla="*/ 426 h 622"/>
                <a:gd name="T48" fmla="*/ 615 w 621"/>
                <a:gd name="T49" fmla="*/ 368 h 622"/>
                <a:gd name="T50" fmla="*/ 621 w 621"/>
                <a:gd name="T51" fmla="*/ 304 h 622"/>
                <a:gd name="T52" fmla="*/ 619 w 621"/>
                <a:gd name="T53" fmla="*/ 272 h 622"/>
                <a:gd name="T54" fmla="*/ 605 w 621"/>
                <a:gd name="T55" fmla="*/ 212 h 622"/>
                <a:gd name="T56" fmla="*/ 579 w 621"/>
                <a:gd name="T57" fmla="*/ 158 h 622"/>
                <a:gd name="T58" fmla="*/ 546 w 621"/>
                <a:gd name="T59" fmla="*/ 108 h 622"/>
                <a:gd name="T60" fmla="*/ 504 w 621"/>
                <a:gd name="T61" fmla="*/ 68 h 622"/>
                <a:gd name="T62" fmla="*/ 452 w 621"/>
                <a:gd name="T63" fmla="*/ 34 h 622"/>
                <a:gd name="T64" fmla="*/ 396 w 621"/>
                <a:gd name="T65" fmla="*/ 12 h 622"/>
                <a:gd name="T66" fmla="*/ 336 w 621"/>
                <a:gd name="T67" fmla="*/ 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1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0" y="8"/>
                  </a:lnTo>
                  <a:lnTo>
                    <a:pt x="212" y="16"/>
                  </a:lnTo>
                  <a:lnTo>
                    <a:pt x="182" y="28"/>
                  </a:lnTo>
                  <a:lnTo>
                    <a:pt x="156" y="42"/>
                  </a:lnTo>
                  <a:lnTo>
                    <a:pt x="130" y="58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20"/>
                  </a:lnTo>
                  <a:lnTo>
                    <a:pt x="48" y="144"/>
                  </a:lnTo>
                  <a:lnTo>
                    <a:pt x="34" y="170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2"/>
                  </a:lnTo>
                  <a:lnTo>
                    <a:pt x="16" y="410"/>
                  </a:lnTo>
                  <a:lnTo>
                    <a:pt x="26" y="440"/>
                  </a:lnTo>
                  <a:lnTo>
                    <a:pt x="40" y="466"/>
                  </a:lnTo>
                  <a:lnTo>
                    <a:pt x="56" y="492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88"/>
                  </a:lnTo>
                  <a:lnTo>
                    <a:pt x="196" y="602"/>
                  </a:lnTo>
                  <a:lnTo>
                    <a:pt x="224" y="610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6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4" y="582"/>
                  </a:lnTo>
                  <a:lnTo>
                    <a:pt x="490" y="566"/>
                  </a:lnTo>
                  <a:lnTo>
                    <a:pt x="514" y="548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7" y="454"/>
                  </a:lnTo>
                  <a:lnTo>
                    <a:pt x="599" y="426"/>
                  </a:lnTo>
                  <a:lnTo>
                    <a:pt x="609" y="398"/>
                  </a:lnTo>
                  <a:lnTo>
                    <a:pt x="615" y="368"/>
                  </a:lnTo>
                  <a:lnTo>
                    <a:pt x="619" y="336"/>
                  </a:lnTo>
                  <a:lnTo>
                    <a:pt x="621" y="304"/>
                  </a:lnTo>
                  <a:lnTo>
                    <a:pt x="621" y="304"/>
                  </a:lnTo>
                  <a:lnTo>
                    <a:pt x="619" y="272"/>
                  </a:lnTo>
                  <a:lnTo>
                    <a:pt x="613" y="242"/>
                  </a:lnTo>
                  <a:lnTo>
                    <a:pt x="605" y="212"/>
                  </a:lnTo>
                  <a:lnTo>
                    <a:pt x="593" y="184"/>
                  </a:lnTo>
                  <a:lnTo>
                    <a:pt x="579" y="158"/>
                  </a:lnTo>
                  <a:lnTo>
                    <a:pt x="564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8"/>
                  </a:lnTo>
                  <a:lnTo>
                    <a:pt x="478" y="50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4679951" y="642938"/>
              <a:ext cx="2989263" cy="1420813"/>
            </a:xfrm>
            <a:custGeom>
              <a:avLst/>
              <a:gdLst>
                <a:gd name="T0" fmla="*/ 1883 w 1883"/>
                <a:gd name="T1" fmla="*/ 402 h 895"/>
                <a:gd name="T2" fmla="*/ 1770 w 1883"/>
                <a:gd name="T3" fmla="*/ 312 h 895"/>
                <a:gd name="T4" fmla="*/ 1648 w 1883"/>
                <a:gd name="T5" fmla="*/ 232 h 895"/>
                <a:gd name="T6" fmla="*/ 1520 w 1883"/>
                <a:gd name="T7" fmla="*/ 164 h 895"/>
                <a:gd name="T8" fmla="*/ 1386 w 1883"/>
                <a:gd name="T9" fmla="*/ 106 h 895"/>
                <a:gd name="T10" fmla="*/ 1244 w 1883"/>
                <a:gd name="T11" fmla="*/ 60 h 895"/>
                <a:gd name="T12" fmla="*/ 1100 w 1883"/>
                <a:gd name="T13" fmla="*/ 26 h 895"/>
                <a:gd name="T14" fmla="*/ 948 w 1883"/>
                <a:gd name="T15" fmla="*/ 6 h 895"/>
                <a:gd name="T16" fmla="*/ 794 w 1883"/>
                <a:gd name="T17" fmla="*/ 0 h 895"/>
                <a:gd name="T18" fmla="*/ 740 w 1883"/>
                <a:gd name="T19" fmla="*/ 0 h 895"/>
                <a:gd name="T20" fmla="*/ 634 w 1883"/>
                <a:gd name="T21" fmla="*/ 6 h 895"/>
                <a:gd name="T22" fmla="*/ 530 w 1883"/>
                <a:gd name="T23" fmla="*/ 20 h 895"/>
                <a:gd name="T24" fmla="*/ 428 w 1883"/>
                <a:gd name="T25" fmla="*/ 40 h 895"/>
                <a:gd name="T26" fmla="*/ 328 w 1883"/>
                <a:gd name="T27" fmla="*/ 64 h 895"/>
                <a:gd name="T28" fmla="*/ 230 w 1883"/>
                <a:gd name="T29" fmla="*/ 96 h 895"/>
                <a:gd name="T30" fmla="*/ 136 w 1883"/>
                <a:gd name="T31" fmla="*/ 134 h 895"/>
                <a:gd name="T32" fmla="*/ 44 w 1883"/>
                <a:gd name="T33" fmla="*/ 176 h 895"/>
                <a:gd name="T34" fmla="*/ 216 w 1883"/>
                <a:gd name="T35" fmla="*/ 428 h 895"/>
                <a:gd name="T36" fmla="*/ 312 w 1883"/>
                <a:gd name="T37" fmla="*/ 690 h 895"/>
                <a:gd name="T38" fmla="*/ 426 w 1883"/>
                <a:gd name="T39" fmla="*/ 640 h 895"/>
                <a:gd name="T40" fmla="*/ 548 w 1883"/>
                <a:gd name="T41" fmla="*/ 604 h 895"/>
                <a:gd name="T42" fmla="*/ 674 w 1883"/>
                <a:gd name="T43" fmla="*/ 582 h 895"/>
                <a:gd name="T44" fmla="*/ 804 w 1883"/>
                <a:gd name="T45" fmla="*/ 574 h 895"/>
                <a:gd name="T46" fmla="*/ 860 w 1883"/>
                <a:gd name="T47" fmla="*/ 574 h 895"/>
                <a:gd name="T48" fmla="*/ 972 w 1883"/>
                <a:gd name="T49" fmla="*/ 586 h 895"/>
                <a:gd name="T50" fmla="*/ 1078 w 1883"/>
                <a:gd name="T51" fmla="*/ 608 h 895"/>
                <a:gd name="T52" fmla="*/ 1182 w 1883"/>
                <a:gd name="T53" fmla="*/ 640 h 895"/>
                <a:gd name="T54" fmla="*/ 1280 w 1883"/>
                <a:gd name="T55" fmla="*/ 682 h 895"/>
                <a:gd name="T56" fmla="*/ 1374 w 1883"/>
                <a:gd name="T57" fmla="*/ 732 h 895"/>
                <a:gd name="T58" fmla="*/ 1462 w 1883"/>
                <a:gd name="T59" fmla="*/ 792 h 895"/>
                <a:gd name="T60" fmla="*/ 1544 w 1883"/>
                <a:gd name="T61" fmla="*/ 859 h 895"/>
                <a:gd name="T62" fmla="*/ 1764 w 1883"/>
                <a:gd name="T63" fmla="*/ 71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3" h="895">
                  <a:moveTo>
                    <a:pt x="1883" y="402"/>
                  </a:moveTo>
                  <a:lnTo>
                    <a:pt x="1883" y="402"/>
                  </a:lnTo>
                  <a:lnTo>
                    <a:pt x="1828" y="356"/>
                  </a:lnTo>
                  <a:lnTo>
                    <a:pt x="1770" y="312"/>
                  </a:lnTo>
                  <a:lnTo>
                    <a:pt x="1710" y="272"/>
                  </a:lnTo>
                  <a:lnTo>
                    <a:pt x="1648" y="232"/>
                  </a:lnTo>
                  <a:lnTo>
                    <a:pt x="1586" y="198"/>
                  </a:lnTo>
                  <a:lnTo>
                    <a:pt x="1520" y="164"/>
                  </a:lnTo>
                  <a:lnTo>
                    <a:pt x="1454" y="134"/>
                  </a:lnTo>
                  <a:lnTo>
                    <a:pt x="1386" y="106"/>
                  </a:lnTo>
                  <a:lnTo>
                    <a:pt x="1316" y="82"/>
                  </a:lnTo>
                  <a:lnTo>
                    <a:pt x="1244" y="60"/>
                  </a:lnTo>
                  <a:lnTo>
                    <a:pt x="1172" y="42"/>
                  </a:lnTo>
                  <a:lnTo>
                    <a:pt x="1100" y="26"/>
                  </a:lnTo>
                  <a:lnTo>
                    <a:pt x="1024" y="14"/>
                  </a:lnTo>
                  <a:lnTo>
                    <a:pt x="948" y="6"/>
                  </a:lnTo>
                  <a:lnTo>
                    <a:pt x="872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40" y="0"/>
                  </a:lnTo>
                  <a:lnTo>
                    <a:pt x="688" y="2"/>
                  </a:lnTo>
                  <a:lnTo>
                    <a:pt x="634" y="6"/>
                  </a:lnTo>
                  <a:lnTo>
                    <a:pt x="582" y="12"/>
                  </a:lnTo>
                  <a:lnTo>
                    <a:pt x="530" y="20"/>
                  </a:lnTo>
                  <a:lnTo>
                    <a:pt x="480" y="28"/>
                  </a:lnTo>
                  <a:lnTo>
                    <a:pt x="428" y="40"/>
                  </a:lnTo>
                  <a:lnTo>
                    <a:pt x="378" y="52"/>
                  </a:lnTo>
                  <a:lnTo>
                    <a:pt x="328" y="64"/>
                  </a:lnTo>
                  <a:lnTo>
                    <a:pt x="280" y="80"/>
                  </a:lnTo>
                  <a:lnTo>
                    <a:pt x="230" y="96"/>
                  </a:lnTo>
                  <a:lnTo>
                    <a:pt x="184" y="114"/>
                  </a:lnTo>
                  <a:lnTo>
                    <a:pt x="136" y="134"/>
                  </a:lnTo>
                  <a:lnTo>
                    <a:pt x="90" y="154"/>
                  </a:lnTo>
                  <a:lnTo>
                    <a:pt x="44" y="176"/>
                  </a:lnTo>
                  <a:lnTo>
                    <a:pt x="0" y="200"/>
                  </a:lnTo>
                  <a:lnTo>
                    <a:pt x="216" y="428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68" y="664"/>
                  </a:lnTo>
                  <a:lnTo>
                    <a:pt x="426" y="640"/>
                  </a:lnTo>
                  <a:lnTo>
                    <a:pt x="486" y="620"/>
                  </a:lnTo>
                  <a:lnTo>
                    <a:pt x="548" y="604"/>
                  </a:lnTo>
                  <a:lnTo>
                    <a:pt x="610" y="590"/>
                  </a:lnTo>
                  <a:lnTo>
                    <a:pt x="674" y="582"/>
                  </a:lnTo>
                  <a:lnTo>
                    <a:pt x="738" y="576"/>
                  </a:lnTo>
                  <a:lnTo>
                    <a:pt x="804" y="574"/>
                  </a:lnTo>
                  <a:lnTo>
                    <a:pt x="804" y="574"/>
                  </a:lnTo>
                  <a:lnTo>
                    <a:pt x="860" y="574"/>
                  </a:lnTo>
                  <a:lnTo>
                    <a:pt x="916" y="580"/>
                  </a:lnTo>
                  <a:lnTo>
                    <a:pt x="972" y="586"/>
                  </a:lnTo>
                  <a:lnTo>
                    <a:pt x="1026" y="596"/>
                  </a:lnTo>
                  <a:lnTo>
                    <a:pt x="1078" y="608"/>
                  </a:lnTo>
                  <a:lnTo>
                    <a:pt x="1130" y="622"/>
                  </a:lnTo>
                  <a:lnTo>
                    <a:pt x="1182" y="640"/>
                  </a:lnTo>
                  <a:lnTo>
                    <a:pt x="1232" y="660"/>
                  </a:lnTo>
                  <a:lnTo>
                    <a:pt x="1280" y="682"/>
                  </a:lnTo>
                  <a:lnTo>
                    <a:pt x="1328" y="706"/>
                  </a:lnTo>
                  <a:lnTo>
                    <a:pt x="1374" y="732"/>
                  </a:lnTo>
                  <a:lnTo>
                    <a:pt x="1418" y="760"/>
                  </a:lnTo>
                  <a:lnTo>
                    <a:pt x="1462" y="792"/>
                  </a:lnTo>
                  <a:lnTo>
                    <a:pt x="1504" y="825"/>
                  </a:lnTo>
                  <a:lnTo>
                    <a:pt x="1544" y="859"/>
                  </a:lnTo>
                  <a:lnTo>
                    <a:pt x="1582" y="895"/>
                  </a:lnTo>
                  <a:lnTo>
                    <a:pt x="1764" y="714"/>
                  </a:lnTo>
                  <a:lnTo>
                    <a:pt x="1883" y="4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8"/>
            <p:cNvSpPr>
              <a:spLocks/>
            </p:cNvSpPr>
            <p:nvPr/>
          </p:nvSpPr>
          <p:spPr bwMode="auto">
            <a:xfrm>
              <a:off x="6816726" y="592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6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4 w 454"/>
                <a:gd name="T25" fmla="*/ 376 h 454"/>
                <a:gd name="T26" fmla="*/ 86 w 454"/>
                <a:gd name="T27" fmla="*/ 406 h 454"/>
                <a:gd name="T28" fmla="*/ 122 w 454"/>
                <a:gd name="T29" fmla="*/ 430 h 454"/>
                <a:gd name="T30" fmla="*/ 164 w 454"/>
                <a:gd name="T31" fmla="*/ 446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2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200 h 454"/>
                <a:gd name="T54" fmla="*/ 442 w 454"/>
                <a:gd name="T55" fmla="*/ 156 h 454"/>
                <a:gd name="T56" fmla="*/ 424 w 454"/>
                <a:gd name="T57" fmla="*/ 114 h 454"/>
                <a:gd name="T58" fmla="*/ 398 w 454"/>
                <a:gd name="T59" fmla="*/ 80 h 454"/>
                <a:gd name="T60" fmla="*/ 366 w 454"/>
                <a:gd name="T61" fmla="*/ 50 h 454"/>
                <a:gd name="T62" fmla="*/ 330 w 454"/>
                <a:gd name="T63" fmla="*/ 26 h 454"/>
                <a:gd name="T64" fmla="*/ 290 w 454"/>
                <a:gd name="T65" fmla="*/ 10 h 454"/>
                <a:gd name="T66" fmla="*/ 244 w 454"/>
                <a:gd name="T67" fmla="*/ 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8"/>
                  </a:lnTo>
                  <a:lnTo>
                    <a:pt x="36" y="106"/>
                  </a:lnTo>
                  <a:lnTo>
                    <a:pt x="24" y="124"/>
                  </a:lnTo>
                  <a:lnTo>
                    <a:pt x="16" y="144"/>
                  </a:lnTo>
                  <a:lnTo>
                    <a:pt x="8" y="166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6"/>
                  </a:lnTo>
                  <a:lnTo>
                    <a:pt x="70" y="392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2" y="430"/>
                  </a:lnTo>
                  <a:lnTo>
                    <a:pt x="142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400"/>
                  </a:lnTo>
                  <a:lnTo>
                    <a:pt x="390" y="384"/>
                  </a:lnTo>
                  <a:lnTo>
                    <a:pt x="404" y="368"/>
                  </a:lnTo>
                  <a:lnTo>
                    <a:pt x="418" y="350"/>
                  </a:lnTo>
                  <a:lnTo>
                    <a:pt x="428" y="332"/>
                  </a:lnTo>
                  <a:lnTo>
                    <a:pt x="438" y="312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200"/>
                  </a:lnTo>
                  <a:lnTo>
                    <a:pt x="448" y="176"/>
                  </a:lnTo>
                  <a:lnTo>
                    <a:pt x="442" y="156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80"/>
                  </a:lnTo>
                  <a:lnTo>
                    <a:pt x="384" y="64"/>
                  </a:lnTo>
                  <a:lnTo>
                    <a:pt x="366" y="50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10"/>
                  </a:lnTo>
                  <a:lnTo>
                    <a:pt x="268" y="4"/>
                  </a:lnTo>
                  <a:lnTo>
                    <a:pt x="244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smtClean="0"/>
                <a:t>A</a:t>
              </a:r>
              <a:endParaRPr lang="en-US" sz="4400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699862" y="217076"/>
            <a:ext cx="3492137" cy="2055014"/>
            <a:chOff x="858885" y="698371"/>
            <a:chExt cx="3492137" cy="2055014"/>
          </a:xfrm>
        </p:grpSpPr>
        <p:sp>
          <p:nvSpPr>
            <p:cNvPr id="79" name="TextBox 78"/>
            <p:cNvSpPr txBox="1"/>
            <p:nvPr/>
          </p:nvSpPr>
          <p:spPr>
            <a:xfrm>
              <a:off x="1009226" y="698371"/>
              <a:ext cx="270538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solidFill>
                    <a:schemeClr val="accent5"/>
                  </a:solidFill>
                  <a:latin typeface="+mj-lt"/>
                </a:rPr>
                <a:t>CADENA DE SUMINISTROS </a:t>
              </a:r>
              <a:endParaRPr lang="en-US" sz="25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58885" y="1460723"/>
              <a:ext cx="349213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600" b="1" dirty="0" smtClean="0"/>
                <a:t>Involucra procesos y actividades que dan valor agregado</a:t>
              </a:r>
              <a:endParaRPr lang="es-EC" sz="2600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322846" y="2512320"/>
            <a:ext cx="3060222" cy="1942813"/>
            <a:chOff x="551620" y="489333"/>
            <a:chExt cx="3060222" cy="1942813"/>
          </a:xfrm>
        </p:grpSpPr>
        <p:sp>
          <p:nvSpPr>
            <p:cNvPr id="82" name="TextBox 81"/>
            <p:cNvSpPr txBox="1"/>
            <p:nvPr/>
          </p:nvSpPr>
          <p:spPr>
            <a:xfrm>
              <a:off x="551620" y="489333"/>
              <a:ext cx="270538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500" b="1" dirty="0" smtClean="0">
                  <a:solidFill>
                    <a:schemeClr val="accent5"/>
                  </a:solidFill>
                  <a:latin typeface="+mj-lt"/>
                </a:rPr>
                <a:t>LEAN LOGISTICS </a:t>
              </a:r>
              <a:endParaRPr lang="es-EC" sz="25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4916" y="1539594"/>
              <a:ext cx="261692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600" b="1" dirty="0" smtClean="0"/>
                <a:t>Identifica mudas y desperdicios</a:t>
              </a:r>
              <a:endParaRPr lang="es-EC" sz="2600" b="1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929155" y="4861955"/>
            <a:ext cx="4419599" cy="1679791"/>
            <a:chOff x="-230643" y="867060"/>
            <a:chExt cx="4419599" cy="1679791"/>
          </a:xfrm>
        </p:grpSpPr>
        <p:sp>
          <p:nvSpPr>
            <p:cNvPr id="85" name="TextBox 84"/>
            <p:cNvSpPr txBox="1"/>
            <p:nvPr/>
          </p:nvSpPr>
          <p:spPr>
            <a:xfrm>
              <a:off x="972457" y="867060"/>
              <a:ext cx="270538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500" b="1" dirty="0" smtClean="0">
                  <a:solidFill>
                    <a:schemeClr val="accent5"/>
                  </a:solidFill>
                  <a:latin typeface="+mj-lt"/>
                </a:rPr>
                <a:t>JUST IN TIME </a:t>
              </a:r>
              <a:endParaRPr lang="es-EC" sz="25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230643" y="1254189"/>
              <a:ext cx="44195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600" b="1" dirty="0" smtClean="0"/>
                <a:t>Ataca problemas, elimina despilfarros, simplifica trabajo, define sistemas</a:t>
              </a:r>
              <a:endParaRPr lang="es-EC" sz="2600" b="1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28047" y="3575714"/>
            <a:ext cx="3593456" cy="1951870"/>
            <a:chOff x="1097892" y="142230"/>
            <a:chExt cx="3593456" cy="1951870"/>
          </a:xfrm>
        </p:grpSpPr>
        <p:sp>
          <p:nvSpPr>
            <p:cNvPr id="88" name="TextBox 87"/>
            <p:cNvSpPr txBox="1"/>
            <p:nvPr/>
          </p:nvSpPr>
          <p:spPr>
            <a:xfrm>
              <a:off x="1097892" y="142230"/>
              <a:ext cx="285238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500" b="1" dirty="0" smtClean="0">
                  <a:solidFill>
                    <a:schemeClr val="accent5"/>
                  </a:solidFill>
                  <a:latin typeface="+mj-lt"/>
                </a:rPr>
                <a:t>TEORIA DE RESTRICCIONES </a:t>
              </a:r>
              <a:endParaRPr lang="es-EC" sz="25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03566" y="1201548"/>
              <a:ext cx="348778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600" b="1" dirty="0" smtClean="0"/>
                <a:t>Identifica, explora, subordina, mitiga</a:t>
              </a:r>
              <a:endParaRPr lang="es-EC" sz="2600" b="1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4261" y="507965"/>
            <a:ext cx="3528690" cy="1900102"/>
            <a:chOff x="294451" y="354262"/>
            <a:chExt cx="3528690" cy="1900102"/>
          </a:xfrm>
        </p:grpSpPr>
        <p:sp>
          <p:nvSpPr>
            <p:cNvPr id="91" name="TextBox 90"/>
            <p:cNvSpPr txBox="1"/>
            <p:nvPr/>
          </p:nvSpPr>
          <p:spPr>
            <a:xfrm>
              <a:off x="294451" y="354262"/>
              <a:ext cx="32769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b="1" dirty="0" smtClean="0">
                  <a:solidFill>
                    <a:schemeClr val="accent5"/>
                  </a:solidFill>
                  <a:latin typeface="+mj-lt"/>
                </a:rPr>
                <a:t>GENERAL DE SISTEMAS</a:t>
              </a:r>
              <a:endParaRPr lang="en-US" sz="25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36250" y="1361812"/>
              <a:ext cx="288689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600" b="1" dirty="0" smtClean="0"/>
                <a:t>Promueve, genera, impulsa</a:t>
              </a:r>
              <a:endParaRPr lang="es-EC" sz="2600" b="1" dirty="0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-8387" y="-11611"/>
            <a:ext cx="934107" cy="6869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TEORIAS SOPORTE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513" y="1802675"/>
            <a:ext cx="2612573" cy="29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6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CÁLCULO DE LA  INVENSTIGACIÓN </a:t>
            </a:r>
            <a:endParaRPr lang="en-US" sz="2400" b="1" dirty="0"/>
          </a:p>
        </p:txBody>
      </p:sp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353244268"/>
              </p:ext>
            </p:extLst>
          </p:nvPr>
        </p:nvGraphicFramePr>
        <p:xfrm>
          <a:off x="5960503" y="277008"/>
          <a:ext cx="5930537" cy="370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77939"/>
              </p:ext>
            </p:extLst>
          </p:nvPr>
        </p:nvGraphicFramePr>
        <p:xfrm>
          <a:off x="1099158" y="4555374"/>
          <a:ext cx="10599783" cy="1824204"/>
        </p:xfrm>
        <a:graphic>
          <a:graphicData uri="http://schemas.openxmlformats.org/drawingml/2006/table">
            <a:tbl>
              <a:tblPr/>
              <a:tblGrid>
                <a:gridCol w="3825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5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8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08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RANKING REVISTA EKOS 100 VENTAS 100 EMPRESAS 2016</a:t>
                      </a:r>
                    </a:p>
                  </a:txBody>
                  <a:tcPr marL="8271" marR="8271" marT="8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EMPRESA</a:t>
                      </a:r>
                    </a:p>
                  </a:txBody>
                  <a:tcPr marL="8271" marR="8271" marT="8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VENTAS MILLONES</a:t>
                      </a:r>
                    </a:p>
                  </a:txBody>
                  <a:tcPr marL="8271" marR="8271" marT="8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MILLONES</a:t>
                      </a:r>
                    </a:p>
                  </a:txBody>
                  <a:tcPr marL="8271" marR="8271" marT="8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751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LETERAGO DEL ECUADOR S.A.</a:t>
                      </a:r>
                    </a:p>
                  </a:txBody>
                  <a:tcPr marL="8271" marR="8271" marT="8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</a:t>
                      </a:r>
                      <a:r>
                        <a:rPr lang="es-EC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337,7 </a:t>
                      </a:r>
                      <a:endParaRPr lang="es-EC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71" marR="8271" marT="82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</a:t>
                      </a:r>
                      <a:r>
                        <a:rPr lang="es-EC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3,7 </a:t>
                      </a:r>
                      <a:endParaRPr lang="es-EC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71" marR="8271" marT="82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751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QUIFATEX</a:t>
                      </a:r>
                    </a:p>
                  </a:txBody>
                  <a:tcPr marL="8271" marR="8271" marT="8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</a:t>
                      </a:r>
                      <a:r>
                        <a:rPr lang="es-EC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276,7 </a:t>
                      </a:r>
                      <a:endParaRPr lang="es-EC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71" marR="8271" marT="82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</a:t>
                      </a:r>
                      <a:r>
                        <a:rPr lang="es-EC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7,4 </a:t>
                      </a:r>
                      <a:endParaRPr lang="es-EC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71" marR="8271" marT="82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751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FARMAENLACE CIA. LTDA.</a:t>
                      </a:r>
                    </a:p>
                  </a:txBody>
                  <a:tcPr marL="8271" marR="8271" marT="8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</a:t>
                      </a:r>
                      <a:r>
                        <a:rPr lang="es-EC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256,6</a:t>
                      </a:r>
                      <a:endParaRPr lang="es-EC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71" marR="8271" marT="82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</a:t>
                      </a:r>
                      <a:r>
                        <a:rPr lang="es-EC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11,4</a:t>
                      </a:r>
                      <a:endParaRPr lang="es-EC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71" marR="8271" marT="82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71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ECUAQUIMICA ECUATORIANA DE PRODUCTOS QUIMICOS C.A.</a:t>
                      </a:r>
                    </a:p>
                  </a:txBody>
                  <a:tcPr marL="8271" marR="8271" marT="8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</a:t>
                      </a:r>
                      <a:r>
                        <a:rPr lang="es-EC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186,5</a:t>
                      </a:r>
                      <a:endParaRPr lang="es-EC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71" marR="8271" marT="82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</a:t>
                      </a:r>
                      <a:r>
                        <a:rPr lang="es-EC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8,4 </a:t>
                      </a:r>
                      <a:endParaRPr lang="es-EC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71" marR="8271" marT="82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32765" y="237070"/>
          <a:ext cx="4749420" cy="39462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95945"/>
                <a:gridCol w="1241002"/>
                <a:gridCol w="1512473"/>
              </a:tblGrid>
              <a:tr h="41820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/>
                        <a:t>PROVINCIA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/>
                        <a:t># EMPRESAS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/>
                        <a:t>PARTICIPACIÓN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/>
                        <a:t>PICHINCHA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55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55%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/>
                        <a:t>GUAYAS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24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24%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/>
                        <a:t>AZUAY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5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5%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45749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/>
                        <a:t>SANTO DOMINGO DE LOS TSÁCHILAS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4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4%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/>
                        <a:t>EL ORO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3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3%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/>
                        <a:t>TUNGURAHUA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3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3%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/>
                        <a:t>LOS RIOS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2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2%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/>
                        <a:t>CHIMBORAZO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1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1%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/>
                        <a:t>COTOPAXI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1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1%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/>
                        <a:t>LOJA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1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1%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/>
                        <a:t>MANABI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1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1%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45749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/>
                        <a:t>TOTAL EMPRESAS EN ECUADOR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/>
                        <a:t>100</a:t>
                      </a:r>
                      <a:endParaRPr lang="es-EC" sz="1600" b="1" i="0" u="none" strike="noStrike"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/>
                        <a:t>100%</a:t>
                      </a:r>
                      <a:endParaRPr lang="es-EC" sz="1600" b="1" i="0" u="none" strike="noStrike" dirty="0"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935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778" y="1"/>
            <a:ext cx="1119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1647825"/>
            <a:ext cx="4689283" cy="5038725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3509031"/>
            <a:ext cx="2450004" cy="2283458"/>
          </a:xfrm>
          <a:prstGeom prst="rect">
            <a:avLst/>
          </a:prstGeom>
        </p:spPr>
      </p:pic>
      <p:pic>
        <p:nvPicPr>
          <p:cNvPr id="5" name="Li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1088" y="3404455"/>
            <a:ext cx="9347200" cy="214544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1" y="2622634"/>
            <a:ext cx="774700" cy="657048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4" y="2532859"/>
            <a:ext cx="851512" cy="722194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422912" y="6057911"/>
            <a:ext cx="3035312" cy="4633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defPPr>
              <a:defRPr lang="es-MX"/>
            </a:defPPr>
            <a:lvl1pPr algn="ctr" defTabSz="914262">
              <a:spcBef>
                <a:spcPct val="0"/>
              </a:spcBef>
              <a:buNone/>
              <a:defRPr sz="2700" b="1"/>
            </a:lvl1pPr>
          </a:lstStyle>
          <a:p>
            <a:r>
              <a:rPr lang="es-EC" dirty="0" smtClean="0"/>
              <a:t>Desventajas</a:t>
            </a:r>
            <a:endParaRPr lang="es-EC" dirty="0"/>
          </a:p>
        </p:txBody>
      </p:sp>
      <p:sp>
        <p:nvSpPr>
          <p:cNvPr id="49" name="Rounded Rectangle 48"/>
          <p:cNvSpPr/>
          <p:nvPr/>
        </p:nvSpPr>
        <p:spPr>
          <a:xfrm>
            <a:off x="1195525" y="527573"/>
            <a:ext cx="2690675" cy="1949195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s-ES_tradnl" sz="2700" b="1" dirty="0" smtClean="0">
                <a:solidFill>
                  <a:schemeClr val="tx1"/>
                </a:solidFill>
              </a:rPr>
              <a:t>adapta al espacio y permite distribución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422912" y="1376082"/>
            <a:ext cx="2583005" cy="1442000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n-US" sz="2700" b="1" dirty="0" smtClean="0">
                <a:solidFill>
                  <a:schemeClr val="tx1"/>
                </a:solidFill>
              </a:rPr>
              <a:t/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es-ES_tradnl" sz="2700" b="1" dirty="0" smtClean="0">
                <a:solidFill>
                  <a:schemeClr val="tx1"/>
                </a:solidFill>
              </a:rPr>
              <a:t>Implementación sencilla</a:t>
            </a:r>
            <a:endParaRPr lang="es-EC" sz="27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.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432390" y="920917"/>
            <a:ext cx="2815898" cy="1447800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s-ES_tradnl" sz="2700" b="1" dirty="0" smtClean="0">
                <a:solidFill>
                  <a:schemeClr val="tx1"/>
                </a:solidFill>
              </a:rPr>
              <a:t>Alcanza grandes alturas y grandes volumen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442693" y="4137213"/>
            <a:ext cx="2670592" cy="1120587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s-ES_tradnl" sz="2700" b="1" dirty="0" smtClean="0">
                <a:solidFill>
                  <a:schemeClr val="tx1"/>
                </a:solidFill>
              </a:rPr>
              <a:t>Medidas estándar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962914" y="4016188"/>
            <a:ext cx="2431924" cy="1026459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s-ES_tradnl" sz="2700" b="1" dirty="0" smtClean="0">
                <a:solidFill>
                  <a:schemeClr val="tx1"/>
                </a:solidFill>
              </a:rPr>
              <a:t>No mantiene sistema FIFO</a:t>
            </a:r>
            <a:endParaRPr lang="es-MX" sz="27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99047" y="2550460"/>
            <a:ext cx="0" cy="920927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957184" y="3511729"/>
            <a:ext cx="0" cy="531483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43641" y="2893956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97690" y="2463516"/>
            <a:ext cx="0" cy="98097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990431" y="3562819"/>
            <a:ext cx="0" cy="36260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532270" y="216882"/>
            <a:ext cx="2473647" cy="606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Ventajas</a:t>
            </a:r>
            <a:endParaRPr lang="es-EC" sz="2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ALMACENAMIENTO CONVENCIONAL</a:t>
            </a:r>
            <a:endParaRPr lang="en-US" sz="2400" b="1" dirty="0"/>
          </a:p>
        </p:txBody>
      </p:sp>
      <p:sp>
        <p:nvSpPr>
          <p:cNvPr id="25" name="Rounded Rectangle 58"/>
          <p:cNvSpPr/>
          <p:nvPr/>
        </p:nvSpPr>
        <p:spPr>
          <a:xfrm>
            <a:off x="4438377" y="4375763"/>
            <a:ext cx="2829165" cy="1522502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s-ES_tradnl" sz="2700" b="1" dirty="0" smtClean="0">
                <a:solidFill>
                  <a:schemeClr val="tx1"/>
                </a:solidFill>
              </a:rPr>
              <a:t>Necesita grandes espacios para pasillos</a:t>
            </a:r>
            <a:endParaRPr lang="es-MX" sz="2700" b="1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40"/>
          <p:cNvCxnSpPr/>
          <p:nvPr/>
        </p:nvCxnSpPr>
        <p:spPr>
          <a:xfrm flipV="1">
            <a:off x="5769093" y="3562819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3" grpId="0" animBg="1"/>
      <p:bldP spid="56" grpId="0" animBg="1"/>
      <p:bldP spid="60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46" y="34402"/>
            <a:ext cx="11264153" cy="682359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6" name="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1647825"/>
            <a:ext cx="4689283" cy="5038725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3509031"/>
            <a:ext cx="2450004" cy="2283458"/>
          </a:xfrm>
          <a:prstGeom prst="rect">
            <a:avLst/>
          </a:prstGeom>
        </p:spPr>
      </p:pic>
      <p:pic>
        <p:nvPicPr>
          <p:cNvPr id="5" name="Li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1088" y="3404455"/>
            <a:ext cx="9347200" cy="214544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6" y="2682398"/>
            <a:ext cx="774700" cy="657048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4" y="2532859"/>
            <a:ext cx="851512" cy="722194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897533" y="6057911"/>
            <a:ext cx="2461734" cy="4633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defPPr>
              <a:defRPr lang="es-MX"/>
            </a:defPPr>
            <a:lvl1pPr algn="ctr" defTabSz="914262">
              <a:spcBef>
                <a:spcPct val="0"/>
              </a:spcBef>
              <a:buNone/>
              <a:defRPr sz="2700" b="1"/>
            </a:lvl1pPr>
          </a:lstStyle>
          <a:p>
            <a:r>
              <a:rPr lang="es-EC" dirty="0" smtClean="0"/>
              <a:t>Desventajas</a:t>
            </a:r>
            <a:endParaRPr lang="es-EC" dirty="0"/>
          </a:p>
        </p:txBody>
      </p:sp>
      <p:sp>
        <p:nvSpPr>
          <p:cNvPr id="49" name="Rounded Rectangle 48"/>
          <p:cNvSpPr/>
          <p:nvPr/>
        </p:nvSpPr>
        <p:spPr>
          <a:xfrm>
            <a:off x="981636" y="1371599"/>
            <a:ext cx="2675964" cy="1091721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capacidad de almacenamiento</a:t>
            </a:r>
            <a:endParaRPr lang="es-EC" sz="2700" b="1" dirty="0" smtClean="0">
              <a:solidFill>
                <a:schemeClr val="tx1"/>
              </a:solidFill>
            </a:endParaRPr>
          </a:p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398392" y="1669674"/>
            <a:ext cx="2647867" cy="1175301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B</a:t>
            </a:r>
            <a:r>
              <a:rPr lang="es-ES_tradnl" sz="2700" b="1" dirty="0" smtClean="0">
                <a:solidFill>
                  <a:schemeClr val="tx1"/>
                </a:solidFill>
              </a:rPr>
              <a:t>aja inversión en implementación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794090" y="945775"/>
            <a:ext cx="2984175" cy="1447800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Mantenimiento mínimos de equipos</a:t>
            </a:r>
            <a:endParaRPr lang="es-EC" sz="27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07910" y="4150660"/>
            <a:ext cx="2830185" cy="1470212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Bajo control de fechas de caducidad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897533" y="4310898"/>
            <a:ext cx="2628521" cy="1522502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Limitación para almacenar artículos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937761" y="4096871"/>
            <a:ext cx="2197166" cy="1026458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Operaciones lentas</a:t>
            </a:r>
            <a:endParaRPr lang="es-MX" sz="27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70447" y="2550459"/>
            <a:ext cx="0" cy="920927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432749" y="3538624"/>
            <a:ext cx="0" cy="531483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00059" y="2937988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254889" y="2463516"/>
            <a:ext cx="0" cy="98097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764306" y="3585686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963537" y="3603160"/>
            <a:ext cx="0" cy="36260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897533" y="224118"/>
            <a:ext cx="2461734" cy="606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defPPr>
              <a:defRPr lang="es-MX"/>
            </a:defPPr>
            <a:lvl1pPr algn="ctr" defTabSz="914262">
              <a:spcBef>
                <a:spcPct val="0"/>
              </a:spcBef>
              <a:buNone/>
              <a:defRPr sz="2700" b="1"/>
            </a:lvl1pPr>
          </a:lstStyle>
          <a:p>
            <a:r>
              <a:rPr lang="es-EC" dirty="0" smtClean="0"/>
              <a:t>Ventajas</a:t>
            </a:r>
            <a:endParaRPr lang="es-EC" dirty="0"/>
          </a:p>
        </p:txBody>
      </p:sp>
      <p:sp>
        <p:nvSpPr>
          <p:cNvPr id="22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ALMACENAMIENTO COMPACTO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53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3" grpId="0" animBg="1"/>
      <p:bldP spid="56" grpId="0" animBg="1"/>
      <p:bldP spid="59" grpId="0" animBg="1"/>
      <p:bldP spid="6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8" y="0"/>
            <a:ext cx="11223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1647825"/>
            <a:ext cx="4689283" cy="5038725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3509031"/>
            <a:ext cx="2450004" cy="2283458"/>
          </a:xfrm>
          <a:prstGeom prst="rect">
            <a:avLst/>
          </a:prstGeom>
        </p:spPr>
      </p:pic>
      <p:pic>
        <p:nvPicPr>
          <p:cNvPr id="5" name="Li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1088" y="3404455"/>
            <a:ext cx="9347200" cy="214544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2" y="2667596"/>
            <a:ext cx="774700" cy="657048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4" y="2532859"/>
            <a:ext cx="851512" cy="722194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011202" y="6057911"/>
            <a:ext cx="3501344" cy="4633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defPPr>
              <a:defRPr lang="es-MX"/>
            </a:defPPr>
            <a:lvl1pPr algn="ctr" defTabSz="914262">
              <a:spcBef>
                <a:spcPct val="0"/>
              </a:spcBef>
              <a:buNone/>
              <a:defRPr sz="2700" b="1"/>
            </a:lvl1pPr>
          </a:lstStyle>
          <a:p>
            <a:r>
              <a:rPr lang="es-EC" dirty="0" smtClean="0"/>
              <a:t>Desventajas</a:t>
            </a:r>
            <a:endParaRPr lang="es-EC" dirty="0"/>
          </a:p>
        </p:txBody>
      </p:sp>
      <p:sp>
        <p:nvSpPr>
          <p:cNvPr id="49" name="Rounded Rectangle 48"/>
          <p:cNvSpPr/>
          <p:nvPr/>
        </p:nvSpPr>
        <p:spPr>
          <a:xfrm>
            <a:off x="980373" y="1120589"/>
            <a:ext cx="2435180" cy="1353669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Equilibra la cantidad total de artículos</a:t>
            </a:r>
            <a:endParaRPr lang="es-MX" sz="2700" b="1" dirty="0" smtClean="0">
              <a:solidFill>
                <a:schemeClr val="tx1"/>
              </a:solidFill>
            </a:endParaRPr>
          </a:p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611172" y="1927411"/>
            <a:ext cx="2133600" cy="950259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s-ES_tradnl" sz="2700" b="1" dirty="0" smtClean="0">
                <a:solidFill>
                  <a:schemeClr val="tx1"/>
                </a:solidFill>
              </a:rPr>
              <a:t>Garantiza sistema FIFO</a:t>
            </a:r>
            <a:endParaRPr lang="es-MX" sz="2700" b="1" dirty="0" smtClean="0">
              <a:solidFill>
                <a:schemeClr val="tx1"/>
              </a:solidFill>
            </a:endParaRPr>
          </a:p>
          <a:p>
            <a:pPr algn="ctr"/>
            <a:endParaRPr lang="es-EC" sz="2700" b="1" dirty="0" smtClean="0">
              <a:solidFill>
                <a:schemeClr val="tx1"/>
              </a:solidFill>
            </a:endParaRPr>
          </a:p>
          <a:p>
            <a:pPr lvl="0" algn="ctr"/>
            <a:endParaRPr lang="es-EC" sz="27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.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512546" y="1174376"/>
            <a:ext cx="2787902" cy="1286435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Aprovecha el espacio del almacén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156448" y="4177555"/>
            <a:ext cx="2854754" cy="1362634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Riesgo  de dañar mercadería en el desplazamiento </a:t>
            </a:r>
            <a:endParaRPr lang="es-EC" sz="27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16507" y="4340416"/>
            <a:ext cx="3738282" cy="1522502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Requiere alta inversión por el sistema de rodamientos </a:t>
            </a:r>
            <a:endParaRPr lang="es-MX" sz="27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339433" y="4016189"/>
            <a:ext cx="1889623" cy="1941024"/>
          </a:xfrm>
          <a:prstGeom prst="roundRect">
            <a:avLst>
              <a:gd name="adj" fmla="val 28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ES_tradnl" sz="2700" b="1" dirty="0" smtClean="0">
                <a:solidFill>
                  <a:schemeClr val="tx1"/>
                </a:solidFill>
              </a:rPr>
              <a:t>Peso de las estanterías dinámicas</a:t>
            </a:r>
            <a:endParaRPr lang="es-MX" sz="27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82188" y="2590801"/>
            <a:ext cx="0" cy="920927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145443" y="3511729"/>
            <a:ext cx="0" cy="531483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13507" y="2964883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945607" y="2544198"/>
            <a:ext cx="0" cy="98097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221505" y="3518451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963537" y="3509031"/>
            <a:ext cx="0" cy="36260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748270" y="456347"/>
            <a:ext cx="2577947" cy="606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Ventajas</a:t>
            </a:r>
            <a:endParaRPr lang="es-EC" sz="2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4"/>
          <p:cNvSpPr/>
          <p:nvPr/>
        </p:nvSpPr>
        <p:spPr>
          <a:xfrm>
            <a:off x="-8387" y="0"/>
            <a:ext cx="934107" cy="68870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ALMACENAMIENTO  DINÁMICO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53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3" grpId="0" animBg="1"/>
      <p:bldP spid="56" grpId="0" animBg="1"/>
      <p:bldP spid="59" grpId="0" animBg="1"/>
      <p:bldP spid="60" grpId="0" animBg="1"/>
      <p:bldP spid="2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1495</Words>
  <Application>Microsoft Office PowerPoint</Application>
  <PresentationFormat>Personalizado</PresentationFormat>
  <Paragraphs>508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</dc:creator>
  <cp:lastModifiedBy>sc</cp:lastModifiedBy>
  <cp:revision>104</cp:revision>
  <dcterms:created xsi:type="dcterms:W3CDTF">2018-05-19T16:17:16Z</dcterms:created>
  <dcterms:modified xsi:type="dcterms:W3CDTF">2018-07-02T23:40:59Z</dcterms:modified>
</cp:coreProperties>
</file>