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6"/>
  </p:handoutMasterIdLst>
  <p:sldIdLst>
    <p:sldId id="285" r:id="rId2"/>
    <p:sldId id="286" r:id="rId3"/>
    <p:sldId id="257" r:id="rId4"/>
    <p:sldId id="258" r:id="rId5"/>
    <p:sldId id="259" r:id="rId6"/>
    <p:sldId id="260" r:id="rId7"/>
    <p:sldId id="287"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8" r:id="rId21"/>
    <p:sldId id="273" r:id="rId22"/>
    <p:sldId id="274" r:id="rId23"/>
    <p:sldId id="289" r:id="rId24"/>
    <p:sldId id="277" r:id="rId25"/>
    <p:sldId id="276" r:id="rId26"/>
    <p:sldId id="278" r:id="rId27"/>
    <p:sldId id="279" r:id="rId28"/>
    <p:sldId id="280" r:id="rId29"/>
    <p:sldId id="281" r:id="rId30"/>
    <p:sldId id="282" r:id="rId31"/>
    <p:sldId id="283" r:id="rId32"/>
    <p:sldId id="290" r:id="rId33"/>
    <p:sldId id="284" r:id="rId34"/>
    <p:sldId id="291"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84" autoAdjust="0"/>
  </p:normalViewPr>
  <p:slideViewPr>
    <p:cSldViewPr snapToGrid="0">
      <p:cViewPr>
        <p:scale>
          <a:sx n="62" d="100"/>
          <a:sy n="62" d="100"/>
        </p:scale>
        <p:origin x="18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5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Hoja1!$B$2</c:f>
              <c:strCache>
                <c:ptCount val="1"/>
                <c:pt idx="0">
                  <c:v>Promedio de días de estancia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1"/>
            <c:dispEq val="1"/>
            <c:trendlineLbl>
              <c:layout>
                <c:manualLayout>
                  <c:x val="-0.27786373578302714"/>
                  <c:y val="-4.1666666666666669E-4"/>
                </c:manualLayout>
              </c:layout>
              <c:numFmt formatCode="General" sourceLinked="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trendlineLbl>
          </c:trendline>
          <c:cat>
            <c:numRef>
              <c:f>Hoja1!$A$3:$A$7</c:f>
              <c:numCache>
                <c:formatCode>General</c:formatCode>
                <c:ptCount val="5"/>
                <c:pt idx="0">
                  <c:v>2019</c:v>
                </c:pt>
                <c:pt idx="1">
                  <c:v>2020</c:v>
                </c:pt>
                <c:pt idx="2">
                  <c:v>2021</c:v>
                </c:pt>
                <c:pt idx="3">
                  <c:v>2022</c:v>
                </c:pt>
                <c:pt idx="4">
                  <c:v>2023</c:v>
                </c:pt>
              </c:numCache>
            </c:numRef>
          </c:cat>
          <c:val>
            <c:numRef>
              <c:f>Hoja1!$B$3:$B$7</c:f>
              <c:numCache>
                <c:formatCode>#,##0</c:formatCode>
                <c:ptCount val="5"/>
                <c:pt idx="0">
                  <c:v>2928</c:v>
                </c:pt>
                <c:pt idx="1">
                  <c:v>3618</c:v>
                </c:pt>
                <c:pt idx="2">
                  <c:v>4218</c:v>
                </c:pt>
                <c:pt idx="3">
                  <c:v>4863</c:v>
                </c:pt>
                <c:pt idx="4">
                  <c:v>5508</c:v>
                </c:pt>
              </c:numCache>
            </c:numRef>
          </c:val>
          <c:smooth val="0"/>
        </c:ser>
        <c:dLbls>
          <c:showLegendKey val="0"/>
          <c:showVal val="0"/>
          <c:showCatName val="0"/>
          <c:showSerName val="0"/>
          <c:showPercent val="0"/>
          <c:showBubbleSize val="0"/>
        </c:dLbls>
        <c:smooth val="0"/>
        <c:axId val="482504152"/>
        <c:axId val="482502976"/>
      </c:lineChart>
      <c:catAx>
        <c:axId val="48250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482502976"/>
        <c:crosses val="autoZero"/>
        <c:auto val="1"/>
        <c:lblAlgn val="ctr"/>
        <c:lblOffset val="100"/>
        <c:noMultiLvlLbl val="0"/>
      </c:catAx>
      <c:valAx>
        <c:axId val="482502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48250415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Proyecciones</a:t>
            </a:r>
            <a:r>
              <a:rPr lang="es-EC" baseline="0"/>
              <a:t> Servicios Hoteleros 2019-2023</a:t>
            </a:r>
            <a:endParaRPr lang="es-EC"/>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Hoja2!$B$1</c:f>
              <c:strCache>
                <c:ptCount val="1"/>
                <c:pt idx="0">
                  <c:v>Ingresos Servicios hoteleros </c:v>
                </c:pt>
              </c:strCache>
            </c:strRef>
          </c:tx>
          <c:spPr>
            <a:ln w="28575" cap="rnd">
              <a:solidFill>
                <a:schemeClr val="accent1"/>
              </a:solidFill>
              <a:round/>
            </a:ln>
            <a:effectLst/>
          </c:spPr>
          <c:marker>
            <c:symbol val="none"/>
          </c:marker>
          <c:cat>
            <c:numRef>
              <c:f>Hoja2!$A$2:$A$6</c:f>
              <c:numCache>
                <c:formatCode>General</c:formatCode>
                <c:ptCount val="5"/>
                <c:pt idx="0">
                  <c:v>2019</c:v>
                </c:pt>
                <c:pt idx="1">
                  <c:v>2020</c:v>
                </c:pt>
                <c:pt idx="2">
                  <c:v>2021</c:v>
                </c:pt>
                <c:pt idx="3">
                  <c:v>2022</c:v>
                </c:pt>
                <c:pt idx="4">
                  <c:v>2023</c:v>
                </c:pt>
              </c:numCache>
            </c:numRef>
          </c:cat>
          <c:val>
            <c:numRef>
              <c:f>Hoja2!$B$2:$B$6</c:f>
              <c:numCache>
                <c:formatCode>"$"#,##0_);[Red]\("$"#,##0\)</c:formatCode>
                <c:ptCount val="5"/>
                <c:pt idx="0">
                  <c:v>690</c:v>
                </c:pt>
                <c:pt idx="1">
                  <c:v>1000</c:v>
                </c:pt>
                <c:pt idx="2">
                  <c:v>1200</c:v>
                </c:pt>
                <c:pt idx="3">
                  <c:v>1890</c:v>
                </c:pt>
                <c:pt idx="4">
                  <c:v>2700</c:v>
                </c:pt>
              </c:numCache>
            </c:numRef>
          </c:val>
          <c:smooth val="0"/>
        </c:ser>
        <c:ser>
          <c:idx val="1"/>
          <c:order val="1"/>
          <c:tx>
            <c:strRef>
              <c:f>Hoja2!$C$1</c:f>
              <c:strCache>
                <c:ptCount val="1"/>
                <c:pt idx="0">
                  <c:v>Ingreso anual temporada baja</c:v>
                </c:pt>
              </c:strCache>
            </c:strRef>
          </c:tx>
          <c:spPr>
            <a:ln w="28575" cap="rnd">
              <a:solidFill>
                <a:schemeClr val="accent2"/>
              </a:solidFill>
              <a:round/>
            </a:ln>
            <a:effectLst/>
          </c:spPr>
          <c:marker>
            <c:symbol val="none"/>
          </c:marker>
          <c:cat>
            <c:numRef>
              <c:f>Hoja2!$A$2:$A$6</c:f>
              <c:numCache>
                <c:formatCode>General</c:formatCode>
                <c:ptCount val="5"/>
                <c:pt idx="0">
                  <c:v>2019</c:v>
                </c:pt>
                <c:pt idx="1">
                  <c:v>2020</c:v>
                </c:pt>
                <c:pt idx="2">
                  <c:v>2021</c:v>
                </c:pt>
                <c:pt idx="3">
                  <c:v>2022</c:v>
                </c:pt>
                <c:pt idx="4">
                  <c:v>2023</c:v>
                </c:pt>
              </c:numCache>
            </c:numRef>
          </c:cat>
          <c:val>
            <c:numRef>
              <c:f>Hoja2!$C$2:$C$6</c:f>
              <c:numCache>
                <c:formatCode>"$"#,##0_);[Red]\("$"#,##0\)</c:formatCode>
                <c:ptCount val="5"/>
                <c:pt idx="0">
                  <c:v>8280</c:v>
                </c:pt>
                <c:pt idx="1">
                  <c:v>12000</c:v>
                </c:pt>
                <c:pt idx="2">
                  <c:v>14400</c:v>
                </c:pt>
                <c:pt idx="3">
                  <c:v>22680</c:v>
                </c:pt>
                <c:pt idx="4">
                  <c:v>32400</c:v>
                </c:pt>
              </c:numCache>
            </c:numRef>
          </c:val>
          <c:smooth val="0"/>
        </c:ser>
        <c:ser>
          <c:idx val="2"/>
          <c:order val="2"/>
          <c:tx>
            <c:strRef>
              <c:f>Hoja2!$D$1</c:f>
              <c:strCache>
                <c:ptCount val="1"/>
                <c:pt idx="0">
                  <c:v>Ingresos Febrero Agosto temporada alta </c:v>
                </c:pt>
              </c:strCache>
            </c:strRef>
          </c:tx>
          <c:spPr>
            <a:ln w="28575" cap="rnd">
              <a:solidFill>
                <a:schemeClr val="accent3"/>
              </a:solidFill>
              <a:round/>
            </a:ln>
            <a:effectLst/>
          </c:spPr>
          <c:marker>
            <c:symbol val="none"/>
          </c:marker>
          <c:cat>
            <c:numRef>
              <c:f>Hoja2!$A$2:$A$6</c:f>
              <c:numCache>
                <c:formatCode>General</c:formatCode>
                <c:ptCount val="5"/>
                <c:pt idx="0">
                  <c:v>2019</c:v>
                </c:pt>
                <c:pt idx="1">
                  <c:v>2020</c:v>
                </c:pt>
                <c:pt idx="2">
                  <c:v>2021</c:v>
                </c:pt>
                <c:pt idx="3">
                  <c:v>2022</c:v>
                </c:pt>
                <c:pt idx="4">
                  <c:v>2023</c:v>
                </c:pt>
              </c:numCache>
            </c:numRef>
          </c:cat>
          <c:val>
            <c:numRef>
              <c:f>Hoja2!$D$2:$D$6</c:f>
              <c:numCache>
                <c:formatCode>"$"#,##0_);[Red]\("$"#,##0\)</c:formatCode>
                <c:ptCount val="5"/>
                <c:pt idx="0">
                  <c:v>7920</c:v>
                </c:pt>
                <c:pt idx="1">
                  <c:v>9200</c:v>
                </c:pt>
                <c:pt idx="2">
                  <c:v>11520</c:v>
                </c:pt>
                <c:pt idx="3">
                  <c:v>17850</c:v>
                </c:pt>
                <c:pt idx="4">
                  <c:v>23850</c:v>
                </c:pt>
              </c:numCache>
            </c:numRef>
          </c:val>
          <c:smooth val="0"/>
        </c:ser>
        <c:ser>
          <c:idx val="3"/>
          <c:order val="3"/>
          <c:tx>
            <c:strRef>
              <c:f>Hoja2!$E$1</c:f>
              <c:strCache>
                <c:ptCount val="1"/>
                <c:pt idx="0">
                  <c:v>Ingresos Anuales</c:v>
                </c:pt>
              </c:strCache>
            </c:strRef>
          </c:tx>
          <c:spPr>
            <a:ln w="28575" cap="rnd">
              <a:solidFill>
                <a:schemeClr val="accent4"/>
              </a:solidFill>
              <a:round/>
            </a:ln>
            <a:effectLst/>
          </c:spPr>
          <c:marker>
            <c:symbol val="none"/>
          </c:marker>
          <c:cat>
            <c:numRef>
              <c:f>Hoja2!$A$2:$A$6</c:f>
              <c:numCache>
                <c:formatCode>General</c:formatCode>
                <c:ptCount val="5"/>
                <c:pt idx="0">
                  <c:v>2019</c:v>
                </c:pt>
                <c:pt idx="1">
                  <c:v>2020</c:v>
                </c:pt>
                <c:pt idx="2">
                  <c:v>2021</c:v>
                </c:pt>
                <c:pt idx="3">
                  <c:v>2022</c:v>
                </c:pt>
                <c:pt idx="4">
                  <c:v>2023</c:v>
                </c:pt>
              </c:numCache>
            </c:numRef>
          </c:cat>
          <c:val>
            <c:numRef>
              <c:f>Hoja2!$E$2:$E$6</c:f>
              <c:numCache>
                <c:formatCode>"$"#,##0_);[Red]\("$"#,##0\)</c:formatCode>
                <c:ptCount val="5"/>
                <c:pt idx="0">
                  <c:v>16200</c:v>
                </c:pt>
                <c:pt idx="1">
                  <c:v>21200</c:v>
                </c:pt>
                <c:pt idx="2">
                  <c:v>25920</c:v>
                </c:pt>
                <c:pt idx="3">
                  <c:v>40530</c:v>
                </c:pt>
                <c:pt idx="4">
                  <c:v>56250</c:v>
                </c:pt>
              </c:numCache>
            </c:numRef>
          </c:val>
          <c:smooth val="0"/>
        </c:ser>
        <c:dLbls>
          <c:showLegendKey val="0"/>
          <c:showVal val="0"/>
          <c:showCatName val="0"/>
          <c:showSerName val="0"/>
          <c:showPercent val="0"/>
          <c:showBubbleSize val="0"/>
        </c:dLbls>
        <c:smooth val="0"/>
        <c:axId val="591989448"/>
        <c:axId val="591986704"/>
      </c:lineChart>
      <c:catAx>
        <c:axId val="59198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91986704"/>
        <c:crosses val="autoZero"/>
        <c:auto val="1"/>
        <c:lblAlgn val="ctr"/>
        <c:lblOffset val="100"/>
        <c:noMultiLvlLbl val="0"/>
      </c:catAx>
      <c:valAx>
        <c:axId val="5919867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91989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030EF-E6AB-43FE-8CCA-0DA80BE891D6}" type="doc">
      <dgm:prSet loTypeId="urn:microsoft.com/office/officeart/2005/8/layout/process2" loCatId="process" qsTypeId="urn:microsoft.com/office/officeart/2005/8/quickstyle/simple5" qsCatId="simple" csTypeId="urn:microsoft.com/office/officeart/2005/8/colors/colorful4" csCatId="colorful" phldr="1"/>
      <dgm:spPr/>
    </dgm:pt>
    <dgm:pt modelId="{0DD8704D-C342-4AA3-846C-702193DB638B}">
      <dgm:prSet phldrT="[Texto]"/>
      <dgm:spPr/>
      <dgm:t>
        <a:bodyPr/>
        <a:lstStyle/>
        <a:p>
          <a:r>
            <a:rPr lang="es-EC" dirty="0" smtClean="0"/>
            <a:t>Guamote</a:t>
          </a:r>
          <a:endParaRPr lang="es-EC" dirty="0"/>
        </a:p>
      </dgm:t>
    </dgm:pt>
    <dgm:pt modelId="{543826E2-02F0-411D-8554-97438AF02171}" type="parTrans" cxnId="{B5E0D30F-83CC-4527-A378-DD9E59A36CC5}">
      <dgm:prSet/>
      <dgm:spPr/>
      <dgm:t>
        <a:bodyPr/>
        <a:lstStyle/>
        <a:p>
          <a:endParaRPr lang="es-EC"/>
        </a:p>
      </dgm:t>
    </dgm:pt>
    <dgm:pt modelId="{FD673C7C-B376-425C-BEBA-8D729F30E8FD}" type="sibTrans" cxnId="{B5E0D30F-83CC-4527-A378-DD9E59A36CC5}">
      <dgm:prSet/>
      <dgm:spPr/>
      <dgm:t>
        <a:bodyPr/>
        <a:lstStyle/>
        <a:p>
          <a:endParaRPr lang="es-EC"/>
        </a:p>
      </dgm:t>
    </dgm:pt>
    <dgm:pt modelId="{500789F0-C40D-4FBE-92F2-C3FCC3751C13}">
      <dgm:prSet phldrT="[Texto]"/>
      <dgm:spPr/>
      <dgm:t>
        <a:bodyPr/>
        <a:lstStyle/>
        <a:p>
          <a:r>
            <a:rPr lang="es-EC" dirty="0" smtClean="0"/>
            <a:t>Actualidad</a:t>
          </a:r>
          <a:endParaRPr lang="es-EC" dirty="0"/>
        </a:p>
      </dgm:t>
    </dgm:pt>
    <dgm:pt modelId="{9CD0E1BB-BE9A-43F6-AB16-83A2B6861CEB}" type="parTrans" cxnId="{882249D0-4500-4301-A638-20C2E2C28295}">
      <dgm:prSet/>
      <dgm:spPr/>
      <dgm:t>
        <a:bodyPr/>
        <a:lstStyle/>
        <a:p>
          <a:endParaRPr lang="es-EC"/>
        </a:p>
      </dgm:t>
    </dgm:pt>
    <dgm:pt modelId="{6ABB66BC-6968-4B02-8321-02C501C38072}" type="sibTrans" cxnId="{882249D0-4500-4301-A638-20C2E2C28295}">
      <dgm:prSet/>
      <dgm:spPr/>
      <dgm:t>
        <a:bodyPr/>
        <a:lstStyle/>
        <a:p>
          <a:endParaRPr lang="es-EC"/>
        </a:p>
      </dgm:t>
    </dgm:pt>
    <dgm:pt modelId="{98D4B394-2CAE-438C-B757-5DF7BA4920FE}">
      <dgm:prSet phldrT="[Texto]"/>
      <dgm:spPr/>
      <dgm:t>
        <a:bodyPr/>
        <a:lstStyle/>
        <a:p>
          <a:r>
            <a:rPr lang="es-EC" dirty="0" smtClean="0"/>
            <a:t>Plan</a:t>
          </a:r>
          <a:r>
            <a:rPr lang="es-EC" baseline="0" dirty="0" smtClean="0"/>
            <a:t> de Marketing</a:t>
          </a:r>
          <a:endParaRPr lang="es-EC" dirty="0"/>
        </a:p>
      </dgm:t>
    </dgm:pt>
    <dgm:pt modelId="{7D9C8B6A-6F78-4682-A895-A700647E02C3}" type="parTrans" cxnId="{9B7BDE12-8B05-4385-80BD-4548EB2C99EF}">
      <dgm:prSet/>
      <dgm:spPr/>
      <dgm:t>
        <a:bodyPr/>
        <a:lstStyle/>
        <a:p>
          <a:endParaRPr lang="es-EC"/>
        </a:p>
      </dgm:t>
    </dgm:pt>
    <dgm:pt modelId="{347FDBDE-377A-4279-9900-6F2893669169}" type="sibTrans" cxnId="{9B7BDE12-8B05-4385-80BD-4548EB2C99EF}">
      <dgm:prSet/>
      <dgm:spPr/>
      <dgm:t>
        <a:bodyPr/>
        <a:lstStyle/>
        <a:p>
          <a:endParaRPr lang="es-EC"/>
        </a:p>
      </dgm:t>
    </dgm:pt>
    <dgm:pt modelId="{C38E1CCE-2045-4F77-B8BB-6C0C50F75E00}" type="pres">
      <dgm:prSet presAssocID="{259030EF-E6AB-43FE-8CCA-0DA80BE891D6}" presName="linearFlow" presStyleCnt="0">
        <dgm:presLayoutVars>
          <dgm:resizeHandles val="exact"/>
        </dgm:presLayoutVars>
      </dgm:prSet>
      <dgm:spPr/>
    </dgm:pt>
    <dgm:pt modelId="{6509F976-897D-4A0B-BB16-BCC3883FEB3F}" type="pres">
      <dgm:prSet presAssocID="{0DD8704D-C342-4AA3-846C-702193DB638B}" presName="node" presStyleLbl="node1" presStyleIdx="0" presStyleCnt="3" custScaleX="98813" custScaleY="16362">
        <dgm:presLayoutVars>
          <dgm:bulletEnabled val="1"/>
        </dgm:presLayoutVars>
      </dgm:prSet>
      <dgm:spPr/>
      <dgm:t>
        <a:bodyPr/>
        <a:lstStyle/>
        <a:p>
          <a:endParaRPr lang="es-EC"/>
        </a:p>
      </dgm:t>
    </dgm:pt>
    <dgm:pt modelId="{D9DAB345-1E9C-45D7-A8BA-2F946618388F}" type="pres">
      <dgm:prSet presAssocID="{FD673C7C-B376-425C-BEBA-8D729F30E8FD}" presName="sibTrans" presStyleLbl="sibTrans2D1" presStyleIdx="0" presStyleCnt="2" custScaleX="54681" custScaleY="66080" custLinFactNeighborY="2892"/>
      <dgm:spPr/>
      <dgm:t>
        <a:bodyPr/>
        <a:lstStyle/>
        <a:p>
          <a:endParaRPr lang="es-EC"/>
        </a:p>
      </dgm:t>
    </dgm:pt>
    <dgm:pt modelId="{4DC1C03C-48C2-40E8-BAB6-C3F5BC4CA48E}" type="pres">
      <dgm:prSet presAssocID="{FD673C7C-B376-425C-BEBA-8D729F30E8FD}" presName="connectorText" presStyleLbl="sibTrans2D1" presStyleIdx="0" presStyleCnt="2"/>
      <dgm:spPr/>
      <dgm:t>
        <a:bodyPr/>
        <a:lstStyle/>
        <a:p>
          <a:endParaRPr lang="es-EC"/>
        </a:p>
      </dgm:t>
    </dgm:pt>
    <dgm:pt modelId="{EBBEFE8B-C9D6-436A-AF07-017B5DCA6223}" type="pres">
      <dgm:prSet presAssocID="{500789F0-C40D-4FBE-92F2-C3FCC3751C13}" presName="node" presStyleLbl="node1" presStyleIdx="1" presStyleCnt="3" custScaleX="90796" custScaleY="20819">
        <dgm:presLayoutVars>
          <dgm:bulletEnabled val="1"/>
        </dgm:presLayoutVars>
      </dgm:prSet>
      <dgm:spPr/>
      <dgm:t>
        <a:bodyPr/>
        <a:lstStyle/>
        <a:p>
          <a:endParaRPr lang="es-EC"/>
        </a:p>
      </dgm:t>
    </dgm:pt>
    <dgm:pt modelId="{792FE3F3-AF15-4C9E-AB5A-7067A53D1F34}" type="pres">
      <dgm:prSet presAssocID="{6ABB66BC-6968-4B02-8321-02C501C38072}" presName="sibTrans" presStyleLbl="sibTrans2D1" presStyleIdx="1" presStyleCnt="2"/>
      <dgm:spPr/>
      <dgm:t>
        <a:bodyPr/>
        <a:lstStyle/>
        <a:p>
          <a:endParaRPr lang="es-EC"/>
        </a:p>
      </dgm:t>
    </dgm:pt>
    <dgm:pt modelId="{754CD4B4-63E6-4C17-9ABF-328CF7D06630}" type="pres">
      <dgm:prSet presAssocID="{6ABB66BC-6968-4B02-8321-02C501C38072}" presName="connectorText" presStyleLbl="sibTrans2D1" presStyleIdx="1" presStyleCnt="2"/>
      <dgm:spPr/>
      <dgm:t>
        <a:bodyPr/>
        <a:lstStyle/>
        <a:p>
          <a:endParaRPr lang="es-EC"/>
        </a:p>
      </dgm:t>
    </dgm:pt>
    <dgm:pt modelId="{F0217B3C-8D5D-46D1-AE64-3668654EFB91}" type="pres">
      <dgm:prSet presAssocID="{98D4B394-2CAE-438C-B757-5DF7BA4920FE}" presName="node" presStyleLbl="node1" presStyleIdx="2" presStyleCnt="3" custScaleX="90796" custScaleY="20819">
        <dgm:presLayoutVars>
          <dgm:bulletEnabled val="1"/>
        </dgm:presLayoutVars>
      </dgm:prSet>
      <dgm:spPr/>
      <dgm:t>
        <a:bodyPr/>
        <a:lstStyle/>
        <a:p>
          <a:endParaRPr lang="es-EC"/>
        </a:p>
      </dgm:t>
    </dgm:pt>
  </dgm:ptLst>
  <dgm:cxnLst>
    <dgm:cxn modelId="{0D09E993-9C4E-4AB8-8D0C-08C26FB5252D}" type="presOf" srcId="{FD673C7C-B376-425C-BEBA-8D729F30E8FD}" destId="{D9DAB345-1E9C-45D7-A8BA-2F946618388F}" srcOrd="0" destOrd="0" presId="urn:microsoft.com/office/officeart/2005/8/layout/process2"/>
    <dgm:cxn modelId="{43D8E084-2C44-4E2E-8C10-985C996068A9}" type="presOf" srcId="{6ABB66BC-6968-4B02-8321-02C501C38072}" destId="{754CD4B4-63E6-4C17-9ABF-328CF7D06630}" srcOrd="1" destOrd="0" presId="urn:microsoft.com/office/officeart/2005/8/layout/process2"/>
    <dgm:cxn modelId="{882249D0-4500-4301-A638-20C2E2C28295}" srcId="{259030EF-E6AB-43FE-8CCA-0DA80BE891D6}" destId="{500789F0-C40D-4FBE-92F2-C3FCC3751C13}" srcOrd="1" destOrd="0" parTransId="{9CD0E1BB-BE9A-43F6-AB16-83A2B6861CEB}" sibTransId="{6ABB66BC-6968-4B02-8321-02C501C38072}"/>
    <dgm:cxn modelId="{CC4FBBF2-2C56-43AC-B615-A5D83067711E}" type="presOf" srcId="{500789F0-C40D-4FBE-92F2-C3FCC3751C13}" destId="{EBBEFE8B-C9D6-436A-AF07-017B5DCA6223}" srcOrd="0" destOrd="0" presId="urn:microsoft.com/office/officeart/2005/8/layout/process2"/>
    <dgm:cxn modelId="{6BDB694D-B651-4D70-ACB9-3DC5E893C16C}" type="presOf" srcId="{259030EF-E6AB-43FE-8CCA-0DA80BE891D6}" destId="{C38E1CCE-2045-4F77-B8BB-6C0C50F75E00}" srcOrd="0" destOrd="0" presId="urn:microsoft.com/office/officeart/2005/8/layout/process2"/>
    <dgm:cxn modelId="{A463903C-D4C9-454A-A41C-9DFCDD6204B5}" type="presOf" srcId="{6ABB66BC-6968-4B02-8321-02C501C38072}" destId="{792FE3F3-AF15-4C9E-AB5A-7067A53D1F34}" srcOrd="0" destOrd="0" presId="urn:microsoft.com/office/officeart/2005/8/layout/process2"/>
    <dgm:cxn modelId="{53C1C910-799F-40C0-A397-42DF2A061419}" type="presOf" srcId="{98D4B394-2CAE-438C-B757-5DF7BA4920FE}" destId="{F0217B3C-8D5D-46D1-AE64-3668654EFB91}" srcOrd="0" destOrd="0" presId="urn:microsoft.com/office/officeart/2005/8/layout/process2"/>
    <dgm:cxn modelId="{B5E0D30F-83CC-4527-A378-DD9E59A36CC5}" srcId="{259030EF-E6AB-43FE-8CCA-0DA80BE891D6}" destId="{0DD8704D-C342-4AA3-846C-702193DB638B}" srcOrd="0" destOrd="0" parTransId="{543826E2-02F0-411D-8554-97438AF02171}" sibTransId="{FD673C7C-B376-425C-BEBA-8D729F30E8FD}"/>
    <dgm:cxn modelId="{8505D7D6-97D7-4E07-AFB9-AFF2EDEB4CEB}" type="presOf" srcId="{0DD8704D-C342-4AA3-846C-702193DB638B}" destId="{6509F976-897D-4A0B-BB16-BCC3883FEB3F}" srcOrd="0" destOrd="0" presId="urn:microsoft.com/office/officeart/2005/8/layout/process2"/>
    <dgm:cxn modelId="{9B7BDE12-8B05-4385-80BD-4548EB2C99EF}" srcId="{259030EF-E6AB-43FE-8CCA-0DA80BE891D6}" destId="{98D4B394-2CAE-438C-B757-5DF7BA4920FE}" srcOrd="2" destOrd="0" parTransId="{7D9C8B6A-6F78-4682-A895-A700647E02C3}" sibTransId="{347FDBDE-377A-4279-9900-6F2893669169}"/>
    <dgm:cxn modelId="{850E7900-F7D1-456A-BA24-84F99A2A9353}" type="presOf" srcId="{FD673C7C-B376-425C-BEBA-8D729F30E8FD}" destId="{4DC1C03C-48C2-40E8-BAB6-C3F5BC4CA48E}" srcOrd="1" destOrd="0" presId="urn:microsoft.com/office/officeart/2005/8/layout/process2"/>
    <dgm:cxn modelId="{261AA046-6220-4318-9831-82635654F241}" type="presParOf" srcId="{C38E1CCE-2045-4F77-B8BB-6C0C50F75E00}" destId="{6509F976-897D-4A0B-BB16-BCC3883FEB3F}" srcOrd="0" destOrd="0" presId="urn:microsoft.com/office/officeart/2005/8/layout/process2"/>
    <dgm:cxn modelId="{E9FBF84A-7CFC-4EB8-A17C-45174B3EAF35}" type="presParOf" srcId="{C38E1CCE-2045-4F77-B8BB-6C0C50F75E00}" destId="{D9DAB345-1E9C-45D7-A8BA-2F946618388F}" srcOrd="1" destOrd="0" presId="urn:microsoft.com/office/officeart/2005/8/layout/process2"/>
    <dgm:cxn modelId="{2DD2F6A8-D1AC-4038-B7B5-4D2CF9696D27}" type="presParOf" srcId="{D9DAB345-1E9C-45D7-A8BA-2F946618388F}" destId="{4DC1C03C-48C2-40E8-BAB6-C3F5BC4CA48E}" srcOrd="0" destOrd="0" presId="urn:microsoft.com/office/officeart/2005/8/layout/process2"/>
    <dgm:cxn modelId="{57F8C276-8913-43CB-BC14-F65D7FEBBD19}" type="presParOf" srcId="{C38E1CCE-2045-4F77-B8BB-6C0C50F75E00}" destId="{EBBEFE8B-C9D6-436A-AF07-017B5DCA6223}" srcOrd="2" destOrd="0" presId="urn:microsoft.com/office/officeart/2005/8/layout/process2"/>
    <dgm:cxn modelId="{45A00103-6701-498A-BE29-BCEFA82C9CFA}" type="presParOf" srcId="{C38E1CCE-2045-4F77-B8BB-6C0C50F75E00}" destId="{792FE3F3-AF15-4C9E-AB5A-7067A53D1F34}" srcOrd="3" destOrd="0" presId="urn:microsoft.com/office/officeart/2005/8/layout/process2"/>
    <dgm:cxn modelId="{38AE5421-8258-4B47-81C5-2116FDD59B12}" type="presParOf" srcId="{792FE3F3-AF15-4C9E-AB5A-7067A53D1F34}" destId="{754CD4B4-63E6-4C17-9ABF-328CF7D06630}" srcOrd="0" destOrd="0" presId="urn:microsoft.com/office/officeart/2005/8/layout/process2"/>
    <dgm:cxn modelId="{FA46586B-F3B4-4907-9A7D-50646C0EA7BE}" type="presParOf" srcId="{C38E1CCE-2045-4F77-B8BB-6C0C50F75E00}" destId="{F0217B3C-8D5D-46D1-AE64-3668654EFB91}"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163A9B-AEC1-433B-9741-49B3A79CF87F}" type="doc">
      <dgm:prSet loTypeId="urn:microsoft.com/office/officeart/2005/8/layout/lProcess3" loCatId="process" qsTypeId="urn:microsoft.com/office/officeart/2005/8/quickstyle/simple3" qsCatId="simple" csTypeId="urn:microsoft.com/office/officeart/2005/8/colors/colorful1" csCatId="colorful" phldr="1"/>
      <dgm:spPr/>
      <dgm:t>
        <a:bodyPr/>
        <a:lstStyle/>
        <a:p>
          <a:endParaRPr lang="es-EC"/>
        </a:p>
      </dgm:t>
    </dgm:pt>
    <dgm:pt modelId="{C75C869A-4D47-46E0-A6C6-067D2044BB80}">
      <dgm:prSet phldrT="[Texto]" custT="1"/>
      <dgm:spPr/>
      <dgm:t>
        <a:bodyPr/>
        <a:lstStyle/>
        <a:p>
          <a:r>
            <a:rPr lang="es-EC" sz="2800" dirty="0" smtClean="0"/>
            <a:t>Interacción</a:t>
          </a:r>
          <a:endParaRPr lang="es-EC" sz="2800" dirty="0"/>
        </a:p>
      </dgm:t>
    </dgm:pt>
    <dgm:pt modelId="{730DD8B2-6006-4143-A9E4-77F79E2954F5}" type="parTrans" cxnId="{01F7035F-74A1-4EA1-ADBC-BC2393FDF586}">
      <dgm:prSet/>
      <dgm:spPr/>
      <dgm:t>
        <a:bodyPr/>
        <a:lstStyle/>
        <a:p>
          <a:endParaRPr lang="es-EC"/>
        </a:p>
      </dgm:t>
    </dgm:pt>
    <dgm:pt modelId="{D4C0233B-CA85-4A7D-A9C7-3477F9A6DAC4}" type="sibTrans" cxnId="{01F7035F-74A1-4EA1-ADBC-BC2393FDF586}">
      <dgm:prSet/>
      <dgm:spPr/>
      <dgm:t>
        <a:bodyPr/>
        <a:lstStyle/>
        <a:p>
          <a:endParaRPr lang="es-EC"/>
        </a:p>
      </dgm:t>
    </dgm:pt>
    <dgm:pt modelId="{546FA929-330C-4D40-9A07-F61C9208B785}">
      <dgm:prSet phldrT="[Texto]"/>
      <dgm:spPr/>
      <dgm:t>
        <a:bodyPr/>
        <a:lstStyle/>
        <a:p>
          <a:r>
            <a:rPr lang="es-EC" dirty="0" smtClean="0"/>
            <a:t>Visitantes y el territorio</a:t>
          </a:r>
          <a:endParaRPr lang="es-EC" dirty="0"/>
        </a:p>
      </dgm:t>
    </dgm:pt>
    <dgm:pt modelId="{23709687-6B89-4810-B90F-2F133857F0E9}" type="parTrans" cxnId="{6883E39E-69E1-419A-B8F9-2B09C58FA6C3}">
      <dgm:prSet/>
      <dgm:spPr/>
      <dgm:t>
        <a:bodyPr/>
        <a:lstStyle/>
        <a:p>
          <a:endParaRPr lang="es-EC"/>
        </a:p>
      </dgm:t>
    </dgm:pt>
    <dgm:pt modelId="{358FCB69-F2C0-43A8-B760-D867C882A6B8}" type="sibTrans" cxnId="{6883E39E-69E1-419A-B8F9-2B09C58FA6C3}">
      <dgm:prSet/>
      <dgm:spPr/>
      <dgm:t>
        <a:bodyPr/>
        <a:lstStyle/>
        <a:p>
          <a:endParaRPr lang="es-EC"/>
        </a:p>
      </dgm:t>
    </dgm:pt>
    <dgm:pt modelId="{27646D38-725D-4954-807D-8655840CA534}">
      <dgm:prSet phldrT="[Texto]"/>
      <dgm:spPr/>
      <dgm:t>
        <a:bodyPr/>
        <a:lstStyle/>
        <a:p>
          <a:r>
            <a:rPr lang="es-EC" dirty="0" smtClean="0"/>
            <a:t>Mediante un modelo matemático aplicable al futuro</a:t>
          </a:r>
          <a:endParaRPr lang="es-EC" dirty="0"/>
        </a:p>
      </dgm:t>
    </dgm:pt>
    <dgm:pt modelId="{06255F8D-FFF0-4767-B192-B3B9EA9222A6}" type="parTrans" cxnId="{A007A106-05A1-44A0-84EB-13A2DEA2B942}">
      <dgm:prSet/>
      <dgm:spPr/>
      <dgm:t>
        <a:bodyPr/>
        <a:lstStyle/>
        <a:p>
          <a:endParaRPr lang="es-EC"/>
        </a:p>
      </dgm:t>
    </dgm:pt>
    <dgm:pt modelId="{87D2E3CA-3A07-4D00-8EA5-FA1C2191CDB4}" type="sibTrans" cxnId="{A007A106-05A1-44A0-84EB-13A2DEA2B942}">
      <dgm:prSet/>
      <dgm:spPr/>
      <dgm:t>
        <a:bodyPr/>
        <a:lstStyle/>
        <a:p>
          <a:endParaRPr lang="es-EC"/>
        </a:p>
      </dgm:t>
    </dgm:pt>
    <dgm:pt modelId="{55448D49-3E04-4EBA-8573-7A4DE5B6EAE0}" type="pres">
      <dgm:prSet presAssocID="{B0163A9B-AEC1-433B-9741-49B3A79CF87F}" presName="Name0" presStyleCnt="0">
        <dgm:presLayoutVars>
          <dgm:chPref val="3"/>
          <dgm:dir/>
          <dgm:animLvl val="lvl"/>
          <dgm:resizeHandles/>
        </dgm:presLayoutVars>
      </dgm:prSet>
      <dgm:spPr/>
      <dgm:t>
        <a:bodyPr/>
        <a:lstStyle/>
        <a:p>
          <a:endParaRPr lang="es-EC"/>
        </a:p>
      </dgm:t>
    </dgm:pt>
    <dgm:pt modelId="{8C6C42DD-B2B6-4F28-B08B-26A4F41FD398}" type="pres">
      <dgm:prSet presAssocID="{C75C869A-4D47-46E0-A6C6-067D2044BB80}" presName="horFlow" presStyleCnt="0"/>
      <dgm:spPr/>
      <dgm:t>
        <a:bodyPr/>
        <a:lstStyle/>
        <a:p>
          <a:endParaRPr lang="es-EC"/>
        </a:p>
      </dgm:t>
    </dgm:pt>
    <dgm:pt modelId="{7467FD32-7D29-4C8B-9C6F-D5DBBE4E8EBC}" type="pres">
      <dgm:prSet presAssocID="{C75C869A-4D47-46E0-A6C6-067D2044BB80}" presName="bigChev" presStyleLbl="node1" presStyleIdx="0" presStyleCnt="1"/>
      <dgm:spPr/>
      <dgm:t>
        <a:bodyPr/>
        <a:lstStyle/>
        <a:p>
          <a:endParaRPr lang="es-EC"/>
        </a:p>
      </dgm:t>
    </dgm:pt>
    <dgm:pt modelId="{E31F9A7F-FC2B-4E09-AD27-6319A230DC84}" type="pres">
      <dgm:prSet presAssocID="{23709687-6B89-4810-B90F-2F133857F0E9}" presName="parTrans" presStyleCnt="0"/>
      <dgm:spPr/>
      <dgm:t>
        <a:bodyPr/>
        <a:lstStyle/>
        <a:p>
          <a:endParaRPr lang="es-EC"/>
        </a:p>
      </dgm:t>
    </dgm:pt>
    <dgm:pt modelId="{56EC7567-7BFC-4B3F-9A90-DD55A2BE555A}" type="pres">
      <dgm:prSet presAssocID="{546FA929-330C-4D40-9A07-F61C9208B785}" presName="node" presStyleLbl="alignAccFollowNode1" presStyleIdx="0" presStyleCnt="2">
        <dgm:presLayoutVars>
          <dgm:bulletEnabled val="1"/>
        </dgm:presLayoutVars>
      </dgm:prSet>
      <dgm:spPr/>
      <dgm:t>
        <a:bodyPr/>
        <a:lstStyle/>
        <a:p>
          <a:endParaRPr lang="es-EC"/>
        </a:p>
      </dgm:t>
    </dgm:pt>
    <dgm:pt modelId="{CEB82EF1-D612-4F32-A2FB-D0FC5AFDD25C}" type="pres">
      <dgm:prSet presAssocID="{358FCB69-F2C0-43A8-B760-D867C882A6B8}" presName="sibTrans" presStyleCnt="0"/>
      <dgm:spPr/>
      <dgm:t>
        <a:bodyPr/>
        <a:lstStyle/>
        <a:p>
          <a:endParaRPr lang="es-EC"/>
        </a:p>
      </dgm:t>
    </dgm:pt>
    <dgm:pt modelId="{B7B5E2E0-985B-453C-994C-A103E26E2CA5}" type="pres">
      <dgm:prSet presAssocID="{27646D38-725D-4954-807D-8655840CA534}" presName="node" presStyleLbl="alignAccFollowNode1" presStyleIdx="1" presStyleCnt="2">
        <dgm:presLayoutVars>
          <dgm:bulletEnabled val="1"/>
        </dgm:presLayoutVars>
      </dgm:prSet>
      <dgm:spPr/>
      <dgm:t>
        <a:bodyPr/>
        <a:lstStyle/>
        <a:p>
          <a:endParaRPr lang="es-EC"/>
        </a:p>
      </dgm:t>
    </dgm:pt>
  </dgm:ptLst>
  <dgm:cxnLst>
    <dgm:cxn modelId="{CDCB0175-D5E0-44B1-B393-CD0FCF6B01F6}" type="presOf" srcId="{C75C869A-4D47-46E0-A6C6-067D2044BB80}" destId="{7467FD32-7D29-4C8B-9C6F-D5DBBE4E8EBC}" srcOrd="0" destOrd="0" presId="urn:microsoft.com/office/officeart/2005/8/layout/lProcess3"/>
    <dgm:cxn modelId="{FE6FF447-F6B8-408D-A9FB-F19CBE2A2869}" type="presOf" srcId="{546FA929-330C-4D40-9A07-F61C9208B785}" destId="{56EC7567-7BFC-4B3F-9A90-DD55A2BE555A}" srcOrd="0" destOrd="0" presId="urn:microsoft.com/office/officeart/2005/8/layout/lProcess3"/>
    <dgm:cxn modelId="{1444521E-EFBA-42C9-BF50-1A9643FBBA99}" type="presOf" srcId="{B0163A9B-AEC1-433B-9741-49B3A79CF87F}" destId="{55448D49-3E04-4EBA-8573-7A4DE5B6EAE0}" srcOrd="0" destOrd="0" presId="urn:microsoft.com/office/officeart/2005/8/layout/lProcess3"/>
    <dgm:cxn modelId="{01F7035F-74A1-4EA1-ADBC-BC2393FDF586}" srcId="{B0163A9B-AEC1-433B-9741-49B3A79CF87F}" destId="{C75C869A-4D47-46E0-A6C6-067D2044BB80}" srcOrd="0" destOrd="0" parTransId="{730DD8B2-6006-4143-A9E4-77F79E2954F5}" sibTransId="{D4C0233B-CA85-4A7D-A9C7-3477F9A6DAC4}"/>
    <dgm:cxn modelId="{4D532CD9-972B-4B4A-969C-EE3944198E16}" type="presOf" srcId="{27646D38-725D-4954-807D-8655840CA534}" destId="{B7B5E2E0-985B-453C-994C-A103E26E2CA5}" srcOrd="0" destOrd="0" presId="urn:microsoft.com/office/officeart/2005/8/layout/lProcess3"/>
    <dgm:cxn modelId="{A007A106-05A1-44A0-84EB-13A2DEA2B942}" srcId="{C75C869A-4D47-46E0-A6C6-067D2044BB80}" destId="{27646D38-725D-4954-807D-8655840CA534}" srcOrd="1" destOrd="0" parTransId="{06255F8D-FFF0-4767-B192-B3B9EA9222A6}" sibTransId="{87D2E3CA-3A07-4D00-8EA5-FA1C2191CDB4}"/>
    <dgm:cxn modelId="{6883E39E-69E1-419A-B8F9-2B09C58FA6C3}" srcId="{C75C869A-4D47-46E0-A6C6-067D2044BB80}" destId="{546FA929-330C-4D40-9A07-F61C9208B785}" srcOrd="0" destOrd="0" parTransId="{23709687-6B89-4810-B90F-2F133857F0E9}" sibTransId="{358FCB69-F2C0-43A8-B760-D867C882A6B8}"/>
    <dgm:cxn modelId="{AF86E8C5-6371-4D49-9B06-8E6E3CBC2AA6}" type="presParOf" srcId="{55448D49-3E04-4EBA-8573-7A4DE5B6EAE0}" destId="{8C6C42DD-B2B6-4F28-B08B-26A4F41FD398}" srcOrd="0" destOrd="0" presId="urn:microsoft.com/office/officeart/2005/8/layout/lProcess3"/>
    <dgm:cxn modelId="{BA3325D6-00DF-466E-91FD-58F7FCF036B0}" type="presParOf" srcId="{8C6C42DD-B2B6-4F28-B08B-26A4F41FD398}" destId="{7467FD32-7D29-4C8B-9C6F-D5DBBE4E8EBC}" srcOrd="0" destOrd="0" presId="urn:microsoft.com/office/officeart/2005/8/layout/lProcess3"/>
    <dgm:cxn modelId="{7A42B21E-B92F-48EB-9E1A-1038275132BD}" type="presParOf" srcId="{8C6C42DD-B2B6-4F28-B08B-26A4F41FD398}" destId="{E31F9A7F-FC2B-4E09-AD27-6319A230DC84}" srcOrd="1" destOrd="0" presId="urn:microsoft.com/office/officeart/2005/8/layout/lProcess3"/>
    <dgm:cxn modelId="{6A47A255-88B4-48F2-98B3-FF1F29B75FA1}" type="presParOf" srcId="{8C6C42DD-B2B6-4F28-B08B-26A4F41FD398}" destId="{56EC7567-7BFC-4B3F-9A90-DD55A2BE555A}" srcOrd="2" destOrd="0" presId="urn:microsoft.com/office/officeart/2005/8/layout/lProcess3"/>
    <dgm:cxn modelId="{47049950-9E4C-42A4-B4C0-2AB3F8AFC2AE}" type="presParOf" srcId="{8C6C42DD-B2B6-4F28-B08B-26A4F41FD398}" destId="{CEB82EF1-D612-4F32-A2FB-D0FC5AFDD25C}" srcOrd="3" destOrd="0" presId="urn:microsoft.com/office/officeart/2005/8/layout/lProcess3"/>
    <dgm:cxn modelId="{BDBA8ED0-1AC1-4394-9033-60EA862F3578}" type="presParOf" srcId="{8C6C42DD-B2B6-4F28-B08B-26A4F41FD398}" destId="{B7B5E2E0-985B-453C-994C-A103E26E2CA5}"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163A9B-AEC1-433B-9741-49B3A79CF87F}" type="doc">
      <dgm:prSet loTypeId="urn:microsoft.com/office/officeart/2005/8/layout/lProcess3" loCatId="process" qsTypeId="urn:microsoft.com/office/officeart/2005/8/quickstyle/simple3" qsCatId="simple" csTypeId="urn:microsoft.com/office/officeart/2005/8/colors/accent1_2" csCatId="accent1" phldr="1"/>
      <dgm:spPr/>
      <dgm:t>
        <a:bodyPr/>
        <a:lstStyle/>
        <a:p>
          <a:endParaRPr lang="es-EC"/>
        </a:p>
      </dgm:t>
    </dgm:pt>
    <dgm:pt modelId="{C75C869A-4D47-46E0-A6C6-067D2044BB80}">
      <dgm:prSet phldrT="[Texto]" custT="1"/>
      <dgm:spPr/>
      <dgm:t>
        <a:bodyPr/>
        <a:lstStyle/>
        <a:p>
          <a:r>
            <a:rPr lang="es-EC" sz="3200" dirty="0" smtClean="0"/>
            <a:t>Lenguaje</a:t>
          </a:r>
          <a:endParaRPr lang="es-EC" sz="3200" dirty="0"/>
        </a:p>
      </dgm:t>
    </dgm:pt>
    <dgm:pt modelId="{730DD8B2-6006-4143-A9E4-77F79E2954F5}" type="parTrans" cxnId="{01F7035F-74A1-4EA1-ADBC-BC2393FDF586}">
      <dgm:prSet/>
      <dgm:spPr/>
      <dgm:t>
        <a:bodyPr/>
        <a:lstStyle/>
        <a:p>
          <a:endParaRPr lang="es-EC"/>
        </a:p>
      </dgm:t>
    </dgm:pt>
    <dgm:pt modelId="{D4C0233B-CA85-4A7D-A9C7-3477F9A6DAC4}" type="sibTrans" cxnId="{01F7035F-74A1-4EA1-ADBC-BC2393FDF586}">
      <dgm:prSet/>
      <dgm:spPr/>
      <dgm:t>
        <a:bodyPr/>
        <a:lstStyle/>
        <a:p>
          <a:endParaRPr lang="es-EC"/>
        </a:p>
      </dgm:t>
    </dgm:pt>
    <dgm:pt modelId="{546FA929-330C-4D40-9A07-F61C9208B785}">
      <dgm:prSet phldrT="[Texto]"/>
      <dgm:spPr/>
      <dgm:t>
        <a:bodyPr/>
        <a:lstStyle/>
        <a:p>
          <a:r>
            <a:rPr lang="es-EC" dirty="0" smtClean="0"/>
            <a:t>Matemático que existe algo en el universo </a:t>
          </a:r>
          <a:endParaRPr lang="es-EC" dirty="0"/>
        </a:p>
      </dgm:t>
    </dgm:pt>
    <dgm:pt modelId="{23709687-6B89-4810-B90F-2F133857F0E9}" type="parTrans" cxnId="{6883E39E-69E1-419A-B8F9-2B09C58FA6C3}">
      <dgm:prSet/>
      <dgm:spPr/>
      <dgm:t>
        <a:bodyPr/>
        <a:lstStyle/>
        <a:p>
          <a:endParaRPr lang="es-EC"/>
        </a:p>
      </dgm:t>
    </dgm:pt>
    <dgm:pt modelId="{358FCB69-F2C0-43A8-B760-D867C882A6B8}" type="sibTrans" cxnId="{6883E39E-69E1-419A-B8F9-2B09C58FA6C3}">
      <dgm:prSet/>
      <dgm:spPr/>
      <dgm:t>
        <a:bodyPr/>
        <a:lstStyle/>
        <a:p>
          <a:endParaRPr lang="es-EC"/>
        </a:p>
      </dgm:t>
    </dgm:pt>
    <dgm:pt modelId="{27646D38-725D-4954-807D-8655840CA534}">
      <dgm:prSet phldrT="[Texto]"/>
      <dgm:spPr/>
      <dgm:t>
        <a:bodyPr/>
        <a:lstStyle/>
        <a:p>
          <a:r>
            <a:rPr lang="es-EC" dirty="0" smtClean="0"/>
            <a:t>Construir el modelo.</a:t>
          </a:r>
        </a:p>
        <a:p>
          <a:r>
            <a:rPr lang="es-EC" dirty="0" smtClean="0"/>
            <a:t>Analizar el modelo.</a:t>
          </a:r>
        </a:p>
        <a:p>
          <a:r>
            <a:rPr lang="es-EC" dirty="0" smtClean="0"/>
            <a:t>Interpretación </a:t>
          </a:r>
          <a:endParaRPr lang="es-EC" dirty="0"/>
        </a:p>
      </dgm:t>
    </dgm:pt>
    <dgm:pt modelId="{06255F8D-FFF0-4767-B192-B3B9EA9222A6}" type="parTrans" cxnId="{A007A106-05A1-44A0-84EB-13A2DEA2B942}">
      <dgm:prSet/>
      <dgm:spPr/>
      <dgm:t>
        <a:bodyPr/>
        <a:lstStyle/>
        <a:p>
          <a:endParaRPr lang="es-EC"/>
        </a:p>
      </dgm:t>
    </dgm:pt>
    <dgm:pt modelId="{87D2E3CA-3A07-4D00-8EA5-FA1C2191CDB4}" type="sibTrans" cxnId="{A007A106-05A1-44A0-84EB-13A2DEA2B942}">
      <dgm:prSet/>
      <dgm:spPr/>
      <dgm:t>
        <a:bodyPr/>
        <a:lstStyle/>
        <a:p>
          <a:endParaRPr lang="es-EC"/>
        </a:p>
      </dgm:t>
    </dgm:pt>
    <dgm:pt modelId="{55448D49-3E04-4EBA-8573-7A4DE5B6EAE0}" type="pres">
      <dgm:prSet presAssocID="{B0163A9B-AEC1-433B-9741-49B3A79CF87F}" presName="Name0" presStyleCnt="0">
        <dgm:presLayoutVars>
          <dgm:chPref val="3"/>
          <dgm:dir/>
          <dgm:animLvl val="lvl"/>
          <dgm:resizeHandles/>
        </dgm:presLayoutVars>
      </dgm:prSet>
      <dgm:spPr/>
      <dgm:t>
        <a:bodyPr/>
        <a:lstStyle/>
        <a:p>
          <a:endParaRPr lang="es-EC"/>
        </a:p>
      </dgm:t>
    </dgm:pt>
    <dgm:pt modelId="{8C6C42DD-B2B6-4F28-B08B-26A4F41FD398}" type="pres">
      <dgm:prSet presAssocID="{C75C869A-4D47-46E0-A6C6-067D2044BB80}" presName="horFlow" presStyleCnt="0"/>
      <dgm:spPr/>
      <dgm:t>
        <a:bodyPr/>
        <a:lstStyle/>
        <a:p>
          <a:endParaRPr lang="es-EC"/>
        </a:p>
      </dgm:t>
    </dgm:pt>
    <dgm:pt modelId="{7467FD32-7D29-4C8B-9C6F-D5DBBE4E8EBC}" type="pres">
      <dgm:prSet presAssocID="{C75C869A-4D47-46E0-A6C6-067D2044BB80}" presName="bigChev" presStyleLbl="node1" presStyleIdx="0" presStyleCnt="1"/>
      <dgm:spPr/>
      <dgm:t>
        <a:bodyPr/>
        <a:lstStyle/>
        <a:p>
          <a:endParaRPr lang="es-EC"/>
        </a:p>
      </dgm:t>
    </dgm:pt>
    <dgm:pt modelId="{E31F9A7F-FC2B-4E09-AD27-6319A230DC84}" type="pres">
      <dgm:prSet presAssocID="{23709687-6B89-4810-B90F-2F133857F0E9}" presName="parTrans" presStyleCnt="0"/>
      <dgm:spPr/>
      <dgm:t>
        <a:bodyPr/>
        <a:lstStyle/>
        <a:p>
          <a:endParaRPr lang="es-EC"/>
        </a:p>
      </dgm:t>
    </dgm:pt>
    <dgm:pt modelId="{56EC7567-7BFC-4B3F-9A90-DD55A2BE555A}" type="pres">
      <dgm:prSet presAssocID="{546FA929-330C-4D40-9A07-F61C9208B785}" presName="node" presStyleLbl="alignAccFollowNode1" presStyleIdx="0" presStyleCnt="2">
        <dgm:presLayoutVars>
          <dgm:bulletEnabled val="1"/>
        </dgm:presLayoutVars>
      </dgm:prSet>
      <dgm:spPr/>
      <dgm:t>
        <a:bodyPr/>
        <a:lstStyle/>
        <a:p>
          <a:endParaRPr lang="es-EC"/>
        </a:p>
      </dgm:t>
    </dgm:pt>
    <dgm:pt modelId="{CEB82EF1-D612-4F32-A2FB-D0FC5AFDD25C}" type="pres">
      <dgm:prSet presAssocID="{358FCB69-F2C0-43A8-B760-D867C882A6B8}" presName="sibTrans" presStyleCnt="0"/>
      <dgm:spPr/>
      <dgm:t>
        <a:bodyPr/>
        <a:lstStyle/>
        <a:p>
          <a:endParaRPr lang="es-EC"/>
        </a:p>
      </dgm:t>
    </dgm:pt>
    <dgm:pt modelId="{B7B5E2E0-985B-453C-994C-A103E26E2CA5}" type="pres">
      <dgm:prSet presAssocID="{27646D38-725D-4954-807D-8655840CA534}" presName="node" presStyleLbl="alignAccFollowNode1" presStyleIdx="1" presStyleCnt="2">
        <dgm:presLayoutVars>
          <dgm:bulletEnabled val="1"/>
        </dgm:presLayoutVars>
      </dgm:prSet>
      <dgm:spPr/>
      <dgm:t>
        <a:bodyPr/>
        <a:lstStyle/>
        <a:p>
          <a:endParaRPr lang="es-EC"/>
        </a:p>
      </dgm:t>
    </dgm:pt>
  </dgm:ptLst>
  <dgm:cxnLst>
    <dgm:cxn modelId="{18912B8F-A02C-4EA2-893A-C2285B0076D1}" type="presOf" srcId="{27646D38-725D-4954-807D-8655840CA534}" destId="{B7B5E2E0-985B-453C-994C-A103E26E2CA5}" srcOrd="0" destOrd="0" presId="urn:microsoft.com/office/officeart/2005/8/layout/lProcess3"/>
    <dgm:cxn modelId="{4838CFEB-C309-41ED-A20A-4C9291AD0041}" type="presOf" srcId="{546FA929-330C-4D40-9A07-F61C9208B785}" destId="{56EC7567-7BFC-4B3F-9A90-DD55A2BE555A}" srcOrd="0" destOrd="0" presId="urn:microsoft.com/office/officeart/2005/8/layout/lProcess3"/>
    <dgm:cxn modelId="{01F7035F-74A1-4EA1-ADBC-BC2393FDF586}" srcId="{B0163A9B-AEC1-433B-9741-49B3A79CF87F}" destId="{C75C869A-4D47-46E0-A6C6-067D2044BB80}" srcOrd="0" destOrd="0" parTransId="{730DD8B2-6006-4143-A9E4-77F79E2954F5}" sibTransId="{D4C0233B-CA85-4A7D-A9C7-3477F9A6DAC4}"/>
    <dgm:cxn modelId="{3D71A8D0-B5F0-4C0C-B59A-87E7291D0B30}" type="presOf" srcId="{C75C869A-4D47-46E0-A6C6-067D2044BB80}" destId="{7467FD32-7D29-4C8B-9C6F-D5DBBE4E8EBC}" srcOrd="0" destOrd="0" presId="urn:microsoft.com/office/officeart/2005/8/layout/lProcess3"/>
    <dgm:cxn modelId="{A007A106-05A1-44A0-84EB-13A2DEA2B942}" srcId="{C75C869A-4D47-46E0-A6C6-067D2044BB80}" destId="{27646D38-725D-4954-807D-8655840CA534}" srcOrd="1" destOrd="0" parTransId="{06255F8D-FFF0-4767-B192-B3B9EA9222A6}" sibTransId="{87D2E3CA-3A07-4D00-8EA5-FA1C2191CDB4}"/>
    <dgm:cxn modelId="{72735BE4-FA28-4F31-87F6-8CD161342AAA}" type="presOf" srcId="{B0163A9B-AEC1-433B-9741-49B3A79CF87F}" destId="{55448D49-3E04-4EBA-8573-7A4DE5B6EAE0}" srcOrd="0" destOrd="0" presId="urn:microsoft.com/office/officeart/2005/8/layout/lProcess3"/>
    <dgm:cxn modelId="{6883E39E-69E1-419A-B8F9-2B09C58FA6C3}" srcId="{C75C869A-4D47-46E0-A6C6-067D2044BB80}" destId="{546FA929-330C-4D40-9A07-F61C9208B785}" srcOrd="0" destOrd="0" parTransId="{23709687-6B89-4810-B90F-2F133857F0E9}" sibTransId="{358FCB69-F2C0-43A8-B760-D867C882A6B8}"/>
    <dgm:cxn modelId="{F52378F6-41EC-42B5-95BC-D4CFA0B93D7F}" type="presParOf" srcId="{55448D49-3E04-4EBA-8573-7A4DE5B6EAE0}" destId="{8C6C42DD-B2B6-4F28-B08B-26A4F41FD398}" srcOrd="0" destOrd="0" presId="urn:microsoft.com/office/officeart/2005/8/layout/lProcess3"/>
    <dgm:cxn modelId="{449994E6-E107-46A4-BE14-43447C6A86A4}" type="presParOf" srcId="{8C6C42DD-B2B6-4F28-B08B-26A4F41FD398}" destId="{7467FD32-7D29-4C8B-9C6F-D5DBBE4E8EBC}" srcOrd="0" destOrd="0" presId="urn:microsoft.com/office/officeart/2005/8/layout/lProcess3"/>
    <dgm:cxn modelId="{7A5B6860-7F70-4947-872C-5D3E388A21A2}" type="presParOf" srcId="{8C6C42DD-B2B6-4F28-B08B-26A4F41FD398}" destId="{E31F9A7F-FC2B-4E09-AD27-6319A230DC84}" srcOrd="1" destOrd="0" presId="urn:microsoft.com/office/officeart/2005/8/layout/lProcess3"/>
    <dgm:cxn modelId="{C13C24C3-5777-49A6-AB2E-0EA11E119F43}" type="presParOf" srcId="{8C6C42DD-B2B6-4F28-B08B-26A4F41FD398}" destId="{56EC7567-7BFC-4B3F-9A90-DD55A2BE555A}" srcOrd="2" destOrd="0" presId="urn:microsoft.com/office/officeart/2005/8/layout/lProcess3"/>
    <dgm:cxn modelId="{8850E3BA-E7CA-4A77-9415-DBECD6FC4744}" type="presParOf" srcId="{8C6C42DD-B2B6-4F28-B08B-26A4F41FD398}" destId="{CEB82EF1-D612-4F32-A2FB-D0FC5AFDD25C}" srcOrd="3" destOrd="0" presId="urn:microsoft.com/office/officeart/2005/8/layout/lProcess3"/>
    <dgm:cxn modelId="{6B260B2A-1837-443C-A4D2-B946B7DC60B0}" type="presParOf" srcId="{8C6C42DD-B2B6-4F28-B08B-26A4F41FD398}" destId="{B7B5E2E0-985B-453C-994C-A103E26E2CA5}" srcOrd="4"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9F976-897D-4A0B-BB16-BCC3883FEB3F}">
      <dsp:nvSpPr>
        <dsp:cNvPr id="0" name=""/>
        <dsp:cNvSpPr/>
      </dsp:nvSpPr>
      <dsp:spPr>
        <a:xfrm>
          <a:off x="0" y="3151"/>
          <a:ext cx="3357123" cy="575561"/>
        </a:xfrm>
        <a:prstGeom prst="roundRect">
          <a:avLst>
            <a:gd name="adj" fmla="val 10000"/>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Guamote</a:t>
          </a:r>
          <a:endParaRPr lang="es-EC" sz="1900" kern="1200" dirty="0"/>
        </a:p>
      </dsp:txBody>
      <dsp:txXfrm>
        <a:off x="16858" y="20009"/>
        <a:ext cx="3323407" cy="541845"/>
      </dsp:txXfrm>
    </dsp:sp>
    <dsp:sp modelId="{D9DAB345-1E9C-45D7-A8BA-2F946618388F}">
      <dsp:nvSpPr>
        <dsp:cNvPr id="0" name=""/>
        <dsp:cNvSpPr/>
      </dsp:nvSpPr>
      <dsp:spPr>
        <a:xfrm rot="5400000">
          <a:off x="1317905" y="980901"/>
          <a:ext cx="721311" cy="1046014"/>
        </a:xfrm>
        <a:prstGeom prst="rightArrow">
          <a:avLst>
            <a:gd name="adj1" fmla="val 60000"/>
            <a:gd name="adj2" fmla="val 50000"/>
          </a:avLst>
        </a:prstGeom>
        <a:blipFill rotWithShape="0">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5400000">
        <a:off x="1364757" y="1143253"/>
        <a:ext cx="627608" cy="504918"/>
      </dsp:txXfrm>
    </dsp:sp>
    <dsp:sp modelId="{EBBEFE8B-C9D6-436A-AF07-017B5DCA6223}">
      <dsp:nvSpPr>
        <dsp:cNvPr id="0" name=""/>
        <dsp:cNvSpPr/>
      </dsp:nvSpPr>
      <dsp:spPr>
        <a:xfrm>
          <a:off x="136186" y="2337546"/>
          <a:ext cx="3084749" cy="732343"/>
        </a:xfrm>
        <a:prstGeom prst="roundRect">
          <a:avLst>
            <a:gd name="adj" fmla="val 10000"/>
          </a:avLst>
        </a:prstGeom>
        <a:blipFill rotWithShape="0">
          <a:blip xmlns:r="http://schemas.openxmlformats.org/officeDocument/2006/relationships" r:embed="rId1">
            <a:duotone>
              <a:schemeClr val="accent4">
                <a:hueOff val="10211516"/>
                <a:satOff val="-11993"/>
                <a:lumOff val="4608"/>
                <a:alphaOff val="0"/>
                <a:shade val="36000"/>
                <a:satMod val="120000"/>
              </a:schemeClr>
              <a:schemeClr val="accent4">
                <a:hueOff val="10211516"/>
                <a:satOff val="-11993"/>
                <a:lumOff val="4608"/>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Actualidad</a:t>
          </a:r>
          <a:endParaRPr lang="es-EC" sz="1900" kern="1200" dirty="0"/>
        </a:p>
      </dsp:txBody>
      <dsp:txXfrm>
        <a:off x="157636" y="2358996"/>
        <a:ext cx="3041849" cy="689443"/>
      </dsp:txXfrm>
    </dsp:sp>
    <dsp:sp modelId="{792FE3F3-AF15-4C9E-AB5A-7067A53D1F34}">
      <dsp:nvSpPr>
        <dsp:cNvPr id="0" name=""/>
        <dsp:cNvSpPr/>
      </dsp:nvSpPr>
      <dsp:spPr>
        <a:xfrm rot="5400000">
          <a:off x="1018998" y="3157832"/>
          <a:ext cx="1319126" cy="1582951"/>
        </a:xfrm>
        <a:prstGeom prst="rightArrow">
          <a:avLst>
            <a:gd name="adj1" fmla="val 60000"/>
            <a:gd name="adj2" fmla="val 50000"/>
          </a:avLst>
        </a:prstGeom>
        <a:blipFill rotWithShape="0">
          <a:blip xmlns:r="http://schemas.openxmlformats.org/officeDocument/2006/relationships" r:embed="rId1">
            <a:duotone>
              <a:schemeClr val="accent4">
                <a:hueOff val="20423033"/>
                <a:satOff val="-23986"/>
                <a:lumOff val="9216"/>
                <a:alphaOff val="0"/>
                <a:shade val="36000"/>
                <a:satMod val="120000"/>
              </a:schemeClr>
              <a:schemeClr val="accent4">
                <a:hueOff val="20423033"/>
                <a:satOff val="-23986"/>
                <a:lumOff val="9216"/>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5400000">
        <a:off x="1203676" y="3289744"/>
        <a:ext cx="949771" cy="923388"/>
      </dsp:txXfrm>
    </dsp:sp>
    <dsp:sp modelId="{F0217B3C-8D5D-46D1-AE64-3668654EFB91}">
      <dsp:nvSpPr>
        <dsp:cNvPr id="0" name=""/>
        <dsp:cNvSpPr/>
      </dsp:nvSpPr>
      <dsp:spPr>
        <a:xfrm>
          <a:off x="136186" y="4828725"/>
          <a:ext cx="3084749" cy="732343"/>
        </a:xfrm>
        <a:prstGeom prst="roundRect">
          <a:avLst>
            <a:gd name="adj" fmla="val 10000"/>
          </a:avLst>
        </a:prstGeom>
        <a:blipFill rotWithShape="0">
          <a:blip xmlns:r="http://schemas.openxmlformats.org/officeDocument/2006/relationships" r:embed="rId1">
            <a:duotone>
              <a:schemeClr val="accent4">
                <a:hueOff val="20423033"/>
                <a:satOff val="-23986"/>
                <a:lumOff val="9216"/>
                <a:alphaOff val="0"/>
                <a:shade val="36000"/>
                <a:satMod val="120000"/>
              </a:schemeClr>
              <a:schemeClr val="accent4">
                <a:hueOff val="20423033"/>
                <a:satOff val="-23986"/>
                <a:lumOff val="9216"/>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Plan</a:t>
          </a:r>
          <a:r>
            <a:rPr lang="es-EC" sz="1800" kern="1200" baseline="0" dirty="0" smtClean="0"/>
            <a:t> de Marketing</a:t>
          </a:r>
          <a:endParaRPr lang="es-EC" sz="1800" kern="1200" dirty="0"/>
        </a:p>
      </dsp:txBody>
      <dsp:txXfrm>
        <a:off x="157636" y="4850175"/>
        <a:ext cx="3041849" cy="689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7FD32-7D29-4C8B-9C6F-D5DBBE4E8EBC}">
      <dsp:nvSpPr>
        <dsp:cNvPr id="0" name=""/>
        <dsp:cNvSpPr/>
      </dsp:nvSpPr>
      <dsp:spPr>
        <a:xfrm>
          <a:off x="2264" y="22835"/>
          <a:ext cx="3499619" cy="1399847"/>
        </a:xfrm>
        <a:prstGeom prst="chevron">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s-EC" sz="2800" kern="1200" dirty="0" smtClean="0"/>
            <a:t>Interacción</a:t>
          </a:r>
          <a:endParaRPr lang="es-EC" sz="2800" kern="1200" dirty="0"/>
        </a:p>
      </dsp:txBody>
      <dsp:txXfrm>
        <a:off x="702188" y="22835"/>
        <a:ext cx="2099772" cy="1399847"/>
      </dsp:txXfrm>
    </dsp:sp>
    <dsp:sp modelId="{56EC7567-7BFC-4B3F-9A90-DD55A2BE555A}">
      <dsp:nvSpPr>
        <dsp:cNvPr id="0" name=""/>
        <dsp:cNvSpPr/>
      </dsp:nvSpPr>
      <dsp:spPr>
        <a:xfrm>
          <a:off x="3046933" y="141822"/>
          <a:ext cx="2904684" cy="1161873"/>
        </a:xfrm>
        <a:prstGeom prst="chevron">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Visitantes y el territorio</a:t>
          </a:r>
          <a:endParaRPr lang="es-EC" sz="1600" kern="1200" dirty="0"/>
        </a:p>
      </dsp:txBody>
      <dsp:txXfrm>
        <a:off x="3627870" y="141822"/>
        <a:ext cx="1742811" cy="1161873"/>
      </dsp:txXfrm>
    </dsp:sp>
    <dsp:sp modelId="{B7B5E2E0-985B-453C-994C-A103E26E2CA5}">
      <dsp:nvSpPr>
        <dsp:cNvPr id="0" name=""/>
        <dsp:cNvSpPr/>
      </dsp:nvSpPr>
      <dsp:spPr>
        <a:xfrm>
          <a:off x="5544962" y="141822"/>
          <a:ext cx="2904684" cy="1161873"/>
        </a:xfrm>
        <a:prstGeom prst="chevron">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s-EC" sz="1600" kern="1200" dirty="0" smtClean="0"/>
            <a:t>Mediante un modelo matemático aplicable al futuro</a:t>
          </a:r>
          <a:endParaRPr lang="es-EC" sz="1600" kern="1200" dirty="0"/>
        </a:p>
      </dsp:txBody>
      <dsp:txXfrm>
        <a:off x="6125899" y="141822"/>
        <a:ext cx="1742811" cy="1161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7FD32-7D29-4C8B-9C6F-D5DBBE4E8EBC}">
      <dsp:nvSpPr>
        <dsp:cNvPr id="0" name=""/>
        <dsp:cNvSpPr/>
      </dsp:nvSpPr>
      <dsp:spPr>
        <a:xfrm>
          <a:off x="2264" y="22835"/>
          <a:ext cx="3499619" cy="1399847"/>
        </a:xfrm>
        <a:prstGeom prst="chevron">
          <a:avLst/>
        </a:prstGeom>
        <a:blipFill rotWithShape="0">
          <a:blip xmlns:r="http://schemas.openxmlformats.org/officeDocument/2006/relationships" r:embed="rId1">
            <a:duotone>
              <a:schemeClr val="accent1">
                <a:hueOff val="0"/>
                <a:satOff val="0"/>
                <a:lumOff val="0"/>
                <a:alphaOff val="0"/>
                <a:tint val="70000"/>
                <a:shade val="63000"/>
              </a:schemeClr>
              <a:schemeClr val="accen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20320" rIns="0" bIns="20320" numCol="1" spcCol="1270" anchor="ctr" anchorCtr="0">
          <a:noAutofit/>
        </a:bodyPr>
        <a:lstStyle/>
        <a:p>
          <a:pPr lvl="0" algn="ctr" defTabSz="1422400">
            <a:lnSpc>
              <a:spcPct val="90000"/>
            </a:lnSpc>
            <a:spcBef>
              <a:spcPct val="0"/>
            </a:spcBef>
            <a:spcAft>
              <a:spcPct val="35000"/>
            </a:spcAft>
          </a:pPr>
          <a:r>
            <a:rPr lang="es-EC" sz="3200" kern="1200" dirty="0" smtClean="0"/>
            <a:t>Lenguaje</a:t>
          </a:r>
          <a:endParaRPr lang="es-EC" sz="3200" kern="1200" dirty="0"/>
        </a:p>
      </dsp:txBody>
      <dsp:txXfrm>
        <a:off x="702188" y="22835"/>
        <a:ext cx="2099772" cy="1399847"/>
      </dsp:txXfrm>
    </dsp:sp>
    <dsp:sp modelId="{56EC7567-7BFC-4B3F-9A90-DD55A2BE555A}">
      <dsp:nvSpPr>
        <dsp:cNvPr id="0" name=""/>
        <dsp:cNvSpPr/>
      </dsp:nvSpPr>
      <dsp:spPr>
        <a:xfrm>
          <a:off x="3046933" y="141822"/>
          <a:ext cx="2904684" cy="1161873"/>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C" sz="1500" kern="1200" dirty="0" smtClean="0"/>
            <a:t>Matemático que existe algo en el universo </a:t>
          </a:r>
          <a:endParaRPr lang="es-EC" sz="1500" kern="1200" dirty="0"/>
        </a:p>
      </dsp:txBody>
      <dsp:txXfrm>
        <a:off x="3627870" y="141822"/>
        <a:ext cx="1742811" cy="1161873"/>
      </dsp:txXfrm>
    </dsp:sp>
    <dsp:sp modelId="{B7B5E2E0-985B-453C-994C-A103E26E2CA5}">
      <dsp:nvSpPr>
        <dsp:cNvPr id="0" name=""/>
        <dsp:cNvSpPr/>
      </dsp:nvSpPr>
      <dsp:spPr>
        <a:xfrm>
          <a:off x="5544962" y="141822"/>
          <a:ext cx="2904684" cy="1161873"/>
        </a:xfrm>
        <a:prstGeom prst="chevron">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s-EC" sz="1500" kern="1200" dirty="0" smtClean="0"/>
            <a:t>Construir el modelo.</a:t>
          </a:r>
        </a:p>
        <a:p>
          <a:pPr lvl="0" algn="ctr" defTabSz="666750">
            <a:lnSpc>
              <a:spcPct val="90000"/>
            </a:lnSpc>
            <a:spcBef>
              <a:spcPct val="0"/>
            </a:spcBef>
            <a:spcAft>
              <a:spcPct val="35000"/>
            </a:spcAft>
          </a:pPr>
          <a:r>
            <a:rPr lang="es-EC" sz="1500" kern="1200" dirty="0" smtClean="0"/>
            <a:t>Analizar el modelo.</a:t>
          </a:r>
        </a:p>
        <a:p>
          <a:pPr lvl="0" algn="ctr" defTabSz="666750">
            <a:lnSpc>
              <a:spcPct val="90000"/>
            </a:lnSpc>
            <a:spcBef>
              <a:spcPct val="0"/>
            </a:spcBef>
            <a:spcAft>
              <a:spcPct val="35000"/>
            </a:spcAft>
          </a:pPr>
          <a:r>
            <a:rPr lang="es-EC" sz="1500" kern="1200" dirty="0" smtClean="0"/>
            <a:t>Interpretación </a:t>
          </a:r>
          <a:endParaRPr lang="es-EC" sz="1500" kern="1200" dirty="0"/>
        </a:p>
      </dsp:txBody>
      <dsp:txXfrm>
        <a:off x="6125899" y="141822"/>
        <a:ext cx="1742811" cy="11618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A158E-E020-4572-8126-976481D1FBE6}" type="datetimeFigureOut">
              <a:rPr lang="es-EC" smtClean="0"/>
              <a:t>07/06/2018</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48F3DC-0F86-4868-B932-753D9DA02EAB}" type="slidenum">
              <a:rPr lang="es-EC" smtClean="0"/>
              <a:t>‹Nº›</a:t>
            </a:fld>
            <a:endParaRPr lang="es-EC"/>
          </a:p>
        </p:txBody>
      </p:sp>
    </p:spTree>
    <p:extLst>
      <p:ext uri="{BB962C8B-B14F-4D97-AF65-F5344CB8AC3E}">
        <p14:creationId xmlns:p14="http://schemas.microsoft.com/office/powerpoint/2010/main" val="10750504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7804358-7F70-438B-8B8B-D3F49228569D}" type="datetimeFigureOut">
              <a:rPr lang="es-EC" smtClean="0"/>
              <a:t>07/06/2018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16D8104-C82C-4AE8-9F16-B313307A345C}" type="slidenum">
              <a:rPr lang="es-EC" smtClean="0"/>
              <a:t>‹Nº›</a:t>
            </a:fld>
            <a:endParaRPr lang="es-EC"/>
          </a:p>
        </p:txBody>
      </p:sp>
    </p:spTree>
    <p:extLst>
      <p:ext uri="{BB962C8B-B14F-4D97-AF65-F5344CB8AC3E}">
        <p14:creationId xmlns:p14="http://schemas.microsoft.com/office/powerpoint/2010/main" val="169995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804358-7F70-438B-8B8B-D3F49228569D}" type="datetimeFigureOut">
              <a:rPr lang="es-EC" smtClean="0"/>
              <a:t>07/06/2018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16D8104-C82C-4AE8-9F16-B313307A345C}" type="slidenum">
              <a:rPr lang="es-EC" smtClean="0"/>
              <a:t>‹Nº›</a:t>
            </a:fld>
            <a:endParaRPr lang="es-EC"/>
          </a:p>
        </p:txBody>
      </p:sp>
    </p:spTree>
    <p:extLst>
      <p:ext uri="{BB962C8B-B14F-4D97-AF65-F5344CB8AC3E}">
        <p14:creationId xmlns:p14="http://schemas.microsoft.com/office/powerpoint/2010/main" val="313534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804358-7F70-438B-8B8B-D3F49228569D}" type="datetimeFigureOut">
              <a:rPr lang="es-EC" smtClean="0"/>
              <a:t>07/06/2018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16D8104-C82C-4AE8-9F16-B313307A345C}" type="slidenum">
              <a:rPr lang="es-EC" smtClean="0"/>
              <a:t>‹Nº›</a:t>
            </a:fld>
            <a:endParaRPr lang="es-EC"/>
          </a:p>
        </p:txBody>
      </p:sp>
    </p:spTree>
    <p:extLst>
      <p:ext uri="{BB962C8B-B14F-4D97-AF65-F5344CB8AC3E}">
        <p14:creationId xmlns:p14="http://schemas.microsoft.com/office/powerpoint/2010/main" val="46316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7804358-7F70-438B-8B8B-D3F49228569D}" type="datetimeFigureOut">
              <a:rPr lang="es-EC" smtClean="0"/>
              <a:t>07/06/2018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16D8104-C82C-4AE8-9F16-B313307A345C}" type="slidenum">
              <a:rPr lang="es-EC" smtClean="0"/>
              <a:t>‹Nº›</a:t>
            </a:fld>
            <a:endParaRPr lang="es-EC"/>
          </a:p>
        </p:txBody>
      </p:sp>
    </p:spTree>
    <p:extLst>
      <p:ext uri="{BB962C8B-B14F-4D97-AF65-F5344CB8AC3E}">
        <p14:creationId xmlns:p14="http://schemas.microsoft.com/office/powerpoint/2010/main" val="255003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27804358-7F70-438B-8B8B-D3F49228569D}" type="datetimeFigureOut">
              <a:rPr lang="es-EC" smtClean="0"/>
              <a:t>07/06/2018</a:t>
            </a:fld>
            <a:endParaRPr lang="es-EC"/>
          </a:p>
        </p:txBody>
      </p:sp>
      <p:sp>
        <p:nvSpPr>
          <p:cNvPr id="5" name="Footer Placeholder 4"/>
          <p:cNvSpPr>
            <a:spLocks noGrp="1"/>
          </p:cNvSpPr>
          <p:nvPr>
            <p:ph type="ftr" sz="quarter" idx="11"/>
          </p:nvPr>
        </p:nvSpPr>
        <p:spPr>
          <a:xfrm>
            <a:off x="2182708" y="6272784"/>
            <a:ext cx="6327648" cy="365125"/>
          </a:xfrm>
        </p:spPr>
        <p:txBody>
          <a:bodyPr/>
          <a:lstStyle/>
          <a:p>
            <a:endParaRPr lang="es-EC"/>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16D8104-C82C-4AE8-9F16-B313307A345C}" type="slidenum">
              <a:rPr lang="es-EC" smtClean="0"/>
              <a:t>‹Nº›</a:t>
            </a:fld>
            <a:endParaRPr lang="es-EC"/>
          </a:p>
        </p:txBody>
      </p:sp>
    </p:spTree>
    <p:extLst>
      <p:ext uri="{BB962C8B-B14F-4D97-AF65-F5344CB8AC3E}">
        <p14:creationId xmlns:p14="http://schemas.microsoft.com/office/powerpoint/2010/main" val="3905717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7804358-7F70-438B-8B8B-D3F49228569D}" type="datetimeFigureOut">
              <a:rPr lang="es-EC" smtClean="0"/>
              <a:t>07/06/2018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16D8104-C82C-4AE8-9F16-B313307A345C}" type="slidenum">
              <a:rPr lang="es-EC" smtClean="0"/>
              <a:t>‹Nº›</a:t>
            </a:fld>
            <a:endParaRPr lang="es-EC"/>
          </a:p>
        </p:txBody>
      </p:sp>
    </p:spTree>
    <p:extLst>
      <p:ext uri="{BB962C8B-B14F-4D97-AF65-F5344CB8AC3E}">
        <p14:creationId xmlns:p14="http://schemas.microsoft.com/office/powerpoint/2010/main" val="393877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7804358-7F70-438B-8B8B-D3F49228569D}" type="datetimeFigureOut">
              <a:rPr lang="es-EC" smtClean="0"/>
              <a:t>07/06/2018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16D8104-C82C-4AE8-9F16-B313307A345C}" type="slidenum">
              <a:rPr lang="es-EC" smtClean="0"/>
              <a:t>‹Nº›</a:t>
            </a:fld>
            <a:endParaRPr lang="es-EC"/>
          </a:p>
        </p:txBody>
      </p:sp>
    </p:spTree>
    <p:extLst>
      <p:ext uri="{BB962C8B-B14F-4D97-AF65-F5344CB8AC3E}">
        <p14:creationId xmlns:p14="http://schemas.microsoft.com/office/powerpoint/2010/main" val="413907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7804358-7F70-438B-8B8B-D3F49228569D}" type="datetimeFigureOut">
              <a:rPr lang="es-EC" smtClean="0"/>
              <a:t>07/06/2018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16D8104-C82C-4AE8-9F16-B313307A345C}" type="slidenum">
              <a:rPr lang="es-EC" smtClean="0"/>
              <a:t>‹Nº›</a:t>
            </a:fld>
            <a:endParaRPr lang="es-EC"/>
          </a:p>
        </p:txBody>
      </p:sp>
      <p:pic>
        <p:nvPicPr>
          <p:cNvPr id="7" name="Imagen 6"/>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583324" y="286603"/>
            <a:ext cx="10783613" cy="5923059"/>
          </a:xfrm>
          <a:prstGeom prst="rect">
            <a:avLst/>
          </a:prstGeom>
        </p:spPr>
      </p:pic>
    </p:spTree>
    <p:extLst>
      <p:ext uri="{BB962C8B-B14F-4D97-AF65-F5344CB8AC3E}">
        <p14:creationId xmlns:p14="http://schemas.microsoft.com/office/powerpoint/2010/main" val="32008885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04358-7F70-438B-8B8B-D3F49228569D}" type="datetimeFigureOut">
              <a:rPr lang="es-EC" smtClean="0"/>
              <a:t>07/06/2018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16D8104-C82C-4AE8-9F16-B313307A345C}" type="slidenum">
              <a:rPr lang="es-EC" smtClean="0"/>
              <a:t>‹Nº›</a:t>
            </a:fld>
            <a:endParaRPr lang="es-EC"/>
          </a:p>
        </p:txBody>
      </p:sp>
    </p:spTree>
    <p:extLst>
      <p:ext uri="{BB962C8B-B14F-4D97-AF65-F5344CB8AC3E}">
        <p14:creationId xmlns:p14="http://schemas.microsoft.com/office/powerpoint/2010/main" val="3964765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7804358-7F70-438B-8B8B-D3F49228569D}" type="datetimeFigureOut">
              <a:rPr lang="es-EC" smtClean="0"/>
              <a:t>07/06/2018</a:t>
            </a:fld>
            <a:endParaRPr lang="es-EC"/>
          </a:p>
        </p:txBody>
      </p:sp>
      <p:sp>
        <p:nvSpPr>
          <p:cNvPr id="6" name="Footer Placeholder 5"/>
          <p:cNvSpPr>
            <a:spLocks noGrp="1"/>
          </p:cNvSpPr>
          <p:nvPr>
            <p:ph type="ftr" sz="quarter" idx="11"/>
          </p:nvPr>
        </p:nvSpPr>
        <p:spPr/>
        <p:txBody>
          <a:bodyPr/>
          <a:lstStyle/>
          <a:p>
            <a:endParaRPr lang="es-EC"/>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16D8104-C82C-4AE8-9F16-B313307A345C}" type="slidenum">
              <a:rPr lang="es-EC" smtClean="0"/>
              <a:t>‹Nº›</a:t>
            </a:fld>
            <a:endParaRPr lang="es-EC"/>
          </a:p>
        </p:txBody>
      </p:sp>
    </p:spTree>
    <p:extLst>
      <p:ext uri="{BB962C8B-B14F-4D97-AF65-F5344CB8AC3E}">
        <p14:creationId xmlns:p14="http://schemas.microsoft.com/office/powerpoint/2010/main" val="17031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7804358-7F70-438B-8B8B-D3F49228569D}" type="datetimeFigureOut">
              <a:rPr lang="es-EC" smtClean="0"/>
              <a:t>07/06/2018</a:t>
            </a:fld>
            <a:endParaRPr lang="es-EC"/>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16D8104-C82C-4AE8-9F16-B313307A345C}" type="slidenum">
              <a:rPr lang="es-EC" smtClean="0"/>
              <a:t>‹Nº›</a:t>
            </a:fld>
            <a:endParaRPr lang="es-EC"/>
          </a:p>
        </p:txBody>
      </p:sp>
    </p:spTree>
    <p:extLst>
      <p:ext uri="{BB962C8B-B14F-4D97-AF65-F5344CB8AC3E}">
        <p14:creationId xmlns:p14="http://schemas.microsoft.com/office/powerpoint/2010/main" val="1600467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7804358-7F70-438B-8B8B-D3F49228569D}" type="datetimeFigureOut">
              <a:rPr lang="es-EC" smtClean="0"/>
              <a:t>07/06/2018</a:t>
            </a:fld>
            <a:endParaRPr lang="es-EC"/>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C"/>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16D8104-C82C-4AE8-9F16-B313307A345C}" type="slidenum">
              <a:rPr lang="es-EC" smtClean="0"/>
              <a:t>‹Nº›</a:t>
            </a:fld>
            <a:endParaRPr lang="es-EC"/>
          </a:p>
        </p:txBody>
      </p:sp>
    </p:spTree>
    <p:extLst>
      <p:ext uri="{BB962C8B-B14F-4D97-AF65-F5344CB8AC3E}">
        <p14:creationId xmlns:p14="http://schemas.microsoft.com/office/powerpoint/2010/main" val="352754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Resultado de imagen para turismo ecuad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21775" y="146601"/>
            <a:ext cx="11430000" cy="64091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226" y="273020"/>
            <a:ext cx="5392818" cy="120866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2118100" y="1601446"/>
            <a:ext cx="8730713" cy="500009"/>
          </a:xfrm>
          <a:prstGeom prst="rect">
            <a:avLst/>
          </a:prstGeom>
        </p:spPr>
        <p:txBody>
          <a:bodyPr wrap="square">
            <a:spAutoFit/>
          </a:bodyPr>
          <a:lstStyle/>
          <a:p>
            <a:pPr algn="ctr">
              <a:lnSpc>
                <a:spcPct val="150000"/>
              </a:lnSpc>
              <a:spcAft>
                <a:spcPts val="1000"/>
              </a:spcAft>
              <a:tabLst>
                <a:tab pos="2466975" algn="l"/>
              </a:tabLst>
            </a:pPr>
            <a:r>
              <a:rPr lang="es-ES_tradnl" sz="2000" b="1" dirty="0" smtClean="0">
                <a:latin typeface="+mj-lt"/>
                <a:ea typeface="Calibri" panose="020F0502020204030204" pitchFamily="34" charset="0"/>
                <a:cs typeface="Times New Roman" panose="02020603050405020304" pitchFamily="18" charset="0"/>
              </a:rPr>
              <a:t>DEPARTAMENTO DE CIENCIAS ECONÓMICAS, ADMINISTRATIVAS Y DE COMERCIO</a:t>
            </a:r>
            <a:endParaRPr lang="es-EC" dirty="0">
              <a:effectLst/>
              <a:latin typeface="+mj-lt"/>
              <a:ea typeface="Calibri" panose="020F0502020204030204" pitchFamily="34" charset="0"/>
              <a:cs typeface="Times New Roman" panose="02020603050405020304" pitchFamily="18" charset="0"/>
            </a:endParaRPr>
          </a:p>
        </p:txBody>
      </p:sp>
      <p:sp>
        <p:nvSpPr>
          <p:cNvPr id="5" name="Rectángulo 4"/>
          <p:cNvSpPr/>
          <p:nvPr/>
        </p:nvSpPr>
        <p:spPr>
          <a:xfrm>
            <a:off x="1343188" y="2469188"/>
            <a:ext cx="9986074" cy="1200329"/>
          </a:xfrm>
          <a:prstGeom prst="rect">
            <a:avLst/>
          </a:prstGeom>
        </p:spPr>
        <p:txBody>
          <a:bodyPr wrap="square">
            <a:spAutoFit/>
          </a:bodyPr>
          <a:lstStyle/>
          <a:p>
            <a:pPr algn="ctr">
              <a:lnSpc>
                <a:spcPct val="200000"/>
              </a:lnSpc>
              <a:spcBef>
                <a:spcPts val="1200"/>
              </a:spcBef>
              <a:spcAft>
                <a:spcPts val="1000"/>
              </a:spcAft>
            </a:pPr>
            <a:r>
              <a:rPr lang="es-ES_tradnl" b="1" dirty="0">
                <a:latin typeface="+mj-lt"/>
                <a:ea typeface="Calibri" panose="020F0502020204030204" pitchFamily="34" charset="0"/>
                <a:cs typeface="Times New Roman" panose="02020603050405020304" pitchFamily="18" charset="0"/>
              </a:rPr>
              <a:t>“DESARROLLO DE UN PLAN DE MARKETING PARA EL FORTALECIMIENTO DE LA PROMOCIÓN TURÍSTICA DEL CANTÓN GUAMOTE ADECUADO A UN MODELO MATEMÁTICO”</a:t>
            </a:r>
            <a:endParaRPr lang="es-EC" sz="1600" dirty="0">
              <a:effectLst/>
              <a:latin typeface="+mj-lt"/>
              <a:ea typeface="Calibri" panose="020F0502020204030204" pitchFamily="34" charset="0"/>
              <a:cs typeface="Times New Roman" panose="02020603050405020304" pitchFamily="18" charset="0"/>
            </a:endParaRPr>
          </a:p>
        </p:txBody>
      </p:sp>
      <p:sp>
        <p:nvSpPr>
          <p:cNvPr id="6" name="Rectángulo 5"/>
          <p:cNvSpPr/>
          <p:nvPr/>
        </p:nvSpPr>
        <p:spPr>
          <a:xfrm>
            <a:off x="2996635" y="4238728"/>
            <a:ext cx="6096000" cy="1051570"/>
          </a:xfrm>
          <a:prstGeom prst="rect">
            <a:avLst/>
          </a:prstGeom>
        </p:spPr>
        <p:txBody>
          <a:bodyPr>
            <a:spAutoFit/>
          </a:bodyPr>
          <a:lstStyle/>
          <a:p>
            <a:pPr algn="ctr">
              <a:lnSpc>
                <a:spcPct val="150000"/>
              </a:lnSpc>
              <a:spcAft>
                <a:spcPts val="1000"/>
              </a:spcAft>
              <a:tabLst>
                <a:tab pos="2466975" algn="l"/>
              </a:tabLst>
            </a:pPr>
            <a:r>
              <a:rPr lang="es-ES_tradnl" b="1" dirty="0" smtClean="0">
                <a:latin typeface="+mj-lt"/>
                <a:ea typeface="Calibri" panose="020F0502020204030204" pitchFamily="34" charset="0"/>
                <a:cs typeface="Times New Roman" panose="02020603050405020304" pitchFamily="18" charset="0"/>
              </a:rPr>
              <a:t>AUTOR:</a:t>
            </a:r>
            <a:r>
              <a:rPr lang="es-EC" sz="1600" dirty="0" smtClean="0">
                <a:latin typeface="+mj-lt"/>
                <a:ea typeface="Calibri" panose="020F0502020204030204" pitchFamily="34" charset="0"/>
                <a:cs typeface="Times New Roman" panose="02020603050405020304" pitchFamily="18" charset="0"/>
              </a:rPr>
              <a:t> </a:t>
            </a:r>
            <a:r>
              <a:rPr lang="es-ES_tradnl" b="1" dirty="0" smtClean="0">
                <a:latin typeface="+mj-lt"/>
                <a:ea typeface="Calibri" panose="020F0502020204030204" pitchFamily="34" charset="0"/>
                <a:cs typeface="Times New Roman" panose="02020603050405020304" pitchFamily="18" charset="0"/>
              </a:rPr>
              <a:t>PROAÑO </a:t>
            </a:r>
            <a:r>
              <a:rPr lang="es-ES_tradnl" b="1" dirty="0">
                <a:latin typeface="+mj-lt"/>
                <a:ea typeface="Calibri" panose="020F0502020204030204" pitchFamily="34" charset="0"/>
                <a:cs typeface="Times New Roman" panose="02020603050405020304" pitchFamily="18" charset="0"/>
              </a:rPr>
              <a:t>MUÑOZ LUIS </a:t>
            </a:r>
            <a:r>
              <a:rPr lang="es-ES_tradnl" b="1" dirty="0" smtClean="0">
                <a:latin typeface="+mj-lt"/>
                <a:ea typeface="Calibri" panose="020F0502020204030204" pitchFamily="34" charset="0"/>
                <a:cs typeface="Times New Roman" panose="02020603050405020304" pitchFamily="18" charset="0"/>
              </a:rPr>
              <a:t>ALEXANDER</a:t>
            </a:r>
            <a:r>
              <a:rPr lang="es-ES_tradnl" b="1" dirty="0">
                <a:latin typeface="+mj-lt"/>
                <a:ea typeface="Calibri" panose="020F0502020204030204" pitchFamily="34" charset="0"/>
                <a:cs typeface="Times New Roman" panose="02020603050405020304" pitchFamily="18" charset="0"/>
              </a:rPr>
              <a:t> </a:t>
            </a:r>
            <a:endParaRPr lang="es-EC" sz="1600" dirty="0">
              <a:latin typeface="+mj-lt"/>
              <a:ea typeface="Calibri" panose="020F0502020204030204" pitchFamily="34" charset="0"/>
              <a:cs typeface="Times New Roman" panose="02020603050405020304" pitchFamily="18" charset="0"/>
            </a:endParaRPr>
          </a:p>
          <a:p>
            <a:pPr algn="ctr">
              <a:lnSpc>
                <a:spcPct val="150000"/>
              </a:lnSpc>
              <a:spcAft>
                <a:spcPts val="1000"/>
              </a:spcAft>
              <a:tabLst>
                <a:tab pos="2466975" algn="l"/>
              </a:tabLst>
            </a:pPr>
            <a:r>
              <a:rPr lang="es-ES_tradnl" b="1" dirty="0">
                <a:latin typeface="+mj-lt"/>
                <a:ea typeface="Calibri" panose="020F0502020204030204" pitchFamily="34" charset="0"/>
                <a:cs typeface="Times New Roman" panose="02020603050405020304" pitchFamily="18" charset="0"/>
              </a:rPr>
              <a:t>DIRECTOR: ING. ALFREDO FARID MANTILLA VARGAS</a:t>
            </a:r>
            <a:endParaRPr lang="es-EC" sz="1600" dirty="0">
              <a:effectLst/>
              <a:latin typeface="+mj-lt"/>
              <a:ea typeface="Calibri" panose="020F0502020204030204" pitchFamily="34" charset="0"/>
              <a:cs typeface="Times New Roman" panose="02020603050405020304" pitchFamily="18" charset="0"/>
            </a:endParaRPr>
          </a:p>
        </p:txBody>
      </p:sp>
      <p:pic>
        <p:nvPicPr>
          <p:cNvPr id="8200" name="Picture 8" descr="Resultado de imagen para ingenierÃ­a en mercadotec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18" y="5290298"/>
            <a:ext cx="2386739" cy="1374762"/>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Resultado de imagen para CANTON gUAMO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5851" y="5404532"/>
            <a:ext cx="2205924" cy="126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160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687761" y="1398061"/>
            <a:ext cx="10058400" cy="54780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Definición del problema</a:t>
            </a:r>
            <a:endParaRPr lang="es-EC" dirty="0"/>
          </a:p>
        </p:txBody>
      </p:sp>
      <p:sp>
        <p:nvSpPr>
          <p:cNvPr id="5" name="Título 1"/>
          <p:cNvSpPr txBox="1">
            <a:spLocks/>
          </p:cNvSpPr>
          <p:nvPr/>
        </p:nvSpPr>
        <p:spPr>
          <a:xfrm>
            <a:off x="1059042" y="509431"/>
            <a:ext cx="10058400" cy="54780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Fase cualitativa</a:t>
            </a:r>
            <a:endParaRPr lang="es-EC" dirty="0"/>
          </a:p>
        </p:txBody>
      </p:sp>
      <p:sp>
        <p:nvSpPr>
          <p:cNvPr id="6" name="Rectángulo 5"/>
          <p:cNvSpPr/>
          <p:nvPr/>
        </p:nvSpPr>
        <p:spPr>
          <a:xfrm>
            <a:off x="1059042" y="2286692"/>
            <a:ext cx="9598707" cy="3544560"/>
          </a:xfrm>
          <a:prstGeom prst="rect">
            <a:avLst/>
          </a:prstGeom>
        </p:spPr>
        <p:txBody>
          <a:bodyPr wrap="square">
            <a:spAutoFit/>
          </a:bodyPr>
          <a:lstStyle/>
          <a:p>
            <a:pPr indent="180340">
              <a:lnSpc>
                <a:spcPct val="200000"/>
              </a:lnSpc>
              <a:spcAft>
                <a:spcPts val="1000"/>
              </a:spcAft>
            </a:pPr>
            <a:r>
              <a:rPr lang="es-ES_tradnl" dirty="0" smtClean="0">
                <a:solidFill>
                  <a:srgbClr val="000000"/>
                </a:solidFill>
                <a:effectLst/>
                <a:ea typeface="Calibri" panose="020F0502020204030204" pitchFamily="34" charset="0"/>
                <a:cs typeface="Times New Roman" panose="02020603050405020304" pitchFamily="18" charset="0"/>
              </a:rPr>
              <a:t>El cantón Guamote es de los 10 cantones que conforman la provincia de Chimborazo, mismo que no es reconocido por los turistas y la diversidad de atractivos turísticos que poseen, por la falta de promoción turística y publicidad.</a:t>
            </a:r>
            <a:endParaRPr lang="es-EC" dirty="0" smtClean="0">
              <a:effectLst/>
              <a:ea typeface="Calibri" panose="020F0502020204030204" pitchFamily="34" charset="0"/>
              <a:cs typeface="Times New Roman" panose="02020603050405020304" pitchFamily="18" charset="0"/>
            </a:endParaRPr>
          </a:p>
          <a:p>
            <a:pPr indent="180340">
              <a:lnSpc>
                <a:spcPct val="200000"/>
              </a:lnSpc>
              <a:spcAft>
                <a:spcPts val="1000"/>
              </a:spcAft>
            </a:pPr>
            <a:r>
              <a:rPr lang="es-ES_tradnl" dirty="0" smtClean="0">
                <a:solidFill>
                  <a:srgbClr val="000000"/>
                </a:solidFill>
                <a:effectLst/>
                <a:ea typeface="Calibri" panose="020F0502020204030204" pitchFamily="34" charset="0"/>
                <a:cs typeface="Times New Roman" panose="02020603050405020304" pitchFamily="18" charset="0"/>
              </a:rPr>
              <a:t>Por esta razón la presente investigación determinara si existe o no la adecuada promoción turística de las actividades del cantón Guamote a través de la aplicación de una investigación descriptiva, utilizando la técnica de la encuesta y de la observación.</a:t>
            </a:r>
            <a:endParaRPr lang="es-EC"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83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4582" y="149629"/>
            <a:ext cx="10058400" cy="698269"/>
          </a:xfrm>
        </p:spPr>
        <p:txBody>
          <a:bodyPr>
            <a:normAutofit fontScale="90000"/>
          </a:bodyPr>
          <a:lstStyle/>
          <a:p>
            <a:r>
              <a:rPr lang="es-EC" dirty="0" smtClean="0"/>
              <a:t>FASE CUALITATIVA</a:t>
            </a:r>
            <a:endParaRPr lang="es-EC" dirty="0"/>
          </a:p>
        </p:txBody>
      </p:sp>
      <p:sp>
        <p:nvSpPr>
          <p:cNvPr id="3" name="Rectángulo 2"/>
          <p:cNvSpPr/>
          <p:nvPr/>
        </p:nvSpPr>
        <p:spPr>
          <a:xfrm>
            <a:off x="676099" y="5474009"/>
            <a:ext cx="9736975" cy="830997"/>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s-ES_tradnl" sz="1600" dirty="0" smtClean="0">
                <a:solidFill>
                  <a:srgbClr val="000000"/>
                </a:solidFill>
                <a:effectLst/>
                <a:ea typeface="Calibri" panose="020F0502020204030204" pitchFamily="34" charset="0"/>
                <a:cs typeface="Times New Roman" panose="02020603050405020304" pitchFamily="18" charset="0"/>
              </a:rPr>
              <a:t>H1: El 15% de los turistas que visitan el cantón no conoce los atractivos turísticos. </a:t>
            </a:r>
            <a:endParaRPr lang="es-EC" sz="1600" dirty="0" smtClean="0">
              <a:effectLst/>
              <a:ea typeface="Calibri" panose="020F0502020204030204" pitchFamily="34" charset="0"/>
              <a:cs typeface="Times New Roman" panose="02020603050405020304" pitchFamily="18" charset="0"/>
            </a:endParaRPr>
          </a:p>
          <a:p>
            <a:pPr marL="342900" lvl="0" indent="-342900">
              <a:lnSpc>
                <a:spcPct val="150000"/>
              </a:lnSpc>
              <a:spcAft>
                <a:spcPts val="1000"/>
              </a:spcAft>
              <a:buFont typeface="Symbol" panose="05050102010706020507" pitchFamily="18" charset="2"/>
              <a:buChar char=""/>
            </a:pPr>
            <a:r>
              <a:rPr lang="es-ES_tradnl" sz="1600" dirty="0" smtClean="0">
                <a:solidFill>
                  <a:srgbClr val="000000"/>
                </a:solidFill>
                <a:effectLst/>
                <a:ea typeface="Calibri" panose="020F0502020204030204" pitchFamily="34" charset="0"/>
                <a:cs typeface="Times New Roman" panose="02020603050405020304" pitchFamily="18" charset="0"/>
              </a:rPr>
              <a:t>H3: El Cantón Guamote no tiene atractivos turísticos para poder promocionarlos.</a:t>
            </a:r>
            <a:endParaRPr lang="es-EC" sz="1600" dirty="0">
              <a:effectLst/>
              <a:ea typeface="Calibri" panose="020F0502020204030204" pitchFamily="34" charset="0"/>
              <a:cs typeface="Times New Roman" panose="02020603050405020304" pitchFamily="18" charset="0"/>
            </a:endParaRPr>
          </a:p>
        </p:txBody>
      </p:sp>
      <p:sp>
        <p:nvSpPr>
          <p:cNvPr id="4" name="Título 1"/>
          <p:cNvSpPr txBox="1">
            <a:spLocks/>
          </p:cNvSpPr>
          <p:nvPr/>
        </p:nvSpPr>
        <p:spPr>
          <a:xfrm>
            <a:off x="1047403" y="915556"/>
            <a:ext cx="10058400" cy="6982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4000" dirty="0" smtClean="0"/>
              <a:t>Objetivo general</a:t>
            </a:r>
            <a:endParaRPr lang="es-EC" sz="4000" dirty="0"/>
          </a:p>
        </p:txBody>
      </p:sp>
      <p:sp>
        <p:nvSpPr>
          <p:cNvPr id="5" name="Rectángulo 4"/>
          <p:cNvSpPr/>
          <p:nvPr/>
        </p:nvSpPr>
        <p:spPr>
          <a:xfrm>
            <a:off x="676099" y="1418843"/>
            <a:ext cx="10695712" cy="830997"/>
          </a:xfrm>
          <a:prstGeom prst="rect">
            <a:avLst/>
          </a:prstGeom>
        </p:spPr>
        <p:txBody>
          <a:bodyPr wrap="square">
            <a:spAutoFit/>
          </a:bodyPr>
          <a:lstStyle/>
          <a:p>
            <a:pPr marL="285750" indent="-285750">
              <a:lnSpc>
                <a:spcPct val="150000"/>
              </a:lnSpc>
              <a:buFont typeface="Arial" panose="020B0604020202020204" pitchFamily="34" charset="0"/>
              <a:buChar char="•"/>
            </a:pPr>
            <a:r>
              <a:rPr lang="es-ES_tradnl" sz="1600" dirty="0" smtClean="0">
                <a:solidFill>
                  <a:srgbClr val="000000"/>
                </a:solidFill>
                <a:effectLst/>
                <a:ea typeface="Calibri" panose="020F0502020204030204" pitchFamily="34" charset="0"/>
                <a:cs typeface="Times New Roman" panose="02020603050405020304" pitchFamily="18" charset="0"/>
              </a:rPr>
              <a:t> Crear un plan de marketing para fortalecer el turismo por la falta de promoción turística de los diversos atractivos turísticos del cantón Guamote adecuado a un modelo matemático.</a:t>
            </a:r>
            <a:endParaRPr lang="es-EC" sz="1600" dirty="0"/>
          </a:p>
        </p:txBody>
      </p:sp>
      <p:sp>
        <p:nvSpPr>
          <p:cNvPr id="6" name="Título 1"/>
          <p:cNvSpPr txBox="1">
            <a:spLocks/>
          </p:cNvSpPr>
          <p:nvPr/>
        </p:nvSpPr>
        <p:spPr>
          <a:xfrm>
            <a:off x="1047403" y="2249840"/>
            <a:ext cx="10058400" cy="6982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4000" dirty="0" smtClean="0"/>
              <a:t>Objetivo Específicos </a:t>
            </a:r>
            <a:endParaRPr lang="es-EC" sz="4000" dirty="0"/>
          </a:p>
        </p:txBody>
      </p:sp>
      <p:sp>
        <p:nvSpPr>
          <p:cNvPr id="7" name="Rectángulo 6"/>
          <p:cNvSpPr/>
          <p:nvPr/>
        </p:nvSpPr>
        <p:spPr>
          <a:xfrm>
            <a:off x="676099" y="3025798"/>
            <a:ext cx="10429704" cy="1672253"/>
          </a:xfrm>
          <a:prstGeom prst="rect">
            <a:avLst/>
          </a:prstGeom>
        </p:spPr>
        <p:txBody>
          <a:bodyPr wrap="square">
            <a:spAutoFit/>
          </a:bodyPr>
          <a:lstStyle/>
          <a:p>
            <a:pPr marL="342900" lvl="0" indent="-342900">
              <a:lnSpc>
                <a:spcPct val="150000"/>
              </a:lnSpc>
              <a:spcAft>
                <a:spcPts val="800"/>
              </a:spcAft>
              <a:buFont typeface="Symbol" panose="05050102010706020507" pitchFamily="18" charset="2"/>
              <a:buChar char=""/>
            </a:pPr>
            <a:r>
              <a:rPr lang="es-ES_tradnl" sz="1600" dirty="0" smtClean="0">
                <a:solidFill>
                  <a:srgbClr val="000000"/>
                </a:solidFill>
                <a:effectLst/>
                <a:ea typeface="Calibri" panose="020F0502020204030204" pitchFamily="34" charset="0"/>
                <a:cs typeface="Times New Roman" panose="02020603050405020304" pitchFamily="18" charset="0"/>
              </a:rPr>
              <a:t>Determinar el grado de satisfacción que existen en los turistas nacionales y extranjeros de las actividades recreacionales del cantón Guamote. </a:t>
            </a:r>
            <a:endParaRPr lang="es-EC" sz="1600" dirty="0" smtClean="0">
              <a:effectLst/>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s-ES_tradnl" sz="1600" dirty="0" smtClean="0">
                <a:solidFill>
                  <a:srgbClr val="000000"/>
                </a:solidFill>
                <a:effectLst/>
                <a:ea typeface="Calibri" panose="020F0502020204030204" pitchFamily="34" charset="0"/>
                <a:cs typeface="Times New Roman" panose="02020603050405020304" pitchFamily="18" charset="0"/>
              </a:rPr>
              <a:t>Determinar la frecuencia de visita de los turistas nacionales y extranjeros a los atractivos turísticos del cantón Guamote</a:t>
            </a:r>
            <a:endParaRPr lang="es-EC" sz="1600" dirty="0" smtClean="0">
              <a:effectLst/>
              <a:ea typeface="Calibri" panose="020F0502020204030204" pitchFamily="34" charset="0"/>
              <a:cs typeface="Times New Roman" panose="02020603050405020304" pitchFamily="18" charset="0"/>
            </a:endParaRPr>
          </a:p>
        </p:txBody>
      </p:sp>
      <p:sp>
        <p:nvSpPr>
          <p:cNvPr id="8" name="Título 1"/>
          <p:cNvSpPr txBox="1">
            <a:spLocks/>
          </p:cNvSpPr>
          <p:nvPr/>
        </p:nvSpPr>
        <p:spPr>
          <a:xfrm>
            <a:off x="1047403" y="4840893"/>
            <a:ext cx="10058400" cy="6982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4000" dirty="0" smtClean="0"/>
              <a:t>Hipótesis</a:t>
            </a:r>
            <a:endParaRPr lang="es-EC" sz="4000" dirty="0"/>
          </a:p>
        </p:txBody>
      </p:sp>
    </p:spTree>
    <p:extLst>
      <p:ext uri="{BB962C8B-B14F-4D97-AF65-F5344CB8AC3E}">
        <p14:creationId xmlns:p14="http://schemas.microsoft.com/office/powerpoint/2010/main" val="81742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645899"/>
          </a:xfrm>
        </p:spPr>
        <p:txBody>
          <a:bodyPr>
            <a:normAutofit fontScale="90000"/>
          </a:bodyPr>
          <a:lstStyle/>
          <a:p>
            <a:r>
              <a:rPr lang="es-EC" dirty="0" smtClean="0"/>
              <a:t>Fase cualitativa</a:t>
            </a:r>
            <a:endParaRPr lang="es-EC" dirty="0"/>
          </a:p>
        </p:txBody>
      </p:sp>
      <p:sp>
        <p:nvSpPr>
          <p:cNvPr id="3" name="Rectángulo 2"/>
          <p:cNvSpPr/>
          <p:nvPr/>
        </p:nvSpPr>
        <p:spPr>
          <a:xfrm>
            <a:off x="933270" y="1174018"/>
            <a:ext cx="10804301" cy="873381"/>
          </a:xfrm>
          <a:prstGeom prst="rect">
            <a:avLst/>
          </a:prstGeom>
        </p:spPr>
        <p:txBody>
          <a:bodyPr wrap="square">
            <a:spAutoFit/>
          </a:bodyPr>
          <a:lstStyle/>
          <a:p>
            <a:pPr>
              <a:lnSpc>
                <a:spcPct val="150000"/>
              </a:lnSpc>
            </a:pPr>
            <a:r>
              <a:rPr lang="es-ES_tradnl" dirty="0">
                <a:ea typeface="Calibri" panose="020F0502020204030204" pitchFamily="34" charset="0"/>
              </a:rPr>
              <a:t>L</a:t>
            </a:r>
            <a:r>
              <a:rPr lang="es-ES_tradnl" dirty="0" smtClean="0">
                <a:effectLst/>
                <a:ea typeface="Calibri" panose="020F0502020204030204" pitchFamily="34" charset="0"/>
              </a:rPr>
              <a:t>a investigación descriptiva </a:t>
            </a:r>
            <a:r>
              <a:rPr lang="es-ES_tradnl" dirty="0" smtClean="0"/>
              <a:t>con </a:t>
            </a:r>
            <a:r>
              <a:rPr lang="es-ES_tradnl" dirty="0"/>
              <a:t>la finalidad de conocer las conductas de los turistas que acuden al cantón Guamote</a:t>
            </a:r>
            <a:endParaRPr lang="es-EC" dirty="0"/>
          </a:p>
        </p:txBody>
      </p:sp>
      <p:sp>
        <p:nvSpPr>
          <p:cNvPr id="4" name="Rectángulo 3"/>
          <p:cNvSpPr/>
          <p:nvPr/>
        </p:nvSpPr>
        <p:spPr>
          <a:xfrm>
            <a:off x="1385732" y="2115687"/>
            <a:ext cx="6096000" cy="369332"/>
          </a:xfrm>
          <a:prstGeom prst="rect">
            <a:avLst/>
          </a:prstGeom>
        </p:spPr>
        <p:txBody>
          <a:bodyPr>
            <a:spAutoFit/>
          </a:bodyPr>
          <a:lstStyle/>
          <a:p>
            <a:r>
              <a:rPr lang="es-EC" dirty="0" smtClean="0"/>
              <a:t>Encuesta</a:t>
            </a:r>
            <a:endParaRPr lang="es-EC" dirty="0"/>
          </a:p>
        </p:txBody>
      </p:sp>
      <p:sp>
        <p:nvSpPr>
          <p:cNvPr id="6" name="Flecha derecha 5"/>
          <p:cNvSpPr/>
          <p:nvPr/>
        </p:nvSpPr>
        <p:spPr>
          <a:xfrm>
            <a:off x="2709949" y="2115687"/>
            <a:ext cx="94765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933270" y="2739582"/>
            <a:ext cx="10804301" cy="507831"/>
          </a:xfrm>
          <a:prstGeom prst="rect">
            <a:avLst/>
          </a:prstGeom>
        </p:spPr>
        <p:txBody>
          <a:bodyPr wrap="square">
            <a:spAutoFit/>
          </a:bodyPr>
          <a:lstStyle/>
          <a:p>
            <a:pPr>
              <a:lnSpc>
                <a:spcPct val="150000"/>
              </a:lnSpc>
            </a:pPr>
            <a:r>
              <a:rPr lang="es-EC" dirty="0" smtClean="0"/>
              <a:t>Fuentes de datos:</a:t>
            </a:r>
          </a:p>
        </p:txBody>
      </p:sp>
      <p:sp>
        <p:nvSpPr>
          <p:cNvPr id="8" name="Rectángulo 7"/>
          <p:cNvSpPr/>
          <p:nvPr/>
        </p:nvSpPr>
        <p:spPr>
          <a:xfrm>
            <a:off x="4048575" y="2739582"/>
            <a:ext cx="10804301" cy="1338828"/>
          </a:xfrm>
          <a:prstGeom prst="rect">
            <a:avLst/>
          </a:prstGeom>
        </p:spPr>
        <p:txBody>
          <a:bodyPr wrap="square">
            <a:spAutoFit/>
          </a:bodyPr>
          <a:lstStyle/>
          <a:p>
            <a:pPr>
              <a:lnSpc>
                <a:spcPct val="150000"/>
              </a:lnSpc>
            </a:pPr>
            <a:r>
              <a:rPr lang="es-EC" dirty="0" smtClean="0"/>
              <a:t>Primaria </a:t>
            </a:r>
          </a:p>
          <a:p>
            <a:pPr>
              <a:lnSpc>
                <a:spcPct val="150000"/>
              </a:lnSpc>
            </a:pPr>
            <a:r>
              <a:rPr lang="es-EC" dirty="0" smtClean="0"/>
              <a:t>Secundaria</a:t>
            </a:r>
          </a:p>
          <a:p>
            <a:pPr>
              <a:lnSpc>
                <a:spcPct val="150000"/>
              </a:lnSpc>
            </a:pPr>
            <a:r>
              <a:rPr lang="es-EC" dirty="0" smtClean="0"/>
              <a:t>Campo</a:t>
            </a:r>
          </a:p>
        </p:txBody>
      </p:sp>
      <p:sp>
        <p:nvSpPr>
          <p:cNvPr id="10" name="Rectángulo 9"/>
          <p:cNvSpPr/>
          <p:nvPr/>
        </p:nvSpPr>
        <p:spPr>
          <a:xfrm>
            <a:off x="0" y="3561230"/>
            <a:ext cx="5115118" cy="929357"/>
          </a:xfrm>
          <a:prstGeom prst="rect">
            <a:avLst/>
          </a:prstGeom>
        </p:spPr>
        <p:txBody>
          <a:bodyPr wrap="none">
            <a:spAutoFit/>
          </a:bodyPr>
          <a:lstStyle/>
          <a:p>
            <a:pPr lvl="2">
              <a:lnSpc>
                <a:spcPct val="200000"/>
              </a:lnSpc>
              <a:spcBef>
                <a:spcPts val="1000"/>
              </a:spcBef>
            </a:pPr>
            <a:r>
              <a:rPr lang="es-ES_tradnl" sz="3200" dirty="0" smtClean="0">
                <a:solidFill>
                  <a:srgbClr val="000000"/>
                </a:solidFill>
                <a:latin typeface="+mj-lt"/>
                <a:ea typeface="Times New Roman" panose="02020603050405020304" pitchFamily="18" charset="0"/>
                <a:cs typeface="Times New Roman" panose="02020603050405020304" pitchFamily="18" charset="0"/>
              </a:rPr>
              <a:t>TÉCNICAS DE INVESTIGACIÓN</a:t>
            </a:r>
            <a:endParaRPr lang="es-EC" sz="3200" dirty="0">
              <a:solidFill>
                <a:srgbClr val="000000"/>
              </a:solidFill>
              <a:effectLst/>
              <a:latin typeface="+mj-lt"/>
              <a:ea typeface="Times New Roman" panose="02020603050405020304" pitchFamily="18" charset="0"/>
              <a:cs typeface="Times New Roman" panose="02020603050405020304" pitchFamily="18" charset="0"/>
            </a:endParaRPr>
          </a:p>
        </p:txBody>
      </p:sp>
      <p:sp>
        <p:nvSpPr>
          <p:cNvPr id="11" name="Flecha derecha 10"/>
          <p:cNvSpPr/>
          <p:nvPr/>
        </p:nvSpPr>
        <p:spPr>
          <a:xfrm>
            <a:off x="2997153" y="2830397"/>
            <a:ext cx="94765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1872434" y="4761244"/>
            <a:ext cx="3817905" cy="369332"/>
          </a:xfrm>
          <a:prstGeom prst="rect">
            <a:avLst/>
          </a:prstGeom>
        </p:spPr>
        <p:txBody>
          <a:bodyPr wrap="none">
            <a:spAutoFit/>
          </a:bodyPr>
          <a:lstStyle/>
          <a:p>
            <a:r>
              <a:rPr lang="es-ES_tradnl" dirty="0" smtClean="0">
                <a:ea typeface="Calibri" panose="020F0502020204030204" pitchFamily="34" charset="0"/>
              </a:rPr>
              <a:t>El </a:t>
            </a:r>
            <a:r>
              <a:rPr lang="es-ES_tradnl" dirty="0" smtClean="0">
                <a:effectLst/>
                <a:ea typeface="Calibri" panose="020F0502020204030204" pitchFamily="34" charset="0"/>
              </a:rPr>
              <a:t>muestreo aleatorio estratificado</a:t>
            </a:r>
            <a:endParaRPr lang="es-EC" dirty="0"/>
          </a:p>
        </p:txBody>
      </p:sp>
      <p:sp>
        <p:nvSpPr>
          <p:cNvPr id="13" name="Rectángulo 12"/>
          <p:cNvSpPr/>
          <p:nvPr/>
        </p:nvSpPr>
        <p:spPr>
          <a:xfrm>
            <a:off x="5887488" y="4148255"/>
            <a:ext cx="6096000" cy="1595309"/>
          </a:xfrm>
          <a:prstGeom prst="rect">
            <a:avLst/>
          </a:prstGeom>
        </p:spPr>
        <p:txBody>
          <a:bodyPr>
            <a:spAutoFit/>
          </a:bodyPr>
          <a:lstStyle/>
          <a:p>
            <a:pPr algn="ctr">
              <a:lnSpc>
                <a:spcPct val="150000"/>
              </a:lnSpc>
              <a:spcAft>
                <a:spcPts val="1000"/>
              </a:spcAft>
            </a:pPr>
            <a:r>
              <a:rPr lang="es-ES_tradnl" dirty="0" smtClean="0">
                <a:effectLst/>
                <a:ea typeface="Calibri" panose="020F0502020204030204" pitchFamily="34" charset="0"/>
                <a:cs typeface="Times New Roman" panose="02020603050405020304" pitchFamily="18" charset="0"/>
              </a:rPr>
              <a:t>NH1= Cantón Guamote</a:t>
            </a:r>
            <a:endParaRPr lang="es-EC" dirty="0" smtClean="0">
              <a:effectLst/>
              <a:ea typeface="Calibri" panose="020F0502020204030204" pitchFamily="34" charset="0"/>
              <a:cs typeface="Times New Roman" panose="02020603050405020304" pitchFamily="18" charset="0"/>
            </a:endParaRPr>
          </a:p>
          <a:p>
            <a:pPr algn="ctr">
              <a:lnSpc>
                <a:spcPct val="150000"/>
              </a:lnSpc>
              <a:spcAft>
                <a:spcPts val="1000"/>
              </a:spcAft>
            </a:pPr>
            <a:r>
              <a:rPr lang="es-ES_tradnl" dirty="0" smtClean="0">
                <a:effectLst/>
                <a:ea typeface="Calibri" panose="020F0502020204030204" pitchFamily="34" charset="0"/>
                <a:cs typeface="Times New Roman" panose="02020603050405020304" pitchFamily="18" charset="0"/>
              </a:rPr>
              <a:t>NH2= Cantón Alausí </a:t>
            </a:r>
            <a:endParaRPr lang="es-EC" dirty="0" smtClean="0">
              <a:effectLst/>
              <a:ea typeface="Calibri" panose="020F0502020204030204" pitchFamily="34" charset="0"/>
              <a:cs typeface="Times New Roman" panose="02020603050405020304" pitchFamily="18" charset="0"/>
            </a:endParaRPr>
          </a:p>
          <a:p>
            <a:pPr algn="ctr">
              <a:lnSpc>
                <a:spcPct val="150000"/>
              </a:lnSpc>
              <a:spcAft>
                <a:spcPts val="1000"/>
              </a:spcAft>
            </a:pPr>
            <a:r>
              <a:rPr lang="es-ES_tradnl" dirty="0" smtClean="0">
                <a:effectLst/>
                <a:ea typeface="Calibri" panose="020F0502020204030204" pitchFamily="34" charset="0"/>
                <a:cs typeface="Times New Roman" panose="02020603050405020304" pitchFamily="18" charset="0"/>
              </a:rPr>
              <a:t>NH3=   Cantón Colta </a:t>
            </a:r>
            <a:endParaRPr lang="es-EC" dirty="0">
              <a:effectLst/>
              <a:ea typeface="Calibri" panose="020F0502020204030204" pitchFamily="34" charset="0"/>
              <a:cs typeface="Times New Roman" panose="02020603050405020304" pitchFamily="18" charset="0"/>
            </a:endParaRPr>
          </a:p>
        </p:txBody>
      </p:sp>
      <p:sp>
        <p:nvSpPr>
          <p:cNvPr id="14" name="Flecha derecha 13"/>
          <p:cNvSpPr/>
          <p:nvPr/>
        </p:nvSpPr>
        <p:spPr>
          <a:xfrm>
            <a:off x="6335420" y="4757939"/>
            <a:ext cx="947651"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3603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287" y="0"/>
            <a:ext cx="10058400" cy="1003610"/>
          </a:xfrm>
        </p:spPr>
        <p:txBody>
          <a:bodyPr>
            <a:normAutofit/>
          </a:bodyPr>
          <a:lstStyle/>
          <a:p>
            <a:r>
              <a:rPr lang="es-EC" sz="4400" dirty="0" smtClean="0"/>
              <a:t>Universo de estudio</a:t>
            </a:r>
            <a:endParaRPr lang="es-EC" sz="4400" dirty="0"/>
          </a:p>
        </p:txBody>
      </p:sp>
      <mc:AlternateContent xmlns:mc="http://schemas.openxmlformats.org/markup-compatibility/2006">
        <mc:Choice xmlns:a14="http://schemas.microsoft.com/office/drawing/2010/main" Requires="a14">
          <p:sp>
            <p:nvSpPr>
              <p:cNvPr id="3" name="CuadroTexto 2"/>
              <p:cNvSpPr txBox="1"/>
              <p:nvPr/>
            </p:nvSpPr>
            <p:spPr>
              <a:xfrm>
                <a:off x="512287" y="735981"/>
                <a:ext cx="11151889" cy="1095236"/>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m:rPr>
                          <m:nor/>
                        </m:rPr>
                        <a:rPr lang="es-EC" sz="2400" b="0" i="0" smtClean="0"/>
                        <m:t>L</m:t>
                      </m:r>
                      <m:r>
                        <m:rPr>
                          <m:nor/>
                        </m:rPr>
                        <a:rPr lang="es-ES_tradnl" sz="2400"/>
                        <m:t>os</m:t>
                      </m:r>
                      <m:r>
                        <m:rPr>
                          <m:nor/>
                        </m:rPr>
                        <a:rPr lang="es-ES_tradnl" sz="2400"/>
                        <m:t> </m:t>
                      </m:r>
                      <m:r>
                        <m:rPr>
                          <m:nor/>
                        </m:rPr>
                        <a:rPr lang="es-ES_tradnl" sz="2400"/>
                        <m:t>turistas</m:t>
                      </m:r>
                      <m:r>
                        <m:rPr>
                          <m:nor/>
                        </m:rPr>
                        <a:rPr lang="es-ES_tradnl" sz="2400"/>
                        <m:t> </m:t>
                      </m:r>
                      <m:r>
                        <m:rPr>
                          <m:nor/>
                        </m:rPr>
                        <a:rPr lang="es-ES_tradnl" sz="2400"/>
                        <m:t>que</m:t>
                      </m:r>
                      <m:r>
                        <m:rPr>
                          <m:nor/>
                        </m:rPr>
                        <a:rPr lang="es-ES_tradnl" sz="2400"/>
                        <m:t> </m:t>
                      </m:r>
                      <m:r>
                        <m:rPr>
                          <m:nor/>
                        </m:rPr>
                        <a:rPr lang="es-ES_tradnl" sz="2400"/>
                        <m:t>visitan</m:t>
                      </m:r>
                      <m:r>
                        <m:rPr>
                          <m:nor/>
                        </m:rPr>
                        <a:rPr lang="es-ES_tradnl" sz="2400"/>
                        <m:t> </m:t>
                      </m:r>
                      <m:r>
                        <m:rPr>
                          <m:nor/>
                        </m:rPr>
                        <a:rPr lang="es-ES_tradnl" sz="2400"/>
                        <m:t>los</m:t>
                      </m:r>
                      <m:r>
                        <m:rPr>
                          <m:nor/>
                        </m:rPr>
                        <a:rPr lang="es-ES_tradnl" sz="2400"/>
                        <m:t> </m:t>
                      </m:r>
                      <m:r>
                        <m:rPr>
                          <m:nor/>
                        </m:rPr>
                        <a:rPr lang="es-ES_tradnl" sz="2400"/>
                        <m:t>atractivos</m:t>
                      </m:r>
                      <m:r>
                        <m:rPr>
                          <m:nor/>
                        </m:rPr>
                        <a:rPr lang="es-ES_tradnl" sz="2400"/>
                        <m:t> </m:t>
                      </m:r>
                      <m:r>
                        <m:rPr>
                          <m:nor/>
                        </m:rPr>
                        <a:rPr lang="es-ES_tradnl" sz="2400"/>
                        <m:t>tur</m:t>
                      </m:r>
                      <m:r>
                        <m:rPr>
                          <m:nor/>
                        </m:rPr>
                        <a:rPr lang="es-ES_tradnl" sz="2400"/>
                        <m:t>í</m:t>
                      </m:r>
                      <m:r>
                        <m:rPr>
                          <m:nor/>
                        </m:rPr>
                        <a:rPr lang="es-ES_tradnl" sz="2400"/>
                        <m:t>sticos</m:t>
                      </m:r>
                      <m:r>
                        <m:rPr>
                          <m:nor/>
                        </m:rPr>
                        <a:rPr lang="es-ES_tradnl" sz="2400"/>
                        <m:t> </m:t>
                      </m:r>
                      <m:r>
                        <m:rPr>
                          <m:nor/>
                        </m:rPr>
                        <a:rPr lang="es-ES_tradnl" sz="2400"/>
                        <m:t>del</m:t>
                      </m:r>
                      <m:r>
                        <m:rPr>
                          <m:nor/>
                        </m:rPr>
                        <a:rPr lang="es-ES_tradnl" sz="2400"/>
                        <m:t> </m:t>
                      </m:r>
                      <m:r>
                        <m:rPr>
                          <m:nor/>
                        </m:rPr>
                        <a:rPr lang="es-ES_tradnl" sz="2400"/>
                        <m:t>que</m:t>
                      </m:r>
                      <m:r>
                        <m:rPr>
                          <m:nor/>
                        </m:rPr>
                        <a:rPr lang="es-ES_tradnl" sz="2400"/>
                        <m:t> </m:t>
                      </m:r>
                      <m:r>
                        <m:rPr>
                          <m:nor/>
                        </m:rPr>
                        <a:rPr lang="es-ES_tradnl" sz="2400"/>
                        <m:t>visiten</m:t>
                      </m:r>
                      <m:r>
                        <m:rPr>
                          <m:nor/>
                        </m:rPr>
                        <a:rPr lang="es-ES_tradnl" sz="2400"/>
                        <m:t> </m:t>
                      </m:r>
                      <m:r>
                        <m:rPr>
                          <m:nor/>
                        </m:rPr>
                        <a:rPr lang="es-ES_tradnl" sz="2400"/>
                        <m:t>los</m:t>
                      </m:r>
                      <m:r>
                        <m:rPr>
                          <m:nor/>
                        </m:rPr>
                        <a:rPr lang="es-ES_tradnl" sz="2400"/>
                        <m:t> </m:t>
                      </m:r>
                      <m:r>
                        <m:rPr>
                          <m:nor/>
                        </m:rPr>
                        <a:rPr lang="es-ES_tradnl" sz="2400"/>
                        <m:t>cantones</m:t>
                      </m:r>
                      <m:r>
                        <m:rPr>
                          <m:nor/>
                        </m:rPr>
                        <a:rPr lang="es-ES_tradnl" sz="2400"/>
                        <m:t> </m:t>
                      </m:r>
                      <m:r>
                        <m:rPr>
                          <m:nor/>
                        </m:rPr>
                        <a:rPr lang="es-ES_tradnl" sz="2400"/>
                        <m:t>de</m:t>
                      </m:r>
                      <m:r>
                        <m:rPr>
                          <m:nor/>
                        </m:rPr>
                        <a:rPr lang="es-ES_tradnl" sz="2400"/>
                        <m:t> </m:t>
                      </m:r>
                      <m:r>
                        <m:rPr>
                          <m:nor/>
                        </m:rPr>
                        <a:rPr lang="es-ES_tradnl" sz="2400"/>
                        <m:t>la</m:t>
                      </m:r>
                      <m:r>
                        <m:rPr>
                          <m:nor/>
                        </m:rPr>
                        <a:rPr lang="es-ES_tradnl" sz="2400"/>
                        <m:t> </m:t>
                      </m:r>
                      <m:r>
                        <m:rPr>
                          <m:nor/>
                        </m:rPr>
                        <a:rPr lang="es-ES_tradnl" sz="2400"/>
                        <m:t>provincia</m:t>
                      </m:r>
                      <m:r>
                        <m:rPr>
                          <m:nor/>
                        </m:rPr>
                        <a:rPr lang="es-ES_tradnl" sz="2400"/>
                        <m:t> </m:t>
                      </m:r>
                      <m:r>
                        <m:rPr>
                          <m:nor/>
                        </m:rPr>
                        <a:rPr lang="es-ES_tradnl" sz="2400"/>
                        <m:t>de</m:t>
                      </m:r>
                      <m:r>
                        <m:rPr>
                          <m:nor/>
                        </m:rPr>
                        <a:rPr lang="es-ES_tradnl" sz="2400"/>
                        <m:t> </m:t>
                      </m:r>
                      <m:r>
                        <m:rPr>
                          <m:nor/>
                        </m:rPr>
                        <a:rPr lang="es-ES_tradnl" sz="2400"/>
                        <m:t>Chimborazo</m:t>
                      </m:r>
                    </m:oMath>
                  </m:oMathPara>
                </a14:m>
                <a:endParaRPr lang="es-EC" sz="2400" dirty="0">
                  <a:effectLst/>
                  <a:latin typeface="Times New Roman" panose="02020603050405020304" pitchFamily="18" charset="0"/>
                  <a:ea typeface="Calibri" panose="020F0502020204030204" pitchFamily="34" charset="0"/>
                </a:endParaRPr>
              </a:p>
            </p:txBody>
          </p:sp>
        </mc:Choice>
        <mc:Fallback>
          <p:sp>
            <p:nvSpPr>
              <p:cNvPr id="3" name="CuadroTexto 2"/>
              <p:cNvSpPr txBox="1">
                <a:spLocks noRot="1" noChangeAspect="1" noMove="1" noResize="1" noEditPoints="1" noAdjustHandles="1" noChangeArrowheads="1" noChangeShapeType="1" noTextEdit="1"/>
              </p:cNvSpPr>
              <p:nvPr/>
            </p:nvSpPr>
            <p:spPr>
              <a:xfrm>
                <a:off x="512287" y="735981"/>
                <a:ext cx="11151889" cy="1095236"/>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4" name="CuadroTexto 2"/>
              <p:cNvSpPr txBox="1"/>
              <p:nvPr/>
            </p:nvSpPr>
            <p:spPr>
              <a:xfrm>
                <a:off x="4415302" y="1831217"/>
                <a:ext cx="2989108" cy="796115"/>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lgn="ctr">
                  <a:spcAft>
                    <a:spcPts val="0"/>
                  </a:spcAft>
                </a:pPr>
                <a14:m>
                  <m:oMathPara xmlns:m="http://schemas.openxmlformats.org/officeDocument/2006/math">
                    <m:oMathParaPr>
                      <m:jc m:val="centerGroup"/>
                    </m:oMathParaPr>
                    <m:oMath xmlns:m="http://schemas.openxmlformats.org/officeDocument/2006/math">
                      <m:r>
                        <a:rPr lang="es-ES_tradnl" sz="2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𝑛</m:t>
                      </m:r>
                      <m:r>
                        <a:rPr lang="es-ES_tradnl" sz="240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s-EC"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24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sSup>
                            <m:sSupPr>
                              <m:ctrlPr>
                                <a:rPr lang="es-EC"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𝑧</m:t>
                              </m:r>
                            </m:e>
                            <m:sup>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𝑃𝑄</m:t>
                          </m:r>
                        </m:num>
                        <m:den>
                          <m:sSup>
                            <m:sSupPr>
                              <m:ctrlPr>
                                <a:rPr lang="es-EC"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EC"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𝑧</m:t>
                              </m:r>
                            </m:e>
                            <m:sup>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s-ES_tradnl" sz="2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𝑃𝑄</m:t>
                          </m:r>
                        </m:den>
                      </m:f>
                    </m:oMath>
                  </m:oMathPara>
                </a14:m>
                <a:endParaRPr lang="es-EC" sz="2400" dirty="0">
                  <a:effectLst/>
                  <a:latin typeface="Times New Roman" panose="02020603050405020304" pitchFamily="18" charset="0"/>
                  <a:ea typeface="Calibri" panose="020F0502020204030204" pitchFamily="34" charset="0"/>
                </a:endParaRPr>
              </a:p>
            </p:txBody>
          </p:sp>
        </mc:Choice>
        <mc:Fallback>
          <p:sp>
            <p:nvSpPr>
              <p:cNvPr id="4" name="CuadroTexto 2"/>
              <p:cNvSpPr txBox="1">
                <a:spLocks noRot="1" noChangeAspect="1" noMove="1" noResize="1" noEditPoints="1" noAdjustHandles="1" noChangeArrowheads="1" noChangeShapeType="1" noTextEdit="1"/>
              </p:cNvSpPr>
              <p:nvPr/>
            </p:nvSpPr>
            <p:spPr>
              <a:xfrm>
                <a:off x="4415302" y="1831217"/>
                <a:ext cx="2989108" cy="796115"/>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Rectángulo 8"/>
              <p:cNvSpPr/>
              <p:nvPr/>
            </p:nvSpPr>
            <p:spPr>
              <a:xfrm>
                <a:off x="734989" y="2879626"/>
                <a:ext cx="4521944" cy="69730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d>
                            <m:dPr>
                              <m:begChr m:val=""/>
                              <m:ctrlPr>
                                <a:rPr lang="es-EC" i="1">
                                  <a:latin typeface="Cambria Math" panose="02040503050406030204" pitchFamily="18" charset="0"/>
                                </a:rPr>
                              </m:ctrlPr>
                            </m:dPr>
                            <m:e>
                              <m:r>
                                <a:rPr lang="es-EC" i="0">
                                  <a:latin typeface="Cambria Math" panose="02040503050406030204" pitchFamily="18" charset="0"/>
                                </a:rPr>
                                <m:t>2619  </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1,96</m:t>
                                      </m:r>
                                    </m:e>
                                  </m:d>
                                </m:e>
                                <m:sup>
                                  <m:r>
                                    <a:rPr lang="es-EC" i="0">
                                      <a:latin typeface="Cambria Math" panose="02040503050406030204" pitchFamily="18" charset="0"/>
                                    </a:rPr>
                                    <m:t>2</m:t>
                                  </m:r>
                                </m:sup>
                              </m:sSup>
                              <m:r>
                                <a:rPr lang="es-EC" i="0">
                                  <a:latin typeface="Cambria Math" panose="02040503050406030204" pitchFamily="18" charset="0"/>
                                </a:rPr>
                                <m:t>(0,5)(0,5</m:t>
                              </m:r>
                            </m:e>
                          </m:d>
                        </m:num>
                        <m:den>
                          <m:d>
                            <m:dPr>
                              <m:begChr m:val=""/>
                              <m:ctrlPr>
                                <a:rPr lang="es-EC" i="1">
                                  <a:latin typeface="Cambria Math" panose="02040503050406030204" pitchFamily="18" charset="0"/>
                                </a:rPr>
                              </m:ctrlPr>
                            </m:dPr>
                            <m:e>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0,05</m:t>
                                      </m:r>
                                    </m:e>
                                  </m:d>
                                </m:e>
                                <m:sup>
                                  <m:r>
                                    <a:rPr lang="es-EC" i="0">
                                      <a:latin typeface="Cambria Math" panose="02040503050406030204" pitchFamily="18" charset="0"/>
                                    </a:rPr>
                                    <m:t>2</m:t>
                                  </m:r>
                                </m:sup>
                              </m:sSup>
                              <m:d>
                                <m:dPr>
                                  <m:ctrlPr>
                                    <a:rPr lang="es-EC" i="1">
                                      <a:latin typeface="Cambria Math" panose="02040503050406030204" pitchFamily="18" charset="0"/>
                                    </a:rPr>
                                  </m:ctrlPr>
                                </m:dPr>
                                <m:e>
                                  <m:r>
                                    <a:rPr lang="es-EC" i="0">
                                      <a:latin typeface="Cambria Math" panose="02040503050406030204" pitchFamily="18" charset="0"/>
                                    </a:rPr>
                                    <m:t>2619−1</m:t>
                                  </m:r>
                                </m:e>
                              </m:d>
                              <m:r>
                                <a:rPr lang="es-EC" i="0">
                                  <a:latin typeface="Cambria Math" panose="02040503050406030204" pitchFamily="18" charset="0"/>
                                </a:rPr>
                                <m:t>+</m:t>
                              </m:r>
                              <m:sSup>
                                <m:sSupPr>
                                  <m:ctrlPr>
                                    <a:rPr lang="es-EC" i="1">
                                      <a:latin typeface="Cambria Math" panose="02040503050406030204" pitchFamily="18" charset="0"/>
                                    </a:rPr>
                                  </m:ctrlPr>
                                </m:sSupPr>
                                <m:e>
                                  <m:d>
                                    <m:dPr>
                                      <m:ctrlPr>
                                        <a:rPr lang="es-EC" i="1">
                                          <a:latin typeface="Cambria Math" panose="02040503050406030204" pitchFamily="18" charset="0"/>
                                        </a:rPr>
                                      </m:ctrlPr>
                                    </m:dPr>
                                    <m:e>
                                      <m:r>
                                        <a:rPr lang="es-EC" i="0">
                                          <a:latin typeface="Cambria Math" panose="02040503050406030204" pitchFamily="18" charset="0"/>
                                        </a:rPr>
                                        <m:t>1,96</m:t>
                                      </m:r>
                                    </m:e>
                                  </m:d>
                                </m:e>
                                <m:sup>
                                  <m:r>
                                    <a:rPr lang="es-EC" i="0">
                                      <a:latin typeface="Cambria Math" panose="02040503050406030204" pitchFamily="18" charset="0"/>
                                    </a:rPr>
                                    <m:t>2</m:t>
                                  </m:r>
                                </m:sup>
                              </m:sSup>
                              <m:r>
                                <a:rPr lang="es-EC" i="0">
                                  <a:latin typeface="Cambria Math" panose="02040503050406030204" pitchFamily="18" charset="0"/>
                                </a:rPr>
                                <m:t>(0,5)(0,5</m:t>
                              </m:r>
                            </m:e>
                          </m:d>
                        </m:den>
                      </m:f>
                    </m:oMath>
                  </m:oMathPara>
                </a14:m>
                <a:endParaRPr lang="es-EC" dirty="0"/>
              </a:p>
            </p:txBody>
          </p:sp>
        </mc:Choice>
        <mc:Fallback>
          <p:sp>
            <p:nvSpPr>
              <p:cNvPr id="9" name="Rectángulo 8"/>
              <p:cNvSpPr>
                <a:spLocks noRot="1" noChangeAspect="1" noMove="1" noResize="1" noEditPoints="1" noAdjustHandles="1" noChangeArrowheads="1" noChangeShapeType="1" noTextEdit="1"/>
              </p:cNvSpPr>
              <p:nvPr/>
            </p:nvSpPr>
            <p:spPr>
              <a:xfrm>
                <a:off x="734989" y="2879626"/>
                <a:ext cx="4521944" cy="697307"/>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10" name="CuadroTexto 5"/>
              <p:cNvSpPr txBox="1"/>
              <p:nvPr/>
            </p:nvSpPr>
            <p:spPr>
              <a:xfrm>
                <a:off x="1740055" y="3829227"/>
                <a:ext cx="3003922" cy="430887"/>
              </a:xfrm>
              <a:prstGeom prst="rect">
                <a:avLst/>
              </a:prstGeom>
              <a:no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p>
                <a:pPr>
                  <a:spcAft>
                    <a:spcPts val="0"/>
                  </a:spcAft>
                </a:pPr>
                <a14:m>
                  <m:oMath xmlns:m="http://schemas.openxmlformats.org/officeDocument/2006/math">
                    <m:r>
                      <a:rPr lang="es-ES_tradnl" sz="2800" b="1" i="1">
                        <a:solidFill>
                          <a:srgbClr val="000000"/>
                        </a:solidFill>
                        <a:effectLst/>
                        <a:highlight>
                          <a:srgbClr val="FFFF00"/>
                        </a:highlight>
                        <a:latin typeface="Cambria Math" panose="02040503050406030204" pitchFamily="18" charset="0"/>
                        <a:ea typeface="Calibri" panose="020F0502020204030204" pitchFamily="34" charset="0"/>
                      </a:rPr>
                      <m:t>𝒏</m:t>
                    </m:r>
                    <m:r>
                      <a:rPr lang="es-ES_tradnl" sz="2800" b="1" i="1">
                        <a:solidFill>
                          <a:srgbClr val="000000"/>
                        </a:solidFill>
                        <a:effectLst/>
                        <a:highlight>
                          <a:srgbClr val="FFFF00"/>
                        </a:highlight>
                        <a:latin typeface="Cambria Math" panose="02040503050406030204" pitchFamily="18" charset="0"/>
                        <a:ea typeface="Calibri" panose="020F0502020204030204" pitchFamily="34" charset="0"/>
                      </a:rPr>
                      <m:t>=</m:t>
                    </m:r>
                  </m:oMath>
                </a14:m>
                <a:r>
                  <a:rPr lang="es-ES_tradnl" sz="2800" b="1" dirty="0">
                    <a:solidFill>
                      <a:srgbClr val="000000"/>
                    </a:solidFill>
                    <a:effectLst/>
                    <a:highlight>
                      <a:srgbClr val="FFFF00"/>
                    </a:highlight>
                    <a:ea typeface="Calibri" panose="020F0502020204030204" pitchFamily="34" charset="0"/>
                    <a:cs typeface="Times New Roman" panose="02020603050405020304" pitchFamily="18" charset="0"/>
                  </a:rPr>
                  <a:t> </a:t>
                </a:r>
                <a:r>
                  <a:rPr lang="es-ES_tradnl" sz="2800" b="1" dirty="0">
                    <a:solidFill>
                      <a:srgbClr val="000000"/>
                    </a:solidFill>
                    <a:effectLst/>
                    <a:highlight>
                      <a:srgbClr val="FFFF00"/>
                    </a:highlight>
                    <a:latin typeface="Times New Roman" panose="02020603050405020304" pitchFamily="18" charset="0"/>
                    <a:ea typeface="Calibri" panose="020F0502020204030204" pitchFamily="34" charset="0"/>
                  </a:rPr>
                  <a:t>335 turistas</a:t>
                </a:r>
                <a:r>
                  <a:rPr lang="es-ES_tradnl" sz="2800" b="1" dirty="0">
                    <a:solidFill>
                      <a:srgbClr val="000000"/>
                    </a:solidFill>
                    <a:effectLst/>
                    <a:latin typeface="Times New Roman" panose="02020603050405020304" pitchFamily="18" charset="0"/>
                    <a:ea typeface="Calibri" panose="020F0502020204030204" pitchFamily="34" charset="0"/>
                  </a:rPr>
                  <a:t> </a:t>
                </a:r>
                <a:endParaRPr lang="es-EC" sz="2800" dirty="0">
                  <a:effectLst/>
                  <a:latin typeface="Times New Roman" panose="02020603050405020304" pitchFamily="18" charset="0"/>
                  <a:ea typeface="Calibri" panose="020F0502020204030204" pitchFamily="34" charset="0"/>
                </a:endParaRPr>
              </a:p>
            </p:txBody>
          </p:sp>
        </mc:Choice>
        <mc:Fallback>
          <p:sp>
            <p:nvSpPr>
              <p:cNvPr id="10" name="CuadroTexto 5"/>
              <p:cNvSpPr txBox="1">
                <a:spLocks noRot="1" noChangeAspect="1" noMove="1" noResize="1" noEditPoints="1" noAdjustHandles="1" noChangeArrowheads="1" noChangeShapeType="1" noTextEdit="1"/>
              </p:cNvSpPr>
              <p:nvPr/>
            </p:nvSpPr>
            <p:spPr>
              <a:xfrm>
                <a:off x="1740055" y="3829227"/>
                <a:ext cx="3003922" cy="430887"/>
              </a:xfrm>
              <a:prstGeom prst="rect">
                <a:avLst/>
              </a:prstGeom>
              <a:blipFill rotWithShape="0">
                <a:blip r:embed="rId5"/>
                <a:stretch>
                  <a:fillRect t="-25352" b="-49296"/>
                </a:stretch>
              </a:blipFill>
            </p:spPr>
            <p:txBody>
              <a:bodyPr/>
              <a:lstStyle/>
              <a:p>
                <a:r>
                  <a:rPr lang="es-EC">
                    <a:noFill/>
                  </a:rPr>
                  <a:t> </a:t>
                </a:r>
              </a:p>
            </p:txBody>
          </p:sp>
        </mc:Fallback>
      </mc:AlternateContent>
      <p:graphicFrame>
        <p:nvGraphicFramePr>
          <p:cNvPr id="11" name="Tabla 10"/>
          <p:cNvGraphicFramePr>
            <a:graphicFrameLocks noGrp="1"/>
          </p:cNvGraphicFramePr>
          <p:nvPr>
            <p:extLst>
              <p:ext uri="{D42A27DB-BD31-4B8C-83A1-F6EECF244321}">
                <p14:modId xmlns:p14="http://schemas.microsoft.com/office/powerpoint/2010/main" val="2942995628"/>
              </p:ext>
            </p:extLst>
          </p:nvPr>
        </p:nvGraphicFramePr>
        <p:xfrm>
          <a:off x="1144583" y="4753358"/>
          <a:ext cx="4194865" cy="1828800"/>
        </p:xfrm>
        <a:graphic>
          <a:graphicData uri="http://schemas.openxmlformats.org/drawingml/2006/table">
            <a:tbl>
              <a:tblPr firstRow="1" firstCol="1" bandRow="1">
                <a:tableStyleId>{BC89EF96-8CEA-46FF-86C4-4CE0E7609802}</a:tableStyleId>
              </a:tblPr>
              <a:tblGrid>
                <a:gridCol w="826439"/>
                <a:gridCol w="1769093"/>
                <a:gridCol w="1599333"/>
              </a:tblGrid>
              <a:tr h="190500">
                <a:tc>
                  <a:txBody>
                    <a:bodyPr/>
                    <a:lstStyle/>
                    <a:p>
                      <a:pPr algn="ctr">
                        <a:lnSpc>
                          <a:spcPct val="200000"/>
                        </a:lnSpc>
                        <a:spcAft>
                          <a:spcPts val="1000"/>
                        </a:spcAft>
                      </a:pPr>
                      <a:r>
                        <a:rPr lang="es-ES_tradnl" sz="1200">
                          <a:effectLst/>
                        </a:rPr>
                        <a:t>CÓDIGO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1000"/>
                        </a:spcAft>
                      </a:pPr>
                      <a:r>
                        <a:rPr lang="es-ES_tradnl" sz="1200">
                          <a:effectLst/>
                        </a:rPr>
                        <a:t>CANTONES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1000"/>
                        </a:spcAft>
                      </a:pPr>
                      <a:r>
                        <a:rPr lang="es-ES_tradnl" sz="1200" dirty="0">
                          <a:effectLst/>
                        </a:rPr>
                        <a:t>POBLACIÓN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200000"/>
                        </a:lnSpc>
                        <a:spcAft>
                          <a:spcPts val="1000"/>
                        </a:spcAft>
                      </a:pPr>
                      <a:r>
                        <a:rPr lang="es-ES_tradnl" sz="1600">
                          <a:effectLst/>
                        </a:rPr>
                        <a:t>NH1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1000"/>
                        </a:spcAft>
                      </a:pPr>
                      <a:r>
                        <a:rPr lang="es-ES_tradnl" sz="1600">
                          <a:effectLst/>
                        </a:rPr>
                        <a:t>GUAMOTE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1000"/>
                        </a:spcAft>
                      </a:pPr>
                      <a:r>
                        <a:rPr lang="es-ES_tradnl" sz="1600">
                          <a:effectLst/>
                        </a:rPr>
                        <a:t>2919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200000"/>
                        </a:lnSpc>
                        <a:spcAft>
                          <a:spcPts val="1000"/>
                        </a:spcAft>
                      </a:pPr>
                      <a:r>
                        <a:rPr lang="es-ES_tradnl" sz="1600">
                          <a:effectLst/>
                        </a:rPr>
                        <a:t>NH2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1000"/>
                        </a:spcAft>
                      </a:pPr>
                      <a:r>
                        <a:rPr lang="es-ES_tradnl" sz="1600">
                          <a:effectLst/>
                        </a:rPr>
                        <a:t>ALAUSÍ</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1000"/>
                        </a:spcAft>
                      </a:pPr>
                      <a:r>
                        <a:rPr lang="es-ES_tradnl" sz="1600">
                          <a:effectLst/>
                        </a:rPr>
                        <a:t>2746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200000"/>
                        </a:lnSpc>
                        <a:spcAft>
                          <a:spcPts val="1000"/>
                        </a:spcAft>
                      </a:pPr>
                      <a:r>
                        <a:rPr lang="es-ES_tradnl" sz="1600">
                          <a:effectLst/>
                        </a:rPr>
                        <a:t>NH3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1000"/>
                        </a:spcAft>
                      </a:pPr>
                      <a:r>
                        <a:rPr lang="es-ES_tradnl" sz="1600">
                          <a:effectLst/>
                        </a:rPr>
                        <a:t>COLTA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1000"/>
                        </a:spcAft>
                      </a:pPr>
                      <a:r>
                        <a:rPr lang="es-ES_tradnl" sz="1600" dirty="0">
                          <a:effectLst/>
                        </a:rPr>
                        <a:t>1425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mc:AlternateContent xmlns:mc="http://schemas.openxmlformats.org/markup-compatibility/2006">
        <mc:Choice xmlns:a14="http://schemas.microsoft.com/office/drawing/2010/main" Requires="a14">
          <p:sp>
            <p:nvSpPr>
              <p:cNvPr id="12" name="Rectángulo 11"/>
              <p:cNvSpPr/>
              <p:nvPr/>
            </p:nvSpPr>
            <p:spPr>
              <a:xfrm>
                <a:off x="5909856" y="3837637"/>
                <a:ext cx="6096000" cy="2767104"/>
              </a:xfrm>
              <a:prstGeom prst="rect">
                <a:avLst/>
              </a:prstGeom>
            </p:spPr>
            <p:txBody>
              <a:bodyPr>
                <a:spAutoFit/>
              </a:bodyPr>
              <a:lstStyle/>
              <a:p>
                <a:pPr algn="just">
                  <a:spcAft>
                    <a:spcPts val="0"/>
                  </a:spcAft>
                </a:pPr>
                <a14:m>
                  <m:oMathPara xmlns:m="http://schemas.openxmlformats.org/officeDocument/2006/math">
                    <m:oMathParaPr>
                      <m:jc m:val="centerGroup"/>
                    </m:oMathParaPr>
                    <m:oMath xmlns:m="http://schemas.openxmlformats.org/officeDocument/2006/math">
                      <m:r>
                        <a:rPr lang="es-ES_tradnl" i="1">
                          <a:solidFill>
                            <a:srgbClr val="000000"/>
                          </a:solidFill>
                          <a:latin typeface="Cambria Math" panose="02040503050406030204" pitchFamily="18" charset="0"/>
                          <a:ea typeface="Calibri" panose="020F0502020204030204" pitchFamily="34" charset="0"/>
                        </a:rPr>
                        <m:t>𝑛h</m:t>
                      </m:r>
                      <m:r>
                        <a:rPr lang="es-ES_tradnl" i="1">
                          <a:solidFill>
                            <a:srgbClr val="000000"/>
                          </a:solidFill>
                          <a:latin typeface="Cambria Math" panose="02040503050406030204" pitchFamily="18" charset="0"/>
                          <a:ea typeface="Calibri" panose="020F0502020204030204" pitchFamily="34" charset="0"/>
                        </a:rPr>
                        <m:t>1=335</m:t>
                      </m:r>
                      <m:f>
                        <m:fPr>
                          <m:ctrlPr>
                            <a:rPr lang="es-EC" i="1">
                              <a:solidFill>
                                <a:srgbClr val="000000"/>
                              </a:solidFill>
                              <a:effectLst/>
                              <a:latin typeface="Cambria Math" panose="02040503050406030204" pitchFamily="18" charset="0"/>
                              <a:ea typeface="Calibri" panose="020F0502020204030204" pitchFamily="34" charset="0"/>
                            </a:rPr>
                          </m:ctrlPr>
                        </m:fPr>
                        <m:num>
                          <m:r>
                            <a:rPr lang="es-ES_tradnl" i="1">
                              <a:solidFill>
                                <a:srgbClr val="000000"/>
                              </a:solidFill>
                              <a:effectLst/>
                              <a:latin typeface="Cambria Math" panose="02040503050406030204" pitchFamily="18" charset="0"/>
                              <a:ea typeface="Calibri" panose="020F0502020204030204" pitchFamily="34" charset="0"/>
                            </a:rPr>
                            <m:t>2919</m:t>
                          </m:r>
                        </m:num>
                        <m:den>
                          <m:r>
                            <a:rPr lang="es-ES_tradnl" i="1">
                              <a:solidFill>
                                <a:srgbClr val="000000"/>
                              </a:solidFill>
                              <a:effectLst/>
                              <a:latin typeface="Cambria Math" panose="02040503050406030204" pitchFamily="18" charset="0"/>
                              <a:ea typeface="Calibri" panose="020F0502020204030204" pitchFamily="34" charset="0"/>
                            </a:rPr>
                            <m:t>7090</m:t>
                          </m:r>
                        </m:den>
                      </m:f>
                      <m:r>
                        <a:rPr lang="es-ES_tradnl" i="1">
                          <a:solidFill>
                            <a:srgbClr val="000000"/>
                          </a:solidFill>
                          <a:effectLst/>
                          <a:latin typeface="Cambria Math" panose="02040503050406030204" pitchFamily="18" charset="0"/>
                          <a:ea typeface="Calibri" panose="020F0502020204030204" pitchFamily="34" charset="0"/>
                        </a:rPr>
                        <m:t>=</m:t>
                      </m:r>
                      <m:r>
                        <a:rPr lang="es-ES_tradnl" i="1">
                          <a:solidFill>
                            <a:srgbClr val="000000"/>
                          </a:solidFill>
                          <a:effectLst/>
                          <a:highlight>
                            <a:srgbClr val="FFFF00"/>
                          </a:highlight>
                          <a:latin typeface="Cambria Math" panose="02040503050406030204" pitchFamily="18" charset="0"/>
                          <a:ea typeface="Calibri" panose="020F0502020204030204" pitchFamily="34" charset="0"/>
                        </a:rPr>
                        <m:t>138</m:t>
                      </m:r>
                      <m:r>
                        <a:rPr lang="es-ES_tradnl" i="1">
                          <a:solidFill>
                            <a:srgbClr val="000000"/>
                          </a:solidFill>
                          <a:effectLst/>
                          <a:latin typeface="Cambria Math" panose="02040503050406030204" pitchFamily="18" charset="0"/>
                          <a:ea typeface="Calibri" panose="020F0502020204030204" pitchFamily="34" charset="0"/>
                        </a:rPr>
                        <m:t> </m:t>
                      </m:r>
                      <m:r>
                        <a:rPr lang="es-ES_tradnl" i="1">
                          <a:solidFill>
                            <a:srgbClr val="000000"/>
                          </a:solidFill>
                          <a:effectLst/>
                          <a:latin typeface="Cambria Math" panose="02040503050406030204" pitchFamily="18" charset="0"/>
                          <a:ea typeface="Calibri" panose="020F0502020204030204" pitchFamily="34" charset="0"/>
                        </a:rPr>
                        <m:t>𝑇𝑢𝑡𝑖𝑠𝑡𝑎𝑠</m:t>
                      </m:r>
                      <m:r>
                        <a:rPr lang="es-ES_tradnl" i="1">
                          <a:solidFill>
                            <a:srgbClr val="000000"/>
                          </a:solidFill>
                          <a:effectLst/>
                          <a:latin typeface="Cambria Math" panose="02040503050406030204" pitchFamily="18" charset="0"/>
                          <a:ea typeface="Calibri" panose="020F0502020204030204" pitchFamily="34" charset="0"/>
                        </a:rPr>
                        <m:t> </m:t>
                      </m:r>
                      <m:r>
                        <a:rPr lang="es-ES_tradnl" i="1">
                          <a:solidFill>
                            <a:srgbClr val="000000"/>
                          </a:solidFill>
                          <a:effectLst/>
                          <a:latin typeface="Cambria Math" panose="02040503050406030204" pitchFamily="18" charset="0"/>
                          <a:ea typeface="Calibri" panose="020F0502020204030204" pitchFamily="34" charset="0"/>
                        </a:rPr>
                        <m:t>𝑐𝑎𝑛𝑡</m:t>
                      </m:r>
                      <m:r>
                        <a:rPr lang="es-ES_tradnl" i="1">
                          <a:solidFill>
                            <a:srgbClr val="000000"/>
                          </a:solidFill>
                          <a:effectLst/>
                          <a:latin typeface="Cambria Math" panose="02040503050406030204" pitchFamily="18" charset="0"/>
                          <a:ea typeface="Calibri" panose="020F0502020204030204" pitchFamily="34" charset="0"/>
                        </a:rPr>
                        <m:t>ó</m:t>
                      </m:r>
                      <m:r>
                        <a:rPr lang="es-ES_tradnl" i="1">
                          <a:solidFill>
                            <a:srgbClr val="000000"/>
                          </a:solidFill>
                          <a:effectLst/>
                          <a:latin typeface="Cambria Math" panose="02040503050406030204" pitchFamily="18" charset="0"/>
                          <a:ea typeface="Calibri" panose="020F0502020204030204" pitchFamily="34" charset="0"/>
                        </a:rPr>
                        <m:t>𝑛</m:t>
                      </m:r>
                      <m:r>
                        <a:rPr lang="es-ES_tradnl" i="1">
                          <a:solidFill>
                            <a:srgbClr val="000000"/>
                          </a:solidFill>
                          <a:effectLst/>
                          <a:latin typeface="Cambria Math" panose="02040503050406030204" pitchFamily="18" charset="0"/>
                          <a:ea typeface="Calibri" panose="020F0502020204030204" pitchFamily="34" charset="0"/>
                        </a:rPr>
                        <m:t> </m:t>
                      </m:r>
                      <m:r>
                        <a:rPr lang="es-ES_tradnl" i="1">
                          <a:solidFill>
                            <a:srgbClr val="000000"/>
                          </a:solidFill>
                          <a:effectLst/>
                          <a:latin typeface="Cambria Math" panose="02040503050406030204" pitchFamily="18" charset="0"/>
                          <a:ea typeface="Calibri" panose="020F0502020204030204" pitchFamily="34" charset="0"/>
                        </a:rPr>
                        <m:t>𝐺𝑢𝑎𝑚𝑜𝑡𝑒</m:t>
                      </m:r>
                    </m:oMath>
                  </m:oMathPara>
                </a14:m>
                <a:endParaRPr lang="es-EC" dirty="0">
                  <a:effectLst/>
                  <a:latin typeface="Times New Roman" panose="02020603050405020304" pitchFamily="18" charset="0"/>
                  <a:ea typeface="Calibri" panose="020F0502020204030204" pitchFamily="34" charset="0"/>
                </a:endParaRPr>
              </a:p>
              <a:p>
                <a:pPr algn="just">
                  <a:spcAft>
                    <a:spcPts val="0"/>
                  </a:spcAft>
                </a:pPr>
                <a:r>
                  <a:rPr lang="es-ES_tradnl" dirty="0">
                    <a:solidFill>
                      <a:srgbClr val="000000"/>
                    </a:solidFill>
                    <a:effectLst/>
                    <a:latin typeface="Times New Roman" panose="02020603050405020304" pitchFamily="18" charset="0"/>
                    <a:ea typeface="Calibri" panose="020F0502020204030204" pitchFamily="34" charset="0"/>
                  </a:rPr>
                  <a:t> </a:t>
                </a:r>
                <a:endParaRPr lang="es-EC" dirty="0">
                  <a:effectLst/>
                  <a:latin typeface="Times New Roman" panose="02020603050405020304" pitchFamily="18" charset="0"/>
                  <a:ea typeface="Calibri" panose="020F0502020204030204" pitchFamily="34" charset="0"/>
                </a:endParaRPr>
              </a:p>
              <a:p>
                <a:pPr algn="just">
                  <a:spcAft>
                    <a:spcPts val="0"/>
                  </a:spcAft>
                </a:pPr>
                <a:r>
                  <a:rPr lang="es-ES_tradnl" dirty="0">
                    <a:solidFill>
                      <a:srgbClr val="000000"/>
                    </a:solidFill>
                    <a:effectLst/>
                    <a:latin typeface="Times New Roman" panose="02020603050405020304" pitchFamily="18" charset="0"/>
                    <a:ea typeface="Calibri" panose="020F0502020204030204" pitchFamily="34" charset="0"/>
                  </a:rPr>
                  <a:t> </a:t>
                </a:r>
                <a:endParaRPr lang="es-EC" dirty="0">
                  <a:effectLst/>
                  <a:latin typeface="Times New Roman" panose="02020603050405020304" pitchFamily="18" charset="0"/>
                  <a:ea typeface="Calibri" panose="020F0502020204030204" pitchFamily="34" charset="0"/>
                </a:endParaRPr>
              </a:p>
              <a:p>
                <a:pPr algn="just">
                  <a:spcAft>
                    <a:spcPts val="0"/>
                  </a:spcAft>
                </a:pPr>
                <a14:m>
                  <m:oMathPara xmlns:m="http://schemas.openxmlformats.org/officeDocument/2006/math">
                    <m:oMathParaPr>
                      <m:jc m:val="centerGroup"/>
                    </m:oMathParaPr>
                    <m:oMath xmlns:m="http://schemas.openxmlformats.org/officeDocument/2006/math">
                      <m:r>
                        <a:rPr lang="es-ES_tradnl" i="1">
                          <a:solidFill>
                            <a:srgbClr val="000000"/>
                          </a:solidFill>
                          <a:effectLst/>
                          <a:latin typeface="Cambria Math" panose="02040503050406030204" pitchFamily="18" charset="0"/>
                          <a:ea typeface="Calibri" panose="020F0502020204030204" pitchFamily="34" charset="0"/>
                        </a:rPr>
                        <m:t>𝑛h</m:t>
                      </m:r>
                      <m:r>
                        <a:rPr lang="es-ES_tradnl" i="1">
                          <a:solidFill>
                            <a:srgbClr val="000000"/>
                          </a:solidFill>
                          <a:effectLst/>
                          <a:latin typeface="Cambria Math" panose="02040503050406030204" pitchFamily="18" charset="0"/>
                          <a:ea typeface="Calibri" panose="020F0502020204030204" pitchFamily="34" charset="0"/>
                        </a:rPr>
                        <m:t>2=335</m:t>
                      </m:r>
                      <m:f>
                        <m:fPr>
                          <m:ctrlPr>
                            <a:rPr lang="es-EC" i="1">
                              <a:solidFill>
                                <a:srgbClr val="000000"/>
                              </a:solidFill>
                              <a:effectLst/>
                              <a:latin typeface="Cambria Math" panose="02040503050406030204" pitchFamily="18" charset="0"/>
                              <a:ea typeface="Calibri" panose="020F0502020204030204" pitchFamily="34" charset="0"/>
                            </a:rPr>
                          </m:ctrlPr>
                        </m:fPr>
                        <m:num>
                          <m:r>
                            <a:rPr lang="es-ES_tradnl" i="1">
                              <a:solidFill>
                                <a:srgbClr val="000000"/>
                              </a:solidFill>
                              <a:effectLst/>
                              <a:latin typeface="Cambria Math" panose="02040503050406030204" pitchFamily="18" charset="0"/>
                              <a:ea typeface="Calibri" panose="020F0502020204030204" pitchFamily="34" charset="0"/>
                            </a:rPr>
                            <m:t>2746</m:t>
                          </m:r>
                        </m:num>
                        <m:den>
                          <m:r>
                            <a:rPr lang="es-ES_tradnl" i="1">
                              <a:solidFill>
                                <a:srgbClr val="000000"/>
                              </a:solidFill>
                              <a:effectLst/>
                              <a:latin typeface="Cambria Math" panose="02040503050406030204" pitchFamily="18" charset="0"/>
                              <a:ea typeface="Calibri" panose="020F0502020204030204" pitchFamily="34" charset="0"/>
                            </a:rPr>
                            <m:t>7090</m:t>
                          </m:r>
                        </m:den>
                      </m:f>
                      <m:r>
                        <a:rPr lang="es-ES_tradnl">
                          <a:solidFill>
                            <a:srgbClr val="000000"/>
                          </a:solidFill>
                          <a:effectLst/>
                          <a:latin typeface="Cambria Math" panose="02040503050406030204" pitchFamily="18" charset="0"/>
                          <a:ea typeface="Calibri" panose="020F0502020204030204" pitchFamily="34" charset="0"/>
                        </a:rPr>
                        <m:t>=</m:t>
                      </m:r>
                      <m:r>
                        <a:rPr lang="es-ES_tradnl">
                          <a:solidFill>
                            <a:srgbClr val="000000"/>
                          </a:solidFill>
                          <a:effectLst/>
                          <a:highlight>
                            <a:srgbClr val="FFFF00"/>
                          </a:highlight>
                          <a:latin typeface="Cambria Math" panose="02040503050406030204" pitchFamily="18" charset="0"/>
                          <a:ea typeface="Calibri" panose="020F0502020204030204" pitchFamily="34" charset="0"/>
                        </a:rPr>
                        <m:t>130</m:t>
                      </m:r>
                      <m:r>
                        <a:rPr lang="es-ES_tradnl">
                          <a:solidFill>
                            <a:srgbClr val="000000"/>
                          </a:solidFill>
                          <a:effectLst/>
                          <a:latin typeface="Cambria Math" panose="02040503050406030204" pitchFamily="18" charset="0"/>
                          <a:ea typeface="Calibri" panose="020F0502020204030204" pitchFamily="34" charset="0"/>
                        </a:rPr>
                        <m:t> </m:t>
                      </m:r>
                      <m:r>
                        <m:rPr>
                          <m:sty m:val="p"/>
                        </m:rPr>
                        <a:rPr lang="es-ES_tradnl">
                          <a:solidFill>
                            <a:srgbClr val="000000"/>
                          </a:solidFill>
                          <a:effectLst/>
                          <a:latin typeface="Cambria Math" panose="02040503050406030204" pitchFamily="18" charset="0"/>
                          <a:ea typeface="Calibri" panose="020F0502020204030204" pitchFamily="34" charset="0"/>
                        </a:rPr>
                        <m:t>Turitas</m:t>
                      </m:r>
                      <m:r>
                        <a:rPr lang="es-ES_tradnl">
                          <a:solidFill>
                            <a:srgbClr val="000000"/>
                          </a:solidFill>
                          <a:effectLst/>
                          <a:latin typeface="Cambria Math" panose="02040503050406030204" pitchFamily="18" charset="0"/>
                          <a:ea typeface="Calibri" panose="020F0502020204030204" pitchFamily="34" charset="0"/>
                        </a:rPr>
                        <m:t> </m:t>
                      </m:r>
                      <m:r>
                        <m:rPr>
                          <m:sty m:val="p"/>
                        </m:rPr>
                        <a:rPr lang="es-ES_tradnl">
                          <a:solidFill>
                            <a:srgbClr val="000000"/>
                          </a:solidFill>
                          <a:effectLst/>
                          <a:latin typeface="Cambria Math" panose="02040503050406030204" pitchFamily="18" charset="0"/>
                          <a:ea typeface="Calibri" panose="020F0502020204030204" pitchFamily="34" charset="0"/>
                        </a:rPr>
                        <m:t>cat</m:t>
                      </m:r>
                      <m:r>
                        <a:rPr lang="es-ES_tradnl">
                          <a:solidFill>
                            <a:srgbClr val="000000"/>
                          </a:solidFill>
                          <a:effectLst/>
                          <a:latin typeface="Cambria Math" panose="02040503050406030204" pitchFamily="18" charset="0"/>
                          <a:ea typeface="Calibri" panose="020F0502020204030204" pitchFamily="34" charset="0"/>
                        </a:rPr>
                        <m:t>ó</m:t>
                      </m:r>
                      <m:r>
                        <m:rPr>
                          <m:sty m:val="p"/>
                        </m:rPr>
                        <a:rPr lang="es-ES_tradnl">
                          <a:solidFill>
                            <a:srgbClr val="000000"/>
                          </a:solidFill>
                          <a:effectLst/>
                          <a:latin typeface="Cambria Math" panose="02040503050406030204" pitchFamily="18" charset="0"/>
                          <a:ea typeface="Calibri" panose="020F0502020204030204" pitchFamily="34" charset="0"/>
                        </a:rPr>
                        <m:t>n</m:t>
                      </m:r>
                      <m:r>
                        <a:rPr lang="es-ES_tradnl">
                          <a:solidFill>
                            <a:srgbClr val="000000"/>
                          </a:solidFill>
                          <a:effectLst/>
                          <a:latin typeface="Cambria Math" panose="02040503050406030204" pitchFamily="18" charset="0"/>
                          <a:ea typeface="Calibri" panose="020F0502020204030204" pitchFamily="34" charset="0"/>
                        </a:rPr>
                        <m:t> </m:t>
                      </m:r>
                      <m:r>
                        <m:rPr>
                          <m:sty m:val="p"/>
                        </m:rPr>
                        <a:rPr lang="es-ES_tradnl">
                          <a:solidFill>
                            <a:srgbClr val="000000"/>
                          </a:solidFill>
                          <a:effectLst/>
                          <a:latin typeface="Cambria Math" panose="02040503050406030204" pitchFamily="18" charset="0"/>
                          <a:ea typeface="Calibri" panose="020F0502020204030204" pitchFamily="34" charset="0"/>
                        </a:rPr>
                        <m:t>Alaus</m:t>
                      </m:r>
                      <m:r>
                        <a:rPr lang="es-ES_tradnl">
                          <a:solidFill>
                            <a:srgbClr val="000000"/>
                          </a:solidFill>
                          <a:effectLst/>
                          <a:latin typeface="Cambria Math" panose="02040503050406030204" pitchFamily="18" charset="0"/>
                          <a:ea typeface="Calibri" panose="020F0502020204030204" pitchFamily="34" charset="0"/>
                        </a:rPr>
                        <m:t>í</m:t>
                      </m:r>
                    </m:oMath>
                  </m:oMathPara>
                </a14:m>
                <a:endParaRPr lang="es-EC" dirty="0">
                  <a:effectLst/>
                  <a:latin typeface="Times New Roman" panose="02020603050405020304" pitchFamily="18" charset="0"/>
                  <a:ea typeface="Calibri" panose="020F0502020204030204" pitchFamily="34" charset="0"/>
                </a:endParaRPr>
              </a:p>
              <a:p>
                <a:pPr algn="just">
                  <a:spcAft>
                    <a:spcPts val="0"/>
                  </a:spcAft>
                </a:pPr>
                <a:r>
                  <a:rPr lang="es-ES_tradnl" dirty="0">
                    <a:solidFill>
                      <a:srgbClr val="000000"/>
                    </a:solidFill>
                    <a:effectLst/>
                    <a:latin typeface="Times New Roman" panose="02020603050405020304" pitchFamily="18" charset="0"/>
                    <a:ea typeface="Calibri" panose="020F0502020204030204" pitchFamily="34" charset="0"/>
                  </a:rPr>
                  <a:t> </a:t>
                </a:r>
                <a:endParaRPr lang="es-EC" dirty="0">
                  <a:effectLst/>
                  <a:latin typeface="Times New Roman" panose="02020603050405020304" pitchFamily="18" charset="0"/>
                  <a:ea typeface="Calibri" panose="020F0502020204030204" pitchFamily="34" charset="0"/>
                </a:endParaRPr>
              </a:p>
              <a:p>
                <a:pPr algn="just">
                  <a:spcAft>
                    <a:spcPts val="0"/>
                  </a:spcAft>
                </a:pPr>
                <a:r>
                  <a:rPr lang="es-ES_tradnl" dirty="0">
                    <a:solidFill>
                      <a:srgbClr val="000000"/>
                    </a:solidFill>
                    <a:effectLst/>
                    <a:latin typeface="Times New Roman" panose="02020603050405020304" pitchFamily="18" charset="0"/>
                    <a:ea typeface="Calibri" panose="020F0502020204030204" pitchFamily="34" charset="0"/>
                  </a:rPr>
                  <a:t> </a:t>
                </a:r>
                <a:endParaRPr lang="es-EC" dirty="0">
                  <a:effectLst/>
                  <a:latin typeface="Times New Roman" panose="02020603050405020304" pitchFamily="18" charset="0"/>
                  <a:ea typeface="Calibri" panose="020F0502020204030204" pitchFamily="34" charset="0"/>
                </a:endParaRPr>
              </a:p>
              <a:p>
                <a:pPr algn="just">
                  <a:spcAft>
                    <a:spcPts val="0"/>
                  </a:spcAft>
                </a:pPr>
                <a14:m>
                  <m:oMathPara xmlns:m="http://schemas.openxmlformats.org/officeDocument/2006/math">
                    <m:oMathParaPr>
                      <m:jc m:val="centerGroup"/>
                    </m:oMathParaPr>
                    <m:oMath xmlns:m="http://schemas.openxmlformats.org/officeDocument/2006/math">
                      <m:r>
                        <a:rPr lang="es-ES_tradnl" i="1">
                          <a:solidFill>
                            <a:srgbClr val="000000"/>
                          </a:solidFill>
                          <a:effectLst/>
                          <a:latin typeface="Cambria Math" panose="02040503050406030204" pitchFamily="18" charset="0"/>
                          <a:ea typeface="Calibri" panose="020F0502020204030204" pitchFamily="34" charset="0"/>
                        </a:rPr>
                        <m:t>𝑛h</m:t>
                      </m:r>
                      <m:r>
                        <a:rPr lang="es-ES_tradnl" i="1">
                          <a:solidFill>
                            <a:srgbClr val="000000"/>
                          </a:solidFill>
                          <a:effectLst/>
                          <a:latin typeface="Cambria Math" panose="02040503050406030204" pitchFamily="18" charset="0"/>
                          <a:ea typeface="Calibri" panose="020F0502020204030204" pitchFamily="34" charset="0"/>
                        </a:rPr>
                        <m:t>3=335</m:t>
                      </m:r>
                      <m:f>
                        <m:fPr>
                          <m:ctrlPr>
                            <a:rPr lang="es-EC" i="1">
                              <a:solidFill>
                                <a:srgbClr val="000000"/>
                              </a:solidFill>
                              <a:effectLst/>
                              <a:latin typeface="Cambria Math" panose="02040503050406030204" pitchFamily="18" charset="0"/>
                              <a:ea typeface="Calibri" panose="020F0502020204030204" pitchFamily="34" charset="0"/>
                            </a:rPr>
                          </m:ctrlPr>
                        </m:fPr>
                        <m:num>
                          <m:r>
                            <a:rPr lang="es-ES_tradnl" i="1">
                              <a:solidFill>
                                <a:srgbClr val="000000"/>
                              </a:solidFill>
                              <a:effectLst/>
                              <a:latin typeface="Cambria Math" panose="02040503050406030204" pitchFamily="18" charset="0"/>
                              <a:ea typeface="Calibri" panose="020F0502020204030204" pitchFamily="34" charset="0"/>
                            </a:rPr>
                            <m:t>1425</m:t>
                          </m:r>
                        </m:num>
                        <m:den>
                          <m:r>
                            <a:rPr lang="es-ES_tradnl" i="1">
                              <a:solidFill>
                                <a:srgbClr val="000000"/>
                              </a:solidFill>
                              <a:effectLst/>
                              <a:latin typeface="Cambria Math" panose="02040503050406030204" pitchFamily="18" charset="0"/>
                              <a:ea typeface="Calibri" panose="020F0502020204030204" pitchFamily="34" charset="0"/>
                            </a:rPr>
                            <m:t>7090</m:t>
                          </m:r>
                        </m:den>
                      </m:f>
                      <m:r>
                        <a:rPr lang="es-ES_tradnl" i="1">
                          <a:solidFill>
                            <a:srgbClr val="000000"/>
                          </a:solidFill>
                          <a:effectLst/>
                          <a:latin typeface="Cambria Math" panose="02040503050406030204" pitchFamily="18" charset="0"/>
                          <a:ea typeface="Calibri" panose="020F0502020204030204" pitchFamily="34" charset="0"/>
                        </a:rPr>
                        <m:t>=</m:t>
                      </m:r>
                      <m:r>
                        <a:rPr lang="es-ES_tradnl" i="1">
                          <a:solidFill>
                            <a:srgbClr val="000000"/>
                          </a:solidFill>
                          <a:effectLst/>
                          <a:highlight>
                            <a:srgbClr val="FFFF00"/>
                          </a:highlight>
                          <a:latin typeface="Cambria Math" panose="02040503050406030204" pitchFamily="18" charset="0"/>
                          <a:ea typeface="Calibri" panose="020F0502020204030204" pitchFamily="34" charset="0"/>
                        </a:rPr>
                        <m:t>67</m:t>
                      </m:r>
                      <m:r>
                        <a:rPr lang="es-ES_tradnl" i="1">
                          <a:solidFill>
                            <a:srgbClr val="000000"/>
                          </a:solidFill>
                          <a:effectLst/>
                          <a:latin typeface="Cambria Math" panose="02040503050406030204" pitchFamily="18" charset="0"/>
                          <a:ea typeface="Calibri" panose="020F0502020204030204" pitchFamily="34" charset="0"/>
                        </a:rPr>
                        <m:t> </m:t>
                      </m:r>
                      <m:r>
                        <a:rPr lang="es-ES_tradnl" i="1">
                          <a:solidFill>
                            <a:srgbClr val="000000"/>
                          </a:solidFill>
                          <a:effectLst/>
                          <a:latin typeface="Cambria Math" panose="02040503050406030204" pitchFamily="18" charset="0"/>
                          <a:ea typeface="Calibri" panose="020F0502020204030204" pitchFamily="34" charset="0"/>
                        </a:rPr>
                        <m:t>𝑇𝑢𝑟𝑖𝑠𝑡𝑎𝑠</m:t>
                      </m:r>
                      <m:r>
                        <a:rPr lang="es-ES_tradnl" i="1">
                          <a:solidFill>
                            <a:srgbClr val="000000"/>
                          </a:solidFill>
                          <a:effectLst/>
                          <a:latin typeface="Cambria Math" panose="02040503050406030204" pitchFamily="18" charset="0"/>
                          <a:ea typeface="Calibri" panose="020F0502020204030204" pitchFamily="34" charset="0"/>
                        </a:rPr>
                        <m:t> </m:t>
                      </m:r>
                      <m:r>
                        <a:rPr lang="es-ES_tradnl" i="1">
                          <a:solidFill>
                            <a:srgbClr val="000000"/>
                          </a:solidFill>
                          <a:effectLst/>
                          <a:latin typeface="Cambria Math" panose="02040503050406030204" pitchFamily="18" charset="0"/>
                          <a:ea typeface="Calibri" panose="020F0502020204030204" pitchFamily="34" charset="0"/>
                        </a:rPr>
                        <m:t>𝑐𝑎𝑛𝑡</m:t>
                      </m:r>
                      <m:r>
                        <a:rPr lang="es-ES_tradnl" i="1">
                          <a:solidFill>
                            <a:srgbClr val="000000"/>
                          </a:solidFill>
                          <a:effectLst/>
                          <a:latin typeface="Cambria Math" panose="02040503050406030204" pitchFamily="18" charset="0"/>
                          <a:ea typeface="Calibri" panose="020F0502020204030204" pitchFamily="34" charset="0"/>
                        </a:rPr>
                        <m:t>ó</m:t>
                      </m:r>
                      <m:r>
                        <a:rPr lang="es-ES_tradnl" i="1">
                          <a:solidFill>
                            <a:srgbClr val="000000"/>
                          </a:solidFill>
                          <a:effectLst/>
                          <a:latin typeface="Cambria Math" panose="02040503050406030204" pitchFamily="18" charset="0"/>
                          <a:ea typeface="Calibri" panose="020F0502020204030204" pitchFamily="34" charset="0"/>
                        </a:rPr>
                        <m:t>𝑛</m:t>
                      </m:r>
                      <m:r>
                        <a:rPr lang="es-ES_tradnl" i="1">
                          <a:solidFill>
                            <a:srgbClr val="000000"/>
                          </a:solidFill>
                          <a:effectLst/>
                          <a:latin typeface="Cambria Math" panose="02040503050406030204" pitchFamily="18" charset="0"/>
                          <a:ea typeface="Calibri" panose="020F0502020204030204" pitchFamily="34" charset="0"/>
                        </a:rPr>
                        <m:t> </m:t>
                      </m:r>
                      <m:r>
                        <a:rPr lang="es-ES_tradnl" i="1">
                          <a:solidFill>
                            <a:srgbClr val="000000"/>
                          </a:solidFill>
                          <a:effectLst/>
                          <a:latin typeface="Cambria Math" panose="02040503050406030204" pitchFamily="18" charset="0"/>
                          <a:ea typeface="Calibri" panose="020F0502020204030204" pitchFamily="34" charset="0"/>
                        </a:rPr>
                        <m:t>𝐶𝑜𝑙𝑡𝑎</m:t>
                      </m:r>
                    </m:oMath>
                  </m:oMathPara>
                </a14:m>
                <a:endParaRPr lang="es-EC" dirty="0">
                  <a:effectLst/>
                  <a:latin typeface="Times New Roman" panose="02020603050405020304" pitchFamily="18" charset="0"/>
                  <a:ea typeface="Calibri" panose="020F0502020204030204" pitchFamily="34" charset="0"/>
                </a:endParaRPr>
              </a:p>
            </p:txBody>
          </p:sp>
        </mc:Choice>
        <mc:Fallback>
          <p:sp>
            <p:nvSpPr>
              <p:cNvPr id="12" name="Rectángulo 11"/>
              <p:cNvSpPr>
                <a:spLocks noRot="1" noChangeAspect="1" noMove="1" noResize="1" noEditPoints="1" noAdjustHandles="1" noChangeArrowheads="1" noChangeShapeType="1" noTextEdit="1"/>
              </p:cNvSpPr>
              <p:nvPr/>
            </p:nvSpPr>
            <p:spPr>
              <a:xfrm>
                <a:off x="5909856" y="3837637"/>
                <a:ext cx="6096000" cy="2767104"/>
              </a:xfrm>
              <a:prstGeom prst="rect">
                <a:avLst/>
              </a:prstGeom>
              <a:blipFill rotWithShape="0">
                <a:blip r:embed="rId6"/>
                <a:stretch>
                  <a:fillRect/>
                </a:stretch>
              </a:blipFill>
            </p:spPr>
            <p:txBody>
              <a:bodyPr/>
              <a:lstStyle/>
              <a:p>
                <a:r>
                  <a:rPr lang="es-EC">
                    <a:noFill/>
                  </a:rPr>
                  <a:t> </a:t>
                </a:r>
              </a:p>
            </p:txBody>
          </p:sp>
        </mc:Fallback>
      </mc:AlternateContent>
      <p:sp>
        <p:nvSpPr>
          <p:cNvPr id="13" name="Flecha derecha 12"/>
          <p:cNvSpPr/>
          <p:nvPr/>
        </p:nvSpPr>
        <p:spPr>
          <a:xfrm>
            <a:off x="5793367" y="5242916"/>
            <a:ext cx="589727" cy="4248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5501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12219" y="116552"/>
            <a:ext cx="4744098" cy="647313"/>
          </a:xfrm>
        </p:spPr>
        <p:txBody>
          <a:bodyPr>
            <a:normAutofit fontScale="90000"/>
          </a:bodyPr>
          <a:lstStyle/>
          <a:p>
            <a:pPr algn="ctr"/>
            <a:r>
              <a:rPr lang="es-EC" dirty="0" smtClean="0"/>
              <a:t>Encuesta</a:t>
            </a:r>
            <a:endParaRPr lang="es-EC" dirty="0"/>
          </a:p>
        </p:txBody>
      </p:sp>
      <p:pic>
        <p:nvPicPr>
          <p:cNvPr id="4" name="Imagen 3"/>
          <p:cNvPicPr>
            <a:picLocks noChangeAspect="1"/>
          </p:cNvPicPr>
          <p:nvPr/>
        </p:nvPicPr>
        <p:blipFill rotWithShape="1">
          <a:blip r:embed="rId2"/>
          <a:srcRect r="156" b="45167"/>
          <a:stretch/>
        </p:blipFill>
        <p:spPr>
          <a:xfrm>
            <a:off x="6097" y="1010480"/>
            <a:ext cx="5609239" cy="5847520"/>
          </a:xfrm>
          <a:prstGeom prst="rect">
            <a:avLst/>
          </a:prstGeom>
        </p:spPr>
      </p:pic>
      <p:pic>
        <p:nvPicPr>
          <p:cNvPr id="5" name="Imagen 4"/>
          <p:cNvPicPr>
            <a:picLocks noChangeAspect="1"/>
          </p:cNvPicPr>
          <p:nvPr/>
        </p:nvPicPr>
        <p:blipFill rotWithShape="1">
          <a:blip r:embed="rId2"/>
          <a:srcRect t="54494" b="597"/>
          <a:stretch/>
        </p:blipFill>
        <p:spPr>
          <a:xfrm>
            <a:off x="5609239" y="1446661"/>
            <a:ext cx="6582761" cy="4517411"/>
          </a:xfrm>
          <a:prstGeom prst="rect">
            <a:avLst/>
          </a:prstGeom>
        </p:spPr>
      </p:pic>
    </p:spTree>
    <p:extLst>
      <p:ext uri="{BB962C8B-B14F-4D97-AF65-F5344CB8AC3E}">
        <p14:creationId xmlns:p14="http://schemas.microsoft.com/office/powerpoint/2010/main" val="3707535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099" y="213255"/>
            <a:ext cx="10058400" cy="443416"/>
          </a:xfrm>
        </p:spPr>
        <p:txBody>
          <a:bodyPr>
            <a:noAutofit/>
          </a:bodyPr>
          <a:lstStyle/>
          <a:p>
            <a:r>
              <a:rPr lang="es-EC" sz="3200" dirty="0" smtClean="0"/>
              <a:t>Análisis univariado</a:t>
            </a:r>
            <a:endParaRPr lang="es-ES_tradnl" sz="3200" b="1" dirty="0"/>
          </a:p>
        </p:txBody>
      </p:sp>
      <p:sp>
        <p:nvSpPr>
          <p:cNvPr id="3" name="Rectángulo 2"/>
          <p:cNvSpPr/>
          <p:nvPr/>
        </p:nvSpPr>
        <p:spPr>
          <a:xfrm>
            <a:off x="715006" y="832513"/>
            <a:ext cx="5085293" cy="584775"/>
          </a:xfrm>
          <a:prstGeom prst="rect">
            <a:avLst/>
          </a:prstGeom>
        </p:spPr>
        <p:txBody>
          <a:bodyPr wrap="square">
            <a:spAutoFit/>
          </a:bodyPr>
          <a:lstStyle/>
          <a:p>
            <a:r>
              <a:rPr lang="es-ES_tradnl" sz="1600" b="1" dirty="0"/>
              <a:t>¿Por qué medio conoce los atractivos turísticos del Cantón Guamote</a:t>
            </a:r>
            <a:r>
              <a:rPr lang="es-ES_tradnl" sz="1600" b="1" dirty="0" smtClean="0"/>
              <a:t>?</a:t>
            </a:r>
            <a:endParaRPr lang="es-EC" sz="1600" dirty="0"/>
          </a:p>
        </p:txBody>
      </p:sp>
      <p:graphicFrame>
        <p:nvGraphicFramePr>
          <p:cNvPr id="4" name="Tabla 3"/>
          <p:cNvGraphicFramePr>
            <a:graphicFrameLocks noGrp="1"/>
          </p:cNvGraphicFramePr>
          <p:nvPr>
            <p:extLst>
              <p:ext uri="{D42A27DB-BD31-4B8C-83A1-F6EECF244321}">
                <p14:modId xmlns:p14="http://schemas.microsoft.com/office/powerpoint/2010/main" val="1794535405"/>
              </p:ext>
            </p:extLst>
          </p:nvPr>
        </p:nvGraphicFramePr>
        <p:xfrm>
          <a:off x="715006" y="1444752"/>
          <a:ext cx="5447864" cy="3327995"/>
        </p:xfrm>
        <a:graphic>
          <a:graphicData uri="http://schemas.openxmlformats.org/drawingml/2006/table">
            <a:tbl>
              <a:tblPr>
                <a:tableStyleId>{BC89EF96-8CEA-46FF-86C4-4CE0E7609802}</a:tableStyleId>
              </a:tblPr>
              <a:tblGrid>
                <a:gridCol w="638306"/>
                <a:gridCol w="1280160"/>
                <a:gridCol w="969936"/>
                <a:gridCol w="853154"/>
                <a:gridCol w="853154"/>
                <a:gridCol w="853154"/>
              </a:tblGrid>
              <a:tr h="139438">
                <a:tc gridSpan="6">
                  <a:txBody>
                    <a:bodyPr/>
                    <a:lstStyle/>
                    <a:p>
                      <a:pPr marL="38100" marR="38100" algn="ctr">
                        <a:lnSpc>
                          <a:spcPts val="1600"/>
                        </a:lnSpc>
                        <a:spcAft>
                          <a:spcPts val="0"/>
                        </a:spcAft>
                      </a:pP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53120">
                <a:tc gridSpan="2">
                  <a:txBody>
                    <a:bodyPr/>
                    <a:lstStyle/>
                    <a:p>
                      <a:pPr marL="38100" marR="38100">
                        <a:lnSpc>
                          <a:spcPts val="1600"/>
                        </a:lnSpc>
                        <a:spcAft>
                          <a:spcPts val="0"/>
                        </a:spcAft>
                      </a:pPr>
                      <a:r>
                        <a:rPr lang="es-ES_tradnl"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s-ES_tradnl" sz="1200">
                          <a:effectLst/>
                        </a:rPr>
                        <a:t>Frecuencia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_tradnl" sz="1200">
                          <a:effectLst/>
                        </a:rPr>
                        <a:t>Porcentaje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_tradnl" sz="1200">
                          <a:effectLst/>
                        </a:rPr>
                        <a:t>Porcentaje válido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_tradnl" sz="1200" dirty="0">
                          <a:effectLst/>
                        </a:rPr>
                        <a:t>Porcentaje acumulado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71392">
                <a:tc rowSpan="8">
                  <a:txBody>
                    <a:bodyPr/>
                    <a:lstStyle/>
                    <a:p>
                      <a:pPr marL="38100" marR="38100">
                        <a:lnSpc>
                          <a:spcPts val="1600"/>
                        </a:lnSpc>
                        <a:spcAft>
                          <a:spcPts val="0"/>
                        </a:spcAft>
                      </a:pPr>
                      <a:r>
                        <a:rPr lang="es-ES_tradnl" sz="1200">
                          <a:effectLst/>
                        </a:rPr>
                        <a:t>Válidos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S_tradnl" sz="1200">
                          <a:effectLst/>
                        </a:rPr>
                        <a:t>TV</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71392">
                <a:tc vMerge="1">
                  <a:txBody>
                    <a:bodyPr/>
                    <a:lstStyle/>
                    <a:p>
                      <a:endParaRPr lang="es-EC"/>
                    </a:p>
                  </a:txBody>
                  <a:tcPr/>
                </a:tc>
                <a:tc>
                  <a:txBody>
                    <a:bodyPr/>
                    <a:lstStyle/>
                    <a:p>
                      <a:pPr marL="38100" marR="38100">
                        <a:lnSpc>
                          <a:spcPts val="1600"/>
                        </a:lnSpc>
                        <a:spcAft>
                          <a:spcPts val="0"/>
                        </a:spcAft>
                      </a:pPr>
                      <a:r>
                        <a:rPr lang="es-ES_tradnl" sz="1200">
                          <a:effectLst/>
                        </a:rPr>
                        <a:t>Radio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73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21,8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29,8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33,1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71392">
                <a:tc vMerge="1">
                  <a:txBody>
                    <a:bodyPr/>
                    <a:lstStyle/>
                    <a:p>
                      <a:endParaRPr lang="es-EC"/>
                    </a:p>
                  </a:txBody>
                  <a:tcPr/>
                </a:tc>
                <a:tc>
                  <a:txBody>
                    <a:bodyPr/>
                    <a:lstStyle/>
                    <a:p>
                      <a:pPr marL="38100" marR="38100">
                        <a:lnSpc>
                          <a:spcPts val="1600"/>
                        </a:lnSpc>
                        <a:spcAft>
                          <a:spcPts val="0"/>
                        </a:spcAft>
                      </a:pPr>
                      <a:r>
                        <a:rPr lang="es-ES_tradnl" sz="1200">
                          <a:effectLst/>
                        </a:rPr>
                        <a:t>Prensa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54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16,1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22,0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55,1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71392">
                <a:tc vMerge="1">
                  <a:txBody>
                    <a:bodyPr/>
                    <a:lstStyle/>
                    <a:p>
                      <a:endParaRPr lang="es-EC"/>
                    </a:p>
                  </a:txBody>
                  <a:tcPr/>
                </a:tc>
                <a:tc>
                  <a:txBody>
                    <a:bodyPr/>
                    <a:lstStyle/>
                    <a:p>
                      <a:pPr marL="38100" marR="38100">
                        <a:lnSpc>
                          <a:spcPts val="1600"/>
                        </a:lnSpc>
                        <a:spcAft>
                          <a:spcPts val="0"/>
                        </a:spcAft>
                      </a:pPr>
                      <a:r>
                        <a:rPr lang="es-ES_tradnl" sz="1200">
                          <a:effectLst/>
                        </a:rPr>
                        <a:t>Redes Sociales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13,4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18,4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73,5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53120">
                <a:tc vMerge="1">
                  <a:txBody>
                    <a:bodyPr/>
                    <a:lstStyle/>
                    <a:p>
                      <a:endParaRPr lang="es-EC"/>
                    </a:p>
                  </a:txBody>
                  <a:tcPr/>
                </a:tc>
                <a:tc>
                  <a:txBody>
                    <a:bodyPr/>
                    <a:lstStyle/>
                    <a:p>
                      <a:pPr marL="38100" marR="38100">
                        <a:lnSpc>
                          <a:spcPts val="1600"/>
                        </a:lnSpc>
                        <a:spcAft>
                          <a:spcPts val="0"/>
                        </a:spcAft>
                      </a:pPr>
                      <a:r>
                        <a:rPr lang="es-ES_tradnl" sz="1200">
                          <a:effectLst/>
                        </a:rPr>
                        <a:t>Vallas Publicitarias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dirty="0" smtClean="0">
                          <a:effectLst/>
                        </a:rPr>
                        <a:t>0,3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dirty="0" smtClean="0">
                          <a:effectLst/>
                        </a:rPr>
                        <a:t>0,4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73,9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53120">
                <a:tc vMerge="1">
                  <a:txBody>
                    <a:bodyPr/>
                    <a:lstStyle/>
                    <a:p>
                      <a:endParaRPr lang="es-EC"/>
                    </a:p>
                  </a:txBody>
                  <a:tcPr/>
                </a:tc>
                <a:tc>
                  <a:txBody>
                    <a:bodyPr/>
                    <a:lstStyle/>
                    <a:p>
                      <a:pPr marL="38100" marR="38100">
                        <a:lnSpc>
                          <a:spcPts val="1600"/>
                        </a:lnSpc>
                        <a:spcAft>
                          <a:spcPts val="0"/>
                        </a:spcAft>
                      </a:pPr>
                      <a:r>
                        <a:rPr lang="es-ES_tradnl" sz="1200">
                          <a:effectLst/>
                        </a:rPr>
                        <a:t>Agencia de Viajes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75,5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71392">
                <a:tc vMerge="1">
                  <a:txBody>
                    <a:bodyPr/>
                    <a:lstStyle/>
                    <a:p>
                      <a:endParaRPr lang="es-EC"/>
                    </a:p>
                  </a:txBody>
                  <a:tcPr/>
                </a:tc>
                <a:tc>
                  <a:txBody>
                    <a:bodyPr/>
                    <a:lstStyle/>
                    <a:p>
                      <a:pPr marL="38100" marR="38100">
                        <a:lnSpc>
                          <a:spcPts val="1600"/>
                        </a:lnSpc>
                        <a:spcAft>
                          <a:spcPts val="0"/>
                        </a:spcAft>
                      </a:pPr>
                      <a:r>
                        <a:rPr lang="es-ES_tradnl" sz="1200">
                          <a:effectLst/>
                        </a:rPr>
                        <a:t>Familia/Amigos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17,9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24,5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3604">
                <a:tc vMerge="1">
                  <a:txBody>
                    <a:bodyPr/>
                    <a:lstStyle/>
                    <a:p>
                      <a:endParaRPr lang="es-EC"/>
                    </a:p>
                  </a:txBody>
                  <a:tcPr/>
                </a:tc>
                <a:tc>
                  <a:txBody>
                    <a:bodyPr/>
                    <a:lstStyle/>
                    <a:p>
                      <a:pPr marL="38100" marR="38100">
                        <a:lnSpc>
                          <a:spcPts val="1600"/>
                        </a:lnSpc>
                        <a:spcAft>
                          <a:spcPts val="0"/>
                        </a:spcAft>
                      </a:pPr>
                      <a:r>
                        <a:rPr lang="es-ES_tradnl"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245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73,1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S_tradnl"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93604">
                <a:tc>
                  <a:txBody>
                    <a:bodyPr/>
                    <a:lstStyle/>
                    <a:p>
                      <a:pPr marL="38100" marR="38100">
                        <a:lnSpc>
                          <a:spcPts val="1600"/>
                        </a:lnSpc>
                        <a:spcAft>
                          <a:spcPts val="0"/>
                        </a:spcAft>
                      </a:pPr>
                      <a:r>
                        <a:rPr lang="es-ES_tradnl" sz="1200">
                          <a:effectLst/>
                        </a:rPr>
                        <a:t>Perdidos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S_tradnl" sz="1200">
                          <a:effectLst/>
                        </a:rPr>
                        <a:t>Sistema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90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a:effectLst/>
                        </a:rPr>
                        <a:t>26,9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S_tradnl"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_tradnl"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93604">
                <a:tc gridSpan="2">
                  <a:txBody>
                    <a:bodyPr/>
                    <a:lstStyle/>
                    <a:p>
                      <a:pPr marL="38100" marR="38100">
                        <a:lnSpc>
                          <a:spcPts val="1600"/>
                        </a:lnSpc>
                        <a:spcAft>
                          <a:spcPts val="0"/>
                        </a:spcAft>
                      </a:pPr>
                      <a:r>
                        <a:rPr lang="es-ES_tradnl"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ts val="1600"/>
                        </a:lnSpc>
                        <a:spcAft>
                          <a:spcPts val="0"/>
                        </a:spcAft>
                      </a:pPr>
                      <a:r>
                        <a:rPr lang="es-ES_tradnl" sz="1200">
                          <a:effectLst/>
                        </a:rPr>
                        <a:t>335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2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S_tradnl"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_tradnl"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734948383"/>
              </p:ext>
            </p:extLst>
          </p:nvPr>
        </p:nvGraphicFramePr>
        <p:xfrm>
          <a:off x="6784561" y="1365859"/>
          <a:ext cx="4665911" cy="3184995"/>
        </p:xfrm>
        <a:graphic>
          <a:graphicData uri="http://schemas.openxmlformats.org/drawingml/2006/table">
            <a:tbl>
              <a:tblPr>
                <a:tableStyleId>{BC89EF96-8CEA-46FF-86C4-4CE0E7609802}</a:tableStyleId>
              </a:tblPr>
              <a:tblGrid>
                <a:gridCol w="368715"/>
                <a:gridCol w="1566134"/>
                <a:gridCol w="587556"/>
                <a:gridCol w="714502"/>
                <a:gridCol w="714502"/>
                <a:gridCol w="714502"/>
              </a:tblGrid>
              <a:tr h="237879">
                <a:tc gridSpan="6">
                  <a:txBody>
                    <a:bodyPr/>
                    <a:lstStyle/>
                    <a:p>
                      <a:pPr marL="38100" marR="38100" algn="ctr">
                        <a:lnSpc>
                          <a:spcPts val="1600"/>
                        </a:lnSpc>
                        <a:spcAft>
                          <a:spcPts val="0"/>
                        </a:spcAft>
                      </a:pP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76761">
                <a:tc gridSpan="2">
                  <a:txBody>
                    <a:bodyPr/>
                    <a:lstStyle/>
                    <a:p>
                      <a:pPr marL="38100" marR="38100">
                        <a:lnSpc>
                          <a:spcPts val="1600"/>
                        </a:lnSpc>
                        <a:spcAft>
                          <a:spcPts val="0"/>
                        </a:spcAft>
                      </a:pPr>
                      <a:r>
                        <a:rPr lang="es-ES_tradnl" sz="11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s-ES_tradnl" sz="1100" dirty="0" smtClean="0">
                          <a:effectLst/>
                        </a:rPr>
                        <a:t>Frecuencia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_tradnl" sz="1100">
                          <a:effectLst/>
                        </a:rPr>
                        <a:t>Porcentaje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_tradnl" sz="1100">
                          <a:effectLst/>
                        </a:rPr>
                        <a:t>Porcentaje válido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S_tradnl" sz="1100" dirty="0">
                          <a:effectLst/>
                        </a:rPr>
                        <a:t>Porcentaje acumulado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18216">
                <a:tc rowSpan="6">
                  <a:txBody>
                    <a:bodyPr/>
                    <a:lstStyle/>
                    <a:p>
                      <a:pPr marL="38100" marR="38100">
                        <a:lnSpc>
                          <a:spcPts val="1600"/>
                        </a:lnSpc>
                        <a:spcAft>
                          <a:spcPts val="0"/>
                        </a:spcAft>
                      </a:pPr>
                      <a:r>
                        <a:rPr lang="es-ES_tradnl" sz="1100">
                          <a:effectLst/>
                        </a:rPr>
                        <a:t>Válidos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S_tradnl" sz="1100">
                          <a:effectLst/>
                        </a:rPr>
                        <a:t>Viaje en tren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152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45,4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62,6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62,6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18216">
                <a:tc vMerge="1">
                  <a:txBody>
                    <a:bodyPr/>
                    <a:lstStyle/>
                    <a:p>
                      <a:endParaRPr lang="es-EC"/>
                    </a:p>
                  </a:txBody>
                  <a:tcPr/>
                </a:tc>
                <a:tc>
                  <a:txBody>
                    <a:bodyPr/>
                    <a:lstStyle/>
                    <a:p>
                      <a:pPr marL="38100" marR="38100">
                        <a:lnSpc>
                          <a:spcPts val="1600"/>
                        </a:lnSpc>
                        <a:spcAft>
                          <a:spcPts val="0"/>
                        </a:spcAft>
                      </a:pPr>
                      <a:r>
                        <a:rPr lang="es-ES_tradnl" sz="1100">
                          <a:effectLst/>
                        </a:rPr>
                        <a:t>Feria Indígena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39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11,6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16,0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78,6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18216">
                <a:tc vMerge="1">
                  <a:txBody>
                    <a:bodyPr/>
                    <a:lstStyle/>
                    <a:p>
                      <a:endParaRPr lang="es-EC"/>
                    </a:p>
                  </a:txBody>
                  <a:tcPr/>
                </a:tc>
                <a:tc>
                  <a:txBody>
                    <a:bodyPr/>
                    <a:lstStyle/>
                    <a:p>
                      <a:pPr marL="38100" marR="38100">
                        <a:lnSpc>
                          <a:spcPts val="1600"/>
                        </a:lnSpc>
                        <a:spcAft>
                          <a:spcPts val="0"/>
                        </a:spcAft>
                      </a:pPr>
                      <a:r>
                        <a:rPr lang="es-ES_tradnl" sz="1100">
                          <a:effectLst/>
                        </a:rPr>
                        <a:t>Mirador de Guamote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31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9,3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12,8</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91,4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18216">
                <a:tc vMerge="1">
                  <a:txBody>
                    <a:bodyPr/>
                    <a:lstStyle/>
                    <a:p>
                      <a:endParaRPr lang="es-EC"/>
                    </a:p>
                  </a:txBody>
                  <a:tcPr/>
                </a:tc>
                <a:tc>
                  <a:txBody>
                    <a:bodyPr/>
                    <a:lstStyle/>
                    <a:p>
                      <a:pPr marL="38100" marR="38100">
                        <a:lnSpc>
                          <a:spcPts val="1600"/>
                        </a:lnSpc>
                        <a:spcAft>
                          <a:spcPts val="0"/>
                        </a:spcAft>
                      </a:pPr>
                      <a:r>
                        <a:rPr lang="es-ES_tradnl" sz="1100">
                          <a:effectLst/>
                        </a:rPr>
                        <a:t>Puente Negro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21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6,3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8,7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97,5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18216">
                <a:tc vMerge="1">
                  <a:txBody>
                    <a:bodyPr/>
                    <a:lstStyle/>
                    <a:p>
                      <a:endParaRPr lang="es-EC"/>
                    </a:p>
                  </a:txBody>
                  <a:tcPr/>
                </a:tc>
                <a:tc>
                  <a:txBody>
                    <a:bodyPr/>
                    <a:lstStyle/>
                    <a:p>
                      <a:pPr marR="38100">
                        <a:lnSpc>
                          <a:spcPts val="1600"/>
                        </a:lnSpc>
                        <a:spcAft>
                          <a:spcPts val="0"/>
                        </a:spcAft>
                      </a:pPr>
                      <a:r>
                        <a:rPr lang="es-ES_tradnl" sz="1100">
                          <a:effectLst/>
                        </a:rPr>
                        <a:t> 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243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72,5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4626">
                <a:tc vMerge="1">
                  <a:txBody>
                    <a:bodyPr/>
                    <a:lstStyle/>
                    <a:p>
                      <a:endParaRPr lang="es-EC"/>
                    </a:p>
                  </a:txBody>
                  <a:tcPr/>
                </a:tc>
                <a:tc>
                  <a:txBody>
                    <a:bodyPr/>
                    <a:lstStyle/>
                    <a:p>
                      <a:pPr marL="38100" marR="38100">
                        <a:lnSpc>
                          <a:spcPts val="1600"/>
                        </a:lnSpc>
                        <a:spcAft>
                          <a:spcPts val="0"/>
                        </a:spcAft>
                      </a:pPr>
                      <a:r>
                        <a:rPr lang="es-ES_tradnl" sz="1100">
                          <a:effectLst/>
                        </a:rPr>
                        <a:t>Sistema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92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27,5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S_tradnl" sz="18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54649">
                <a:tc>
                  <a:txBody>
                    <a:bodyPr/>
                    <a:lstStyle/>
                    <a:p>
                      <a:pPr marR="38100">
                        <a:lnSpc>
                          <a:spcPts val="1600"/>
                        </a:lnSpc>
                        <a:spcAft>
                          <a:spcPts val="0"/>
                        </a:spcAft>
                      </a:pPr>
                      <a:r>
                        <a:rPr lang="es-ES_tradnl" sz="1100">
                          <a:effectLst/>
                        </a:rPr>
                        <a:t>Perdidos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S_tradnl" sz="1100" dirty="0">
                          <a:effectLst/>
                        </a:rPr>
                        <a:t> </a:t>
                      </a:r>
                      <a:r>
                        <a:rPr lang="es-ES_tradnl" sz="1100" dirty="0" smtClean="0">
                          <a:effectLst/>
                        </a:rPr>
                        <a:t>TOTA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335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S_tradnl" sz="1100">
                          <a:effectLst/>
                        </a:rPr>
                        <a:t>100,0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S_tradnl" sz="18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S_tradnl" sz="18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6" name="Imagen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7632" y="4991100"/>
            <a:ext cx="3895344" cy="1866900"/>
          </a:xfrm>
          <a:prstGeom prst="rect">
            <a:avLst/>
          </a:prstGeom>
          <a:noFill/>
          <a:ln>
            <a:noFill/>
          </a:ln>
        </p:spPr>
      </p:pic>
      <p:sp>
        <p:nvSpPr>
          <p:cNvPr id="7" name="Rectángulo 6"/>
          <p:cNvSpPr/>
          <p:nvPr/>
        </p:nvSpPr>
        <p:spPr>
          <a:xfrm>
            <a:off x="6784561" y="786346"/>
            <a:ext cx="5502532" cy="338554"/>
          </a:xfrm>
          <a:prstGeom prst="rect">
            <a:avLst/>
          </a:prstGeom>
        </p:spPr>
        <p:txBody>
          <a:bodyPr wrap="none">
            <a:spAutoFit/>
          </a:bodyPr>
          <a:lstStyle/>
          <a:p>
            <a:r>
              <a:rPr lang="es-ES_tradnl" sz="1600" b="1" dirty="0"/>
              <a:t>¿Qué atractivo turístico visitar en el cantón Guamote</a:t>
            </a:r>
            <a:endParaRPr lang="es-EC" sz="1600" b="1" dirty="0"/>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7306055" y="4772747"/>
            <a:ext cx="3523443" cy="2036993"/>
          </a:xfrm>
          <a:prstGeom prst="rect">
            <a:avLst/>
          </a:prstGeom>
          <a:noFill/>
          <a:ln>
            <a:noFill/>
          </a:ln>
        </p:spPr>
      </p:pic>
    </p:spTree>
    <p:extLst>
      <p:ext uri="{BB962C8B-B14F-4D97-AF65-F5344CB8AC3E}">
        <p14:creationId xmlns:p14="http://schemas.microsoft.com/office/powerpoint/2010/main" val="3985962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540" y="119902"/>
            <a:ext cx="9916600" cy="743667"/>
          </a:xfrm>
        </p:spPr>
        <p:txBody>
          <a:bodyPr>
            <a:normAutofit fontScale="90000"/>
          </a:bodyPr>
          <a:lstStyle/>
          <a:p>
            <a:r>
              <a:rPr lang="es-EC" dirty="0" smtClean="0"/>
              <a:t>Análisis bivariado</a:t>
            </a:r>
            <a:endParaRPr lang="es-EC" dirty="0"/>
          </a:p>
        </p:txBody>
      </p:sp>
      <p:sp>
        <p:nvSpPr>
          <p:cNvPr id="3" name="Rectángulo 2"/>
          <p:cNvSpPr/>
          <p:nvPr/>
        </p:nvSpPr>
        <p:spPr>
          <a:xfrm>
            <a:off x="2258392" y="803334"/>
            <a:ext cx="3510448" cy="369332"/>
          </a:xfrm>
          <a:prstGeom prst="rect">
            <a:avLst/>
          </a:prstGeom>
        </p:spPr>
        <p:txBody>
          <a:bodyPr wrap="none">
            <a:spAutoFit/>
          </a:bodyPr>
          <a:lstStyle/>
          <a:p>
            <a:r>
              <a:rPr lang="es-ES_tradnl" b="1" dirty="0">
                <a:ea typeface="Calibri" panose="020F0502020204030204" pitchFamily="34" charset="0"/>
              </a:rPr>
              <a:t>TABLAS DE CONTINGENCIA</a:t>
            </a:r>
            <a:endParaRPr lang="es-EC" dirty="0"/>
          </a:p>
        </p:txBody>
      </p:sp>
      <p:sp>
        <p:nvSpPr>
          <p:cNvPr id="4" name="Rectángulo 3"/>
          <p:cNvSpPr/>
          <p:nvPr/>
        </p:nvSpPr>
        <p:spPr>
          <a:xfrm>
            <a:off x="421192" y="1202984"/>
            <a:ext cx="11213911" cy="369332"/>
          </a:xfrm>
          <a:prstGeom prst="rect">
            <a:avLst/>
          </a:prstGeom>
        </p:spPr>
        <p:txBody>
          <a:bodyPr wrap="square">
            <a:spAutoFit/>
          </a:bodyPr>
          <a:lstStyle/>
          <a:p>
            <a:r>
              <a:rPr lang="es-EC" b="1" dirty="0">
                <a:latin typeface="Times New Roman" panose="02020603050405020304" pitchFamily="18" charset="0"/>
                <a:ea typeface="Calibri" panose="020F0502020204030204" pitchFamily="34" charset="0"/>
              </a:rPr>
              <a:t>¿Con qué frecuencia usted visita el Cantón Guamote?*¿Cuántos días usted se quedaría en el Cantón Guamote? </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4060228537"/>
              </p:ext>
            </p:extLst>
          </p:nvPr>
        </p:nvGraphicFramePr>
        <p:xfrm>
          <a:off x="2877912" y="1602634"/>
          <a:ext cx="6485543" cy="3005942"/>
        </p:xfrm>
        <a:graphic>
          <a:graphicData uri="http://schemas.openxmlformats.org/drawingml/2006/table">
            <a:tbl>
              <a:tblPr>
                <a:tableStyleId>{ED083AE6-46FA-4A59-8FB0-9F97EB10719F}</a:tableStyleId>
              </a:tblPr>
              <a:tblGrid>
                <a:gridCol w="1200760"/>
                <a:gridCol w="979826"/>
                <a:gridCol w="877202"/>
                <a:gridCol w="834061"/>
                <a:gridCol w="1296847"/>
                <a:gridCol w="1296847"/>
              </a:tblGrid>
              <a:tr h="751486">
                <a:tc rowSpan="2" gridSpan="2">
                  <a:txBody>
                    <a:bodyPr/>
                    <a:lstStyle/>
                    <a:p>
                      <a:pPr marL="38100" marR="38100">
                        <a:lnSpc>
                          <a:spcPts val="1600"/>
                        </a:lnSpc>
                        <a:spcAft>
                          <a:spcPts val="0"/>
                        </a:spcAft>
                      </a:pPr>
                      <a:r>
                        <a:rPr lang="es-EC" sz="1500" dirty="0">
                          <a:effectLst/>
                        </a:rPr>
                        <a:t> </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rowSpan="2" hMerge="1">
                  <a:txBody>
                    <a:bodyPr/>
                    <a:lstStyle/>
                    <a:p>
                      <a:endParaRPr lang="es-EC"/>
                    </a:p>
                  </a:txBody>
                  <a:tcPr/>
                </a:tc>
                <a:tc gridSpan="3">
                  <a:txBody>
                    <a:bodyPr/>
                    <a:lstStyle/>
                    <a:p>
                      <a:pPr marL="38100" marR="38100" algn="ctr">
                        <a:lnSpc>
                          <a:spcPts val="1600"/>
                        </a:lnSpc>
                        <a:spcAft>
                          <a:spcPts val="0"/>
                        </a:spcAft>
                      </a:pPr>
                      <a:r>
                        <a:rPr lang="es-EC" sz="1500" dirty="0">
                          <a:effectLst/>
                        </a:rPr>
                        <a:t>¿Cuántos días usted se quedaría en el Cantón Guamote?</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1500" dirty="0">
                          <a:effectLst/>
                        </a:rPr>
                        <a:t>Total</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50495">
                <a:tc gridSpan="2"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1500">
                          <a:effectLst/>
                        </a:rPr>
                        <a:t>1 Día</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500">
                          <a:effectLst/>
                        </a:rPr>
                        <a:t>2 Días</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500" dirty="0">
                          <a:effectLst/>
                        </a:rPr>
                        <a:t>+ Días</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vMerge="1">
                  <a:txBody>
                    <a:bodyPr/>
                    <a:lstStyle/>
                    <a:p>
                      <a:endParaRPr lang="es-EC"/>
                    </a:p>
                  </a:txBody>
                  <a:tcPr/>
                </a:tc>
              </a:tr>
              <a:tr h="250495">
                <a:tc rowSpan="4">
                  <a:txBody>
                    <a:bodyPr/>
                    <a:lstStyle/>
                    <a:p>
                      <a:pPr marL="38100" marR="38100">
                        <a:lnSpc>
                          <a:spcPts val="1600"/>
                        </a:lnSpc>
                        <a:spcAft>
                          <a:spcPts val="0"/>
                        </a:spcAft>
                      </a:pPr>
                      <a:r>
                        <a:rPr lang="es-EC" sz="1500" dirty="0">
                          <a:effectLst/>
                        </a:rPr>
                        <a:t>¿Con qué frecuencia usted visita el Cantón Guamote?</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500">
                          <a:effectLst/>
                        </a:rPr>
                        <a:t>Nunca</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500">
                          <a:effectLst/>
                        </a:rPr>
                        <a:t>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50495">
                <a:tc vMerge="1">
                  <a:txBody>
                    <a:bodyPr/>
                    <a:lstStyle/>
                    <a:p>
                      <a:endParaRPr lang="es-EC"/>
                    </a:p>
                  </a:txBody>
                  <a:tcPr/>
                </a:tc>
                <a:tc>
                  <a:txBody>
                    <a:bodyPr/>
                    <a:lstStyle/>
                    <a:p>
                      <a:pPr marL="38100" marR="38100">
                        <a:lnSpc>
                          <a:spcPts val="1600"/>
                        </a:lnSpc>
                        <a:spcAft>
                          <a:spcPts val="0"/>
                        </a:spcAft>
                      </a:pPr>
                      <a:r>
                        <a:rPr lang="es-EC" sz="1500">
                          <a:effectLst/>
                        </a:rPr>
                        <a:t>Rara vez</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500">
                          <a:effectLst/>
                        </a:rPr>
                        <a:t>61</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42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108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00990">
                <a:tc vMerge="1">
                  <a:txBody>
                    <a:bodyPr/>
                    <a:lstStyle/>
                    <a:p>
                      <a:endParaRPr lang="es-EC"/>
                    </a:p>
                  </a:txBody>
                  <a:tcPr/>
                </a:tc>
                <a:tc>
                  <a:txBody>
                    <a:bodyPr/>
                    <a:lstStyle/>
                    <a:p>
                      <a:pPr marL="38100" marR="38100">
                        <a:lnSpc>
                          <a:spcPts val="1600"/>
                        </a:lnSpc>
                        <a:spcAft>
                          <a:spcPts val="0"/>
                        </a:spcAft>
                      </a:pPr>
                      <a:r>
                        <a:rPr lang="es-EC" sz="1500">
                          <a:effectLst/>
                        </a:rPr>
                        <a:t>Frecuente</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500">
                          <a:effectLst/>
                          <a:highlight>
                            <a:srgbClr val="FFFF00"/>
                          </a:highlight>
                        </a:rPr>
                        <a:t>90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26</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17</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133</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751486">
                <a:tc vMerge="1">
                  <a:txBody>
                    <a:bodyPr/>
                    <a:lstStyle/>
                    <a:p>
                      <a:endParaRPr lang="es-EC"/>
                    </a:p>
                  </a:txBody>
                  <a:tcPr/>
                </a:tc>
                <a:tc>
                  <a:txBody>
                    <a:bodyPr/>
                    <a:lstStyle/>
                    <a:p>
                      <a:pPr marL="38100" marR="38100">
                        <a:lnSpc>
                          <a:spcPts val="1600"/>
                        </a:lnSpc>
                        <a:spcAft>
                          <a:spcPts val="0"/>
                        </a:spcAft>
                      </a:pPr>
                      <a:r>
                        <a:rPr lang="es-EC" sz="1500" dirty="0">
                          <a:effectLst/>
                        </a:rPr>
                        <a:t>Muy Frecuente</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500">
                          <a:effectLst/>
                        </a:rPr>
                        <a:t>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0</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50495">
                <a:tc gridSpan="2">
                  <a:txBody>
                    <a:bodyPr/>
                    <a:lstStyle/>
                    <a:p>
                      <a:pPr marL="38100" marR="38100">
                        <a:lnSpc>
                          <a:spcPts val="1600"/>
                        </a:lnSpc>
                        <a:spcAft>
                          <a:spcPts val="0"/>
                        </a:spcAft>
                      </a:pPr>
                      <a:r>
                        <a:rPr lang="es-EC" sz="1500" dirty="0">
                          <a:effectLst/>
                        </a:rPr>
                        <a:t>Total</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a:txBody>
                    <a:bodyPr/>
                    <a:lstStyle/>
                    <a:p>
                      <a:pPr marL="38100" marR="38100" algn="r">
                        <a:lnSpc>
                          <a:spcPts val="1600"/>
                        </a:lnSpc>
                        <a:spcAft>
                          <a:spcPts val="0"/>
                        </a:spcAft>
                      </a:pPr>
                      <a:r>
                        <a:rPr lang="es-EC" sz="1500">
                          <a:effectLst/>
                        </a:rPr>
                        <a:t>155</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68</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a:effectLst/>
                        </a:rPr>
                        <a:t>22</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500" dirty="0">
                          <a:effectLst/>
                        </a:rPr>
                        <a:t>245</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6" name="Rectángulo 5"/>
          <p:cNvSpPr/>
          <p:nvPr/>
        </p:nvSpPr>
        <p:spPr>
          <a:xfrm>
            <a:off x="810540" y="4826675"/>
            <a:ext cx="10799436" cy="1754326"/>
          </a:xfrm>
          <a:prstGeom prst="rect">
            <a:avLst/>
          </a:prstGeom>
        </p:spPr>
        <p:txBody>
          <a:bodyPr>
            <a:spAutoFit/>
          </a:bodyPr>
          <a:lstStyle/>
          <a:p>
            <a:pPr>
              <a:lnSpc>
                <a:spcPct val="150000"/>
              </a:lnSpc>
            </a:pPr>
            <a:r>
              <a:rPr lang="es-EC" dirty="0">
                <a:latin typeface="Times New Roman" panose="02020603050405020304" pitchFamily="18" charset="0"/>
                <a:ea typeface="Calibri" panose="020F0502020204030204" pitchFamily="34" charset="0"/>
              </a:rPr>
              <a:t>Realizado el cruce de variables sobre la frecuencia de visita al cantón Guamote y cuantos días se quedan en el mismo, se observa que la mayor contingencia se asocia UN DIA y FRECUENTEMETE, por lo tanto la contingencia de 90 permite determinar el comportamiento de estadía de los turistas, para que mediante la utilización de estrategias pernocten por más tiempo en el cantón Guamote</a:t>
            </a:r>
            <a:endParaRPr lang="es-EC" dirty="0"/>
          </a:p>
        </p:txBody>
      </p:sp>
    </p:spTree>
    <p:extLst>
      <p:ext uri="{BB962C8B-B14F-4D97-AF65-F5344CB8AC3E}">
        <p14:creationId xmlns:p14="http://schemas.microsoft.com/office/powerpoint/2010/main" val="726302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10540" y="119902"/>
            <a:ext cx="9916600" cy="74366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Análisis bivariado</a:t>
            </a:r>
            <a:endParaRPr lang="es-EC" dirty="0"/>
          </a:p>
        </p:txBody>
      </p:sp>
      <p:sp>
        <p:nvSpPr>
          <p:cNvPr id="4" name="Rectángulo 3"/>
          <p:cNvSpPr/>
          <p:nvPr/>
        </p:nvSpPr>
        <p:spPr>
          <a:xfrm>
            <a:off x="2285688" y="863569"/>
            <a:ext cx="1022524" cy="369332"/>
          </a:xfrm>
          <a:prstGeom prst="rect">
            <a:avLst/>
          </a:prstGeom>
        </p:spPr>
        <p:txBody>
          <a:bodyPr wrap="none">
            <a:spAutoFit/>
          </a:bodyPr>
          <a:lstStyle/>
          <a:p>
            <a:r>
              <a:rPr lang="es-ES_tradnl" b="1" dirty="0" smtClean="0"/>
              <a:t>ANOVA</a:t>
            </a:r>
            <a:endParaRPr lang="es-EC" dirty="0"/>
          </a:p>
        </p:txBody>
      </p:sp>
      <p:sp>
        <p:nvSpPr>
          <p:cNvPr id="5" name="Rectángulo 4"/>
          <p:cNvSpPr/>
          <p:nvPr/>
        </p:nvSpPr>
        <p:spPr>
          <a:xfrm>
            <a:off x="592176" y="1237503"/>
            <a:ext cx="10653579" cy="605294"/>
          </a:xfrm>
          <a:prstGeom prst="rect">
            <a:avLst/>
          </a:prstGeom>
        </p:spPr>
        <p:txBody>
          <a:bodyPr wrap="square">
            <a:spAutoFit/>
          </a:bodyPr>
          <a:lstStyle/>
          <a:p>
            <a:pPr lvl="0">
              <a:lnSpc>
                <a:spcPts val="2000"/>
              </a:lnSpc>
              <a:spcAft>
                <a:spcPts val="0"/>
              </a:spcAft>
              <a:buSzPts val="1200"/>
            </a:pPr>
            <a:r>
              <a:rPr lang="es-EC" b="1" smtClean="0">
                <a:latin typeface="Times New Roman" panose="02020603050405020304" pitchFamily="18" charset="0"/>
                <a:ea typeface="Calibri" panose="020F0502020204030204" pitchFamily="34" charset="0"/>
                <a:cs typeface="Times New Roman" panose="02020603050405020304" pitchFamily="18" charset="0"/>
              </a:rPr>
              <a:t> </a:t>
            </a:r>
            <a:r>
              <a:rPr lang="es-ES_tradnl" b="1" smtClean="0">
                <a:latin typeface="Times New Roman" panose="02020603050405020304" pitchFamily="18" charset="0"/>
                <a:ea typeface="Calibri" panose="020F0502020204030204" pitchFamily="34" charset="0"/>
                <a:cs typeface="Times New Roman" panose="02020603050405020304" pitchFamily="18" charset="0"/>
              </a:rPr>
              <a:t>¿Qué atractivo turístico le gustaría visitar en el Cantón Guamote? Vs ¿Cuál de estas promociones se debería realizar con mayor frecuencia en los atractivos turísticos del Cantón Guamote?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92176" y="1976568"/>
            <a:ext cx="11267728" cy="1328569"/>
          </a:xfrm>
          <a:prstGeom prst="rect">
            <a:avLst/>
          </a:prstGeom>
        </p:spPr>
        <p:txBody>
          <a:bodyPr wrap="square">
            <a:spAutoFit/>
          </a:bodyPr>
          <a:lstStyle/>
          <a:p>
            <a:pPr>
              <a:spcAft>
                <a:spcPts val="100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Ho: </a:t>
            </a:r>
            <a:r>
              <a:rPr lang="es-ES_tradnl" dirty="0">
                <a:latin typeface="Times New Roman" panose="02020603050405020304" pitchFamily="18" charset="0"/>
                <a:ea typeface="Calibri" panose="020F0502020204030204" pitchFamily="34" charset="0"/>
                <a:cs typeface="Times New Roman" panose="02020603050405020304" pitchFamily="18" charset="0"/>
              </a:rPr>
              <a:t>Si existe relación entre el atractivo turístico que le gustaría visitar en el cantón y la promoción que se debería aplicar en los atractivos turísticos.</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Ha: </a:t>
            </a:r>
            <a:r>
              <a:rPr lang="es-ES_tradnl" dirty="0">
                <a:latin typeface="Times New Roman" panose="02020603050405020304" pitchFamily="18" charset="0"/>
                <a:ea typeface="Calibri" panose="020F0502020204030204" pitchFamily="34" charset="0"/>
                <a:cs typeface="Times New Roman" panose="02020603050405020304" pitchFamily="18" charset="0"/>
              </a:rPr>
              <a:t>No existe relación entre el atractivo turístico que le gustaría visitar en el cantón y la promoción que se debería aplicar en los atractivos turísticos.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052335002"/>
              </p:ext>
            </p:extLst>
          </p:nvPr>
        </p:nvGraphicFramePr>
        <p:xfrm>
          <a:off x="775050" y="3418270"/>
          <a:ext cx="5143915" cy="1760891"/>
        </p:xfrm>
        <a:graphic>
          <a:graphicData uri="http://schemas.openxmlformats.org/drawingml/2006/table">
            <a:tbl>
              <a:tblPr>
                <a:tableStyleId>{5DA37D80-6434-44D0-A028-1B22A696006F}</a:tableStyleId>
              </a:tblPr>
              <a:tblGrid>
                <a:gridCol w="749326"/>
                <a:gridCol w="846088"/>
                <a:gridCol w="581146"/>
                <a:gridCol w="846088"/>
                <a:gridCol w="581146"/>
                <a:gridCol w="1540121"/>
              </a:tblGrid>
              <a:tr h="280189">
                <a:tc gridSpan="6">
                  <a:txBody>
                    <a:bodyPr/>
                    <a:lstStyle/>
                    <a:p>
                      <a:pPr marR="38100">
                        <a:lnSpc>
                          <a:spcPts val="1600"/>
                        </a:lnSpc>
                        <a:spcAft>
                          <a:spcPts val="0"/>
                        </a:spcAft>
                      </a:pPr>
                      <a:r>
                        <a:rPr lang="es-EC" sz="900">
                          <a:effectLst/>
                        </a:rPr>
                        <a:t>¿Qué atractivo turístico le gustaría visitar en el cantón Guamote?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93357">
                <a:tc>
                  <a:txBody>
                    <a:bodyPr/>
                    <a:lstStyle/>
                    <a:p>
                      <a:pPr marL="38100" marR="38100">
                        <a:lnSpc>
                          <a:spcPts val="1600"/>
                        </a:lnSpc>
                        <a:spcAft>
                          <a:spcPts val="0"/>
                        </a:spcAft>
                      </a:pPr>
                      <a:r>
                        <a:rPr lang="es-EC" sz="9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900">
                          <a:effectLst/>
                        </a:rPr>
                        <a:t>Suma de cuadrados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900">
                          <a:effectLst/>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900">
                          <a:effectLst/>
                        </a:rPr>
                        <a:t>Media cuadrática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900">
                          <a:effectLst/>
                        </a:rPr>
                        <a:t>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900">
                          <a:effectLst/>
                        </a:rPr>
                        <a:t>Sig.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80189">
                <a:tc>
                  <a:txBody>
                    <a:bodyPr/>
                    <a:lstStyle/>
                    <a:p>
                      <a:pPr marL="38100" marR="38100">
                        <a:lnSpc>
                          <a:spcPts val="1600"/>
                        </a:lnSpc>
                        <a:spcAft>
                          <a:spcPts val="0"/>
                        </a:spcAft>
                      </a:pPr>
                      <a:r>
                        <a:rPr lang="es-EC" sz="900">
                          <a:effectLst/>
                        </a:rPr>
                        <a:t>Inter-grupos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15,035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7,518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6,938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highlight>
                            <a:srgbClr val="FFFF00"/>
                          </a:highlight>
                        </a:rPr>
                        <a:t>,</a:t>
                      </a:r>
                      <a:r>
                        <a:rPr lang="es-ES_tradnl" sz="900">
                          <a:effectLst/>
                          <a:highlight>
                            <a:srgbClr val="FFFF00"/>
                          </a:highlight>
                        </a:rPr>
                        <a:t>001</a:t>
                      </a:r>
                      <a:r>
                        <a:rPr lang="es-ES_tradnl" sz="900">
                          <a:effectLst/>
                        </a:rPr>
                        <a:t>*100%= 0,1%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3578">
                <a:tc>
                  <a:txBody>
                    <a:bodyPr/>
                    <a:lstStyle/>
                    <a:p>
                      <a:pPr marL="38100" marR="38100">
                        <a:lnSpc>
                          <a:spcPts val="1600"/>
                        </a:lnSpc>
                        <a:spcAft>
                          <a:spcPts val="0"/>
                        </a:spcAft>
                      </a:pPr>
                      <a:r>
                        <a:rPr lang="es-EC" sz="900">
                          <a:effectLst/>
                        </a:rPr>
                        <a:t>Intra-grupos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260,035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240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1,083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03578">
                <a:tc>
                  <a:txBody>
                    <a:bodyPr/>
                    <a:lstStyle/>
                    <a:p>
                      <a:pPr marL="38100" marR="38100">
                        <a:lnSpc>
                          <a:spcPts val="16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275,070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900">
                          <a:effectLst/>
                        </a:rPr>
                        <a:t>242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2179553" y="5540991"/>
            <a:ext cx="1791946" cy="1187209"/>
          </a:xfrm>
          <a:prstGeom prst="rect">
            <a:avLst/>
          </a:prstGeom>
          <a:noFill/>
          <a:ln>
            <a:solidFill>
              <a:schemeClr val="tx1"/>
            </a:solidFill>
          </a:ln>
        </p:spPr>
      </p:pic>
      <p:sp>
        <p:nvSpPr>
          <p:cNvPr id="9" name="Rectángulo 8"/>
          <p:cNvSpPr/>
          <p:nvPr/>
        </p:nvSpPr>
        <p:spPr>
          <a:xfrm>
            <a:off x="6833365" y="3680775"/>
            <a:ext cx="4808175" cy="2308324"/>
          </a:xfrm>
          <a:prstGeom prst="rect">
            <a:avLst/>
          </a:prstGeom>
        </p:spPr>
        <p:txBody>
          <a:bodyPr wrap="square">
            <a:spAutoFit/>
          </a:bodyPr>
          <a:lstStyle/>
          <a:p>
            <a:pPr>
              <a:spcAft>
                <a:spcPts val="0"/>
              </a:spcAft>
            </a:pPr>
            <a:r>
              <a:rPr lang="es-ES_tradnl" dirty="0" smtClean="0">
                <a:latin typeface="Times New Roman" panose="02020603050405020304" pitchFamily="18" charset="0"/>
                <a:ea typeface="Calibri" panose="020F0502020204030204" pitchFamily="34" charset="0"/>
                <a:cs typeface="Times New Roman" panose="02020603050405020304" pitchFamily="18" charset="0"/>
              </a:rPr>
              <a:t>La significancia </a:t>
            </a:r>
            <a:r>
              <a:rPr lang="es-ES_tradnl" dirty="0">
                <a:latin typeface="Times New Roman" panose="02020603050405020304" pitchFamily="18" charset="0"/>
                <a:ea typeface="Calibri" panose="020F0502020204030204" pitchFamily="34" charset="0"/>
                <a:cs typeface="Times New Roman" panose="02020603050405020304" pitchFamily="18" charset="0"/>
              </a:rPr>
              <a:t>se encuentra en la zona de aceptación 0.001 &lt; 0.005 por consiguiente se acepta la hipótesis alternativa, se evidencia relación entre las dos variables de estudio, el proyecto es viable, por las promociones que aplican los negocios a los clientes y porque a los turistas les gusta los atractivos turísticos del cantón Guamote.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545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10540" y="119902"/>
            <a:ext cx="9916600" cy="74366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Análisis bivariado</a:t>
            </a:r>
            <a:endParaRPr lang="es-EC" dirty="0"/>
          </a:p>
        </p:txBody>
      </p:sp>
      <p:sp>
        <p:nvSpPr>
          <p:cNvPr id="4" name="Rectángulo 3"/>
          <p:cNvSpPr/>
          <p:nvPr/>
        </p:nvSpPr>
        <p:spPr>
          <a:xfrm>
            <a:off x="673289" y="1341241"/>
            <a:ext cx="11036489" cy="646331"/>
          </a:xfrm>
          <a:prstGeom prst="rect">
            <a:avLst/>
          </a:prstGeom>
        </p:spPr>
        <p:txBody>
          <a:bodyPr wrap="square">
            <a:spAutoFit/>
          </a:bodyPr>
          <a:lstStyle/>
          <a:p>
            <a:r>
              <a:rPr lang="es-ES_tradnl" b="1" dirty="0">
                <a:latin typeface="Times New Roman" panose="02020603050405020304" pitchFamily="18" charset="0"/>
                <a:ea typeface="Calibri" panose="020F0502020204030204" pitchFamily="34" charset="0"/>
              </a:rPr>
              <a:t>¿Con qué frecuencia usted visita el Cantón Guamote? * ¿Cuál de estas promociones se debería realizar con mayor frecuencia en los atractivos turísticos del Cantón Guamote</a:t>
            </a:r>
            <a:endParaRPr lang="es-EC" dirty="0"/>
          </a:p>
        </p:txBody>
      </p:sp>
      <p:sp>
        <p:nvSpPr>
          <p:cNvPr id="5" name="Rectángulo 4"/>
          <p:cNvSpPr/>
          <p:nvPr/>
        </p:nvSpPr>
        <p:spPr>
          <a:xfrm>
            <a:off x="2040029" y="733073"/>
            <a:ext cx="2779415" cy="523220"/>
          </a:xfrm>
          <a:prstGeom prst="rect">
            <a:avLst/>
          </a:prstGeom>
        </p:spPr>
        <p:txBody>
          <a:bodyPr wrap="none">
            <a:spAutoFit/>
          </a:bodyPr>
          <a:lstStyle/>
          <a:p>
            <a:r>
              <a:rPr lang="es-ES_tradnl" sz="2800" b="1" dirty="0" smtClean="0"/>
              <a:t>Correlaciones </a:t>
            </a:r>
            <a:endParaRPr lang="es-EC" sz="2800" dirty="0"/>
          </a:p>
        </p:txBody>
      </p:sp>
      <p:graphicFrame>
        <p:nvGraphicFramePr>
          <p:cNvPr id="6" name="Tabla 5"/>
          <p:cNvGraphicFramePr>
            <a:graphicFrameLocks noGrp="1"/>
          </p:cNvGraphicFramePr>
          <p:nvPr>
            <p:extLst>
              <p:ext uri="{D42A27DB-BD31-4B8C-83A1-F6EECF244321}">
                <p14:modId xmlns:p14="http://schemas.microsoft.com/office/powerpoint/2010/main" val="4129107349"/>
              </p:ext>
            </p:extLst>
          </p:nvPr>
        </p:nvGraphicFramePr>
        <p:xfrm>
          <a:off x="345742" y="2490600"/>
          <a:ext cx="6476365" cy="4008120"/>
        </p:xfrm>
        <a:graphic>
          <a:graphicData uri="http://schemas.openxmlformats.org/drawingml/2006/table">
            <a:tbl>
              <a:tblPr>
                <a:tableStyleId>{5DA37D80-6434-44D0-A028-1B22A696006F}</a:tableStyleId>
              </a:tblPr>
              <a:tblGrid>
                <a:gridCol w="1554480"/>
                <a:gridCol w="1447165"/>
                <a:gridCol w="1737360"/>
                <a:gridCol w="1737360"/>
              </a:tblGrid>
              <a:tr h="0">
                <a:tc gridSpan="4">
                  <a:txBody>
                    <a:bodyPr/>
                    <a:lstStyle/>
                    <a:p>
                      <a:pPr marR="38100" algn="ctr">
                        <a:lnSpc>
                          <a:spcPts val="1600"/>
                        </a:lnSpc>
                        <a:spcAft>
                          <a:spcPts val="0"/>
                        </a:spcAft>
                      </a:pPr>
                      <a:r>
                        <a:rPr lang="es-EC" sz="1200" dirty="0">
                          <a:effectLst/>
                        </a:rPr>
                        <a:t>Correlaciones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marL="38100" marR="38100">
                        <a:lnSpc>
                          <a:spcPts val="1600"/>
                        </a:lnSpc>
                        <a:spcAft>
                          <a:spcPts val="0"/>
                        </a:spcAft>
                      </a:pPr>
                      <a:r>
                        <a:rPr lang="es-EC" sz="12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ctr">
                        <a:lnSpc>
                          <a:spcPts val="1600"/>
                        </a:lnSpc>
                        <a:spcAft>
                          <a:spcPts val="0"/>
                        </a:spcAft>
                      </a:pPr>
                      <a:r>
                        <a:rPr lang="es-EC" sz="1200">
                          <a:effectLst/>
                        </a:rPr>
                        <a:t>¿Qué atractivo turístico visitar en el cantón Guamote?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200">
                          <a:effectLst/>
                        </a:rPr>
                        <a:t>¿Cuál de estas promociones se debería realizar con mayor frecuencia en los atractivos turísticos del Cantón Guamote?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rowSpan="3">
                  <a:txBody>
                    <a:bodyPr/>
                    <a:lstStyle/>
                    <a:p>
                      <a:pPr marL="38100" marR="38100">
                        <a:lnSpc>
                          <a:spcPts val="1600"/>
                        </a:lnSpc>
                        <a:spcAft>
                          <a:spcPts val="0"/>
                        </a:spcAft>
                      </a:pPr>
                      <a:r>
                        <a:rPr lang="es-EC" sz="1200">
                          <a:effectLst/>
                        </a:rPr>
                        <a:t>¿Qué atractivo turístico visitar en el cantón Guamote?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200">
                          <a:effectLst/>
                        </a:rPr>
                        <a:t>Correlación de Pearson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highlight>
                            <a:srgbClr val="FFFF00"/>
                          </a:highlight>
                        </a:rPr>
                        <a:t>,224</a:t>
                      </a:r>
                      <a:r>
                        <a:rPr lang="es-EC" sz="1200" baseline="300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nSpc>
                          <a:spcPts val="1600"/>
                        </a:lnSpc>
                        <a:spcAft>
                          <a:spcPts val="0"/>
                        </a:spcAft>
                      </a:pPr>
                      <a:r>
                        <a:rPr lang="es-EC" sz="1200">
                          <a:effectLst/>
                        </a:rPr>
                        <a:t>Sig. (bilateral)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20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ts val="1600"/>
                        </a:lnSpc>
                        <a:spcAft>
                          <a:spcPts val="0"/>
                        </a:spcAft>
                      </a:pPr>
                      <a:r>
                        <a:rPr lang="es-EC" sz="1200">
                          <a:effectLst/>
                        </a:rPr>
                        <a:t>,000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nSpc>
                          <a:spcPts val="1600"/>
                        </a:lnSpc>
                        <a:spcAft>
                          <a:spcPts val="0"/>
                        </a:spcAft>
                      </a:pPr>
                      <a:r>
                        <a:rPr lang="es-EC" sz="1200">
                          <a:effectLst/>
                        </a:rPr>
                        <a:t>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243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243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rowSpan="3">
                  <a:txBody>
                    <a:bodyPr/>
                    <a:lstStyle/>
                    <a:p>
                      <a:pPr marL="38100" marR="38100">
                        <a:lnSpc>
                          <a:spcPts val="1600"/>
                        </a:lnSpc>
                        <a:spcAft>
                          <a:spcPts val="0"/>
                        </a:spcAft>
                      </a:pPr>
                      <a:r>
                        <a:rPr lang="es-EC" sz="1200">
                          <a:effectLst/>
                        </a:rPr>
                        <a:t>¿Cuál de estas promociones se debería realizar con mayor frecuencia en los atractivos turísticos del Cantón Guamote?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nSpc>
                          <a:spcPts val="1600"/>
                        </a:lnSpc>
                        <a:spcAft>
                          <a:spcPts val="0"/>
                        </a:spcAft>
                      </a:pPr>
                      <a:r>
                        <a:rPr lang="es-EC" sz="1200">
                          <a:effectLst/>
                        </a:rPr>
                        <a:t>Correlación de Pearson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highlight>
                            <a:srgbClr val="FFFF00"/>
                          </a:highlight>
                        </a:rPr>
                        <a:t>,224</a:t>
                      </a:r>
                      <a:r>
                        <a:rPr lang="es-EC" sz="1200" baseline="30000">
                          <a:effectLst/>
                        </a:rPr>
                        <a:t>**</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nSpc>
                          <a:spcPts val="1600"/>
                        </a:lnSpc>
                        <a:spcAft>
                          <a:spcPts val="0"/>
                        </a:spcAft>
                      </a:pPr>
                      <a:r>
                        <a:rPr lang="es-EC" sz="1200">
                          <a:effectLst/>
                        </a:rPr>
                        <a:t>Sig. (bilateral)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,000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15000"/>
                        </a:lnSpc>
                        <a:spcAft>
                          <a:spcPts val="0"/>
                        </a:spcAft>
                      </a:pPr>
                      <a:r>
                        <a:rPr lang="es-EC" sz="20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vMerge="1">
                  <a:txBody>
                    <a:bodyPr/>
                    <a:lstStyle/>
                    <a:p>
                      <a:endParaRPr lang="es-EC"/>
                    </a:p>
                  </a:txBody>
                  <a:tcPr/>
                </a:tc>
                <a:tc>
                  <a:txBody>
                    <a:bodyPr/>
                    <a:lstStyle/>
                    <a:p>
                      <a:pPr marL="38100" marR="38100">
                        <a:lnSpc>
                          <a:spcPts val="1600"/>
                        </a:lnSpc>
                        <a:spcAft>
                          <a:spcPts val="0"/>
                        </a:spcAft>
                      </a:pPr>
                      <a:r>
                        <a:rPr lang="es-EC" sz="1200">
                          <a:effectLst/>
                        </a:rPr>
                        <a:t>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243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200">
                          <a:effectLst/>
                        </a:rPr>
                        <a:t>245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gridSpan="4">
                  <a:txBody>
                    <a:bodyPr/>
                    <a:lstStyle/>
                    <a:p>
                      <a:pPr marL="38100" marR="38100">
                        <a:lnSpc>
                          <a:spcPts val="1600"/>
                        </a:lnSpc>
                        <a:spcAft>
                          <a:spcPts val="0"/>
                        </a:spcAft>
                      </a:pPr>
                      <a:r>
                        <a:rPr lang="es-EC" sz="1200" dirty="0">
                          <a:effectLst/>
                        </a:rPr>
                        <a:t>**. La correlación es significativa al nivel 0,01 (bilateral).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7417606" y="2759549"/>
            <a:ext cx="3689350" cy="438150"/>
          </a:xfrm>
          <a:prstGeom prst="rect">
            <a:avLst/>
          </a:prstGeom>
          <a:noFill/>
          <a:ln>
            <a:noFill/>
          </a:ln>
        </p:spPr>
      </p:pic>
      <p:sp>
        <p:nvSpPr>
          <p:cNvPr id="8" name="Cuadro de texto 42"/>
          <p:cNvSpPr txBox="1"/>
          <p:nvPr/>
        </p:nvSpPr>
        <p:spPr>
          <a:xfrm>
            <a:off x="9489118" y="3070699"/>
            <a:ext cx="556260" cy="254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S_tradnl" sz="1000">
                <a:effectLst/>
                <a:latin typeface="Times New Roman" panose="02020603050405020304" pitchFamily="18" charset="0"/>
                <a:ea typeface="Calibri" panose="020F0502020204030204" pitchFamily="34" charset="0"/>
                <a:cs typeface="Times New Roman" panose="02020603050405020304" pitchFamily="18" charset="0"/>
              </a:rPr>
              <a:t>0,224</a:t>
            </a:r>
            <a:endParaRPr lang="es-EC" sz="1100">
              <a:effectLst/>
              <a:ea typeface="Calibri" panose="020F0502020204030204" pitchFamily="34" charset="0"/>
              <a:cs typeface="Times New Roman" panose="02020603050405020304" pitchFamily="18" charset="0"/>
            </a:endParaRPr>
          </a:p>
        </p:txBody>
      </p:sp>
      <p:sp>
        <p:nvSpPr>
          <p:cNvPr id="9" name="Rectángulo 8"/>
          <p:cNvSpPr/>
          <p:nvPr/>
        </p:nvSpPr>
        <p:spPr>
          <a:xfrm>
            <a:off x="7021148" y="4105154"/>
            <a:ext cx="4935940" cy="1477328"/>
          </a:xfrm>
          <a:prstGeom prst="rect">
            <a:avLst/>
          </a:prstGeom>
        </p:spPr>
        <p:txBody>
          <a:bodyPr wrap="square">
            <a:spAutoFit/>
          </a:bodyPr>
          <a:lstStyle/>
          <a:p>
            <a:pPr indent="180340">
              <a:spcAft>
                <a:spcPts val="0"/>
              </a:spcAft>
            </a:pPr>
            <a:r>
              <a:rPr lang="es-ES_tradnl" dirty="0" smtClean="0">
                <a:latin typeface="Times New Roman" panose="02020603050405020304" pitchFamily="18" charset="0"/>
                <a:ea typeface="Calibri" panose="020F0502020204030204" pitchFamily="34" charset="0"/>
                <a:cs typeface="Times New Roman" panose="02020603050405020304" pitchFamily="18" charset="0"/>
              </a:rPr>
              <a:t>La correlación es </a:t>
            </a:r>
            <a:r>
              <a:rPr lang="es-ES_tradnl" dirty="0">
                <a:latin typeface="Times New Roman" panose="02020603050405020304" pitchFamily="18" charset="0"/>
                <a:ea typeface="Calibri" panose="020F0502020204030204" pitchFamily="34" charset="0"/>
                <a:cs typeface="Times New Roman" panose="02020603050405020304" pitchFamily="18" charset="0"/>
              </a:rPr>
              <a:t>de 0,224, que demuestra una correlación baja, por lo que se deben implementar con mayor frecuencias estrategias promocionales y de comunicación para promover que los turistas visiten los atractivos del cantón Guamote.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9598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810540" y="119902"/>
            <a:ext cx="9916600" cy="74366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Análisis bivariado</a:t>
            </a:r>
            <a:endParaRPr lang="es-EC" dirty="0"/>
          </a:p>
        </p:txBody>
      </p:sp>
      <p:sp>
        <p:nvSpPr>
          <p:cNvPr id="5" name="Rectángulo 4"/>
          <p:cNvSpPr/>
          <p:nvPr/>
        </p:nvSpPr>
        <p:spPr>
          <a:xfrm>
            <a:off x="2040029" y="733073"/>
            <a:ext cx="3231077" cy="523220"/>
          </a:xfrm>
          <a:prstGeom prst="rect">
            <a:avLst/>
          </a:prstGeom>
        </p:spPr>
        <p:txBody>
          <a:bodyPr wrap="none">
            <a:spAutoFit/>
          </a:bodyPr>
          <a:lstStyle/>
          <a:p>
            <a:r>
              <a:rPr lang="es-ES_tradnl" sz="2800" b="1" dirty="0" smtClean="0"/>
              <a:t>CHI CUADRADO</a:t>
            </a:r>
            <a:endParaRPr lang="es-EC" sz="2800" dirty="0"/>
          </a:p>
        </p:txBody>
      </p:sp>
      <p:sp>
        <p:nvSpPr>
          <p:cNvPr id="6" name="Rectángulo 5"/>
          <p:cNvSpPr/>
          <p:nvPr/>
        </p:nvSpPr>
        <p:spPr>
          <a:xfrm>
            <a:off x="434453" y="1162830"/>
            <a:ext cx="11641540" cy="2031325"/>
          </a:xfrm>
          <a:prstGeom prst="rect">
            <a:avLst/>
          </a:prstGeom>
        </p:spPr>
        <p:txBody>
          <a:bodyPr wrap="square">
            <a:spAutoFit/>
          </a:bodyPr>
          <a:lstStyle/>
          <a:p>
            <a:pPr>
              <a:spcAft>
                <a:spcPts val="0"/>
              </a:spcAft>
            </a:pPr>
            <a:r>
              <a:rPr lang="es-ES_tradnl" b="1" dirty="0">
                <a:ea typeface="Calibri" panose="020F0502020204030204" pitchFamily="34" charset="0"/>
                <a:cs typeface="Times New Roman" panose="02020603050405020304" pitchFamily="18" charset="0"/>
              </a:rPr>
              <a:t>H0: </a:t>
            </a:r>
            <a:r>
              <a:rPr lang="es-EC" dirty="0">
                <a:ea typeface="Calibri" panose="020F0502020204030204" pitchFamily="34" charset="0"/>
                <a:cs typeface="Times New Roman" panose="02020603050405020304" pitchFamily="18" charset="0"/>
              </a:rPr>
              <a:t>Si ¿Por qué medio conoce los atractivos turísticos del Cantón Guamote? * ¿En qué cree usted que se debería implementar publicidad para los atractivos turísticos del Cantón Guamote?</a:t>
            </a:r>
            <a:r>
              <a:rPr lang="es-EC" baseline="30000" dirty="0">
                <a:ea typeface="Calibri" panose="020F0502020204030204" pitchFamily="34" charset="0"/>
                <a:cs typeface="Times New Roman" panose="02020603050405020304" pitchFamily="18" charset="0"/>
              </a:rPr>
              <a:t>* </a:t>
            </a:r>
            <a:r>
              <a:rPr lang="es-ES_tradnl" dirty="0">
                <a:ea typeface="Calibri" panose="020F0502020204030204" pitchFamily="34" charset="0"/>
                <a:cs typeface="Times New Roman" panose="02020603050405020304" pitchFamily="18" charset="0"/>
              </a:rPr>
              <a:t>¿Con qué frecuencia usted visita el Cantón Guamote</a:t>
            </a:r>
            <a:r>
              <a:rPr lang="es-EC" dirty="0">
                <a:ea typeface="Calibri" panose="020F0502020204030204" pitchFamily="34" charset="0"/>
                <a:cs typeface="Times New Roman" panose="02020603050405020304" pitchFamily="18" charset="0"/>
              </a:rPr>
              <a:t> Es mayor a 0,05 rechazos H0.</a:t>
            </a:r>
          </a:p>
          <a:p>
            <a:pPr>
              <a:spcAft>
                <a:spcPts val="0"/>
              </a:spcAft>
            </a:pPr>
            <a:r>
              <a:rPr lang="es-ES_tradnl" b="1" dirty="0">
                <a:ea typeface="Calibri" panose="020F0502020204030204" pitchFamily="34" charset="0"/>
                <a:cs typeface="Times New Roman" panose="02020603050405020304" pitchFamily="18" charset="0"/>
              </a:rPr>
              <a:t> </a:t>
            </a:r>
            <a:endParaRPr lang="es-EC" dirty="0">
              <a:ea typeface="Calibri" panose="020F0502020204030204" pitchFamily="34" charset="0"/>
              <a:cs typeface="Times New Roman" panose="02020603050405020304" pitchFamily="18" charset="0"/>
            </a:endParaRPr>
          </a:p>
          <a:p>
            <a:pPr>
              <a:spcAft>
                <a:spcPts val="0"/>
              </a:spcAft>
            </a:pPr>
            <a:r>
              <a:rPr lang="es-ES_tradnl" b="1" dirty="0">
                <a:ea typeface="Calibri" panose="020F0502020204030204" pitchFamily="34" charset="0"/>
                <a:cs typeface="Times New Roman" panose="02020603050405020304" pitchFamily="18" charset="0"/>
              </a:rPr>
              <a:t>H1: </a:t>
            </a:r>
            <a:r>
              <a:rPr lang="es-EC" dirty="0">
                <a:ea typeface="Calibri" panose="020F0502020204030204" pitchFamily="34" charset="0"/>
                <a:cs typeface="Times New Roman" panose="02020603050405020304" pitchFamily="18" charset="0"/>
              </a:rPr>
              <a:t>¿Por qué medio conoce los atractivos turísticos del Cantón Guamote? * ¿En qué cree usted que se debería implementar publicidad para los atractivos turísticos del Cantón Guamote?</a:t>
            </a:r>
            <a:r>
              <a:rPr lang="es-EC" baseline="30000" dirty="0">
                <a:ea typeface="Calibri" panose="020F0502020204030204" pitchFamily="34" charset="0"/>
                <a:cs typeface="Times New Roman" panose="02020603050405020304" pitchFamily="18" charset="0"/>
              </a:rPr>
              <a:t>* </a:t>
            </a:r>
            <a:r>
              <a:rPr lang="es-ES_tradnl" dirty="0">
                <a:ea typeface="Calibri" panose="020F0502020204030204" pitchFamily="34" charset="0"/>
                <a:cs typeface="Times New Roman" panose="02020603050405020304" pitchFamily="18" charset="0"/>
              </a:rPr>
              <a:t>¿Con qué frecuencia usted visita el Cantón Guamote? </a:t>
            </a:r>
            <a:r>
              <a:rPr lang="es-EC" dirty="0">
                <a:ea typeface="Calibri" panose="020F0502020204030204" pitchFamily="34" charset="0"/>
                <a:cs typeface="Times New Roman" panose="02020603050405020304" pitchFamily="18" charset="0"/>
              </a:rPr>
              <a:t> Es menor a 0,05 acepto H0</a:t>
            </a:r>
            <a:endParaRPr lang="es-EC" dirty="0">
              <a:effectLst/>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153004458"/>
              </p:ext>
            </p:extLst>
          </p:nvPr>
        </p:nvGraphicFramePr>
        <p:xfrm>
          <a:off x="518259" y="4153736"/>
          <a:ext cx="5400675" cy="2161225"/>
        </p:xfrm>
        <a:graphic>
          <a:graphicData uri="http://schemas.openxmlformats.org/drawingml/2006/table">
            <a:tbl>
              <a:tblPr>
                <a:tableStyleId>{5DA37D80-6434-44D0-A028-1B22A696006F}</a:tableStyleId>
              </a:tblPr>
              <a:tblGrid>
                <a:gridCol w="902335"/>
                <a:gridCol w="1438275"/>
                <a:gridCol w="1530350"/>
                <a:gridCol w="1529715"/>
              </a:tblGrid>
              <a:tr h="0">
                <a:tc gridSpan="4">
                  <a:txBody>
                    <a:bodyPr/>
                    <a:lstStyle/>
                    <a:p>
                      <a:pPr marL="38100" marR="38100" algn="ctr">
                        <a:lnSpc>
                          <a:spcPts val="1600"/>
                        </a:lnSpc>
                        <a:spcAft>
                          <a:spcPts val="0"/>
                        </a:spcAft>
                      </a:pPr>
                      <a:r>
                        <a:rPr lang="es-EC" sz="1100" dirty="0">
                          <a:effectLst/>
                        </a:rPr>
                        <a:t>Estadísticos de contraste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marL="38100" marR="38100">
                        <a:lnSpc>
                          <a:spcPts val="1600"/>
                        </a:lnSpc>
                        <a:spcAft>
                          <a:spcPts val="0"/>
                        </a:spcAft>
                      </a:pPr>
                      <a:r>
                        <a:rPr lang="es-EC" sz="1100">
                          <a:effectLst/>
                        </a:rPr>
                        <a:t>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100">
                          <a:effectLst/>
                        </a:rPr>
                        <a:t>¿Por qué medio conoce los atractivos turísticos del Cantón Guamote?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100">
                          <a:effectLst/>
                        </a:rPr>
                        <a:t>¿En qué medio cree usted que se debería implementar publicidad para los atractivos turísticos del Cantón Guamote?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s-EC" sz="1100">
                          <a:effectLst/>
                        </a:rPr>
                        <a:t>¿Con qué frecuencia usted visita el Cantón Guamote?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0">
                <a:tc>
                  <a:txBody>
                    <a:bodyPr/>
                    <a:lstStyle/>
                    <a:p>
                      <a:pPr marL="38100" marR="38100">
                        <a:lnSpc>
                          <a:spcPts val="1600"/>
                        </a:lnSpc>
                        <a:spcAft>
                          <a:spcPts val="0"/>
                        </a:spcAft>
                      </a:pPr>
                      <a:r>
                        <a:rPr lang="es-EC" sz="1100">
                          <a:effectLst/>
                        </a:rPr>
                        <a:t>Chi-cuadrado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a:effectLst/>
                        </a:rPr>
                        <a:t>153,600</a:t>
                      </a:r>
                      <a:r>
                        <a:rPr lang="es-EC" sz="1100" baseline="30000">
                          <a:effectLst/>
                        </a:rPr>
                        <a:t>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a:effectLst/>
                        </a:rPr>
                        <a:t>126,939</a:t>
                      </a:r>
                      <a:r>
                        <a:rPr lang="es-EC" sz="1100" baseline="30000">
                          <a:effectLst/>
                        </a:rPr>
                        <a:t>b</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a:effectLst/>
                        </a:rPr>
                        <a:t>234,363</a:t>
                      </a:r>
                      <a:r>
                        <a:rPr lang="es-EC" sz="1100" baseline="30000">
                          <a:effectLst/>
                        </a:rPr>
                        <a:t>c</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a:txBody>
                    <a:bodyPr/>
                    <a:lstStyle/>
                    <a:p>
                      <a:pPr marL="38100" marR="38100">
                        <a:lnSpc>
                          <a:spcPts val="1600"/>
                        </a:lnSpc>
                        <a:spcAft>
                          <a:spcPts val="0"/>
                        </a:spcAft>
                      </a:pPr>
                      <a:r>
                        <a:rPr lang="es-EC" sz="1100">
                          <a:effectLst/>
                        </a:rPr>
                        <a:t>Gl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a:effectLst/>
                        </a:rPr>
                        <a:t>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a:effectLst/>
                        </a:rPr>
                        <a:t>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a:effectLst/>
                        </a:rPr>
                        <a:t>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a:txBody>
                    <a:bodyPr/>
                    <a:lstStyle/>
                    <a:p>
                      <a:pPr marL="38100" marR="38100">
                        <a:lnSpc>
                          <a:spcPts val="1600"/>
                        </a:lnSpc>
                        <a:spcAft>
                          <a:spcPts val="0"/>
                        </a:spcAft>
                      </a:pPr>
                      <a:r>
                        <a:rPr lang="es-EC" sz="1100">
                          <a:effectLst/>
                        </a:rPr>
                        <a:t>Sig. asintót.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a:effectLst/>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a:effectLst/>
                        </a:rPr>
                        <a:t>,000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s-EC" sz="1100" dirty="0">
                          <a:effectLst/>
                        </a:rPr>
                        <a:t>,000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8" name="Rectángulo 7"/>
          <p:cNvSpPr/>
          <p:nvPr/>
        </p:nvSpPr>
        <p:spPr>
          <a:xfrm>
            <a:off x="6255223" y="3823576"/>
            <a:ext cx="6096000" cy="2062103"/>
          </a:xfrm>
          <a:prstGeom prst="rect">
            <a:avLst/>
          </a:prstGeom>
        </p:spPr>
        <p:txBody>
          <a:bodyPr>
            <a:spAutoFit/>
          </a:bodyPr>
          <a:lstStyle/>
          <a:p>
            <a:r>
              <a:rPr lang="es-ES_tradnl" sz="1600" dirty="0">
                <a:latin typeface="Times New Roman" panose="02020603050405020304" pitchFamily="18" charset="0"/>
                <a:ea typeface="Calibri" panose="020F0502020204030204" pitchFamily="34" charset="0"/>
              </a:rPr>
              <a:t>Si el grado significancia es =&lt; 0.05 Acepta H0, Se puede apreciar que existe relación y asociación entre las tres variables de estudio con respecto a su promedio de los datos observados frente a los esperados. Determinando que la radio fue el medio por el cual conocieron los atractivos del cantón Guamote y el de preferencia para implementar publicidad de los atractivos turísticos y la frecuencia de visita al cantón determinando el comportamiento de aceptación de los turistas, por tanto el proyecto es viable.</a:t>
            </a:r>
            <a:endParaRPr lang="es-EC" sz="1600" dirty="0"/>
          </a:p>
        </p:txBody>
      </p:sp>
    </p:spTree>
    <p:extLst>
      <p:ext uri="{BB962C8B-B14F-4D97-AF65-F5344CB8AC3E}">
        <p14:creationId xmlns:p14="http://schemas.microsoft.com/office/powerpoint/2010/main" val="2600800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turismo ecuad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265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rot="20698585">
            <a:off x="1437596" y="2781354"/>
            <a:ext cx="8962069" cy="1862048"/>
          </a:xfrm>
          <a:prstGeom prst="rect">
            <a:avLst/>
          </a:prstGeom>
          <a:noFill/>
        </p:spPr>
        <p:txBody>
          <a:bodyPr wrap="none" lIns="91440" tIns="45720" rIns="91440" bIns="45720">
            <a:spAutoFit/>
          </a:bodyPr>
          <a:lstStyle/>
          <a:p>
            <a:pPr algn="ct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CAPÍTULO</a:t>
            </a: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60333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turismo ecuad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265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rot="20698585">
            <a:off x="807616" y="2781354"/>
            <a:ext cx="10222029" cy="1862048"/>
          </a:xfrm>
          <a:prstGeom prst="rect">
            <a:avLst/>
          </a:prstGeom>
          <a:noFill/>
        </p:spPr>
        <p:txBody>
          <a:bodyPr wrap="none" lIns="91440" tIns="45720" rIns="91440" bIns="45720">
            <a:spAutoFit/>
          </a:bodyPr>
          <a:lstStyle/>
          <a:p>
            <a:pPr algn="ct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CAPÍTULO</a:t>
            </a: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III</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883701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269" y="493783"/>
            <a:ext cx="10058400" cy="661781"/>
          </a:xfrm>
        </p:spPr>
        <p:txBody>
          <a:bodyPr>
            <a:normAutofit fontScale="90000"/>
          </a:bodyPr>
          <a:lstStyle/>
          <a:p>
            <a:r>
              <a:rPr lang="es-EC" dirty="0" smtClean="0"/>
              <a:t>ESTUDIO TÉCNICO</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664514246"/>
              </p:ext>
            </p:extLst>
          </p:nvPr>
        </p:nvGraphicFramePr>
        <p:xfrm>
          <a:off x="946740" y="1953926"/>
          <a:ext cx="4923648" cy="2468880"/>
        </p:xfrm>
        <a:graphic>
          <a:graphicData uri="http://schemas.openxmlformats.org/drawingml/2006/table">
            <a:tbl>
              <a:tblPr firstRow="1" firstCol="1" bandRow="1">
                <a:tableStyleId>{72833802-FEF1-4C79-8D5D-14CF1EAF98D9}</a:tableStyleId>
              </a:tblPr>
              <a:tblGrid>
                <a:gridCol w="1948442"/>
                <a:gridCol w="1948442"/>
                <a:gridCol w="1026764"/>
              </a:tblGrid>
              <a:tr h="199237">
                <a:tc>
                  <a:txBody>
                    <a:bodyPr/>
                    <a:lstStyle/>
                    <a:p>
                      <a:pPr>
                        <a:lnSpc>
                          <a:spcPct val="150000"/>
                        </a:lnSpc>
                        <a:spcAft>
                          <a:spcPts val="1000"/>
                        </a:spcAft>
                      </a:pPr>
                      <a:r>
                        <a:rPr lang="es-ES_tradnl" sz="1200" dirty="0">
                          <a:effectLst/>
                        </a:rPr>
                        <a:t>4 P´s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ES_tradnl" sz="1200">
                          <a:effectLst/>
                        </a:rPr>
                        <a:t>Características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ES_tradnl" sz="1200">
                          <a:effectLst/>
                        </a:rPr>
                        <a:t>Estrategia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37">
                <a:tc rowSpan="3">
                  <a:txBody>
                    <a:bodyPr/>
                    <a:lstStyle/>
                    <a:p>
                      <a:pPr algn="ctr">
                        <a:lnSpc>
                          <a:spcPct val="150000"/>
                        </a:lnSpc>
                        <a:spcAft>
                          <a:spcPts val="1000"/>
                        </a:spcAft>
                      </a:pPr>
                      <a:r>
                        <a:rPr lang="es-ES_tradnl" sz="1200">
                          <a:effectLst/>
                        </a:rPr>
                        <a:t>Producto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ES_tradnl" sz="1200">
                          <a:effectLst/>
                        </a:rPr>
                        <a:t>Atractivos turísticos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6">
                  <a:txBody>
                    <a:bodyPr/>
                    <a:lstStyle/>
                    <a:p>
                      <a:pPr algn="ctr">
                        <a:lnSpc>
                          <a:spcPct val="150000"/>
                        </a:lnSpc>
                        <a:spcAft>
                          <a:spcPts val="1000"/>
                        </a:spcAft>
                      </a:pPr>
                      <a:r>
                        <a:rPr lang="es-ES_tradnl" sz="1200">
                          <a:effectLst/>
                        </a:rPr>
                        <a:t>Fortalecer el turismo para la adquisición de Bienes y Servicios en el cantón Guamote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237">
                <a:tc vMerge="1">
                  <a:txBody>
                    <a:bodyPr/>
                    <a:lstStyle/>
                    <a:p>
                      <a:endParaRPr lang="es-EC"/>
                    </a:p>
                  </a:txBody>
                  <a:tcPr/>
                </a:tc>
                <a:tc>
                  <a:txBody>
                    <a:bodyPr/>
                    <a:lstStyle/>
                    <a:p>
                      <a:pPr>
                        <a:lnSpc>
                          <a:spcPct val="150000"/>
                        </a:lnSpc>
                        <a:spcAft>
                          <a:spcPts val="1000"/>
                        </a:spcAft>
                      </a:pPr>
                      <a:r>
                        <a:rPr lang="es-ES_tradnl" sz="1200">
                          <a:effectLst/>
                        </a:rPr>
                        <a:t>Artesanías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422332">
                <a:tc vMerge="1">
                  <a:txBody>
                    <a:bodyPr/>
                    <a:lstStyle/>
                    <a:p>
                      <a:endParaRPr lang="es-EC"/>
                    </a:p>
                  </a:txBody>
                  <a:tcPr/>
                </a:tc>
                <a:tc>
                  <a:txBody>
                    <a:bodyPr/>
                    <a:lstStyle/>
                    <a:p>
                      <a:pPr>
                        <a:lnSpc>
                          <a:spcPct val="150000"/>
                        </a:lnSpc>
                        <a:spcAft>
                          <a:spcPts val="1000"/>
                        </a:spcAft>
                      </a:pPr>
                      <a:r>
                        <a:rPr lang="es-ES_tradnl" sz="1200">
                          <a:effectLst/>
                        </a:rPr>
                        <a:t>Servicios Hoteleros y Gastronómicos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199237">
                <a:tc>
                  <a:txBody>
                    <a:bodyPr/>
                    <a:lstStyle/>
                    <a:p>
                      <a:pPr>
                        <a:lnSpc>
                          <a:spcPct val="150000"/>
                        </a:lnSpc>
                        <a:spcAft>
                          <a:spcPts val="1000"/>
                        </a:spcAft>
                      </a:pPr>
                      <a:r>
                        <a:rPr lang="es-ES_tradnl" sz="1200">
                          <a:effectLst/>
                        </a:rPr>
                        <a:t>Precio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ES_tradnl" sz="1200" dirty="0">
                          <a:effectLst/>
                        </a:rPr>
                        <a:t>Competitivos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199237">
                <a:tc>
                  <a:txBody>
                    <a:bodyPr/>
                    <a:lstStyle/>
                    <a:p>
                      <a:pPr>
                        <a:lnSpc>
                          <a:spcPct val="150000"/>
                        </a:lnSpc>
                        <a:spcAft>
                          <a:spcPts val="1000"/>
                        </a:spcAft>
                      </a:pPr>
                      <a:r>
                        <a:rPr lang="es-ES_tradnl" sz="1200">
                          <a:effectLst/>
                        </a:rPr>
                        <a:t>Plaza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ES_tradnl" sz="1200">
                          <a:effectLst/>
                        </a:rPr>
                        <a:t>Cantón Guamote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r h="541626">
                <a:tc>
                  <a:txBody>
                    <a:bodyPr/>
                    <a:lstStyle/>
                    <a:p>
                      <a:pPr>
                        <a:lnSpc>
                          <a:spcPct val="150000"/>
                        </a:lnSpc>
                        <a:spcAft>
                          <a:spcPts val="1000"/>
                        </a:spcAft>
                      </a:pPr>
                      <a:r>
                        <a:rPr lang="es-ES_tradnl" sz="1200">
                          <a:effectLst/>
                        </a:rPr>
                        <a:t>Promoción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es-ES_tradnl" sz="1200" dirty="0">
                          <a:effectLst/>
                        </a:rPr>
                        <a:t>Comunicación de sus atractivos turísticos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078880582"/>
              </p:ext>
            </p:extLst>
          </p:nvPr>
        </p:nvGraphicFramePr>
        <p:xfrm>
          <a:off x="6169138" y="1953926"/>
          <a:ext cx="5605780" cy="3291840"/>
        </p:xfrm>
        <a:graphic>
          <a:graphicData uri="http://schemas.openxmlformats.org/drawingml/2006/table">
            <a:tbl>
              <a:tblPr firstRow="1" firstCol="1" bandRow="1">
                <a:tableStyleId>{BC89EF96-8CEA-46FF-86C4-4CE0E7609802}</a:tableStyleId>
              </a:tblPr>
              <a:tblGrid>
                <a:gridCol w="1797050"/>
                <a:gridCol w="3808730"/>
              </a:tblGrid>
              <a:tr h="0">
                <a:tc>
                  <a:txBody>
                    <a:bodyPr/>
                    <a:lstStyle/>
                    <a:p>
                      <a:pPr>
                        <a:lnSpc>
                          <a:spcPct val="150000"/>
                        </a:lnSpc>
                        <a:spcAft>
                          <a:spcPts val="1000"/>
                        </a:spcAft>
                      </a:pPr>
                      <a:r>
                        <a:rPr lang="es-ES_tradnl" sz="1200" dirty="0">
                          <a:effectLst/>
                        </a:rPr>
                        <a:t>Publicidad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50000"/>
                        </a:lnSpc>
                        <a:spcAft>
                          <a:spcPts val="0"/>
                        </a:spcAft>
                        <a:buFont typeface="Symbol" panose="05050102010706020507" pitchFamily="18" charset="2"/>
                        <a:buChar char=""/>
                      </a:pPr>
                      <a:r>
                        <a:rPr lang="es-ES_tradnl" sz="1200">
                          <a:effectLst/>
                        </a:rPr>
                        <a:t>Página virtual del cantón Guamote donde muestra las diferentes actividades que realiza.</a:t>
                      </a:r>
                      <a:endParaRPr lang="es-EC" sz="1100">
                        <a:effectLst/>
                      </a:endParaRPr>
                    </a:p>
                    <a:p>
                      <a:pPr marL="342900" lvl="0" indent="-342900">
                        <a:lnSpc>
                          <a:spcPct val="150000"/>
                        </a:lnSpc>
                        <a:spcAft>
                          <a:spcPts val="0"/>
                        </a:spcAft>
                        <a:buFont typeface="Symbol" panose="05050102010706020507" pitchFamily="18" charset="2"/>
                        <a:buChar char=""/>
                      </a:pPr>
                      <a:r>
                        <a:rPr lang="es-ES_tradnl" sz="1200">
                          <a:effectLst/>
                        </a:rPr>
                        <a:t>Revistas de viaje, periódicos y revistas especializas.</a:t>
                      </a:r>
                      <a:endParaRPr lang="es-EC" sz="1100">
                        <a:effectLst/>
                      </a:endParaRPr>
                    </a:p>
                    <a:p>
                      <a:pPr marL="342900" lvl="0" indent="-342900">
                        <a:lnSpc>
                          <a:spcPct val="150000"/>
                        </a:lnSpc>
                        <a:spcAft>
                          <a:spcPts val="0"/>
                        </a:spcAft>
                        <a:buFont typeface="Symbol" panose="05050102010706020507" pitchFamily="18" charset="2"/>
                        <a:buChar char=""/>
                      </a:pPr>
                      <a:r>
                        <a:rPr lang="es-ES_tradnl" sz="1200">
                          <a:effectLst/>
                        </a:rPr>
                        <a:t>Radio, televisión.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87985">
                <a:tc>
                  <a:txBody>
                    <a:bodyPr/>
                    <a:lstStyle/>
                    <a:p>
                      <a:pPr>
                        <a:lnSpc>
                          <a:spcPct val="150000"/>
                        </a:lnSpc>
                        <a:spcAft>
                          <a:spcPts val="1000"/>
                        </a:spcAft>
                      </a:pPr>
                      <a:r>
                        <a:rPr lang="es-ES_tradnl" sz="1200">
                          <a:effectLst/>
                        </a:rPr>
                        <a:t>Materiales de apoyo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50000"/>
                        </a:lnSpc>
                        <a:spcAft>
                          <a:spcPts val="1000"/>
                        </a:spcAft>
                        <a:buFont typeface="Symbol" panose="05050102010706020507" pitchFamily="18" charset="2"/>
                        <a:buChar char=""/>
                      </a:pPr>
                      <a:r>
                        <a:rPr lang="es-ES_tradnl" sz="1200">
                          <a:effectLst/>
                        </a:rPr>
                        <a:t>Vallas publicitarias, y folletos con imágenes representativas del cantón de los lugares más hermosos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50000"/>
                        </a:lnSpc>
                        <a:spcAft>
                          <a:spcPts val="1000"/>
                        </a:spcAft>
                      </a:pPr>
                      <a:r>
                        <a:rPr lang="es-ES_tradnl" sz="1200">
                          <a:effectLst/>
                        </a:rPr>
                        <a:t>Nuevas tecnologías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50000"/>
                        </a:lnSpc>
                        <a:spcAft>
                          <a:spcPts val="1000"/>
                        </a:spcAft>
                        <a:buFont typeface="Symbol" panose="05050102010706020507" pitchFamily="18" charset="2"/>
                        <a:buChar char=""/>
                      </a:pPr>
                      <a:r>
                        <a:rPr lang="es-ES_tradnl" sz="1200" dirty="0">
                          <a:effectLst/>
                        </a:rPr>
                        <a:t>Crear contenido agradable sobre los lugares turísticos y tradicionales del cantón Guamote en páginas como “Facebook, Twitter, </a:t>
                      </a:r>
                      <a:r>
                        <a:rPr lang="es-ES_tradnl" sz="1200" dirty="0" err="1">
                          <a:effectLst/>
                        </a:rPr>
                        <a:t>Trivago</a:t>
                      </a:r>
                      <a:r>
                        <a:rPr lang="es-ES_tradnl" sz="12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ítulo 1"/>
          <p:cNvSpPr txBox="1">
            <a:spLocks/>
          </p:cNvSpPr>
          <p:nvPr/>
        </p:nvSpPr>
        <p:spPr>
          <a:xfrm>
            <a:off x="841188" y="1155564"/>
            <a:ext cx="3529334" cy="6617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1800" dirty="0" smtClean="0">
                <a:latin typeface="+mn-lt"/>
              </a:rPr>
              <a:t>4 P´s Marketing</a:t>
            </a:r>
            <a:endParaRPr lang="es-EC" sz="1800" dirty="0">
              <a:latin typeface="+mn-lt"/>
            </a:endParaRPr>
          </a:p>
        </p:txBody>
      </p:sp>
      <p:sp>
        <p:nvSpPr>
          <p:cNvPr id="6" name="Título 1"/>
          <p:cNvSpPr txBox="1">
            <a:spLocks/>
          </p:cNvSpPr>
          <p:nvPr/>
        </p:nvSpPr>
        <p:spPr>
          <a:xfrm>
            <a:off x="6244732" y="1142807"/>
            <a:ext cx="5454591" cy="6617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1800" dirty="0" smtClean="0">
                <a:latin typeface="+mn-lt"/>
              </a:rPr>
              <a:t>Promoción turística del cantón Guamote</a:t>
            </a:r>
            <a:endParaRPr lang="es-EC" sz="1800" dirty="0">
              <a:latin typeface="+mn-lt"/>
            </a:endParaRPr>
          </a:p>
        </p:txBody>
      </p:sp>
    </p:spTree>
    <p:extLst>
      <p:ext uri="{BB962C8B-B14F-4D97-AF65-F5344CB8AC3E}">
        <p14:creationId xmlns:p14="http://schemas.microsoft.com/office/powerpoint/2010/main" val="2123691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705867676"/>
              </p:ext>
            </p:extLst>
          </p:nvPr>
        </p:nvGraphicFramePr>
        <p:xfrm>
          <a:off x="781393" y="1822791"/>
          <a:ext cx="4785041" cy="4572134"/>
        </p:xfrm>
        <a:graphic>
          <a:graphicData uri="http://schemas.openxmlformats.org/drawingml/2006/table">
            <a:tbl>
              <a:tblPr firstRow="1" firstCol="1" bandRow="1">
                <a:tableStyleId>{BC89EF96-8CEA-46FF-86C4-4CE0E7609802}</a:tableStyleId>
              </a:tblPr>
              <a:tblGrid>
                <a:gridCol w="1687001"/>
                <a:gridCol w="3098040"/>
              </a:tblGrid>
              <a:tr h="101003">
                <a:tc rowSpan="6">
                  <a:txBody>
                    <a:bodyPr/>
                    <a:lstStyle/>
                    <a:p>
                      <a:pPr algn="ctr">
                        <a:lnSpc>
                          <a:spcPct val="150000"/>
                        </a:lnSpc>
                        <a:spcAft>
                          <a:spcPts val="1000"/>
                        </a:spcAft>
                      </a:pPr>
                      <a:r>
                        <a:rPr lang="es-EC" sz="1600" dirty="0">
                          <a:effectLst/>
                        </a:rPr>
                        <a:t>Turístico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ctr"/>
                </a:tc>
                <a:tc>
                  <a:txBody>
                    <a:bodyPr/>
                    <a:lstStyle/>
                    <a:p>
                      <a:pPr>
                        <a:lnSpc>
                          <a:spcPct val="150000"/>
                        </a:lnSpc>
                        <a:spcAft>
                          <a:spcPts val="1000"/>
                        </a:spcAft>
                      </a:pPr>
                      <a:r>
                        <a:rPr lang="es-EC" sz="1600">
                          <a:effectLst/>
                        </a:rPr>
                        <a:t>Feria Indígena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vMerge="1">
                  <a:txBody>
                    <a:bodyPr/>
                    <a:lstStyle/>
                    <a:p>
                      <a:endParaRPr lang="es-EC"/>
                    </a:p>
                  </a:txBody>
                  <a:tcPr/>
                </a:tc>
                <a:tc>
                  <a:txBody>
                    <a:bodyPr/>
                    <a:lstStyle/>
                    <a:p>
                      <a:pPr>
                        <a:lnSpc>
                          <a:spcPct val="150000"/>
                        </a:lnSpc>
                        <a:spcAft>
                          <a:spcPts val="1000"/>
                        </a:spcAft>
                      </a:pPr>
                      <a:r>
                        <a:rPr lang="es-EC" sz="1600">
                          <a:effectLst/>
                        </a:rPr>
                        <a:t>Viaje en tren</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98888">
                <a:tc vMerge="1">
                  <a:txBody>
                    <a:bodyPr/>
                    <a:lstStyle/>
                    <a:p>
                      <a:endParaRPr lang="es-EC"/>
                    </a:p>
                  </a:txBody>
                  <a:tcPr/>
                </a:tc>
                <a:tc>
                  <a:txBody>
                    <a:bodyPr/>
                    <a:lstStyle/>
                    <a:p>
                      <a:pPr>
                        <a:lnSpc>
                          <a:spcPct val="150000"/>
                        </a:lnSpc>
                        <a:spcAft>
                          <a:spcPts val="1000"/>
                        </a:spcAft>
                      </a:pPr>
                      <a:r>
                        <a:rPr lang="es-EC" sz="1600">
                          <a:effectLst/>
                        </a:rPr>
                        <a:t>Fiesta de cantonización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98888">
                <a:tc vMerge="1">
                  <a:txBody>
                    <a:bodyPr/>
                    <a:lstStyle/>
                    <a:p>
                      <a:endParaRPr lang="es-EC"/>
                    </a:p>
                  </a:txBody>
                  <a:tcPr/>
                </a:tc>
                <a:tc>
                  <a:txBody>
                    <a:bodyPr/>
                    <a:lstStyle/>
                    <a:p>
                      <a:pPr>
                        <a:lnSpc>
                          <a:spcPct val="150000"/>
                        </a:lnSpc>
                        <a:spcAft>
                          <a:spcPts val="1000"/>
                        </a:spcAft>
                      </a:pPr>
                      <a:r>
                        <a:rPr lang="es-EC" sz="1600">
                          <a:effectLst/>
                        </a:rPr>
                        <a:t>Carnavales de Guamote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vMerge="1">
                  <a:txBody>
                    <a:bodyPr/>
                    <a:lstStyle/>
                    <a:p>
                      <a:endParaRPr lang="es-EC"/>
                    </a:p>
                  </a:txBody>
                  <a:tcPr/>
                </a:tc>
                <a:tc>
                  <a:txBody>
                    <a:bodyPr/>
                    <a:lstStyle/>
                    <a:p>
                      <a:pPr>
                        <a:lnSpc>
                          <a:spcPct val="150000"/>
                        </a:lnSpc>
                        <a:spcAft>
                          <a:spcPts val="1000"/>
                        </a:spcAft>
                      </a:pPr>
                      <a:r>
                        <a:rPr lang="es-EC" sz="1600">
                          <a:effectLst/>
                        </a:rPr>
                        <a:t>Mirador de Guamote</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vMerge="1">
                  <a:txBody>
                    <a:bodyPr/>
                    <a:lstStyle/>
                    <a:p>
                      <a:endParaRPr lang="es-EC"/>
                    </a:p>
                  </a:txBody>
                  <a:tcPr/>
                </a:tc>
                <a:tc>
                  <a:txBody>
                    <a:bodyPr/>
                    <a:lstStyle/>
                    <a:p>
                      <a:pPr>
                        <a:lnSpc>
                          <a:spcPct val="150000"/>
                        </a:lnSpc>
                        <a:spcAft>
                          <a:spcPts val="1000"/>
                        </a:spcAft>
                      </a:pPr>
                      <a:r>
                        <a:rPr lang="es-EC" sz="1600">
                          <a:effectLst/>
                        </a:rPr>
                        <a:t>Laguna Negra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rowSpan="3">
                  <a:txBody>
                    <a:bodyPr/>
                    <a:lstStyle/>
                    <a:p>
                      <a:pPr algn="ctr">
                        <a:lnSpc>
                          <a:spcPct val="150000"/>
                        </a:lnSpc>
                        <a:spcAft>
                          <a:spcPts val="1000"/>
                        </a:spcAft>
                      </a:pPr>
                      <a:r>
                        <a:rPr lang="es-EC" sz="1600">
                          <a:effectLst/>
                        </a:rPr>
                        <a:t>Artesanías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ctr"/>
                </a:tc>
                <a:tc>
                  <a:txBody>
                    <a:bodyPr/>
                    <a:lstStyle/>
                    <a:p>
                      <a:pPr>
                        <a:lnSpc>
                          <a:spcPct val="150000"/>
                        </a:lnSpc>
                        <a:spcAft>
                          <a:spcPts val="1000"/>
                        </a:spcAft>
                      </a:pPr>
                      <a:r>
                        <a:rPr lang="es-EC" sz="1600">
                          <a:effectLst/>
                        </a:rPr>
                        <a:t>Arte del hilado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98888">
                <a:tc vMerge="1">
                  <a:txBody>
                    <a:bodyPr/>
                    <a:lstStyle/>
                    <a:p>
                      <a:endParaRPr lang="es-EC"/>
                    </a:p>
                  </a:txBody>
                  <a:tcPr/>
                </a:tc>
                <a:tc>
                  <a:txBody>
                    <a:bodyPr/>
                    <a:lstStyle/>
                    <a:p>
                      <a:pPr>
                        <a:lnSpc>
                          <a:spcPct val="150000"/>
                        </a:lnSpc>
                        <a:spcAft>
                          <a:spcPts val="1000"/>
                        </a:spcAft>
                      </a:pPr>
                      <a:r>
                        <a:rPr lang="es-EC" sz="1600">
                          <a:effectLst/>
                        </a:rPr>
                        <a:t>Tejido de lana de borrego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98888">
                <a:tc vMerge="1">
                  <a:txBody>
                    <a:bodyPr/>
                    <a:lstStyle/>
                    <a:p>
                      <a:endParaRPr lang="es-EC"/>
                    </a:p>
                  </a:txBody>
                  <a:tcPr/>
                </a:tc>
                <a:tc>
                  <a:txBody>
                    <a:bodyPr/>
                    <a:lstStyle/>
                    <a:p>
                      <a:pPr>
                        <a:lnSpc>
                          <a:spcPct val="150000"/>
                        </a:lnSpc>
                        <a:spcAft>
                          <a:spcPts val="1000"/>
                        </a:spcAft>
                      </a:pPr>
                      <a:r>
                        <a:rPr lang="es-EC" sz="1600">
                          <a:effectLst/>
                        </a:rPr>
                        <a:t>Ponchos, fajas, anacos, polleras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rowSpan="3">
                  <a:txBody>
                    <a:bodyPr/>
                    <a:lstStyle/>
                    <a:p>
                      <a:pPr algn="ctr">
                        <a:lnSpc>
                          <a:spcPct val="150000"/>
                        </a:lnSpc>
                        <a:spcAft>
                          <a:spcPts val="1000"/>
                        </a:spcAft>
                      </a:pPr>
                      <a:r>
                        <a:rPr lang="es-EC" sz="1600">
                          <a:effectLst/>
                        </a:rPr>
                        <a:t>Gastronomía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ctr"/>
                </a:tc>
                <a:tc>
                  <a:txBody>
                    <a:bodyPr/>
                    <a:lstStyle/>
                    <a:p>
                      <a:pPr>
                        <a:lnSpc>
                          <a:spcPct val="150000"/>
                        </a:lnSpc>
                        <a:spcAft>
                          <a:spcPts val="1000"/>
                        </a:spcAft>
                      </a:pPr>
                      <a:r>
                        <a:rPr lang="es-EC" sz="1600">
                          <a:effectLst/>
                        </a:rPr>
                        <a:t>Manjares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vMerge="1">
                  <a:txBody>
                    <a:bodyPr/>
                    <a:lstStyle/>
                    <a:p>
                      <a:endParaRPr lang="es-EC"/>
                    </a:p>
                  </a:txBody>
                  <a:tcPr/>
                </a:tc>
                <a:tc>
                  <a:txBody>
                    <a:bodyPr/>
                    <a:lstStyle/>
                    <a:p>
                      <a:pPr>
                        <a:lnSpc>
                          <a:spcPct val="150000"/>
                        </a:lnSpc>
                        <a:spcAft>
                          <a:spcPts val="1000"/>
                        </a:spcAft>
                      </a:pPr>
                      <a:r>
                        <a:rPr lang="es-EC" sz="1600">
                          <a:effectLst/>
                        </a:rPr>
                        <a:t>Cuy Asado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vMerge="1">
                  <a:txBody>
                    <a:bodyPr/>
                    <a:lstStyle/>
                    <a:p>
                      <a:endParaRPr lang="es-EC"/>
                    </a:p>
                  </a:txBody>
                  <a:tcPr/>
                </a:tc>
                <a:tc>
                  <a:txBody>
                    <a:bodyPr/>
                    <a:lstStyle/>
                    <a:p>
                      <a:pPr>
                        <a:lnSpc>
                          <a:spcPct val="150000"/>
                        </a:lnSpc>
                        <a:spcAft>
                          <a:spcPts val="1000"/>
                        </a:spcAft>
                      </a:pPr>
                      <a:r>
                        <a:rPr lang="es-EC" sz="1600">
                          <a:effectLst/>
                        </a:rPr>
                        <a:t>Caldo de Mondongo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rowSpan="2">
                  <a:txBody>
                    <a:bodyPr/>
                    <a:lstStyle/>
                    <a:p>
                      <a:pPr algn="ctr">
                        <a:lnSpc>
                          <a:spcPct val="150000"/>
                        </a:lnSpc>
                        <a:spcAft>
                          <a:spcPts val="1000"/>
                        </a:spcAft>
                      </a:pPr>
                      <a:r>
                        <a:rPr lang="es-EC" sz="1600" dirty="0">
                          <a:effectLst/>
                        </a:rPr>
                        <a:t>Hotelero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ctr"/>
                </a:tc>
                <a:tc>
                  <a:txBody>
                    <a:bodyPr/>
                    <a:lstStyle/>
                    <a:p>
                      <a:pPr>
                        <a:lnSpc>
                          <a:spcPct val="150000"/>
                        </a:lnSpc>
                        <a:spcAft>
                          <a:spcPts val="1000"/>
                        </a:spcAft>
                      </a:pPr>
                      <a:r>
                        <a:rPr lang="es-EC" sz="1600">
                          <a:effectLst/>
                        </a:rPr>
                        <a:t>Hotel Ramada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r h="101003">
                <a:tc vMerge="1">
                  <a:txBody>
                    <a:bodyPr/>
                    <a:lstStyle/>
                    <a:p>
                      <a:endParaRPr lang="es-EC"/>
                    </a:p>
                  </a:txBody>
                  <a:tcPr/>
                </a:tc>
                <a:tc>
                  <a:txBody>
                    <a:bodyPr/>
                    <a:lstStyle/>
                    <a:p>
                      <a:pPr>
                        <a:lnSpc>
                          <a:spcPct val="150000"/>
                        </a:lnSpc>
                        <a:spcAft>
                          <a:spcPts val="1000"/>
                        </a:spcAft>
                      </a:pPr>
                      <a:r>
                        <a:rPr lang="es-EC" sz="1600" dirty="0">
                          <a:effectLst/>
                        </a:rPr>
                        <a:t>Chuza Longa Home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85" marR="39785" marT="0" marB="0" anchor="b"/>
                </a:tc>
              </a:tr>
            </a:tbl>
          </a:graphicData>
        </a:graphic>
      </p:graphicFrame>
      <p:sp>
        <p:nvSpPr>
          <p:cNvPr id="4" name="Título 1"/>
          <p:cNvSpPr>
            <a:spLocks noGrp="1"/>
          </p:cNvSpPr>
          <p:nvPr>
            <p:ph type="title"/>
          </p:nvPr>
        </p:nvSpPr>
        <p:spPr>
          <a:xfrm>
            <a:off x="1069848" y="576560"/>
            <a:ext cx="10058400" cy="661781"/>
          </a:xfrm>
        </p:spPr>
        <p:txBody>
          <a:bodyPr>
            <a:normAutofit fontScale="90000"/>
          </a:bodyPr>
          <a:lstStyle/>
          <a:p>
            <a:r>
              <a:rPr lang="es-EC" dirty="0" smtClean="0"/>
              <a:t>ESTUDIO TÉCNICO</a:t>
            </a:r>
            <a:endParaRPr lang="es-EC" dirty="0"/>
          </a:p>
        </p:txBody>
      </p:sp>
      <p:sp>
        <p:nvSpPr>
          <p:cNvPr id="5" name="Rectángulo redondeado 4"/>
          <p:cNvSpPr/>
          <p:nvPr/>
        </p:nvSpPr>
        <p:spPr>
          <a:xfrm>
            <a:off x="7631182" y="2141310"/>
            <a:ext cx="2784143" cy="1160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MERCADO TURÍSTICO</a:t>
            </a:r>
            <a:endParaRPr lang="es-EC" dirty="0"/>
          </a:p>
        </p:txBody>
      </p:sp>
      <p:sp>
        <p:nvSpPr>
          <p:cNvPr id="6" name="Título 1"/>
          <p:cNvSpPr txBox="1">
            <a:spLocks/>
          </p:cNvSpPr>
          <p:nvPr/>
        </p:nvSpPr>
        <p:spPr>
          <a:xfrm>
            <a:off x="841188" y="1155564"/>
            <a:ext cx="3529334" cy="66178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1800" dirty="0" smtClean="0">
                <a:latin typeface="+mn-lt"/>
              </a:rPr>
              <a:t>Producto turístico</a:t>
            </a:r>
            <a:endParaRPr lang="es-EC" sz="1800" dirty="0">
              <a:latin typeface="+mn-lt"/>
            </a:endParaRPr>
          </a:p>
        </p:txBody>
      </p:sp>
    </p:spTree>
    <p:extLst>
      <p:ext uri="{BB962C8B-B14F-4D97-AF65-F5344CB8AC3E}">
        <p14:creationId xmlns:p14="http://schemas.microsoft.com/office/powerpoint/2010/main" val="2779378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turismo ecuad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265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rot="20698585">
            <a:off x="923032" y="2781354"/>
            <a:ext cx="9991198" cy="1862048"/>
          </a:xfrm>
          <a:prstGeom prst="rect">
            <a:avLst/>
          </a:prstGeom>
          <a:noFill/>
        </p:spPr>
        <p:txBody>
          <a:bodyPr wrap="none" lIns="91440" tIns="45720" rIns="91440" bIns="45720">
            <a:spAutoFit/>
          </a:bodyPr>
          <a:lstStyle/>
          <a:p>
            <a:pPr algn="ct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CAPÍTULO</a:t>
            </a: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IV</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08954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69848" y="576560"/>
            <a:ext cx="10058400" cy="66178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Estrategias y propuesta</a:t>
            </a:r>
            <a:endParaRPr lang="es-EC" dirty="0"/>
          </a:p>
        </p:txBody>
      </p:sp>
      <p:sp>
        <p:nvSpPr>
          <p:cNvPr id="4" name="Rectángulo 3"/>
          <p:cNvSpPr/>
          <p:nvPr/>
        </p:nvSpPr>
        <p:spPr>
          <a:xfrm>
            <a:off x="768823" y="1395820"/>
            <a:ext cx="10194877" cy="923330"/>
          </a:xfrm>
          <a:prstGeom prst="rect">
            <a:avLst/>
          </a:prstGeom>
        </p:spPr>
        <p:txBody>
          <a:bodyPr wrap="square">
            <a:spAutoFit/>
          </a:bodyPr>
          <a:lstStyle/>
          <a:p>
            <a:pPr>
              <a:lnSpc>
                <a:spcPct val="150000"/>
              </a:lnSpc>
            </a:pPr>
            <a:r>
              <a:rPr lang="es-ES_tradnl" dirty="0" smtClean="0">
                <a:latin typeface="Times New Roman" panose="02020603050405020304" pitchFamily="18" charset="0"/>
                <a:ea typeface="Calibri" panose="020F0502020204030204" pitchFamily="34" charset="0"/>
              </a:rPr>
              <a:t>Las estrategias </a:t>
            </a:r>
            <a:r>
              <a:rPr lang="es-ES_tradnl" dirty="0">
                <a:latin typeface="Times New Roman" panose="02020603050405020304" pitchFamily="18" charset="0"/>
                <a:ea typeface="Calibri" panose="020F0502020204030204" pitchFamily="34" charset="0"/>
              </a:rPr>
              <a:t>de crecimiento intensivo que mediante acciones agresivas se captarán más turistas, con la oferta de precios bajos y campañas publicitarias con promociones adecuadas a los turistas</a:t>
            </a:r>
            <a:endParaRPr lang="es-EC" dirty="0"/>
          </a:p>
        </p:txBody>
      </p:sp>
      <p:sp>
        <p:nvSpPr>
          <p:cNvPr id="5" name="Rectángulo 4"/>
          <p:cNvSpPr/>
          <p:nvPr/>
        </p:nvSpPr>
        <p:spPr>
          <a:xfrm>
            <a:off x="768822" y="2516603"/>
            <a:ext cx="9849135" cy="1294393"/>
          </a:xfrm>
          <a:prstGeom prst="rect">
            <a:avLst/>
          </a:prstGeom>
        </p:spPr>
        <p:txBody>
          <a:bodyPr wrap="square">
            <a:spAutoFit/>
          </a:bodyPr>
          <a:lstStyle/>
          <a:p>
            <a:pPr fontAlgn="base">
              <a:lnSpc>
                <a:spcPct val="150000"/>
              </a:lnSpc>
              <a:spcAft>
                <a:spcPts val="0"/>
              </a:spcAft>
            </a:pPr>
            <a:r>
              <a:rPr lang="es-ES_tradnl"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 estrategia de liderazgo de mercado donde las autoridades del cantón Guamote deberán aplicar esta estrategia con el fin de captar a los turistas de los otros cantones, ya que sus atractivos turísticos son potenciales turísticos.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768821" y="4008449"/>
            <a:ext cx="10026557" cy="873509"/>
          </a:xfrm>
          <a:prstGeom prst="rect">
            <a:avLst/>
          </a:prstGeom>
        </p:spPr>
        <p:txBody>
          <a:bodyPr wrap="square">
            <a:spAutoFit/>
          </a:bodyPr>
          <a:lstStyle/>
          <a:p>
            <a:pPr>
              <a:lnSpc>
                <a:spcPct val="150000"/>
              </a:lnSpc>
            </a:pPr>
            <a:r>
              <a:rPr lang="es-ES_tradnl" dirty="0">
                <a:latin typeface="Times New Roman" panose="02020603050405020304" pitchFamily="18" charset="0"/>
                <a:ea typeface="Calibri" panose="020F0502020204030204" pitchFamily="34" charset="0"/>
              </a:rPr>
              <a:t>La estrategia de reto de mercado permitirá que el cantón Guamote pueda aumentar su competitividad en el mercado, para así poder satisfacer las necesidades de los turistas</a:t>
            </a:r>
            <a:endParaRPr lang="es-EC" dirty="0"/>
          </a:p>
        </p:txBody>
      </p:sp>
    </p:spTree>
    <p:extLst>
      <p:ext uri="{BB962C8B-B14F-4D97-AF65-F5344CB8AC3E}">
        <p14:creationId xmlns:p14="http://schemas.microsoft.com/office/powerpoint/2010/main" val="1014895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69848" y="576560"/>
            <a:ext cx="10058400" cy="661781"/>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Estrategias y propuesta</a:t>
            </a:r>
            <a:endParaRPr lang="es-EC" dirty="0"/>
          </a:p>
        </p:txBody>
      </p:sp>
      <p:sp>
        <p:nvSpPr>
          <p:cNvPr id="5" name="Rectángulo 4"/>
          <p:cNvSpPr/>
          <p:nvPr/>
        </p:nvSpPr>
        <p:spPr>
          <a:xfrm>
            <a:off x="1316697" y="1238341"/>
            <a:ext cx="2814297" cy="523220"/>
          </a:xfrm>
          <a:prstGeom prst="rect">
            <a:avLst/>
          </a:prstGeom>
        </p:spPr>
        <p:txBody>
          <a:bodyPr wrap="none">
            <a:spAutoFit/>
          </a:bodyPr>
          <a:lstStyle/>
          <a:p>
            <a:r>
              <a:rPr lang="es-ES_tradnl" sz="2800" b="1" dirty="0" smtClean="0"/>
              <a:t>MÉTODO GAP</a:t>
            </a:r>
            <a:endParaRPr lang="es-EC" sz="2800" dirty="0"/>
          </a:p>
        </p:txBody>
      </p:sp>
      <p:graphicFrame>
        <p:nvGraphicFramePr>
          <p:cNvPr id="6" name="Tabla 5"/>
          <p:cNvGraphicFramePr>
            <a:graphicFrameLocks noGrp="1"/>
          </p:cNvGraphicFramePr>
          <p:nvPr>
            <p:extLst>
              <p:ext uri="{D42A27DB-BD31-4B8C-83A1-F6EECF244321}">
                <p14:modId xmlns:p14="http://schemas.microsoft.com/office/powerpoint/2010/main" val="950043426"/>
              </p:ext>
            </p:extLst>
          </p:nvPr>
        </p:nvGraphicFramePr>
        <p:xfrm>
          <a:off x="2007617" y="4623727"/>
          <a:ext cx="6655937" cy="2234273"/>
        </p:xfrm>
        <a:graphic>
          <a:graphicData uri="http://schemas.openxmlformats.org/drawingml/2006/table">
            <a:tbl>
              <a:tblPr firstRow="1" firstCol="1" bandRow="1">
                <a:tableStyleId>{5DA37D80-6434-44D0-A028-1B22A696006F}</a:tableStyleId>
              </a:tblPr>
              <a:tblGrid>
                <a:gridCol w="1354125"/>
                <a:gridCol w="2657815"/>
                <a:gridCol w="2643997"/>
              </a:tblGrid>
              <a:tr h="415030">
                <a:tc gridSpan="3">
                  <a:txBody>
                    <a:bodyPr/>
                    <a:lstStyle/>
                    <a:p>
                      <a:pPr algn="ctr">
                        <a:lnSpc>
                          <a:spcPct val="150000"/>
                        </a:lnSpc>
                        <a:spcAft>
                          <a:spcPts val="0"/>
                        </a:spcAft>
                      </a:pPr>
                      <a:r>
                        <a:rPr lang="es-ES_tradnl" sz="1400" dirty="0">
                          <a:effectLst/>
                        </a:rPr>
                        <a:t>OBJETIVO DE RESPONSABILIDAD SOCIAL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hMerge="1">
                  <a:txBody>
                    <a:bodyPr/>
                    <a:lstStyle/>
                    <a:p>
                      <a:endParaRPr lang="es-EC"/>
                    </a:p>
                  </a:txBody>
                  <a:tcPr/>
                </a:tc>
                <a:tc hMerge="1">
                  <a:txBody>
                    <a:bodyPr/>
                    <a:lstStyle/>
                    <a:p>
                      <a:endParaRPr lang="es-EC"/>
                    </a:p>
                  </a:txBody>
                  <a:tcPr/>
                </a:tc>
              </a:tr>
              <a:tr h="287495">
                <a:tc>
                  <a:txBody>
                    <a:bodyPr/>
                    <a:lstStyle/>
                    <a:p>
                      <a:pPr algn="ctr">
                        <a:lnSpc>
                          <a:spcPct val="150000"/>
                        </a:lnSpc>
                        <a:spcAft>
                          <a:spcPts val="0"/>
                        </a:spcAft>
                      </a:pPr>
                      <a:r>
                        <a:rPr lang="es-ES_tradnl" sz="1400">
                          <a:effectLst/>
                        </a:rPr>
                        <a:t>PASO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a:txBody>
                    <a:bodyPr/>
                    <a:lstStyle/>
                    <a:p>
                      <a:pPr algn="ctr">
                        <a:lnSpc>
                          <a:spcPct val="150000"/>
                        </a:lnSpc>
                        <a:spcAft>
                          <a:spcPts val="0"/>
                        </a:spcAft>
                      </a:pPr>
                      <a:r>
                        <a:rPr lang="es-ES_tradnl" sz="1400">
                          <a:effectLst/>
                        </a:rPr>
                        <a:t>MERCADO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a:txBody>
                    <a:bodyPr/>
                    <a:lstStyle/>
                    <a:p>
                      <a:pPr algn="ctr">
                        <a:lnSpc>
                          <a:spcPct val="150000"/>
                        </a:lnSpc>
                        <a:spcAft>
                          <a:spcPts val="0"/>
                        </a:spcAft>
                      </a:pPr>
                      <a:r>
                        <a:rPr lang="es-ES_tradnl" sz="1400">
                          <a:effectLst/>
                        </a:rPr>
                        <a:t>EMPRESA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r>
              <a:tr h="862485">
                <a:tc>
                  <a:txBody>
                    <a:bodyPr/>
                    <a:lstStyle/>
                    <a:p>
                      <a:pPr algn="ctr">
                        <a:lnSpc>
                          <a:spcPct val="150000"/>
                        </a:lnSpc>
                        <a:spcAft>
                          <a:spcPts val="0"/>
                        </a:spcAft>
                      </a:pPr>
                      <a:r>
                        <a:rPr lang="es-ES_tradnl" sz="1400" dirty="0" smtClean="0">
                          <a:effectLst/>
                        </a:rPr>
                        <a:t>¿</a:t>
                      </a:r>
                      <a:r>
                        <a:rPr lang="es-ES_tradnl" sz="1400" dirty="0">
                          <a:effectLst/>
                        </a:rPr>
                        <a:t>A DÓNDE DEBERÍAMOS LLEGAR?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gridSpan="2">
                  <a:txBody>
                    <a:bodyPr/>
                    <a:lstStyle/>
                    <a:p>
                      <a:pPr algn="ctr">
                        <a:lnSpc>
                          <a:spcPct val="150000"/>
                        </a:lnSpc>
                        <a:spcAft>
                          <a:spcPts val="0"/>
                        </a:spcAft>
                      </a:pPr>
                      <a:r>
                        <a:rPr lang="es-ES_tradnl" sz="1400" dirty="0">
                          <a:effectLst/>
                        </a:rPr>
                        <a:t>Las autoridades impulsen el turismo del cantón Guamote a través de alianzas estratégicas entre la empresa Pública y Privada.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hMerge="1">
                  <a:txBody>
                    <a:bodyPr/>
                    <a:lstStyle/>
                    <a:p>
                      <a:endParaRPr lang="es-EC"/>
                    </a:p>
                  </a:txBody>
                  <a:tcPr/>
                </a:tc>
              </a:tr>
              <a:tr h="287495">
                <a:tc>
                  <a:txBody>
                    <a:bodyPr/>
                    <a:lstStyle/>
                    <a:p>
                      <a:pPr algn="ctr">
                        <a:lnSpc>
                          <a:spcPct val="150000"/>
                        </a:lnSpc>
                        <a:spcAft>
                          <a:spcPts val="0"/>
                        </a:spcAft>
                      </a:pPr>
                      <a:r>
                        <a:rPr lang="es-ES_tradnl" sz="1400" dirty="0">
                          <a:effectLst/>
                        </a:rPr>
                        <a:t>OBJETIVO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gridSpan="2">
                  <a:txBody>
                    <a:bodyPr/>
                    <a:lstStyle/>
                    <a:p>
                      <a:pPr algn="ctr">
                        <a:lnSpc>
                          <a:spcPct val="150000"/>
                        </a:lnSpc>
                        <a:spcAft>
                          <a:spcPts val="0"/>
                        </a:spcAft>
                      </a:pPr>
                      <a:r>
                        <a:rPr lang="es-ES_tradnl" sz="1400" dirty="0">
                          <a:effectLst/>
                        </a:rPr>
                        <a:t>Desarrollar estrategias para afianzar al turista logrando su fidelización.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hMerge="1">
                  <a:txBody>
                    <a:bodyPr/>
                    <a:lstStyle/>
                    <a:p>
                      <a:endParaRPr lang="es-EC"/>
                    </a:p>
                  </a:txBody>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409680025"/>
              </p:ext>
            </p:extLst>
          </p:nvPr>
        </p:nvGraphicFramePr>
        <p:xfrm>
          <a:off x="2007617" y="1812198"/>
          <a:ext cx="6655937" cy="2441210"/>
        </p:xfrm>
        <a:graphic>
          <a:graphicData uri="http://schemas.openxmlformats.org/drawingml/2006/table">
            <a:tbl>
              <a:tblPr firstRow="1" firstCol="1" bandRow="1">
                <a:tableStyleId>{5DA37D80-6434-44D0-A028-1B22A696006F}</a:tableStyleId>
              </a:tblPr>
              <a:tblGrid>
                <a:gridCol w="1354125"/>
                <a:gridCol w="2657815"/>
                <a:gridCol w="2643997"/>
              </a:tblGrid>
              <a:tr h="303608">
                <a:tc gridSpan="3">
                  <a:txBody>
                    <a:bodyPr/>
                    <a:lstStyle/>
                    <a:p>
                      <a:pPr algn="ctr">
                        <a:lnSpc>
                          <a:spcPct val="150000"/>
                        </a:lnSpc>
                        <a:spcAft>
                          <a:spcPts val="0"/>
                        </a:spcAft>
                      </a:pPr>
                      <a:r>
                        <a:rPr lang="es-ES_tradnl" sz="1400" dirty="0">
                          <a:effectLst/>
                        </a:rPr>
                        <a:t>OBJETIVO </a:t>
                      </a:r>
                      <a:r>
                        <a:rPr lang="es-ES_tradnl" sz="1400" dirty="0" smtClean="0">
                          <a:effectLst/>
                        </a:rPr>
                        <a:t>DE</a:t>
                      </a:r>
                      <a:r>
                        <a:rPr lang="es-ES_tradnl" sz="1400" baseline="0" dirty="0" smtClean="0">
                          <a:effectLst/>
                        </a:rPr>
                        <a:t> MARKETING</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hMerge="1">
                  <a:txBody>
                    <a:bodyPr/>
                    <a:lstStyle/>
                    <a:p>
                      <a:endParaRPr lang="es-EC"/>
                    </a:p>
                  </a:txBody>
                  <a:tcPr/>
                </a:tc>
                <a:tc hMerge="1">
                  <a:txBody>
                    <a:bodyPr/>
                    <a:lstStyle/>
                    <a:p>
                      <a:endParaRPr lang="es-EC"/>
                    </a:p>
                  </a:txBody>
                  <a:tcPr/>
                </a:tc>
              </a:tr>
              <a:tr h="192919">
                <a:tc>
                  <a:txBody>
                    <a:bodyPr/>
                    <a:lstStyle/>
                    <a:p>
                      <a:pPr algn="ctr">
                        <a:lnSpc>
                          <a:spcPct val="150000"/>
                        </a:lnSpc>
                        <a:spcAft>
                          <a:spcPts val="0"/>
                        </a:spcAft>
                      </a:pPr>
                      <a:r>
                        <a:rPr lang="es-ES_tradnl" sz="1200">
                          <a:effectLst/>
                        </a:rPr>
                        <a:t>PASO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a:txBody>
                    <a:bodyPr/>
                    <a:lstStyle/>
                    <a:p>
                      <a:pPr algn="ctr">
                        <a:lnSpc>
                          <a:spcPct val="150000"/>
                        </a:lnSpc>
                        <a:spcAft>
                          <a:spcPts val="0"/>
                        </a:spcAft>
                      </a:pPr>
                      <a:r>
                        <a:rPr lang="es-ES_tradnl" sz="1400">
                          <a:effectLst/>
                        </a:rPr>
                        <a:t>MERCADO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a:txBody>
                    <a:bodyPr/>
                    <a:lstStyle/>
                    <a:p>
                      <a:pPr algn="ctr">
                        <a:lnSpc>
                          <a:spcPct val="150000"/>
                        </a:lnSpc>
                        <a:spcAft>
                          <a:spcPts val="0"/>
                        </a:spcAft>
                      </a:pPr>
                      <a:r>
                        <a:rPr lang="es-ES_tradnl" sz="1200">
                          <a:effectLst/>
                        </a:rPr>
                        <a:t>EMPRESA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r>
              <a:tr h="578757">
                <a:tc>
                  <a:txBody>
                    <a:bodyPr/>
                    <a:lstStyle/>
                    <a:p>
                      <a:pPr algn="ctr">
                        <a:lnSpc>
                          <a:spcPct val="150000"/>
                        </a:lnSpc>
                        <a:spcAft>
                          <a:spcPts val="0"/>
                        </a:spcAft>
                      </a:pPr>
                      <a:r>
                        <a:rPr lang="es-ES_tradnl" sz="1200" dirty="0" smtClean="0">
                          <a:effectLst/>
                        </a:rPr>
                        <a:t>¿</a:t>
                      </a:r>
                      <a:r>
                        <a:rPr lang="es-ES_tradnl" sz="1200" dirty="0">
                          <a:effectLst/>
                        </a:rPr>
                        <a:t>A DÓNDE DEBERÍAMOS LLEGAR?</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gridSpan="2">
                  <a:txBody>
                    <a:bodyPr/>
                    <a:lstStyle/>
                    <a:p>
                      <a:pPr>
                        <a:lnSpc>
                          <a:spcPct val="150000"/>
                        </a:lnSpc>
                        <a:spcBef>
                          <a:spcPts val="1200"/>
                        </a:spcBef>
                        <a:spcAft>
                          <a:spcPts val="0"/>
                        </a:spcAft>
                      </a:pPr>
                      <a:r>
                        <a:rPr lang="es-ES_tradnl" sz="1400" dirty="0" smtClean="0">
                          <a:effectLst/>
                        </a:rPr>
                        <a:t>Implementar estrategias de Marketing social turístico donde los paquetes turísticos de viajes tengan un costo menor, especialmente en las fechas importantes del cantón Guamote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hMerge="1">
                  <a:txBody>
                    <a:bodyPr/>
                    <a:lstStyle/>
                    <a:p>
                      <a:endParaRPr lang="es-EC"/>
                    </a:p>
                  </a:txBody>
                  <a:tcPr/>
                </a:tc>
              </a:tr>
              <a:tr h="192919">
                <a:tc>
                  <a:txBody>
                    <a:bodyPr/>
                    <a:lstStyle/>
                    <a:p>
                      <a:pPr algn="ctr">
                        <a:lnSpc>
                          <a:spcPct val="150000"/>
                        </a:lnSpc>
                        <a:spcAft>
                          <a:spcPts val="0"/>
                        </a:spcAft>
                      </a:pPr>
                      <a:r>
                        <a:rPr lang="es-ES_tradnl" sz="1200" dirty="0">
                          <a:effectLst/>
                        </a:rPr>
                        <a:t>OBJETIVO </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gridSpan="2">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s-ES_tradnl" sz="1400" dirty="0" smtClean="0">
                          <a:effectLst/>
                        </a:rPr>
                        <a:t>Fomentar un marketing social turístico con el involucramiento de los turistas en las fechas importantes del cantón Guamote. </a:t>
                      </a:r>
                      <a:endParaRPr lang="es-EC"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ES_tradnl" sz="1400" dirty="0" smtClean="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0774" marR="40774" marT="0" marB="0" anchor="ctr"/>
                </a:tc>
                <a:tc hMerge="1">
                  <a:txBody>
                    <a:bodyPr/>
                    <a:lstStyle/>
                    <a:p>
                      <a:endParaRPr lang="es-EC"/>
                    </a:p>
                  </a:txBody>
                  <a:tcPr/>
                </a:tc>
              </a:tr>
            </a:tbl>
          </a:graphicData>
        </a:graphic>
      </p:graphicFrame>
    </p:spTree>
    <p:extLst>
      <p:ext uri="{BB962C8B-B14F-4D97-AF65-F5344CB8AC3E}">
        <p14:creationId xmlns:p14="http://schemas.microsoft.com/office/powerpoint/2010/main" val="886308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318" y="67855"/>
            <a:ext cx="10058400" cy="457064"/>
          </a:xfrm>
        </p:spPr>
        <p:txBody>
          <a:bodyPr>
            <a:normAutofit fontScale="90000"/>
          </a:bodyPr>
          <a:lstStyle/>
          <a:p>
            <a:r>
              <a:rPr lang="es-EC" dirty="0" smtClean="0"/>
              <a:t>Propuesta</a:t>
            </a:r>
            <a:endParaRPr lang="es-EC" dirty="0"/>
          </a:p>
        </p:txBody>
      </p:sp>
      <p:sp>
        <p:nvSpPr>
          <p:cNvPr id="3" name="Rectángulo 2"/>
          <p:cNvSpPr/>
          <p:nvPr/>
        </p:nvSpPr>
        <p:spPr>
          <a:xfrm>
            <a:off x="539136" y="971503"/>
            <a:ext cx="11172968" cy="1954381"/>
          </a:xfrm>
          <a:prstGeom prst="rect">
            <a:avLst/>
          </a:prstGeom>
        </p:spPr>
        <p:txBody>
          <a:bodyPr wrap="square">
            <a:spAutoFit/>
          </a:bodyPr>
          <a:lstStyle/>
          <a:p>
            <a:pPr>
              <a:spcAft>
                <a:spcPts val="1000"/>
              </a:spcAft>
            </a:pPr>
            <a:r>
              <a:rPr lang="es-ES_tradnl" sz="1600" b="1" i="1" dirty="0" smtClean="0">
                <a:latin typeface="Times New Roman" panose="02020603050405020304" pitchFamily="18" charset="0"/>
                <a:ea typeface="Calibri" panose="020F0502020204030204" pitchFamily="34" charset="0"/>
                <a:cs typeface="Times New Roman" panose="02020603050405020304" pitchFamily="18" charset="0"/>
              </a:rPr>
              <a:t>Misión </a:t>
            </a:r>
            <a:r>
              <a:rPr lang="es-ES_tradnl" sz="1600" b="1" i="1" dirty="0">
                <a:latin typeface="Times New Roman" panose="02020603050405020304" pitchFamily="18" charset="0"/>
                <a:ea typeface="Calibri" panose="020F0502020204030204" pitchFamily="34" charset="0"/>
                <a:cs typeface="Times New Roman" panose="02020603050405020304" pitchFamily="18" charset="0"/>
              </a:rPr>
              <a:t>2018-2022</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_tradnl" sz="1600" dirty="0">
                <a:latin typeface="Times New Roman" panose="02020603050405020304" pitchFamily="18" charset="0"/>
                <a:ea typeface="Calibri" panose="020F0502020204030204" pitchFamily="34" charset="0"/>
                <a:cs typeface="Times New Roman" panose="02020603050405020304" pitchFamily="18" charset="0"/>
              </a:rPr>
              <a:t>    “Gobierno </a:t>
            </a:r>
            <a:r>
              <a:rPr lang="es-ES_tradnl" sz="1400" dirty="0">
                <a:latin typeface="Times New Roman" panose="02020603050405020304" pitchFamily="18" charset="0"/>
                <a:ea typeface="Calibri" panose="020F0502020204030204" pitchFamily="34" charset="0"/>
                <a:cs typeface="Times New Roman" panose="02020603050405020304" pitchFamily="18" charset="0"/>
              </a:rPr>
              <a:t>Autónomo</a:t>
            </a:r>
            <a:r>
              <a:rPr lang="es-ES_tradnl" sz="1600" dirty="0">
                <a:latin typeface="Times New Roman" panose="02020603050405020304" pitchFamily="18" charset="0"/>
                <a:ea typeface="Calibri" panose="020F0502020204030204" pitchFamily="34" charset="0"/>
                <a:cs typeface="Times New Roman" panose="02020603050405020304" pitchFamily="18" charset="0"/>
              </a:rPr>
              <a:t> Descentralizado Municipal, Liderar el proceso de responsabilidad social en sectores agrícolas turísticos y sociales, para construir el buen vivir”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_tradnl" sz="1600" b="1" i="1" dirty="0">
                <a:latin typeface="Times New Roman" panose="02020603050405020304" pitchFamily="18" charset="0"/>
                <a:ea typeface="Calibri" panose="020F0502020204030204" pitchFamily="34" charset="0"/>
                <a:cs typeface="Times New Roman" panose="02020603050405020304" pitchFamily="18" charset="0"/>
              </a:rPr>
              <a:t>Visión 2018-2022</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s-ES_tradnl" sz="1600" dirty="0">
                <a:latin typeface="Times New Roman" panose="02020603050405020304" pitchFamily="18" charset="0"/>
                <a:ea typeface="Calibri" panose="020F0502020204030204" pitchFamily="34" charset="0"/>
                <a:cs typeface="Times New Roman" panose="02020603050405020304" pitchFamily="18" charset="0"/>
              </a:rPr>
              <a:t>     “En el 2022, habrá logrado satisfacer las necesidades de los actores públicos y privados, fomentando los principios de participación e interculturalidad”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539136" y="580819"/>
            <a:ext cx="4237442" cy="390684"/>
          </a:xfrm>
          <a:prstGeom prst="rect">
            <a:avLst/>
          </a:prstGeom>
        </p:spPr>
        <p:txBody>
          <a:bodyPr wrap="none">
            <a:spAutoFit/>
          </a:bodyPr>
          <a:lstStyle/>
          <a:p>
            <a:pPr lvl="2">
              <a:lnSpc>
                <a:spcPct val="115000"/>
              </a:lnSpc>
              <a:spcAft>
                <a:spcPts val="1000"/>
              </a:spcAft>
            </a:pPr>
            <a:r>
              <a:rPr lang="es-ES_tradnl" dirty="0"/>
              <a:t>Direccionamiento estratégico</a:t>
            </a: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963630954"/>
              </p:ext>
            </p:extLst>
          </p:nvPr>
        </p:nvGraphicFramePr>
        <p:xfrm>
          <a:off x="805336" y="2925884"/>
          <a:ext cx="5731942" cy="3468880"/>
        </p:xfrm>
        <a:graphic>
          <a:graphicData uri="http://schemas.openxmlformats.org/drawingml/2006/table">
            <a:tbl>
              <a:tblPr firstRow="1" firstCol="1" bandRow="1">
                <a:tableStyleId>{BC89EF96-8CEA-46FF-86C4-4CE0E7609802}</a:tableStyleId>
              </a:tblPr>
              <a:tblGrid>
                <a:gridCol w="1473840"/>
                <a:gridCol w="2470245"/>
                <a:gridCol w="1787857"/>
              </a:tblGrid>
              <a:tr h="162052">
                <a:tc gridSpan="2">
                  <a:txBody>
                    <a:bodyPr/>
                    <a:lstStyle/>
                    <a:p>
                      <a:pPr algn="ctr">
                        <a:lnSpc>
                          <a:spcPct val="150000"/>
                        </a:lnSpc>
                        <a:spcAft>
                          <a:spcPts val="0"/>
                        </a:spcAft>
                      </a:pPr>
                      <a:r>
                        <a:rPr lang="es-ES_tradnl" sz="1100" dirty="0">
                          <a:effectLst/>
                        </a:rPr>
                        <a:t>Objetivos  Estratégicos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hMerge="1">
                  <a:txBody>
                    <a:bodyPr/>
                    <a:lstStyle/>
                    <a:p>
                      <a:endParaRPr lang="es-EC"/>
                    </a:p>
                  </a:txBody>
                  <a:tcPr/>
                </a:tc>
                <a:tc>
                  <a:txBody>
                    <a:bodyPr/>
                    <a:lstStyle/>
                    <a:p>
                      <a:pPr algn="ctr">
                        <a:lnSpc>
                          <a:spcPct val="150000"/>
                        </a:lnSpc>
                        <a:spcAft>
                          <a:spcPts val="0"/>
                        </a:spcAft>
                      </a:pPr>
                      <a:r>
                        <a:rPr lang="es-ES_tradnl" sz="1100">
                          <a:effectLst/>
                        </a:rPr>
                        <a:t>Estrategias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r>
              <a:tr h="648208">
                <a:tc rowSpan="2">
                  <a:txBody>
                    <a:bodyPr/>
                    <a:lstStyle/>
                    <a:p>
                      <a:pPr algn="ctr">
                        <a:lnSpc>
                          <a:spcPct val="150000"/>
                        </a:lnSpc>
                        <a:spcAft>
                          <a:spcPts val="0"/>
                        </a:spcAft>
                      </a:pPr>
                      <a:r>
                        <a:rPr lang="es-ES_tradnl" sz="1100" dirty="0">
                          <a:effectLst/>
                        </a:rPr>
                        <a:t>Corto Plazo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100" dirty="0">
                          <a:effectLst/>
                        </a:rPr>
                        <a:t>Contar con precios competitivos en el mercado turístico y productivo, para abarcar varios segmentos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100">
                          <a:effectLst/>
                        </a:rPr>
                        <a:t>Elaborar un sistema de control de precios en los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r>
              <a:tr h="648208">
                <a:tc vMerge="1">
                  <a:txBody>
                    <a:bodyPr/>
                    <a:lstStyle/>
                    <a:p>
                      <a:endParaRPr lang="es-EC"/>
                    </a:p>
                  </a:txBody>
                  <a:tcPr/>
                </a:tc>
                <a:tc>
                  <a:txBody>
                    <a:bodyPr/>
                    <a:lstStyle/>
                    <a:p>
                      <a:pPr algn="ctr">
                        <a:lnSpc>
                          <a:spcPct val="150000"/>
                        </a:lnSpc>
                        <a:spcAft>
                          <a:spcPts val="0"/>
                        </a:spcAft>
                      </a:pPr>
                      <a:r>
                        <a:rPr lang="es-ES_tradnl" sz="1100">
                          <a:effectLst/>
                        </a:rPr>
                        <a:t>Desarrollar actividades turísticas para el crecimiento económico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100">
                          <a:effectLst/>
                        </a:rPr>
                        <a:t>Elaborar alianzas estrategias con agencias de viajes, el sector privado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r>
              <a:tr h="810260">
                <a:tc rowSpan="2">
                  <a:txBody>
                    <a:bodyPr/>
                    <a:lstStyle/>
                    <a:p>
                      <a:pPr algn="ctr">
                        <a:lnSpc>
                          <a:spcPct val="150000"/>
                        </a:lnSpc>
                        <a:spcAft>
                          <a:spcPts val="0"/>
                        </a:spcAft>
                      </a:pPr>
                      <a:r>
                        <a:rPr lang="es-ES_tradnl" sz="1100" dirty="0">
                          <a:effectLst/>
                        </a:rPr>
                        <a:t>Mediano Plazo</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100">
                          <a:effectLst/>
                        </a:rPr>
                        <a:t>Promover la recreación social, económica y productividad</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100" dirty="0">
                          <a:effectLst/>
                        </a:rPr>
                        <a:t>Actualizar las normativa para las actividades  sociales, económicas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r>
              <a:tr h="486156">
                <a:tc vMerge="1">
                  <a:txBody>
                    <a:bodyPr/>
                    <a:lstStyle/>
                    <a:p>
                      <a:endParaRPr lang="es-EC"/>
                    </a:p>
                  </a:txBody>
                  <a:tcPr/>
                </a:tc>
                <a:tc>
                  <a:txBody>
                    <a:bodyPr/>
                    <a:lstStyle/>
                    <a:p>
                      <a:pPr algn="ctr">
                        <a:lnSpc>
                          <a:spcPct val="150000"/>
                        </a:lnSpc>
                        <a:spcAft>
                          <a:spcPts val="0"/>
                        </a:spcAft>
                      </a:pPr>
                      <a:r>
                        <a:rPr lang="es-ES_tradnl" sz="1100">
                          <a:effectLst/>
                        </a:rPr>
                        <a:t>Contribuir al fomento y protección de los intereses cantonales.</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100" dirty="0">
                          <a:effectLst/>
                        </a:rPr>
                        <a:t>Fomentar el trabajo, y la protección de los derechos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22407152"/>
              </p:ext>
            </p:extLst>
          </p:nvPr>
        </p:nvGraphicFramePr>
        <p:xfrm>
          <a:off x="7025198" y="3316568"/>
          <a:ext cx="4686906" cy="2237106"/>
        </p:xfrm>
        <a:graphic>
          <a:graphicData uri="http://schemas.openxmlformats.org/drawingml/2006/table">
            <a:tbl>
              <a:tblPr firstRow="1" firstCol="1" bandRow="1">
                <a:tableStyleId>{BC89EF96-8CEA-46FF-86C4-4CE0E7609802}</a:tableStyleId>
              </a:tblPr>
              <a:tblGrid>
                <a:gridCol w="1794476"/>
                <a:gridCol w="1794476"/>
                <a:gridCol w="1097954"/>
              </a:tblGrid>
              <a:tr h="648208">
                <a:tc rowSpan="2">
                  <a:txBody>
                    <a:bodyPr/>
                    <a:lstStyle/>
                    <a:p>
                      <a:pPr algn="ctr">
                        <a:lnSpc>
                          <a:spcPct val="150000"/>
                        </a:lnSpc>
                        <a:spcAft>
                          <a:spcPts val="0"/>
                        </a:spcAft>
                      </a:pPr>
                      <a:r>
                        <a:rPr lang="es-ES_tradnl" sz="1000" dirty="0">
                          <a:effectLst/>
                        </a:rPr>
                        <a:t>Largo Plazo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000" dirty="0">
                          <a:effectLst/>
                        </a:rPr>
                        <a:t>Auspiciar y promover el turismo y las actividades recreacionales para turistas europeos.</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000" dirty="0">
                          <a:effectLst/>
                        </a:rPr>
                        <a:t>Participación en ferias para impulsar las actividades turísticas del cantón</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r>
              <a:tr h="648208">
                <a:tc vMerge="1">
                  <a:txBody>
                    <a:bodyPr/>
                    <a:lstStyle/>
                    <a:p>
                      <a:endParaRPr lang="es-EC"/>
                    </a:p>
                  </a:txBody>
                  <a:tcPr/>
                </a:tc>
                <a:tc>
                  <a:txBody>
                    <a:bodyPr/>
                    <a:lstStyle/>
                    <a:p>
                      <a:pPr algn="ctr">
                        <a:lnSpc>
                          <a:spcPct val="150000"/>
                        </a:lnSpc>
                        <a:spcAft>
                          <a:spcPts val="0"/>
                        </a:spcAft>
                      </a:pPr>
                      <a:r>
                        <a:rPr lang="es-ES_tradnl" sz="1000" dirty="0">
                          <a:effectLst/>
                        </a:rPr>
                        <a:t>Mejoramiento del espacio físico e infraestructura más amplia acorde a las necesidades del turista.</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c>
                  <a:txBody>
                    <a:bodyPr/>
                    <a:lstStyle/>
                    <a:p>
                      <a:pPr algn="ctr">
                        <a:lnSpc>
                          <a:spcPct val="150000"/>
                        </a:lnSpc>
                        <a:spcAft>
                          <a:spcPts val="0"/>
                        </a:spcAft>
                      </a:pPr>
                      <a:r>
                        <a:rPr lang="es-ES_tradnl" sz="1000" dirty="0">
                          <a:effectLst/>
                        </a:rPr>
                        <a:t>adecuación del espacio físico, mejoramiento del espacio publico</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258" marR="26258" marT="0" marB="0" anchor="ctr"/>
                </a:tc>
              </a:tr>
            </a:tbl>
          </a:graphicData>
        </a:graphic>
      </p:graphicFrame>
    </p:spTree>
    <p:extLst>
      <p:ext uri="{BB962C8B-B14F-4D97-AF65-F5344CB8AC3E}">
        <p14:creationId xmlns:p14="http://schemas.microsoft.com/office/powerpoint/2010/main" val="736564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201004" y="999775"/>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Estrategia de product</a:t>
            </a:r>
            <a:r>
              <a:rPr lang="es-EC" dirty="0" smtClean="0"/>
              <a:t>o</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438882286"/>
              </p:ext>
            </p:extLst>
          </p:nvPr>
        </p:nvGraphicFramePr>
        <p:xfrm>
          <a:off x="1201004" y="1596324"/>
          <a:ext cx="9335066" cy="4648595"/>
        </p:xfrm>
        <a:graphic>
          <a:graphicData uri="http://schemas.openxmlformats.org/drawingml/2006/table">
            <a:tbl>
              <a:tblPr firstRow="1" firstCol="1" bandRow="1">
                <a:tableStyleId>{69012ECD-51FC-41F1-AA8D-1B2483CD663E}</a:tableStyleId>
              </a:tblPr>
              <a:tblGrid>
                <a:gridCol w="1491277"/>
                <a:gridCol w="1491277"/>
                <a:gridCol w="446002"/>
                <a:gridCol w="1841572"/>
                <a:gridCol w="770560"/>
                <a:gridCol w="1647189"/>
                <a:gridCol w="1647189"/>
              </a:tblGrid>
              <a:tr h="412873">
                <a:tc>
                  <a:txBody>
                    <a:bodyPr/>
                    <a:lstStyle/>
                    <a:p>
                      <a:pPr algn="ctr">
                        <a:lnSpc>
                          <a:spcPct val="200000"/>
                        </a:lnSpc>
                        <a:spcAft>
                          <a:spcPts val="0"/>
                        </a:spcAft>
                      </a:pPr>
                      <a:r>
                        <a:rPr lang="es-ES_tradnl" sz="1100">
                          <a:effectLst/>
                        </a:rPr>
                        <a:t>Objetivo Estratégico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ctr">
                        <a:lnSpc>
                          <a:spcPct val="200000"/>
                        </a:lnSpc>
                        <a:spcAft>
                          <a:spcPts val="0"/>
                        </a:spcAft>
                      </a:pPr>
                      <a:r>
                        <a:rPr lang="es-ES_tradnl" sz="1100">
                          <a:effectLst/>
                        </a:rPr>
                        <a:t>Indicador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ctr">
                        <a:lnSpc>
                          <a:spcPct val="200000"/>
                        </a:lnSpc>
                        <a:spcAft>
                          <a:spcPts val="0"/>
                        </a:spcAft>
                      </a:pPr>
                      <a:r>
                        <a:rPr lang="es-ES_tradnl" sz="1100">
                          <a:effectLst/>
                        </a:rPr>
                        <a:t>meta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ctr">
                        <a:lnSpc>
                          <a:spcPct val="200000"/>
                        </a:lnSpc>
                        <a:spcAft>
                          <a:spcPts val="0"/>
                        </a:spcAft>
                      </a:pPr>
                      <a:r>
                        <a:rPr lang="es-ES_tradnl" sz="1100">
                          <a:effectLst/>
                        </a:rPr>
                        <a:t>Estrategia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ctr">
                        <a:lnSpc>
                          <a:spcPct val="200000"/>
                        </a:lnSpc>
                        <a:spcAft>
                          <a:spcPts val="0"/>
                        </a:spcAft>
                      </a:pPr>
                      <a:r>
                        <a:rPr lang="es-ES_tradnl" sz="1100">
                          <a:effectLst/>
                        </a:rPr>
                        <a:t>Medición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ctr">
                        <a:lnSpc>
                          <a:spcPct val="200000"/>
                        </a:lnSpc>
                        <a:spcAft>
                          <a:spcPts val="0"/>
                        </a:spcAft>
                      </a:pPr>
                      <a:r>
                        <a:rPr lang="es-ES_tradnl" sz="1100">
                          <a:effectLst/>
                        </a:rPr>
                        <a:t>Responsable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ctr">
                        <a:lnSpc>
                          <a:spcPct val="200000"/>
                        </a:lnSpc>
                        <a:spcAft>
                          <a:spcPts val="0"/>
                        </a:spcAft>
                      </a:pPr>
                      <a:r>
                        <a:rPr lang="es-ES_tradnl" sz="1100">
                          <a:effectLst/>
                        </a:rPr>
                        <a:t>Presupuesto para primer año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r>
              <a:tr h="794300">
                <a:tc rowSpan="4">
                  <a:txBody>
                    <a:bodyPr/>
                    <a:lstStyle/>
                    <a:p>
                      <a:pPr algn="ctr">
                        <a:lnSpc>
                          <a:spcPct val="200000"/>
                        </a:lnSpc>
                        <a:spcAft>
                          <a:spcPts val="0"/>
                        </a:spcAft>
                      </a:pPr>
                      <a:r>
                        <a:rPr lang="es-ES_tradnl" sz="1100">
                          <a:effectLst/>
                        </a:rPr>
                        <a:t>Desarrollar actividades turísticas para el crecimiento económico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 satisfacción de los turistas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r">
                        <a:lnSpc>
                          <a:spcPct val="200000"/>
                        </a:lnSpc>
                        <a:spcAft>
                          <a:spcPts val="0"/>
                        </a:spcAft>
                      </a:pPr>
                      <a:r>
                        <a:rPr lang="es-ES_tradnl" sz="1100">
                          <a:effectLst/>
                        </a:rPr>
                        <a:t>95%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Estudios de mercados sobre los productos y servicios prestado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trimestral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Dirección desarrollo local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r">
                        <a:lnSpc>
                          <a:spcPct val="200000"/>
                        </a:lnSpc>
                        <a:spcAft>
                          <a:spcPts val="0"/>
                        </a:spcAft>
                      </a:pPr>
                      <a:r>
                        <a:rPr lang="es-ES_tradnl" sz="1100">
                          <a:effectLst/>
                        </a:rPr>
                        <a:t>$ 2.000,00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r>
              <a:tr h="673050">
                <a:tc vMerge="1">
                  <a:txBody>
                    <a:bodyPr/>
                    <a:lstStyle/>
                    <a:p>
                      <a:endParaRPr lang="es-EC"/>
                    </a:p>
                  </a:txBody>
                  <a:tcPr/>
                </a:tc>
                <a:tc>
                  <a:txBody>
                    <a:bodyPr/>
                    <a:lstStyle/>
                    <a:p>
                      <a:pPr>
                        <a:lnSpc>
                          <a:spcPct val="200000"/>
                        </a:lnSpc>
                        <a:spcAft>
                          <a:spcPts val="0"/>
                        </a:spcAft>
                      </a:pPr>
                      <a:r>
                        <a:rPr lang="es-ES_tradnl" sz="1100">
                          <a:effectLst/>
                        </a:rPr>
                        <a:t>% de incremento de demanda turística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r">
                        <a:lnSpc>
                          <a:spcPct val="200000"/>
                        </a:lnSpc>
                        <a:spcAft>
                          <a:spcPts val="0"/>
                        </a:spcAft>
                      </a:pPr>
                      <a:r>
                        <a:rPr lang="es-ES_tradnl" sz="11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Estudio de mercado de cuantos turistas visitan el  cantón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semestral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Dirección desarrollo local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r">
                        <a:lnSpc>
                          <a:spcPct val="200000"/>
                        </a:lnSpc>
                        <a:spcAft>
                          <a:spcPts val="0"/>
                        </a:spcAft>
                      </a:pPr>
                      <a:r>
                        <a:rPr lang="es-ES_tradnl" sz="1100">
                          <a:effectLst/>
                        </a:rPr>
                        <a:t>$ 1.000,00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r>
              <a:tr h="673050">
                <a:tc vMerge="1">
                  <a:txBody>
                    <a:bodyPr/>
                    <a:lstStyle/>
                    <a:p>
                      <a:endParaRPr lang="es-EC"/>
                    </a:p>
                  </a:txBody>
                  <a:tcPr/>
                </a:tc>
                <a:tc>
                  <a:txBody>
                    <a:bodyPr/>
                    <a:lstStyle/>
                    <a:p>
                      <a:pPr>
                        <a:lnSpc>
                          <a:spcPct val="200000"/>
                        </a:lnSpc>
                        <a:spcAft>
                          <a:spcPts val="0"/>
                        </a:spcAft>
                      </a:pPr>
                      <a:r>
                        <a:rPr lang="es-ES_tradnl" sz="1100">
                          <a:effectLst/>
                        </a:rPr>
                        <a:t>% de nuevas actividades turísticas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r">
                        <a:lnSpc>
                          <a:spcPct val="200000"/>
                        </a:lnSpc>
                        <a:spcAft>
                          <a:spcPts val="0"/>
                        </a:spcAft>
                      </a:pPr>
                      <a:r>
                        <a:rPr lang="es-ES_tradnl" sz="11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Crear actividades recreacionales innovadoras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trimestral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Dirección desarrollo local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r">
                        <a:lnSpc>
                          <a:spcPct val="200000"/>
                        </a:lnSpc>
                        <a:spcAft>
                          <a:spcPts val="0"/>
                        </a:spcAft>
                      </a:pPr>
                      <a:r>
                        <a:rPr lang="es-ES_tradnl" sz="1100" dirty="0">
                          <a:effectLst/>
                        </a:rPr>
                        <a:t>$ 3.500,00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r>
              <a:tr h="673050">
                <a:tc vMerge="1">
                  <a:txBody>
                    <a:bodyPr/>
                    <a:lstStyle/>
                    <a:p>
                      <a:endParaRPr lang="es-EC"/>
                    </a:p>
                  </a:txBody>
                  <a:tcPr/>
                </a:tc>
                <a:tc>
                  <a:txBody>
                    <a:bodyPr/>
                    <a:lstStyle/>
                    <a:p>
                      <a:pPr>
                        <a:lnSpc>
                          <a:spcPct val="200000"/>
                        </a:lnSpc>
                        <a:spcAft>
                          <a:spcPts val="0"/>
                        </a:spcAft>
                      </a:pPr>
                      <a:r>
                        <a:rPr lang="es-ES_tradnl" sz="1100">
                          <a:effectLst/>
                        </a:rPr>
                        <a:t>% de exportaciones de productos tradicionales¿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r">
                        <a:lnSpc>
                          <a:spcPct val="200000"/>
                        </a:lnSpc>
                        <a:spcAft>
                          <a:spcPts val="0"/>
                        </a:spcAft>
                      </a:pPr>
                      <a:r>
                        <a:rPr lang="es-ES_tradnl" sz="1100">
                          <a:effectLst/>
                        </a:rPr>
                        <a:t>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Plan de exportaciones con productos tradicionales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trimestral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nSpc>
                          <a:spcPct val="200000"/>
                        </a:lnSpc>
                        <a:spcAft>
                          <a:spcPts val="0"/>
                        </a:spcAft>
                      </a:pPr>
                      <a:r>
                        <a:rPr lang="es-ES_tradnl" sz="1100">
                          <a:effectLst/>
                        </a:rPr>
                        <a:t>dirección de planificación territorial y proyecto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a:txBody>
                    <a:bodyPr/>
                    <a:lstStyle/>
                    <a:p>
                      <a:pPr algn="r">
                        <a:lnSpc>
                          <a:spcPct val="200000"/>
                        </a:lnSpc>
                        <a:spcAft>
                          <a:spcPts val="0"/>
                        </a:spcAft>
                      </a:pPr>
                      <a:r>
                        <a:rPr lang="es-ES_tradnl" sz="1100">
                          <a:effectLst/>
                        </a:rPr>
                        <a:t>$ 2.000,00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r>
              <a:tr h="201940">
                <a:tc gridSpan="6">
                  <a:txBody>
                    <a:bodyPr/>
                    <a:lstStyle/>
                    <a:p>
                      <a:pPr algn="ctr">
                        <a:lnSpc>
                          <a:spcPct val="200000"/>
                        </a:lnSpc>
                        <a:spcAft>
                          <a:spcPts val="0"/>
                        </a:spcAft>
                      </a:pPr>
                      <a:r>
                        <a:rPr lang="es-ES_tradnl" sz="11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200000"/>
                        </a:lnSpc>
                        <a:spcAft>
                          <a:spcPts val="0"/>
                        </a:spcAft>
                      </a:pPr>
                      <a:r>
                        <a:rPr lang="es-ES_tradnl" sz="1100" dirty="0">
                          <a:effectLst/>
                        </a:rPr>
                        <a:t>$ 8.500,00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936" marR="18936" marT="0" marB="0" anchor="ctr"/>
                </a:tc>
              </a:tr>
            </a:tbl>
          </a:graphicData>
        </a:graphic>
      </p:graphicFrame>
      <p:sp>
        <p:nvSpPr>
          <p:cNvPr id="5" name="Título 1"/>
          <p:cNvSpPr txBox="1">
            <a:spLocks/>
          </p:cNvSpPr>
          <p:nvPr/>
        </p:nvSpPr>
        <p:spPr>
          <a:xfrm>
            <a:off x="802174" y="403227"/>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Propuesta</a:t>
            </a:r>
            <a:endParaRPr lang="es-EC" dirty="0"/>
          </a:p>
        </p:txBody>
      </p:sp>
    </p:spTree>
    <p:extLst>
      <p:ext uri="{BB962C8B-B14F-4D97-AF65-F5344CB8AC3E}">
        <p14:creationId xmlns:p14="http://schemas.microsoft.com/office/powerpoint/2010/main" val="1445050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606880357"/>
              </p:ext>
            </p:extLst>
          </p:nvPr>
        </p:nvGraphicFramePr>
        <p:xfrm>
          <a:off x="1274679" y="1322410"/>
          <a:ext cx="9818060" cy="2969705"/>
        </p:xfrm>
        <a:graphic>
          <a:graphicData uri="http://schemas.openxmlformats.org/drawingml/2006/table">
            <a:tbl>
              <a:tblPr firstRow="1" firstCol="1" bandRow="1">
                <a:tableStyleId>{BC89EF96-8CEA-46FF-86C4-4CE0E7609802}</a:tableStyleId>
              </a:tblPr>
              <a:tblGrid>
                <a:gridCol w="1306205"/>
                <a:gridCol w="1306205"/>
                <a:gridCol w="1306205"/>
                <a:gridCol w="1306205"/>
                <a:gridCol w="1223634"/>
                <a:gridCol w="1684803"/>
                <a:gridCol w="1684803"/>
              </a:tblGrid>
              <a:tr h="433694">
                <a:tc>
                  <a:txBody>
                    <a:bodyPr/>
                    <a:lstStyle/>
                    <a:p>
                      <a:pPr algn="ctr">
                        <a:lnSpc>
                          <a:spcPct val="200000"/>
                        </a:lnSpc>
                        <a:spcAft>
                          <a:spcPts val="0"/>
                        </a:spcAft>
                      </a:pPr>
                      <a:r>
                        <a:rPr lang="es-ES_tradnl" sz="1100" dirty="0">
                          <a:effectLst/>
                        </a:rPr>
                        <a:t>Objetivo Estratégico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Indicador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Meta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Estrategia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Medición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Responsable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Presupuesto para primer año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r>
              <a:tr h="433694">
                <a:tc rowSpan="2">
                  <a:txBody>
                    <a:bodyPr/>
                    <a:lstStyle/>
                    <a:p>
                      <a:pPr algn="ctr">
                        <a:lnSpc>
                          <a:spcPct val="200000"/>
                        </a:lnSpc>
                        <a:spcAft>
                          <a:spcPts val="0"/>
                        </a:spcAft>
                      </a:pPr>
                      <a:r>
                        <a:rPr lang="es-ES_tradnl" sz="1100">
                          <a:effectLst/>
                        </a:rPr>
                        <a:t>Fomentar en los turistas el deseo de visitar el cantón Guamote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Numero de vistas al cantón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Utilización de un modelo CRM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Semestral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Dirección de desarrollo local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r>
              <a:tr h="900712">
                <a:tc vMerge="1">
                  <a:txBody>
                    <a:bodyPr/>
                    <a:lstStyle/>
                    <a:p>
                      <a:endParaRPr lang="es-EC"/>
                    </a:p>
                  </a:txBody>
                  <a:tcPr/>
                </a:tc>
                <a:tc>
                  <a:txBody>
                    <a:bodyPr/>
                    <a:lstStyle/>
                    <a:p>
                      <a:pPr algn="ctr">
                        <a:lnSpc>
                          <a:spcPct val="200000"/>
                        </a:lnSpc>
                        <a:spcAft>
                          <a:spcPts val="0"/>
                        </a:spcAft>
                      </a:pPr>
                      <a:r>
                        <a:rPr lang="es-ES_tradnl" sz="1100">
                          <a:effectLst/>
                        </a:rPr>
                        <a:t>% de publicaciones en medios de comunicación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70%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Plan de comunicación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Semestral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dirección de planificación territorial y proyectos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a:txBody>
                    <a:bodyPr/>
                    <a:lstStyle/>
                    <a:p>
                      <a:pPr algn="ctr">
                        <a:lnSpc>
                          <a:spcPct val="200000"/>
                        </a:lnSpc>
                        <a:spcAft>
                          <a:spcPts val="0"/>
                        </a:spcAft>
                      </a:pPr>
                      <a:r>
                        <a:rPr lang="es-ES_tradnl" sz="1100">
                          <a:effectLst/>
                        </a:rPr>
                        <a:t>$     2.000,00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r>
              <a:tr h="200185">
                <a:tc gridSpan="6">
                  <a:txBody>
                    <a:bodyPr/>
                    <a:lstStyle/>
                    <a:p>
                      <a:pPr algn="ctr">
                        <a:lnSpc>
                          <a:spcPct val="200000"/>
                        </a:lnSpc>
                        <a:spcAft>
                          <a:spcPts val="0"/>
                        </a:spcAft>
                      </a:pPr>
                      <a:r>
                        <a:rPr lang="es-ES_tradnl" sz="1100" dirty="0">
                          <a:effectLst/>
                        </a:rPr>
                        <a:t>Total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200000"/>
                        </a:lnSpc>
                        <a:spcAft>
                          <a:spcPts val="0"/>
                        </a:spcAft>
                      </a:pPr>
                      <a:r>
                        <a:rPr lang="es-ES_tradnl" sz="1100" dirty="0">
                          <a:effectLst/>
                        </a:rPr>
                        <a:t>$     2.000,00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5168" marR="35168" marT="0" marB="0" anchor="ctr"/>
                </a:tc>
              </a:tr>
            </a:tbl>
          </a:graphicData>
        </a:graphic>
      </p:graphicFrame>
      <p:sp>
        <p:nvSpPr>
          <p:cNvPr id="4" name="Título 1"/>
          <p:cNvSpPr txBox="1">
            <a:spLocks/>
          </p:cNvSpPr>
          <p:nvPr/>
        </p:nvSpPr>
        <p:spPr>
          <a:xfrm>
            <a:off x="802174" y="5587273"/>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Presupuesto</a:t>
            </a:r>
            <a:endParaRPr lang="es-EC" dirty="0"/>
          </a:p>
        </p:txBody>
      </p:sp>
      <p:sp>
        <p:nvSpPr>
          <p:cNvPr id="5" name="Título 1"/>
          <p:cNvSpPr txBox="1">
            <a:spLocks/>
          </p:cNvSpPr>
          <p:nvPr/>
        </p:nvSpPr>
        <p:spPr>
          <a:xfrm>
            <a:off x="802174" y="403227"/>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Propuesta</a:t>
            </a:r>
            <a:endParaRPr lang="es-EC" dirty="0"/>
          </a:p>
        </p:txBody>
      </p:sp>
      <p:sp>
        <p:nvSpPr>
          <p:cNvPr id="6" name="Título 1"/>
          <p:cNvSpPr txBox="1">
            <a:spLocks/>
          </p:cNvSpPr>
          <p:nvPr/>
        </p:nvSpPr>
        <p:spPr>
          <a:xfrm>
            <a:off x="802174" y="913849"/>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Estrategia Comunicación</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2957389400"/>
              </p:ext>
            </p:extLst>
          </p:nvPr>
        </p:nvGraphicFramePr>
        <p:xfrm>
          <a:off x="4470501" y="4663440"/>
          <a:ext cx="3077173" cy="1881378"/>
        </p:xfrm>
        <a:graphic>
          <a:graphicData uri="http://schemas.openxmlformats.org/drawingml/2006/table">
            <a:tbl>
              <a:tblPr firstRow="1" firstCol="1" bandRow="1">
                <a:tableStyleId>{BC89EF96-8CEA-46FF-86C4-4CE0E7609802}</a:tableStyleId>
              </a:tblPr>
              <a:tblGrid>
                <a:gridCol w="1298118"/>
                <a:gridCol w="1779055"/>
              </a:tblGrid>
              <a:tr h="190500">
                <a:tc>
                  <a:txBody>
                    <a:bodyPr/>
                    <a:lstStyle/>
                    <a:p>
                      <a:pPr>
                        <a:lnSpc>
                          <a:spcPct val="200000"/>
                        </a:lnSpc>
                        <a:spcAft>
                          <a:spcPts val="0"/>
                        </a:spcAft>
                      </a:pPr>
                      <a:r>
                        <a:rPr lang="es-ES_tradnl" sz="1200" dirty="0">
                          <a:effectLst/>
                        </a:rPr>
                        <a:t>Estrategia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0"/>
                        </a:spcAft>
                      </a:pPr>
                      <a:r>
                        <a:rPr lang="es-ES_tradnl" sz="1200">
                          <a:effectLst/>
                        </a:rPr>
                        <a:t>Total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200000"/>
                        </a:lnSpc>
                        <a:spcAft>
                          <a:spcPts val="0"/>
                        </a:spcAft>
                      </a:pPr>
                      <a:r>
                        <a:rPr lang="es-ES_tradnl" sz="1200">
                          <a:effectLst/>
                        </a:rPr>
                        <a:t>Producto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200000"/>
                        </a:lnSpc>
                        <a:spcAft>
                          <a:spcPts val="0"/>
                        </a:spcAft>
                      </a:pPr>
                      <a:r>
                        <a:rPr lang="es-ES_tradnl" sz="1200" dirty="0">
                          <a:effectLst/>
                        </a:rPr>
                        <a:t>$ 8.500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200000"/>
                        </a:lnSpc>
                        <a:spcAft>
                          <a:spcPts val="0"/>
                        </a:spcAft>
                      </a:pPr>
                      <a:r>
                        <a:rPr lang="es-ES_tradnl" sz="1200" dirty="0">
                          <a:effectLst/>
                        </a:rPr>
                        <a:t>Plaza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0"/>
                        </a:spcAft>
                      </a:pPr>
                      <a:r>
                        <a:rPr lang="es-ES_tradnl" sz="1200" dirty="0">
                          <a:effectLst/>
                        </a:rPr>
                        <a:t> </a:t>
                      </a:r>
                      <a:r>
                        <a:rPr lang="es-ES_tradnl" sz="1200" dirty="0" smtClean="0">
                          <a:effectLst/>
                        </a:rPr>
                        <a:t>                   </a:t>
                      </a:r>
                      <a:r>
                        <a:rPr lang="es-ES_tradnl" sz="1200" baseline="0" dirty="0" smtClean="0">
                          <a:effectLst/>
                        </a:rPr>
                        <a:t> </a:t>
                      </a:r>
                      <a:r>
                        <a:rPr lang="es-ES_tradnl" sz="1200" dirty="0" smtClean="0">
                          <a:effectLst/>
                        </a:rPr>
                        <a:t>$   </a:t>
                      </a:r>
                      <a:r>
                        <a:rPr lang="es-ES_tradnl" sz="1200" dirty="0">
                          <a:effectLst/>
                        </a:rPr>
                        <a:t>10.000,00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200000"/>
                        </a:lnSpc>
                        <a:spcAft>
                          <a:spcPts val="0"/>
                        </a:spcAft>
                      </a:pPr>
                      <a:r>
                        <a:rPr lang="es-ES_tradnl" sz="1200" dirty="0">
                          <a:effectLst/>
                        </a:rPr>
                        <a:t>Precio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0"/>
                        </a:spcAft>
                      </a:pPr>
                      <a:r>
                        <a:rPr lang="es-ES_tradnl" sz="1200" dirty="0">
                          <a:effectLst/>
                        </a:rPr>
                        <a:t> </a:t>
                      </a:r>
                      <a:r>
                        <a:rPr lang="es-ES_tradnl" sz="1200" dirty="0" smtClean="0">
                          <a:effectLst/>
                        </a:rPr>
                        <a:t>                   $     </a:t>
                      </a:r>
                      <a:r>
                        <a:rPr lang="es-ES_tradnl" sz="1200" dirty="0">
                          <a:effectLst/>
                        </a:rPr>
                        <a:t>2.500,00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200000"/>
                        </a:lnSpc>
                        <a:spcAft>
                          <a:spcPts val="0"/>
                        </a:spcAft>
                      </a:pPr>
                      <a:r>
                        <a:rPr lang="es-ES_tradnl" sz="1200" dirty="0">
                          <a:effectLst/>
                        </a:rPr>
                        <a:t>Promoción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200000"/>
                        </a:lnSpc>
                        <a:spcAft>
                          <a:spcPts val="0"/>
                        </a:spcAft>
                      </a:pPr>
                      <a:r>
                        <a:rPr lang="es-ES_tradnl" sz="1200" dirty="0">
                          <a:effectLst/>
                        </a:rPr>
                        <a:t> </a:t>
                      </a:r>
                      <a:r>
                        <a:rPr lang="es-ES_tradnl" sz="1200" dirty="0" smtClean="0">
                          <a:effectLst/>
                        </a:rPr>
                        <a:t>                   $     </a:t>
                      </a:r>
                      <a:r>
                        <a:rPr lang="es-ES_tradnl" sz="1200" dirty="0">
                          <a:effectLst/>
                        </a:rPr>
                        <a:t>2.000,00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200000"/>
                        </a:lnSpc>
                        <a:spcAft>
                          <a:spcPts val="0"/>
                        </a:spcAft>
                      </a:pPr>
                      <a:r>
                        <a:rPr lang="es-ES_tradnl" sz="1200" dirty="0">
                          <a:effectLst/>
                        </a:rPr>
                        <a:t>total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200000"/>
                        </a:lnSpc>
                        <a:spcAft>
                          <a:spcPts val="0"/>
                        </a:spcAft>
                      </a:pPr>
                      <a:r>
                        <a:rPr lang="es-ES_tradnl" sz="1200" dirty="0">
                          <a:effectLst/>
                        </a:rPr>
                        <a:t>$ 23.000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482628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396081" y="374131"/>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Propuesta</a:t>
            </a:r>
            <a:endParaRPr lang="es-EC" dirty="0"/>
          </a:p>
        </p:txBody>
      </p:sp>
      <p:sp>
        <p:nvSpPr>
          <p:cNvPr id="4" name="Título 1"/>
          <p:cNvSpPr txBox="1">
            <a:spLocks/>
          </p:cNvSpPr>
          <p:nvPr/>
        </p:nvSpPr>
        <p:spPr>
          <a:xfrm>
            <a:off x="802174" y="913849"/>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Modelo de regresión múltiple </a:t>
            </a:r>
            <a:endParaRPr lang="es-EC" dirty="0"/>
          </a:p>
        </p:txBody>
      </p:sp>
      <mc:AlternateContent xmlns:mc="http://schemas.openxmlformats.org/markup-compatibility/2006">
        <mc:Choice xmlns:a14="http://schemas.microsoft.com/office/drawing/2010/main" Requires="a14">
          <p:sp>
            <p:nvSpPr>
              <p:cNvPr id="5" name="Rectángulo 4"/>
              <p:cNvSpPr/>
              <p:nvPr/>
            </p:nvSpPr>
            <p:spPr>
              <a:xfrm>
                <a:off x="1325352" y="2186692"/>
                <a:ext cx="3264804" cy="646331"/>
              </a:xfrm>
              <a:prstGeom prst="rect">
                <a:avLst/>
              </a:prstGeom>
            </p:spPr>
            <p:txBody>
              <a:bodyPr wrap="square">
                <a:spAutoFit/>
              </a:bodyPr>
              <a:lstStyle/>
              <a:p>
                <a:pPr algn="ctr">
                  <a:lnSpc>
                    <a:spcPct val="200000"/>
                  </a:lnSpc>
                  <a:spcAft>
                    <a:spcPts val="1000"/>
                  </a:spcAft>
                </a:pPr>
                <a14:m>
                  <m:oMath xmlns:m="http://schemas.openxmlformats.org/officeDocument/2006/math">
                    <m:r>
                      <a:rPr lang="es-ES_tradnl" i="1">
                        <a:latin typeface="Cambria Math" panose="02040503050406030204" pitchFamily="18" charset="0"/>
                        <a:ea typeface="Calibri" panose="020F0502020204030204" pitchFamily="34" charset="0"/>
                        <a:cs typeface="Times New Roman" panose="02020603050405020304" pitchFamily="18" charset="0"/>
                      </a:rPr>
                      <m:t>𝑌</m:t>
                    </m:r>
                    <m:r>
                      <a:rPr lang="es-ES_tradnl" i="1">
                        <a:latin typeface="Cambria Math" panose="02040503050406030204" pitchFamily="18" charset="0"/>
                        <a:ea typeface="Calibri" panose="020F0502020204030204" pitchFamily="34" charset="0"/>
                        <a:cs typeface="Times New Roman" panose="02020603050405020304" pitchFamily="18" charset="0"/>
                      </a:rPr>
                      <m:t>=</m:t>
                    </m:r>
                    <m:r>
                      <a:rPr lang="es-ES_tradnl" i="1">
                        <a:latin typeface="Cambria Math" panose="02040503050406030204" pitchFamily="18" charset="0"/>
                        <a:ea typeface="Calibri" panose="020F0502020204030204" pitchFamily="34" charset="0"/>
                        <a:cs typeface="Times New Roman" panose="02020603050405020304" pitchFamily="18" charset="0"/>
                      </a:rPr>
                      <m:t>𝐴</m:t>
                    </m:r>
                    <m:r>
                      <a:rPr lang="es-ES_tradnl" i="1">
                        <a:latin typeface="Cambria Math" panose="02040503050406030204" pitchFamily="18" charset="0"/>
                        <a:ea typeface="Calibri" panose="020F0502020204030204" pitchFamily="34" charset="0"/>
                        <a:cs typeface="Times New Roman" panose="02020603050405020304" pitchFamily="18" charset="0"/>
                      </a:rPr>
                      <m:t>+</m:t>
                    </m:r>
                    <m:r>
                      <a:rPr lang="es-ES_tradnl" i="1">
                        <a:latin typeface="Cambria Math" panose="02040503050406030204" pitchFamily="18" charset="0"/>
                        <a:ea typeface="Calibri" panose="020F0502020204030204" pitchFamily="34" charset="0"/>
                        <a:cs typeface="Times New Roman" panose="02020603050405020304" pitchFamily="18" charset="0"/>
                      </a:rPr>
                      <m:t>𝐵𝑋</m:t>
                    </m:r>
                    <m:r>
                      <a:rPr lang="es-ES_tradnl" i="1">
                        <a:latin typeface="Cambria Math" panose="02040503050406030204" pitchFamily="18" charset="0"/>
                        <a:ea typeface="Calibri" panose="020F0502020204030204" pitchFamily="34" charset="0"/>
                        <a:cs typeface="Times New Roman" panose="02020603050405020304" pitchFamily="18" charset="0"/>
                      </a:rPr>
                      <m:t>+</m:t>
                    </m:r>
                    <m:r>
                      <a:rPr lang="es-ES_tradnl" i="1">
                        <a:latin typeface="Cambria Math" panose="02040503050406030204" pitchFamily="18" charset="0"/>
                        <a:ea typeface="Calibri" panose="020F0502020204030204" pitchFamily="34" charset="0"/>
                        <a:cs typeface="Times New Roman" panose="02020603050405020304" pitchFamily="18" charset="0"/>
                      </a:rPr>
                      <m:t>𝐶𝑋</m:t>
                    </m:r>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m:t>
                    </m:r>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𝐷𝑋</m:t>
                    </m:r>
                    <m:r>
                      <a:rPr lang="es-ES_tradnl"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ES_tradnl"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1325352" y="2186692"/>
                <a:ext cx="3264804" cy="646331"/>
              </a:xfrm>
              <a:prstGeom prst="rect">
                <a:avLst/>
              </a:prstGeom>
              <a:blipFill rotWithShape="0">
                <a:blip r:embed="rId3"/>
                <a:stretch>
                  <a:fillRect r="-1119" b="-1887"/>
                </a:stretch>
              </a:blipFill>
            </p:spPr>
            <p:txBody>
              <a:bodyPr/>
              <a:lstStyle/>
              <a:p>
                <a:r>
                  <a:rPr lang="es-EC">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1244690176"/>
              </p:ext>
            </p:extLst>
          </p:nvPr>
        </p:nvGraphicFramePr>
        <p:xfrm>
          <a:off x="1092877" y="3086921"/>
          <a:ext cx="3334385" cy="1828800"/>
        </p:xfrm>
        <a:graphic>
          <a:graphicData uri="http://schemas.openxmlformats.org/drawingml/2006/table">
            <a:tbl>
              <a:tblPr firstRow="1" firstCol="1" bandRow="1">
                <a:tableStyleId>{BC89EF96-8CEA-46FF-86C4-4CE0E7609802}</a:tableStyleId>
              </a:tblPr>
              <a:tblGrid>
                <a:gridCol w="735923"/>
                <a:gridCol w="2598462"/>
              </a:tblGrid>
              <a:tr h="270510">
                <a:tc>
                  <a:txBody>
                    <a:bodyPr/>
                    <a:lstStyle/>
                    <a:p>
                      <a:pPr algn="ctr">
                        <a:lnSpc>
                          <a:spcPct val="200000"/>
                        </a:lnSpc>
                        <a:spcAft>
                          <a:spcPts val="1000"/>
                        </a:spcAft>
                      </a:pPr>
                      <a:r>
                        <a:rPr lang="es-ES_tradnl" sz="1200" dirty="0">
                          <a:effectLst/>
                        </a:rPr>
                        <a: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200" dirty="0">
                          <a:effectLst/>
                        </a:rPr>
                        <a:t>Constante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200000"/>
                        </a:lnSpc>
                        <a:spcAft>
                          <a:spcPts val="1000"/>
                        </a:spcAft>
                      </a:pPr>
                      <a:r>
                        <a:rPr lang="es-ES_tradnl" sz="1200">
                          <a:effectLst/>
                        </a:rPr>
                        <a:t>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200">
                          <a:effectLst/>
                        </a:rPr>
                        <a:t>Calificación del Cantón Guamote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200000"/>
                        </a:lnSpc>
                        <a:spcAft>
                          <a:spcPts val="1000"/>
                        </a:spcAft>
                      </a:pPr>
                      <a:r>
                        <a:rPr lang="es-ES_tradnl" sz="1200">
                          <a:effectLst/>
                        </a:rPr>
                        <a:t>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200">
                          <a:effectLst/>
                        </a:rPr>
                        <a:t>Como considera los precios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200000"/>
                        </a:lnSpc>
                        <a:spcAft>
                          <a:spcPts val="1000"/>
                        </a:spcAft>
                      </a:pPr>
                      <a:r>
                        <a:rPr lang="es-ES_tradnl" sz="1200">
                          <a:effectLst/>
                        </a:rPr>
                        <a:t>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200">
                          <a:effectLst/>
                        </a:rPr>
                        <a:t>Promedio de Gasto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200000"/>
                        </a:lnSpc>
                        <a:spcAft>
                          <a:spcPts val="1000"/>
                        </a:spcAft>
                      </a:pPr>
                      <a:r>
                        <a:rPr lang="es-ES_tradnl" sz="1200">
                          <a:effectLst/>
                        </a:rPr>
                        <a:t>Y</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200" dirty="0">
                          <a:effectLst/>
                        </a:rPr>
                        <a:t>Días de estancia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631692" y="1347812"/>
            <a:ext cx="11389826" cy="923330"/>
          </a:xfrm>
          <a:prstGeom prst="rect">
            <a:avLst/>
          </a:prstGeom>
        </p:spPr>
        <p:txBody>
          <a:bodyPr wrap="square">
            <a:spAutoFit/>
          </a:bodyPr>
          <a:lstStyle/>
          <a:p>
            <a:pPr>
              <a:lnSpc>
                <a:spcPct val="150000"/>
              </a:lnSpc>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Trata de ajustar </a:t>
            </a:r>
            <a:r>
              <a:rPr lang="es-ES_tradnl" dirty="0">
                <a:ea typeface="Calibri" panose="020F0502020204030204" pitchFamily="34" charset="0"/>
                <a:cs typeface="Times New Roman" panose="02020603050405020304" pitchFamily="18" charset="0"/>
              </a:rPr>
              <a:t>modelos</a:t>
            </a:r>
            <a:r>
              <a:rPr lang="es-ES_tradnl" dirty="0">
                <a:latin typeface="Times New Roman" panose="02020603050405020304" pitchFamily="18" charset="0"/>
                <a:ea typeface="Calibri" panose="020F0502020204030204" pitchFamily="34" charset="0"/>
                <a:cs typeface="Times New Roman" panose="02020603050405020304" pitchFamily="18" charset="0"/>
              </a:rPr>
              <a:t> lineales entre una variable dependientes y más una variable independiente que nos permitirán ver la relación que existe en dichas variable</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5831374" y="2497016"/>
            <a:ext cx="6096000" cy="1179810"/>
          </a:xfrm>
          <a:prstGeom prst="rect">
            <a:avLst/>
          </a:prstGeom>
        </p:spPr>
        <p:txBody>
          <a:bodyPr>
            <a:spAutoFit/>
          </a:bodyPr>
          <a:lstStyle/>
          <a:p>
            <a:pPr algn="ctr">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Y=1,638 + 2* (0.245) + 2 * (0.218)+ 2 *(0.182)</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Y= 1,638 + 0,49 + 0,436 + 0,364</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Y = 2,928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Flecha derecha 911"/>
          <p:cNvSpPr>
            <a:spLocks noChangeArrowheads="1"/>
          </p:cNvSpPr>
          <p:nvPr/>
        </p:nvSpPr>
        <p:spPr bwMode="auto">
          <a:xfrm>
            <a:off x="5120921" y="3638546"/>
            <a:ext cx="1135063" cy="693738"/>
          </a:xfrm>
          <a:prstGeom prst="rightArrow">
            <a:avLst>
              <a:gd name="adj1" fmla="val 50000"/>
              <a:gd name="adj2" fmla="val 49994"/>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2020</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10" name="Flecha derecha 912"/>
          <p:cNvSpPr>
            <a:spLocks noChangeArrowheads="1"/>
          </p:cNvSpPr>
          <p:nvPr/>
        </p:nvSpPr>
        <p:spPr bwMode="auto">
          <a:xfrm>
            <a:off x="5120922" y="2431602"/>
            <a:ext cx="1135063" cy="693738"/>
          </a:xfrm>
          <a:prstGeom prst="rightArrow">
            <a:avLst>
              <a:gd name="adj1" fmla="val 50000"/>
              <a:gd name="adj2" fmla="val 49994"/>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2019</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11" name="Flecha derecha 918"/>
          <p:cNvSpPr>
            <a:spLocks noChangeArrowheads="1"/>
          </p:cNvSpPr>
          <p:nvPr/>
        </p:nvSpPr>
        <p:spPr bwMode="auto">
          <a:xfrm>
            <a:off x="5117313" y="5059164"/>
            <a:ext cx="1135063" cy="693737"/>
          </a:xfrm>
          <a:prstGeom prst="rightArrow">
            <a:avLst>
              <a:gd name="adj1" fmla="val 50000"/>
              <a:gd name="adj2" fmla="val 49994"/>
            </a:avLst>
          </a:prstGeom>
          <a:solidFill>
            <a:srgbClr val="5B9BD5"/>
          </a:solidFill>
          <a:ln w="1270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2022</a:t>
            </a: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_tradnl" altLang="es-EC"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altLang="es-EC"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 = 4,218</a:t>
            </a:r>
            <a:endParaRPr kumimoji="0" lang="es-ES_tradnl" altLang="es-EC" sz="1800" b="0" i="0" u="none" strike="noStrike" cap="none" normalizeH="0" baseline="0" smtClean="0">
              <a:ln>
                <a:noFill/>
              </a:ln>
              <a:solidFill>
                <a:schemeClr val="tx1"/>
              </a:solidFill>
              <a:effectLst/>
              <a:latin typeface="Arial" panose="020B0604020202020204" pitchFamily="34" charset="0"/>
            </a:endParaRPr>
          </a:p>
        </p:txBody>
      </p:sp>
      <p:sp>
        <p:nvSpPr>
          <p:cNvPr id="19" name="Rectángulo 18"/>
          <p:cNvSpPr/>
          <p:nvPr/>
        </p:nvSpPr>
        <p:spPr>
          <a:xfrm>
            <a:off x="5925518" y="3402694"/>
            <a:ext cx="6096000" cy="1585049"/>
          </a:xfrm>
          <a:prstGeom prst="rect">
            <a:avLst/>
          </a:prstGeom>
        </p:spPr>
        <p:txBody>
          <a:bodyPr>
            <a:spAutoFit/>
          </a:bodyPr>
          <a:lstStyle/>
          <a:p>
            <a:pPr algn="ctr">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Y=1,638 + 3* (0,245) + 3 * (0,218)+ 3 * (0,182)</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Y= 1,638 + 0,735 + 0,654 + 0,546</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Y = 3,618</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p:cNvSpPr/>
          <p:nvPr/>
        </p:nvSpPr>
        <p:spPr>
          <a:xfrm>
            <a:off x="5925518" y="4987743"/>
            <a:ext cx="6096000" cy="1733808"/>
          </a:xfrm>
          <a:prstGeom prst="rect">
            <a:avLst/>
          </a:prstGeom>
        </p:spPr>
        <p:txBody>
          <a:bodyPr>
            <a:spAutoFit/>
          </a:bodyPr>
          <a:lstStyle/>
          <a:p>
            <a:pPr algn="ctr">
              <a:lnSpc>
                <a:spcPct val="200000"/>
              </a:lnSpc>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Y=1,638 + 5* (0.245) + 5 * (0.218)+ 5 *(0.182)</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1000"/>
              </a:spcAft>
            </a:pPr>
            <a:r>
              <a:rPr lang="es-ES_tradnl" dirty="0">
                <a:latin typeface="Times New Roman" panose="02020603050405020304" pitchFamily="18" charset="0"/>
                <a:ea typeface="Calibri" panose="020F0502020204030204" pitchFamily="34" charset="0"/>
                <a:cs typeface="Times New Roman" panose="02020603050405020304" pitchFamily="18" charset="0"/>
              </a:rPr>
              <a:t>Y= 1,638 + 0,1225 + 1,09 + 0,91</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1000"/>
              </a:spcAft>
            </a:pPr>
            <a:r>
              <a:rPr lang="es-ES_tradnl" b="1" dirty="0">
                <a:latin typeface="Times New Roman" panose="02020603050405020304" pitchFamily="18" charset="0"/>
                <a:ea typeface="Calibri" panose="020F0502020204030204" pitchFamily="34" charset="0"/>
                <a:cs typeface="Times New Roman" panose="02020603050405020304" pitchFamily="18" charset="0"/>
              </a:rPr>
              <a:t>Y = 4,863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1325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3076" y="286603"/>
            <a:ext cx="10058400" cy="580500"/>
          </a:xfrm>
        </p:spPr>
        <p:txBody>
          <a:bodyPr>
            <a:normAutofit fontScale="90000"/>
          </a:bodyPr>
          <a:lstStyle/>
          <a:p>
            <a:r>
              <a:rPr lang="es-EC" dirty="0" smtClean="0"/>
              <a:t>Antecedentes</a:t>
            </a:r>
            <a:endParaRPr lang="es-EC" dirty="0"/>
          </a:p>
        </p:txBody>
      </p:sp>
      <p:graphicFrame>
        <p:nvGraphicFramePr>
          <p:cNvPr id="6" name="Diagrama 5"/>
          <p:cNvGraphicFramePr/>
          <p:nvPr>
            <p:extLst>
              <p:ext uri="{D42A27DB-BD31-4B8C-83A1-F6EECF244321}">
                <p14:modId xmlns:p14="http://schemas.microsoft.com/office/powerpoint/2010/main" val="38809527"/>
              </p:ext>
            </p:extLst>
          </p:nvPr>
        </p:nvGraphicFramePr>
        <p:xfrm>
          <a:off x="242110" y="1128410"/>
          <a:ext cx="3357123" cy="556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4766551" y="3108191"/>
            <a:ext cx="6478621" cy="1754326"/>
          </a:xfrm>
          <a:prstGeom prst="rect">
            <a:avLst/>
          </a:prstGeom>
          <a:noFill/>
        </p:spPr>
        <p:txBody>
          <a:bodyPr wrap="square" rtlCol="0">
            <a:spAutoFit/>
          </a:bodyPr>
          <a:lstStyle/>
          <a:p>
            <a:pPr marL="285750" indent="-285750">
              <a:buFont typeface="Arial" panose="020B0604020202020204" pitchFamily="34" charset="0"/>
              <a:buChar char="•"/>
            </a:pPr>
            <a:r>
              <a:rPr lang="es-EC" dirty="0" smtClean="0"/>
              <a:t>Interno aumentado</a:t>
            </a:r>
          </a:p>
          <a:p>
            <a:pPr marL="285750" indent="-285750">
              <a:buFont typeface="Arial" panose="020B0604020202020204" pitchFamily="34" charset="0"/>
              <a:buChar char="•"/>
            </a:pPr>
            <a:r>
              <a:rPr lang="es-EC" dirty="0" smtClean="0"/>
              <a:t>Viaje en los diferentes feriados </a:t>
            </a:r>
          </a:p>
          <a:p>
            <a:pPr marL="285750" indent="-285750">
              <a:buFont typeface="Arial" panose="020B0604020202020204" pitchFamily="34" charset="0"/>
              <a:buChar char="•"/>
            </a:pPr>
            <a:r>
              <a:rPr lang="es-EC" dirty="0" smtClean="0"/>
              <a:t>Movilización por parte del turista</a:t>
            </a:r>
          </a:p>
          <a:p>
            <a:pPr marL="285750" indent="-285750">
              <a:buFont typeface="Arial" panose="020B0604020202020204" pitchFamily="34" charset="0"/>
              <a:buChar char="•"/>
            </a:pPr>
            <a:r>
              <a:rPr lang="es-EC" dirty="0" smtClean="0"/>
              <a:t>El turismo en el Ecuador es una actividad importante.</a:t>
            </a:r>
          </a:p>
          <a:p>
            <a:pPr marL="285750" indent="-285750">
              <a:buFont typeface="Arial" panose="020B0604020202020204" pitchFamily="34" charset="0"/>
              <a:buChar char="•"/>
            </a:pPr>
            <a:endParaRPr lang="es-EC" dirty="0" smtClean="0"/>
          </a:p>
          <a:p>
            <a:r>
              <a:rPr lang="es-EC" dirty="0" smtClean="0"/>
              <a:t> </a:t>
            </a:r>
            <a:endParaRPr lang="es-EC" dirty="0"/>
          </a:p>
        </p:txBody>
      </p:sp>
      <p:sp>
        <p:nvSpPr>
          <p:cNvPr id="8" name="CuadroTexto 7"/>
          <p:cNvSpPr txBox="1"/>
          <p:nvPr/>
        </p:nvSpPr>
        <p:spPr>
          <a:xfrm>
            <a:off x="4766551" y="993465"/>
            <a:ext cx="6478621" cy="120032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Cantón poco conocido a pesar de que posee grandes atractivos turísticos.</a:t>
            </a:r>
          </a:p>
          <a:p>
            <a:pPr marL="285750" indent="-285750">
              <a:buFont typeface="Arial" panose="020B0604020202020204" pitchFamily="34" charset="0"/>
              <a:buChar char="•"/>
            </a:pPr>
            <a:r>
              <a:rPr lang="es-EC" dirty="0" smtClean="0"/>
              <a:t>Problemas en el sistema promocional, estrategias de mercadeo.</a:t>
            </a:r>
          </a:p>
        </p:txBody>
      </p:sp>
      <p:sp>
        <p:nvSpPr>
          <p:cNvPr id="9" name="CuadroTexto 8"/>
          <p:cNvSpPr txBox="1"/>
          <p:nvPr/>
        </p:nvSpPr>
        <p:spPr>
          <a:xfrm>
            <a:off x="4766552" y="5490983"/>
            <a:ext cx="6478621" cy="120032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Investigación de productos, precios y el comportamiento de los turistas.</a:t>
            </a:r>
          </a:p>
          <a:p>
            <a:pPr marL="285750" indent="-285750">
              <a:buFont typeface="Arial" panose="020B0604020202020204" pitchFamily="34" charset="0"/>
              <a:buChar char="•"/>
            </a:pPr>
            <a:r>
              <a:rPr lang="es-EC" dirty="0" smtClean="0"/>
              <a:t>Resaltar sus atractivos turísticos.</a:t>
            </a:r>
          </a:p>
          <a:p>
            <a:pPr marL="285750" indent="-285750">
              <a:buFont typeface="Arial" panose="020B0604020202020204" pitchFamily="34" charset="0"/>
              <a:buChar char="•"/>
            </a:pPr>
            <a:r>
              <a:rPr lang="es-EC" dirty="0" smtClean="0"/>
              <a:t>1° Lugar turístico en la mente de los turistas. </a:t>
            </a:r>
          </a:p>
        </p:txBody>
      </p:sp>
    </p:spTree>
    <p:extLst>
      <p:ext uri="{BB962C8B-B14F-4D97-AF65-F5344CB8AC3E}">
        <p14:creationId xmlns:p14="http://schemas.microsoft.com/office/powerpoint/2010/main" val="54207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3577144985"/>
              </p:ext>
            </p:extLst>
          </p:nvPr>
        </p:nvGraphicFramePr>
        <p:xfrm>
          <a:off x="5831374" y="1509170"/>
          <a:ext cx="5590674" cy="38300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749181464"/>
              </p:ext>
            </p:extLst>
          </p:nvPr>
        </p:nvGraphicFramePr>
        <p:xfrm>
          <a:off x="992304" y="2343417"/>
          <a:ext cx="3957320" cy="2995806"/>
        </p:xfrm>
        <a:graphic>
          <a:graphicData uri="http://schemas.openxmlformats.org/drawingml/2006/table">
            <a:tbl>
              <a:tblPr firstRow="1" firstCol="1" bandRow="1">
                <a:tableStyleId>{BC89EF96-8CEA-46FF-86C4-4CE0E7609802}</a:tableStyleId>
              </a:tblPr>
              <a:tblGrid>
                <a:gridCol w="1401445"/>
                <a:gridCol w="2555875"/>
              </a:tblGrid>
              <a:tr h="0">
                <a:tc>
                  <a:txBody>
                    <a:bodyPr/>
                    <a:lstStyle/>
                    <a:p>
                      <a:pPr algn="ctr">
                        <a:lnSpc>
                          <a:spcPct val="200000"/>
                        </a:lnSpc>
                        <a:spcAft>
                          <a:spcPts val="1000"/>
                        </a:spcAft>
                      </a:pPr>
                      <a:r>
                        <a:rPr lang="es-ES_tradnl" sz="1600" dirty="0">
                          <a:effectLst/>
                        </a:rPr>
                        <a:t>AÑOS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600">
                          <a:effectLst/>
                        </a:rPr>
                        <a:t>Promedio de días de estancia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200000"/>
                        </a:lnSpc>
                        <a:spcAft>
                          <a:spcPts val="1000"/>
                        </a:spcAft>
                      </a:pPr>
                      <a:r>
                        <a:rPr lang="es-ES_tradnl" sz="1600">
                          <a:effectLst/>
                        </a:rPr>
                        <a:t>2019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600" dirty="0" smtClean="0">
                          <a:effectLst/>
                        </a:rPr>
                        <a:t>2.928 = 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200000"/>
                        </a:lnSpc>
                        <a:spcAft>
                          <a:spcPts val="1000"/>
                        </a:spcAft>
                      </a:pPr>
                      <a:r>
                        <a:rPr lang="es-ES_tradnl" sz="1600">
                          <a:effectLst/>
                        </a:rPr>
                        <a:t>2020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600" dirty="0" smtClean="0">
                          <a:effectLst/>
                        </a:rPr>
                        <a:t>3.618 = 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200000"/>
                        </a:lnSpc>
                        <a:spcAft>
                          <a:spcPts val="1000"/>
                        </a:spcAft>
                      </a:pPr>
                      <a:r>
                        <a:rPr lang="es-ES_tradnl" sz="1600">
                          <a:effectLst/>
                        </a:rPr>
                        <a:t>2021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600" dirty="0" smtClean="0">
                          <a:effectLst/>
                        </a:rPr>
                        <a:t>4.218 = 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9215">
                <a:tc>
                  <a:txBody>
                    <a:bodyPr/>
                    <a:lstStyle/>
                    <a:p>
                      <a:pPr algn="ctr">
                        <a:lnSpc>
                          <a:spcPct val="200000"/>
                        </a:lnSpc>
                        <a:spcAft>
                          <a:spcPts val="1000"/>
                        </a:spcAft>
                      </a:pPr>
                      <a:r>
                        <a:rPr lang="es-ES_tradnl" sz="1600">
                          <a:effectLst/>
                        </a:rPr>
                        <a:t>2022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600" dirty="0" smtClean="0">
                          <a:effectLst/>
                        </a:rPr>
                        <a:t>4.863 = 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200000"/>
                        </a:lnSpc>
                        <a:spcAft>
                          <a:spcPts val="1000"/>
                        </a:spcAft>
                      </a:pPr>
                      <a:r>
                        <a:rPr lang="es-ES_tradnl" sz="1600">
                          <a:effectLst/>
                        </a:rPr>
                        <a:t>2023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es-ES_tradnl" sz="1600" dirty="0" smtClean="0">
                          <a:effectLst/>
                        </a:rPr>
                        <a:t>5.508 =</a:t>
                      </a:r>
                      <a:r>
                        <a:rPr lang="es-ES_tradnl" sz="1600" baseline="0" dirty="0" smtClean="0">
                          <a:effectLst/>
                        </a:rPr>
                        <a:t> 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Título 1"/>
          <p:cNvSpPr txBox="1">
            <a:spLocks/>
          </p:cNvSpPr>
          <p:nvPr/>
        </p:nvSpPr>
        <p:spPr>
          <a:xfrm>
            <a:off x="540460" y="293369"/>
            <a:ext cx="10058400" cy="508185"/>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6900" dirty="0" smtClean="0"/>
              <a:t>Propuesta</a:t>
            </a:r>
            <a:endParaRPr lang="es-EC" dirty="0"/>
          </a:p>
        </p:txBody>
      </p:sp>
      <p:sp>
        <p:nvSpPr>
          <p:cNvPr id="8" name="Título 1"/>
          <p:cNvSpPr txBox="1">
            <a:spLocks/>
          </p:cNvSpPr>
          <p:nvPr/>
        </p:nvSpPr>
        <p:spPr>
          <a:xfrm>
            <a:off x="802174" y="913849"/>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Proyección 2019-2023</a:t>
            </a:r>
            <a:endParaRPr lang="es-EC" dirty="0"/>
          </a:p>
        </p:txBody>
      </p:sp>
    </p:spTree>
    <p:extLst>
      <p:ext uri="{BB962C8B-B14F-4D97-AF65-F5344CB8AC3E}">
        <p14:creationId xmlns:p14="http://schemas.microsoft.com/office/powerpoint/2010/main" val="2849420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272384831"/>
              </p:ext>
            </p:extLst>
          </p:nvPr>
        </p:nvGraphicFramePr>
        <p:xfrm>
          <a:off x="160021" y="1658318"/>
          <a:ext cx="7000194" cy="4324028"/>
        </p:xfrm>
        <a:graphic>
          <a:graphicData uri="http://schemas.openxmlformats.org/drawingml/2006/table">
            <a:tbl>
              <a:tblPr firstRow="1" firstCol="1" bandRow="1">
                <a:tableStyleId>{BC89EF96-8CEA-46FF-86C4-4CE0E7609802}</a:tableStyleId>
              </a:tblPr>
              <a:tblGrid>
                <a:gridCol w="552171"/>
                <a:gridCol w="682655"/>
                <a:gridCol w="448809"/>
                <a:gridCol w="903363"/>
                <a:gridCol w="658572"/>
                <a:gridCol w="845643"/>
                <a:gridCol w="615234"/>
                <a:gridCol w="831954"/>
                <a:gridCol w="717876"/>
                <a:gridCol w="743917"/>
              </a:tblGrid>
              <a:tr h="970548">
                <a:tc>
                  <a:txBody>
                    <a:bodyPr/>
                    <a:lstStyle/>
                    <a:p>
                      <a:pPr algn="ctr">
                        <a:lnSpc>
                          <a:spcPct val="115000"/>
                        </a:lnSpc>
                        <a:spcAft>
                          <a:spcPts val="0"/>
                        </a:spcAft>
                      </a:pPr>
                      <a:r>
                        <a:rPr lang="es-ES_tradnl" sz="1100" dirty="0">
                          <a:effectLst/>
                        </a:rPr>
                        <a:t>AÑOS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gridSpan="2">
                  <a:txBody>
                    <a:bodyPr/>
                    <a:lstStyle/>
                    <a:p>
                      <a:pPr algn="ctr">
                        <a:lnSpc>
                          <a:spcPct val="115000"/>
                        </a:lnSpc>
                        <a:spcAft>
                          <a:spcPts val="0"/>
                        </a:spcAft>
                      </a:pPr>
                      <a:r>
                        <a:rPr lang="es-ES_tradnl" sz="1100">
                          <a:effectLst/>
                        </a:rPr>
                        <a:t>Promedio de días de estancia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hMerge="1">
                  <a:txBody>
                    <a:bodyPr/>
                    <a:lstStyle/>
                    <a:p>
                      <a:endParaRPr lang="es-EC"/>
                    </a:p>
                  </a:txBody>
                  <a:tcPr/>
                </a:tc>
                <a:tc>
                  <a:txBody>
                    <a:bodyPr/>
                    <a:lstStyle/>
                    <a:p>
                      <a:pPr algn="ctr">
                        <a:lnSpc>
                          <a:spcPct val="115000"/>
                        </a:lnSpc>
                        <a:spcAft>
                          <a:spcPts val="0"/>
                        </a:spcAft>
                      </a:pPr>
                      <a:r>
                        <a:rPr lang="es-EC" sz="1050" dirty="0">
                          <a:effectLst/>
                        </a:rPr>
                        <a:t>Precios Habitaciones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050">
                          <a:effectLst/>
                        </a:rPr>
                        <a:t># turistas diarios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050">
                          <a:effectLst/>
                        </a:rPr>
                        <a:t>Ingresos Servicios hoteleros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050">
                          <a:effectLst/>
                        </a:rPr>
                        <a:t>año</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050">
                          <a:effectLst/>
                        </a:rPr>
                        <a:t>Ingreso anual temporada baja</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050">
                          <a:effectLst/>
                        </a:rPr>
                        <a:t>Ingresos Febrero Agosto temporada alta </a:t>
                      </a:r>
                      <a:endParaRPr lang="es-EC" sz="105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050" dirty="0">
                          <a:effectLst/>
                        </a:rPr>
                        <a:t>Ingresos Anuales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670696">
                <a:tc>
                  <a:txBody>
                    <a:bodyPr/>
                    <a:lstStyle/>
                    <a:p>
                      <a:pPr algn="ctr">
                        <a:lnSpc>
                          <a:spcPct val="115000"/>
                        </a:lnSpc>
                        <a:spcAft>
                          <a:spcPts val="0"/>
                        </a:spcAft>
                      </a:pPr>
                      <a:r>
                        <a:rPr lang="es-ES_tradnl" sz="1600">
                          <a:effectLst/>
                        </a:rPr>
                        <a:t>2019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_tradnl" sz="1600" dirty="0">
                          <a:effectLst/>
                        </a:rPr>
                        <a:t>2.928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dirty="0">
                          <a:effectLst/>
                        </a:rPr>
                        <a:t>$ 10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$ 690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400">
                          <a:effectLst/>
                        </a:rPr>
                        <a:t>12 meses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$ 8.280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$ 7.920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$ 16.200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670696">
                <a:tc>
                  <a:txBody>
                    <a:bodyPr/>
                    <a:lstStyle/>
                    <a:p>
                      <a:pPr algn="ctr">
                        <a:lnSpc>
                          <a:spcPct val="115000"/>
                        </a:lnSpc>
                        <a:spcAft>
                          <a:spcPts val="0"/>
                        </a:spcAft>
                      </a:pPr>
                      <a:r>
                        <a:rPr lang="es-ES_tradnl" sz="1600">
                          <a:effectLst/>
                        </a:rPr>
                        <a:t>2020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_tradnl" sz="1600">
                          <a:effectLst/>
                        </a:rPr>
                        <a:t>3.618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$ 1.000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400">
                          <a:effectLst/>
                        </a:rPr>
                        <a:t>12 meses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$ 12.000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$ 9.200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$ 21.200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670696">
                <a:tc>
                  <a:txBody>
                    <a:bodyPr/>
                    <a:lstStyle/>
                    <a:p>
                      <a:pPr algn="ctr">
                        <a:lnSpc>
                          <a:spcPct val="115000"/>
                        </a:lnSpc>
                        <a:spcAft>
                          <a:spcPts val="0"/>
                        </a:spcAft>
                      </a:pPr>
                      <a:r>
                        <a:rPr lang="es-ES_tradnl" sz="1600">
                          <a:effectLst/>
                        </a:rPr>
                        <a:t>2021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_tradnl" sz="1600">
                          <a:effectLst/>
                        </a:rPr>
                        <a:t>4.218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$ 12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$ 1.200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400">
                          <a:effectLst/>
                        </a:rPr>
                        <a:t>12 meses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$ 14.400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$ 11.520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$ 25.920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670696">
                <a:tc>
                  <a:txBody>
                    <a:bodyPr/>
                    <a:lstStyle/>
                    <a:p>
                      <a:pPr algn="ctr">
                        <a:lnSpc>
                          <a:spcPct val="115000"/>
                        </a:lnSpc>
                        <a:spcAft>
                          <a:spcPts val="0"/>
                        </a:spcAft>
                      </a:pPr>
                      <a:r>
                        <a:rPr lang="es-ES_tradnl" sz="1600">
                          <a:effectLst/>
                        </a:rPr>
                        <a:t>2022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_tradnl" sz="1600">
                          <a:effectLst/>
                        </a:rPr>
                        <a:t>4.863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$ 14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$ 1.890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400">
                          <a:effectLst/>
                        </a:rPr>
                        <a:t>12 meses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$ 22.680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$ 17.850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$ 40.530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670696">
                <a:tc>
                  <a:txBody>
                    <a:bodyPr/>
                    <a:lstStyle/>
                    <a:p>
                      <a:pPr algn="ctr">
                        <a:lnSpc>
                          <a:spcPct val="115000"/>
                        </a:lnSpc>
                        <a:spcAft>
                          <a:spcPts val="0"/>
                        </a:spcAft>
                      </a:pPr>
                      <a:r>
                        <a:rPr lang="es-ES_tradnl" sz="1600">
                          <a:effectLst/>
                        </a:rPr>
                        <a:t>2023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S_tradnl" sz="1600">
                          <a:effectLst/>
                        </a:rPr>
                        <a:t>5.508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$ 15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dirty="0">
                          <a:effectLst/>
                        </a:rPr>
                        <a:t>30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$ 2.700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nSpc>
                          <a:spcPct val="115000"/>
                        </a:lnSpc>
                        <a:spcAft>
                          <a:spcPts val="0"/>
                        </a:spcAft>
                      </a:pPr>
                      <a:r>
                        <a:rPr lang="es-EC" sz="1400">
                          <a:effectLst/>
                        </a:rPr>
                        <a:t>12 meses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$ 32.400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$ 23.850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dirty="0">
                          <a:effectLst/>
                        </a:rPr>
                        <a:t>$ 56.250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bl>
          </a:graphicData>
        </a:graphic>
      </p:graphicFrame>
      <p:sp>
        <p:nvSpPr>
          <p:cNvPr id="4" name="Título 1"/>
          <p:cNvSpPr txBox="1">
            <a:spLocks/>
          </p:cNvSpPr>
          <p:nvPr/>
        </p:nvSpPr>
        <p:spPr>
          <a:xfrm>
            <a:off x="540460" y="293369"/>
            <a:ext cx="10058400" cy="508185"/>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6900" dirty="0" smtClean="0"/>
              <a:t>Propuesta</a:t>
            </a:r>
            <a:endParaRPr lang="es-EC" dirty="0"/>
          </a:p>
        </p:txBody>
      </p:sp>
      <p:sp>
        <p:nvSpPr>
          <p:cNvPr id="5" name="Título 1"/>
          <p:cNvSpPr txBox="1">
            <a:spLocks/>
          </p:cNvSpPr>
          <p:nvPr/>
        </p:nvSpPr>
        <p:spPr>
          <a:xfrm>
            <a:off x="802174" y="913849"/>
            <a:ext cx="10058400" cy="457064"/>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Proyección 2019-2023</a:t>
            </a:r>
            <a:endParaRPr lang="es-EC" dirty="0"/>
          </a:p>
        </p:txBody>
      </p:sp>
      <p:graphicFrame>
        <p:nvGraphicFramePr>
          <p:cNvPr id="6" name="Gráfico 5"/>
          <p:cNvGraphicFramePr>
            <a:graphicFrameLocks/>
          </p:cNvGraphicFramePr>
          <p:nvPr>
            <p:extLst>
              <p:ext uri="{D42A27DB-BD31-4B8C-83A1-F6EECF244321}">
                <p14:modId xmlns:p14="http://schemas.microsoft.com/office/powerpoint/2010/main" val="1766138862"/>
              </p:ext>
            </p:extLst>
          </p:nvPr>
        </p:nvGraphicFramePr>
        <p:xfrm>
          <a:off x="7343613" y="1634384"/>
          <a:ext cx="4848387" cy="4270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8920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turismo ecuad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265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rot="20698585">
            <a:off x="1238023" y="2781354"/>
            <a:ext cx="9361216" cy="1862048"/>
          </a:xfrm>
          <a:prstGeom prst="rect">
            <a:avLst/>
          </a:prstGeom>
          <a:noFill/>
        </p:spPr>
        <p:txBody>
          <a:bodyPr wrap="none" lIns="91440" tIns="45720" rIns="91440" bIns="45720">
            <a:spAutoFit/>
          </a:bodyPr>
          <a:lstStyle/>
          <a:p>
            <a:pPr algn="ct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CAPÍTULO</a:t>
            </a: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V</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239190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0951" y="15498"/>
            <a:ext cx="10058400" cy="1035907"/>
          </a:xfrm>
        </p:spPr>
        <p:txBody>
          <a:bodyPr/>
          <a:lstStyle/>
          <a:p>
            <a:r>
              <a:rPr lang="es-EC" dirty="0" smtClean="0"/>
              <a:t>Conclusiones y RECOMENDACIONES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427962341"/>
              </p:ext>
            </p:extLst>
          </p:nvPr>
        </p:nvGraphicFramePr>
        <p:xfrm>
          <a:off x="1910951" y="1051405"/>
          <a:ext cx="8252460" cy="1410843"/>
        </p:xfrm>
        <a:graphic>
          <a:graphicData uri="http://schemas.openxmlformats.org/drawingml/2006/table">
            <a:tbl>
              <a:tblPr firstRow="1" firstCol="1" bandRow="1">
                <a:tableStyleId>{BC89EF96-8CEA-46FF-86C4-4CE0E7609802}</a:tableStyleId>
              </a:tblPr>
              <a:tblGrid>
                <a:gridCol w="4126230"/>
                <a:gridCol w="4126230"/>
              </a:tblGrid>
              <a:tr h="0">
                <a:tc>
                  <a:txBody>
                    <a:bodyPr/>
                    <a:lstStyle/>
                    <a:p>
                      <a:pPr marL="342900" lvl="0" indent="-342900">
                        <a:lnSpc>
                          <a:spcPct val="200000"/>
                        </a:lnSpc>
                        <a:spcAft>
                          <a:spcPts val="0"/>
                        </a:spcAft>
                        <a:buFont typeface="Symbol" panose="05050102010706020507" pitchFamily="18" charset="2"/>
                        <a:buChar char=""/>
                      </a:pPr>
                      <a:r>
                        <a:rPr lang="es-ES_tradnl" sz="1200" dirty="0">
                          <a:effectLst/>
                        </a:rPr>
                        <a:t>En el estudio técnico se pudo determinar las directrices del plan de marketing que debe deben considerar las autoridades del cantón Guamote.</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200000"/>
                        </a:lnSpc>
                        <a:spcAft>
                          <a:spcPts val="0"/>
                        </a:spcAft>
                        <a:buFont typeface="Symbol" panose="05050102010706020507" pitchFamily="18" charset="2"/>
                        <a:buChar char=""/>
                      </a:pPr>
                      <a:r>
                        <a:rPr lang="es-ES_tradnl" sz="1200" dirty="0">
                          <a:effectLst/>
                        </a:rPr>
                        <a:t>Se recomienda considerar las 4´Ps del marketing que mediante el desarrollo de estrategias podrán conseguir los objetivos deseados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692841507"/>
              </p:ext>
            </p:extLst>
          </p:nvPr>
        </p:nvGraphicFramePr>
        <p:xfrm>
          <a:off x="1910951" y="2462248"/>
          <a:ext cx="8252460" cy="4284726"/>
        </p:xfrm>
        <a:graphic>
          <a:graphicData uri="http://schemas.openxmlformats.org/drawingml/2006/table">
            <a:tbl>
              <a:tblPr firstRow="1" firstCol="1" bandRow="1">
                <a:tableStyleId>{BC89EF96-8CEA-46FF-86C4-4CE0E7609802}</a:tableStyleId>
              </a:tblPr>
              <a:tblGrid>
                <a:gridCol w="4126230"/>
                <a:gridCol w="4126230"/>
              </a:tblGrid>
              <a:tr h="1517650">
                <a:tc>
                  <a:txBody>
                    <a:bodyPr/>
                    <a:lstStyle/>
                    <a:p>
                      <a:pPr marL="342900" lvl="0" indent="-342900">
                        <a:lnSpc>
                          <a:spcPct val="200000"/>
                        </a:lnSpc>
                        <a:spcAft>
                          <a:spcPts val="0"/>
                        </a:spcAft>
                        <a:buFont typeface="Symbol" panose="05050102010706020507" pitchFamily="18" charset="2"/>
                        <a:buChar char=""/>
                      </a:pPr>
                      <a:r>
                        <a:rPr lang="es-ES_tradnl" sz="1200" dirty="0">
                          <a:effectLst/>
                        </a:rPr>
                        <a:t>El Método GAP, donde se evidencia la situación actual y a donde se debería llegar, donde se podrá implementar estrategias a través de 5 dimensiones: marketing, productividad, innovación, recursos humanos y responsabilidad social.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200000"/>
                        </a:lnSpc>
                        <a:spcAft>
                          <a:spcPts val="1000"/>
                        </a:spcAft>
                        <a:buFont typeface="Symbol" panose="05050102010706020507" pitchFamily="18" charset="2"/>
                        <a:buChar char=""/>
                      </a:pPr>
                      <a:r>
                        <a:rPr lang="es-ES_tradnl" sz="1200" dirty="0">
                          <a:effectLst/>
                        </a:rPr>
                        <a:t>Se recomienda utilizar las 5 dimensiones que nos permitirán realizar un análisis adecuado para ser mejores en el futuro.</a:t>
                      </a:r>
                      <a:endParaRPr lang="es-EC" sz="1100" dirty="0">
                        <a:effectLst/>
                      </a:endParaRPr>
                    </a:p>
                    <a:p>
                      <a:pPr marL="228600">
                        <a:lnSpc>
                          <a:spcPct val="200000"/>
                        </a:lnSpc>
                        <a:spcAft>
                          <a:spcPts val="1000"/>
                        </a:spcAft>
                      </a:pPr>
                      <a:r>
                        <a:rPr lang="es-ES_tradnl"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342900" lvl="0" indent="-342900">
                        <a:lnSpc>
                          <a:spcPct val="200000"/>
                        </a:lnSpc>
                        <a:spcAft>
                          <a:spcPts val="0"/>
                        </a:spcAft>
                        <a:buFont typeface="Symbol" panose="05050102010706020507" pitchFamily="18" charset="2"/>
                        <a:buChar char=""/>
                      </a:pPr>
                      <a:r>
                        <a:rPr lang="es-ES_tradnl" sz="1200">
                          <a:effectLst/>
                        </a:rPr>
                        <a:t>El modelo matemático multivariante es un método estadístico que se utiliza en los pronósticos por consiguiente se utilizó en los datos del cantón Guamote para predecir los ingresos de las variables de estudio.</a:t>
                      </a:r>
                      <a:endParaRPr lang="es-EC" sz="1100">
                        <a:effectLst/>
                      </a:endParaRPr>
                    </a:p>
                    <a:p>
                      <a:pPr marL="228600">
                        <a:lnSpc>
                          <a:spcPct val="200000"/>
                        </a:lnSpc>
                        <a:spcAft>
                          <a:spcPts val="0"/>
                        </a:spcAft>
                      </a:pPr>
                      <a:r>
                        <a:rPr lang="es-ES_tradnl"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200000"/>
                        </a:lnSpc>
                        <a:spcAft>
                          <a:spcPts val="0"/>
                        </a:spcAft>
                        <a:buFont typeface="Symbol" panose="05050102010706020507" pitchFamily="18" charset="2"/>
                        <a:buChar char=""/>
                      </a:pPr>
                      <a:r>
                        <a:rPr lang="es-ES_tradnl" sz="1200" dirty="0">
                          <a:effectLst/>
                        </a:rPr>
                        <a:t>Se debería realizar cada año pronósticos con un horizonte de 3 años por la irregularidad turística que tiene el cantón Guamote.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96246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875" y="0"/>
            <a:ext cx="9438468" cy="716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315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4010" y="192802"/>
            <a:ext cx="10058400" cy="896696"/>
          </a:xfrm>
        </p:spPr>
        <p:txBody>
          <a:bodyPr>
            <a:normAutofit/>
          </a:bodyPr>
          <a:lstStyle/>
          <a:p>
            <a:r>
              <a:rPr lang="es-EC" sz="3200" dirty="0" smtClean="0"/>
              <a:t>Giro del negocio</a:t>
            </a:r>
            <a:endParaRPr lang="es-EC" sz="3200" dirty="0"/>
          </a:p>
        </p:txBody>
      </p:sp>
      <p:sp>
        <p:nvSpPr>
          <p:cNvPr id="3" name="Título 1"/>
          <p:cNvSpPr txBox="1">
            <a:spLocks/>
          </p:cNvSpPr>
          <p:nvPr/>
        </p:nvSpPr>
        <p:spPr>
          <a:xfrm>
            <a:off x="2353900" y="1258936"/>
            <a:ext cx="10058400" cy="89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3200" dirty="0" smtClean="0"/>
              <a:t>Organigrama</a:t>
            </a:r>
            <a:endParaRPr lang="es-EC" sz="3200" dirty="0"/>
          </a:p>
        </p:txBody>
      </p:sp>
      <p:sp>
        <p:nvSpPr>
          <p:cNvPr id="4" name="CuadroTexto 3"/>
          <p:cNvSpPr txBox="1"/>
          <p:nvPr/>
        </p:nvSpPr>
        <p:spPr>
          <a:xfrm>
            <a:off x="564010" y="904832"/>
            <a:ext cx="8287963"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El cantón Guamote es una entidad territorial </a:t>
            </a:r>
            <a:r>
              <a:rPr lang="es-EC" dirty="0" err="1" smtClean="0"/>
              <a:t>subnacional</a:t>
            </a:r>
            <a:r>
              <a:rPr lang="es-EC" dirty="0" smtClean="0"/>
              <a:t> Ecuatoriana</a:t>
            </a:r>
          </a:p>
        </p:txBody>
      </p:sp>
      <p:pic>
        <p:nvPicPr>
          <p:cNvPr id="6" name="Imagen 5"/>
          <p:cNvPicPr/>
          <p:nvPr/>
        </p:nvPicPr>
        <p:blipFill rotWithShape="1">
          <a:blip r:embed="rId3"/>
          <a:srcRect l="20906" t="33212" r="20764" b="17262"/>
          <a:stretch/>
        </p:blipFill>
        <p:spPr bwMode="auto">
          <a:xfrm>
            <a:off x="564011" y="2106110"/>
            <a:ext cx="6128620" cy="4168140"/>
          </a:xfrm>
          <a:prstGeom prst="rect">
            <a:avLst/>
          </a:prstGeom>
          <a:ln>
            <a:noFill/>
          </a:ln>
          <a:extLst>
            <a:ext uri="{53640926-AAD7-44D8-BBD7-CCE9431645EC}">
              <a14:shadowObscured xmlns:a14="http://schemas.microsoft.com/office/drawing/2010/main"/>
            </a:ext>
          </a:extLst>
        </p:spPr>
      </p:pic>
      <p:sp>
        <p:nvSpPr>
          <p:cNvPr id="7" name="Título 1"/>
          <p:cNvSpPr txBox="1">
            <a:spLocks/>
          </p:cNvSpPr>
          <p:nvPr/>
        </p:nvSpPr>
        <p:spPr>
          <a:xfrm>
            <a:off x="7875968" y="1241789"/>
            <a:ext cx="10058400" cy="8966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z="3200" dirty="0" smtClean="0"/>
              <a:t>Principios y valores</a:t>
            </a:r>
            <a:endParaRPr lang="es-EC" sz="3200" dirty="0"/>
          </a:p>
        </p:txBody>
      </p:sp>
      <p:sp>
        <p:nvSpPr>
          <p:cNvPr id="9" name="CuadroTexto 8"/>
          <p:cNvSpPr txBox="1"/>
          <p:nvPr/>
        </p:nvSpPr>
        <p:spPr>
          <a:xfrm>
            <a:off x="7137059" y="2652848"/>
            <a:ext cx="2159342" cy="120032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Trasparencia</a:t>
            </a:r>
          </a:p>
          <a:p>
            <a:pPr marL="285750" indent="-285750">
              <a:buFont typeface="Arial" panose="020B0604020202020204" pitchFamily="34" charset="0"/>
              <a:buChar char="•"/>
            </a:pPr>
            <a:r>
              <a:rPr lang="es-EC" dirty="0" smtClean="0"/>
              <a:t>Igualdad</a:t>
            </a:r>
            <a:endParaRPr lang="es-EC" dirty="0"/>
          </a:p>
          <a:p>
            <a:pPr marL="285750" indent="-285750">
              <a:buFont typeface="Arial" panose="020B0604020202020204" pitchFamily="34" charset="0"/>
              <a:buChar char="•"/>
            </a:pPr>
            <a:r>
              <a:rPr lang="es-EC" dirty="0" smtClean="0"/>
              <a:t>Inclusivo</a:t>
            </a:r>
          </a:p>
          <a:p>
            <a:pPr marL="285750" indent="-285750">
              <a:buFont typeface="Arial" panose="020B0604020202020204" pitchFamily="34" charset="0"/>
              <a:buChar char="•"/>
            </a:pPr>
            <a:r>
              <a:rPr lang="es-EC" dirty="0" smtClean="0"/>
              <a:t>Solidario</a:t>
            </a:r>
          </a:p>
        </p:txBody>
      </p:sp>
      <p:sp>
        <p:nvSpPr>
          <p:cNvPr id="10" name="CuadroTexto 9"/>
          <p:cNvSpPr txBox="1"/>
          <p:nvPr/>
        </p:nvSpPr>
        <p:spPr>
          <a:xfrm>
            <a:off x="9296401" y="2687142"/>
            <a:ext cx="2159342" cy="646331"/>
          </a:xfrm>
          <a:prstGeom prst="rect">
            <a:avLst/>
          </a:prstGeom>
          <a:noFill/>
        </p:spPr>
        <p:txBody>
          <a:bodyPr wrap="square" rtlCol="0">
            <a:spAutoFit/>
          </a:bodyPr>
          <a:lstStyle/>
          <a:p>
            <a:pPr marL="285750" indent="-285750">
              <a:buFont typeface="Arial" panose="020B0604020202020204" pitchFamily="34" charset="0"/>
              <a:buChar char="•"/>
            </a:pPr>
            <a:r>
              <a:rPr lang="es-EC" dirty="0" smtClean="0"/>
              <a:t>Integridad</a:t>
            </a:r>
          </a:p>
          <a:p>
            <a:pPr marL="285750" indent="-285750">
              <a:buFont typeface="Arial" panose="020B0604020202020204" pitchFamily="34" charset="0"/>
              <a:buChar char="•"/>
            </a:pPr>
            <a:r>
              <a:rPr lang="es-EC" dirty="0" smtClean="0"/>
              <a:t>Lealtad</a:t>
            </a:r>
          </a:p>
        </p:txBody>
      </p:sp>
    </p:spTree>
    <p:extLst>
      <p:ext uri="{BB962C8B-B14F-4D97-AF65-F5344CB8AC3E}">
        <p14:creationId xmlns:p14="http://schemas.microsoft.com/office/powerpoint/2010/main" val="3367902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484632"/>
            <a:ext cx="10058400" cy="799419"/>
          </a:xfrm>
        </p:spPr>
        <p:txBody>
          <a:bodyPr>
            <a:normAutofit fontScale="90000"/>
          </a:bodyPr>
          <a:lstStyle/>
          <a:p>
            <a:r>
              <a:rPr lang="es-EC" dirty="0" smtClean="0"/>
              <a:t>Marco teórico</a:t>
            </a:r>
            <a:endParaRPr lang="es-EC" dirty="0"/>
          </a:p>
        </p:txBody>
      </p:sp>
      <p:sp>
        <p:nvSpPr>
          <p:cNvPr id="3" name="Título 1"/>
          <p:cNvSpPr txBox="1">
            <a:spLocks/>
          </p:cNvSpPr>
          <p:nvPr/>
        </p:nvSpPr>
        <p:spPr>
          <a:xfrm>
            <a:off x="3673619" y="1154560"/>
            <a:ext cx="10058400" cy="79941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Plan de marketing </a:t>
            </a:r>
            <a:endParaRPr lang="es-EC" dirty="0"/>
          </a:p>
        </p:txBody>
      </p:sp>
      <p:sp>
        <p:nvSpPr>
          <p:cNvPr id="4" name="CuadroTexto 3"/>
          <p:cNvSpPr txBox="1"/>
          <p:nvPr/>
        </p:nvSpPr>
        <p:spPr>
          <a:xfrm>
            <a:off x="778019" y="2083470"/>
            <a:ext cx="8287963"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Empresa consiga sus objetivos con mayor efectividad</a:t>
            </a:r>
          </a:p>
        </p:txBody>
      </p:sp>
      <p:sp>
        <p:nvSpPr>
          <p:cNvPr id="5" name="CuadroTexto 4"/>
          <p:cNvSpPr txBox="1"/>
          <p:nvPr/>
        </p:nvSpPr>
        <p:spPr>
          <a:xfrm>
            <a:off x="1669721" y="2623909"/>
            <a:ext cx="8287963" cy="2585323"/>
          </a:xfrm>
          <a:prstGeom prst="rect">
            <a:avLst/>
          </a:prstGeom>
          <a:noFill/>
        </p:spPr>
        <p:txBody>
          <a:bodyPr wrap="square" rtlCol="0">
            <a:spAutoFit/>
          </a:bodyPr>
          <a:lstStyle/>
          <a:p>
            <a:pPr>
              <a:lnSpc>
                <a:spcPct val="150000"/>
              </a:lnSpc>
            </a:pPr>
            <a:r>
              <a:rPr lang="es-ES_tradnl" dirty="0" smtClean="0"/>
              <a:t>1. Análisis </a:t>
            </a:r>
            <a:r>
              <a:rPr lang="es-ES_tradnl" dirty="0"/>
              <a:t>de la situación </a:t>
            </a:r>
            <a:endParaRPr lang="es-EC" dirty="0"/>
          </a:p>
          <a:p>
            <a:pPr>
              <a:lnSpc>
                <a:spcPct val="150000"/>
              </a:lnSpc>
            </a:pPr>
            <a:r>
              <a:rPr lang="es-ES_tradnl" dirty="0"/>
              <a:t>2. Establecimiento de objetivos </a:t>
            </a:r>
            <a:endParaRPr lang="es-EC" dirty="0"/>
          </a:p>
          <a:p>
            <a:pPr>
              <a:lnSpc>
                <a:spcPct val="150000"/>
              </a:lnSpc>
            </a:pPr>
            <a:r>
              <a:rPr lang="es-ES_tradnl" dirty="0"/>
              <a:t>3. Elección de estrategias </a:t>
            </a:r>
            <a:endParaRPr lang="es-EC" dirty="0"/>
          </a:p>
          <a:p>
            <a:pPr>
              <a:lnSpc>
                <a:spcPct val="150000"/>
              </a:lnSpc>
            </a:pPr>
            <a:r>
              <a:rPr lang="es-ES_tradnl" dirty="0"/>
              <a:t>4. Plan operativo </a:t>
            </a:r>
            <a:endParaRPr lang="es-EC" dirty="0"/>
          </a:p>
          <a:p>
            <a:pPr>
              <a:lnSpc>
                <a:spcPct val="150000"/>
              </a:lnSpc>
            </a:pPr>
            <a:r>
              <a:rPr lang="es-ES_tradnl" dirty="0"/>
              <a:t>5. Presupuesto </a:t>
            </a:r>
            <a:endParaRPr lang="es-EC" dirty="0"/>
          </a:p>
          <a:p>
            <a:pPr>
              <a:lnSpc>
                <a:spcPct val="150000"/>
              </a:lnSpc>
            </a:pPr>
            <a:r>
              <a:rPr lang="es-ES_tradnl" dirty="0"/>
              <a:t>6. Ejecución y control</a:t>
            </a:r>
            <a:endParaRPr lang="es-EC" dirty="0" smtClean="0"/>
          </a:p>
        </p:txBody>
      </p:sp>
      <p:sp>
        <p:nvSpPr>
          <p:cNvPr id="6" name="CuadroTexto 5"/>
          <p:cNvSpPr txBox="1"/>
          <p:nvPr/>
        </p:nvSpPr>
        <p:spPr>
          <a:xfrm>
            <a:off x="778018" y="5380339"/>
            <a:ext cx="8287963" cy="369332"/>
          </a:xfrm>
          <a:prstGeom prst="rect">
            <a:avLst/>
          </a:prstGeom>
          <a:noFill/>
        </p:spPr>
        <p:txBody>
          <a:bodyPr wrap="square" rtlCol="0">
            <a:spAutoFit/>
          </a:bodyPr>
          <a:lstStyle/>
          <a:p>
            <a:r>
              <a:rPr lang="es-ES_tradnl" dirty="0" smtClean="0"/>
              <a:t>La estructura </a:t>
            </a:r>
            <a:r>
              <a:rPr lang="es-ES_tradnl" dirty="0"/>
              <a:t>es sumamente importante para el existo </a:t>
            </a:r>
            <a:r>
              <a:rPr lang="es-ES_tradnl" dirty="0" smtClean="0"/>
              <a:t>o fracaso.  </a:t>
            </a:r>
            <a:endParaRPr lang="es-EC" dirty="0" smtClean="0"/>
          </a:p>
        </p:txBody>
      </p:sp>
      <p:pic>
        <p:nvPicPr>
          <p:cNvPr id="1026" name="Picture 2" descr="Resultado de imagen para canton guam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987" y="3029940"/>
            <a:ext cx="1472313" cy="1638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sultado de imagen para plan de mark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3029940"/>
            <a:ext cx="29337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49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69848" y="484632"/>
            <a:ext cx="10058400" cy="79941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Marco teórico</a:t>
            </a:r>
            <a:endParaRPr lang="es-EC" dirty="0"/>
          </a:p>
        </p:txBody>
      </p:sp>
      <p:sp>
        <p:nvSpPr>
          <p:cNvPr id="4" name="Título 1"/>
          <p:cNvSpPr txBox="1">
            <a:spLocks/>
          </p:cNvSpPr>
          <p:nvPr/>
        </p:nvSpPr>
        <p:spPr>
          <a:xfrm>
            <a:off x="1977763" y="4003465"/>
            <a:ext cx="10058400" cy="79941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Teoría sobre modelo matemático</a:t>
            </a:r>
            <a:endParaRPr lang="es-EC" dirty="0"/>
          </a:p>
        </p:txBody>
      </p:sp>
      <p:sp>
        <p:nvSpPr>
          <p:cNvPr id="5" name="CuadroTexto 4"/>
          <p:cNvSpPr txBox="1"/>
          <p:nvPr/>
        </p:nvSpPr>
        <p:spPr>
          <a:xfrm>
            <a:off x="1069848" y="2083470"/>
            <a:ext cx="8287963" cy="646331"/>
          </a:xfrm>
          <a:prstGeom prst="rect">
            <a:avLst/>
          </a:prstGeom>
          <a:noFill/>
        </p:spPr>
        <p:txBody>
          <a:bodyPr wrap="square" rtlCol="0">
            <a:spAutoFit/>
          </a:bodyPr>
          <a:lstStyle/>
          <a:p>
            <a:r>
              <a:rPr lang="es-EC" dirty="0" smtClean="0"/>
              <a:t>El turismo es considerado una actividad económica</a:t>
            </a:r>
          </a:p>
          <a:p>
            <a:endParaRPr lang="es-EC" dirty="0" smtClean="0"/>
          </a:p>
        </p:txBody>
      </p:sp>
      <p:graphicFrame>
        <p:nvGraphicFramePr>
          <p:cNvPr id="6" name="Diagrama 5"/>
          <p:cNvGraphicFramePr/>
          <p:nvPr>
            <p:extLst>
              <p:ext uri="{D42A27DB-BD31-4B8C-83A1-F6EECF244321}">
                <p14:modId xmlns:p14="http://schemas.microsoft.com/office/powerpoint/2010/main" val="229032371"/>
              </p:ext>
            </p:extLst>
          </p:nvPr>
        </p:nvGraphicFramePr>
        <p:xfrm>
          <a:off x="711544" y="2406636"/>
          <a:ext cx="8451911" cy="1445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1977763" y="1436451"/>
            <a:ext cx="10058400" cy="799419"/>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Teoría sobre el turismo</a:t>
            </a:r>
            <a:endParaRPr lang="es-EC" dirty="0"/>
          </a:p>
        </p:txBody>
      </p:sp>
      <p:graphicFrame>
        <p:nvGraphicFramePr>
          <p:cNvPr id="8" name="Diagrama 7"/>
          <p:cNvGraphicFramePr/>
          <p:nvPr>
            <p:extLst>
              <p:ext uri="{D42A27DB-BD31-4B8C-83A1-F6EECF244321}">
                <p14:modId xmlns:p14="http://schemas.microsoft.com/office/powerpoint/2010/main" val="1321505194"/>
              </p:ext>
            </p:extLst>
          </p:nvPr>
        </p:nvGraphicFramePr>
        <p:xfrm>
          <a:off x="711543" y="4919616"/>
          <a:ext cx="8451911" cy="14455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91524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turismo ecuado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265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rot="20698585">
            <a:off x="1122606" y="2781354"/>
            <a:ext cx="9592049" cy="1862048"/>
          </a:xfrm>
          <a:prstGeom prst="rect">
            <a:avLst/>
          </a:prstGeom>
          <a:noFill/>
        </p:spPr>
        <p:txBody>
          <a:bodyPr wrap="none" lIns="91440" tIns="45720" rIns="91440" bIns="45720">
            <a:spAutoFit/>
          </a:bodyPr>
          <a:lstStyle/>
          <a:p>
            <a:pPr algn="ct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CAPÍTULO</a:t>
            </a:r>
            <a:r>
              <a:rPr lang="es-E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s-ES" sz="115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II</a:t>
            </a:r>
            <a:endParaRPr lang="es-E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20276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79550" y="266006"/>
            <a:ext cx="10058400" cy="547809"/>
          </a:xfrm>
        </p:spPr>
        <p:txBody>
          <a:bodyPr>
            <a:normAutofit fontScale="90000"/>
          </a:bodyPr>
          <a:lstStyle/>
          <a:p>
            <a:r>
              <a:rPr lang="es-EC" dirty="0" smtClean="0"/>
              <a:t>Estudio de mercado</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18759295"/>
              </p:ext>
            </p:extLst>
          </p:nvPr>
        </p:nvGraphicFramePr>
        <p:xfrm>
          <a:off x="2783072" y="1586483"/>
          <a:ext cx="6907010" cy="4772070"/>
        </p:xfrm>
        <a:graphic>
          <a:graphicData uri="http://schemas.openxmlformats.org/drawingml/2006/table">
            <a:tbl>
              <a:tblPr firstRow="1" firstCol="1" bandRow="1">
                <a:tableStyleId>{3B4B98B0-60AC-42C2-AFA5-B58CD77FA1E5}</a:tableStyleId>
              </a:tblPr>
              <a:tblGrid>
                <a:gridCol w="2266589"/>
                <a:gridCol w="4640421"/>
              </a:tblGrid>
              <a:tr h="488472">
                <a:tc>
                  <a:txBody>
                    <a:bodyPr/>
                    <a:lstStyle/>
                    <a:p>
                      <a:pPr>
                        <a:lnSpc>
                          <a:spcPct val="200000"/>
                        </a:lnSpc>
                        <a:spcAft>
                          <a:spcPts val="1000"/>
                        </a:spcAft>
                      </a:pPr>
                      <a:r>
                        <a:rPr lang="es-ES_tradnl" sz="1800" dirty="0">
                          <a:effectLst/>
                        </a:rPr>
                        <a:t>Población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es-ES_tradnl" sz="1800" dirty="0">
                          <a:effectLst/>
                        </a:rPr>
                        <a:t>Turistas de la región sierra del Ecuador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11693">
                <a:tc>
                  <a:txBody>
                    <a:bodyPr/>
                    <a:lstStyle/>
                    <a:p>
                      <a:pPr>
                        <a:lnSpc>
                          <a:spcPct val="200000"/>
                        </a:lnSpc>
                        <a:spcAft>
                          <a:spcPts val="1000"/>
                        </a:spcAft>
                      </a:pPr>
                      <a:r>
                        <a:rPr lang="es-ES_tradnl" sz="1800">
                          <a:effectLst/>
                        </a:rPr>
                        <a:t>Muestra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es-ES_tradnl" sz="1800" dirty="0">
                          <a:effectLst/>
                        </a:rPr>
                        <a:t>Turistas de la provincia de Chimborazo que visitan los cantones de la provincia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8472">
                <a:tc>
                  <a:txBody>
                    <a:bodyPr/>
                    <a:lstStyle/>
                    <a:p>
                      <a:pPr>
                        <a:lnSpc>
                          <a:spcPct val="200000"/>
                        </a:lnSpc>
                        <a:spcAft>
                          <a:spcPts val="1000"/>
                        </a:spcAft>
                      </a:pPr>
                      <a:r>
                        <a:rPr lang="es-ES_tradnl" sz="1800">
                          <a:effectLst/>
                        </a:rPr>
                        <a:t>Marco muestral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es-ES_tradnl" sz="1800">
                          <a:effectLst/>
                        </a:rPr>
                        <a:t>Listado de los turistas del cantón Guamote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17177">
                <a:tc>
                  <a:txBody>
                    <a:bodyPr/>
                    <a:lstStyle/>
                    <a:p>
                      <a:pPr>
                        <a:lnSpc>
                          <a:spcPct val="200000"/>
                        </a:lnSpc>
                        <a:spcAft>
                          <a:spcPts val="1000"/>
                        </a:spcAft>
                      </a:pPr>
                      <a:r>
                        <a:rPr lang="es-ES_tradnl" sz="1800">
                          <a:effectLst/>
                        </a:rPr>
                        <a:t>Unidad muestral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es-ES_tradnl" sz="1800">
                          <a:effectLst/>
                        </a:rPr>
                        <a:t>Turistas del Cantón Guamote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8472">
                <a:tc>
                  <a:txBody>
                    <a:bodyPr/>
                    <a:lstStyle/>
                    <a:p>
                      <a:pPr>
                        <a:lnSpc>
                          <a:spcPct val="200000"/>
                        </a:lnSpc>
                        <a:spcAft>
                          <a:spcPts val="1000"/>
                        </a:spcAft>
                      </a:pPr>
                      <a:r>
                        <a:rPr lang="es-ES_tradnl" sz="1800">
                          <a:effectLst/>
                        </a:rPr>
                        <a:t>Unidad de análisis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es-ES_tradnl" sz="1800">
                          <a:effectLst/>
                        </a:rPr>
                        <a:t>Encuesta y observación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58257">
                <a:tc>
                  <a:txBody>
                    <a:bodyPr/>
                    <a:lstStyle/>
                    <a:p>
                      <a:pPr>
                        <a:lnSpc>
                          <a:spcPct val="200000"/>
                        </a:lnSpc>
                        <a:spcAft>
                          <a:spcPts val="1000"/>
                        </a:spcAft>
                      </a:pPr>
                      <a:r>
                        <a:rPr lang="es-ES_tradnl" sz="1800">
                          <a:effectLst/>
                        </a:rPr>
                        <a:t>Unidad de observación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1000"/>
                        </a:spcAft>
                      </a:pPr>
                      <a:r>
                        <a:rPr lang="es-ES_tradnl" sz="1800" dirty="0">
                          <a:effectLst/>
                        </a:rPr>
                        <a:t>Turistas que acuden a los atractivos turísticos del Cantón Guamote.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ítulo 1"/>
          <p:cNvSpPr txBox="1">
            <a:spLocks/>
          </p:cNvSpPr>
          <p:nvPr/>
        </p:nvSpPr>
        <p:spPr>
          <a:xfrm>
            <a:off x="922990" y="1038674"/>
            <a:ext cx="10058400" cy="54780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Fase cualitativa</a:t>
            </a:r>
            <a:endParaRPr lang="es-EC" dirty="0"/>
          </a:p>
        </p:txBody>
      </p:sp>
    </p:spTree>
    <p:extLst>
      <p:ext uri="{BB962C8B-B14F-4D97-AF65-F5344CB8AC3E}">
        <p14:creationId xmlns:p14="http://schemas.microsoft.com/office/powerpoint/2010/main" val="15289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8998" y="2996989"/>
            <a:ext cx="10058400" cy="562772"/>
          </a:xfrm>
        </p:spPr>
        <p:txBody>
          <a:bodyPr>
            <a:noAutofit/>
          </a:bodyPr>
          <a:lstStyle/>
          <a:p>
            <a:r>
              <a:rPr lang="es-EC" sz="4100" dirty="0" smtClean="0"/>
              <a:t>Justificación</a:t>
            </a:r>
            <a:endParaRPr lang="es-EC" sz="4100" dirty="0"/>
          </a:p>
        </p:txBody>
      </p:sp>
      <p:sp>
        <p:nvSpPr>
          <p:cNvPr id="3" name="Rectángulo 2"/>
          <p:cNvSpPr/>
          <p:nvPr/>
        </p:nvSpPr>
        <p:spPr>
          <a:xfrm>
            <a:off x="321702" y="2149927"/>
            <a:ext cx="10058401" cy="646331"/>
          </a:xfrm>
          <a:prstGeom prst="rect">
            <a:avLst/>
          </a:prstGeom>
        </p:spPr>
        <p:txBody>
          <a:bodyPr wrap="square">
            <a:spAutoFit/>
          </a:bodyPr>
          <a:lstStyle/>
          <a:p>
            <a:pPr lvl="1">
              <a:spcAft>
                <a:spcPts val="1000"/>
              </a:spcAft>
            </a:pPr>
            <a:r>
              <a:rPr lang="es-ES_tradnl" dirty="0" smtClean="0">
                <a:solidFill>
                  <a:srgbClr val="000000"/>
                </a:solidFill>
                <a:effectLst/>
                <a:ea typeface="Calibri" panose="020F0502020204030204" pitchFamily="34" charset="0"/>
                <a:cs typeface="Times New Roman" panose="02020603050405020304" pitchFamily="18" charset="0"/>
              </a:rPr>
              <a:t>Conocer si existe o no la adecuada promoción turística del cantón Guamote con respecto a la variedad de atractivos turísticos que oferta el mismo.</a:t>
            </a:r>
            <a:endParaRPr lang="es-EC" sz="1600" dirty="0">
              <a:effectLst/>
              <a:ea typeface="Calibri" panose="020F0502020204030204" pitchFamily="34" charset="0"/>
              <a:cs typeface="Times New Roman" panose="02020603050405020304" pitchFamily="18" charset="0"/>
            </a:endParaRPr>
          </a:p>
        </p:txBody>
      </p:sp>
      <p:sp>
        <p:nvSpPr>
          <p:cNvPr id="4" name="Título 1"/>
          <p:cNvSpPr txBox="1">
            <a:spLocks/>
          </p:cNvSpPr>
          <p:nvPr/>
        </p:nvSpPr>
        <p:spPr>
          <a:xfrm>
            <a:off x="1205623" y="1667810"/>
            <a:ext cx="10058400" cy="562772"/>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Necesidad</a:t>
            </a:r>
            <a:endParaRPr lang="es-EC" dirty="0"/>
          </a:p>
        </p:txBody>
      </p:sp>
      <p:sp>
        <p:nvSpPr>
          <p:cNvPr id="5" name="Rectángulo 4"/>
          <p:cNvSpPr/>
          <p:nvPr/>
        </p:nvSpPr>
        <p:spPr>
          <a:xfrm>
            <a:off x="656983" y="3736263"/>
            <a:ext cx="10058401" cy="1179810"/>
          </a:xfrm>
          <a:prstGeom prst="rect">
            <a:avLst/>
          </a:prstGeom>
        </p:spPr>
        <p:txBody>
          <a:bodyPr wrap="square">
            <a:spAutoFit/>
          </a:bodyPr>
          <a:lstStyle/>
          <a:p>
            <a:pPr marL="285750" indent="-285750">
              <a:spcAft>
                <a:spcPts val="1000"/>
              </a:spcAft>
              <a:buFont typeface="Arial" panose="020B0604020202020204" pitchFamily="34" charset="0"/>
              <a:buChar char="•"/>
            </a:pPr>
            <a:r>
              <a:rPr lang="es-EC" dirty="0" smtClean="0">
                <a:effectLst/>
                <a:ea typeface="Calibri" panose="020F0502020204030204" pitchFamily="34" charset="0"/>
                <a:cs typeface="Times New Roman" panose="02020603050405020304" pitchFamily="18" charset="0"/>
              </a:rPr>
              <a:t>La región sierra considerara la más importante</a:t>
            </a:r>
          </a:p>
          <a:p>
            <a:pPr marL="285750" indent="-285750">
              <a:spcAft>
                <a:spcPts val="1000"/>
              </a:spcAft>
              <a:buFont typeface="Arial" panose="020B0604020202020204" pitchFamily="34" charset="0"/>
              <a:buChar char="•"/>
            </a:pPr>
            <a:r>
              <a:rPr lang="es-EC" dirty="0" smtClean="0">
                <a:ea typeface="Calibri" panose="020F0502020204030204" pitchFamily="34" charset="0"/>
                <a:cs typeface="Times New Roman" panose="02020603050405020304" pitchFamily="18" charset="0"/>
              </a:rPr>
              <a:t>Fácil acceso a los turistas, </a:t>
            </a:r>
          </a:p>
          <a:p>
            <a:pPr marL="285750" indent="-285750">
              <a:spcAft>
                <a:spcPts val="1000"/>
              </a:spcAft>
              <a:buFont typeface="Arial" panose="020B0604020202020204" pitchFamily="34" charset="0"/>
              <a:buChar char="•"/>
            </a:pPr>
            <a:r>
              <a:rPr lang="es-EC" dirty="0" smtClean="0">
                <a:effectLst/>
                <a:ea typeface="Calibri" panose="020F0502020204030204" pitchFamily="34" charset="0"/>
                <a:cs typeface="Times New Roman" panose="02020603050405020304" pitchFamily="18" charset="0"/>
              </a:rPr>
              <a:t>Clima agradable</a:t>
            </a:r>
            <a:endParaRPr lang="es-EC" dirty="0">
              <a:effectLst/>
              <a:ea typeface="Calibri" panose="020F0502020204030204" pitchFamily="34" charset="0"/>
              <a:cs typeface="Times New Roman" panose="02020603050405020304" pitchFamily="18" charset="0"/>
            </a:endParaRPr>
          </a:p>
        </p:txBody>
      </p:sp>
      <p:sp>
        <p:nvSpPr>
          <p:cNvPr id="6" name="Flecha derecha 5"/>
          <p:cNvSpPr/>
          <p:nvPr/>
        </p:nvSpPr>
        <p:spPr>
          <a:xfrm>
            <a:off x="1521506" y="4916073"/>
            <a:ext cx="2069592" cy="1662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Guamote</a:t>
            </a:r>
            <a:endParaRPr lang="es-EC" dirty="0"/>
          </a:p>
        </p:txBody>
      </p:sp>
      <p:sp>
        <p:nvSpPr>
          <p:cNvPr id="7" name="Rectángulo 6"/>
          <p:cNvSpPr/>
          <p:nvPr/>
        </p:nvSpPr>
        <p:spPr>
          <a:xfrm>
            <a:off x="4234226" y="5157441"/>
            <a:ext cx="10058401" cy="1179810"/>
          </a:xfrm>
          <a:prstGeom prst="rect">
            <a:avLst/>
          </a:prstGeom>
        </p:spPr>
        <p:txBody>
          <a:bodyPr wrap="square">
            <a:spAutoFit/>
          </a:bodyPr>
          <a:lstStyle/>
          <a:p>
            <a:pPr>
              <a:spcAft>
                <a:spcPts val="1000"/>
              </a:spcAft>
            </a:pPr>
            <a:r>
              <a:rPr lang="es-EC" dirty="0" smtClean="0">
                <a:ea typeface="Calibri" panose="020F0502020204030204" pitchFamily="34" charset="0"/>
                <a:cs typeface="Times New Roman" panose="02020603050405020304" pitchFamily="18" charset="0"/>
              </a:rPr>
              <a:t>3 Parroquias</a:t>
            </a:r>
          </a:p>
          <a:p>
            <a:pPr>
              <a:spcAft>
                <a:spcPts val="1000"/>
              </a:spcAft>
            </a:pPr>
            <a:r>
              <a:rPr lang="es-EC" dirty="0" smtClean="0">
                <a:ea typeface="Calibri" panose="020F0502020204030204" pitchFamily="34" charset="0"/>
                <a:cs typeface="Times New Roman" panose="02020603050405020304" pitchFamily="18" charset="0"/>
              </a:rPr>
              <a:t>Carnavales y su cantonización </a:t>
            </a:r>
          </a:p>
          <a:p>
            <a:pPr>
              <a:spcAft>
                <a:spcPts val="1000"/>
              </a:spcAft>
            </a:pPr>
            <a:r>
              <a:rPr lang="es-EC" dirty="0" smtClean="0">
                <a:effectLst/>
                <a:ea typeface="Calibri" panose="020F0502020204030204" pitchFamily="34" charset="0"/>
                <a:cs typeface="Times New Roman" panose="02020603050405020304" pitchFamily="18" charset="0"/>
              </a:rPr>
              <a:t>Lugares tradicionales</a:t>
            </a:r>
            <a:endParaRPr lang="es-EC" dirty="0">
              <a:effectLst/>
              <a:ea typeface="Calibri" panose="020F0502020204030204" pitchFamily="34" charset="0"/>
              <a:cs typeface="Times New Roman" panose="02020603050405020304" pitchFamily="18" charset="0"/>
            </a:endParaRPr>
          </a:p>
        </p:txBody>
      </p:sp>
      <p:sp>
        <p:nvSpPr>
          <p:cNvPr id="8" name="Título 1"/>
          <p:cNvSpPr txBox="1">
            <a:spLocks/>
          </p:cNvSpPr>
          <p:nvPr/>
        </p:nvSpPr>
        <p:spPr>
          <a:xfrm>
            <a:off x="3879550" y="266006"/>
            <a:ext cx="10058400" cy="54780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smtClean="0"/>
              <a:t>Estudio de mercado</a:t>
            </a:r>
            <a:endParaRPr lang="es-EC" dirty="0"/>
          </a:p>
        </p:txBody>
      </p:sp>
      <p:sp>
        <p:nvSpPr>
          <p:cNvPr id="9" name="Título 1"/>
          <p:cNvSpPr txBox="1">
            <a:spLocks/>
          </p:cNvSpPr>
          <p:nvPr/>
        </p:nvSpPr>
        <p:spPr>
          <a:xfrm>
            <a:off x="922990" y="1038674"/>
            <a:ext cx="10058400" cy="54780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C" dirty="0" smtClean="0"/>
              <a:t>Fase cualitativa</a:t>
            </a:r>
            <a:endParaRPr lang="es-EC" dirty="0"/>
          </a:p>
        </p:txBody>
      </p:sp>
    </p:spTree>
    <p:extLst>
      <p:ext uri="{BB962C8B-B14F-4D97-AF65-F5344CB8AC3E}">
        <p14:creationId xmlns:p14="http://schemas.microsoft.com/office/powerpoint/2010/main" val="102002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TM03090434[[fn=Madera]]</Template>
  <TotalTime>1454</TotalTime>
  <Words>2690</Words>
  <Application>Microsoft Office PowerPoint</Application>
  <PresentationFormat>Panorámica</PresentationFormat>
  <Paragraphs>634</Paragraphs>
  <Slides>34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Arial</vt:lpstr>
      <vt:lpstr>Calibri</vt:lpstr>
      <vt:lpstr>Cambria Math</vt:lpstr>
      <vt:lpstr>Rockwell</vt:lpstr>
      <vt:lpstr>Rockwell Condensed</vt:lpstr>
      <vt:lpstr>Symbol</vt:lpstr>
      <vt:lpstr>Times New Roman</vt:lpstr>
      <vt:lpstr>Wingdings</vt:lpstr>
      <vt:lpstr>Tipo de madera</vt:lpstr>
      <vt:lpstr>Presentación de PowerPoint</vt:lpstr>
      <vt:lpstr>Presentación de PowerPoint</vt:lpstr>
      <vt:lpstr>Antecedentes</vt:lpstr>
      <vt:lpstr>Giro del negocio</vt:lpstr>
      <vt:lpstr>Marco teórico</vt:lpstr>
      <vt:lpstr>Presentación de PowerPoint</vt:lpstr>
      <vt:lpstr>Presentación de PowerPoint</vt:lpstr>
      <vt:lpstr>Estudio de mercado</vt:lpstr>
      <vt:lpstr>Justificación</vt:lpstr>
      <vt:lpstr>Presentación de PowerPoint</vt:lpstr>
      <vt:lpstr>FASE CUALITATIVA</vt:lpstr>
      <vt:lpstr>Fase cualitativa</vt:lpstr>
      <vt:lpstr>Universo de estudio</vt:lpstr>
      <vt:lpstr>Encuesta</vt:lpstr>
      <vt:lpstr>Análisis univariado</vt:lpstr>
      <vt:lpstr>Análisis bivariado</vt:lpstr>
      <vt:lpstr>Presentación de PowerPoint</vt:lpstr>
      <vt:lpstr>Presentación de PowerPoint</vt:lpstr>
      <vt:lpstr>Presentación de PowerPoint</vt:lpstr>
      <vt:lpstr>Presentación de PowerPoint</vt:lpstr>
      <vt:lpstr>ESTUDIO TÉCNICO</vt:lpstr>
      <vt:lpstr>ESTUDIO TÉCNICO</vt:lpstr>
      <vt:lpstr>Presentación de PowerPoint</vt:lpstr>
      <vt:lpstr>Presentación de PowerPoint</vt:lpstr>
      <vt:lpstr>Presentación de PowerPoint</vt:lpstr>
      <vt:lpstr>Propuesta</vt:lpstr>
      <vt:lpstr>Presentación de PowerPoint</vt:lpstr>
      <vt:lpstr>Presentación de PowerPoint</vt:lpstr>
      <vt:lpstr>Presentación de PowerPoint</vt:lpstr>
      <vt:lpstr>Presentación de PowerPoint</vt:lpstr>
      <vt:lpstr>Presentación de PowerPoint</vt:lpstr>
      <vt:lpstr>Presentación de PowerPoint</vt:lpstr>
      <vt:lpstr>Conclusiones y RECOMENDACIONES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32</cp:revision>
  <dcterms:created xsi:type="dcterms:W3CDTF">2018-06-07T02:53:46Z</dcterms:created>
  <dcterms:modified xsi:type="dcterms:W3CDTF">2018-06-08T06:25:11Z</dcterms:modified>
</cp:coreProperties>
</file>