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720" r:id="rId1"/>
  </p:sldMasterIdLst>
  <p:notesMasterIdLst>
    <p:notesMasterId r:id="rId25"/>
  </p:notesMasterIdLst>
  <p:handoutMasterIdLst>
    <p:handoutMasterId r:id="rId26"/>
  </p:handoutMasterIdLst>
  <p:sldIdLst>
    <p:sldId id="256" r:id="rId2"/>
    <p:sldId id="258" r:id="rId3"/>
    <p:sldId id="284" r:id="rId4"/>
    <p:sldId id="283" r:id="rId5"/>
    <p:sldId id="264" r:id="rId6"/>
    <p:sldId id="304" r:id="rId7"/>
    <p:sldId id="271" r:id="rId8"/>
    <p:sldId id="280" r:id="rId9"/>
    <p:sldId id="285" r:id="rId10"/>
    <p:sldId id="266" r:id="rId11"/>
    <p:sldId id="286" r:id="rId12"/>
    <p:sldId id="288" r:id="rId13"/>
    <p:sldId id="275" r:id="rId14"/>
    <p:sldId id="290" r:id="rId15"/>
    <p:sldId id="296" r:id="rId16"/>
    <p:sldId id="303" r:id="rId17"/>
    <p:sldId id="291" r:id="rId18"/>
    <p:sldId id="297" r:id="rId19"/>
    <p:sldId id="299" r:id="rId20"/>
    <p:sldId id="301" r:id="rId21"/>
    <p:sldId id="277" r:id="rId22"/>
    <p:sldId id="295" r:id="rId23"/>
    <p:sldId id="278"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FF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81" autoAdjust="0"/>
    <p:restoredTop sz="94473" autoAdjust="0"/>
  </p:normalViewPr>
  <p:slideViewPr>
    <p:cSldViewPr>
      <p:cViewPr>
        <p:scale>
          <a:sx n="70" d="100"/>
          <a:sy n="70" d="100"/>
        </p:scale>
        <p:origin x="-124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09EED4-7BFB-43A4-8852-247DE7EF93EF}" type="doc">
      <dgm:prSet loTypeId="urn:microsoft.com/office/officeart/2005/8/layout/chevron1" loCatId="process" qsTypeId="urn:microsoft.com/office/officeart/2005/8/quickstyle/simple1" qsCatId="simple" csTypeId="urn:microsoft.com/office/officeart/2005/8/colors/accent1_2" csCatId="accent1" phldr="1"/>
      <dgm:spPr/>
    </dgm:pt>
    <dgm:pt modelId="{02687740-7C0C-4112-997D-3FE52D52D8BE}">
      <dgm:prSet phldrT="[Texto]">
        <dgm:style>
          <a:lnRef idx="2">
            <a:schemeClr val="dk1"/>
          </a:lnRef>
          <a:fillRef idx="1">
            <a:schemeClr val="lt1"/>
          </a:fillRef>
          <a:effectRef idx="0">
            <a:schemeClr val="dk1"/>
          </a:effectRef>
          <a:fontRef idx="minor">
            <a:schemeClr val="dk1"/>
          </a:fontRef>
        </dgm:style>
      </dgm:prSet>
      <dgm:spPr>
        <a:ln>
          <a:solidFill>
            <a:srgbClr val="00B050"/>
          </a:solidFill>
        </a:ln>
      </dgm:spPr>
      <dgm:t>
        <a:bodyPr/>
        <a:lstStyle/>
        <a:p>
          <a:r>
            <a:rPr lang="es-ES_tradnl" dirty="0" smtClean="0">
              <a:latin typeface="Times New Roman" panose="02020603050405020304" pitchFamily="18" charset="0"/>
              <a:cs typeface="Times New Roman" panose="02020603050405020304" pitchFamily="18" charset="0"/>
            </a:rPr>
            <a:t> Corrección de la ionósfera</a:t>
          </a:r>
        </a:p>
        <a:p>
          <a:r>
            <a:rPr lang="es-ES_tradnl" dirty="0" smtClean="0">
              <a:latin typeface="Times New Roman" panose="02020603050405020304" pitchFamily="18" charset="0"/>
              <a:cs typeface="Times New Roman" panose="02020603050405020304" pitchFamily="18" charset="0"/>
            </a:rPr>
            <a:t>“Ion Free LC”, </a:t>
          </a:r>
          <a:endParaRPr lang="es-EC" dirty="0">
            <a:latin typeface="Times New Roman" panose="02020603050405020304" pitchFamily="18" charset="0"/>
            <a:cs typeface="Times New Roman" panose="02020603050405020304" pitchFamily="18" charset="0"/>
          </a:endParaRPr>
        </a:p>
      </dgm:t>
    </dgm:pt>
    <dgm:pt modelId="{CC548920-3E8A-4D17-8EBC-493A30C52B82}" type="parTrans" cxnId="{EE7490C2-63E4-4568-8E69-59912DF9DED2}">
      <dgm:prSet/>
      <dgm:spPr/>
      <dgm:t>
        <a:bodyPr/>
        <a:lstStyle/>
        <a:p>
          <a:endParaRPr lang="es-EC">
            <a:latin typeface="Times New Roman" panose="02020603050405020304" pitchFamily="18" charset="0"/>
            <a:cs typeface="Times New Roman" panose="02020603050405020304" pitchFamily="18" charset="0"/>
          </a:endParaRPr>
        </a:p>
      </dgm:t>
    </dgm:pt>
    <dgm:pt modelId="{A33C5272-88EA-4A94-B15F-E0047627DBC9}" type="sibTrans" cxnId="{EE7490C2-63E4-4568-8E69-59912DF9DED2}">
      <dgm:prSet/>
      <dgm:spPr/>
      <dgm:t>
        <a:bodyPr/>
        <a:lstStyle/>
        <a:p>
          <a:endParaRPr lang="es-EC">
            <a:latin typeface="Times New Roman" panose="02020603050405020304" pitchFamily="18" charset="0"/>
            <a:cs typeface="Times New Roman" panose="02020603050405020304" pitchFamily="18" charset="0"/>
          </a:endParaRPr>
        </a:p>
      </dgm:t>
    </dgm:pt>
    <dgm:pt modelId="{9BF8039A-A6C3-4A3A-9078-24EB16156D75}">
      <dgm:prSet phldrT="[Texto]">
        <dgm:style>
          <a:lnRef idx="2">
            <a:schemeClr val="dk1"/>
          </a:lnRef>
          <a:fillRef idx="1">
            <a:schemeClr val="lt1"/>
          </a:fillRef>
          <a:effectRef idx="0">
            <a:schemeClr val="dk1"/>
          </a:effectRef>
          <a:fontRef idx="minor">
            <a:schemeClr val="dk1"/>
          </a:fontRef>
        </dgm:style>
      </dgm:prSet>
      <dgm:spPr>
        <a:ln>
          <a:solidFill>
            <a:srgbClr val="FFD347"/>
          </a:solidFill>
        </a:ln>
      </dgm:spPr>
      <dgm:t>
        <a:bodyPr/>
        <a:lstStyle/>
        <a:p>
          <a:r>
            <a:rPr lang="es-ES_tradnl" dirty="0" smtClean="0">
              <a:latin typeface="Times New Roman" panose="02020603050405020304" pitchFamily="18" charset="0"/>
              <a:cs typeface="Times New Roman" panose="02020603050405020304" pitchFamily="18" charset="0"/>
            </a:rPr>
            <a:t>Corrección de mareas terrestres “Solid/OTL”</a:t>
          </a:r>
          <a:endParaRPr lang="es-EC" dirty="0">
            <a:latin typeface="Times New Roman" panose="02020603050405020304" pitchFamily="18" charset="0"/>
            <a:cs typeface="Times New Roman" panose="02020603050405020304" pitchFamily="18" charset="0"/>
          </a:endParaRPr>
        </a:p>
      </dgm:t>
    </dgm:pt>
    <dgm:pt modelId="{2BED7F68-A1F6-42A4-B369-F0C961AD0B59}" type="parTrans" cxnId="{60C544EC-2870-4857-9945-A7D4D1693057}">
      <dgm:prSet/>
      <dgm:spPr/>
      <dgm:t>
        <a:bodyPr/>
        <a:lstStyle/>
        <a:p>
          <a:endParaRPr lang="es-EC">
            <a:latin typeface="Times New Roman" panose="02020603050405020304" pitchFamily="18" charset="0"/>
            <a:cs typeface="Times New Roman" panose="02020603050405020304" pitchFamily="18" charset="0"/>
          </a:endParaRPr>
        </a:p>
      </dgm:t>
    </dgm:pt>
    <dgm:pt modelId="{29B6BCFD-0AAE-4268-ADF5-8EAA712C551C}" type="sibTrans" cxnId="{60C544EC-2870-4857-9945-A7D4D1693057}">
      <dgm:prSet/>
      <dgm:spPr/>
      <dgm:t>
        <a:bodyPr/>
        <a:lstStyle/>
        <a:p>
          <a:endParaRPr lang="es-EC">
            <a:latin typeface="Times New Roman" panose="02020603050405020304" pitchFamily="18" charset="0"/>
            <a:cs typeface="Times New Roman" panose="02020603050405020304" pitchFamily="18" charset="0"/>
          </a:endParaRPr>
        </a:p>
      </dgm:t>
    </dgm:pt>
    <dgm:pt modelId="{1B402587-1C44-4D2E-A545-D859110FA8DF}">
      <dgm:prSet phldrT="[Texto]">
        <dgm:style>
          <a:lnRef idx="2">
            <a:schemeClr val="dk1"/>
          </a:lnRef>
          <a:fillRef idx="1">
            <a:schemeClr val="lt1"/>
          </a:fillRef>
          <a:effectRef idx="0">
            <a:schemeClr val="dk1"/>
          </a:effectRef>
          <a:fontRef idx="minor">
            <a:schemeClr val="dk1"/>
          </a:fontRef>
        </dgm:style>
      </dgm:prSet>
      <dgm:spPr>
        <a:ln>
          <a:solidFill>
            <a:srgbClr val="7030A0"/>
          </a:solidFill>
        </a:ln>
      </dgm:spPr>
      <dgm:t>
        <a:bodyPr/>
        <a:lstStyle/>
        <a:p>
          <a:r>
            <a:rPr lang="es-ES_tradnl" dirty="0" smtClean="0">
              <a:latin typeface="Times New Roman" panose="02020603050405020304" pitchFamily="18" charset="0"/>
              <a:cs typeface="Times New Roman" panose="02020603050405020304" pitchFamily="18" charset="0"/>
            </a:rPr>
            <a:t>Corrección de la Tropósfera “</a:t>
          </a:r>
          <a:r>
            <a:rPr lang="es-ES_tradnl" dirty="0" err="1" smtClean="0">
              <a:latin typeface="Times New Roman" panose="02020603050405020304" pitchFamily="18" charset="0"/>
              <a:cs typeface="Times New Roman" panose="02020603050405020304" pitchFamily="18" charset="0"/>
            </a:rPr>
            <a:t>Estimate</a:t>
          </a:r>
          <a:r>
            <a:rPr lang="es-ES_tradnl" dirty="0" smtClean="0">
              <a:latin typeface="Times New Roman" panose="02020603050405020304" pitchFamily="18" charset="0"/>
              <a:cs typeface="Times New Roman" panose="02020603050405020304" pitchFamily="18" charset="0"/>
            </a:rPr>
            <a:t> ZTD” </a:t>
          </a:r>
          <a:endParaRPr lang="es-EC" dirty="0">
            <a:latin typeface="Times New Roman" panose="02020603050405020304" pitchFamily="18" charset="0"/>
            <a:cs typeface="Times New Roman" panose="02020603050405020304" pitchFamily="18" charset="0"/>
          </a:endParaRPr>
        </a:p>
      </dgm:t>
    </dgm:pt>
    <dgm:pt modelId="{F2A08D01-B83A-4E73-85EB-EC01E4E85C22}" type="parTrans" cxnId="{2ADB3554-2D41-40FF-9F6A-3BDB5BF6BC61}">
      <dgm:prSet/>
      <dgm:spPr/>
      <dgm:t>
        <a:bodyPr/>
        <a:lstStyle/>
        <a:p>
          <a:endParaRPr lang="es-EC">
            <a:latin typeface="Times New Roman" panose="02020603050405020304" pitchFamily="18" charset="0"/>
            <a:cs typeface="Times New Roman" panose="02020603050405020304" pitchFamily="18" charset="0"/>
          </a:endParaRPr>
        </a:p>
      </dgm:t>
    </dgm:pt>
    <dgm:pt modelId="{86FE7909-0CBD-4A27-AA02-2E61A0C9AE39}" type="sibTrans" cxnId="{2ADB3554-2D41-40FF-9F6A-3BDB5BF6BC61}">
      <dgm:prSet/>
      <dgm:spPr/>
      <dgm:t>
        <a:bodyPr/>
        <a:lstStyle/>
        <a:p>
          <a:endParaRPr lang="es-EC">
            <a:latin typeface="Times New Roman" panose="02020603050405020304" pitchFamily="18" charset="0"/>
            <a:cs typeface="Times New Roman" panose="02020603050405020304" pitchFamily="18" charset="0"/>
          </a:endParaRPr>
        </a:p>
      </dgm:t>
    </dgm:pt>
    <dgm:pt modelId="{CF421A83-A9EB-4F11-AA8F-D79EBCB68C5D}">
      <dgm:prSet phldrT="[Texto]">
        <dgm:style>
          <a:lnRef idx="2">
            <a:schemeClr val="dk1"/>
          </a:lnRef>
          <a:fillRef idx="1">
            <a:schemeClr val="lt1"/>
          </a:fillRef>
          <a:effectRef idx="0">
            <a:schemeClr val="dk1"/>
          </a:effectRef>
          <a:fontRef idx="minor">
            <a:schemeClr val="dk1"/>
          </a:fontRef>
        </dgm:style>
      </dgm:prSet>
      <dgm:spPr>
        <a:ln>
          <a:solidFill>
            <a:srgbClr val="0070C0"/>
          </a:solidFill>
        </a:ln>
      </dgm:spPr>
      <dgm:t>
        <a:bodyPr/>
        <a:lstStyle/>
        <a:p>
          <a:r>
            <a:rPr lang="es-ES_tradnl" dirty="0" smtClean="0">
              <a:latin typeface="Times New Roman" panose="02020603050405020304" pitchFamily="18" charset="0"/>
              <a:cs typeface="Times New Roman" panose="02020603050405020304" pitchFamily="18" charset="0"/>
            </a:rPr>
            <a:t>Resolución de ambigüedades por el modo “</a:t>
          </a:r>
          <a:r>
            <a:rPr lang="es-ES_tradnl" dirty="0" err="1" smtClean="0">
              <a:latin typeface="Times New Roman" panose="02020603050405020304" pitchFamily="18" charset="0"/>
              <a:cs typeface="Times New Roman" panose="02020603050405020304" pitchFamily="18" charset="0"/>
            </a:rPr>
            <a:t>Fix</a:t>
          </a:r>
          <a:r>
            <a:rPr lang="es-ES_tradnl" dirty="0" smtClean="0">
              <a:latin typeface="Times New Roman" panose="02020603050405020304" pitchFamily="18" charset="0"/>
              <a:cs typeface="Times New Roman" panose="02020603050405020304" pitchFamily="18" charset="0"/>
            </a:rPr>
            <a:t> and </a:t>
          </a:r>
          <a:r>
            <a:rPr lang="es-ES_tradnl" dirty="0" err="1" smtClean="0">
              <a:latin typeface="Times New Roman" panose="02020603050405020304" pitchFamily="18" charset="0"/>
              <a:cs typeface="Times New Roman" panose="02020603050405020304" pitchFamily="18" charset="0"/>
            </a:rPr>
            <a:t>Hold</a:t>
          </a:r>
          <a:r>
            <a:rPr lang="es-ES_tradnl" dirty="0" smtClean="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dgm:t>
    </dgm:pt>
    <dgm:pt modelId="{0742DA58-4896-49B1-AABD-0AED3CFA0102}" type="parTrans" cxnId="{966747C1-1353-4DB5-8356-29AC35201DD7}">
      <dgm:prSet/>
      <dgm:spPr/>
      <dgm:t>
        <a:bodyPr/>
        <a:lstStyle/>
        <a:p>
          <a:endParaRPr lang="es-EC">
            <a:latin typeface="Times New Roman" panose="02020603050405020304" pitchFamily="18" charset="0"/>
            <a:cs typeface="Times New Roman" panose="02020603050405020304" pitchFamily="18" charset="0"/>
          </a:endParaRPr>
        </a:p>
      </dgm:t>
    </dgm:pt>
    <dgm:pt modelId="{53FD6E30-54EC-4314-8AA0-2BBBD188524F}" type="sibTrans" cxnId="{966747C1-1353-4DB5-8356-29AC35201DD7}">
      <dgm:prSet/>
      <dgm:spPr/>
      <dgm:t>
        <a:bodyPr/>
        <a:lstStyle/>
        <a:p>
          <a:endParaRPr lang="es-EC">
            <a:latin typeface="Times New Roman" panose="02020603050405020304" pitchFamily="18" charset="0"/>
            <a:cs typeface="Times New Roman" panose="02020603050405020304" pitchFamily="18" charset="0"/>
          </a:endParaRPr>
        </a:p>
      </dgm:t>
    </dgm:pt>
    <dgm:pt modelId="{56D88791-4D70-4CA3-A91D-83F466236251}">
      <dgm:prSet phldrT="[Texto]">
        <dgm:style>
          <a:lnRef idx="2">
            <a:schemeClr val="dk1"/>
          </a:lnRef>
          <a:fillRef idx="1">
            <a:schemeClr val="lt1"/>
          </a:fillRef>
          <a:effectRef idx="0">
            <a:schemeClr val="dk1"/>
          </a:effectRef>
          <a:fontRef idx="minor">
            <a:schemeClr val="dk1"/>
          </a:fontRef>
        </dgm:style>
      </dgm:prSet>
      <dgm:spPr>
        <a:ln>
          <a:solidFill>
            <a:srgbClr val="883128"/>
          </a:solidFill>
        </a:ln>
      </dgm:spPr>
      <dgm:t>
        <a:bodyPr/>
        <a:lstStyle/>
        <a:p>
          <a:r>
            <a:rPr lang="es-EC" dirty="0" smtClean="0">
              <a:latin typeface="Times New Roman" panose="02020603050405020304" pitchFamily="18" charset="0"/>
              <a:cs typeface="Times New Roman" panose="02020603050405020304" pitchFamily="18" charset="0"/>
            </a:rPr>
            <a:t>Efemérides Precisas</a:t>
          </a:r>
          <a:endParaRPr lang="es-EC" dirty="0">
            <a:latin typeface="Times New Roman" panose="02020603050405020304" pitchFamily="18" charset="0"/>
            <a:cs typeface="Times New Roman" panose="02020603050405020304" pitchFamily="18" charset="0"/>
          </a:endParaRPr>
        </a:p>
      </dgm:t>
    </dgm:pt>
    <dgm:pt modelId="{D28FA1CC-D91D-43DB-AA41-D942C59F2D29}" type="parTrans" cxnId="{DE82FD16-D251-4F21-9D43-F7300DC91A78}">
      <dgm:prSet/>
      <dgm:spPr/>
      <dgm:t>
        <a:bodyPr/>
        <a:lstStyle/>
        <a:p>
          <a:endParaRPr lang="es-EC">
            <a:latin typeface="Times New Roman" panose="02020603050405020304" pitchFamily="18" charset="0"/>
            <a:cs typeface="Times New Roman" panose="02020603050405020304" pitchFamily="18" charset="0"/>
          </a:endParaRPr>
        </a:p>
      </dgm:t>
    </dgm:pt>
    <dgm:pt modelId="{FEB7B797-3625-4AFF-AA23-9485150607BD}" type="sibTrans" cxnId="{DE82FD16-D251-4F21-9D43-F7300DC91A78}">
      <dgm:prSet/>
      <dgm:spPr/>
      <dgm:t>
        <a:bodyPr/>
        <a:lstStyle/>
        <a:p>
          <a:endParaRPr lang="es-EC">
            <a:latin typeface="Times New Roman" panose="02020603050405020304" pitchFamily="18" charset="0"/>
            <a:cs typeface="Times New Roman" panose="02020603050405020304" pitchFamily="18" charset="0"/>
          </a:endParaRPr>
        </a:p>
      </dgm:t>
    </dgm:pt>
    <dgm:pt modelId="{7E1DDEED-D532-4997-B7F9-0DD0EFF9CBC4}" type="pres">
      <dgm:prSet presAssocID="{8E09EED4-7BFB-43A4-8852-247DE7EF93EF}" presName="Name0" presStyleCnt="0">
        <dgm:presLayoutVars>
          <dgm:dir/>
          <dgm:animLvl val="lvl"/>
          <dgm:resizeHandles val="exact"/>
        </dgm:presLayoutVars>
      </dgm:prSet>
      <dgm:spPr/>
    </dgm:pt>
    <dgm:pt modelId="{15DD34C3-E8BF-461B-AEC1-89AD6C146FC7}" type="pres">
      <dgm:prSet presAssocID="{02687740-7C0C-4112-997D-3FE52D52D8BE}" presName="parTxOnly" presStyleLbl="node1" presStyleIdx="0" presStyleCnt="5">
        <dgm:presLayoutVars>
          <dgm:chMax val="0"/>
          <dgm:chPref val="0"/>
          <dgm:bulletEnabled val="1"/>
        </dgm:presLayoutVars>
      </dgm:prSet>
      <dgm:spPr/>
      <dgm:t>
        <a:bodyPr/>
        <a:lstStyle/>
        <a:p>
          <a:endParaRPr lang="es-EC"/>
        </a:p>
      </dgm:t>
    </dgm:pt>
    <dgm:pt modelId="{D6169334-0ACD-4E84-B836-B7EC6A17E9BB}" type="pres">
      <dgm:prSet presAssocID="{A33C5272-88EA-4A94-B15F-E0047627DBC9}" presName="parTxOnlySpace" presStyleCnt="0"/>
      <dgm:spPr/>
    </dgm:pt>
    <dgm:pt modelId="{54E59EE5-481E-4457-ACDB-BEDBACD2F52A}" type="pres">
      <dgm:prSet presAssocID="{9BF8039A-A6C3-4A3A-9078-24EB16156D75}" presName="parTxOnly" presStyleLbl="node1" presStyleIdx="1" presStyleCnt="5">
        <dgm:presLayoutVars>
          <dgm:chMax val="0"/>
          <dgm:chPref val="0"/>
          <dgm:bulletEnabled val="1"/>
        </dgm:presLayoutVars>
      </dgm:prSet>
      <dgm:spPr/>
      <dgm:t>
        <a:bodyPr/>
        <a:lstStyle/>
        <a:p>
          <a:endParaRPr lang="es-EC"/>
        </a:p>
      </dgm:t>
    </dgm:pt>
    <dgm:pt modelId="{5B4F978B-774A-4793-9895-72782F0BBADF}" type="pres">
      <dgm:prSet presAssocID="{29B6BCFD-0AAE-4268-ADF5-8EAA712C551C}" presName="parTxOnlySpace" presStyleCnt="0"/>
      <dgm:spPr/>
    </dgm:pt>
    <dgm:pt modelId="{6049B67E-3887-4C4A-B9FA-610CF5BECB5A}" type="pres">
      <dgm:prSet presAssocID="{1B402587-1C44-4D2E-A545-D859110FA8DF}" presName="parTxOnly" presStyleLbl="node1" presStyleIdx="2" presStyleCnt="5">
        <dgm:presLayoutVars>
          <dgm:chMax val="0"/>
          <dgm:chPref val="0"/>
          <dgm:bulletEnabled val="1"/>
        </dgm:presLayoutVars>
      </dgm:prSet>
      <dgm:spPr/>
      <dgm:t>
        <a:bodyPr/>
        <a:lstStyle/>
        <a:p>
          <a:endParaRPr lang="es-EC"/>
        </a:p>
      </dgm:t>
    </dgm:pt>
    <dgm:pt modelId="{CA95C84B-CD10-493C-8321-39F0927D94E5}" type="pres">
      <dgm:prSet presAssocID="{86FE7909-0CBD-4A27-AA02-2E61A0C9AE39}" presName="parTxOnlySpace" presStyleCnt="0"/>
      <dgm:spPr/>
    </dgm:pt>
    <dgm:pt modelId="{3F2B14E6-73C9-4561-B694-23B0421486B1}" type="pres">
      <dgm:prSet presAssocID="{CF421A83-A9EB-4F11-AA8F-D79EBCB68C5D}" presName="parTxOnly" presStyleLbl="node1" presStyleIdx="3" presStyleCnt="5">
        <dgm:presLayoutVars>
          <dgm:chMax val="0"/>
          <dgm:chPref val="0"/>
          <dgm:bulletEnabled val="1"/>
        </dgm:presLayoutVars>
      </dgm:prSet>
      <dgm:spPr/>
      <dgm:t>
        <a:bodyPr/>
        <a:lstStyle/>
        <a:p>
          <a:endParaRPr lang="es-EC"/>
        </a:p>
      </dgm:t>
    </dgm:pt>
    <dgm:pt modelId="{F7056302-80AB-4590-BF0D-B7071A885127}" type="pres">
      <dgm:prSet presAssocID="{53FD6E30-54EC-4314-8AA0-2BBBD188524F}" presName="parTxOnlySpace" presStyleCnt="0"/>
      <dgm:spPr/>
    </dgm:pt>
    <dgm:pt modelId="{7A0C214A-32F0-4F23-8DE9-424BD2FBAA43}" type="pres">
      <dgm:prSet presAssocID="{56D88791-4D70-4CA3-A91D-83F466236251}" presName="parTxOnly" presStyleLbl="node1" presStyleIdx="4" presStyleCnt="5">
        <dgm:presLayoutVars>
          <dgm:chMax val="0"/>
          <dgm:chPref val="0"/>
          <dgm:bulletEnabled val="1"/>
        </dgm:presLayoutVars>
      </dgm:prSet>
      <dgm:spPr/>
      <dgm:t>
        <a:bodyPr/>
        <a:lstStyle/>
        <a:p>
          <a:endParaRPr lang="es-EC"/>
        </a:p>
      </dgm:t>
    </dgm:pt>
  </dgm:ptLst>
  <dgm:cxnLst>
    <dgm:cxn modelId="{2ADB3554-2D41-40FF-9F6A-3BDB5BF6BC61}" srcId="{8E09EED4-7BFB-43A4-8852-247DE7EF93EF}" destId="{1B402587-1C44-4D2E-A545-D859110FA8DF}" srcOrd="2" destOrd="0" parTransId="{F2A08D01-B83A-4E73-85EB-EC01E4E85C22}" sibTransId="{86FE7909-0CBD-4A27-AA02-2E61A0C9AE39}"/>
    <dgm:cxn modelId="{1B1B1F5B-ECE6-4CBC-A063-1119651EB028}" type="presOf" srcId="{8E09EED4-7BFB-43A4-8852-247DE7EF93EF}" destId="{7E1DDEED-D532-4997-B7F9-0DD0EFF9CBC4}" srcOrd="0" destOrd="0" presId="urn:microsoft.com/office/officeart/2005/8/layout/chevron1"/>
    <dgm:cxn modelId="{EE7490C2-63E4-4568-8E69-59912DF9DED2}" srcId="{8E09EED4-7BFB-43A4-8852-247DE7EF93EF}" destId="{02687740-7C0C-4112-997D-3FE52D52D8BE}" srcOrd="0" destOrd="0" parTransId="{CC548920-3E8A-4D17-8EBC-493A30C52B82}" sibTransId="{A33C5272-88EA-4A94-B15F-E0047627DBC9}"/>
    <dgm:cxn modelId="{4DCEB1A1-E6F8-4A7A-8403-E646FDD82309}" type="presOf" srcId="{56D88791-4D70-4CA3-A91D-83F466236251}" destId="{7A0C214A-32F0-4F23-8DE9-424BD2FBAA43}" srcOrd="0" destOrd="0" presId="urn:microsoft.com/office/officeart/2005/8/layout/chevron1"/>
    <dgm:cxn modelId="{B48F9F2C-F657-45DB-9D08-14447282BF96}" type="presOf" srcId="{CF421A83-A9EB-4F11-AA8F-D79EBCB68C5D}" destId="{3F2B14E6-73C9-4561-B694-23B0421486B1}" srcOrd="0" destOrd="0" presId="urn:microsoft.com/office/officeart/2005/8/layout/chevron1"/>
    <dgm:cxn modelId="{DE82FD16-D251-4F21-9D43-F7300DC91A78}" srcId="{8E09EED4-7BFB-43A4-8852-247DE7EF93EF}" destId="{56D88791-4D70-4CA3-A91D-83F466236251}" srcOrd="4" destOrd="0" parTransId="{D28FA1CC-D91D-43DB-AA41-D942C59F2D29}" sibTransId="{FEB7B797-3625-4AFF-AA23-9485150607BD}"/>
    <dgm:cxn modelId="{9C74D51F-5B59-4AD8-A11B-C40FD5DB2151}" type="presOf" srcId="{9BF8039A-A6C3-4A3A-9078-24EB16156D75}" destId="{54E59EE5-481E-4457-ACDB-BEDBACD2F52A}" srcOrd="0" destOrd="0" presId="urn:microsoft.com/office/officeart/2005/8/layout/chevron1"/>
    <dgm:cxn modelId="{E33B0545-9309-4B96-B9E9-E9E0C66B0581}" type="presOf" srcId="{02687740-7C0C-4112-997D-3FE52D52D8BE}" destId="{15DD34C3-E8BF-461B-AEC1-89AD6C146FC7}" srcOrd="0" destOrd="0" presId="urn:microsoft.com/office/officeart/2005/8/layout/chevron1"/>
    <dgm:cxn modelId="{60C544EC-2870-4857-9945-A7D4D1693057}" srcId="{8E09EED4-7BFB-43A4-8852-247DE7EF93EF}" destId="{9BF8039A-A6C3-4A3A-9078-24EB16156D75}" srcOrd="1" destOrd="0" parTransId="{2BED7F68-A1F6-42A4-B369-F0C961AD0B59}" sibTransId="{29B6BCFD-0AAE-4268-ADF5-8EAA712C551C}"/>
    <dgm:cxn modelId="{966747C1-1353-4DB5-8356-29AC35201DD7}" srcId="{8E09EED4-7BFB-43A4-8852-247DE7EF93EF}" destId="{CF421A83-A9EB-4F11-AA8F-D79EBCB68C5D}" srcOrd="3" destOrd="0" parTransId="{0742DA58-4896-49B1-AABD-0AED3CFA0102}" sibTransId="{53FD6E30-54EC-4314-8AA0-2BBBD188524F}"/>
    <dgm:cxn modelId="{B24503CC-64E8-429F-BBCD-1473BB9529B3}" type="presOf" srcId="{1B402587-1C44-4D2E-A545-D859110FA8DF}" destId="{6049B67E-3887-4C4A-B9FA-610CF5BECB5A}" srcOrd="0" destOrd="0" presId="urn:microsoft.com/office/officeart/2005/8/layout/chevron1"/>
    <dgm:cxn modelId="{7A06A4B1-A4E7-42B7-8D07-6A2CBE1E01BA}" type="presParOf" srcId="{7E1DDEED-D532-4997-B7F9-0DD0EFF9CBC4}" destId="{15DD34C3-E8BF-461B-AEC1-89AD6C146FC7}" srcOrd="0" destOrd="0" presId="urn:microsoft.com/office/officeart/2005/8/layout/chevron1"/>
    <dgm:cxn modelId="{118DDD60-5739-4EE6-93BD-2D8DB1426359}" type="presParOf" srcId="{7E1DDEED-D532-4997-B7F9-0DD0EFF9CBC4}" destId="{D6169334-0ACD-4E84-B836-B7EC6A17E9BB}" srcOrd="1" destOrd="0" presId="urn:microsoft.com/office/officeart/2005/8/layout/chevron1"/>
    <dgm:cxn modelId="{CE5D3574-1B3A-44BA-BD47-73DF1FB37487}" type="presParOf" srcId="{7E1DDEED-D532-4997-B7F9-0DD0EFF9CBC4}" destId="{54E59EE5-481E-4457-ACDB-BEDBACD2F52A}" srcOrd="2" destOrd="0" presId="urn:microsoft.com/office/officeart/2005/8/layout/chevron1"/>
    <dgm:cxn modelId="{E6496D58-5346-484D-936F-969C0620709E}" type="presParOf" srcId="{7E1DDEED-D532-4997-B7F9-0DD0EFF9CBC4}" destId="{5B4F978B-774A-4793-9895-72782F0BBADF}" srcOrd="3" destOrd="0" presId="urn:microsoft.com/office/officeart/2005/8/layout/chevron1"/>
    <dgm:cxn modelId="{DF2C3C7F-AA68-4713-99DD-FDB832E178E7}" type="presParOf" srcId="{7E1DDEED-D532-4997-B7F9-0DD0EFF9CBC4}" destId="{6049B67E-3887-4C4A-B9FA-610CF5BECB5A}" srcOrd="4" destOrd="0" presId="urn:microsoft.com/office/officeart/2005/8/layout/chevron1"/>
    <dgm:cxn modelId="{26ECAA95-1CBD-47A3-A4AB-A2C089A9281C}" type="presParOf" srcId="{7E1DDEED-D532-4997-B7F9-0DD0EFF9CBC4}" destId="{CA95C84B-CD10-493C-8321-39F0927D94E5}" srcOrd="5" destOrd="0" presId="urn:microsoft.com/office/officeart/2005/8/layout/chevron1"/>
    <dgm:cxn modelId="{263E9897-3953-45FC-8837-E2EB66F40C92}" type="presParOf" srcId="{7E1DDEED-D532-4997-B7F9-0DD0EFF9CBC4}" destId="{3F2B14E6-73C9-4561-B694-23B0421486B1}" srcOrd="6" destOrd="0" presId="urn:microsoft.com/office/officeart/2005/8/layout/chevron1"/>
    <dgm:cxn modelId="{34A33989-F44F-4E9F-9F25-624E14B1CA57}" type="presParOf" srcId="{7E1DDEED-D532-4997-B7F9-0DD0EFF9CBC4}" destId="{F7056302-80AB-4590-BF0D-B7071A885127}" srcOrd="7" destOrd="0" presId="urn:microsoft.com/office/officeart/2005/8/layout/chevron1"/>
    <dgm:cxn modelId="{65CC6658-54A6-4FEF-A99C-C82285B56691}" type="presParOf" srcId="{7E1DDEED-D532-4997-B7F9-0DD0EFF9CBC4}" destId="{7A0C214A-32F0-4F23-8DE9-424BD2FBAA4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D34C3-E8BF-461B-AEC1-89AD6C146FC7}">
      <dsp:nvSpPr>
        <dsp:cNvPr id="0" name=""/>
        <dsp:cNvSpPr/>
      </dsp:nvSpPr>
      <dsp:spPr>
        <a:xfrm>
          <a:off x="2210" y="258165"/>
          <a:ext cx="1967275" cy="786910"/>
        </a:xfrm>
        <a:prstGeom prst="chevron">
          <a:avLst/>
        </a:prstGeom>
        <a:solidFill>
          <a:schemeClr val="lt1"/>
        </a:solidFill>
        <a:ln w="26425" cap="flat" cmpd="sng" algn="ctr">
          <a:solidFill>
            <a:srgbClr val="00B050"/>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_tradnl" sz="1400" kern="1200" dirty="0" smtClean="0">
              <a:latin typeface="Times New Roman" panose="02020603050405020304" pitchFamily="18" charset="0"/>
              <a:cs typeface="Times New Roman" panose="02020603050405020304" pitchFamily="18" charset="0"/>
            </a:rPr>
            <a:t> Corrección de la ionósfera</a:t>
          </a:r>
        </a:p>
        <a:p>
          <a:pPr lvl="0" algn="ctr" defTabSz="622300">
            <a:lnSpc>
              <a:spcPct val="90000"/>
            </a:lnSpc>
            <a:spcBef>
              <a:spcPct val="0"/>
            </a:spcBef>
            <a:spcAft>
              <a:spcPct val="35000"/>
            </a:spcAft>
          </a:pPr>
          <a:r>
            <a:rPr lang="es-ES_tradnl" sz="1400" kern="1200" dirty="0" smtClean="0">
              <a:latin typeface="Times New Roman" panose="02020603050405020304" pitchFamily="18" charset="0"/>
              <a:cs typeface="Times New Roman" panose="02020603050405020304" pitchFamily="18" charset="0"/>
            </a:rPr>
            <a:t>“Ion Free LC”, </a:t>
          </a:r>
          <a:endParaRPr lang="es-EC" sz="1400" kern="1200" dirty="0">
            <a:latin typeface="Times New Roman" panose="02020603050405020304" pitchFamily="18" charset="0"/>
            <a:cs typeface="Times New Roman" panose="02020603050405020304" pitchFamily="18" charset="0"/>
          </a:endParaRPr>
        </a:p>
      </dsp:txBody>
      <dsp:txXfrm>
        <a:off x="395665" y="258165"/>
        <a:ext cx="1180365" cy="786910"/>
      </dsp:txXfrm>
    </dsp:sp>
    <dsp:sp modelId="{54E59EE5-481E-4457-ACDB-BEDBACD2F52A}">
      <dsp:nvSpPr>
        <dsp:cNvPr id="0" name=""/>
        <dsp:cNvSpPr/>
      </dsp:nvSpPr>
      <dsp:spPr>
        <a:xfrm>
          <a:off x="1772758" y="258165"/>
          <a:ext cx="1967275" cy="786910"/>
        </a:xfrm>
        <a:prstGeom prst="chevron">
          <a:avLst/>
        </a:prstGeom>
        <a:solidFill>
          <a:schemeClr val="lt1"/>
        </a:solidFill>
        <a:ln w="26425" cap="flat" cmpd="sng" algn="ctr">
          <a:solidFill>
            <a:srgbClr val="FFD347"/>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_tradnl" sz="1400" kern="1200" dirty="0" smtClean="0">
              <a:latin typeface="Times New Roman" panose="02020603050405020304" pitchFamily="18" charset="0"/>
              <a:cs typeface="Times New Roman" panose="02020603050405020304" pitchFamily="18" charset="0"/>
            </a:rPr>
            <a:t>Corrección de mareas terrestres “Solid/OTL”</a:t>
          </a:r>
          <a:endParaRPr lang="es-EC" sz="1400" kern="1200" dirty="0">
            <a:latin typeface="Times New Roman" panose="02020603050405020304" pitchFamily="18" charset="0"/>
            <a:cs typeface="Times New Roman" panose="02020603050405020304" pitchFamily="18" charset="0"/>
          </a:endParaRPr>
        </a:p>
      </dsp:txBody>
      <dsp:txXfrm>
        <a:off x="2166213" y="258165"/>
        <a:ext cx="1180365" cy="786910"/>
      </dsp:txXfrm>
    </dsp:sp>
    <dsp:sp modelId="{6049B67E-3887-4C4A-B9FA-610CF5BECB5A}">
      <dsp:nvSpPr>
        <dsp:cNvPr id="0" name=""/>
        <dsp:cNvSpPr/>
      </dsp:nvSpPr>
      <dsp:spPr>
        <a:xfrm>
          <a:off x="3543307" y="258165"/>
          <a:ext cx="1967275" cy="786910"/>
        </a:xfrm>
        <a:prstGeom prst="chevron">
          <a:avLst/>
        </a:prstGeom>
        <a:solidFill>
          <a:schemeClr val="lt1"/>
        </a:solidFill>
        <a:ln w="26425" cap="flat" cmpd="sng" algn="ctr">
          <a:solidFill>
            <a:srgbClr val="7030A0"/>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_tradnl" sz="1400" kern="1200" dirty="0" smtClean="0">
              <a:latin typeface="Times New Roman" panose="02020603050405020304" pitchFamily="18" charset="0"/>
              <a:cs typeface="Times New Roman" panose="02020603050405020304" pitchFamily="18" charset="0"/>
            </a:rPr>
            <a:t>Corrección de la Tropósfera “</a:t>
          </a:r>
          <a:r>
            <a:rPr lang="es-ES_tradnl" sz="1400" kern="1200" dirty="0" err="1" smtClean="0">
              <a:latin typeface="Times New Roman" panose="02020603050405020304" pitchFamily="18" charset="0"/>
              <a:cs typeface="Times New Roman" panose="02020603050405020304" pitchFamily="18" charset="0"/>
            </a:rPr>
            <a:t>Estimate</a:t>
          </a:r>
          <a:r>
            <a:rPr lang="es-ES_tradnl" sz="1400" kern="1200" dirty="0" smtClean="0">
              <a:latin typeface="Times New Roman" panose="02020603050405020304" pitchFamily="18" charset="0"/>
              <a:cs typeface="Times New Roman" panose="02020603050405020304" pitchFamily="18" charset="0"/>
            </a:rPr>
            <a:t> ZTD” </a:t>
          </a:r>
          <a:endParaRPr lang="es-EC" sz="1400" kern="1200" dirty="0">
            <a:latin typeface="Times New Roman" panose="02020603050405020304" pitchFamily="18" charset="0"/>
            <a:cs typeface="Times New Roman" panose="02020603050405020304" pitchFamily="18" charset="0"/>
          </a:endParaRPr>
        </a:p>
      </dsp:txBody>
      <dsp:txXfrm>
        <a:off x="3936762" y="258165"/>
        <a:ext cx="1180365" cy="786910"/>
      </dsp:txXfrm>
    </dsp:sp>
    <dsp:sp modelId="{3F2B14E6-73C9-4561-B694-23B0421486B1}">
      <dsp:nvSpPr>
        <dsp:cNvPr id="0" name=""/>
        <dsp:cNvSpPr/>
      </dsp:nvSpPr>
      <dsp:spPr>
        <a:xfrm>
          <a:off x="5313855" y="258165"/>
          <a:ext cx="1967275" cy="786910"/>
        </a:xfrm>
        <a:prstGeom prst="chevron">
          <a:avLst/>
        </a:prstGeom>
        <a:solidFill>
          <a:schemeClr val="lt1"/>
        </a:solidFill>
        <a:ln w="26425" cap="flat" cmpd="sng" algn="ctr">
          <a:solidFill>
            <a:srgbClr val="0070C0"/>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_tradnl" sz="1400" kern="1200" dirty="0" smtClean="0">
              <a:latin typeface="Times New Roman" panose="02020603050405020304" pitchFamily="18" charset="0"/>
              <a:cs typeface="Times New Roman" panose="02020603050405020304" pitchFamily="18" charset="0"/>
            </a:rPr>
            <a:t>Resolución de ambigüedades por el modo “</a:t>
          </a:r>
          <a:r>
            <a:rPr lang="es-ES_tradnl" sz="1400" kern="1200" dirty="0" err="1" smtClean="0">
              <a:latin typeface="Times New Roman" panose="02020603050405020304" pitchFamily="18" charset="0"/>
              <a:cs typeface="Times New Roman" panose="02020603050405020304" pitchFamily="18" charset="0"/>
            </a:rPr>
            <a:t>Fix</a:t>
          </a:r>
          <a:r>
            <a:rPr lang="es-ES_tradnl" sz="1400" kern="1200" dirty="0" smtClean="0">
              <a:latin typeface="Times New Roman" panose="02020603050405020304" pitchFamily="18" charset="0"/>
              <a:cs typeface="Times New Roman" panose="02020603050405020304" pitchFamily="18" charset="0"/>
            </a:rPr>
            <a:t> and </a:t>
          </a:r>
          <a:r>
            <a:rPr lang="es-ES_tradnl" sz="1400" kern="1200" dirty="0" err="1" smtClean="0">
              <a:latin typeface="Times New Roman" panose="02020603050405020304" pitchFamily="18" charset="0"/>
              <a:cs typeface="Times New Roman" panose="02020603050405020304" pitchFamily="18" charset="0"/>
            </a:rPr>
            <a:t>Hold</a:t>
          </a:r>
          <a:r>
            <a:rPr lang="es-ES_tradnl" sz="1400" kern="1200" dirty="0" smtClean="0">
              <a:latin typeface="Times New Roman" panose="02020603050405020304" pitchFamily="18" charset="0"/>
              <a:cs typeface="Times New Roman" panose="02020603050405020304" pitchFamily="18" charset="0"/>
            </a:rPr>
            <a:t>”</a:t>
          </a:r>
          <a:endParaRPr lang="es-EC" sz="1400" kern="1200" dirty="0">
            <a:latin typeface="Times New Roman" panose="02020603050405020304" pitchFamily="18" charset="0"/>
            <a:cs typeface="Times New Roman" panose="02020603050405020304" pitchFamily="18" charset="0"/>
          </a:endParaRPr>
        </a:p>
      </dsp:txBody>
      <dsp:txXfrm>
        <a:off x="5707310" y="258165"/>
        <a:ext cx="1180365" cy="786910"/>
      </dsp:txXfrm>
    </dsp:sp>
    <dsp:sp modelId="{7A0C214A-32F0-4F23-8DE9-424BD2FBAA43}">
      <dsp:nvSpPr>
        <dsp:cNvPr id="0" name=""/>
        <dsp:cNvSpPr/>
      </dsp:nvSpPr>
      <dsp:spPr>
        <a:xfrm>
          <a:off x="7084403" y="258165"/>
          <a:ext cx="1967275" cy="786910"/>
        </a:xfrm>
        <a:prstGeom prst="chevron">
          <a:avLst/>
        </a:prstGeom>
        <a:solidFill>
          <a:schemeClr val="lt1"/>
        </a:solidFill>
        <a:ln w="26425" cap="flat" cmpd="sng" algn="ctr">
          <a:solidFill>
            <a:srgbClr val="88312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Efemérides Precisas</a:t>
          </a:r>
          <a:endParaRPr lang="es-EC" sz="1400" kern="1200" dirty="0">
            <a:latin typeface="Times New Roman" panose="02020603050405020304" pitchFamily="18" charset="0"/>
            <a:cs typeface="Times New Roman" panose="02020603050405020304" pitchFamily="18" charset="0"/>
          </a:endParaRPr>
        </a:p>
      </dsp:txBody>
      <dsp:txXfrm>
        <a:off x="7477858" y="258165"/>
        <a:ext cx="1180365" cy="7869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B806F9-6847-4B46-A760-F588DA76881B}" type="datetimeFigureOut">
              <a:rPr lang="es-EC" smtClean="0"/>
              <a:t>9/7/2018</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2AABC8-0FBE-49A5-8E67-0920F396EA5B}" type="slidenum">
              <a:rPr lang="es-EC" smtClean="0"/>
              <a:t>‹Nº›</a:t>
            </a:fld>
            <a:endParaRPr lang="es-EC"/>
          </a:p>
        </p:txBody>
      </p:sp>
    </p:spTree>
    <p:extLst>
      <p:ext uri="{BB962C8B-B14F-4D97-AF65-F5344CB8AC3E}">
        <p14:creationId xmlns:p14="http://schemas.microsoft.com/office/powerpoint/2010/main" val="1020212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67062-3C31-46F0-9D36-C4F81F3D1258}" type="datetimeFigureOut">
              <a:rPr lang="es-EC" smtClean="0"/>
              <a:t>9/7/2018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773BF-F8C3-4BED-B0FF-E6D3202AFBF1}" type="slidenum">
              <a:rPr lang="es-EC" smtClean="0"/>
              <a:t>‹Nº›</a:t>
            </a:fld>
            <a:endParaRPr lang="es-EC"/>
          </a:p>
        </p:txBody>
      </p:sp>
    </p:spTree>
    <p:extLst>
      <p:ext uri="{BB962C8B-B14F-4D97-AF65-F5344CB8AC3E}">
        <p14:creationId xmlns:p14="http://schemas.microsoft.com/office/powerpoint/2010/main" val="10538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A83E91C-443B-4955-8919-C095F824D5B3}" type="slidenum">
              <a:rPr lang="es-EC" smtClean="0"/>
              <a:t>4</a:t>
            </a:fld>
            <a:endParaRPr lang="es-EC"/>
          </a:p>
        </p:txBody>
      </p:sp>
    </p:spTree>
    <p:extLst>
      <p:ext uri="{BB962C8B-B14F-4D97-AF65-F5344CB8AC3E}">
        <p14:creationId xmlns:p14="http://schemas.microsoft.com/office/powerpoint/2010/main" val="199645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5C773BF-F8C3-4BED-B0FF-E6D3202AFBF1}" type="slidenum">
              <a:rPr lang="es-EC" smtClean="0"/>
              <a:t>10</a:t>
            </a:fld>
            <a:endParaRPr lang="es-EC"/>
          </a:p>
        </p:txBody>
      </p:sp>
    </p:spTree>
    <p:extLst>
      <p:ext uri="{BB962C8B-B14F-4D97-AF65-F5344CB8AC3E}">
        <p14:creationId xmlns:p14="http://schemas.microsoft.com/office/powerpoint/2010/main" val="171696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5E115D-E0F7-4437-B197-90D86AA23D10}" type="datetimeFigureOut">
              <a:rPr lang="es-ES" smtClean="0"/>
              <a:t>09/07/2018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F35242C-B86F-4B1B-B868-229E69E64C3C}" type="slidenum">
              <a:rPr lang="es-ES" smtClean="0"/>
              <a:t>‹Nº›</a:t>
            </a:fld>
            <a:endParaRPr lang="es-E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5E115D-E0F7-4437-B197-90D86AA23D10}" type="datetimeFigureOut">
              <a:rPr lang="es-ES" smtClean="0"/>
              <a:t>09/07/2018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F35242C-B86F-4B1B-B868-229E69E64C3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5E115D-E0F7-4437-B197-90D86AA23D10}" type="datetimeFigureOut">
              <a:rPr lang="es-ES" smtClean="0"/>
              <a:t>09/07/2018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F35242C-B86F-4B1B-B868-229E69E64C3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5E115D-E0F7-4437-B197-90D86AA23D10}" type="datetimeFigureOut">
              <a:rPr lang="es-ES" smtClean="0"/>
              <a:t>09/07/2018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F35242C-B86F-4B1B-B868-229E69E64C3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5E115D-E0F7-4437-B197-90D86AA23D10}" type="datetimeFigureOut">
              <a:rPr lang="es-ES" smtClean="0"/>
              <a:t>09/07/2018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F35242C-B86F-4B1B-B868-229E69E64C3C}" type="slidenum">
              <a:rPr lang="es-ES" smtClean="0"/>
              <a:t>‹Nº›</a:t>
            </a:fld>
            <a:endParaRPr lang="es-E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C5E115D-E0F7-4437-B197-90D86AA23D10}" type="datetimeFigureOut">
              <a:rPr lang="es-ES" smtClean="0"/>
              <a:t>09/07/2018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F35242C-B86F-4B1B-B868-229E69E64C3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C5E115D-E0F7-4437-B197-90D86AA23D10}" type="datetimeFigureOut">
              <a:rPr lang="es-ES" smtClean="0"/>
              <a:t>09/07/2018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F35242C-B86F-4B1B-B868-229E69E64C3C}" type="slidenum">
              <a:rPr lang="es-ES" smtClean="0"/>
              <a:t>‹Nº›</a:t>
            </a:fld>
            <a:endParaRPr lang="es-E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C5E115D-E0F7-4437-B197-90D86AA23D10}" type="datetimeFigureOut">
              <a:rPr lang="es-ES" smtClean="0"/>
              <a:t>09/07/2018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F35242C-B86F-4B1B-B868-229E69E64C3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E115D-E0F7-4437-B197-90D86AA23D10}" type="datetimeFigureOut">
              <a:rPr lang="es-ES" smtClean="0"/>
              <a:t>09/07/2018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F35242C-B86F-4B1B-B868-229E69E64C3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5E115D-E0F7-4437-B197-90D86AA23D10}" type="datetimeFigureOut">
              <a:rPr lang="es-ES" smtClean="0"/>
              <a:t>09/07/2018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F35242C-B86F-4B1B-B868-229E69E64C3C}" type="slidenum">
              <a:rPr lang="es-ES" smtClean="0"/>
              <a:t>‹Nº›</a:t>
            </a:fld>
            <a:endParaRPr lang="es-E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5E115D-E0F7-4437-B197-90D86AA23D10}" type="datetimeFigureOut">
              <a:rPr lang="es-ES" smtClean="0"/>
              <a:t>09/07/2018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F35242C-B86F-4B1B-B868-229E69E64C3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C5E115D-E0F7-4437-B197-90D86AA23D10}" type="datetimeFigureOut">
              <a:rPr lang="es-ES" smtClean="0"/>
              <a:t>09/07/2018</a:t>
            </a:fld>
            <a:endParaRPr lang="es-E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F35242C-B86F-4B1B-B868-229E69E64C3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9.png"/><Relationship Id="rId4" Type="http://schemas.openxmlformats.org/officeDocument/2006/relationships/diagramData" Target="../diagrams/data1.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5.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0.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mfalban@espe.edu.ec"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artierra@espe.edu.e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6064753"/>
            <a:ext cx="2232247" cy="57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905963"/>
            <a:ext cx="896280" cy="89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00" y="6021288"/>
            <a:ext cx="665631" cy="66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451452" y="1628800"/>
            <a:ext cx="8225004" cy="1642864"/>
          </a:xfrm>
        </p:spPr>
        <p:txBody>
          <a:bodyPr>
            <a:normAutofit fontScale="70000" lnSpcReduction="20000"/>
          </a:bodyPr>
          <a:lstStyle/>
          <a:p>
            <a:r>
              <a:rPr lang="es-EC" sz="3200" dirty="0"/>
              <a:t> </a:t>
            </a:r>
          </a:p>
          <a:p>
            <a:pPr algn="ctr"/>
            <a:endParaRPr lang="es-EC" sz="3200" b="1" dirty="0" smtClean="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a:t>
            </a:r>
            <a:r>
              <a:rPr lang="es-EC" sz="3200" b="1" dirty="0" smtClean="0">
                <a:latin typeface="Times New Roman" panose="02020603050405020304" pitchFamily="18" charset="0"/>
                <a:cs typeface="Times New Roman" panose="02020603050405020304" pitchFamily="18" charset="0"/>
              </a:rPr>
              <a:t>TÉCNICA </a:t>
            </a:r>
            <a:r>
              <a:rPr lang="es-EC" sz="3200" b="1" dirty="0">
                <a:latin typeface="Times New Roman" panose="02020603050405020304" pitchFamily="18" charset="0"/>
                <a:cs typeface="Times New Roman" panose="02020603050405020304" pitchFamily="18" charset="0"/>
              </a:rPr>
              <a:t>DE POSICIONAMIENTO PUNTUAL PRECISO (PPP) APLICADA A LA ESTIMACIÓN DE VAPOR DE AGUA PRECIPITABLE (PWV) DE LA ESTACIÓN </a:t>
            </a:r>
            <a:r>
              <a:rPr lang="es-EC" sz="3200" b="1" dirty="0" smtClean="0">
                <a:latin typeface="Times New Roman" panose="02020603050405020304" pitchFamily="18" charset="0"/>
                <a:cs typeface="Times New Roman" panose="02020603050405020304" pitchFamily="18" charset="0"/>
              </a:rPr>
              <a:t>EPEC”</a:t>
            </a:r>
            <a:endParaRPr lang="es-EC" sz="3200" b="1" dirty="0">
              <a:latin typeface="Times New Roman" panose="02020603050405020304" pitchFamily="18" charset="0"/>
              <a:cs typeface="Times New Roman" panose="02020603050405020304" pitchFamily="18" charset="0"/>
            </a:endParaRPr>
          </a:p>
          <a:p>
            <a:endParaRPr lang="es-ES" dirty="0">
              <a:solidFill>
                <a:schemeClr val="bg1"/>
              </a:solidFill>
              <a:latin typeface="Times New Roman" panose="02020603050405020304" pitchFamily="18" charset="0"/>
              <a:cs typeface="Times New Roman" panose="02020603050405020304" pitchFamily="18" charset="0"/>
            </a:endParaRPr>
          </a:p>
        </p:txBody>
      </p:sp>
      <p:sp>
        <p:nvSpPr>
          <p:cNvPr id="11" name="1 Título"/>
          <p:cNvSpPr txBox="1">
            <a:spLocks/>
          </p:cNvSpPr>
          <p:nvPr/>
        </p:nvSpPr>
        <p:spPr>
          <a:xfrm>
            <a:off x="323528" y="2204864"/>
            <a:ext cx="8229600" cy="1066800"/>
          </a:xfrm>
          <a:prstGeom prst="rect">
            <a:avLst/>
          </a:prstGeom>
        </p:spPr>
        <p:txBody>
          <a:bodyPr vert="horz" anchor="b">
            <a:normAutofit fontScale="90000" lnSpcReduction="20000"/>
          </a:bodyPr>
          <a:lstStyle>
            <a:lvl1pPr algn="l" rtl="0" eaLnBrk="1" latinLnBrk="0" hangingPunct="1">
              <a:spcBef>
                <a:spcPct val="0"/>
              </a:spcBef>
              <a:buNone/>
              <a:defRPr kumimoji="0" sz="4400" kern="1200">
                <a:solidFill>
                  <a:schemeClr val="bg1"/>
                </a:solidFill>
                <a:latin typeface="+mj-lt"/>
                <a:ea typeface="+mj-ea"/>
                <a:cs typeface="+mj-cs"/>
              </a:defRPr>
            </a:lvl1pPr>
          </a:lstStyle>
          <a:p>
            <a:r>
              <a:rPr lang="es-ES" dirty="0" smtClean="0"/>
              <a:t/>
            </a:r>
            <a:br>
              <a:rPr lang="es-ES" dirty="0" smtClean="0"/>
            </a:br>
            <a:endParaRPr lang="es-ES" dirty="0"/>
          </a:p>
        </p:txBody>
      </p:sp>
      <p:sp>
        <p:nvSpPr>
          <p:cNvPr id="5" name="4 Rectángulo"/>
          <p:cNvSpPr/>
          <p:nvPr/>
        </p:nvSpPr>
        <p:spPr>
          <a:xfrm>
            <a:off x="1211799" y="3501008"/>
            <a:ext cx="6840760" cy="1169551"/>
          </a:xfrm>
          <a:prstGeom prst="rect">
            <a:avLst/>
          </a:prstGeom>
        </p:spPr>
        <p:txBody>
          <a:bodyPr wrap="square">
            <a:spAutoFit/>
          </a:bodyPr>
          <a:lstStyle/>
          <a:p>
            <a:pPr algn="ctr"/>
            <a:r>
              <a:rPr lang="es-EC" sz="1200" b="1" dirty="0">
                <a:latin typeface="Times New Roman" panose="02020603050405020304" pitchFamily="18" charset="0"/>
                <a:cs typeface="Times New Roman" panose="02020603050405020304" pitchFamily="18" charset="0"/>
              </a:rPr>
              <a:t>AUTOR</a:t>
            </a:r>
            <a:r>
              <a:rPr lang="es-ES" sz="1200" b="1" dirty="0">
                <a:latin typeface="Times New Roman" panose="02020603050405020304" pitchFamily="18" charset="0"/>
                <a:cs typeface="Times New Roman" panose="02020603050405020304" pitchFamily="18" charset="0"/>
              </a:rPr>
              <a:t>: ALBÁN AGUIRRE, MARÍA </a:t>
            </a:r>
            <a:r>
              <a:rPr lang="es-ES" sz="1200" b="1" dirty="0" smtClean="0">
                <a:latin typeface="Times New Roman" panose="02020603050405020304" pitchFamily="18" charset="0"/>
                <a:cs typeface="Times New Roman" panose="02020603050405020304" pitchFamily="18" charset="0"/>
              </a:rPr>
              <a:t>FERNANDA</a:t>
            </a:r>
          </a:p>
          <a:p>
            <a:pPr algn="ctr"/>
            <a:r>
              <a:rPr lang="es-ES" sz="1100" dirty="0" smtClean="0">
                <a:latin typeface="Times New Roman" panose="02020603050405020304" pitchFamily="18" charset="0"/>
                <a:cs typeface="Times New Roman" panose="02020603050405020304" pitchFamily="18" charset="0"/>
              </a:rPr>
              <a:t>mfalban@espe.edu.ec</a:t>
            </a:r>
            <a:endParaRPr lang="es-ES" sz="1100" dirty="0">
              <a:latin typeface="Times New Roman" panose="02020603050405020304" pitchFamily="18" charset="0"/>
              <a:cs typeface="Times New Roman" panose="02020603050405020304" pitchFamily="18" charset="0"/>
            </a:endParaRPr>
          </a:p>
          <a:p>
            <a:pPr algn="ctr"/>
            <a:endParaRPr lang="es-EC" sz="1200" dirty="0">
              <a:latin typeface="Times New Roman" panose="02020603050405020304" pitchFamily="18" charset="0"/>
              <a:cs typeface="Times New Roman" panose="02020603050405020304" pitchFamily="18" charset="0"/>
            </a:endParaRPr>
          </a:p>
          <a:p>
            <a:pPr algn="ctr"/>
            <a:r>
              <a:rPr lang="es-ES" sz="1200" b="1" dirty="0">
                <a:latin typeface="Times New Roman" panose="02020603050405020304" pitchFamily="18" charset="0"/>
                <a:cs typeface="Times New Roman" panose="02020603050405020304" pitchFamily="18" charset="0"/>
              </a:rPr>
              <a:t>DIRECTOR: TIERRA CRIOLLO, ALFONSO </a:t>
            </a:r>
            <a:r>
              <a:rPr lang="es-ES" sz="1200" b="1" dirty="0" smtClean="0">
                <a:latin typeface="Times New Roman" panose="02020603050405020304" pitchFamily="18" charset="0"/>
                <a:cs typeface="Times New Roman" panose="02020603050405020304" pitchFamily="18" charset="0"/>
              </a:rPr>
              <a:t>RODRIGO</a:t>
            </a:r>
          </a:p>
          <a:p>
            <a:pPr algn="ctr"/>
            <a:r>
              <a:rPr lang="es-ES" sz="1100" dirty="0" smtClean="0">
                <a:latin typeface="Times New Roman" panose="02020603050405020304" pitchFamily="18" charset="0"/>
                <a:cs typeface="Times New Roman" panose="02020603050405020304" pitchFamily="18" charset="0"/>
              </a:rPr>
              <a:t>artierra@espe.edu.ec</a:t>
            </a:r>
            <a:endParaRPr lang="es-ES" sz="1100" dirty="0">
              <a:latin typeface="Times New Roman" panose="02020603050405020304" pitchFamily="18" charset="0"/>
              <a:cs typeface="Times New Roman" panose="02020603050405020304" pitchFamily="18" charset="0"/>
            </a:endParaRPr>
          </a:p>
          <a:p>
            <a:pPr algn="ctr"/>
            <a:endParaRPr lang="es-EC" sz="12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3575" t="59845" r="41541" b="28992"/>
          <a:stretch/>
        </p:blipFill>
        <p:spPr bwMode="auto">
          <a:xfrm>
            <a:off x="2267744" y="5966319"/>
            <a:ext cx="3073607" cy="775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749461" y="943853"/>
            <a:ext cx="7920880" cy="646331"/>
          </a:xfrm>
          <a:prstGeom prst="rect">
            <a:avLst/>
          </a:prstGeom>
        </p:spPr>
        <p:txBody>
          <a:bodyPr wrap="square">
            <a:spAutoFit/>
          </a:bodyPr>
          <a:lstStyle/>
          <a:p>
            <a:pPr algn="ctr"/>
            <a:r>
              <a:rPr lang="es-EC" b="1" dirty="0">
                <a:latin typeface="Times New Roman" panose="02020603050405020304" pitchFamily="18" charset="0"/>
                <a:cs typeface="Times New Roman" panose="02020603050405020304" pitchFamily="18" charset="0"/>
              </a:rPr>
              <a:t>TRABAJO DE TITULACIÓN, PREVIO A LA OBTENCIÓN DEL TÍTULO DE INGENIERO GEÓGRAFO Y DEL MEDIO AMBIENTE </a:t>
            </a:r>
          </a:p>
        </p:txBody>
      </p:sp>
      <p:sp>
        <p:nvSpPr>
          <p:cNvPr id="12" name="Subtitle 2"/>
          <p:cNvSpPr txBox="1">
            <a:spLocks/>
          </p:cNvSpPr>
          <p:nvPr/>
        </p:nvSpPr>
        <p:spPr>
          <a:xfrm>
            <a:off x="323527" y="5174231"/>
            <a:ext cx="8181687" cy="792088"/>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latin typeface="Times New Roman" panose="02020603050405020304" pitchFamily="18" charset="0"/>
                <a:cs typeface="Times New Roman" panose="02020603050405020304" pitchFamily="18" charset="0"/>
              </a:rPr>
              <a:t>DIRECTOR DE LA CARRERA</a:t>
            </a:r>
            <a:r>
              <a:rPr lang="en-US" sz="1200" dirty="0">
                <a:latin typeface="Times New Roman" panose="02020603050405020304" pitchFamily="18" charset="0"/>
                <a:cs typeface="Times New Roman" panose="02020603050405020304" pitchFamily="18" charset="0"/>
              </a:rPr>
              <a:t>:</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Ing</a:t>
            </a:r>
            <a:r>
              <a:rPr lang="en-US" sz="1200" dirty="0" smtClean="0">
                <a:latin typeface="Times New Roman" panose="02020603050405020304" pitchFamily="18" charset="0"/>
                <a:cs typeface="Times New Roman" panose="02020603050405020304" pitchFamily="18" charset="0"/>
              </a:rPr>
              <a:t>. Wilson Jácome Mg.                              </a:t>
            </a:r>
            <a:r>
              <a:rPr lang="en-US" sz="1200" b="1" dirty="0" smtClean="0">
                <a:latin typeface="Times New Roman" panose="02020603050405020304" pitchFamily="18" charset="0"/>
                <a:cs typeface="Times New Roman" panose="02020603050405020304" pitchFamily="18" charset="0"/>
              </a:rPr>
              <a:t>DOCENTE </a:t>
            </a:r>
            <a:r>
              <a:rPr lang="en-US" sz="1200" b="1" dirty="0">
                <a:latin typeface="Times New Roman" panose="02020603050405020304" pitchFamily="18" charset="0"/>
                <a:cs typeface="Times New Roman" panose="02020603050405020304" pitchFamily="18" charset="0"/>
              </a:rPr>
              <a:t>DESIGNADO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Izar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Sinde</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Mg.  </a:t>
            </a:r>
          </a:p>
          <a:p>
            <a:endParaRPr lang="en-US" sz="1200" dirty="0" smtClean="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                                                                   SECRETARIO ACADÉMICO</a:t>
            </a:r>
            <a:r>
              <a:rPr lang="en-US" sz="1200" dirty="0" smtClean="0">
                <a:latin typeface="Times New Roman" panose="02020603050405020304" pitchFamily="18" charset="0"/>
                <a:cs typeface="Times New Roman" panose="02020603050405020304" pitchFamily="18" charset="0"/>
              </a:rPr>
              <a:t>: Dr. Marcelo Mejía </a:t>
            </a:r>
          </a:p>
        </p:txBody>
      </p:sp>
      <p:sp>
        <p:nvSpPr>
          <p:cNvPr id="4" name="3 Rectángulo"/>
          <p:cNvSpPr/>
          <p:nvPr/>
        </p:nvSpPr>
        <p:spPr>
          <a:xfrm>
            <a:off x="2346179" y="4475629"/>
            <a:ext cx="4572000" cy="430887"/>
          </a:xfrm>
          <a:prstGeom prst="rect">
            <a:avLst/>
          </a:prstGeom>
        </p:spPr>
        <p:txBody>
          <a:bodyPr>
            <a:spAutoFit/>
          </a:bodyPr>
          <a:lstStyle/>
          <a:p>
            <a:pPr algn="ctr"/>
            <a:r>
              <a:rPr lang="es-ES" sz="1100" dirty="0">
                <a:latin typeface="Times New Roman" panose="02020603050405020304" pitchFamily="18" charset="0"/>
                <a:cs typeface="Times New Roman" panose="02020603050405020304" pitchFamily="18" charset="0"/>
              </a:rPr>
              <a:t>SANGOLQUÍ- ECUADOR</a:t>
            </a:r>
            <a:endParaRPr lang="es-EC" sz="1100" dirty="0">
              <a:latin typeface="Times New Roman" panose="02020603050405020304" pitchFamily="18" charset="0"/>
              <a:cs typeface="Times New Roman" panose="02020603050405020304" pitchFamily="18" charset="0"/>
            </a:endParaRPr>
          </a:p>
          <a:p>
            <a:pPr algn="ctr"/>
            <a:r>
              <a:rPr lang="es-ES" sz="1100" dirty="0">
                <a:latin typeface="Times New Roman" panose="02020603050405020304" pitchFamily="18" charset="0"/>
                <a:cs typeface="Times New Roman" panose="02020603050405020304" pitchFamily="18" charset="0"/>
              </a:rPr>
              <a:t>2018</a:t>
            </a:r>
            <a:endParaRPr lang="es-EC"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771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143" y="525125"/>
            <a:ext cx="8229600" cy="1066800"/>
          </a:xfrm>
        </p:spPr>
        <p:txBody>
          <a:bodyPr>
            <a:normAutofit fontScale="90000"/>
          </a:bodyPr>
          <a:lstStyle/>
          <a:p>
            <a:r>
              <a:rPr lang="es-EC" dirty="0" smtClean="0">
                <a:latin typeface="Times New Roman" panose="02020603050405020304" pitchFamily="18" charset="0"/>
                <a:cs typeface="Times New Roman" panose="02020603050405020304" pitchFamily="18" charset="0"/>
              </a:rPr>
              <a:t>PROCESAMIENTO DE DATOS:</a:t>
            </a:r>
            <a:r>
              <a:rPr lang="es-EC" dirty="0">
                <a:latin typeface="Times New Roman" panose="02020603050405020304" pitchFamily="18" charset="0"/>
                <a:cs typeface="Times New Roman" panose="02020603050405020304" pitchFamily="18" charset="0"/>
              </a:rPr>
              <a:t/>
            </a:r>
            <a:br>
              <a:rPr lang="es-EC" dirty="0">
                <a:latin typeface="Times New Roman" panose="02020603050405020304" pitchFamily="18" charset="0"/>
                <a:cs typeface="Times New Roman" panose="02020603050405020304" pitchFamily="18" charset="0"/>
              </a:rPr>
            </a:br>
            <a:endParaRPr lang="es-EC" dirty="0">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11 CuadroTexto"/>
          <p:cNvSpPr txBox="1"/>
          <p:nvPr/>
        </p:nvSpPr>
        <p:spPr>
          <a:xfrm>
            <a:off x="46143" y="1268760"/>
            <a:ext cx="8928992" cy="584775"/>
          </a:xfrm>
          <a:prstGeom prst="rect">
            <a:avLst/>
          </a:prstGeom>
          <a:noFill/>
        </p:spPr>
        <p:txBody>
          <a:bodyPr wrap="square" rtlCol="0">
            <a:spAutoFit/>
          </a:bodyPr>
          <a:lstStyle/>
          <a:p>
            <a:pPr algn="just"/>
            <a:r>
              <a:rPr lang="es-EC" sz="1600" dirty="0" smtClean="0">
                <a:latin typeface="Times New Roman" panose="02020603050405020304" pitchFamily="18" charset="0"/>
                <a:cs typeface="Times New Roman" panose="02020603050405020304" pitchFamily="18" charset="0"/>
              </a:rPr>
              <a:t>Se utilizó la </a:t>
            </a:r>
            <a:r>
              <a:rPr lang="es-EC" sz="1600" dirty="0">
                <a:latin typeface="Times New Roman" panose="02020603050405020304" pitchFamily="18" charset="0"/>
                <a:cs typeface="Times New Roman" panose="02020603050405020304" pitchFamily="18" charset="0"/>
              </a:rPr>
              <a:t>aplicación RTKPOST perteneciente al software RTKLIB </a:t>
            </a:r>
            <a:r>
              <a:rPr lang="es-EC" sz="1600" dirty="0" smtClean="0">
                <a:latin typeface="Times New Roman" panose="02020603050405020304" pitchFamily="18" charset="0"/>
                <a:cs typeface="Times New Roman" panose="02020603050405020304" pitchFamily="18" charset="0"/>
              </a:rPr>
              <a:t>2.4.2</a:t>
            </a:r>
            <a:r>
              <a:rPr lang="es-EC" sz="1600" dirty="0">
                <a:latin typeface="Times New Roman" panose="02020603050405020304" pitchFamily="18" charset="0"/>
                <a:cs typeface="Times New Roman" panose="02020603050405020304" pitchFamily="18" charset="0"/>
              </a:rPr>
              <a:t>,</a:t>
            </a:r>
            <a:r>
              <a:rPr lang="es-ES_tradnl" sz="1600" dirty="0" smtClean="0">
                <a:latin typeface="Times New Roman" panose="02020603050405020304" pitchFamily="18" charset="0"/>
                <a:cs typeface="Times New Roman" panose="02020603050405020304" pitchFamily="18" charset="0"/>
              </a:rPr>
              <a:t>  </a:t>
            </a:r>
            <a:r>
              <a:rPr lang="es-ES_tradnl" sz="1600" b="1" dirty="0">
                <a:latin typeface="Times New Roman" panose="02020603050405020304" pitchFamily="18" charset="0"/>
                <a:cs typeface="Times New Roman" panose="02020603050405020304" pitchFamily="18" charset="0"/>
              </a:rPr>
              <a:t>paquete de programas de código abierto </a:t>
            </a:r>
            <a:r>
              <a:rPr lang="es-ES_tradnl" sz="1600" dirty="0" smtClean="0">
                <a:latin typeface="Times New Roman" panose="02020603050405020304" pitchFamily="18" charset="0"/>
                <a:cs typeface="Times New Roman" panose="02020603050405020304" pitchFamily="18" charset="0"/>
              </a:rPr>
              <a:t>, </a:t>
            </a:r>
            <a:r>
              <a:rPr lang="es-ES_tradnl" sz="1600" dirty="0">
                <a:latin typeface="Times New Roman" panose="02020603050405020304" pitchFamily="18" charset="0"/>
                <a:cs typeface="Times New Roman" panose="02020603050405020304" pitchFamily="18" charset="0"/>
              </a:rPr>
              <a:t>disponible para su descarga en la web en: http://www.rtklib.com/ </a:t>
            </a:r>
            <a:endParaRPr lang="es-ES_tradnl" sz="1600" dirty="0" smtClean="0">
              <a:latin typeface="Times New Roman" panose="02020603050405020304" pitchFamily="18" charset="0"/>
              <a:cs typeface="Times New Roman" panose="02020603050405020304" pitchFamily="18" charset="0"/>
            </a:endParaRPr>
          </a:p>
        </p:txBody>
      </p:sp>
      <p:sp>
        <p:nvSpPr>
          <p:cNvPr id="13" name="12 Flecha derecha"/>
          <p:cNvSpPr/>
          <p:nvPr/>
        </p:nvSpPr>
        <p:spPr>
          <a:xfrm>
            <a:off x="4536838" y="2611337"/>
            <a:ext cx="360040" cy="43204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Times New Roman" panose="02020603050405020304" pitchFamily="18" charset="0"/>
              <a:cs typeface="Times New Roman" panose="02020603050405020304" pitchFamily="18" charset="0"/>
            </a:endParaRPr>
          </a:p>
        </p:txBody>
      </p:sp>
      <p:sp>
        <p:nvSpPr>
          <p:cNvPr id="14" name="13 Flecha abajo"/>
          <p:cNvSpPr/>
          <p:nvPr/>
        </p:nvSpPr>
        <p:spPr>
          <a:xfrm>
            <a:off x="6671880" y="4258842"/>
            <a:ext cx="504056" cy="36004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236" r="3047" b="74191"/>
          <a:stretch/>
        </p:blipFill>
        <p:spPr bwMode="auto">
          <a:xfrm>
            <a:off x="5042578" y="4627079"/>
            <a:ext cx="3598716" cy="50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3818822505"/>
              </p:ext>
            </p:extLst>
          </p:nvPr>
        </p:nvGraphicFramePr>
        <p:xfrm>
          <a:off x="46143" y="5443163"/>
          <a:ext cx="9053890" cy="13032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Rectángulo"/>
          <p:cNvSpPr/>
          <p:nvPr/>
        </p:nvSpPr>
        <p:spPr>
          <a:xfrm>
            <a:off x="1500825" y="5173741"/>
            <a:ext cx="1350050" cy="261610"/>
          </a:xfrm>
          <a:prstGeom prst="rect">
            <a:avLst/>
          </a:prstGeom>
        </p:spPr>
        <p:txBody>
          <a:bodyPr wrap="none">
            <a:spAutoFit/>
          </a:bodyPr>
          <a:lstStyle/>
          <a:p>
            <a:r>
              <a:rPr lang="es-EC" sz="1100" i="1" dirty="0">
                <a:solidFill>
                  <a:srgbClr val="5F5F5F"/>
                </a:solidFill>
                <a:latin typeface="Times New Roman"/>
                <a:ea typeface="Calibri"/>
                <a:cs typeface="Times New Roman"/>
              </a:rPr>
              <a:t>Figura </a:t>
            </a:r>
            <a:r>
              <a:rPr lang="es-EC" sz="1100" i="1" dirty="0" smtClean="0">
                <a:solidFill>
                  <a:srgbClr val="5F5F5F"/>
                </a:solidFill>
                <a:latin typeface="Times New Roman"/>
                <a:ea typeface="Calibri"/>
                <a:cs typeface="Times New Roman"/>
              </a:rPr>
              <a:t>9. RTKPOST</a:t>
            </a:r>
            <a:endParaRPr lang="es-EC" sz="1100" dirty="0"/>
          </a:p>
        </p:txBody>
      </p:sp>
      <p:sp>
        <p:nvSpPr>
          <p:cNvPr id="8" name="7 Rectángulo"/>
          <p:cNvSpPr/>
          <p:nvPr/>
        </p:nvSpPr>
        <p:spPr>
          <a:xfrm>
            <a:off x="5508104" y="5127574"/>
            <a:ext cx="2422458" cy="261610"/>
          </a:xfrm>
          <a:prstGeom prst="rect">
            <a:avLst/>
          </a:prstGeom>
        </p:spPr>
        <p:txBody>
          <a:bodyPr wrap="none">
            <a:spAutoFit/>
          </a:bodyPr>
          <a:lstStyle/>
          <a:p>
            <a:r>
              <a:rPr lang="es-EC" sz="1100" i="1" dirty="0" smtClean="0">
                <a:solidFill>
                  <a:srgbClr val="5F5F5F"/>
                </a:solidFill>
                <a:latin typeface="Times New Roman"/>
                <a:ea typeface="Calibri"/>
                <a:cs typeface="Times New Roman"/>
              </a:rPr>
              <a:t>Figura 11. Ventana de Configuración 2</a:t>
            </a:r>
            <a:endParaRPr lang="es-EC" sz="1100" dirty="0"/>
          </a:p>
        </p:txBody>
      </p:sp>
      <p:sp>
        <p:nvSpPr>
          <p:cNvPr id="17" name="16 Rectángulo"/>
          <p:cNvSpPr/>
          <p:nvPr/>
        </p:nvSpPr>
        <p:spPr>
          <a:xfrm>
            <a:off x="5296023" y="3931783"/>
            <a:ext cx="2422458" cy="261610"/>
          </a:xfrm>
          <a:prstGeom prst="rect">
            <a:avLst/>
          </a:prstGeom>
        </p:spPr>
        <p:txBody>
          <a:bodyPr wrap="none">
            <a:spAutoFit/>
          </a:bodyPr>
          <a:lstStyle/>
          <a:p>
            <a:r>
              <a:rPr lang="es-EC" sz="1100" i="1" dirty="0" smtClean="0">
                <a:solidFill>
                  <a:srgbClr val="5F5F5F"/>
                </a:solidFill>
                <a:latin typeface="Times New Roman"/>
                <a:ea typeface="Calibri"/>
                <a:cs typeface="Times New Roman"/>
              </a:rPr>
              <a:t>Figura 10. Ventana de Configuración 1</a:t>
            </a:r>
            <a:endParaRPr lang="es-EC" sz="1100" dirty="0"/>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894" y="2137765"/>
            <a:ext cx="38354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17 Imagen"/>
          <p:cNvPicPr/>
          <p:nvPr/>
        </p:nvPicPr>
        <p:blipFill rotWithShape="1">
          <a:blip r:embed="rId10"/>
          <a:srcRect l="-215" t="9585" r="3035" b="33045"/>
          <a:stretch/>
        </p:blipFill>
        <p:spPr>
          <a:xfrm>
            <a:off x="4896878" y="2137765"/>
            <a:ext cx="3542148" cy="1701278"/>
          </a:xfrm>
          <a:prstGeom prst="rect">
            <a:avLst/>
          </a:prstGeom>
        </p:spPr>
      </p:pic>
    </p:spTree>
    <p:extLst>
      <p:ext uri="{BB962C8B-B14F-4D97-AF65-F5344CB8AC3E}">
        <p14:creationId xmlns:p14="http://schemas.microsoft.com/office/powerpoint/2010/main" val="2712534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3073" name="Imagen 13"/>
          <p:cNvPicPr>
            <a:picLocks noChangeAspect="1" noChangeArrowheads="1"/>
          </p:cNvPicPr>
          <p:nvPr/>
        </p:nvPicPr>
        <p:blipFill rotWithShape="1">
          <a:blip r:embed="rId2">
            <a:extLst>
              <a:ext uri="{28A0092B-C50C-407E-A947-70E740481C1C}">
                <a14:useLocalDpi xmlns:a14="http://schemas.microsoft.com/office/drawing/2010/main" val="0"/>
              </a:ext>
            </a:extLst>
          </a:blip>
          <a:srcRect t="9893" b="8625"/>
          <a:stretch/>
        </p:blipFill>
        <p:spPr bwMode="auto">
          <a:xfrm>
            <a:off x="323528" y="637953"/>
            <a:ext cx="3305674" cy="219139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2272399" y="2525779"/>
            <a:ext cx="1291489" cy="30356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2245704" y="787366"/>
            <a:ext cx="1174168" cy="30356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9" name="8 Conector recto de flecha"/>
          <p:cNvCxnSpPr/>
          <p:nvPr/>
        </p:nvCxnSpPr>
        <p:spPr>
          <a:xfrm>
            <a:off x="3563888" y="2677562"/>
            <a:ext cx="923932"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0" name="9 Conector recto de flecha"/>
          <p:cNvCxnSpPr/>
          <p:nvPr/>
        </p:nvCxnSpPr>
        <p:spPr>
          <a:xfrm>
            <a:off x="3419872" y="940078"/>
            <a:ext cx="92393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5 CuadroTexto"/>
          <p:cNvSpPr txBox="1"/>
          <p:nvPr/>
        </p:nvSpPr>
        <p:spPr>
          <a:xfrm>
            <a:off x="4716016" y="2481406"/>
            <a:ext cx="936104" cy="369332"/>
          </a:xfrm>
          <a:prstGeom prst="rect">
            <a:avLst/>
          </a:prstGeom>
          <a:noFill/>
        </p:spPr>
        <p:txBody>
          <a:bodyPr wrap="square" rtlCol="0">
            <a:spAutoFit/>
          </a:bodyPr>
          <a:lstStyle/>
          <a:p>
            <a:r>
              <a:rPr lang="es-ES" b="1" dirty="0" smtClean="0">
                <a:solidFill>
                  <a:srgbClr val="C00000"/>
                </a:solidFill>
              </a:rPr>
              <a:t>ZTD</a:t>
            </a:r>
            <a:endParaRPr lang="es-EC" b="1" dirty="0">
              <a:solidFill>
                <a:srgbClr val="C00000"/>
              </a:solidFill>
            </a:endParaRPr>
          </a:p>
        </p:txBody>
      </p:sp>
      <mc:AlternateContent xmlns:mc="http://schemas.openxmlformats.org/markup-compatibility/2006" xmlns:a14="http://schemas.microsoft.com/office/drawing/2010/main">
        <mc:Choice Requires="a14">
          <p:sp>
            <p:nvSpPr>
              <p:cNvPr id="11" name="10 Rectángulo"/>
              <p:cNvSpPr/>
              <p:nvPr/>
            </p:nvSpPr>
            <p:spPr>
              <a:xfrm>
                <a:off x="4567524" y="775263"/>
                <a:ext cx="3662349" cy="369332"/>
              </a:xfrm>
              <a:prstGeom prst="rect">
                <a:avLst/>
              </a:prstGeom>
            </p:spPr>
            <p:txBody>
              <a:bodyPr wrap="none">
                <a:spAutoFit/>
              </a:bodyPr>
              <a:lstStyle/>
              <a:p>
                <a:r>
                  <a:rPr lang="es-EC" dirty="0"/>
                  <a:t>C</a:t>
                </a:r>
                <a:r>
                  <a:rPr lang="es-EC" dirty="0" smtClean="0"/>
                  <a:t>oordenada </a:t>
                </a:r>
                <a:r>
                  <a:rPr lang="es-EC" dirty="0"/>
                  <a:t>geodésica </a:t>
                </a:r>
                <a14:m>
                  <m:oMath xmlns:m="http://schemas.openxmlformats.org/officeDocument/2006/math">
                    <m:d>
                      <m:dPr>
                        <m:ctrlPr>
                          <a:rPr lang="es-EC" i="1">
                            <a:latin typeface="Cambria Math"/>
                          </a:rPr>
                        </m:ctrlPr>
                      </m:dPr>
                      <m:e>
                        <m:r>
                          <a:rPr lang="es-EC" b="1" i="1" smtClean="0">
                            <a:solidFill>
                              <a:srgbClr val="C00000"/>
                            </a:solidFill>
                            <a:latin typeface="Cambria Math"/>
                          </a:rPr>
                          <m:t>𝝋</m:t>
                        </m:r>
                        <m:r>
                          <a:rPr lang="es-EC" i="1">
                            <a:latin typeface="Cambria Math"/>
                          </a:rPr>
                          <m:t> , </m:t>
                        </m:r>
                        <m:r>
                          <a:rPr lang="es-EC" i="1">
                            <a:latin typeface="Cambria Math"/>
                          </a:rPr>
                          <m:t>𝜆</m:t>
                        </m:r>
                        <m:r>
                          <a:rPr lang="es-EC" i="1">
                            <a:latin typeface="Cambria Math"/>
                          </a:rPr>
                          <m:t>, </m:t>
                        </m:r>
                        <m:sSub>
                          <m:sSubPr>
                            <m:ctrlPr>
                              <a:rPr lang="es-EC" b="1" i="1" smtClean="0">
                                <a:solidFill>
                                  <a:srgbClr val="C00000"/>
                                </a:solidFill>
                                <a:latin typeface="Cambria Math"/>
                              </a:rPr>
                            </m:ctrlPr>
                          </m:sSubPr>
                          <m:e>
                            <m:r>
                              <a:rPr lang="es-EC" b="1" i="1">
                                <a:solidFill>
                                  <a:srgbClr val="C00000"/>
                                </a:solidFill>
                                <a:latin typeface="Cambria Math"/>
                              </a:rPr>
                              <m:t>𝒉</m:t>
                            </m:r>
                          </m:e>
                          <m:sub>
                            <m:r>
                              <a:rPr lang="es-EC" b="1" i="1">
                                <a:solidFill>
                                  <a:srgbClr val="C00000"/>
                                </a:solidFill>
                                <a:latin typeface="Cambria Math"/>
                              </a:rPr>
                              <m:t>𝒐</m:t>
                            </m:r>
                          </m:sub>
                        </m:sSub>
                      </m:e>
                    </m:d>
                  </m:oMath>
                </a14:m>
                <a:r>
                  <a:rPr lang="es-EC" dirty="0"/>
                  <a:t> </a:t>
                </a:r>
              </a:p>
            </p:txBody>
          </p:sp>
        </mc:Choice>
        <mc:Fallback xmlns="">
          <p:sp>
            <p:nvSpPr>
              <p:cNvPr id="11" name="10 Rectángulo"/>
              <p:cNvSpPr>
                <a:spLocks noRot="1" noChangeAspect="1" noMove="1" noResize="1" noEditPoints="1" noAdjustHandles="1" noChangeArrowheads="1" noChangeShapeType="1" noTextEdit="1"/>
              </p:cNvSpPr>
              <p:nvPr/>
            </p:nvSpPr>
            <p:spPr>
              <a:xfrm>
                <a:off x="4567524" y="775263"/>
                <a:ext cx="3662349" cy="369332"/>
              </a:xfrm>
              <a:prstGeom prst="rect">
                <a:avLst/>
              </a:prstGeom>
              <a:blipFill rotWithShape="1">
                <a:blip r:embed="rId3"/>
                <a:stretch>
                  <a:fillRect l="-1331" t="-8197" b="-245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2763558" y="3364402"/>
                <a:ext cx="34846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smtClean="0">
                          <a:solidFill>
                            <a:srgbClr val="C00000"/>
                          </a:solidFill>
                          <a:latin typeface="Cambria Math"/>
                        </a:rPr>
                        <m:t>𝒁𝑻𝑫</m:t>
                      </m:r>
                      <m:r>
                        <a:rPr lang="es-ES" b="0" i="1" smtClean="0">
                          <a:latin typeface="Cambria Math"/>
                        </a:rPr>
                        <m:t>    </m:t>
                      </m:r>
                      <m:r>
                        <a:rPr lang="es-EC" i="1" smtClean="0">
                          <a:solidFill>
                            <a:schemeClr val="tx1"/>
                          </a:solidFill>
                          <a:latin typeface="Cambria Math"/>
                        </a:rPr>
                        <m:t>=</m:t>
                      </m:r>
                      <m:r>
                        <a:rPr lang="es-ES" b="0" i="1" smtClean="0">
                          <a:solidFill>
                            <a:schemeClr val="accent1">
                              <a:lumMod val="50000"/>
                            </a:schemeClr>
                          </a:solidFill>
                          <a:latin typeface="Cambria Math"/>
                        </a:rPr>
                        <m:t>     </m:t>
                      </m:r>
                      <m:r>
                        <a:rPr lang="es-EC" i="1" smtClean="0">
                          <a:solidFill>
                            <a:schemeClr val="accent1">
                              <a:lumMod val="50000"/>
                            </a:schemeClr>
                          </a:solidFill>
                          <a:latin typeface="Cambria Math"/>
                        </a:rPr>
                        <m:t>𝑍𝐻𝐷</m:t>
                      </m:r>
                      <m:r>
                        <a:rPr lang="es-ES" b="0" i="1" smtClean="0">
                          <a:solidFill>
                            <a:schemeClr val="accent1">
                              <a:lumMod val="50000"/>
                            </a:schemeClr>
                          </a:solidFill>
                          <a:latin typeface="Cambria Math"/>
                        </a:rPr>
                        <m:t>      </m:t>
                      </m:r>
                      <m:r>
                        <a:rPr lang="es-EC" i="1">
                          <a:latin typeface="Cambria Math"/>
                        </a:rPr>
                        <m:t>+</m:t>
                      </m:r>
                      <m:r>
                        <a:rPr lang="es-ES" b="0" i="1" smtClean="0">
                          <a:latin typeface="Cambria Math"/>
                        </a:rPr>
                        <m:t>         </m:t>
                      </m:r>
                      <m:r>
                        <a:rPr lang="es-EC" i="1" smtClean="0">
                          <a:solidFill>
                            <a:srgbClr val="7030A0"/>
                          </a:solidFill>
                          <a:latin typeface="Cambria Math"/>
                        </a:rPr>
                        <m:t>𝑍𝑊𝐷</m:t>
                      </m:r>
                    </m:oMath>
                  </m:oMathPara>
                </a14:m>
                <a:endParaRPr lang="es-EC" dirty="0">
                  <a:solidFill>
                    <a:srgbClr val="7030A0"/>
                  </a:solidFill>
                </a:endParaRPr>
              </a:p>
            </p:txBody>
          </p:sp>
        </mc:Choice>
        <mc:Fallback xmlns="">
          <p:sp>
            <p:nvSpPr>
              <p:cNvPr id="13" name="12 Rectángulo"/>
              <p:cNvSpPr>
                <a:spLocks noRot="1" noChangeAspect="1" noMove="1" noResize="1" noEditPoints="1" noAdjustHandles="1" noChangeArrowheads="1" noChangeShapeType="1" noTextEdit="1"/>
              </p:cNvSpPr>
              <p:nvPr/>
            </p:nvSpPr>
            <p:spPr>
              <a:xfrm>
                <a:off x="2763558" y="3364402"/>
                <a:ext cx="3484608" cy="369332"/>
              </a:xfrm>
              <a:prstGeom prst="rect">
                <a:avLst/>
              </a:prstGeom>
              <a:blipFill rotWithShape="1">
                <a:blip r:embed="rId4"/>
                <a:stretch>
                  <a:fillRect/>
                </a:stretch>
              </a:blipFill>
            </p:spPr>
            <p:txBody>
              <a:bodyPr/>
              <a:lstStyle/>
              <a:p>
                <a:r>
                  <a:rPr lang="es-EC">
                    <a:noFill/>
                  </a:rPr>
                  <a:t> </a:t>
                </a:r>
              </a:p>
            </p:txBody>
          </p:sp>
        </mc:Fallback>
      </mc:AlternateContent>
      <p:sp>
        <p:nvSpPr>
          <p:cNvPr id="17" name="16 CuadroTexto"/>
          <p:cNvSpPr txBox="1"/>
          <p:nvPr/>
        </p:nvSpPr>
        <p:spPr>
          <a:xfrm>
            <a:off x="3988597" y="3733734"/>
            <a:ext cx="809837" cy="276999"/>
          </a:xfrm>
          <a:prstGeom prst="rect">
            <a:avLst/>
          </a:prstGeom>
          <a:noFill/>
        </p:spPr>
        <p:txBody>
          <a:bodyPr wrap="none" rtlCol="0">
            <a:spAutoFit/>
          </a:bodyPr>
          <a:lstStyle/>
          <a:p>
            <a:r>
              <a:rPr lang="es-ES" sz="1200" dirty="0" smtClean="0">
                <a:solidFill>
                  <a:schemeClr val="accent1">
                    <a:lumMod val="50000"/>
                  </a:schemeClr>
                </a:solidFill>
                <a:latin typeface="Times New Roman" panose="02020603050405020304" pitchFamily="18" charset="0"/>
                <a:cs typeface="Times New Roman" panose="02020603050405020304" pitchFamily="18" charset="0"/>
              </a:rPr>
              <a:t>Fase seca </a:t>
            </a:r>
            <a:endParaRPr lang="es-EC" sz="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8" name="17 CuadroTexto"/>
          <p:cNvSpPr txBox="1"/>
          <p:nvPr/>
        </p:nvSpPr>
        <p:spPr>
          <a:xfrm>
            <a:off x="5404515" y="3733733"/>
            <a:ext cx="994183" cy="276999"/>
          </a:xfrm>
          <a:prstGeom prst="rect">
            <a:avLst/>
          </a:prstGeom>
          <a:noFill/>
        </p:spPr>
        <p:txBody>
          <a:bodyPr wrap="none" rtlCol="0">
            <a:spAutoFit/>
          </a:bodyPr>
          <a:lstStyle/>
          <a:p>
            <a:r>
              <a:rPr lang="es-ES" sz="1200" dirty="0" smtClean="0">
                <a:solidFill>
                  <a:srgbClr val="7030A0"/>
                </a:solidFill>
                <a:latin typeface="Times New Roman" panose="02020603050405020304" pitchFamily="18" charset="0"/>
                <a:cs typeface="Times New Roman" panose="02020603050405020304" pitchFamily="18" charset="0"/>
              </a:rPr>
              <a:t>Fase húmeda</a:t>
            </a:r>
            <a:endParaRPr lang="es-EC" sz="1200" dirty="0">
              <a:solidFill>
                <a:srgbClr val="7030A0"/>
              </a:solidFill>
              <a:latin typeface="Times New Roman" panose="02020603050405020304" pitchFamily="18" charset="0"/>
              <a:cs typeface="Times New Roman" panose="02020603050405020304" pitchFamily="18" charset="0"/>
            </a:endParaRPr>
          </a:p>
        </p:txBody>
      </p:sp>
      <p:sp>
        <p:nvSpPr>
          <p:cNvPr id="21" name="1 Título"/>
          <p:cNvSpPr>
            <a:spLocks noGrp="1"/>
          </p:cNvSpPr>
          <p:nvPr>
            <p:ph type="title"/>
          </p:nvPr>
        </p:nvSpPr>
        <p:spPr>
          <a:xfrm>
            <a:off x="323528" y="4149080"/>
            <a:ext cx="8229600" cy="990600"/>
          </a:xfrm>
        </p:spPr>
        <p:txBody>
          <a:bodyPr>
            <a:normAutofit/>
          </a:bodyPr>
          <a:lstStyle/>
          <a:p>
            <a:r>
              <a:rPr lang="es-ES" sz="3200" dirty="0" smtClean="0">
                <a:latin typeface="Times New Roman" panose="02020603050405020304" pitchFamily="18" charset="0"/>
                <a:cs typeface="Times New Roman" panose="02020603050405020304" pitchFamily="18" charset="0"/>
              </a:rPr>
              <a:t>TRASFORMACIÓN DE ZTD A ZWD</a:t>
            </a:r>
            <a:endParaRPr lang="es-EC" sz="3200" dirty="0">
              <a:latin typeface="Times New Roman" panose="02020603050405020304" pitchFamily="18" charset="0"/>
              <a:cs typeface="Times New Roman" panose="02020603050405020304" pitchFamily="18" charset="0"/>
            </a:endParaRPr>
          </a:p>
        </p:txBody>
      </p:sp>
      <p:sp>
        <p:nvSpPr>
          <p:cNvPr id="22" name="2 Marcador de contenido"/>
          <p:cNvSpPr>
            <a:spLocks noGrp="1"/>
          </p:cNvSpPr>
          <p:nvPr>
            <p:ph idx="1"/>
          </p:nvPr>
        </p:nvSpPr>
        <p:spPr>
          <a:xfrm>
            <a:off x="391062" y="5030924"/>
            <a:ext cx="8229600" cy="1108720"/>
          </a:xfrm>
        </p:spPr>
        <p:txBody>
          <a:bodyPr/>
          <a:lstStyle/>
          <a:p>
            <a:r>
              <a:rPr lang="es-EC" sz="1600" dirty="0">
                <a:latin typeface="Times New Roman" panose="02020603050405020304" pitchFamily="18" charset="0"/>
                <a:cs typeface="Times New Roman" panose="02020603050405020304" pitchFamily="18" charset="0"/>
              </a:rPr>
              <a:t>La componente hidrostática definida por el modelo de Saastamoinen:</a:t>
            </a:r>
          </a:p>
          <a:p>
            <a:endParaRPr lang="es-EC" dirty="0"/>
          </a:p>
        </p:txBody>
      </p:sp>
      <mc:AlternateContent xmlns:mc="http://schemas.openxmlformats.org/markup-compatibility/2006" xmlns:a14="http://schemas.microsoft.com/office/drawing/2010/main">
        <mc:Choice Requires="a14">
          <p:sp>
            <p:nvSpPr>
              <p:cNvPr id="23" name="22 Rectángulo"/>
              <p:cNvSpPr/>
              <p:nvPr/>
            </p:nvSpPr>
            <p:spPr>
              <a:xfrm>
                <a:off x="544387" y="5679110"/>
                <a:ext cx="4572000" cy="56105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sz="1400" i="1">
                          <a:latin typeface="Cambria Math"/>
                        </a:rPr>
                        <m:t>𝑍𝐻𝐷</m:t>
                      </m:r>
                      <m:r>
                        <a:rPr lang="es-EC" sz="1400" i="1">
                          <a:latin typeface="Cambria Math"/>
                        </a:rPr>
                        <m:t>=</m:t>
                      </m:r>
                      <m:f>
                        <m:fPr>
                          <m:ctrlPr>
                            <a:rPr lang="es-EC" sz="1400" i="1">
                              <a:latin typeface="Cambria Math"/>
                            </a:rPr>
                          </m:ctrlPr>
                        </m:fPr>
                        <m:num>
                          <m:d>
                            <m:dPr>
                              <m:ctrlPr>
                                <a:rPr lang="es-EC" sz="1400" i="1">
                                  <a:latin typeface="Cambria Math"/>
                                </a:rPr>
                              </m:ctrlPr>
                            </m:dPr>
                            <m:e>
                              <m:r>
                                <a:rPr lang="es-EC" sz="1400" i="1">
                                  <a:latin typeface="Cambria Math"/>
                                </a:rPr>
                                <m:t>2.27683157×</m:t>
                              </m:r>
                              <m:sSup>
                                <m:sSupPr>
                                  <m:ctrlPr>
                                    <a:rPr lang="es-EC" sz="1400" i="1">
                                      <a:latin typeface="Cambria Math"/>
                                    </a:rPr>
                                  </m:ctrlPr>
                                </m:sSupPr>
                                <m:e>
                                  <m:r>
                                    <a:rPr lang="es-EC" sz="1400" i="1">
                                      <a:latin typeface="Cambria Math"/>
                                    </a:rPr>
                                    <m:t>10</m:t>
                                  </m:r>
                                </m:e>
                                <m:sup>
                                  <m:r>
                                    <a:rPr lang="es-EC" sz="1400" i="1">
                                      <a:latin typeface="Cambria Math"/>
                                    </a:rPr>
                                    <m:t>−3</m:t>
                                  </m:r>
                                </m:sup>
                              </m:sSup>
                              <m:r>
                                <a:rPr lang="es-EC" sz="1400" i="1">
                                  <a:latin typeface="Cambria Math"/>
                                </a:rPr>
                                <m:t>±0.0024</m:t>
                              </m:r>
                            </m:e>
                          </m:d>
                          <m:r>
                            <a:rPr lang="es-EC" sz="1400" i="1">
                              <a:latin typeface="Cambria Math"/>
                            </a:rPr>
                            <m:t>×</m:t>
                          </m:r>
                          <m:sSub>
                            <m:sSubPr>
                              <m:ctrlPr>
                                <a:rPr lang="es-EC" sz="1400" i="1">
                                  <a:latin typeface="Cambria Math"/>
                                </a:rPr>
                              </m:ctrlPr>
                            </m:sSubPr>
                            <m:e>
                              <m:r>
                                <a:rPr lang="es-EC" sz="1400" i="1">
                                  <a:latin typeface="Cambria Math"/>
                                </a:rPr>
                                <m:t>𝑃</m:t>
                              </m:r>
                            </m:e>
                            <m:sub>
                              <m:r>
                                <a:rPr lang="es-EC" sz="1400" i="1">
                                  <a:latin typeface="Cambria Math"/>
                                </a:rPr>
                                <m:t>𝑆</m:t>
                              </m:r>
                            </m:sub>
                          </m:sSub>
                        </m:num>
                        <m:den>
                          <m:r>
                            <a:rPr lang="es-EC" sz="1400" i="1">
                              <a:latin typeface="Cambria Math"/>
                            </a:rPr>
                            <m:t>1−0.0026×</m:t>
                          </m:r>
                          <m:func>
                            <m:funcPr>
                              <m:ctrlPr>
                                <a:rPr lang="es-EC" sz="1400" i="1">
                                  <a:latin typeface="Cambria Math"/>
                                </a:rPr>
                              </m:ctrlPr>
                            </m:funcPr>
                            <m:fName>
                              <m:r>
                                <m:rPr>
                                  <m:sty m:val="p"/>
                                </m:rPr>
                                <a:rPr lang="es-EC" sz="1400">
                                  <a:latin typeface="Cambria Math"/>
                                </a:rPr>
                                <m:t>cos</m:t>
                              </m:r>
                            </m:fName>
                            <m:e>
                              <m:d>
                                <m:dPr>
                                  <m:ctrlPr>
                                    <a:rPr lang="es-EC" sz="1400" i="1">
                                      <a:latin typeface="Cambria Math"/>
                                    </a:rPr>
                                  </m:ctrlPr>
                                </m:dPr>
                                <m:e>
                                  <m:r>
                                    <a:rPr lang="es-EC" sz="1400" i="1">
                                      <a:latin typeface="Cambria Math"/>
                                    </a:rPr>
                                    <m:t>2</m:t>
                                  </m:r>
                                  <m:r>
                                    <a:rPr lang="es-EC" sz="1400" i="1" smtClean="0">
                                      <a:solidFill>
                                        <a:srgbClr val="C00000"/>
                                      </a:solidFill>
                                      <a:latin typeface="Cambria Math"/>
                                    </a:rPr>
                                    <m:t>𝜑</m:t>
                                  </m:r>
                                </m:e>
                              </m:d>
                              <m:r>
                                <a:rPr lang="es-EC" sz="1400" i="1">
                                  <a:latin typeface="Cambria Math"/>
                                </a:rPr>
                                <m:t>−0.28×</m:t>
                              </m:r>
                              <m:sSup>
                                <m:sSupPr>
                                  <m:ctrlPr>
                                    <a:rPr lang="es-EC" sz="1400" i="1">
                                      <a:latin typeface="Cambria Math"/>
                                    </a:rPr>
                                  </m:ctrlPr>
                                </m:sSupPr>
                                <m:e>
                                  <m:r>
                                    <a:rPr lang="es-EC" sz="1400" i="1">
                                      <a:latin typeface="Cambria Math"/>
                                    </a:rPr>
                                    <m:t>10</m:t>
                                  </m:r>
                                </m:e>
                                <m:sup>
                                  <m:r>
                                    <a:rPr lang="es-EC" sz="1400" i="1">
                                      <a:latin typeface="Cambria Math"/>
                                    </a:rPr>
                                    <m:t>−6</m:t>
                                  </m:r>
                                </m:sup>
                              </m:sSup>
                              <m:r>
                                <a:rPr lang="es-EC" sz="1400" i="1">
                                  <a:latin typeface="Cambria Math"/>
                                </a:rPr>
                                <m:t>×</m:t>
                              </m:r>
                              <m:sSub>
                                <m:sSubPr>
                                  <m:ctrlPr>
                                    <a:rPr lang="es-EC" sz="1400" i="1" smtClean="0">
                                      <a:solidFill>
                                        <a:srgbClr val="C00000"/>
                                      </a:solidFill>
                                      <a:latin typeface="Cambria Math"/>
                                    </a:rPr>
                                  </m:ctrlPr>
                                </m:sSubPr>
                                <m:e>
                                  <m:r>
                                    <a:rPr lang="es-EC" sz="1400" i="1">
                                      <a:solidFill>
                                        <a:srgbClr val="C00000"/>
                                      </a:solidFill>
                                      <a:latin typeface="Cambria Math"/>
                                    </a:rPr>
                                    <m:t>h</m:t>
                                  </m:r>
                                </m:e>
                                <m:sub>
                                  <m:r>
                                    <a:rPr lang="es-EC" sz="1400" i="1">
                                      <a:solidFill>
                                        <a:srgbClr val="C00000"/>
                                      </a:solidFill>
                                      <a:latin typeface="Cambria Math"/>
                                    </a:rPr>
                                    <m:t>𝑜</m:t>
                                  </m:r>
                                </m:sub>
                              </m:sSub>
                            </m:e>
                          </m:func>
                        </m:den>
                      </m:f>
                    </m:oMath>
                  </m:oMathPara>
                </a14:m>
                <a:endParaRPr lang="es-EC" sz="1600" dirty="0"/>
              </a:p>
            </p:txBody>
          </p:sp>
        </mc:Choice>
        <mc:Fallback xmlns="">
          <p:sp>
            <p:nvSpPr>
              <p:cNvPr id="23" name="22 Rectángulo"/>
              <p:cNvSpPr>
                <a:spLocks noRot="1" noChangeAspect="1" noMove="1" noResize="1" noEditPoints="1" noAdjustHandles="1" noChangeArrowheads="1" noChangeShapeType="1" noTextEdit="1"/>
              </p:cNvSpPr>
              <p:nvPr/>
            </p:nvSpPr>
            <p:spPr>
              <a:xfrm>
                <a:off x="544387" y="5679110"/>
                <a:ext cx="4572000" cy="561051"/>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4" name="23 Rectángulo"/>
              <p:cNvSpPr/>
              <p:nvPr/>
            </p:nvSpPr>
            <p:spPr>
              <a:xfrm>
                <a:off x="6398698" y="5790358"/>
                <a:ext cx="2493782"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smtClean="0">
                          <a:solidFill>
                            <a:srgbClr val="7030A0"/>
                          </a:solidFill>
                          <a:latin typeface="Cambria Math"/>
                        </a:rPr>
                        <m:t>𝑍𝑊𝐷</m:t>
                      </m:r>
                      <m:r>
                        <a:rPr lang="es-ES" sz="1600" b="0" i="0" smtClean="0">
                          <a:latin typeface="Cambria Math"/>
                        </a:rPr>
                        <m:t>=</m:t>
                      </m:r>
                      <m:r>
                        <m:rPr>
                          <m:sty m:val="p"/>
                        </m:rPr>
                        <a:rPr lang="es-ES" sz="1600" b="0" i="0" smtClean="0">
                          <a:solidFill>
                            <a:srgbClr val="C00000"/>
                          </a:solidFill>
                          <a:latin typeface="Cambria Math"/>
                        </a:rPr>
                        <m:t>ZTD</m:t>
                      </m:r>
                      <m:r>
                        <a:rPr lang="en-US" sz="1600" b="0" i="0" smtClean="0">
                          <a:solidFill>
                            <a:srgbClr val="C00000"/>
                          </a:solidFill>
                          <a:latin typeface="Cambria Math"/>
                        </a:rPr>
                        <m:t>   </m:t>
                      </m:r>
                      <m:r>
                        <a:rPr lang="es-ES" sz="1600" b="0" i="0" smtClean="0">
                          <a:latin typeface="Cambria Math"/>
                        </a:rPr>
                        <m:t>−</m:t>
                      </m:r>
                      <m:r>
                        <m:rPr>
                          <m:sty m:val="p"/>
                        </m:rPr>
                        <a:rPr lang="es-ES" sz="1600" b="0" i="0" smtClean="0">
                          <a:solidFill>
                            <a:schemeClr val="accent1">
                              <a:lumMod val="50000"/>
                            </a:schemeClr>
                          </a:solidFill>
                          <a:latin typeface="Cambria Math"/>
                        </a:rPr>
                        <m:t>ZHD</m:t>
                      </m:r>
                    </m:oMath>
                  </m:oMathPara>
                </a14:m>
                <a:endParaRPr lang="es-EC" dirty="0">
                  <a:solidFill>
                    <a:schemeClr val="accent1">
                      <a:lumMod val="50000"/>
                    </a:schemeClr>
                  </a:solidFill>
                </a:endParaRPr>
              </a:p>
            </p:txBody>
          </p:sp>
        </mc:Choice>
        <mc:Fallback xmlns="">
          <p:sp>
            <p:nvSpPr>
              <p:cNvPr id="24" name="23 Rectángulo"/>
              <p:cNvSpPr>
                <a:spLocks noRot="1" noChangeAspect="1" noMove="1" noResize="1" noEditPoints="1" noAdjustHandles="1" noChangeArrowheads="1" noChangeShapeType="1" noTextEdit="1"/>
              </p:cNvSpPr>
              <p:nvPr/>
            </p:nvSpPr>
            <p:spPr>
              <a:xfrm>
                <a:off x="6398698" y="5790358"/>
                <a:ext cx="2493782" cy="338554"/>
              </a:xfrm>
              <a:prstGeom prst="rect">
                <a:avLst/>
              </a:prstGeom>
              <a:blipFill rotWithShape="1">
                <a:blip r:embed="rId6"/>
                <a:stretch>
                  <a:fillRect/>
                </a:stretch>
              </a:blipFill>
            </p:spPr>
            <p:txBody>
              <a:bodyPr/>
              <a:lstStyle/>
              <a:p>
                <a:r>
                  <a:rPr lang="es-EC">
                    <a:noFill/>
                  </a:rPr>
                  <a:t> </a:t>
                </a:r>
              </a:p>
            </p:txBody>
          </p:sp>
        </mc:Fallback>
      </mc:AlternateContent>
      <p:sp>
        <p:nvSpPr>
          <p:cNvPr id="19" name="18 Rectángulo"/>
          <p:cNvSpPr/>
          <p:nvPr/>
        </p:nvSpPr>
        <p:spPr>
          <a:xfrm>
            <a:off x="860834" y="2924944"/>
            <a:ext cx="1890261" cy="261610"/>
          </a:xfrm>
          <a:prstGeom prst="rect">
            <a:avLst/>
          </a:prstGeom>
        </p:spPr>
        <p:txBody>
          <a:bodyPr wrap="none">
            <a:spAutoFit/>
          </a:bodyPr>
          <a:lstStyle/>
          <a:p>
            <a:r>
              <a:rPr lang="es-EC" sz="1100" i="1" dirty="0">
                <a:solidFill>
                  <a:srgbClr val="5F5F5F"/>
                </a:solidFill>
                <a:latin typeface="Times New Roman"/>
                <a:ea typeface="Calibri"/>
                <a:cs typeface="Times New Roman"/>
              </a:rPr>
              <a:t>Figura </a:t>
            </a:r>
            <a:r>
              <a:rPr lang="es-EC" sz="1100" i="1" dirty="0" smtClean="0">
                <a:solidFill>
                  <a:srgbClr val="5F5F5F"/>
                </a:solidFill>
                <a:latin typeface="Times New Roman"/>
                <a:ea typeface="Calibri"/>
                <a:cs typeface="Times New Roman"/>
              </a:rPr>
              <a:t>12.  Ventana de Salida</a:t>
            </a:r>
            <a:endParaRPr lang="es-EC" sz="1100" dirty="0"/>
          </a:p>
        </p:txBody>
      </p:sp>
      <p:cxnSp>
        <p:nvCxnSpPr>
          <p:cNvPr id="3" name="2 Conector angular"/>
          <p:cNvCxnSpPr>
            <a:stCxn id="18" idx="3"/>
          </p:cNvCxnSpPr>
          <p:nvPr/>
        </p:nvCxnSpPr>
        <p:spPr>
          <a:xfrm>
            <a:off x="6398698" y="3872233"/>
            <a:ext cx="549566" cy="1806877"/>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2" name="11 Conector angular"/>
          <p:cNvCxnSpPr>
            <a:stCxn id="6" idx="3"/>
            <a:endCxn id="24" idx="0"/>
          </p:cNvCxnSpPr>
          <p:nvPr/>
        </p:nvCxnSpPr>
        <p:spPr>
          <a:xfrm>
            <a:off x="5652120" y="2666072"/>
            <a:ext cx="1993469" cy="3124286"/>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5" name="14 Conector angular"/>
          <p:cNvCxnSpPr/>
          <p:nvPr/>
        </p:nvCxnSpPr>
        <p:spPr>
          <a:xfrm rot="5400000" flipH="1" flipV="1">
            <a:off x="5511857" y="3068850"/>
            <a:ext cx="280526" cy="6062093"/>
          </a:xfrm>
          <a:prstGeom prst="bentConnector4">
            <a:avLst>
              <a:gd name="adj1" fmla="val -81490"/>
              <a:gd name="adj2" fmla="val 10377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7150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5 Rectángulo"/>
              <p:cNvSpPr/>
              <p:nvPr/>
            </p:nvSpPr>
            <p:spPr>
              <a:xfrm>
                <a:off x="3280550" y="2276872"/>
                <a:ext cx="2666307" cy="698396"/>
              </a:xfrm>
              <a:prstGeom prst="rect">
                <a:avLst/>
              </a:prstGeom>
              <a:noFill/>
            </p:spPr>
            <p:txBody>
              <a:bodyPr wrap="none">
                <a:spAutoFit/>
              </a:bodyPr>
              <a:lstStyle/>
              <a:p>
                <a:r>
                  <a:rPr lang="es-EC" dirty="0" smtClean="0">
                    <a:sym typeface="Symbol"/>
                  </a:rPr>
                  <a:t></a:t>
                </a:r>
                <a14:m>
                  <m:oMath xmlns:m="http://schemas.openxmlformats.org/officeDocument/2006/math">
                    <m:r>
                      <a:rPr lang="es-EC" i="1">
                        <a:latin typeface="Cambria Math"/>
                      </a:rPr>
                      <m:t>=  </m:t>
                    </m:r>
                    <m:f>
                      <m:fPr>
                        <m:ctrlPr>
                          <a:rPr lang="es-EC" i="1">
                            <a:latin typeface="Cambria Math"/>
                          </a:rPr>
                        </m:ctrlPr>
                      </m:fPr>
                      <m:num>
                        <m:sSup>
                          <m:sSupPr>
                            <m:ctrlPr>
                              <a:rPr lang="es-EC" i="1">
                                <a:latin typeface="Cambria Math"/>
                              </a:rPr>
                            </m:ctrlPr>
                          </m:sSupPr>
                          <m:e>
                            <m:r>
                              <a:rPr lang="es-EC" i="1">
                                <a:latin typeface="Cambria Math"/>
                              </a:rPr>
                              <m:t>10</m:t>
                            </m:r>
                          </m:e>
                          <m:sup>
                            <m:r>
                              <a:rPr lang="es-EC" i="1">
                                <a:latin typeface="Cambria Math"/>
                              </a:rPr>
                              <m:t>6</m:t>
                            </m:r>
                          </m:sup>
                        </m:sSup>
                      </m:num>
                      <m:den>
                        <m:r>
                          <a:rPr lang="es-EC" i="1">
                            <a:latin typeface="Cambria Math"/>
                          </a:rPr>
                          <m:t>𝛿</m:t>
                        </m:r>
                        <m:r>
                          <a:rPr lang="es-EC" i="1">
                            <a:latin typeface="Cambria Math"/>
                          </a:rPr>
                          <m:t>×</m:t>
                        </m:r>
                        <m:sSub>
                          <m:sSubPr>
                            <m:ctrlPr>
                              <a:rPr lang="es-EC" i="1">
                                <a:latin typeface="Cambria Math"/>
                              </a:rPr>
                            </m:ctrlPr>
                          </m:sSubPr>
                          <m:e>
                            <m:r>
                              <a:rPr lang="es-EC" i="1">
                                <a:latin typeface="Cambria Math"/>
                              </a:rPr>
                              <m:t>𝑅</m:t>
                            </m:r>
                          </m:e>
                          <m:sub>
                            <m:r>
                              <a:rPr lang="es-EC" i="1">
                                <a:latin typeface="Cambria Math"/>
                              </a:rPr>
                              <m:t>𝑣</m:t>
                            </m:r>
                          </m:sub>
                        </m:sSub>
                        <m:r>
                          <a:rPr lang="es-EC" i="1">
                            <a:latin typeface="Cambria Math"/>
                          </a:rPr>
                          <m:t>×</m:t>
                        </m:r>
                        <m:d>
                          <m:dPr>
                            <m:begChr m:val="["/>
                            <m:endChr m:val="]"/>
                            <m:ctrlPr>
                              <a:rPr lang="es-EC" i="1">
                                <a:latin typeface="Cambria Math"/>
                              </a:rPr>
                            </m:ctrlPr>
                          </m:dPr>
                          <m:e>
                            <m:d>
                              <m:dPr>
                                <m:ctrlPr>
                                  <a:rPr lang="es-EC" i="1">
                                    <a:latin typeface="Cambria Math"/>
                                  </a:rPr>
                                </m:ctrlPr>
                              </m:dPr>
                              <m:e>
                                <m:f>
                                  <m:fPr>
                                    <m:ctrlPr>
                                      <a:rPr lang="es-EC" i="1">
                                        <a:latin typeface="Cambria Math"/>
                                      </a:rPr>
                                    </m:ctrlPr>
                                  </m:fPr>
                                  <m:num>
                                    <m:r>
                                      <a:rPr lang="es-EC" i="1">
                                        <a:latin typeface="Cambria Math"/>
                                      </a:rPr>
                                      <m:t>𝑘</m:t>
                                    </m:r>
                                    <m:r>
                                      <a:rPr lang="es-EC" i="1">
                                        <a:latin typeface="Cambria Math"/>
                                      </a:rPr>
                                      <m:t>3</m:t>
                                    </m:r>
                                  </m:num>
                                  <m:den>
                                    <m:sSub>
                                      <m:sSubPr>
                                        <m:ctrlPr>
                                          <a:rPr lang="es-EC" i="1">
                                            <a:latin typeface="Cambria Math"/>
                                          </a:rPr>
                                        </m:ctrlPr>
                                      </m:sSubPr>
                                      <m:e>
                                        <m:r>
                                          <a:rPr lang="es-EC" i="1">
                                            <a:latin typeface="Cambria Math"/>
                                          </a:rPr>
                                          <m:t>𝑇</m:t>
                                        </m:r>
                                      </m:e>
                                      <m:sub>
                                        <m:r>
                                          <a:rPr lang="es-EC" i="1">
                                            <a:latin typeface="Cambria Math"/>
                                          </a:rPr>
                                          <m:t>𝑚</m:t>
                                        </m:r>
                                      </m:sub>
                                    </m:sSub>
                                  </m:den>
                                </m:f>
                              </m:e>
                            </m:d>
                            <m:r>
                              <a:rPr lang="es-EC" i="1">
                                <a:latin typeface="Cambria Math"/>
                              </a:rPr>
                              <m:t>+</m:t>
                            </m:r>
                            <m:sSubSup>
                              <m:sSubSupPr>
                                <m:ctrlPr>
                                  <a:rPr lang="es-EC" i="1">
                                    <a:latin typeface="Cambria Math"/>
                                  </a:rPr>
                                </m:ctrlPr>
                              </m:sSubSupPr>
                              <m:e>
                                <m:r>
                                  <a:rPr lang="es-EC" i="1">
                                    <a:latin typeface="Cambria Math"/>
                                  </a:rPr>
                                  <m:t>𝑘</m:t>
                                </m:r>
                              </m:e>
                              <m:sub>
                                <m:r>
                                  <a:rPr lang="es-EC" i="1">
                                    <a:latin typeface="Cambria Math"/>
                                  </a:rPr>
                                  <m:t>2</m:t>
                                </m:r>
                              </m:sub>
                              <m:sup/>
                            </m:sSubSup>
                            <m:r>
                              <a:rPr lang="es-ES" b="0" i="1" smtClean="0">
                                <a:latin typeface="Cambria Math"/>
                              </a:rPr>
                              <m:t>−</m:t>
                            </m:r>
                            <m:r>
                              <a:rPr lang="es-ES" b="0" i="1" smtClean="0">
                                <a:latin typeface="Cambria Math"/>
                              </a:rPr>
                              <m:t>𝑤</m:t>
                            </m:r>
                            <m:sSubSup>
                              <m:sSubSupPr>
                                <m:ctrlPr>
                                  <a:rPr lang="es-EC" i="1">
                                    <a:latin typeface="Cambria Math"/>
                                  </a:rPr>
                                </m:ctrlPr>
                              </m:sSubSupPr>
                              <m:e>
                                <m:r>
                                  <a:rPr lang="es-EC" i="1" smtClean="0">
                                    <a:latin typeface="Cambria Math"/>
                                    <a:ea typeface="Cambria Math"/>
                                  </a:rPr>
                                  <m:t>×</m:t>
                                </m:r>
                                <m:r>
                                  <a:rPr lang="es-EC" i="1">
                                    <a:latin typeface="Cambria Math"/>
                                  </a:rPr>
                                  <m:t>𝑘</m:t>
                                </m:r>
                              </m:e>
                              <m:sub>
                                <m:r>
                                  <a:rPr lang="es-ES" b="0" i="1" smtClean="0">
                                    <a:latin typeface="Cambria Math"/>
                                  </a:rPr>
                                  <m:t>1</m:t>
                                </m:r>
                              </m:sub>
                              <m:sup/>
                            </m:sSubSup>
                          </m:e>
                        </m:d>
                      </m:den>
                    </m:f>
                  </m:oMath>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3280550" y="2276872"/>
                <a:ext cx="2666307" cy="698396"/>
              </a:xfrm>
              <a:prstGeom prst="rect">
                <a:avLst/>
              </a:prstGeom>
              <a:blipFill rotWithShape="1">
                <a:blip r:embed="rId2"/>
                <a:stretch>
                  <a:fillRect l="-182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graphicFrame>
            <p:nvGraphicFramePr>
              <p:cNvPr id="12" name="11 Tabla"/>
              <p:cNvGraphicFramePr>
                <a:graphicFrameLocks noGrp="1"/>
              </p:cNvGraphicFramePr>
              <p:nvPr>
                <p:extLst>
                  <p:ext uri="{D42A27DB-BD31-4B8C-83A1-F6EECF244321}">
                    <p14:modId xmlns:p14="http://schemas.microsoft.com/office/powerpoint/2010/main" val="31932539"/>
                  </p:ext>
                </p:extLst>
              </p:nvPr>
            </p:nvGraphicFramePr>
            <p:xfrm>
              <a:off x="2627784" y="4221088"/>
              <a:ext cx="3974325" cy="2042160"/>
            </p:xfrm>
            <a:graphic>
              <a:graphicData uri="http://schemas.openxmlformats.org/drawingml/2006/table">
                <a:tbl>
                  <a:tblPr firstRow="1" firstCol="1" bandRow="1">
                    <a:tableStyleId>{5A111915-BE36-4E01-A7E5-04B1672EAD32}</a:tableStyleId>
                  </a:tblPr>
                  <a:tblGrid>
                    <a:gridCol w="1214783"/>
                    <a:gridCol w="1214783"/>
                    <a:gridCol w="1544759"/>
                  </a:tblGrid>
                  <a:tr h="110872">
                    <a:tc>
                      <a:txBody>
                        <a:bodyPr/>
                        <a:lstStyle/>
                        <a:p>
                          <a:pPr algn="ctr">
                            <a:lnSpc>
                              <a:spcPct val="100000"/>
                            </a:lnSpc>
                            <a:spcAft>
                              <a:spcPts val="1000"/>
                            </a:spcAft>
                          </a:pPr>
                          <a:r>
                            <a:rPr lang="es-EC" sz="1200" dirty="0">
                              <a:effectLst/>
                            </a:rPr>
                            <a:t>Parámetro</a:t>
                          </a:r>
                          <a:endParaRPr lang="es-EC" sz="1100" dirty="0">
                            <a:effectLst/>
                            <a:latin typeface="Calibri"/>
                            <a:ea typeface="Calibri"/>
                            <a:cs typeface="Times New Roman"/>
                          </a:endParaRPr>
                        </a:p>
                      </a:txBody>
                      <a:tcPr marL="68580" marR="68580" marT="0" marB="0"/>
                    </a:tc>
                    <a:tc>
                      <a:txBody>
                        <a:bodyPr/>
                        <a:lstStyle/>
                        <a:p>
                          <a:pPr algn="ctr">
                            <a:lnSpc>
                              <a:spcPct val="100000"/>
                            </a:lnSpc>
                            <a:spcAft>
                              <a:spcPts val="1000"/>
                            </a:spcAft>
                          </a:pPr>
                          <a:r>
                            <a:rPr lang="es-EC" sz="1200" dirty="0">
                              <a:effectLst/>
                            </a:rPr>
                            <a:t>Valor</a:t>
                          </a:r>
                          <a:endParaRPr lang="es-EC" sz="1100" dirty="0">
                            <a:effectLst/>
                            <a:latin typeface="Calibri"/>
                            <a:ea typeface="Calibri"/>
                            <a:cs typeface="Times New Roman"/>
                          </a:endParaRPr>
                        </a:p>
                      </a:txBody>
                      <a:tcPr marL="68580" marR="68580" marT="0" marB="0"/>
                    </a:tc>
                    <a:tc>
                      <a:txBody>
                        <a:bodyPr/>
                        <a:lstStyle/>
                        <a:p>
                          <a:pPr algn="ctr">
                            <a:lnSpc>
                              <a:spcPct val="100000"/>
                            </a:lnSpc>
                            <a:spcAft>
                              <a:spcPts val="1000"/>
                            </a:spcAft>
                          </a:pPr>
                          <a:r>
                            <a:rPr lang="es-EC" sz="1200" dirty="0">
                              <a:effectLst/>
                            </a:rPr>
                            <a:t>Unidad</a:t>
                          </a:r>
                          <a:endParaRPr lang="es-EC" sz="1100" dirty="0">
                            <a:effectLst/>
                            <a:latin typeface="Calibri"/>
                            <a:ea typeface="Calibri"/>
                            <a:cs typeface="Times New Roman"/>
                          </a:endParaRPr>
                        </a:p>
                      </a:txBody>
                      <a:tcPr marL="68580" marR="68580" marT="0" marB="0"/>
                    </a:tc>
                  </a:tr>
                  <a:tr h="199762">
                    <a:tc>
                      <a:txBody>
                        <a:bodyPr/>
                        <a:lstStyle/>
                        <a:p>
                          <a:pPr>
                            <a:lnSpc>
                              <a:spcPct val="100000"/>
                            </a:lnSpc>
                            <a:spcAft>
                              <a:spcPts val="10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C" sz="1200">
                                        <a:effectLst/>
                                        <a:latin typeface="Cambria Math"/>
                                      </a:rPr>
                                      <m:t>𝑘</m:t>
                                    </m:r>
                                  </m:e>
                                  <m:sub>
                                    <m:r>
                                      <a:rPr lang="es-EC" sz="1200">
                                        <a:effectLst/>
                                        <a:latin typeface="Cambria Math"/>
                                      </a:rPr>
                                      <m:t>1</m:t>
                                    </m:r>
                                  </m:sub>
                                </m:sSub>
                              </m:oMath>
                            </m:oMathPara>
                          </a14:m>
                          <a:endParaRPr lang="es-EC" sz="1100">
                            <a:effectLst/>
                            <a:latin typeface="Calibri"/>
                            <a:ea typeface="Calibri"/>
                            <a:cs typeface="Times New Roman"/>
                          </a:endParaRPr>
                        </a:p>
                      </a:txBody>
                      <a:tcPr marL="68580" marR="68580" marT="0" marB="0"/>
                    </a:tc>
                    <a:tc>
                      <a:txBody>
                        <a:bodyPr/>
                        <a:lstStyle/>
                        <a:p>
                          <a:pPr>
                            <a:lnSpc>
                              <a:spcPct val="100000"/>
                            </a:lnSpc>
                            <a:spcAft>
                              <a:spcPts val="1000"/>
                            </a:spcAft>
                          </a:pPr>
                          <a:r>
                            <a:rPr lang="es-EC" sz="1200" dirty="0">
                              <a:effectLst/>
                            </a:rPr>
                            <a:t>77.6</a:t>
                          </a:r>
                          <a:endParaRPr lang="es-EC" sz="1100" dirty="0">
                            <a:effectLst/>
                            <a:latin typeface="Calibri"/>
                            <a:ea typeface="Calibri"/>
                            <a:cs typeface="Times New Roman"/>
                          </a:endParaRPr>
                        </a:p>
                      </a:txBody>
                      <a:tcPr marL="68580" marR="68580" marT="0" marB="0"/>
                    </a:tc>
                    <a:tc>
                      <a:txBody>
                        <a:bodyPr/>
                        <a:lstStyle/>
                        <a:p>
                          <a:pPr>
                            <a:lnSpc>
                              <a:spcPct val="100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a:rPr>
                                  <m:t>𝐾</m:t>
                                </m:r>
                                <m:r>
                                  <a:rPr lang="es-EC" sz="1200">
                                    <a:effectLst/>
                                    <a:latin typeface="Cambria Math"/>
                                  </a:rPr>
                                  <m:t>/</m:t>
                                </m:r>
                                <m:r>
                                  <a:rPr lang="es-EC" sz="1200">
                                    <a:effectLst/>
                                    <a:latin typeface="Cambria Math"/>
                                  </a:rPr>
                                  <m:t>h𝑃𝑎</m:t>
                                </m:r>
                              </m:oMath>
                            </m:oMathPara>
                          </a14:m>
                          <a:endParaRPr lang="es-EC" sz="1100" dirty="0">
                            <a:effectLst/>
                            <a:latin typeface="Calibri"/>
                            <a:ea typeface="Calibri"/>
                            <a:cs typeface="Times New Roman"/>
                          </a:endParaRPr>
                        </a:p>
                      </a:txBody>
                      <a:tcPr marL="68580" marR="68580" marT="0" marB="0"/>
                    </a:tc>
                  </a:tr>
                  <a:tr h="199762">
                    <a:tc>
                      <a:txBody>
                        <a:bodyPr/>
                        <a:lstStyle/>
                        <a:p>
                          <a:pPr>
                            <a:lnSpc>
                              <a:spcPct val="100000"/>
                            </a:lnSpc>
                            <a:spcAft>
                              <a:spcPts val="10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C" sz="1200">
                                        <a:effectLst/>
                                        <a:latin typeface="Cambria Math"/>
                                      </a:rPr>
                                      <m:t>𝑘</m:t>
                                    </m:r>
                                  </m:e>
                                  <m:sub>
                                    <m:r>
                                      <a:rPr lang="es-EC" sz="1200">
                                        <a:effectLst/>
                                        <a:latin typeface="Cambria Math"/>
                                      </a:rPr>
                                      <m:t>2</m:t>
                                    </m:r>
                                  </m:sub>
                                </m:sSub>
                              </m:oMath>
                            </m:oMathPara>
                          </a14:m>
                          <a:endParaRPr lang="es-EC" sz="1100">
                            <a:effectLst/>
                            <a:latin typeface="Calibri"/>
                            <a:ea typeface="Calibri"/>
                            <a:cs typeface="Times New Roman"/>
                          </a:endParaRPr>
                        </a:p>
                      </a:txBody>
                      <a:tcPr marL="68580" marR="68580" marT="0" marB="0"/>
                    </a:tc>
                    <a:tc>
                      <a:txBody>
                        <a:bodyPr/>
                        <a:lstStyle/>
                        <a:p>
                          <a:pPr>
                            <a:lnSpc>
                              <a:spcPct val="100000"/>
                            </a:lnSpc>
                            <a:spcAft>
                              <a:spcPts val="1000"/>
                            </a:spcAft>
                          </a:pPr>
                          <a:r>
                            <a:rPr lang="es-EC" sz="1200">
                              <a:effectLst/>
                            </a:rPr>
                            <a:t>70.4</a:t>
                          </a:r>
                          <a:endParaRPr lang="es-EC" sz="1100">
                            <a:effectLst/>
                            <a:latin typeface="Calibri"/>
                            <a:ea typeface="Calibri"/>
                            <a:cs typeface="Times New Roman"/>
                          </a:endParaRPr>
                        </a:p>
                      </a:txBody>
                      <a:tcPr marL="68580" marR="68580" marT="0" marB="0"/>
                    </a:tc>
                    <a:tc>
                      <a:txBody>
                        <a:bodyPr/>
                        <a:lstStyle/>
                        <a:p>
                          <a:pPr>
                            <a:lnSpc>
                              <a:spcPct val="100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a:rPr>
                                  <m:t>𝐾</m:t>
                                </m:r>
                                <m:r>
                                  <a:rPr lang="es-EC" sz="1200">
                                    <a:effectLst/>
                                    <a:latin typeface="Cambria Math"/>
                                  </a:rPr>
                                  <m:t>/</m:t>
                                </m:r>
                                <m:r>
                                  <a:rPr lang="es-EC" sz="1200">
                                    <a:effectLst/>
                                    <a:latin typeface="Cambria Math"/>
                                  </a:rPr>
                                  <m:t>h𝑃𝑎</m:t>
                                </m:r>
                              </m:oMath>
                            </m:oMathPara>
                          </a14:m>
                          <a:endParaRPr lang="es-EC" sz="1100">
                            <a:effectLst/>
                            <a:latin typeface="Calibri"/>
                            <a:ea typeface="Calibri"/>
                            <a:cs typeface="Times New Roman"/>
                          </a:endParaRPr>
                        </a:p>
                      </a:txBody>
                      <a:tcPr marL="68580" marR="68580" marT="0" marB="0"/>
                    </a:tc>
                  </a:tr>
                  <a:tr h="211489">
                    <a:tc>
                      <a:txBody>
                        <a:bodyPr/>
                        <a:lstStyle/>
                        <a:p>
                          <a:pPr>
                            <a:lnSpc>
                              <a:spcPct val="100000"/>
                            </a:lnSpc>
                            <a:spcAft>
                              <a:spcPts val="10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C" sz="1200">
                                        <a:effectLst/>
                                        <a:latin typeface="Cambria Math"/>
                                      </a:rPr>
                                      <m:t>𝑘</m:t>
                                    </m:r>
                                  </m:e>
                                  <m:sub>
                                    <m:r>
                                      <a:rPr lang="es-EC" sz="1200">
                                        <a:effectLst/>
                                        <a:latin typeface="Cambria Math"/>
                                      </a:rPr>
                                      <m:t>3</m:t>
                                    </m:r>
                                  </m:sub>
                                </m:sSub>
                              </m:oMath>
                            </m:oMathPara>
                          </a14:m>
                          <a:endParaRPr lang="es-EC" sz="1100" dirty="0">
                            <a:effectLst/>
                            <a:latin typeface="Calibri"/>
                            <a:ea typeface="Calibri"/>
                            <a:cs typeface="Times New Roman"/>
                          </a:endParaRPr>
                        </a:p>
                      </a:txBody>
                      <a:tcPr marL="68580" marR="68580" marT="0" marB="0"/>
                    </a:tc>
                    <a:tc>
                      <a:txBody>
                        <a:bodyPr/>
                        <a:lstStyle/>
                        <a:p>
                          <a:pPr>
                            <a:lnSpc>
                              <a:spcPct val="100000"/>
                            </a:lnSpc>
                            <a:spcAft>
                              <a:spcPts val="1000"/>
                            </a:spcAft>
                          </a:pPr>
                          <a:r>
                            <a:rPr lang="es-EC" sz="1200" dirty="0">
                              <a:effectLst/>
                            </a:rPr>
                            <a:t>3.739</a:t>
                          </a:r>
                          <a14:m>
                            <m:oMath xmlns:m="http://schemas.openxmlformats.org/officeDocument/2006/math">
                              <m:r>
                                <a:rPr lang="es-EC" sz="1200">
                                  <a:effectLst/>
                                  <a:latin typeface="Cambria Math"/>
                                </a:rPr>
                                <m:t>×</m:t>
                              </m:r>
                              <m:sSup>
                                <m:sSupPr>
                                  <m:ctrlPr>
                                    <a:rPr lang="es-EC" sz="1200" i="1">
                                      <a:effectLst/>
                                      <a:latin typeface="Cambria Math"/>
                                    </a:rPr>
                                  </m:ctrlPr>
                                </m:sSupPr>
                                <m:e>
                                  <m:r>
                                    <a:rPr lang="es-EC" sz="1200">
                                      <a:effectLst/>
                                      <a:latin typeface="Cambria Math"/>
                                    </a:rPr>
                                    <m:t>10</m:t>
                                  </m:r>
                                </m:e>
                                <m:sup>
                                  <m:r>
                                    <a:rPr lang="es-EC" sz="1200">
                                      <a:effectLst/>
                                      <a:latin typeface="Cambria Math"/>
                                    </a:rPr>
                                    <m:t>5</m:t>
                                  </m:r>
                                </m:sup>
                              </m:sSup>
                            </m:oMath>
                          </a14:m>
                          <a:endParaRPr lang="es-EC" sz="1100" dirty="0">
                            <a:effectLst/>
                            <a:latin typeface="Calibri"/>
                            <a:ea typeface="Calibri"/>
                            <a:cs typeface="Times New Roman"/>
                          </a:endParaRPr>
                        </a:p>
                      </a:txBody>
                      <a:tcPr marL="68580" marR="68580" marT="0" marB="0"/>
                    </a:tc>
                    <a:tc>
                      <a:txBody>
                        <a:bodyPr/>
                        <a:lstStyle/>
                        <a:p>
                          <a:pPr>
                            <a:lnSpc>
                              <a:spcPct val="100000"/>
                            </a:lnSpc>
                            <a:spcAft>
                              <a:spcPts val="1000"/>
                            </a:spcAft>
                          </a:pPr>
                          <a14:m>
                            <m:oMathPara xmlns:m="http://schemas.openxmlformats.org/officeDocument/2006/math">
                              <m:oMathParaPr>
                                <m:jc m:val="centerGroup"/>
                              </m:oMathParaPr>
                              <m:oMath xmlns:m="http://schemas.openxmlformats.org/officeDocument/2006/math">
                                <m:sSup>
                                  <m:sSupPr>
                                    <m:ctrlPr>
                                      <a:rPr lang="es-EC" sz="1200" i="1">
                                        <a:effectLst/>
                                        <a:latin typeface="Cambria Math"/>
                                      </a:rPr>
                                    </m:ctrlPr>
                                  </m:sSupPr>
                                  <m:e>
                                    <m:r>
                                      <a:rPr lang="es-EC" sz="1200">
                                        <a:effectLst/>
                                        <a:latin typeface="Cambria Math"/>
                                      </a:rPr>
                                      <m:t>𝐾</m:t>
                                    </m:r>
                                  </m:e>
                                  <m:sup>
                                    <m:r>
                                      <a:rPr lang="es-EC" sz="1200">
                                        <a:effectLst/>
                                        <a:latin typeface="Cambria Math"/>
                                      </a:rPr>
                                      <m:t>2</m:t>
                                    </m:r>
                                  </m:sup>
                                </m:sSup>
                                <m:r>
                                  <a:rPr lang="es-EC" sz="1200">
                                    <a:effectLst/>
                                    <a:latin typeface="Cambria Math"/>
                                  </a:rPr>
                                  <m:t>/</m:t>
                                </m:r>
                                <m:r>
                                  <a:rPr lang="es-EC" sz="1200">
                                    <a:effectLst/>
                                    <a:latin typeface="Cambria Math"/>
                                  </a:rPr>
                                  <m:t>h𝑃𝑎</m:t>
                                </m:r>
                              </m:oMath>
                            </m:oMathPara>
                          </a14:m>
                          <a:endParaRPr lang="es-EC" sz="1100">
                            <a:effectLst/>
                            <a:latin typeface="Calibri"/>
                            <a:ea typeface="Calibri"/>
                            <a:cs typeface="Times New Roman"/>
                          </a:endParaRPr>
                        </a:p>
                      </a:txBody>
                      <a:tcPr marL="68580" marR="68580" marT="0" marB="0"/>
                    </a:tc>
                  </a:tr>
                  <a:tr h="199762">
                    <a:tc>
                      <a:txBody>
                        <a:bodyPr/>
                        <a:lstStyle/>
                        <a:p>
                          <a:pPr>
                            <a:lnSpc>
                              <a:spcPct val="100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a:rPr>
                                  <m:t>𝑤</m:t>
                                </m:r>
                              </m:oMath>
                            </m:oMathPara>
                          </a14:m>
                          <a:endParaRPr lang="es-EC" sz="1100" dirty="0">
                            <a:effectLst/>
                            <a:latin typeface="Calibri"/>
                            <a:ea typeface="Calibri"/>
                            <a:cs typeface="Times New Roman"/>
                          </a:endParaRPr>
                        </a:p>
                      </a:txBody>
                      <a:tcPr marL="68580" marR="68580" marT="0" marB="0"/>
                    </a:tc>
                    <a:tc>
                      <a:txBody>
                        <a:bodyPr/>
                        <a:lstStyle/>
                        <a:p>
                          <a:pPr>
                            <a:lnSpc>
                              <a:spcPct val="100000"/>
                            </a:lnSpc>
                            <a:spcAft>
                              <a:spcPts val="0"/>
                            </a:spcAft>
                          </a:pPr>
                          <a:r>
                            <a:rPr lang="es-EC" sz="1100" dirty="0">
                              <a:effectLst/>
                            </a:rPr>
                            <a:t>0.622</a:t>
                          </a:r>
                          <a:endParaRPr lang="es-EC" sz="1100" dirty="0">
                            <a:effectLst/>
                            <a:latin typeface="Calibri"/>
                            <a:ea typeface="Times New Roman"/>
                            <a:cs typeface="Times New Roman"/>
                          </a:endParaRPr>
                        </a:p>
                      </a:txBody>
                      <a:tcPr marL="68580" marR="68580" marT="0" marB="0"/>
                    </a:tc>
                    <a:tc>
                      <a:txBody>
                        <a:bodyPr/>
                        <a:lstStyle/>
                        <a:p>
                          <a:pPr>
                            <a:lnSpc>
                              <a:spcPct val="100000"/>
                            </a:lnSpc>
                            <a:spcAft>
                              <a:spcPts val="1000"/>
                            </a:spcAft>
                          </a:pPr>
                          <a:r>
                            <a:rPr lang="es-EC" sz="1200">
                              <a:effectLst/>
                            </a:rPr>
                            <a:t>                  -</a:t>
                          </a:r>
                          <a:endParaRPr lang="es-EC" sz="1100">
                            <a:effectLst/>
                            <a:latin typeface="Calibri"/>
                            <a:ea typeface="Calibri"/>
                            <a:cs typeface="Times New Roman"/>
                          </a:endParaRPr>
                        </a:p>
                      </a:txBody>
                      <a:tcPr marL="68580" marR="68580" marT="0" marB="0"/>
                    </a:tc>
                  </a:tr>
                  <a:tr h="202859">
                    <a:tc>
                      <a:txBody>
                        <a:bodyPr/>
                        <a:lstStyle/>
                        <a:p>
                          <a:pPr>
                            <a:lnSpc>
                              <a:spcPct val="100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a:rPr>
                                  <m:t>𝛿</m:t>
                                </m:r>
                              </m:oMath>
                            </m:oMathPara>
                          </a14:m>
                          <a:endParaRPr lang="es-EC" sz="1100" dirty="0">
                            <a:effectLst/>
                            <a:latin typeface="Calibri"/>
                            <a:ea typeface="Calibri"/>
                            <a:cs typeface="Times New Roman"/>
                          </a:endParaRPr>
                        </a:p>
                      </a:txBody>
                      <a:tcPr marL="68580" marR="68580" marT="0" marB="0"/>
                    </a:tc>
                    <a:tc>
                      <a:txBody>
                        <a:bodyPr/>
                        <a:lstStyle/>
                        <a:p>
                          <a:pPr>
                            <a:lnSpc>
                              <a:spcPct val="100000"/>
                            </a:lnSpc>
                            <a:spcAft>
                              <a:spcPts val="1000"/>
                            </a:spcAft>
                          </a:pPr>
                          <a:r>
                            <a:rPr lang="es-EC" sz="1200">
                              <a:effectLst/>
                            </a:rPr>
                            <a:t>1</a:t>
                          </a:r>
                          <a:endParaRPr lang="es-EC" sz="1100">
                            <a:effectLst/>
                            <a:latin typeface="Calibri"/>
                            <a:ea typeface="Calibri"/>
                            <a:cs typeface="Times New Roman"/>
                          </a:endParaRPr>
                        </a:p>
                      </a:txBody>
                      <a:tcPr marL="68580" marR="68580" marT="0" marB="0"/>
                    </a:tc>
                    <a:tc>
                      <a:txBody>
                        <a:bodyPr/>
                        <a:lstStyle/>
                        <a:p>
                          <a:pPr>
                            <a:lnSpc>
                              <a:spcPct val="100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a:rPr>
                                  <m:t>𝑔𝑟</m:t>
                                </m:r>
                                <m:r>
                                  <a:rPr lang="es-EC" sz="1200">
                                    <a:effectLst/>
                                    <a:latin typeface="Cambria Math"/>
                                  </a:rPr>
                                  <m:t>/</m:t>
                                </m:r>
                                <m:sSup>
                                  <m:sSupPr>
                                    <m:ctrlPr>
                                      <a:rPr lang="es-EC" sz="1200" i="1">
                                        <a:effectLst/>
                                        <a:latin typeface="Cambria Math"/>
                                      </a:rPr>
                                    </m:ctrlPr>
                                  </m:sSupPr>
                                  <m:e>
                                    <m:r>
                                      <a:rPr lang="es-EC" sz="1200">
                                        <a:effectLst/>
                                        <a:latin typeface="Cambria Math"/>
                                      </a:rPr>
                                      <m:t>𝑐𝑚</m:t>
                                    </m:r>
                                  </m:e>
                                  <m:sup>
                                    <m:r>
                                      <a:rPr lang="es-EC" sz="1200">
                                        <a:effectLst/>
                                        <a:latin typeface="Cambria Math"/>
                                      </a:rPr>
                                      <m:t>3</m:t>
                                    </m:r>
                                  </m:sup>
                                </m:sSup>
                              </m:oMath>
                            </m:oMathPara>
                          </a14:m>
                          <a:endParaRPr lang="es-EC" sz="1100">
                            <a:effectLst/>
                            <a:latin typeface="Calibri"/>
                            <a:ea typeface="Calibri"/>
                            <a:cs typeface="Times New Roman"/>
                          </a:endParaRPr>
                        </a:p>
                      </a:txBody>
                      <a:tcPr marL="68580" marR="68580" marT="0" marB="0"/>
                    </a:tc>
                  </a:tr>
                  <a:tr h="199762">
                    <a:tc>
                      <a:txBody>
                        <a:bodyPr/>
                        <a:lstStyle/>
                        <a:p>
                          <a:pPr>
                            <a:lnSpc>
                              <a:spcPct val="100000"/>
                            </a:lnSpc>
                            <a:spcAft>
                              <a:spcPts val="10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C" sz="1200">
                                        <a:effectLst/>
                                        <a:latin typeface="Cambria Math"/>
                                      </a:rPr>
                                      <m:t>𝑅</m:t>
                                    </m:r>
                                  </m:e>
                                  <m:sub>
                                    <m:r>
                                      <a:rPr lang="es-EC" sz="1200">
                                        <a:effectLst/>
                                        <a:latin typeface="Cambria Math"/>
                                      </a:rPr>
                                      <m:t>𝑣</m:t>
                                    </m:r>
                                  </m:sub>
                                </m:sSub>
                              </m:oMath>
                            </m:oMathPara>
                          </a14:m>
                          <a:endParaRPr lang="es-EC" sz="1100" dirty="0">
                            <a:effectLst/>
                            <a:latin typeface="Calibri"/>
                            <a:ea typeface="Calibri"/>
                            <a:cs typeface="Times New Roman"/>
                          </a:endParaRPr>
                        </a:p>
                      </a:txBody>
                      <a:tcPr marL="68580" marR="68580" marT="0" marB="0"/>
                    </a:tc>
                    <a:tc>
                      <a:txBody>
                        <a:bodyPr/>
                        <a:lstStyle/>
                        <a:p>
                          <a:pPr>
                            <a:lnSpc>
                              <a:spcPct val="100000"/>
                            </a:lnSpc>
                            <a:spcAft>
                              <a:spcPts val="1000"/>
                            </a:spcAft>
                          </a:pPr>
                          <a:r>
                            <a:rPr lang="es-EC" sz="1200" dirty="0">
                              <a:effectLst/>
                            </a:rPr>
                            <a:t>4.61</a:t>
                          </a:r>
                          <a14:m>
                            <m:oMath xmlns:m="http://schemas.openxmlformats.org/officeDocument/2006/math">
                              <m:r>
                                <a:rPr lang="es-EC" sz="1200">
                                  <a:effectLst/>
                                  <a:latin typeface="Cambria Math"/>
                                </a:rPr>
                                <m:t>×</m:t>
                              </m:r>
                              <m:sSup>
                                <m:sSupPr>
                                  <m:ctrlPr>
                                    <a:rPr lang="es-EC" sz="1200" i="1">
                                      <a:effectLst/>
                                      <a:latin typeface="Cambria Math"/>
                                    </a:rPr>
                                  </m:ctrlPr>
                                </m:sSupPr>
                                <m:e>
                                  <m:r>
                                    <a:rPr lang="es-EC" sz="1200">
                                      <a:effectLst/>
                                      <a:latin typeface="Cambria Math"/>
                                    </a:rPr>
                                    <m:t>10</m:t>
                                  </m:r>
                                </m:e>
                                <m:sup>
                                  <m:r>
                                    <a:rPr lang="es-EC" sz="1200">
                                      <a:effectLst/>
                                      <a:latin typeface="Cambria Math"/>
                                    </a:rPr>
                                    <m:t>6</m:t>
                                  </m:r>
                                </m:sup>
                              </m:sSup>
                            </m:oMath>
                          </a14:m>
                          <a:endParaRPr lang="es-EC" sz="1100" dirty="0">
                            <a:effectLst/>
                            <a:latin typeface="Calibri"/>
                            <a:ea typeface="Calibri"/>
                            <a:cs typeface="Times New Roman"/>
                          </a:endParaRPr>
                        </a:p>
                      </a:txBody>
                      <a:tcPr marL="68580" marR="68580" marT="0" marB="0"/>
                    </a:tc>
                    <a:tc>
                      <a:txBody>
                        <a:bodyPr/>
                        <a:lstStyle/>
                        <a:p>
                          <a:pPr>
                            <a:lnSpc>
                              <a:spcPct val="100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a:rPr>
                                  <m:t>𝑑𝑖𝑛𝑎𝑠</m:t>
                                </m:r>
                                <m:r>
                                  <a:rPr lang="es-EC" sz="1200">
                                    <a:effectLst/>
                                    <a:latin typeface="Cambria Math"/>
                                  </a:rPr>
                                  <m:t>×</m:t>
                                </m:r>
                                <m:r>
                                  <a:rPr lang="es-EC" sz="1200">
                                    <a:effectLst/>
                                    <a:latin typeface="Cambria Math"/>
                                  </a:rPr>
                                  <m:t>𝑐𝑚</m:t>
                                </m:r>
                                <m:r>
                                  <a:rPr lang="es-EC" sz="1200">
                                    <a:effectLst/>
                                    <a:latin typeface="Cambria Math"/>
                                  </a:rPr>
                                  <m:t>/</m:t>
                                </m:r>
                                <m:r>
                                  <a:rPr lang="es-EC" sz="1200">
                                    <a:effectLst/>
                                    <a:latin typeface="Cambria Math"/>
                                  </a:rPr>
                                  <m:t>𝐾</m:t>
                                </m:r>
                                <m:r>
                                  <a:rPr lang="es-EC" sz="1200">
                                    <a:effectLst/>
                                    <a:latin typeface="Cambria Math"/>
                                  </a:rPr>
                                  <m:t>×</m:t>
                                </m:r>
                                <m:r>
                                  <a:rPr lang="es-EC" sz="1200">
                                    <a:effectLst/>
                                    <a:latin typeface="Cambria Math"/>
                                  </a:rPr>
                                  <m:t>𝑔𝑟</m:t>
                                </m:r>
                              </m:oMath>
                            </m:oMathPara>
                          </a14:m>
                          <a:endParaRPr lang="es-EC" sz="1100" dirty="0">
                            <a:effectLst/>
                            <a:latin typeface="Calibri"/>
                            <a:ea typeface="Calibri"/>
                            <a:cs typeface="Times New Roman"/>
                          </a:endParaRPr>
                        </a:p>
                      </a:txBody>
                      <a:tcPr marL="68580" marR="68580" marT="0" marB="0"/>
                    </a:tc>
                  </a:tr>
                </a:tbl>
              </a:graphicData>
            </a:graphic>
          </p:graphicFrame>
        </mc:Choice>
        <mc:Fallback xmlns="">
          <p:graphicFrame>
            <p:nvGraphicFramePr>
              <p:cNvPr id="12" name="11 Tabla"/>
              <p:cNvGraphicFramePr>
                <a:graphicFrameLocks noGrp="1"/>
              </p:cNvGraphicFramePr>
              <p:nvPr>
                <p:extLst>
                  <p:ext uri="{D42A27DB-BD31-4B8C-83A1-F6EECF244321}">
                    <p14:modId xmlns:p14="http://schemas.microsoft.com/office/powerpoint/2010/main" val="31932539"/>
                  </p:ext>
                </p:extLst>
              </p:nvPr>
            </p:nvGraphicFramePr>
            <p:xfrm>
              <a:off x="2627784" y="4221088"/>
              <a:ext cx="3974325" cy="2061973"/>
            </p:xfrm>
            <a:graphic>
              <a:graphicData uri="http://schemas.openxmlformats.org/drawingml/2006/table">
                <a:tbl>
                  <a:tblPr firstRow="1" firstCol="1" bandRow="1">
                    <a:tableStyleId>{5A111915-BE36-4E01-A7E5-04B1672EAD32}</a:tableStyleId>
                  </a:tblPr>
                  <a:tblGrid>
                    <a:gridCol w="1214783"/>
                    <a:gridCol w="1214783"/>
                    <a:gridCol w="1544759"/>
                  </a:tblGrid>
                  <a:tr h="182880">
                    <a:tc>
                      <a:txBody>
                        <a:bodyPr/>
                        <a:lstStyle/>
                        <a:p>
                          <a:pPr algn="ctr">
                            <a:lnSpc>
                              <a:spcPct val="100000"/>
                            </a:lnSpc>
                            <a:spcAft>
                              <a:spcPts val="1000"/>
                            </a:spcAft>
                          </a:pPr>
                          <a:r>
                            <a:rPr lang="es-EC" sz="1200" dirty="0">
                              <a:effectLst/>
                            </a:rPr>
                            <a:t>Parámetro</a:t>
                          </a:r>
                          <a:endParaRPr lang="es-EC" sz="1100" dirty="0">
                            <a:effectLst/>
                            <a:latin typeface="Calibri"/>
                            <a:ea typeface="Calibri"/>
                            <a:cs typeface="Times New Roman"/>
                          </a:endParaRPr>
                        </a:p>
                      </a:txBody>
                      <a:tcPr marL="68580" marR="68580" marT="0" marB="0"/>
                    </a:tc>
                    <a:tc>
                      <a:txBody>
                        <a:bodyPr/>
                        <a:lstStyle/>
                        <a:p>
                          <a:pPr algn="ctr">
                            <a:lnSpc>
                              <a:spcPct val="100000"/>
                            </a:lnSpc>
                            <a:spcAft>
                              <a:spcPts val="1000"/>
                            </a:spcAft>
                          </a:pPr>
                          <a:r>
                            <a:rPr lang="es-EC" sz="1200" dirty="0">
                              <a:effectLst/>
                            </a:rPr>
                            <a:t>Valor</a:t>
                          </a:r>
                          <a:endParaRPr lang="es-EC" sz="1100" dirty="0">
                            <a:effectLst/>
                            <a:latin typeface="Calibri"/>
                            <a:ea typeface="Calibri"/>
                            <a:cs typeface="Times New Roman"/>
                          </a:endParaRPr>
                        </a:p>
                      </a:txBody>
                      <a:tcPr marL="68580" marR="68580" marT="0" marB="0"/>
                    </a:tc>
                    <a:tc>
                      <a:txBody>
                        <a:bodyPr/>
                        <a:lstStyle/>
                        <a:p>
                          <a:pPr algn="ctr">
                            <a:lnSpc>
                              <a:spcPct val="100000"/>
                            </a:lnSpc>
                            <a:spcAft>
                              <a:spcPts val="1000"/>
                            </a:spcAft>
                          </a:pPr>
                          <a:r>
                            <a:rPr lang="es-EC" sz="1200" dirty="0">
                              <a:effectLst/>
                            </a:rPr>
                            <a:t>Unidad</a:t>
                          </a:r>
                          <a:endParaRPr lang="es-EC" sz="1100" dirty="0">
                            <a:effectLst/>
                            <a:latin typeface="Calibri"/>
                            <a:ea typeface="Calibri"/>
                            <a:cs typeface="Times New Roman"/>
                          </a:endParaRPr>
                        </a:p>
                      </a:txBody>
                      <a:tcPr marL="68580" marR="68580" marT="0" marB="0"/>
                    </a:tc>
                  </a:tr>
                  <a:tr h="309880">
                    <a:tc>
                      <a:txBody>
                        <a:bodyPr/>
                        <a:lstStyle/>
                        <a:p>
                          <a:endParaRPr lang="es-EC"/>
                        </a:p>
                      </a:txBody>
                      <a:tcPr marL="68580" marR="68580" marT="0" marB="0">
                        <a:blipFill rotWithShape="1">
                          <a:blip r:embed="rId4"/>
                          <a:stretch>
                            <a:fillRect t="-74510" r="-228141" b="-505882"/>
                          </a:stretch>
                        </a:blipFill>
                      </a:tcPr>
                    </a:tc>
                    <a:tc>
                      <a:txBody>
                        <a:bodyPr/>
                        <a:lstStyle/>
                        <a:p>
                          <a:pPr>
                            <a:lnSpc>
                              <a:spcPct val="100000"/>
                            </a:lnSpc>
                            <a:spcAft>
                              <a:spcPts val="1000"/>
                            </a:spcAft>
                          </a:pPr>
                          <a:r>
                            <a:rPr lang="es-EC" sz="1200" dirty="0">
                              <a:effectLst/>
                            </a:rPr>
                            <a:t>77.6</a:t>
                          </a:r>
                          <a:endParaRPr lang="es-EC" sz="1100" dirty="0">
                            <a:effectLst/>
                            <a:latin typeface="Calibri"/>
                            <a:ea typeface="Calibri"/>
                            <a:cs typeface="Times New Roman"/>
                          </a:endParaRPr>
                        </a:p>
                      </a:txBody>
                      <a:tcPr marL="68580" marR="68580" marT="0" marB="0"/>
                    </a:tc>
                    <a:tc>
                      <a:txBody>
                        <a:bodyPr/>
                        <a:lstStyle/>
                        <a:p>
                          <a:endParaRPr lang="es-EC"/>
                        </a:p>
                      </a:txBody>
                      <a:tcPr marL="68580" marR="68580" marT="0" marB="0">
                        <a:blipFill rotWithShape="1">
                          <a:blip r:embed="rId4"/>
                          <a:stretch>
                            <a:fillRect l="-157708" t="-74510" r="-395" b="-505882"/>
                          </a:stretch>
                        </a:blipFill>
                      </a:tcPr>
                    </a:tc>
                  </a:tr>
                  <a:tr h="309880">
                    <a:tc>
                      <a:txBody>
                        <a:bodyPr/>
                        <a:lstStyle/>
                        <a:p>
                          <a:endParaRPr lang="es-EC"/>
                        </a:p>
                      </a:txBody>
                      <a:tcPr marL="68580" marR="68580" marT="0" marB="0">
                        <a:blipFill rotWithShape="1">
                          <a:blip r:embed="rId4"/>
                          <a:stretch>
                            <a:fillRect t="-174510" r="-228141" b="-405882"/>
                          </a:stretch>
                        </a:blipFill>
                      </a:tcPr>
                    </a:tc>
                    <a:tc>
                      <a:txBody>
                        <a:bodyPr/>
                        <a:lstStyle/>
                        <a:p>
                          <a:pPr>
                            <a:lnSpc>
                              <a:spcPct val="100000"/>
                            </a:lnSpc>
                            <a:spcAft>
                              <a:spcPts val="1000"/>
                            </a:spcAft>
                          </a:pPr>
                          <a:r>
                            <a:rPr lang="es-EC" sz="1200">
                              <a:effectLst/>
                            </a:rPr>
                            <a:t>70.4</a:t>
                          </a:r>
                          <a:endParaRPr lang="es-EC" sz="1100">
                            <a:effectLst/>
                            <a:latin typeface="Calibri"/>
                            <a:ea typeface="Calibri"/>
                            <a:cs typeface="Times New Roman"/>
                          </a:endParaRPr>
                        </a:p>
                      </a:txBody>
                      <a:tcPr marL="68580" marR="68580" marT="0" marB="0"/>
                    </a:tc>
                    <a:tc>
                      <a:txBody>
                        <a:bodyPr/>
                        <a:lstStyle/>
                        <a:p>
                          <a:endParaRPr lang="es-EC"/>
                        </a:p>
                      </a:txBody>
                      <a:tcPr marL="68580" marR="68580" marT="0" marB="0">
                        <a:blipFill rotWithShape="1">
                          <a:blip r:embed="rId4"/>
                          <a:stretch>
                            <a:fillRect l="-157708" t="-174510" r="-395" b="-405882"/>
                          </a:stretch>
                        </a:blipFill>
                      </a:tcPr>
                    </a:tc>
                  </a:tr>
                  <a:tr h="325565">
                    <a:tc>
                      <a:txBody>
                        <a:bodyPr/>
                        <a:lstStyle/>
                        <a:p>
                          <a:endParaRPr lang="es-EC"/>
                        </a:p>
                      </a:txBody>
                      <a:tcPr marL="68580" marR="68580" marT="0" marB="0">
                        <a:blipFill rotWithShape="1">
                          <a:blip r:embed="rId4"/>
                          <a:stretch>
                            <a:fillRect t="-264151" r="-228141" b="-290566"/>
                          </a:stretch>
                        </a:blipFill>
                      </a:tcPr>
                    </a:tc>
                    <a:tc>
                      <a:txBody>
                        <a:bodyPr/>
                        <a:lstStyle/>
                        <a:p>
                          <a:endParaRPr lang="es-EC"/>
                        </a:p>
                      </a:txBody>
                      <a:tcPr marL="68580" marR="68580" marT="0" marB="0">
                        <a:blipFill rotWithShape="1">
                          <a:blip r:embed="rId4"/>
                          <a:stretch>
                            <a:fillRect l="-99500" t="-264151" r="-127000" b="-290566"/>
                          </a:stretch>
                        </a:blipFill>
                      </a:tcPr>
                    </a:tc>
                    <a:tc>
                      <a:txBody>
                        <a:bodyPr/>
                        <a:lstStyle/>
                        <a:p>
                          <a:endParaRPr lang="es-EC"/>
                        </a:p>
                      </a:txBody>
                      <a:tcPr marL="68580" marR="68580" marT="0" marB="0">
                        <a:blipFill rotWithShape="1">
                          <a:blip r:embed="rId4"/>
                          <a:stretch>
                            <a:fillRect l="-157708" t="-264151" r="-395" b="-290566"/>
                          </a:stretch>
                        </a:blipFill>
                      </a:tcPr>
                    </a:tc>
                  </a:tr>
                  <a:tr h="309880">
                    <a:tc>
                      <a:txBody>
                        <a:bodyPr/>
                        <a:lstStyle/>
                        <a:p>
                          <a:endParaRPr lang="es-EC"/>
                        </a:p>
                      </a:txBody>
                      <a:tcPr marL="68580" marR="68580" marT="0" marB="0">
                        <a:blipFill rotWithShape="1">
                          <a:blip r:embed="rId4"/>
                          <a:stretch>
                            <a:fillRect t="-378431" r="-228141" b="-201961"/>
                          </a:stretch>
                        </a:blipFill>
                      </a:tcPr>
                    </a:tc>
                    <a:tc>
                      <a:txBody>
                        <a:bodyPr/>
                        <a:lstStyle/>
                        <a:p>
                          <a:pPr>
                            <a:lnSpc>
                              <a:spcPct val="100000"/>
                            </a:lnSpc>
                            <a:spcAft>
                              <a:spcPts val="0"/>
                            </a:spcAft>
                          </a:pPr>
                          <a:r>
                            <a:rPr lang="es-EC" sz="1100">
                              <a:effectLst/>
                            </a:rPr>
                            <a:t>0.622</a:t>
                          </a:r>
                          <a:endParaRPr lang="es-EC" sz="1100">
                            <a:effectLst/>
                            <a:latin typeface="Calibri"/>
                            <a:ea typeface="Times New Roman"/>
                            <a:cs typeface="Times New Roman"/>
                          </a:endParaRPr>
                        </a:p>
                      </a:txBody>
                      <a:tcPr marL="68580" marR="68580" marT="0" marB="0"/>
                    </a:tc>
                    <a:tc>
                      <a:txBody>
                        <a:bodyPr/>
                        <a:lstStyle/>
                        <a:p>
                          <a:pPr>
                            <a:lnSpc>
                              <a:spcPct val="100000"/>
                            </a:lnSpc>
                            <a:spcAft>
                              <a:spcPts val="1000"/>
                            </a:spcAft>
                          </a:pPr>
                          <a:r>
                            <a:rPr lang="es-EC" sz="1200">
                              <a:effectLst/>
                            </a:rPr>
                            <a:t>                  -</a:t>
                          </a:r>
                          <a:endParaRPr lang="es-EC" sz="1100">
                            <a:effectLst/>
                            <a:latin typeface="Calibri"/>
                            <a:ea typeface="Calibri"/>
                            <a:cs typeface="Times New Roman"/>
                          </a:endParaRPr>
                        </a:p>
                      </a:txBody>
                      <a:tcPr marL="68580" marR="68580" marT="0" marB="0"/>
                    </a:tc>
                  </a:tr>
                  <a:tr h="314008">
                    <a:tc>
                      <a:txBody>
                        <a:bodyPr/>
                        <a:lstStyle/>
                        <a:p>
                          <a:endParaRPr lang="es-EC"/>
                        </a:p>
                      </a:txBody>
                      <a:tcPr marL="68580" marR="68580" marT="0" marB="0">
                        <a:blipFill rotWithShape="1">
                          <a:blip r:embed="rId4"/>
                          <a:stretch>
                            <a:fillRect t="-469231" r="-228141" b="-98077"/>
                          </a:stretch>
                        </a:blipFill>
                      </a:tcPr>
                    </a:tc>
                    <a:tc>
                      <a:txBody>
                        <a:bodyPr/>
                        <a:lstStyle/>
                        <a:p>
                          <a:pPr>
                            <a:lnSpc>
                              <a:spcPct val="100000"/>
                            </a:lnSpc>
                            <a:spcAft>
                              <a:spcPts val="1000"/>
                            </a:spcAft>
                          </a:pPr>
                          <a:r>
                            <a:rPr lang="es-EC" sz="1200">
                              <a:effectLst/>
                            </a:rPr>
                            <a:t>1</a:t>
                          </a:r>
                          <a:endParaRPr lang="es-EC" sz="1100">
                            <a:effectLst/>
                            <a:latin typeface="Calibri"/>
                            <a:ea typeface="Calibri"/>
                            <a:cs typeface="Times New Roman"/>
                          </a:endParaRPr>
                        </a:p>
                      </a:txBody>
                      <a:tcPr marL="68580" marR="68580" marT="0" marB="0"/>
                    </a:tc>
                    <a:tc>
                      <a:txBody>
                        <a:bodyPr/>
                        <a:lstStyle/>
                        <a:p>
                          <a:endParaRPr lang="es-EC"/>
                        </a:p>
                      </a:txBody>
                      <a:tcPr marL="68580" marR="68580" marT="0" marB="0">
                        <a:blipFill rotWithShape="1">
                          <a:blip r:embed="rId4"/>
                          <a:stretch>
                            <a:fillRect l="-157708" t="-469231" r="-395" b="-98077"/>
                          </a:stretch>
                        </a:blipFill>
                      </a:tcPr>
                    </a:tc>
                  </a:tr>
                  <a:tr h="309880">
                    <a:tc>
                      <a:txBody>
                        <a:bodyPr/>
                        <a:lstStyle/>
                        <a:p>
                          <a:endParaRPr lang="es-EC"/>
                        </a:p>
                      </a:txBody>
                      <a:tcPr marL="68580" marR="68580" marT="0" marB="0">
                        <a:blipFill rotWithShape="1">
                          <a:blip r:embed="rId4"/>
                          <a:stretch>
                            <a:fillRect t="-580392" r="-228141"/>
                          </a:stretch>
                        </a:blipFill>
                      </a:tcPr>
                    </a:tc>
                    <a:tc>
                      <a:txBody>
                        <a:bodyPr/>
                        <a:lstStyle/>
                        <a:p>
                          <a:endParaRPr lang="es-EC"/>
                        </a:p>
                      </a:txBody>
                      <a:tcPr marL="68580" marR="68580" marT="0" marB="0">
                        <a:blipFill rotWithShape="1">
                          <a:blip r:embed="rId4"/>
                          <a:stretch>
                            <a:fillRect l="-99500" t="-580392" r="-127000"/>
                          </a:stretch>
                        </a:blipFill>
                      </a:tcPr>
                    </a:tc>
                    <a:tc>
                      <a:txBody>
                        <a:bodyPr/>
                        <a:lstStyle/>
                        <a:p>
                          <a:endParaRPr lang="es-EC"/>
                        </a:p>
                      </a:txBody>
                      <a:tcPr marL="68580" marR="68580" marT="0" marB="0">
                        <a:blipFill rotWithShape="1">
                          <a:blip r:embed="rId4"/>
                          <a:stretch>
                            <a:fillRect l="-157708" t="-580392" r="-395"/>
                          </a:stretch>
                        </a:blipFill>
                      </a:tcPr>
                    </a:tc>
                  </a:tr>
                </a:tbl>
              </a:graphicData>
            </a:graphic>
          </p:graphicFrame>
        </mc:Fallback>
      </mc:AlternateContent>
      <p:sp>
        <p:nvSpPr>
          <p:cNvPr id="17" name="16 Título"/>
          <p:cNvSpPr>
            <a:spLocks noGrp="1"/>
          </p:cNvSpPr>
          <p:nvPr>
            <p:ph type="title"/>
          </p:nvPr>
        </p:nvSpPr>
        <p:spPr>
          <a:xfrm>
            <a:off x="204664" y="548680"/>
            <a:ext cx="8939336" cy="990600"/>
          </a:xfrm>
        </p:spPr>
        <p:txBody>
          <a:bodyPr>
            <a:normAutofit fontScale="90000"/>
          </a:bodyPr>
          <a:lstStyle/>
          <a:p>
            <a:r>
              <a:rPr lang="es-ES" sz="3600" dirty="0">
                <a:latin typeface="Times New Roman" panose="02020603050405020304" pitchFamily="18" charset="0"/>
                <a:cs typeface="Times New Roman" panose="02020603050405020304" pitchFamily="18" charset="0"/>
              </a:rPr>
              <a:t>CÁLCULO DE VAPOR DE AGUA </a:t>
            </a:r>
            <a:r>
              <a:rPr lang="es-ES" sz="3600" dirty="0" smtClean="0">
                <a:latin typeface="Times New Roman" panose="02020603050405020304" pitchFamily="18" charset="0"/>
                <a:cs typeface="Times New Roman" panose="02020603050405020304" pitchFamily="18" charset="0"/>
              </a:rPr>
              <a:t>PRECIPITABLE </a:t>
            </a:r>
            <a:r>
              <a:rPr lang="es-EC" dirty="0">
                <a:latin typeface="Times New Roman" panose="02020603050405020304" pitchFamily="18" charset="0"/>
                <a:cs typeface="Times New Roman" panose="02020603050405020304" pitchFamily="18" charset="0"/>
              </a:rPr>
              <a:t/>
            </a:r>
            <a:br>
              <a:rPr lang="es-EC" dirty="0">
                <a:latin typeface="Times New Roman" panose="02020603050405020304" pitchFamily="18" charset="0"/>
                <a:cs typeface="Times New Roman" panose="02020603050405020304" pitchFamily="18" charset="0"/>
              </a:rPr>
            </a:br>
            <a:endParaRPr lang="es-EC" dirty="0"/>
          </a:p>
        </p:txBody>
      </p:sp>
      <mc:AlternateContent xmlns:mc="http://schemas.openxmlformats.org/markup-compatibility/2006" xmlns:a14="http://schemas.microsoft.com/office/drawing/2010/main">
        <mc:Choice Requires="a14">
          <p:sp>
            <p:nvSpPr>
              <p:cNvPr id="18" name="17 Rectángulo"/>
              <p:cNvSpPr/>
              <p:nvPr/>
            </p:nvSpPr>
            <p:spPr>
              <a:xfrm>
                <a:off x="3619522" y="3275692"/>
                <a:ext cx="198836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a:rPr>
                          </m:ctrlPr>
                        </m:sSubPr>
                        <m:e>
                          <m:r>
                            <a:rPr lang="es-EC" sz="1600" b="0" i="1">
                              <a:latin typeface="Cambria Math"/>
                            </a:rPr>
                            <m:t>𝑇</m:t>
                          </m:r>
                        </m:e>
                        <m:sub>
                          <m:r>
                            <a:rPr lang="es-EC" sz="1600" b="0" i="1">
                              <a:latin typeface="Cambria Math"/>
                            </a:rPr>
                            <m:t>𝑚</m:t>
                          </m:r>
                        </m:sub>
                      </m:sSub>
                      <m:r>
                        <a:rPr lang="es-EC" sz="1600" b="0" i="1">
                          <a:latin typeface="Cambria Math"/>
                        </a:rPr>
                        <m:t>=70.2+0.72 </m:t>
                      </m:r>
                      <m:sSub>
                        <m:sSubPr>
                          <m:ctrlPr>
                            <a:rPr lang="es-EC" sz="1600" i="1">
                              <a:latin typeface="Cambria Math"/>
                            </a:rPr>
                          </m:ctrlPr>
                        </m:sSubPr>
                        <m:e>
                          <m:r>
                            <a:rPr lang="es-EC" sz="1600" b="0" i="1">
                              <a:latin typeface="Cambria Math"/>
                            </a:rPr>
                            <m:t>𝑇</m:t>
                          </m:r>
                        </m:e>
                        <m:sub>
                          <m:r>
                            <a:rPr lang="es-EC" sz="1600" b="0" i="1">
                              <a:latin typeface="Cambria Math"/>
                            </a:rPr>
                            <m:t>𝑠</m:t>
                          </m:r>
                        </m:sub>
                      </m:sSub>
                    </m:oMath>
                  </m:oMathPara>
                </a14:m>
                <a:endParaRPr lang="es-EC" sz="1600" dirty="0"/>
              </a:p>
            </p:txBody>
          </p:sp>
        </mc:Choice>
        <mc:Fallback xmlns="">
          <p:sp>
            <p:nvSpPr>
              <p:cNvPr id="18" name="17 Rectángulo"/>
              <p:cNvSpPr>
                <a:spLocks noRot="1" noChangeAspect="1" noMove="1" noResize="1" noEditPoints="1" noAdjustHandles="1" noChangeArrowheads="1" noChangeShapeType="1" noTextEdit="1"/>
              </p:cNvSpPr>
              <p:nvPr/>
            </p:nvSpPr>
            <p:spPr>
              <a:xfrm>
                <a:off x="3619522" y="3275692"/>
                <a:ext cx="1988365" cy="338554"/>
              </a:xfrm>
              <a:prstGeom prst="rect">
                <a:avLst/>
              </a:prstGeom>
              <a:blipFill rotWithShape="1">
                <a:blip r:embed="rId5"/>
                <a:stretch>
                  <a:fillRect/>
                </a:stretch>
              </a:blipFill>
            </p:spPr>
            <p:txBody>
              <a:bodyPr/>
              <a:lstStyle/>
              <a:p>
                <a:r>
                  <a:rPr lang="es-EC">
                    <a:noFill/>
                  </a:rPr>
                  <a:t> </a:t>
                </a:r>
              </a:p>
            </p:txBody>
          </p:sp>
        </mc:Fallback>
      </mc:AlternateContent>
      <p:sp>
        <p:nvSpPr>
          <p:cNvPr id="7" name="6 Rectángulo"/>
          <p:cNvSpPr/>
          <p:nvPr/>
        </p:nvSpPr>
        <p:spPr>
          <a:xfrm>
            <a:off x="2627784" y="3861048"/>
            <a:ext cx="2520280" cy="261610"/>
          </a:xfrm>
          <a:prstGeom prst="rect">
            <a:avLst/>
          </a:prstGeom>
        </p:spPr>
        <p:txBody>
          <a:bodyPr wrap="square">
            <a:spAutoFit/>
          </a:bodyPr>
          <a:lstStyle/>
          <a:p>
            <a:pPr>
              <a:spcAft>
                <a:spcPts val="0"/>
              </a:spcAft>
            </a:pPr>
            <a:r>
              <a:rPr lang="es-EC" sz="1100" i="1" dirty="0" smtClean="0">
                <a:solidFill>
                  <a:srgbClr val="5F5F5F"/>
                </a:solidFill>
                <a:latin typeface="Times New Roman"/>
                <a:ea typeface="Calibri"/>
                <a:cs typeface="Times New Roman"/>
              </a:rPr>
              <a:t>Tabla 2. Parámetros utilizados</a:t>
            </a:r>
            <a:endParaRPr lang="es-EC" sz="1100" i="1" dirty="0">
              <a:solidFill>
                <a:srgbClr val="5F5F5F"/>
              </a:solidFill>
              <a:latin typeface="Times New Roman"/>
              <a:ea typeface="Calibri"/>
              <a:cs typeface="Times New Roman"/>
            </a:endParaRPr>
          </a:p>
        </p:txBody>
      </p:sp>
      <p:sp>
        <p:nvSpPr>
          <p:cNvPr id="2" name="1 CuadroTexto"/>
          <p:cNvSpPr txBox="1"/>
          <p:nvPr/>
        </p:nvSpPr>
        <p:spPr>
          <a:xfrm>
            <a:off x="179512" y="2390493"/>
            <a:ext cx="2952328" cy="584775"/>
          </a:xfrm>
          <a:prstGeom prst="rect">
            <a:avLst/>
          </a:prstGeom>
          <a:noFill/>
        </p:spPr>
        <p:txBody>
          <a:bodyPr wrap="square" rtlCol="0">
            <a:spAutoFit/>
          </a:bodyPr>
          <a:lstStyle/>
          <a:p>
            <a:pPr marL="285750" indent="-285750">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Constante adimensional de proporcionalidad:</a:t>
            </a:r>
            <a:endParaRPr lang="es-EC" sz="1600" dirty="0">
              <a:latin typeface="Times New Roman" panose="02020603050405020304" pitchFamily="18" charset="0"/>
              <a:cs typeface="Times New Roman" panose="02020603050405020304" pitchFamily="18" charset="0"/>
            </a:endParaRPr>
          </a:p>
        </p:txBody>
      </p:sp>
      <p:sp>
        <p:nvSpPr>
          <p:cNvPr id="11" name="10 CuadroTexto"/>
          <p:cNvSpPr txBox="1"/>
          <p:nvPr/>
        </p:nvSpPr>
        <p:spPr>
          <a:xfrm>
            <a:off x="179512" y="3238920"/>
            <a:ext cx="2952328" cy="338554"/>
          </a:xfrm>
          <a:prstGeom prst="rect">
            <a:avLst/>
          </a:prstGeom>
          <a:noFill/>
        </p:spPr>
        <p:txBody>
          <a:bodyPr wrap="square" rtlCol="0">
            <a:spAutoFit/>
          </a:bodyPr>
          <a:lstStyle/>
          <a:p>
            <a:pPr marL="285750" indent="-285750">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Temperatura media:</a:t>
            </a:r>
            <a:endParaRPr lang="es-EC"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8 Rectángulo"/>
              <p:cNvSpPr/>
              <p:nvPr/>
            </p:nvSpPr>
            <p:spPr>
              <a:xfrm>
                <a:off x="3185337" y="1347744"/>
                <a:ext cx="2664296" cy="432048"/>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r>
                      <a:rPr lang="es-EC" b="1" i="1">
                        <a:latin typeface="Cambria Math"/>
                      </a:rPr>
                      <m:t>𝑷𝑾𝑽</m:t>
                    </m:r>
                    <m:r>
                      <a:rPr lang="es-EC" b="1" i="1">
                        <a:latin typeface="Cambria Math"/>
                      </a:rPr>
                      <m:t>=  </m:t>
                    </m:r>
                  </m:oMath>
                </a14:m>
                <a:r>
                  <a:rPr lang="es-EC" b="1" dirty="0">
                    <a:sym typeface="Symbol"/>
                  </a:rPr>
                  <a:t></a:t>
                </a:r>
                <a14:m>
                  <m:oMath xmlns:m="http://schemas.openxmlformats.org/officeDocument/2006/math">
                    <m:r>
                      <a:rPr lang="es-EC" b="1" i="1">
                        <a:latin typeface="Cambria Math"/>
                      </a:rPr>
                      <m:t>×</m:t>
                    </m:r>
                    <m:r>
                      <a:rPr lang="es-EC" b="1" i="1">
                        <a:latin typeface="Cambria Math"/>
                      </a:rPr>
                      <m:t>𝒁𝑾𝑫</m:t>
                    </m:r>
                  </m:oMath>
                </a14:m>
                <a:endParaRPr lang="es-EC" b="1" dirty="0"/>
              </a:p>
            </p:txBody>
          </p:sp>
        </mc:Choice>
        <mc:Fallback xmlns="">
          <p:sp>
            <p:nvSpPr>
              <p:cNvPr id="9" name="8 Rectángulo"/>
              <p:cNvSpPr>
                <a:spLocks noRot="1" noChangeAspect="1" noMove="1" noResize="1" noEditPoints="1" noAdjustHandles="1" noChangeArrowheads="1" noChangeShapeType="1" noTextEdit="1"/>
              </p:cNvSpPr>
              <p:nvPr/>
            </p:nvSpPr>
            <p:spPr>
              <a:xfrm>
                <a:off x="3185337" y="1347744"/>
                <a:ext cx="2664296" cy="432048"/>
              </a:xfrm>
              <a:prstGeom prst="rect">
                <a:avLst/>
              </a:prstGeom>
              <a:blipFill rotWithShape="1">
                <a:blip r:embed="rId6"/>
                <a:stretch>
                  <a:fillRect b="-12000"/>
                </a:stretch>
              </a:blipFill>
              <a:ln>
                <a:solidFill>
                  <a:srgbClr val="C00000"/>
                </a:solidFill>
              </a:ln>
            </p:spPr>
            <p:txBody>
              <a:bodyPr/>
              <a:lstStyle/>
              <a:p>
                <a:r>
                  <a:rPr lang="es-EC">
                    <a:noFill/>
                  </a:rPr>
                  <a:t> </a:t>
                </a:r>
              </a:p>
            </p:txBody>
          </p:sp>
        </mc:Fallback>
      </mc:AlternateContent>
    </p:spTree>
    <p:extLst>
      <p:ext uri="{BB962C8B-B14F-4D97-AF65-F5344CB8AC3E}">
        <p14:creationId xmlns:p14="http://schemas.microsoft.com/office/powerpoint/2010/main" val="1828781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2780928"/>
            <a:ext cx="6480720" cy="1066800"/>
          </a:xfrm>
        </p:spPr>
        <p:txBody>
          <a:bodyPr>
            <a:noAutofit/>
          </a:bodyPr>
          <a:lstStyle/>
          <a:p>
            <a:r>
              <a:rPr lang="es-ES" sz="7200" dirty="0" smtClean="0"/>
              <a:t>RESULTADOS</a:t>
            </a:r>
            <a:endParaRPr lang="es-EC" sz="7200" dirty="0"/>
          </a:p>
        </p:txBody>
      </p:sp>
    </p:spTree>
    <p:extLst>
      <p:ext uri="{BB962C8B-B14F-4D97-AF65-F5344CB8AC3E}">
        <p14:creationId xmlns:p14="http://schemas.microsoft.com/office/powerpoint/2010/main" val="143576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0653" y="548680"/>
            <a:ext cx="9013875" cy="990600"/>
          </a:xfrm>
        </p:spPr>
        <p:txBody>
          <a:bodyPr>
            <a:normAutofit fontScale="90000"/>
          </a:bodyPr>
          <a:lstStyle/>
          <a:p>
            <a:pPr lvl="0"/>
            <a:r>
              <a:rPr lang="es-EC" sz="3600" dirty="0" smtClean="0">
                <a:latin typeface="Times New Roman" panose="02020603050405020304" pitchFamily="18" charset="0"/>
                <a:cs typeface="Times New Roman" panose="02020603050405020304" pitchFamily="18" charset="0"/>
              </a:rPr>
              <a:t>COMPARACIÓN PWV- PRECIPITACIÓN  EN INTERVALOS DE UNA HORA</a:t>
            </a:r>
            <a:r>
              <a:rPr lang="es-EC" b="1" dirty="0"/>
              <a:t/>
            </a:r>
            <a:br>
              <a:rPr lang="es-EC" b="1" dirty="0"/>
            </a:br>
            <a:endParaRPr lang="es-EC" dirty="0"/>
          </a:p>
        </p:txBody>
      </p:sp>
      <p:sp>
        <p:nvSpPr>
          <p:cNvPr id="17" name="16 Rectángulo"/>
          <p:cNvSpPr/>
          <p:nvPr/>
        </p:nvSpPr>
        <p:spPr>
          <a:xfrm>
            <a:off x="2051720" y="3712759"/>
            <a:ext cx="5976664" cy="261610"/>
          </a:xfrm>
          <a:prstGeom prst="rect">
            <a:avLst/>
          </a:prstGeom>
        </p:spPr>
        <p:txBody>
          <a:bodyPr wrap="square">
            <a:spAutoFit/>
          </a:bodyPr>
          <a:lstStyle/>
          <a:p>
            <a:r>
              <a:rPr lang="es-EC" sz="1100" i="1" dirty="0">
                <a:solidFill>
                  <a:srgbClr val="5F5F5F"/>
                </a:solidFill>
                <a:latin typeface="Times New Roman"/>
                <a:ea typeface="Calibri"/>
                <a:cs typeface="Times New Roman"/>
              </a:rPr>
              <a:t>Figura </a:t>
            </a:r>
            <a:r>
              <a:rPr lang="es-EC" sz="1100" i="1" dirty="0" smtClean="0">
                <a:solidFill>
                  <a:srgbClr val="5F5F5F"/>
                </a:solidFill>
                <a:latin typeface="Times New Roman"/>
                <a:ea typeface="Calibri"/>
                <a:cs typeface="Times New Roman"/>
              </a:rPr>
              <a:t>13.  Comparación PWV- Precipitación –Día con moderada intensidad de precipitación</a:t>
            </a:r>
            <a:endParaRPr lang="es-EC" sz="1100" dirty="0"/>
          </a:p>
        </p:txBody>
      </p:sp>
      <p:sp>
        <p:nvSpPr>
          <p:cNvPr id="23" name="22 Rectángulo"/>
          <p:cNvSpPr/>
          <p:nvPr/>
        </p:nvSpPr>
        <p:spPr>
          <a:xfrm>
            <a:off x="2195736" y="6475028"/>
            <a:ext cx="5298646" cy="261610"/>
          </a:xfrm>
          <a:prstGeom prst="rect">
            <a:avLst/>
          </a:prstGeom>
        </p:spPr>
        <p:txBody>
          <a:bodyPr wrap="square">
            <a:spAutoFit/>
          </a:bodyPr>
          <a:lstStyle/>
          <a:p>
            <a:r>
              <a:rPr lang="es-EC" sz="1100" i="1" dirty="0">
                <a:solidFill>
                  <a:srgbClr val="5F5F5F"/>
                </a:solidFill>
                <a:latin typeface="Times New Roman"/>
                <a:ea typeface="Calibri"/>
                <a:cs typeface="Times New Roman"/>
              </a:rPr>
              <a:t>Figura </a:t>
            </a:r>
            <a:r>
              <a:rPr lang="es-EC" sz="1100" i="1" dirty="0" smtClean="0">
                <a:solidFill>
                  <a:srgbClr val="5F5F5F"/>
                </a:solidFill>
                <a:latin typeface="Times New Roman"/>
                <a:ea typeface="Calibri"/>
                <a:cs typeface="Times New Roman"/>
              </a:rPr>
              <a:t>14.  Comparación PWV- Precipitación –Día con fuerte intensidad de precipitación</a:t>
            </a:r>
            <a:endParaRPr lang="es-EC" sz="1100" dirty="0"/>
          </a:p>
        </p:txBody>
      </p:sp>
      <p:pic>
        <p:nvPicPr>
          <p:cNvPr id="9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398" t="19619" r="22822" b="16489"/>
          <a:stretch/>
        </p:blipFill>
        <p:spPr bwMode="auto">
          <a:xfrm>
            <a:off x="295994" y="1237776"/>
            <a:ext cx="4203998" cy="2443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293" t="20195" r="4646" b="16214"/>
          <a:stretch/>
        </p:blipFill>
        <p:spPr bwMode="auto">
          <a:xfrm>
            <a:off x="4718146" y="1273780"/>
            <a:ext cx="4176632" cy="240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61" t="20601" r="20989" b="15604"/>
          <a:stretch/>
        </p:blipFill>
        <p:spPr bwMode="auto">
          <a:xfrm>
            <a:off x="2581046" y="4105174"/>
            <a:ext cx="4274200" cy="2379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159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1183130" y="2946541"/>
            <a:ext cx="7344816" cy="261610"/>
          </a:xfrm>
          <a:prstGeom prst="rect">
            <a:avLst/>
          </a:prstGeom>
        </p:spPr>
        <p:txBody>
          <a:bodyPr wrap="square">
            <a:spAutoFit/>
          </a:bodyPr>
          <a:lstStyle/>
          <a:p>
            <a:r>
              <a:rPr lang="es-EC" sz="1100" i="1" dirty="0">
                <a:solidFill>
                  <a:srgbClr val="5F5F5F"/>
                </a:solidFill>
                <a:latin typeface="Times New Roman"/>
                <a:ea typeface="Calibri"/>
                <a:cs typeface="Times New Roman"/>
              </a:rPr>
              <a:t>Figura </a:t>
            </a:r>
            <a:r>
              <a:rPr lang="es-EC" sz="1100" i="1" dirty="0" smtClean="0">
                <a:solidFill>
                  <a:srgbClr val="5F5F5F"/>
                </a:solidFill>
                <a:latin typeface="Times New Roman"/>
                <a:ea typeface="Calibri"/>
                <a:cs typeface="Times New Roman"/>
              </a:rPr>
              <a:t>15.  Serie de </a:t>
            </a:r>
            <a:r>
              <a:rPr lang="es-EC" sz="1100" i="1" dirty="0">
                <a:solidFill>
                  <a:srgbClr val="5F5F5F"/>
                </a:solidFill>
                <a:latin typeface="Times New Roman"/>
                <a:ea typeface="Calibri"/>
                <a:cs typeface="Times New Roman"/>
              </a:rPr>
              <a:t>PWV en comparación con el evento de precipitación ocurrido del </a:t>
            </a:r>
            <a:r>
              <a:rPr lang="es-EC" sz="1100" i="1" dirty="0" smtClean="0">
                <a:solidFill>
                  <a:srgbClr val="5F5F5F"/>
                </a:solidFill>
                <a:latin typeface="Times New Roman"/>
                <a:ea typeface="Calibri"/>
                <a:cs typeface="Times New Roman"/>
              </a:rPr>
              <a:t>31/01/2017 al 01/01/2018</a:t>
            </a:r>
            <a:endParaRPr lang="es-EC" sz="1100" dirty="0"/>
          </a:p>
        </p:txBody>
      </p:sp>
      <p:sp>
        <p:nvSpPr>
          <p:cNvPr id="44" name="43 Rectángulo"/>
          <p:cNvSpPr/>
          <p:nvPr/>
        </p:nvSpPr>
        <p:spPr>
          <a:xfrm>
            <a:off x="230516" y="6012549"/>
            <a:ext cx="4222695" cy="430887"/>
          </a:xfrm>
          <a:prstGeom prst="rect">
            <a:avLst/>
          </a:prstGeom>
        </p:spPr>
        <p:txBody>
          <a:bodyPr wrap="square">
            <a:spAutoFit/>
          </a:bodyPr>
          <a:lstStyle/>
          <a:p>
            <a:r>
              <a:rPr lang="es-EC" sz="1100" i="1" dirty="0">
                <a:solidFill>
                  <a:srgbClr val="5F5F5F"/>
                </a:solidFill>
                <a:latin typeface="Times New Roman"/>
                <a:ea typeface="Calibri"/>
                <a:cs typeface="Times New Roman"/>
              </a:rPr>
              <a:t>Figura </a:t>
            </a:r>
            <a:r>
              <a:rPr lang="es-EC" sz="1100" i="1" dirty="0" smtClean="0">
                <a:solidFill>
                  <a:srgbClr val="5F5F5F"/>
                </a:solidFill>
                <a:latin typeface="Times New Roman"/>
                <a:ea typeface="Calibri"/>
                <a:cs typeface="Times New Roman"/>
              </a:rPr>
              <a:t>16.  Comparación PWV- Precipitación –Día con débil intensidad de precipitación</a:t>
            </a:r>
            <a:endParaRPr lang="es-EC" sz="1100" dirty="0"/>
          </a:p>
        </p:txBody>
      </p:sp>
      <p:sp>
        <p:nvSpPr>
          <p:cNvPr id="45" name="44 Rectángulo"/>
          <p:cNvSpPr/>
          <p:nvPr/>
        </p:nvSpPr>
        <p:spPr>
          <a:xfrm>
            <a:off x="4705464" y="6093295"/>
            <a:ext cx="4222695" cy="430887"/>
          </a:xfrm>
          <a:prstGeom prst="rect">
            <a:avLst/>
          </a:prstGeom>
        </p:spPr>
        <p:txBody>
          <a:bodyPr wrap="square">
            <a:spAutoFit/>
          </a:bodyPr>
          <a:lstStyle/>
          <a:p>
            <a:r>
              <a:rPr lang="es-EC" sz="1100" i="1" dirty="0">
                <a:solidFill>
                  <a:srgbClr val="5F5F5F"/>
                </a:solidFill>
                <a:latin typeface="Times New Roman"/>
                <a:ea typeface="Calibri"/>
                <a:cs typeface="Times New Roman"/>
              </a:rPr>
              <a:t>Figura </a:t>
            </a:r>
            <a:r>
              <a:rPr lang="es-EC" sz="1100" i="1" dirty="0" smtClean="0">
                <a:solidFill>
                  <a:srgbClr val="5F5F5F"/>
                </a:solidFill>
                <a:latin typeface="Times New Roman"/>
                <a:ea typeface="Calibri"/>
                <a:cs typeface="Times New Roman"/>
              </a:rPr>
              <a:t>17.  Comparación PWV- Precipitación –Día con moderada intensidad de precipitación</a:t>
            </a:r>
            <a:endParaRPr lang="es-EC" sz="1100" dirty="0"/>
          </a:p>
        </p:txBody>
      </p:sp>
      <p:pic>
        <p:nvPicPr>
          <p:cNvPr id="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505" t="20220" r="21140" b="15547"/>
          <a:stretch/>
        </p:blipFill>
        <p:spPr bwMode="auto">
          <a:xfrm>
            <a:off x="142103" y="3480513"/>
            <a:ext cx="4222695" cy="2370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104" t="20073" r="3104" b="15605"/>
          <a:stretch/>
        </p:blipFill>
        <p:spPr bwMode="auto">
          <a:xfrm>
            <a:off x="4572000" y="3480513"/>
            <a:ext cx="4194829" cy="237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611" t="50000" r="20188" b="20675"/>
          <a:stretch/>
        </p:blipFill>
        <p:spPr bwMode="auto">
          <a:xfrm>
            <a:off x="1183130" y="505794"/>
            <a:ext cx="6540161" cy="244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9490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717920063"/>
              </p:ext>
            </p:extLst>
          </p:nvPr>
        </p:nvGraphicFramePr>
        <p:xfrm>
          <a:off x="899592" y="5517232"/>
          <a:ext cx="5400600" cy="963930"/>
        </p:xfrm>
        <a:graphic>
          <a:graphicData uri="http://schemas.openxmlformats.org/drawingml/2006/table">
            <a:tbl>
              <a:tblPr firstRow="1" firstCol="1" bandRow="1">
                <a:tableStyleId>{5A111915-BE36-4E01-A7E5-04B1672EAD32}</a:tableStyleId>
              </a:tblPr>
              <a:tblGrid>
                <a:gridCol w="967105"/>
                <a:gridCol w="1265143"/>
                <a:gridCol w="1368152"/>
                <a:gridCol w="1800200"/>
              </a:tblGrid>
              <a:tr h="188595">
                <a:tc>
                  <a:txBody>
                    <a:bodyPr/>
                    <a:lstStyle/>
                    <a:p>
                      <a:pPr>
                        <a:lnSpc>
                          <a:spcPct val="115000"/>
                        </a:lnSpc>
                      </a:pPr>
                      <a:endParaRPr lang="es-EC" sz="1100" dirty="0">
                        <a:effectLst/>
                        <a:latin typeface="Calibri"/>
                        <a:cs typeface="Times New Roman"/>
                      </a:endParaRPr>
                    </a:p>
                  </a:txBody>
                  <a:tcPr marL="44450" marR="44450" marT="0" marB="0" anchor="b"/>
                </a:tc>
                <a:tc>
                  <a:txBody>
                    <a:bodyPr/>
                    <a:lstStyle/>
                    <a:p>
                      <a:pPr algn="ctr">
                        <a:lnSpc>
                          <a:spcPct val="115000"/>
                        </a:lnSpc>
                        <a:spcAft>
                          <a:spcPts val="0"/>
                        </a:spcAft>
                      </a:pPr>
                      <a:r>
                        <a:rPr lang="es-EC" sz="1100">
                          <a:effectLst/>
                        </a:rPr>
                        <a:t>Total</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dirty="0">
                          <a:effectLst/>
                        </a:rPr>
                        <a:t>Días lluviosos</a:t>
                      </a:r>
                      <a:endParaRPr lang="es-EC"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dirty="0">
                          <a:effectLst/>
                        </a:rPr>
                        <a:t>Días sin precipitaciones</a:t>
                      </a:r>
                      <a:endParaRPr lang="es-EC" sz="1100" dirty="0">
                        <a:effectLst/>
                        <a:latin typeface="Calibri"/>
                        <a:ea typeface="Calibri"/>
                        <a:cs typeface="Times New Roman"/>
                      </a:endParaRPr>
                    </a:p>
                  </a:txBody>
                  <a:tcPr marL="44450" marR="44450" marT="0" marB="0" anchor="b"/>
                </a:tc>
              </a:tr>
              <a:tr h="188595">
                <a:tc>
                  <a:txBody>
                    <a:bodyPr/>
                    <a:lstStyle/>
                    <a:p>
                      <a:pPr>
                        <a:lnSpc>
                          <a:spcPct val="115000"/>
                        </a:lnSpc>
                      </a:pPr>
                      <a:endParaRPr lang="es-EC" sz="1100">
                        <a:effectLst/>
                        <a:latin typeface="Calibri"/>
                        <a:cs typeface="Times New Roman"/>
                      </a:endParaRPr>
                    </a:p>
                  </a:txBody>
                  <a:tcPr marL="44450" marR="44450" marT="0" marB="0" anchor="b"/>
                </a:tc>
                <a:tc>
                  <a:txBody>
                    <a:bodyPr/>
                    <a:lstStyle/>
                    <a:p>
                      <a:pPr algn="ctr">
                        <a:lnSpc>
                          <a:spcPct val="115000"/>
                        </a:lnSpc>
                        <a:spcAft>
                          <a:spcPts val="0"/>
                        </a:spcAft>
                      </a:pPr>
                      <a:r>
                        <a:rPr lang="es-EC" sz="1100">
                          <a:effectLst/>
                        </a:rPr>
                        <a:t>PWV (mm)</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PWV (mm)</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PWV (mm)</a:t>
                      </a:r>
                      <a:endParaRPr lang="es-EC" sz="1100">
                        <a:effectLst/>
                        <a:latin typeface="Calibri"/>
                        <a:ea typeface="Calibri"/>
                        <a:cs typeface="Times New Roman"/>
                      </a:endParaRPr>
                    </a:p>
                  </a:txBody>
                  <a:tcPr marL="44450" marR="44450" marT="0" marB="0" anchor="b"/>
                </a:tc>
              </a:tr>
              <a:tr h="188595">
                <a:tc>
                  <a:txBody>
                    <a:bodyPr/>
                    <a:lstStyle/>
                    <a:p>
                      <a:pPr algn="ctr">
                        <a:lnSpc>
                          <a:spcPct val="115000"/>
                        </a:lnSpc>
                        <a:spcAft>
                          <a:spcPts val="0"/>
                        </a:spcAft>
                      </a:pPr>
                      <a:r>
                        <a:rPr lang="es-EC" sz="1100">
                          <a:effectLst/>
                        </a:rPr>
                        <a:t>Promedio</a:t>
                      </a:r>
                      <a:endParaRPr lang="es-EC" sz="1100">
                        <a:effectLst/>
                        <a:latin typeface="Calibri"/>
                        <a:ea typeface="Calibri"/>
                        <a:cs typeface="Times New Roman"/>
                      </a:endParaRPr>
                    </a:p>
                  </a:txBody>
                  <a:tcPr marL="44450" marR="44450" marT="0" marB="0" anchor="b"/>
                </a:tc>
                <a:tc rowSpan="3">
                  <a:txBody>
                    <a:bodyPr/>
                    <a:lstStyle/>
                    <a:p>
                      <a:pPr algn="ctr">
                        <a:lnSpc>
                          <a:spcPct val="115000"/>
                        </a:lnSpc>
                        <a:spcAft>
                          <a:spcPts val="0"/>
                        </a:spcAft>
                      </a:pPr>
                      <a:r>
                        <a:rPr lang="es-EC" sz="1100">
                          <a:effectLst/>
                        </a:rPr>
                        <a:t>19.52</a:t>
                      </a:r>
                    </a:p>
                    <a:p>
                      <a:pPr algn="ctr">
                        <a:lnSpc>
                          <a:spcPct val="115000"/>
                        </a:lnSpc>
                        <a:spcAft>
                          <a:spcPts val="0"/>
                        </a:spcAft>
                      </a:pPr>
                      <a:r>
                        <a:rPr lang="es-EC" sz="1100">
                          <a:effectLst/>
                        </a:rPr>
                        <a:t>25.16</a:t>
                      </a:r>
                    </a:p>
                    <a:p>
                      <a:pPr algn="ctr">
                        <a:lnSpc>
                          <a:spcPct val="115000"/>
                        </a:lnSpc>
                        <a:spcAft>
                          <a:spcPts val="0"/>
                        </a:spcAft>
                      </a:pPr>
                      <a:r>
                        <a:rPr lang="es-EC" sz="1100">
                          <a:effectLst/>
                        </a:rPr>
                        <a:t>11.24</a:t>
                      </a:r>
                      <a:endParaRPr lang="es-EC" sz="1100">
                        <a:effectLst/>
                        <a:latin typeface="Calibri"/>
                        <a:ea typeface="Calibri"/>
                        <a:cs typeface="Times New Roman"/>
                      </a:endParaRPr>
                    </a:p>
                  </a:txBody>
                  <a:tcPr marL="44450" marR="44450" marT="0" marB="0" anchor="b"/>
                </a:tc>
                <a:tc rowSpan="3">
                  <a:txBody>
                    <a:bodyPr/>
                    <a:lstStyle/>
                    <a:p>
                      <a:pPr algn="ctr">
                        <a:lnSpc>
                          <a:spcPct val="115000"/>
                        </a:lnSpc>
                        <a:spcAft>
                          <a:spcPts val="0"/>
                        </a:spcAft>
                      </a:pPr>
                      <a:r>
                        <a:rPr lang="es-EC" sz="1100" dirty="0">
                          <a:effectLst/>
                        </a:rPr>
                        <a:t>21.65</a:t>
                      </a:r>
                    </a:p>
                    <a:p>
                      <a:pPr algn="ctr">
                        <a:lnSpc>
                          <a:spcPct val="115000"/>
                        </a:lnSpc>
                        <a:spcAft>
                          <a:spcPts val="0"/>
                        </a:spcAft>
                      </a:pPr>
                      <a:r>
                        <a:rPr lang="es-EC" sz="1100" dirty="0">
                          <a:effectLst/>
                        </a:rPr>
                        <a:t>25.16</a:t>
                      </a:r>
                    </a:p>
                    <a:p>
                      <a:pPr algn="ctr">
                        <a:lnSpc>
                          <a:spcPct val="115000"/>
                        </a:lnSpc>
                        <a:spcAft>
                          <a:spcPts val="0"/>
                        </a:spcAft>
                      </a:pPr>
                      <a:r>
                        <a:rPr lang="es-EC" sz="1100" dirty="0">
                          <a:effectLst/>
                        </a:rPr>
                        <a:t>17.29</a:t>
                      </a:r>
                      <a:endParaRPr lang="es-EC" sz="1100" dirty="0">
                        <a:effectLst/>
                        <a:latin typeface="Calibri"/>
                        <a:ea typeface="Calibri"/>
                        <a:cs typeface="Times New Roman"/>
                      </a:endParaRPr>
                    </a:p>
                  </a:txBody>
                  <a:tcPr marL="44450" marR="44450" marT="0" marB="0" anchor="b"/>
                </a:tc>
                <a:tc rowSpan="3">
                  <a:txBody>
                    <a:bodyPr/>
                    <a:lstStyle/>
                    <a:p>
                      <a:pPr algn="ctr">
                        <a:lnSpc>
                          <a:spcPct val="115000"/>
                        </a:lnSpc>
                        <a:spcAft>
                          <a:spcPts val="0"/>
                        </a:spcAft>
                      </a:pPr>
                      <a:r>
                        <a:rPr lang="es-EC" sz="1100">
                          <a:effectLst/>
                        </a:rPr>
                        <a:t>18.19</a:t>
                      </a:r>
                    </a:p>
                    <a:p>
                      <a:pPr algn="ctr">
                        <a:lnSpc>
                          <a:spcPct val="115000"/>
                        </a:lnSpc>
                        <a:spcAft>
                          <a:spcPts val="0"/>
                        </a:spcAft>
                      </a:pPr>
                      <a:r>
                        <a:rPr lang="es-EC" sz="1100">
                          <a:effectLst/>
                        </a:rPr>
                        <a:t>22.74</a:t>
                      </a:r>
                    </a:p>
                    <a:p>
                      <a:pPr algn="ctr">
                        <a:lnSpc>
                          <a:spcPct val="115000"/>
                        </a:lnSpc>
                        <a:spcAft>
                          <a:spcPts val="0"/>
                        </a:spcAft>
                      </a:pPr>
                      <a:r>
                        <a:rPr lang="es-EC" sz="1100">
                          <a:effectLst/>
                        </a:rPr>
                        <a:t>11.24</a:t>
                      </a:r>
                      <a:endParaRPr lang="es-EC" sz="1100">
                        <a:effectLst/>
                        <a:latin typeface="Calibri"/>
                        <a:ea typeface="Calibri"/>
                        <a:cs typeface="Times New Roman"/>
                      </a:endParaRPr>
                    </a:p>
                  </a:txBody>
                  <a:tcPr marL="44450" marR="44450" marT="0" marB="0" anchor="b"/>
                </a:tc>
              </a:tr>
              <a:tr h="188595">
                <a:tc>
                  <a:txBody>
                    <a:bodyPr/>
                    <a:lstStyle/>
                    <a:p>
                      <a:pPr algn="ctr">
                        <a:lnSpc>
                          <a:spcPct val="115000"/>
                        </a:lnSpc>
                        <a:spcAft>
                          <a:spcPts val="0"/>
                        </a:spcAft>
                      </a:pPr>
                      <a:r>
                        <a:rPr lang="es-EC" sz="1100">
                          <a:effectLst/>
                        </a:rPr>
                        <a:t>Máximo</a:t>
                      </a:r>
                      <a:endParaRPr lang="es-EC" sz="1100">
                        <a:effectLst/>
                        <a:latin typeface="Calibri"/>
                        <a:ea typeface="Calibri"/>
                        <a:cs typeface="Times New Roman"/>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r>
              <a:tr h="188595">
                <a:tc>
                  <a:txBody>
                    <a:bodyPr/>
                    <a:lstStyle/>
                    <a:p>
                      <a:pPr algn="ctr">
                        <a:lnSpc>
                          <a:spcPct val="115000"/>
                        </a:lnSpc>
                        <a:spcAft>
                          <a:spcPts val="0"/>
                        </a:spcAft>
                      </a:pPr>
                      <a:r>
                        <a:rPr lang="es-EC" sz="1100" dirty="0">
                          <a:effectLst/>
                        </a:rPr>
                        <a:t>Mínimo</a:t>
                      </a:r>
                      <a:endParaRPr lang="es-EC" sz="1100" dirty="0">
                        <a:effectLst/>
                        <a:latin typeface="Calibri"/>
                        <a:ea typeface="Calibri"/>
                        <a:cs typeface="Times New Roman"/>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sp>
        <p:nvSpPr>
          <p:cNvPr id="33" name="1 Título"/>
          <p:cNvSpPr>
            <a:spLocks noGrp="1"/>
          </p:cNvSpPr>
          <p:nvPr>
            <p:ph type="title"/>
          </p:nvPr>
        </p:nvSpPr>
        <p:spPr>
          <a:xfrm>
            <a:off x="251520" y="188640"/>
            <a:ext cx="8229600" cy="990600"/>
          </a:xfrm>
        </p:spPr>
        <p:txBody>
          <a:bodyPr>
            <a:normAutofit/>
          </a:bodyPr>
          <a:lstStyle/>
          <a:p>
            <a:r>
              <a:rPr lang="es-EC" sz="3200" dirty="0">
                <a:latin typeface="Times New Roman" panose="02020603050405020304" pitchFamily="18" charset="0"/>
                <a:cs typeface="Times New Roman" panose="02020603050405020304" pitchFamily="18" charset="0"/>
              </a:rPr>
              <a:t>CONTENIDO PROMEDIO DIARIO </a:t>
            </a:r>
            <a:r>
              <a:rPr lang="es-EC" sz="3200" dirty="0" smtClean="0">
                <a:latin typeface="Times New Roman" panose="02020603050405020304" pitchFamily="18" charset="0"/>
                <a:cs typeface="Times New Roman" panose="02020603050405020304" pitchFamily="18" charset="0"/>
              </a:rPr>
              <a:t>DE PWV</a:t>
            </a:r>
            <a:endParaRPr lang="es-EC" sz="3200" dirty="0">
              <a:latin typeface="Times New Roman" panose="02020603050405020304" pitchFamily="18" charset="0"/>
              <a:cs typeface="Times New Roman" panose="02020603050405020304" pitchFamily="18" charset="0"/>
            </a:endParaRPr>
          </a:p>
        </p:txBody>
      </p:sp>
      <p:sp>
        <p:nvSpPr>
          <p:cNvPr id="18" name="17 Rectángulo"/>
          <p:cNvSpPr/>
          <p:nvPr/>
        </p:nvSpPr>
        <p:spPr>
          <a:xfrm>
            <a:off x="1259632" y="4725144"/>
            <a:ext cx="7344816" cy="430887"/>
          </a:xfrm>
          <a:prstGeom prst="rect">
            <a:avLst/>
          </a:prstGeom>
        </p:spPr>
        <p:txBody>
          <a:bodyPr wrap="square">
            <a:spAutoFit/>
          </a:bodyPr>
          <a:lstStyle/>
          <a:p>
            <a:r>
              <a:rPr lang="es-EC" sz="1100" i="1" dirty="0" smtClean="0">
                <a:solidFill>
                  <a:srgbClr val="5F5F5F"/>
                </a:solidFill>
                <a:latin typeface="Times New Roman"/>
                <a:ea typeface="Calibri"/>
                <a:cs typeface="Times New Roman"/>
              </a:rPr>
              <a:t>Figura 18</a:t>
            </a:r>
            <a:r>
              <a:rPr lang="es-EC" sz="1100" i="1" dirty="0">
                <a:solidFill>
                  <a:srgbClr val="5F5F5F"/>
                </a:solidFill>
                <a:latin typeface="Times New Roman"/>
                <a:ea typeface="Calibri"/>
                <a:cs typeface="Times New Roman"/>
              </a:rPr>
              <a:t>. Serie total del PWV y Precipitación diaria para el periodo de estudio.</a:t>
            </a:r>
          </a:p>
          <a:p>
            <a:endParaRPr lang="es-EC" sz="1100" dirty="0"/>
          </a:p>
        </p:txBody>
      </p:sp>
      <p:sp>
        <p:nvSpPr>
          <p:cNvPr id="19" name="18 Rectángulo"/>
          <p:cNvSpPr/>
          <p:nvPr/>
        </p:nvSpPr>
        <p:spPr>
          <a:xfrm>
            <a:off x="827584" y="5264460"/>
            <a:ext cx="4176464" cy="261610"/>
          </a:xfrm>
          <a:prstGeom prst="rect">
            <a:avLst/>
          </a:prstGeom>
        </p:spPr>
        <p:txBody>
          <a:bodyPr wrap="square">
            <a:spAutoFit/>
          </a:bodyPr>
          <a:lstStyle/>
          <a:p>
            <a:pPr>
              <a:spcAft>
                <a:spcPts val="0"/>
              </a:spcAft>
            </a:pPr>
            <a:r>
              <a:rPr lang="es-EC" sz="1100" i="1" dirty="0" smtClean="0">
                <a:solidFill>
                  <a:srgbClr val="5F5F5F"/>
                </a:solidFill>
                <a:latin typeface="Times New Roman"/>
                <a:ea typeface="Calibri"/>
                <a:cs typeface="Times New Roman"/>
              </a:rPr>
              <a:t>Tabla 3. Contenido de PWV en días lluviosos y sin precipitaciones</a:t>
            </a:r>
            <a:endParaRPr lang="es-EC" sz="1100" i="1" dirty="0">
              <a:solidFill>
                <a:srgbClr val="5F5F5F"/>
              </a:solidFill>
              <a:latin typeface="Times New Roman"/>
              <a:ea typeface="Calibri"/>
              <a:cs typeface="Times New Roman"/>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16" y="1065864"/>
            <a:ext cx="5977640" cy="365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16 Conector recto de flecha"/>
          <p:cNvCxnSpPr/>
          <p:nvPr/>
        </p:nvCxnSpPr>
        <p:spPr>
          <a:xfrm>
            <a:off x="610584" y="2077139"/>
            <a:ext cx="288032"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921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226515063"/>
              </p:ext>
            </p:extLst>
          </p:nvPr>
        </p:nvGraphicFramePr>
        <p:xfrm>
          <a:off x="899592" y="5517232"/>
          <a:ext cx="5400600" cy="963930"/>
        </p:xfrm>
        <a:graphic>
          <a:graphicData uri="http://schemas.openxmlformats.org/drawingml/2006/table">
            <a:tbl>
              <a:tblPr firstRow="1" firstCol="1" bandRow="1">
                <a:tableStyleId>{5A111915-BE36-4E01-A7E5-04B1672EAD32}</a:tableStyleId>
              </a:tblPr>
              <a:tblGrid>
                <a:gridCol w="967105"/>
                <a:gridCol w="1265143"/>
                <a:gridCol w="1368152"/>
                <a:gridCol w="1800200"/>
              </a:tblGrid>
              <a:tr h="188595">
                <a:tc>
                  <a:txBody>
                    <a:bodyPr/>
                    <a:lstStyle/>
                    <a:p>
                      <a:pPr>
                        <a:lnSpc>
                          <a:spcPct val="115000"/>
                        </a:lnSpc>
                      </a:pPr>
                      <a:endParaRPr lang="es-EC" sz="1100" dirty="0">
                        <a:effectLst/>
                        <a:latin typeface="Calibri"/>
                        <a:cs typeface="Times New Roman"/>
                      </a:endParaRPr>
                    </a:p>
                  </a:txBody>
                  <a:tcPr marL="44450" marR="44450" marT="0" marB="0" anchor="b"/>
                </a:tc>
                <a:tc>
                  <a:txBody>
                    <a:bodyPr/>
                    <a:lstStyle/>
                    <a:p>
                      <a:pPr algn="ctr">
                        <a:lnSpc>
                          <a:spcPct val="115000"/>
                        </a:lnSpc>
                        <a:spcAft>
                          <a:spcPts val="0"/>
                        </a:spcAft>
                      </a:pPr>
                      <a:r>
                        <a:rPr lang="es-EC" sz="1100">
                          <a:effectLst/>
                        </a:rPr>
                        <a:t>Total</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dirty="0">
                          <a:effectLst/>
                        </a:rPr>
                        <a:t>Días lluviosos</a:t>
                      </a:r>
                      <a:endParaRPr lang="es-EC"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dirty="0">
                          <a:effectLst/>
                        </a:rPr>
                        <a:t>Días sin precipitaciones</a:t>
                      </a:r>
                      <a:endParaRPr lang="es-EC" sz="1100" dirty="0">
                        <a:effectLst/>
                        <a:latin typeface="Calibri"/>
                        <a:ea typeface="Calibri"/>
                        <a:cs typeface="Times New Roman"/>
                      </a:endParaRPr>
                    </a:p>
                  </a:txBody>
                  <a:tcPr marL="44450" marR="44450" marT="0" marB="0" anchor="b"/>
                </a:tc>
              </a:tr>
              <a:tr h="188595">
                <a:tc>
                  <a:txBody>
                    <a:bodyPr/>
                    <a:lstStyle/>
                    <a:p>
                      <a:pPr>
                        <a:lnSpc>
                          <a:spcPct val="115000"/>
                        </a:lnSpc>
                      </a:pPr>
                      <a:endParaRPr lang="es-EC" sz="1100">
                        <a:effectLst/>
                        <a:latin typeface="Calibri"/>
                        <a:cs typeface="Times New Roman"/>
                      </a:endParaRPr>
                    </a:p>
                  </a:txBody>
                  <a:tcPr marL="44450" marR="44450" marT="0" marB="0" anchor="b"/>
                </a:tc>
                <a:tc>
                  <a:txBody>
                    <a:bodyPr/>
                    <a:lstStyle/>
                    <a:p>
                      <a:pPr algn="ctr">
                        <a:lnSpc>
                          <a:spcPct val="115000"/>
                        </a:lnSpc>
                        <a:spcAft>
                          <a:spcPts val="0"/>
                        </a:spcAft>
                      </a:pPr>
                      <a:r>
                        <a:rPr lang="es-EC" sz="1100">
                          <a:effectLst/>
                        </a:rPr>
                        <a:t>PWV (mm)</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PWV (mm)</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PWV (mm)</a:t>
                      </a:r>
                      <a:endParaRPr lang="es-EC" sz="1100">
                        <a:effectLst/>
                        <a:latin typeface="Calibri"/>
                        <a:ea typeface="Calibri"/>
                        <a:cs typeface="Times New Roman"/>
                      </a:endParaRPr>
                    </a:p>
                  </a:txBody>
                  <a:tcPr marL="44450" marR="44450" marT="0" marB="0" anchor="b"/>
                </a:tc>
              </a:tr>
              <a:tr h="188595">
                <a:tc>
                  <a:txBody>
                    <a:bodyPr/>
                    <a:lstStyle/>
                    <a:p>
                      <a:pPr algn="ctr">
                        <a:lnSpc>
                          <a:spcPct val="115000"/>
                        </a:lnSpc>
                        <a:spcAft>
                          <a:spcPts val="0"/>
                        </a:spcAft>
                      </a:pPr>
                      <a:r>
                        <a:rPr lang="es-EC" sz="1100">
                          <a:effectLst/>
                        </a:rPr>
                        <a:t>Promedio</a:t>
                      </a:r>
                      <a:endParaRPr lang="es-EC" sz="1100">
                        <a:effectLst/>
                        <a:latin typeface="Calibri"/>
                        <a:ea typeface="Calibri"/>
                        <a:cs typeface="Times New Roman"/>
                      </a:endParaRPr>
                    </a:p>
                  </a:txBody>
                  <a:tcPr marL="44450" marR="44450" marT="0" marB="0" anchor="b"/>
                </a:tc>
                <a:tc rowSpan="3">
                  <a:txBody>
                    <a:bodyPr/>
                    <a:lstStyle/>
                    <a:p>
                      <a:pPr algn="ctr">
                        <a:lnSpc>
                          <a:spcPct val="115000"/>
                        </a:lnSpc>
                        <a:spcAft>
                          <a:spcPts val="0"/>
                        </a:spcAft>
                      </a:pPr>
                      <a:r>
                        <a:rPr lang="es-EC" sz="1100">
                          <a:effectLst/>
                        </a:rPr>
                        <a:t>19.52</a:t>
                      </a:r>
                    </a:p>
                    <a:p>
                      <a:pPr algn="ctr">
                        <a:lnSpc>
                          <a:spcPct val="115000"/>
                        </a:lnSpc>
                        <a:spcAft>
                          <a:spcPts val="0"/>
                        </a:spcAft>
                      </a:pPr>
                      <a:r>
                        <a:rPr lang="es-EC" sz="1100">
                          <a:effectLst/>
                        </a:rPr>
                        <a:t>25.16</a:t>
                      </a:r>
                    </a:p>
                    <a:p>
                      <a:pPr algn="ctr">
                        <a:lnSpc>
                          <a:spcPct val="115000"/>
                        </a:lnSpc>
                        <a:spcAft>
                          <a:spcPts val="0"/>
                        </a:spcAft>
                      </a:pPr>
                      <a:r>
                        <a:rPr lang="es-EC" sz="1100">
                          <a:effectLst/>
                        </a:rPr>
                        <a:t>11.24</a:t>
                      </a:r>
                      <a:endParaRPr lang="es-EC" sz="1100">
                        <a:effectLst/>
                        <a:latin typeface="Calibri"/>
                        <a:ea typeface="Calibri"/>
                        <a:cs typeface="Times New Roman"/>
                      </a:endParaRPr>
                    </a:p>
                  </a:txBody>
                  <a:tcPr marL="44450" marR="44450" marT="0" marB="0" anchor="b"/>
                </a:tc>
                <a:tc rowSpan="3">
                  <a:txBody>
                    <a:bodyPr/>
                    <a:lstStyle/>
                    <a:p>
                      <a:pPr algn="ctr">
                        <a:lnSpc>
                          <a:spcPct val="115000"/>
                        </a:lnSpc>
                        <a:spcAft>
                          <a:spcPts val="0"/>
                        </a:spcAft>
                      </a:pPr>
                      <a:r>
                        <a:rPr lang="es-EC" sz="1100" dirty="0">
                          <a:effectLst/>
                        </a:rPr>
                        <a:t>21.65</a:t>
                      </a:r>
                    </a:p>
                    <a:p>
                      <a:pPr algn="ctr">
                        <a:lnSpc>
                          <a:spcPct val="115000"/>
                        </a:lnSpc>
                        <a:spcAft>
                          <a:spcPts val="0"/>
                        </a:spcAft>
                      </a:pPr>
                      <a:r>
                        <a:rPr lang="es-EC" sz="1100" dirty="0">
                          <a:effectLst/>
                        </a:rPr>
                        <a:t>25.16</a:t>
                      </a:r>
                    </a:p>
                    <a:p>
                      <a:pPr algn="ctr">
                        <a:lnSpc>
                          <a:spcPct val="115000"/>
                        </a:lnSpc>
                        <a:spcAft>
                          <a:spcPts val="0"/>
                        </a:spcAft>
                      </a:pPr>
                      <a:r>
                        <a:rPr lang="es-EC" sz="1100" dirty="0">
                          <a:effectLst/>
                        </a:rPr>
                        <a:t>17.29</a:t>
                      </a:r>
                      <a:endParaRPr lang="es-EC" sz="1100" dirty="0">
                        <a:effectLst/>
                        <a:latin typeface="Calibri"/>
                        <a:ea typeface="Calibri"/>
                        <a:cs typeface="Times New Roman"/>
                      </a:endParaRPr>
                    </a:p>
                  </a:txBody>
                  <a:tcPr marL="44450" marR="44450" marT="0" marB="0" anchor="b"/>
                </a:tc>
                <a:tc rowSpan="3">
                  <a:txBody>
                    <a:bodyPr/>
                    <a:lstStyle/>
                    <a:p>
                      <a:pPr algn="ctr">
                        <a:lnSpc>
                          <a:spcPct val="115000"/>
                        </a:lnSpc>
                        <a:spcAft>
                          <a:spcPts val="0"/>
                        </a:spcAft>
                      </a:pPr>
                      <a:r>
                        <a:rPr lang="es-EC" sz="1100">
                          <a:effectLst/>
                        </a:rPr>
                        <a:t>18.19</a:t>
                      </a:r>
                    </a:p>
                    <a:p>
                      <a:pPr algn="ctr">
                        <a:lnSpc>
                          <a:spcPct val="115000"/>
                        </a:lnSpc>
                        <a:spcAft>
                          <a:spcPts val="0"/>
                        </a:spcAft>
                      </a:pPr>
                      <a:r>
                        <a:rPr lang="es-EC" sz="1100">
                          <a:effectLst/>
                        </a:rPr>
                        <a:t>22.74</a:t>
                      </a:r>
                    </a:p>
                    <a:p>
                      <a:pPr algn="ctr">
                        <a:lnSpc>
                          <a:spcPct val="115000"/>
                        </a:lnSpc>
                        <a:spcAft>
                          <a:spcPts val="0"/>
                        </a:spcAft>
                      </a:pPr>
                      <a:r>
                        <a:rPr lang="es-EC" sz="1100">
                          <a:effectLst/>
                        </a:rPr>
                        <a:t>11.24</a:t>
                      </a:r>
                      <a:endParaRPr lang="es-EC" sz="1100">
                        <a:effectLst/>
                        <a:latin typeface="Calibri"/>
                        <a:ea typeface="Calibri"/>
                        <a:cs typeface="Times New Roman"/>
                      </a:endParaRPr>
                    </a:p>
                  </a:txBody>
                  <a:tcPr marL="44450" marR="44450" marT="0" marB="0" anchor="b"/>
                </a:tc>
              </a:tr>
              <a:tr h="188595">
                <a:tc>
                  <a:txBody>
                    <a:bodyPr/>
                    <a:lstStyle/>
                    <a:p>
                      <a:pPr algn="ctr">
                        <a:lnSpc>
                          <a:spcPct val="115000"/>
                        </a:lnSpc>
                        <a:spcAft>
                          <a:spcPts val="0"/>
                        </a:spcAft>
                      </a:pPr>
                      <a:r>
                        <a:rPr lang="es-EC" sz="1100">
                          <a:effectLst/>
                        </a:rPr>
                        <a:t>Máximo</a:t>
                      </a:r>
                      <a:endParaRPr lang="es-EC" sz="1100">
                        <a:effectLst/>
                        <a:latin typeface="Calibri"/>
                        <a:ea typeface="Calibri"/>
                        <a:cs typeface="Times New Roman"/>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r>
              <a:tr h="188595">
                <a:tc>
                  <a:txBody>
                    <a:bodyPr/>
                    <a:lstStyle/>
                    <a:p>
                      <a:pPr algn="ctr">
                        <a:lnSpc>
                          <a:spcPct val="115000"/>
                        </a:lnSpc>
                        <a:spcAft>
                          <a:spcPts val="0"/>
                        </a:spcAft>
                      </a:pPr>
                      <a:r>
                        <a:rPr lang="es-EC" sz="1100" dirty="0">
                          <a:effectLst/>
                        </a:rPr>
                        <a:t>Mínimo</a:t>
                      </a:r>
                      <a:endParaRPr lang="es-EC" sz="1100" dirty="0">
                        <a:effectLst/>
                        <a:latin typeface="Calibri"/>
                        <a:ea typeface="Calibri"/>
                        <a:cs typeface="Times New Roman"/>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sp>
        <p:nvSpPr>
          <p:cNvPr id="7" name="6 Cerrar llave"/>
          <p:cNvSpPr/>
          <p:nvPr/>
        </p:nvSpPr>
        <p:spPr>
          <a:xfrm>
            <a:off x="6825363" y="1850340"/>
            <a:ext cx="144016" cy="57606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8" name="7 CuadroTexto"/>
          <p:cNvSpPr txBox="1"/>
          <p:nvPr/>
        </p:nvSpPr>
        <p:spPr>
          <a:xfrm>
            <a:off x="6986607" y="1876984"/>
            <a:ext cx="1080120" cy="461665"/>
          </a:xfrm>
          <a:prstGeom prst="rect">
            <a:avLst/>
          </a:prstGeom>
          <a:noFill/>
        </p:spPr>
        <p:txBody>
          <a:bodyPr wrap="square" rtlCol="0">
            <a:spAutoFit/>
          </a:bodyPr>
          <a:lstStyle/>
          <a:p>
            <a:r>
              <a:rPr lang="es-ES" sz="1200" dirty="0" smtClean="0">
                <a:latin typeface="Times New Roman" panose="02020603050405020304" pitchFamily="18" charset="0"/>
                <a:cs typeface="Times New Roman" panose="02020603050405020304" pitchFamily="18" charset="0"/>
              </a:rPr>
              <a:t>Tramo de incertidumbre</a:t>
            </a:r>
            <a:endParaRPr lang="es-EC" sz="1200" dirty="0">
              <a:latin typeface="Times New Roman" panose="02020603050405020304" pitchFamily="18" charset="0"/>
              <a:cs typeface="Times New Roman" panose="02020603050405020304" pitchFamily="18" charset="0"/>
            </a:endParaRPr>
          </a:p>
        </p:txBody>
      </p:sp>
      <p:cxnSp>
        <p:nvCxnSpPr>
          <p:cNvPr id="10" name="9 Conector recto de flecha"/>
          <p:cNvCxnSpPr>
            <a:stCxn id="7" idx="0"/>
          </p:cNvCxnSpPr>
          <p:nvPr/>
        </p:nvCxnSpPr>
        <p:spPr>
          <a:xfrm flipV="1">
            <a:off x="6825363" y="1274276"/>
            <a:ext cx="0" cy="576064"/>
          </a:xfrm>
          <a:prstGeom prst="straightConnector1">
            <a:avLst/>
          </a:prstGeom>
          <a:ln>
            <a:solidFill>
              <a:srgbClr val="0070C0"/>
            </a:solidFill>
            <a:tailEnd type="arrow"/>
          </a:ln>
        </p:spPr>
        <p:style>
          <a:lnRef idx="1">
            <a:schemeClr val="dk1"/>
          </a:lnRef>
          <a:fillRef idx="0">
            <a:schemeClr val="dk1"/>
          </a:fillRef>
          <a:effectRef idx="0">
            <a:schemeClr val="dk1"/>
          </a:effectRef>
          <a:fontRef idx="minor">
            <a:schemeClr val="tx1"/>
          </a:fontRef>
        </p:style>
      </p:cxnSp>
      <p:cxnSp>
        <p:nvCxnSpPr>
          <p:cNvPr id="12" name="11 Conector recto de flecha"/>
          <p:cNvCxnSpPr>
            <a:stCxn id="7" idx="2"/>
          </p:cNvCxnSpPr>
          <p:nvPr/>
        </p:nvCxnSpPr>
        <p:spPr>
          <a:xfrm>
            <a:off x="6825363" y="2426404"/>
            <a:ext cx="0" cy="576064"/>
          </a:xfrm>
          <a:prstGeom prst="straightConnector1">
            <a:avLst/>
          </a:prstGeom>
          <a:ln>
            <a:solidFill>
              <a:srgbClr val="FFC000"/>
            </a:solidFill>
            <a:tailEnd type="arrow"/>
          </a:ln>
        </p:spPr>
        <p:style>
          <a:lnRef idx="1">
            <a:schemeClr val="dk1"/>
          </a:lnRef>
          <a:fillRef idx="0">
            <a:schemeClr val="dk1"/>
          </a:fillRef>
          <a:effectRef idx="0">
            <a:schemeClr val="dk1"/>
          </a:effectRef>
          <a:fontRef idx="minor">
            <a:schemeClr val="tx1"/>
          </a:fontRef>
        </p:style>
      </p:cxnSp>
      <p:sp>
        <p:nvSpPr>
          <p:cNvPr id="13" name="12 CuadroTexto"/>
          <p:cNvSpPr txBox="1"/>
          <p:nvPr/>
        </p:nvSpPr>
        <p:spPr>
          <a:xfrm>
            <a:off x="6986607" y="1315729"/>
            <a:ext cx="750222" cy="430887"/>
          </a:xfrm>
          <a:prstGeom prst="rect">
            <a:avLst/>
          </a:prstGeom>
          <a:noFill/>
        </p:spPr>
        <p:txBody>
          <a:bodyPr wrap="square" rtlCol="0">
            <a:spAutoFit/>
          </a:bodyPr>
          <a:lstStyle/>
          <a:p>
            <a:r>
              <a:rPr lang="es-ES" sz="1200" dirty="0" smtClean="0">
                <a:latin typeface="Times New Roman" panose="02020603050405020304" pitchFamily="18" charset="0"/>
                <a:cs typeface="Times New Roman" panose="02020603050405020304" pitchFamily="18" charset="0"/>
              </a:rPr>
              <a:t>Llueve</a:t>
            </a:r>
          </a:p>
          <a:p>
            <a:r>
              <a:rPr lang="es-ES" sz="1000" dirty="0" smtClean="0">
                <a:latin typeface="Times New Roman" panose="02020603050405020304" pitchFamily="18" charset="0"/>
                <a:cs typeface="Times New Roman" panose="02020603050405020304" pitchFamily="18" charset="0"/>
              </a:rPr>
              <a:t>(&gt;22.74)</a:t>
            </a:r>
            <a:endParaRPr lang="es-EC" sz="1000" dirty="0">
              <a:latin typeface="Times New Roman" panose="02020603050405020304" pitchFamily="18" charset="0"/>
              <a:cs typeface="Times New Roman" panose="02020603050405020304" pitchFamily="18" charset="0"/>
            </a:endParaRPr>
          </a:p>
        </p:txBody>
      </p:sp>
      <p:sp>
        <p:nvSpPr>
          <p:cNvPr id="14" name="13 CuadroTexto"/>
          <p:cNvSpPr txBox="1"/>
          <p:nvPr/>
        </p:nvSpPr>
        <p:spPr>
          <a:xfrm>
            <a:off x="6986607" y="2473373"/>
            <a:ext cx="966246" cy="438582"/>
          </a:xfrm>
          <a:prstGeom prst="rect">
            <a:avLst/>
          </a:prstGeom>
          <a:noFill/>
        </p:spPr>
        <p:txBody>
          <a:bodyPr wrap="square" rtlCol="0">
            <a:spAutoFit/>
          </a:bodyPr>
          <a:lstStyle/>
          <a:p>
            <a:r>
              <a:rPr lang="es-ES" sz="1200" dirty="0" smtClean="0">
                <a:latin typeface="Times New Roman" panose="02020603050405020304" pitchFamily="18" charset="0"/>
                <a:cs typeface="Times New Roman" panose="02020603050405020304" pitchFamily="18" charset="0"/>
              </a:rPr>
              <a:t>No llueve</a:t>
            </a:r>
          </a:p>
          <a:p>
            <a:r>
              <a:rPr lang="es-ES" sz="1000" dirty="0" smtClean="0">
                <a:latin typeface="Times New Roman" panose="02020603050405020304" pitchFamily="18" charset="0"/>
                <a:cs typeface="Times New Roman" panose="02020603050405020304" pitchFamily="18" charset="0"/>
              </a:rPr>
              <a:t>(&lt;17.29)</a:t>
            </a:r>
            <a:endParaRPr lang="es-EC" sz="1000" dirty="0">
              <a:latin typeface="Times New Roman" panose="02020603050405020304" pitchFamily="18" charset="0"/>
              <a:cs typeface="Times New Roman" panose="02020603050405020304" pitchFamily="18" charset="0"/>
            </a:endParaRPr>
          </a:p>
        </p:txBody>
      </p:sp>
      <p:cxnSp>
        <p:nvCxnSpPr>
          <p:cNvPr id="22" name="21 Conector recto"/>
          <p:cNvCxnSpPr/>
          <p:nvPr/>
        </p:nvCxnSpPr>
        <p:spPr>
          <a:xfrm>
            <a:off x="7971049" y="1819784"/>
            <a:ext cx="0" cy="2880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7971048" y="1819784"/>
            <a:ext cx="10567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7971049" y="2107187"/>
            <a:ext cx="10567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8076722" y="1746616"/>
            <a:ext cx="1080120" cy="400110"/>
          </a:xfrm>
          <a:prstGeom prst="rect">
            <a:avLst/>
          </a:prstGeom>
          <a:noFill/>
        </p:spPr>
        <p:txBody>
          <a:bodyPr wrap="square" rtlCol="0">
            <a:spAutoFit/>
          </a:bodyPr>
          <a:lstStyle/>
          <a:p>
            <a:r>
              <a:rPr lang="es-ES" sz="1000" dirty="0" smtClean="0">
                <a:latin typeface="Times New Roman" panose="02020603050405020304" pitchFamily="18" charset="0"/>
                <a:cs typeface="Times New Roman" panose="02020603050405020304" pitchFamily="18" charset="0"/>
              </a:rPr>
              <a:t>Prob lluvia: 67 %</a:t>
            </a:r>
          </a:p>
          <a:p>
            <a:r>
              <a:rPr lang="es-ES" sz="1000" dirty="0" smtClean="0">
                <a:latin typeface="Times New Roman" panose="02020603050405020304" pitchFamily="18" charset="0"/>
                <a:cs typeface="Times New Roman" panose="02020603050405020304" pitchFamily="18" charset="0"/>
              </a:rPr>
              <a:t>(20.37-22.74) </a:t>
            </a:r>
            <a:endParaRPr lang="es-EC" sz="1000" dirty="0">
              <a:latin typeface="Times New Roman" panose="02020603050405020304" pitchFamily="18" charset="0"/>
              <a:cs typeface="Times New Roman" panose="02020603050405020304" pitchFamily="18" charset="0"/>
            </a:endParaRPr>
          </a:p>
        </p:txBody>
      </p:sp>
      <p:sp>
        <p:nvSpPr>
          <p:cNvPr id="33" name="1 Título"/>
          <p:cNvSpPr>
            <a:spLocks noGrp="1"/>
          </p:cNvSpPr>
          <p:nvPr>
            <p:ph type="title"/>
          </p:nvPr>
        </p:nvSpPr>
        <p:spPr>
          <a:xfrm>
            <a:off x="251520" y="188640"/>
            <a:ext cx="8229600" cy="990600"/>
          </a:xfrm>
        </p:spPr>
        <p:txBody>
          <a:bodyPr>
            <a:normAutofit/>
          </a:bodyPr>
          <a:lstStyle/>
          <a:p>
            <a:r>
              <a:rPr lang="es-EC" sz="3200" dirty="0">
                <a:latin typeface="Times New Roman" panose="02020603050405020304" pitchFamily="18" charset="0"/>
                <a:cs typeface="Times New Roman" panose="02020603050405020304" pitchFamily="18" charset="0"/>
              </a:rPr>
              <a:t>CONTENIDO PROMEDIO DIARIO </a:t>
            </a:r>
            <a:r>
              <a:rPr lang="es-EC" sz="3200" dirty="0" smtClean="0">
                <a:latin typeface="Times New Roman" panose="02020603050405020304" pitchFamily="18" charset="0"/>
                <a:cs typeface="Times New Roman" panose="02020603050405020304" pitchFamily="18" charset="0"/>
              </a:rPr>
              <a:t>DE PWV</a:t>
            </a:r>
            <a:endParaRPr lang="es-EC" sz="3200" dirty="0">
              <a:latin typeface="Times New Roman" panose="02020603050405020304" pitchFamily="18" charset="0"/>
              <a:cs typeface="Times New Roman" panose="02020603050405020304" pitchFamily="18" charset="0"/>
            </a:endParaRPr>
          </a:p>
        </p:txBody>
      </p:sp>
      <p:sp>
        <p:nvSpPr>
          <p:cNvPr id="18" name="17 Rectángulo"/>
          <p:cNvSpPr/>
          <p:nvPr/>
        </p:nvSpPr>
        <p:spPr>
          <a:xfrm>
            <a:off x="1287496" y="4725143"/>
            <a:ext cx="7344816" cy="430887"/>
          </a:xfrm>
          <a:prstGeom prst="rect">
            <a:avLst/>
          </a:prstGeom>
        </p:spPr>
        <p:txBody>
          <a:bodyPr wrap="square">
            <a:spAutoFit/>
          </a:bodyPr>
          <a:lstStyle/>
          <a:p>
            <a:r>
              <a:rPr lang="es-EC" sz="1100" i="1" dirty="0" smtClean="0">
                <a:solidFill>
                  <a:srgbClr val="5F5F5F"/>
                </a:solidFill>
                <a:latin typeface="Times New Roman"/>
                <a:ea typeface="Calibri"/>
                <a:cs typeface="Times New Roman"/>
              </a:rPr>
              <a:t>Figura 18</a:t>
            </a:r>
            <a:r>
              <a:rPr lang="es-EC" sz="1100" i="1" dirty="0">
                <a:solidFill>
                  <a:srgbClr val="5F5F5F"/>
                </a:solidFill>
                <a:latin typeface="Times New Roman"/>
                <a:ea typeface="Calibri"/>
                <a:cs typeface="Times New Roman"/>
              </a:rPr>
              <a:t>. Serie total del PWV y Precipitación diaria para el periodo de estudio.</a:t>
            </a:r>
          </a:p>
          <a:p>
            <a:endParaRPr lang="es-EC" sz="1100" dirty="0"/>
          </a:p>
        </p:txBody>
      </p:sp>
      <p:sp>
        <p:nvSpPr>
          <p:cNvPr id="19" name="18 Rectángulo"/>
          <p:cNvSpPr/>
          <p:nvPr/>
        </p:nvSpPr>
        <p:spPr>
          <a:xfrm>
            <a:off x="827584" y="5264460"/>
            <a:ext cx="4176464" cy="261610"/>
          </a:xfrm>
          <a:prstGeom prst="rect">
            <a:avLst/>
          </a:prstGeom>
        </p:spPr>
        <p:txBody>
          <a:bodyPr wrap="square">
            <a:spAutoFit/>
          </a:bodyPr>
          <a:lstStyle/>
          <a:p>
            <a:pPr>
              <a:spcAft>
                <a:spcPts val="0"/>
              </a:spcAft>
            </a:pPr>
            <a:r>
              <a:rPr lang="es-EC" sz="1100" i="1" dirty="0" smtClean="0">
                <a:solidFill>
                  <a:srgbClr val="5F5F5F"/>
                </a:solidFill>
                <a:latin typeface="Times New Roman"/>
                <a:ea typeface="Calibri"/>
                <a:cs typeface="Times New Roman"/>
              </a:rPr>
              <a:t>Tabla 3. Contenido de PWV en días lluviosos y sin precipitaciones</a:t>
            </a:r>
            <a:endParaRPr lang="es-EC" sz="1100" i="1" dirty="0">
              <a:solidFill>
                <a:srgbClr val="5F5F5F"/>
              </a:solidFill>
              <a:latin typeface="Times New Roman"/>
              <a:ea typeface="Calibri"/>
              <a:cs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10" y="1091654"/>
            <a:ext cx="5982248" cy="36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492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03348" y="999460"/>
            <a:ext cx="8229600" cy="60466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s-ES" dirty="0" smtClean="0"/>
              <a:t>PRUEBA DE NORMALIDAD:  </a:t>
            </a:r>
            <a:r>
              <a:rPr lang="es-EC" dirty="0" err="1">
                <a:latin typeface="Times New Roman" panose="02020603050405020304" pitchFamily="18" charset="0"/>
                <a:cs typeface="Times New Roman" panose="02020603050405020304" pitchFamily="18" charset="0"/>
              </a:rPr>
              <a:t>Kolmogorov</a:t>
            </a:r>
            <a:r>
              <a:rPr lang="es-EC" dirty="0">
                <a:latin typeface="Times New Roman" panose="02020603050405020304" pitchFamily="18" charset="0"/>
                <a:cs typeface="Times New Roman" panose="02020603050405020304" pitchFamily="18" charset="0"/>
              </a:rPr>
              <a:t> – </a:t>
            </a:r>
            <a:r>
              <a:rPr lang="es-EC" dirty="0" err="1">
                <a:latin typeface="Times New Roman" panose="02020603050405020304" pitchFamily="18" charset="0"/>
                <a:cs typeface="Times New Roman" panose="02020603050405020304" pitchFamily="18" charset="0"/>
              </a:rPr>
              <a:t>Smirnov</a:t>
            </a:r>
            <a:r>
              <a:rPr lang="es-EC" dirty="0">
                <a:latin typeface="Times New Roman" panose="02020603050405020304" pitchFamily="18" charset="0"/>
                <a:cs typeface="Times New Roman" panose="02020603050405020304" pitchFamily="18" charset="0"/>
              </a:rPr>
              <a:t> </a:t>
            </a:r>
          </a:p>
          <a:p>
            <a:endParaRPr lang="es-EC" dirty="0"/>
          </a:p>
        </p:txBody>
      </p:sp>
      <p:sp>
        <p:nvSpPr>
          <p:cNvPr id="24" name="23 Título"/>
          <p:cNvSpPr>
            <a:spLocks noGrp="1"/>
          </p:cNvSpPr>
          <p:nvPr>
            <p:ph type="title"/>
          </p:nvPr>
        </p:nvSpPr>
        <p:spPr>
          <a:xfrm>
            <a:off x="203348" y="548680"/>
            <a:ext cx="8229600" cy="663352"/>
          </a:xfrm>
        </p:spPr>
        <p:txBody>
          <a:bodyPr>
            <a:normAutofit fontScale="90000"/>
          </a:bodyPr>
          <a:lstStyle/>
          <a:p>
            <a:r>
              <a:rPr lang="es-ES" sz="3600" dirty="0" smtClean="0"/>
              <a:t>CORRELACIÓN ENTRE  LAS VARIABLES</a:t>
            </a:r>
            <a:r>
              <a:rPr lang="es-EC" dirty="0"/>
              <a:t/>
            </a:r>
            <a:br>
              <a:rPr lang="es-EC" dirty="0"/>
            </a:br>
            <a:endParaRPr lang="es-EC" dirty="0"/>
          </a:p>
        </p:txBody>
      </p:sp>
      <mc:AlternateContent xmlns:mc="http://schemas.openxmlformats.org/markup-compatibility/2006" xmlns:a14="http://schemas.microsoft.com/office/drawing/2010/main">
        <mc:Choice Requires="a14">
          <p:sp>
            <p:nvSpPr>
              <p:cNvPr id="28" name="27 Rectángulo"/>
              <p:cNvSpPr/>
              <p:nvPr/>
            </p:nvSpPr>
            <p:spPr>
              <a:xfrm>
                <a:off x="899592" y="2242320"/>
                <a:ext cx="4273115" cy="400110"/>
              </a:xfrm>
              <a:prstGeom prst="rect">
                <a:avLst/>
              </a:prstGeom>
            </p:spPr>
            <p:txBody>
              <a:bodyPr wrap="square">
                <a:spAutoFit/>
              </a:bodyPr>
              <a:lstStyle/>
              <a:p>
                <a14:m>
                  <m:oMath xmlns:m="http://schemas.openxmlformats.org/officeDocument/2006/math">
                    <m:sSub>
                      <m:sSubPr>
                        <m:ctrlPr>
                          <a:rPr lang="es-EC" sz="1600" i="1">
                            <a:latin typeface="Cambria Math"/>
                          </a:rPr>
                        </m:ctrlPr>
                      </m:sSubPr>
                      <m:e>
                        <m:r>
                          <a:rPr lang="es-ES" sz="1600" i="1">
                            <a:latin typeface="Cambria Math"/>
                          </a:rPr>
                          <m:t>𝐻</m:t>
                        </m:r>
                      </m:e>
                      <m:sub>
                        <m:r>
                          <a:rPr lang="es-ES" sz="1600" i="1">
                            <a:latin typeface="Cambria Math"/>
                          </a:rPr>
                          <m:t>𝑎</m:t>
                        </m:r>
                      </m:sub>
                    </m:sSub>
                  </m:oMath>
                </a14:m>
                <a:r>
                  <a:rPr lang="es-EC" sz="1600" dirty="0">
                    <a:latin typeface="Times New Roman" panose="02020603050405020304" pitchFamily="18" charset="0"/>
                    <a:cs typeface="Times New Roman" panose="02020603050405020304" pitchFamily="18" charset="0"/>
                  </a:rPr>
                  <a:t>: Los datos no siguen una distribución normal</a:t>
                </a:r>
                <a:r>
                  <a:rPr lang="es-EC" sz="2000" dirty="0">
                    <a:latin typeface="Times New Roman" panose="02020603050405020304" pitchFamily="18" charset="0"/>
                    <a:cs typeface="Times New Roman" panose="02020603050405020304" pitchFamily="18" charset="0"/>
                  </a:rPr>
                  <a:t>. </a:t>
                </a:r>
              </a:p>
            </p:txBody>
          </p:sp>
        </mc:Choice>
        <mc:Fallback xmlns="">
          <p:sp>
            <p:nvSpPr>
              <p:cNvPr id="28" name="27 Rectángulo"/>
              <p:cNvSpPr>
                <a:spLocks noRot="1" noChangeAspect="1" noMove="1" noResize="1" noEditPoints="1" noAdjustHandles="1" noChangeArrowheads="1" noChangeShapeType="1" noTextEdit="1"/>
              </p:cNvSpPr>
              <p:nvPr/>
            </p:nvSpPr>
            <p:spPr>
              <a:xfrm>
                <a:off x="899592" y="2242320"/>
                <a:ext cx="4273115" cy="400110"/>
              </a:xfrm>
              <a:prstGeom prst="rect">
                <a:avLst/>
              </a:prstGeom>
              <a:blipFill rotWithShape="1">
                <a:blip r:embed="rId2"/>
                <a:stretch>
                  <a:fillRect t="-7692" r="-1569" b="-2769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9" name="28 Rectángulo"/>
              <p:cNvSpPr/>
              <p:nvPr/>
            </p:nvSpPr>
            <p:spPr>
              <a:xfrm>
                <a:off x="881411" y="1945721"/>
                <a:ext cx="4007408" cy="338554"/>
              </a:xfrm>
              <a:prstGeom prst="rect">
                <a:avLst/>
              </a:prstGeom>
            </p:spPr>
            <p:txBody>
              <a:bodyPr wrap="square">
                <a:spAutoFit/>
              </a:bodyPr>
              <a:lstStyle/>
              <a:p>
                <a:r>
                  <a:rPr lang="es-EC" sz="1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s-EC" sz="1600" i="1">
                            <a:latin typeface="Cambria Math"/>
                          </a:rPr>
                        </m:ctrlPr>
                      </m:sSubPr>
                      <m:e>
                        <m:r>
                          <a:rPr lang="es-ES" sz="1600" i="1">
                            <a:latin typeface="Cambria Math"/>
                          </a:rPr>
                          <m:t>𝐻</m:t>
                        </m:r>
                      </m:e>
                      <m:sub>
                        <m:r>
                          <a:rPr lang="es-ES" sz="1600" i="1">
                            <a:latin typeface="Cambria Math"/>
                          </a:rPr>
                          <m:t>0</m:t>
                        </m:r>
                      </m:sub>
                    </m:sSub>
                  </m:oMath>
                </a14:m>
                <a:r>
                  <a:rPr lang="es-ES" sz="1600" dirty="0">
                    <a:latin typeface="Times New Roman" panose="02020603050405020304" pitchFamily="18" charset="0"/>
                    <a:cs typeface="Times New Roman" panose="02020603050405020304" pitchFamily="18" charset="0"/>
                  </a:rPr>
                  <a:t>: los datos siguen una distribución normal</a:t>
                </a:r>
                <a:endParaRPr lang="es-EC" sz="1400" dirty="0">
                  <a:latin typeface="Times New Roman" panose="02020603050405020304" pitchFamily="18" charset="0"/>
                  <a:cs typeface="Times New Roman" panose="02020603050405020304" pitchFamily="18" charset="0"/>
                </a:endParaRPr>
              </a:p>
            </p:txBody>
          </p:sp>
        </mc:Choice>
        <mc:Fallback xmlns="">
          <p:sp>
            <p:nvSpPr>
              <p:cNvPr id="29" name="28 Rectángulo"/>
              <p:cNvSpPr>
                <a:spLocks noRot="1" noChangeAspect="1" noMove="1" noResize="1" noEditPoints="1" noAdjustHandles="1" noChangeArrowheads="1" noChangeShapeType="1" noTextEdit="1"/>
              </p:cNvSpPr>
              <p:nvPr/>
            </p:nvSpPr>
            <p:spPr>
              <a:xfrm>
                <a:off x="881411" y="1945721"/>
                <a:ext cx="4007408" cy="338554"/>
              </a:xfrm>
              <a:prstGeom prst="rect">
                <a:avLst/>
              </a:prstGeom>
              <a:blipFill rotWithShape="1">
                <a:blip r:embed="rId3"/>
                <a:stretch>
                  <a:fillRect t="-5357" b="-21429"/>
                </a:stretch>
              </a:blipFill>
            </p:spPr>
            <p:txBody>
              <a:bodyPr/>
              <a:lstStyle/>
              <a:p>
                <a:r>
                  <a:rPr lang="es-EC">
                    <a:noFill/>
                  </a:rPr>
                  <a:t> </a:t>
                </a:r>
              </a:p>
            </p:txBody>
          </p:sp>
        </mc:Fallback>
      </mc:AlternateContent>
      <p:sp>
        <p:nvSpPr>
          <p:cNvPr id="30" name="29 Rectángulo"/>
          <p:cNvSpPr/>
          <p:nvPr/>
        </p:nvSpPr>
        <p:spPr>
          <a:xfrm>
            <a:off x="530323" y="2780928"/>
            <a:ext cx="3382080" cy="369332"/>
          </a:xfrm>
          <a:prstGeom prst="rect">
            <a:avLst/>
          </a:prstGeom>
        </p:spPr>
        <p:txBody>
          <a:bodyPr wrap="none">
            <a:spAutoFit/>
          </a:bodyPr>
          <a:lstStyle/>
          <a:p>
            <a:pPr algn="ctr"/>
            <a:r>
              <a:rPr lang="es-ES" dirty="0"/>
              <a:t>b</a:t>
            </a:r>
            <a:r>
              <a:rPr lang="es-ES" dirty="0" smtClean="0"/>
              <a:t>) NIVEL DE SIGNIFICANCIA: </a:t>
            </a:r>
            <a:endParaRPr lang="es-EC" dirty="0" smtClean="0"/>
          </a:p>
        </p:txBody>
      </p:sp>
      <mc:AlternateContent xmlns:mc="http://schemas.openxmlformats.org/markup-compatibility/2006" xmlns:a14="http://schemas.microsoft.com/office/drawing/2010/main">
        <mc:Choice Requires="a14">
          <p:graphicFrame>
            <p:nvGraphicFramePr>
              <p:cNvPr id="33" name="32 Tabla"/>
              <p:cNvGraphicFramePr>
                <a:graphicFrameLocks noGrp="1"/>
              </p:cNvGraphicFramePr>
              <p:nvPr>
                <p:extLst>
                  <p:ext uri="{D42A27DB-BD31-4B8C-83A1-F6EECF244321}">
                    <p14:modId xmlns:p14="http://schemas.microsoft.com/office/powerpoint/2010/main" val="3214071642"/>
                  </p:ext>
                </p:extLst>
              </p:nvPr>
            </p:nvGraphicFramePr>
            <p:xfrm>
              <a:off x="1482219" y="4194666"/>
              <a:ext cx="6696744" cy="1940560"/>
            </p:xfrm>
            <a:graphic>
              <a:graphicData uri="http://schemas.openxmlformats.org/drawingml/2006/table">
                <a:tbl>
                  <a:tblPr firstRow="1" bandRow="1">
                    <a:tableStyleId>{5A111915-BE36-4E01-A7E5-04B1672EAD32}</a:tableStyleId>
                  </a:tblPr>
                  <a:tblGrid>
                    <a:gridCol w="2384732"/>
                    <a:gridCol w="646152"/>
                    <a:gridCol w="646152"/>
                    <a:gridCol w="726920"/>
                    <a:gridCol w="996644"/>
                    <a:gridCol w="1296144"/>
                  </a:tblGrid>
                  <a:tr h="370840">
                    <a:tc>
                      <a:txBody>
                        <a:bodyPr/>
                        <a:lstStyle/>
                        <a:p>
                          <a:r>
                            <a:rPr lang="es-ES" sz="1200" dirty="0" smtClean="0"/>
                            <a:t>Variable</a:t>
                          </a:r>
                          <a:endParaRPr lang="es-EC" sz="1200" dirty="0"/>
                        </a:p>
                      </a:txBody>
                      <a:tcPr/>
                    </a:tc>
                    <a:tc>
                      <a:txBody>
                        <a:bodyPr/>
                        <a:lstStyle/>
                        <a:p>
                          <a:r>
                            <a:rPr lang="es-ES" sz="1200" dirty="0" smtClean="0"/>
                            <a:t>N</a:t>
                          </a:r>
                          <a:endParaRPr lang="es-EC" sz="1200" dirty="0"/>
                        </a:p>
                      </a:txBody>
                      <a:tcPr marL="68580" marR="68580" marT="0" marB="0" anchor="ctr"/>
                    </a:tc>
                    <a:tc>
                      <a:txBody>
                        <a:bodyPr/>
                        <a:lstStyle/>
                        <a:p>
                          <a:r>
                            <a:rPr lang="es-ES" sz="1200" dirty="0" smtClean="0"/>
                            <a:t>CV</a:t>
                          </a:r>
                          <a:endParaRPr lang="es-EC" sz="1200" dirty="0"/>
                        </a:p>
                      </a:txBody>
                      <a:tcPr marL="68580" marR="68580" marT="0" marB="0" anchor="ctr"/>
                    </a:tc>
                    <a:tc>
                      <a:txBody>
                        <a:bodyPr/>
                        <a:lstStyle/>
                        <a:p>
                          <a:r>
                            <a:rPr lang="es-ES" sz="1200" dirty="0" smtClean="0"/>
                            <a:t>D</a:t>
                          </a:r>
                          <a:endParaRPr lang="es-EC" sz="1200" dirty="0"/>
                        </a:p>
                      </a:txBody>
                      <a:tcPr marL="68580" marR="68580" marT="0" marB="0" anchor="ctr"/>
                    </a:tc>
                    <a:tc>
                      <a:txBody>
                        <a:bodyPr/>
                        <a:lstStyle/>
                        <a:p>
                          <a:endParaRPr lang="es-EC" sz="1200" dirty="0"/>
                        </a:p>
                      </a:txBody>
                      <a:tcPr marL="68580" marR="68580" marT="0" marB="0" anchor="ctr"/>
                    </a:tc>
                    <a:tc>
                      <a:txBody>
                        <a:bodyPr/>
                        <a:lstStyle/>
                        <a:p>
                          <a:r>
                            <a:rPr lang="es-ES" sz="1200" dirty="0" smtClean="0"/>
                            <a:t>CONCLUSIÓN</a:t>
                          </a:r>
                          <a:endParaRPr lang="es-EC" sz="1200" dirty="0"/>
                        </a:p>
                      </a:txBody>
                      <a:tcPr marL="68580" marR="68580" marT="0" marB="0" anchor="ctr"/>
                    </a:tc>
                  </a:tr>
                  <a:tr h="370840">
                    <a:tc>
                      <a:txBody>
                        <a:bodyPr/>
                        <a:lstStyle/>
                        <a:p>
                          <a:r>
                            <a:rPr lang="es-ES" sz="1200" dirty="0" smtClean="0"/>
                            <a:t>PWV en intervalos de 1 hora</a:t>
                          </a:r>
                          <a:endParaRPr lang="es-EC" sz="1200" dirty="0"/>
                        </a:p>
                      </a:txBody>
                      <a:tcPr/>
                    </a:tc>
                    <a:tc>
                      <a:txBody>
                        <a:bodyPr/>
                        <a:lstStyle/>
                        <a:p>
                          <a:r>
                            <a:rPr lang="es-ES" sz="1200" dirty="0" smtClean="0"/>
                            <a:t>2357</a:t>
                          </a:r>
                          <a:endParaRPr lang="es-EC" sz="1200" dirty="0"/>
                        </a:p>
                      </a:txBody>
                      <a:tcPr marL="68580" marR="68580" marT="0" marB="0" anchor="ctr"/>
                    </a:tc>
                    <a:tc>
                      <a:txBody>
                        <a:bodyPr/>
                        <a:lstStyle/>
                        <a:p>
                          <a:r>
                            <a:rPr lang="es-ES" sz="1200" dirty="0" smtClean="0"/>
                            <a:t>0.033</a:t>
                          </a:r>
                          <a:endParaRPr lang="es-EC" sz="1200" dirty="0"/>
                        </a:p>
                      </a:txBody>
                      <a:tcPr marL="68580" marR="68580" marT="0" marB="0" anchor="ctr"/>
                    </a:tc>
                    <a:tc>
                      <a:txBody>
                        <a:bodyPr/>
                        <a:lstStyle/>
                        <a:p>
                          <a:r>
                            <a:rPr lang="es-ES" sz="1200" dirty="0" smtClean="0"/>
                            <a:t>0.031</a:t>
                          </a:r>
                          <a:endParaRPr lang="es-EC" sz="1200" dirty="0"/>
                        </a:p>
                      </a:txBody>
                      <a:tcPr marL="68580" marR="68580" marT="0" marB="0" anchor="ctr"/>
                    </a:tc>
                    <a:tc>
                      <a:txBody>
                        <a:bodyPr/>
                        <a:lstStyle/>
                        <a:p>
                          <a:r>
                            <a:rPr lang="es-ES" sz="1400" kern="1200" dirty="0" smtClean="0">
                              <a:solidFill>
                                <a:schemeClr val="tx1"/>
                              </a:solidFill>
                              <a:effectLst/>
                              <a:latin typeface="+mn-lt"/>
                              <a:ea typeface="+mn-ea"/>
                              <a:cs typeface="+mn-cs"/>
                            </a:rPr>
                            <a:t>D &lt;</a:t>
                          </a:r>
                          <a14:m>
                            <m:oMath xmlns:m="http://schemas.openxmlformats.org/officeDocument/2006/math">
                              <m:sSub>
                                <m:sSubPr>
                                  <m:ctrlPr>
                                    <a:rPr lang="es-EC" sz="1400" i="1" kern="1200" smtClean="0">
                                      <a:solidFill>
                                        <a:schemeClr val="tx1"/>
                                      </a:solidFill>
                                      <a:effectLst/>
                                      <a:latin typeface="Cambria Math"/>
                                      <a:ea typeface="+mn-ea"/>
                                      <a:cs typeface="+mn-cs"/>
                                    </a:rPr>
                                  </m:ctrlPr>
                                </m:sSubPr>
                                <m:e>
                                  <m:r>
                                    <a:rPr lang="es-EC" sz="1400" i="1" kern="1200">
                                      <a:solidFill>
                                        <a:schemeClr val="tx1"/>
                                      </a:solidFill>
                                      <a:effectLst/>
                                      <a:latin typeface="Cambria Math"/>
                                      <a:ea typeface="+mn-ea"/>
                                      <a:cs typeface="+mn-cs"/>
                                    </a:rPr>
                                    <m:t>𝐶𝑉</m:t>
                                  </m:r>
                                </m:e>
                                <m:sub>
                                  <m:d>
                                    <m:dPr>
                                      <m:ctrlPr>
                                        <a:rPr lang="es-EC" sz="1400" i="1" kern="1200" smtClean="0">
                                          <a:solidFill>
                                            <a:schemeClr val="tx1"/>
                                          </a:solidFill>
                                          <a:effectLst/>
                                          <a:latin typeface="Cambria Math"/>
                                          <a:ea typeface="+mn-ea"/>
                                          <a:cs typeface="+mn-cs"/>
                                        </a:rPr>
                                      </m:ctrlPr>
                                    </m:dPr>
                                    <m:e>
                                      <m:r>
                                        <m:rPr>
                                          <m:sty m:val="p"/>
                                        </m:rPr>
                                        <a:rPr lang="es-EC" sz="1400" kern="1200">
                                          <a:solidFill>
                                            <a:schemeClr val="tx1"/>
                                          </a:solidFill>
                                          <a:effectLst/>
                                          <a:latin typeface="Cambria Math"/>
                                          <a:ea typeface="+mn-ea"/>
                                          <a:cs typeface="+mn-cs"/>
                                        </a:rPr>
                                        <m:t>α</m:t>
                                      </m:r>
                                      <m:r>
                                        <a:rPr lang="es-EC" sz="1400" kern="1200">
                                          <a:solidFill>
                                            <a:schemeClr val="tx1"/>
                                          </a:solidFill>
                                          <a:effectLst/>
                                          <a:latin typeface="Cambria Math"/>
                                          <a:ea typeface="+mn-ea"/>
                                          <a:cs typeface="+mn-cs"/>
                                        </a:rPr>
                                        <m:t>, </m:t>
                                      </m:r>
                                      <m:r>
                                        <m:rPr>
                                          <m:sty m:val="p"/>
                                        </m:rPr>
                                        <a:rPr lang="es-EC" sz="1400" kern="1200">
                                          <a:solidFill>
                                            <a:schemeClr val="tx1"/>
                                          </a:solidFill>
                                          <a:effectLst/>
                                          <a:latin typeface="Cambria Math"/>
                                          <a:ea typeface="+mn-ea"/>
                                          <a:cs typeface="+mn-cs"/>
                                        </a:rPr>
                                        <m:t>N</m:t>
                                      </m:r>
                                    </m:e>
                                  </m:d>
                                </m:sub>
                              </m:sSub>
                            </m:oMath>
                          </a14:m>
                          <a:r>
                            <a:rPr lang="es-EC" sz="1400" kern="1200" dirty="0">
                              <a:solidFill>
                                <a:schemeClr val="tx1"/>
                              </a:solidFill>
                              <a:effectLst/>
                              <a:latin typeface="+mn-lt"/>
                              <a:ea typeface="+mn-ea"/>
                              <a:cs typeface="+mn-cs"/>
                            </a:rPr>
                            <a:t> </a:t>
                          </a:r>
                          <a:endParaRPr lang="es-EC" sz="1050" dirty="0"/>
                        </a:p>
                      </a:txBody>
                      <a:tcPr marL="68580" marR="68580" marT="0" marB="0" anchor="ctr"/>
                    </a:tc>
                    <a:tc>
                      <a:txBody>
                        <a:bodyPr/>
                        <a:lstStyle/>
                        <a:p>
                          <a:r>
                            <a:rPr lang="es-ES" sz="1200" dirty="0" smtClean="0">
                              <a:solidFill>
                                <a:srgbClr val="800000"/>
                              </a:solidFill>
                            </a:rPr>
                            <a:t>Se acepta la </a:t>
                          </a:r>
                          <a14:m>
                            <m:oMath xmlns:m="http://schemas.openxmlformats.org/officeDocument/2006/math">
                              <m:sSub>
                                <m:sSubPr>
                                  <m:ctrlPr>
                                    <a:rPr lang="es-EC" sz="1200" i="1" smtClean="0">
                                      <a:solidFill>
                                        <a:srgbClr val="800000"/>
                                      </a:solidFill>
                                      <a:latin typeface="Cambria Math"/>
                                    </a:rPr>
                                  </m:ctrlPr>
                                </m:sSubPr>
                                <m:e>
                                  <m:r>
                                    <a:rPr lang="es-ES" sz="1200" i="1">
                                      <a:solidFill>
                                        <a:srgbClr val="800000"/>
                                      </a:solidFill>
                                      <a:latin typeface="Cambria Math"/>
                                    </a:rPr>
                                    <m:t>𝐻</m:t>
                                  </m:r>
                                </m:e>
                                <m:sub>
                                  <m:r>
                                    <a:rPr lang="es-ES" sz="1200" i="1">
                                      <a:solidFill>
                                        <a:srgbClr val="800000"/>
                                      </a:solidFill>
                                      <a:latin typeface="Cambria Math"/>
                                    </a:rPr>
                                    <m:t>0</m:t>
                                  </m:r>
                                </m:sub>
                              </m:sSub>
                            </m:oMath>
                          </a14:m>
                          <a:r>
                            <a:rPr lang="es-ES" sz="1200" baseline="0" dirty="0" smtClean="0">
                              <a:solidFill>
                                <a:srgbClr val="800000"/>
                              </a:solidFill>
                            </a:rPr>
                            <a:t> </a:t>
                          </a:r>
                          <a:endParaRPr lang="es-EC" sz="1200" dirty="0">
                            <a:solidFill>
                              <a:srgbClr val="800000"/>
                            </a:solidFill>
                          </a:endParaRPr>
                        </a:p>
                      </a:txBody>
                      <a:tcPr marL="68580" marR="68580" marT="0" marB="0" anchor="ctr"/>
                    </a:tc>
                  </a:tr>
                  <a:tr h="370840">
                    <a:tc>
                      <a:txBody>
                        <a:bodyPr/>
                        <a:lstStyle/>
                        <a:p>
                          <a:r>
                            <a:rPr lang="es-ES" sz="1200" dirty="0" smtClean="0"/>
                            <a:t>Precipitación en intervalos de 1 hora</a:t>
                          </a:r>
                          <a:endParaRPr lang="es-EC" sz="1200" dirty="0"/>
                        </a:p>
                      </a:txBody>
                      <a:tcPr/>
                    </a:tc>
                    <a:tc>
                      <a:txBody>
                        <a:bodyPr/>
                        <a:lstStyle/>
                        <a:p>
                          <a:r>
                            <a:rPr lang="es-ES" sz="1200" dirty="0" smtClean="0"/>
                            <a:t>2357</a:t>
                          </a:r>
                          <a:endParaRPr lang="es-EC" sz="1200" dirty="0"/>
                        </a:p>
                      </a:txBody>
                      <a:tcPr marL="68580" marR="68580" marT="0" marB="0" anchor="ctr"/>
                    </a:tc>
                    <a:tc>
                      <a:txBody>
                        <a:bodyPr/>
                        <a:lstStyle/>
                        <a:p>
                          <a:r>
                            <a:rPr lang="es-ES" sz="1200" dirty="0" smtClean="0"/>
                            <a:t>0.033</a:t>
                          </a:r>
                          <a:endParaRPr lang="es-EC" sz="1200" dirty="0"/>
                        </a:p>
                      </a:txBody>
                      <a:tcPr marL="68580" marR="68580" marT="0" marB="0" anchor="ctr"/>
                    </a:tc>
                    <a:tc>
                      <a:txBody>
                        <a:bodyPr/>
                        <a:lstStyle/>
                        <a:p>
                          <a:r>
                            <a:rPr lang="es-ES" sz="1200" dirty="0" smtClean="0"/>
                            <a:t>0.503</a:t>
                          </a:r>
                          <a:endParaRPr lang="es-EC" sz="1200" dirty="0"/>
                        </a:p>
                      </a:txBody>
                      <a:tcPr marL="68580" marR="68580" marT="0" marB="0" anchor="ctr"/>
                    </a:tc>
                    <a:tc>
                      <a:txBody>
                        <a:bodyPr/>
                        <a:lstStyle/>
                        <a:p>
                          <a:r>
                            <a:rPr lang="es-EC" sz="1400" kern="1200" dirty="0" smtClean="0">
                              <a:solidFill>
                                <a:schemeClr val="tx1"/>
                              </a:solidFill>
                              <a:effectLst/>
                              <a:latin typeface="+mn-lt"/>
                              <a:ea typeface="+mn-ea"/>
                              <a:cs typeface="+mn-cs"/>
                            </a:rPr>
                            <a:t>D &gt;</a:t>
                          </a:r>
                          <a14:m>
                            <m:oMath xmlns:m="http://schemas.openxmlformats.org/officeDocument/2006/math">
                              <m:sSub>
                                <m:sSubPr>
                                  <m:ctrlPr>
                                    <a:rPr lang="es-EC" sz="1400" i="1" kern="1200">
                                      <a:solidFill>
                                        <a:schemeClr val="tx1"/>
                                      </a:solidFill>
                                      <a:effectLst/>
                                      <a:latin typeface="Cambria Math"/>
                                      <a:ea typeface="+mn-ea"/>
                                      <a:cs typeface="+mn-cs"/>
                                    </a:rPr>
                                  </m:ctrlPr>
                                </m:sSubPr>
                                <m:e>
                                  <m:r>
                                    <a:rPr lang="es-EC" sz="1400" i="1" kern="1200">
                                      <a:solidFill>
                                        <a:schemeClr val="tx1"/>
                                      </a:solidFill>
                                      <a:effectLst/>
                                      <a:latin typeface="Cambria Math"/>
                                      <a:ea typeface="+mn-ea"/>
                                      <a:cs typeface="+mn-cs"/>
                                    </a:rPr>
                                    <m:t>𝐶𝑉</m:t>
                                  </m:r>
                                </m:e>
                                <m:sub>
                                  <m:d>
                                    <m:dPr>
                                      <m:ctrlPr>
                                        <a:rPr lang="es-EC" sz="1400" i="1" kern="1200">
                                          <a:solidFill>
                                            <a:schemeClr val="tx1"/>
                                          </a:solidFill>
                                          <a:effectLst/>
                                          <a:latin typeface="Cambria Math"/>
                                          <a:ea typeface="+mn-ea"/>
                                          <a:cs typeface="+mn-cs"/>
                                        </a:rPr>
                                      </m:ctrlPr>
                                    </m:dPr>
                                    <m:e>
                                      <m:r>
                                        <m:rPr>
                                          <m:sty m:val="p"/>
                                        </m:rPr>
                                        <a:rPr lang="es-EC" sz="1400" kern="1200">
                                          <a:solidFill>
                                            <a:schemeClr val="tx1"/>
                                          </a:solidFill>
                                          <a:effectLst/>
                                          <a:latin typeface="Cambria Math"/>
                                          <a:ea typeface="+mn-ea"/>
                                          <a:cs typeface="+mn-cs"/>
                                        </a:rPr>
                                        <m:t>α</m:t>
                                      </m:r>
                                      <m:r>
                                        <a:rPr lang="es-EC" sz="1400" kern="1200">
                                          <a:solidFill>
                                            <a:schemeClr val="tx1"/>
                                          </a:solidFill>
                                          <a:effectLst/>
                                          <a:latin typeface="Cambria Math"/>
                                          <a:ea typeface="+mn-ea"/>
                                          <a:cs typeface="+mn-cs"/>
                                        </a:rPr>
                                        <m:t>, </m:t>
                                      </m:r>
                                      <m:r>
                                        <m:rPr>
                                          <m:sty m:val="p"/>
                                        </m:rPr>
                                        <a:rPr lang="es-EC" sz="1400" kern="1200">
                                          <a:solidFill>
                                            <a:schemeClr val="tx1"/>
                                          </a:solidFill>
                                          <a:effectLst/>
                                          <a:latin typeface="Cambria Math"/>
                                          <a:ea typeface="+mn-ea"/>
                                          <a:cs typeface="+mn-cs"/>
                                        </a:rPr>
                                        <m:t>N</m:t>
                                      </m:r>
                                    </m:e>
                                  </m:d>
                                </m:sub>
                              </m:sSub>
                            </m:oMath>
                          </a14:m>
                          <a:r>
                            <a:rPr lang="es-EC" sz="1400" kern="1200" dirty="0">
                              <a:solidFill>
                                <a:schemeClr val="tx1"/>
                              </a:solidFill>
                              <a:effectLst/>
                              <a:latin typeface="+mn-lt"/>
                              <a:ea typeface="+mn-ea"/>
                              <a:cs typeface="+mn-cs"/>
                            </a:rPr>
                            <a:t> </a:t>
                          </a:r>
                          <a:endParaRPr lang="es-EC" sz="1050" dirty="0"/>
                        </a:p>
                      </a:txBody>
                      <a:tcPr marL="68580" marR="68580" marT="0" marB="0" anchor="ctr"/>
                    </a:tc>
                    <a:tc>
                      <a:txBody>
                        <a:bodyPr/>
                        <a:lstStyle/>
                        <a:p>
                          <a:r>
                            <a:rPr lang="es-ES" sz="1200" dirty="0" smtClean="0">
                              <a:solidFill>
                                <a:srgbClr val="0070C0"/>
                              </a:solidFill>
                            </a:rPr>
                            <a:t>Se rechaza</a:t>
                          </a:r>
                          <a:r>
                            <a:rPr lang="es-ES" sz="1200" baseline="0" dirty="0" smtClean="0">
                              <a:solidFill>
                                <a:srgbClr val="0070C0"/>
                              </a:solidFill>
                            </a:rPr>
                            <a:t> la</a:t>
                          </a:r>
                          <a:r>
                            <a:rPr lang="es-ES" sz="1200" dirty="0" smtClean="0">
                              <a:solidFill>
                                <a:srgbClr val="0070C0"/>
                              </a:solidFill>
                            </a:rPr>
                            <a:t> </a:t>
                          </a:r>
                          <a14:m>
                            <m:oMath xmlns:m="http://schemas.openxmlformats.org/officeDocument/2006/math">
                              <m:sSub>
                                <m:sSubPr>
                                  <m:ctrlPr>
                                    <a:rPr lang="es-EC" sz="1200" i="1" smtClean="0">
                                      <a:solidFill>
                                        <a:srgbClr val="0070C0"/>
                                      </a:solidFill>
                                      <a:latin typeface="Cambria Math"/>
                                    </a:rPr>
                                  </m:ctrlPr>
                                </m:sSubPr>
                                <m:e>
                                  <m:r>
                                    <a:rPr lang="es-ES" sz="1200" i="1">
                                      <a:solidFill>
                                        <a:srgbClr val="0070C0"/>
                                      </a:solidFill>
                                      <a:latin typeface="Cambria Math"/>
                                    </a:rPr>
                                    <m:t>𝐻</m:t>
                                  </m:r>
                                </m:e>
                                <m:sub>
                                  <m:r>
                                    <a:rPr lang="es-ES" sz="1200" i="1">
                                      <a:solidFill>
                                        <a:srgbClr val="0070C0"/>
                                      </a:solidFill>
                                      <a:latin typeface="Cambria Math"/>
                                    </a:rPr>
                                    <m:t>0</m:t>
                                  </m:r>
                                </m:sub>
                              </m:sSub>
                            </m:oMath>
                          </a14:m>
                          <a:endParaRPr lang="es-EC" sz="1200" dirty="0">
                            <a:solidFill>
                              <a:srgbClr val="0070C0"/>
                            </a:solidFill>
                          </a:endParaRPr>
                        </a:p>
                      </a:txBody>
                      <a:tcPr marL="68580" marR="68580" marT="0" marB="0" anchor="ctr"/>
                    </a:tc>
                  </a:tr>
                  <a:tr h="370840">
                    <a:tc>
                      <a:txBody>
                        <a:bodyPr/>
                        <a:lstStyle/>
                        <a:p>
                          <a:r>
                            <a:rPr lang="es-ES" sz="1200" dirty="0" smtClean="0"/>
                            <a:t>PWV promedio diario</a:t>
                          </a:r>
                          <a:endParaRPr lang="es-EC" sz="1200" dirty="0"/>
                        </a:p>
                      </a:txBody>
                      <a:tcPr/>
                    </a:tc>
                    <a:tc>
                      <a:txBody>
                        <a:bodyPr/>
                        <a:lstStyle/>
                        <a:p>
                          <a:r>
                            <a:rPr lang="es-ES" sz="1200" dirty="0" smtClean="0"/>
                            <a:t>99</a:t>
                          </a:r>
                          <a:endParaRPr lang="es-EC" sz="1200" dirty="0"/>
                        </a:p>
                      </a:txBody>
                      <a:tcPr marL="68580" marR="68580" marT="0" marB="0" anchor="ctr"/>
                    </a:tc>
                    <a:tc>
                      <a:txBody>
                        <a:bodyPr/>
                        <a:lstStyle/>
                        <a:p>
                          <a:r>
                            <a:rPr lang="es-ES" sz="1200" dirty="0" smtClean="0"/>
                            <a:t>0.163</a:t>
                          </a:r>
                          <a:endParaRPr lang="es-EC" sz="1200" dirty="0"/>
                        </a:p>
                      </a:txBody>
                      <a:tcPr marL="68580" marR="68580" marT="0" marB="0" anchor="ctr"/>
                    </a:tc>
                    <a:tc>
                      <a:txBody>
                        <a:bodyPr/>
                        <a:lstStyle/>
                        <a:p>
                          <a:r>
                            <a:rPr lang="es-ES" sz="1200" dirty="0" smtClean="0"/>
                            <a:t>0.084</a:t>
                          </a:r>
                          <a:endParaRPr lang="es-EC" sz="1200" dirty="0"/>
                        </a:p>
                      </a:txBody>
                      <a:tcPr marL="68580" marR="68580" marT="0" marB="0" anchor="ctr"/>
                    </a:tc>
                    <a:tc>
                      <a:txBody>
                        <a:bodyPr/>
                        <a:lstStyle/>
                        <a:p>
                          <a:r>
                            <a:rPr lang="es-ES" sz="1400" kern="1200" dirty="0" smtClean="0">
                              <a:solidFill>
                                <a:schemeClr val="tx1"/>
                              </a:solidFill>
                              <a:effectLst/>
                              <a:latin typeface="+mn-lt"/>
                              <a:ea typeface="+mn-ea"/>
                              <a:cs typeface="+mn-cs"/>
                            </a:rPr>
                            <a:t>D &lt;</a:t>
                          </a:r>
                          <a14:m>
                            <m:oMath xmlns:m="http://schemas.openxmlformats.org/officeDocument/2006/math">
                              <m:sSub>
                                <m:sSubPr>
                                  <m:ctrlPr>
                                    <a:rPr lang="es-EC" sz="1400" i="1" kern="1200" smtClean="0">
                                      <a:solidFill>
                                        <a:schemeClr val="tx1"/>
                                      </a:solidFill>
                                      <a:effectLst/>
                                      <a:latin typeface="Cambria Math"/>
                                      <a:ea typeface="+mn-ea"/>
                                      <a:cs typeface="+mn-cs"/>
                                    </a:rPr>
                                  </m:ctrlPr>
                                </m:sSubPr>
                                <m:e>
                                  <m:r>
                                    <a:rPr lang="es-EC" sz="1400" i="1" kern="1200">
                                      <a:solidFill>
                                        <a:schemeClr val="tx1"/>
                                      </a:solidFill>
                                      <a:effectLst/>
                                      <a:latin typeface="Cambria Math"/>
                                      <a:ea typeface="+mn-ea"/>
                                      <a:cs typeface="+mn-cs"/>
                                    </a:rPr>
                                    <m:t>𝐶𝑉</m:t>
                                  </m:r>
                                </m:e>
                                <m:sub>
                                  <m:d>
                                    <m:dPr>
                                      <m:ctrlPr>
                                        <a:rPr lang="es-EC" sz="1400" i="1" kern="1200">
                                          <a:solidFill>
                                            <a:schemeClr val="tx1"/>
                                          </a:solidFill>
                                          <a:effectLst/>
                                          <a:latin typeface="Cambria Math"/>
                                          <a:ea typeface="+mn-ea"/>
                                          <a:cs typeface="+mn-cs"/>
                                        </a:rPr>
                                      </m:ctrlPr>
                                    </m:dPr>
                                    <m:e>
                                      <m:r>
                                        <m:rPr>
                                          <m:sty m:val="p"/>
                                        </m:rPr>
                                        <a:rPr lang="es-EC" sz="1400" kern="1200">
                                          <a:solidFill>
                                            <a:schemeClr val="tx1"/>
                                          </a:solidFill>
                                          <a:effectLst/>
                                          <a:latin typeface="Cambria Math"/>
                                          <a:ea typeface="+mn-ea"/>
                                          <a:cs typeface="+mn-cs"/>
                                        </a:rPr>
                                        <m:t>α</m:t>
                                      </m:r>
                                      <m:r>
                                        <a:rPr lang="es-EC" sz="1400" kern="1200">
                                          <a:solidFill>
                                            <a:schemeClr val="tx1"/>
                                          </a:solidFill>
                                          <a:effectLst/>
                                          <a:latin typeface="Cambria Math"/>
                                          <a:ea typeface="+mn-ea"/>
                                          <a:cs typeface="+mn-cs"/>
                                        </a:rPr>
                                        <m:t>, </m:t>
                                      </m:r>
                                      <m:r>
                                        <m:rPr>
                                          <m:sty m:val="p"/>
                                        </m:rPr>
                                        <a:rPr lang="es-EC" sz="1400" kern="1200">
                                          <a:solidFill>
                                            <a:schemeClr val="tx1"/>
                                          </a:solidFill>
                                          <a:effectLst/>
                                          <a:latin typeface="Cambria Math"/>
                                          <a:ea typeface="+mn-ea"/>
                                          <a:cs typeface="+mn-cs"/>
                                        </a:rPr>
                                        <m:t>N</m:t>
                                      </m:r>
                                    </m:e>
                                  </m:d>
                                </m:sub>
                              </m:sSub>
                            </m:oMath>
                          </a14:m>
                          <a:r>
                            <a:rPr lang="es-EC" sz="1400" kern="1200" dirty="0" smtClean="0">
                              <a:solidFill>
                                <a:schemeClr val="tx1"/>
                              </a:solidFill>
                              <a:effectLst/>
                              <a:latin typeface="+mn-lt"/>
                              <a:ea typeface="+mn-ea"/>
                              <a:cs typeface="+mn-cs"/>
                            </a:rPr>
                            <a:t> </a:t>
                          </a:r>
                          <a:endParaRPr lang="es-EC" sz="1050" dirty="0"/>
                        </a:p>
                      </a:txBody>
                      <a:tcPr marL="68580" marR="68580" marT="0" marB="0" anchor="ctr"/>
                    </a:tc>
                    <a:tc>
                      <a:txBody>
                        <a:bodyPr/>
                        <a:lstStyle/>
                        <a:p>
                          <a:r>
                            <a:rPr lang="es-ES" sz="1200" dirty="0" smtClean="0">
                              <a:solidFill>
                                <a:srgbClr val="800000"/>
                              </a:solidFill>
                            </a:rPr>
                            <a:t>Se acepta la </a:t>
                          </a:r>
                          <a14:m>
                            <m:oMath xmlns:m="http://schemas.openxmlformats.org/officeDocument/2006/math">
                              <m:sSub>
                                <m:sSubPr>
                                  <m:ctrlPr>
                                    <a:rPr lang="es-EC" sz="1200" i="1" smtClean="0">
                                      <a:solidFill>
                                        <a:srgbClr val="800000"/>
                                      </a:solidFill>
                                      <a:latin typeface="Cambria Math"/>
                                    </a:rPr>
                                  </m:ctrlPr>
                                </m:sSubPr>
                                <m:e>
                                  <m:r>
                                    <a:rPr lang="es-ES" sz="1200" i="1">
                                      <a:solidFill>
                                        <a:srgbClr val="800000"/>
                                      </a:solidFill>
                                      <a:latin typeface="Cambria Math"/>
                                    </a:rPr>
                                    <m:t>𝐻</m:t>
                                  </m:r>
                                </m:e>
                                <m:sub>
                                  <m:r>
                                    <a:rPr lang="es-ES" sz="1200" i="1">
                                      <a:solidFill>
                                        <a:srgbClr val="800000"/>
                                      </a:solidFill>
                                      <a:latin typeface="Cambria Math"/>
                                    </a:rPr>
                                    <m:t>0</m:t>
                                  </m:r>
                                </m:sub>
                              </m:sSub>
                            </m:oMath>
                          </a14:m>
                          <a:endParaRPr lang="es-EC" sz="1200" dirty="0">
                            <a:solidFill>
                              <a:srgbClr val="800000"/>
                            </a:solidFill>
                          </a:endParaRPr>
                        </a:p>
                      </a:txBody>
                      <a:tcPr marL="68580" marR="68580" marT="0" marB="0" anchor="ctr"/>
                    </a:tc>
                  </a:tr>
                  <a:tr h="370840">
                    <a:tc>
                      <a:txBody>
                        <a:bodyPr/>
                        <a:lstStyle/>
                        <a:p>
                          <a:r>
                            <a:rPr lang="es-ES" sz="1200" dirty="0" smtClean="0"/>
                            <a:t>Precipitación acumulada diaria</a:t>
                          </a:r>
                          <a:endParaRPr lang="es-EC" sz="1200" dirty="0"/>
                        </a:p>
                      </a:txBody>
                      <a:tcPr/>
                    </a:tc>
                    <a:tc>
                      <a:txBody>
                        <a:bodyPr/>
                        <a:lstStyle/>
                        <a:p>
                          <a:r>
                            <a:rPr lang="es-ES" sz="1200" dirty="0" smtClean="0"/>
                            <a:t>99</a:t>
                          </a:r>
                          <a:endParaRPr lang="es-EC" sz="1200" dirty="0"/>
                        </a:p>
                      </a:txBody>
                      <a:tcPr marL="68580" marR="68580" marT="0" marB="0" anchor="ctr"/>
                    </a:tc>
                    <a:tc>
                      <a:txBody>
                        <a:bodyPr/>
                        <a:lstStyle/>
                        <a:p>
                          <a:r>
                            <a:rPr lang="es-ES" sz="1200" dirty="0" smtClean="0"/>
                            <a:t>0.163</a:t>
                          </a:r>
                          <a:endParaRPr lang="es-EC" sz="1200" dirty="0"/>
                        </a:p>
                      </a:txBody>
                      <a:tcPr marL="68580" marR="68580" marT="0" marB="0" anchor="ctr"/>
                    </a:tc>
                    <a:tc>
                      <a:txBody>
                        <a:bodyPr/>
                        <a:lstStyle/>
                        <a:p>
                          <a:r>
                            <a:rPr lang="es-ES" sz="1200" dirty="0" smtClean="0"/>
                            <a:t>0.307</a:t>
                          </a:r>
                          <a:endParaRPr lang="es-EC" sz="1200" dirty="0"/>
                        </a:p>
                      </a:txBody>
                      <a:tcPr marL="68580" marR="68580" marT="0" marB="0" anchor="ctr"/>
                    </a:tc>
                    <a:tc>
                      <a:txBody>
                        <a:bodyPr/>
                        <a:lstStyle/>
                        <a:p>
                          <a:r>
                            <a:rPr lang="es-EC" sz="1400" kern="1200" dirty="0" smtClean="0">
                              <a:solidFill>
                                <a:schemeClr val="tx1"/>
                              </a:solidFill>
                              <a:effectLst/>
                              <a:latin typeface="+mn-lt"/>
                              <a:ea typeface="+mn-ea"/>
                              <a:cs typeface="+mn-cs"/>
                            </a:rPr>
                            <a:t>D &gt;</a:t>
                          </a:r>
                          <a14:m>
                            <m:oMath xmlns:m="http://schemas.openxmlformats.org/officeDocument/2006/math">
                              <m:sSub>
                                <m:sSubPr>
                                  <m:ctrlPr>
                                    <a:rPr lang="es-EC" sz="1400" i="1" kern="1200">
                                      <a:solidFill>
                                        <a:schemeClr val="tx1"/>
                                      </a:solidFill>
                                      <a:effectLst/>
                                      <a:latin typeface="Cambria Math"/>
                                      <a:ea typeface="+mn-ea"/>
                                      <a:cs typeface="+mn-cs"/>
                                    </a:rPr>
                                  </m:ctrlPr>
                                </m:sSubPr>
                                <m:e>
                                  <m:r>
                                    <a:rPr lang="es-EC" sz="1400" i="1" kern="1200">
                                      <a:solidFill>
                                        <a:schemeClr val="tx1"/>
                                      </a:solidFill>
                                      <a:effectLst/>
                                      <a:latin typeface="Cambria Math"/>
                                      <a:ea typeface="+mn-ea"/>
                                      <a:cs typeface="+mn-cs"/>
                                    </a:rPr>
                                    <m:t>𝐶𝑉</m:t>
                                  </m:r>
                                </m:e>
                                <m:sub>
                                  <m:d>
                                    <m:dPr>
                                      <m:ctrlPr>
                                        <a:rPr lang="es-EC" sz="1400" i="1" kern="1200">
                                          <a:solidFill>
                                            <a:schemeClr val="tx1"/>
                                          </a:solidFill>
                                          <a:effectLst/>
                                          <a:latin typeface="Cambria Math"/>
                                          <a:ea typeface="+mn-ea"/>
                                          <a:cs typeface="+mn-cs"/>
                                        </a:rPr>
                                      </m:ctrlPr>
                                    </m:dPr>
                                    <m:e>
                                      <m:r>
                                        <m:rPr>
                                          <m:sty m:val="p"/>
                                        </m:rPr>
                                        <a:rPr lang="es-EC" sz="1400" kern="1200">
                                          <a:solidFill>
                                            <a:schemeClr val="tx1"/>
                                          </a:solidFill>
                                          <a:effectLst/>
                                          <a:latin typeface="Cambria Math"/>
                                          <a:ea typeface="+mn-ea"/>
                                          <a:cs typeface="+mn-cs"/>
                                        </a:rPr>
                                        <m:t>α</m:t>
                                      </m:r>
                                      <m:r>
                                        <a:rPr lang="es-EC" sz="1400" kern="1200">
                                          <a:solidFill>
                                            <a:schemeClr val="tx1"/>
                                          </a:solidFill>
                                          <a:effectLst/>
                                          <a:latin typeface="Cambria Math"/>
                                          <a:ea typeface="+mn-ea"/>
                                          <a:cs typeface="+mn-cs"/>
                                        </a:rPr>
                                        <m:t>, </m:t>
                                      </m:r>
                                      <m:r>
                                        <m:rPr>
                                          <m:sty m:val="p"/>
                                        </m:rPr>
                                        <a:rPr lang="es-EC" sz="1400" kern="1200">
                                          <a:solidFill>
                                            <a:schemeClr val="tx1"/>
                                          </a:solidFill>
                                          <a:effectLst/>
                                          <a:latin typeface="Cambria Math"/>
                                          <a:ea typeface="+mn-ea"/>
                                          <a:cs typeface="+mn-cs"/>
                                        </a:rPr>
                                        <m:t>N</m:t>
                                      </m:r>
                                    </m:e>
                                  </m:d>
                                </m:sub>
                              </m:sSub>
                            </m:oMath>
                          </a14:m>
                          <a:r>
                            <a:rPr lang="es-EC" sz="1400" kern="1200" dirty="0">
                              <a:solidFill>
                                <a:schemeClr val="tx1"/>
                              </a:solidFill>
                              <a:effectLst/>
                              <a:latin typeface="+mn-lt"/>
                              <a:ea typeface="+mn-ea"/>
                              <a:cs typeface="+mn-cs"/>
                            </a:rPr>
                            <a:t> </a:t>
                          </a:r>
                          <a:endParaRPr lang="es-EC" sz="1050" dirty="0"/>
                        </a:p>
                      </a:txBody>
                      <a:tcPr marL="68580" marR="68580" marT="0" marB="0" anchor="ctr"/>
                    </a:tc>
                    <a:tc>
                      <a:txBody>
                        <a:bodyPr/>
                        <a:lstStyle/>
                        <a:p>
                          <a:r>
                            <a:rPr lang="es-ES" sz="1200" dirty="0" smtClean="0">
                              <a:solidFill>
                                <a:srgbClr val="0070C0"/>
                              </a:solidFill>
                            </a:rPr>
                            <a:t>Se rechaza la </a:t>
                          </a:r>
                          <a14:m>
                            <m:oMath xmlns:m="http://schemas.openxmlformats.org/officeDocument/2006/math">
                              <m:sSub>
                                <m:sSubPr>
                                  <m:ctrlPr>
                                    <a:rPr lang="es-EC" sz="1200" i="1" smtClean="0">
                                      <a:solidFill>
                                        <a:srgbClr val="0070C0"/>
                                      </a:solidFill>
                                      <a:latin typeface="Cambria Math"/>
                                    </a:rPr>
                                  </m:ctrlPr>
                                </m:sSubPr>
                                <m:e>
                                  <m:r>
                                    <a:rPr lang="es-ES" sz="1200" i="1">
                                      <a:solidFill>
                                        <a:srgbClr val="0070C0"/>
                                      </a:solidFill>
                                      <a:latin typeface="Cambria Math"/>
                                    </a:rPr>
                                    <m:t>𝐻</m:t>
                                  </m:r>
                                </m:e>
                                <m:sub>
                                  <m:r>
                                    <a:rPr lang="es-ES" sz="1200" i="1">
                                      <a:solidFill>
                                        <a:srgbClr val="0070C0"/>
                                      </a:solidFill>
                                      <a:latin typeface="Cambria Math"/>
                                    </a:rPr>
                                    <m:t>0</m:t>
                                  </m:r>
                                </m:sub>
                              </m:sSub>
                            </m:oMath>
                          </a14:m>
                          <a:endParaRPr lang="es-EC" sz="1200" dirty="0">
                            <a:solidFill>
                              <a:srgbClr val="0070C0"/>
                            </a:solidFill>
                          </a:endParaRPr>
                        </a:p>
                      </a:txBody>
                      <a:tcPr marL="68580" marR="68580" marT="0" marB="0" anchor="ctr"/>
                    </a:tc>
                  </a:tr>
                </a:tbl>
              </a:graphicData>
            </a:graphic>
          </p:graphicFrame>
        </mc:Choice>
        <mc:Fallback xmlns="">
          <p:graphicFrame>
            <p:nvGraphicFramePr>
              <p:cNvPr id="33" name="32 Tabla"/>
              <p:cNvGraphicFramePr>
                <a:graphicFrameLocks noGrp="1"/>
              </p:cNvGraphicFramePr>
              <p:nvPr>
                <p:extLst>
                  <p:ext uri="{D42A27DB-BD31-4B8C-83A1-F6EECF244321}">
                    <p14:modId xmlns:p14="http://schemas.microsoft.com/office/powerpoint/2010/main" val="3214071642"/>
                  </p:ext>
                </p:extLst>
              </p:nvPr>
            </p:nvGraphicFramePr>
            <p:xfrm>
              <a:off x="1482219" y="4194666"/>
              <a:ext cx="6696744" cy="1940560"/>
            </p:xfrm>
            <a:graphic>
              <a:graphicData uri="http://schemas.openxmlformats.org/drawingml/2006/table">
                <a:tbl>
                  <a:tblPr firstRow="1" bandRow="1">
                    <a:tableStyleId>{5A111915-BE36-4E01-A7E5-04B1672EAD32}</a:tableStyleId>
                  </a:tblPr>
                  <a:tblGrid>
                    <a:gridCol w="2384732"/>
                    <a:gridCol w="646152"/>
                    <a:gridCol w="646152"/>
                    <a:gridCol w="726920"/>
                    <a:gridCol w="996644"/>
                    <a:gridCol w="1296144"/>
                  </a:tblGrid>
                  <a:tr h="370840">
                    <a:tc>
                      <a:txBody>
                        <a:bodyPr/>
                        <a:lstStyle/>
                        <a:p>
                          <a:r>
                            <a:rPr lang="es-ES" sz="1200" dirty="0" smtClean="0"/>
                            <a:t>Variable</a:t>
                          </a:r>
                          <a:endParaRPr lang="es-EC" sz="1200" dirty="0"/>
                        </a:p>
                      </a:txBody>
                      <a:tcPr/>
                    </a:tc>
                    <a:tc>
                      <a:txBody>
                        <a:bodyPr/>
                        <a:lstStyle/>
                        <a:p>
                          <a:r>
                            <a:rPr lang="es-ES" sz="1200" dirty="0" smtClean="0"/>
                            <a:t>N</a:t>
                          </a:r>
                          <a:endParaRPr lang="es-EC" sz="1200" dirty="0"/>
                        </a:p>
                      </a:txBody>
                      <a:tcPr marL="68580" marR="68580" marT="0" marB="0" anchor="ctr"/>
                    </a:tc>
                    <a:tc>
                      <a:txBody>
                        <a:bodyPr/>
                        <a:lstStyle/>
                        <a:p>
                          <a:r>
                            <a:rPr lang="es-ES" sz="1200" dirty="0" smtClean="0"/>
                            <a:t>CV</a:t>
                          </a:r>
                          <a:endParaRPr lang="es-EC" sz="1200" dirty="0"/>
                        </a:p>
                      </a:txBody>
                      <a:tcPr marL="68580" marR="68580" marT="0" marB="0" anchor="ctr"/>
                    </a:tc>
                    <a:tc>
                      <a:txBody>
                        <a:bodyPr/>
                        <a:lstStyle/>
                        <a:p>
                          <a:r>
                            <a:rPr lang="es-ES" sz="1200" dirty="0" smtClean="0"/>
                            <a:t>D</a:t>
                          </a:r>
                          <a:endParaRPr lang="es-EC" sz="1200" dirty="0"/>
                        </a:p>
                      </a:txBody>
                      <a:tcPr marL="68580" marR="68580" marT="0" marB="0" anchor="ctr"/>
                    </a:tc>
                    <a:tc>
                      <a:txBody>
                        <a:bodyPr/>
                        <a:lstStyle/>
                        <a:p>
                          <a:endParaRPr lang="es-EC" sz="1200" dirty="0"/>
                        </a:p>
                      </a:txBody>
                      <a:tcPr marL="68580" marR="68580" marT="0" marB="0" anchor="ctr"/>
                    </a:tc>
                    <a:tc>
                      <a:txBody>
                        <a:bodyPr/>
                        <a:lstStyle/>
                        <a:p>
                          <a:r>
                            <a:rPr lang="es-ES" sz="1200" dirty="0" smtClean="0"/>
                            <a:t>CONCLUSIÓN</a:t>
                          </a:r>
                          <a:endParaRPr lang="es-EC" sz="1200" dirty="0"/>
                        </a:p>
                      </a:txBody>
                      <a:tcPr marL="68580" marR="68580" marT="0" marB="0" anchor="ctr"/>
                    </a:tc>
                  </a:tr>
                  <a:tr h="370840">
                    <a:tc>
                      <a:txBody>
                        <a:bodyPr/>
                        <a:lstStyle/>
                        <a:p>
                          <a:r>
                            <a:rPr lang="es-ES" sz="1200" dirty="0" smtClean="0"/>
                            <a:t>PWV en intervalos de 1 hora</a:t>
                          </a:r>
                          <a:endParaRPr lang="es-EC" sz="1200" dirty="0"/>
                        </a:p>
                      </a:txBody>
                      <a:tcPr/>
                    </a:tc>
                    <a:tc>
                      <a:txBody>
                        <a:bodyPr/>
                        <a:lstStyle/>
                        <a:p>
                          <a:r>
                            <a:rPr lang="es-ES" sz="1200" dirty="0" smtClean="0"/>
                            <a:t>2357</a:t>
                          </a:r>
                          <a:endParaRPr lang="es-EC" sz="1200" dirty="0"/>
                        </a:p>
                      </a:txBody>
                      <a:tcPr marL="68580" marR="68580" marT="0" marB="0" anchor="ctr"/>
                    </a:tc>
                    <a:tc>
                      <a:txBody>
                        <a:bodyPr/>
                        <a:lstStyle/>
                        <a:p>
                          <a:r>
                            <a:rPr lang="es-ES" sz="1200" dirty="0" smtClean="0"/>
                            <a:t>0.033</a:t>
                          </a:r>
                          <a:endParaRPr lang="es-EC" sz="1200" dirty="0"/>
                        </a:p>
                      </a:txBody>
                      <a:tcPr marL="68580" marR="68580" marT="0" marB="0" anchor="ctr"/>
                    </a:tc>
                    <a:tc>
                      <a:txBody>
                        <a:bodyPr/>
                        <a:lstStyle/>
                        <a:p>
                          <a:r>
                            <a:rPr lang="es-ES" sz="1200" dirty="0" smtClean="0"/>
                            <a:t>0.031</a:t>
                          </a:r>
                          <a:endParaRPr lang="es-EC" sz="1200" dirty="0"/>
                        </a:p>
                      </a:txBody>
                      <a:tcPr marL="68580" marR="68580" marT="0" marB="0" anchor="ctr"/>
                    </a:tc>
                    <a:tc>
                      <a:txBody>
                        <a:bodyPr/>
                        <a:lstStyle/>
                        <a:p>
                          <a:endParaRPr lang="es-EC"/>
                        </a:p>
                      </a:txBody>
                      <a:tcPr marL="68580" marR="68580" marT="0" marB="0" anchor="ctr">
                        <a:blipFill rotWithShape="1">
                          <a:blip r:embed="rId4"/>
                          <a:stretch>
                            <a:fillRect l="-443558" t="-101639" r="-130675" b="-327869"/>
                          </a:stretch>
                        </a:blipFill>
                      </a:tcPr>
                    </a:tc>
                    <a:tc>
                      <a:txBody>
                        <a:bodyPr/>
                        <a:lstStyle/>
                        <a:p>
                          <a:endParaRPr lang="es-EC"/>
                        </a:p>
                      </a:txBody>
                      <a:tcPr marL="68580" marR="68580" marT="0" marB="0" anchor="ctr">
                        <a:blipFill rotWithShape="1">
                          <a:blip r:embed="rId4"/>
                          <a:stretch>
                            <a:fillRect l="-415962" t="-101639" b="-327869"/>
                          </a:stretch>
                        </a:blipFill>
                      </a:tcPr>
                    </a:tc>
                  </a:tr>
                  <a:tr h="457200">
                    <a:tc>
                      <a:txBody>
                        <a:bodyPr/>
                        <a:lstStyle/>
                        <a:p>
                          <a:r>
                            <a:rPr lang="es-ES" sz="1200" dirty="0" smtClean="0"/>
                            <a:t>Precipitación en intervalos de 1 hora</a:t>
                          </a:r>
                          <a:endParaRPr lang="es-EC" sz="1200" dirty="0"/>
                        </a:p>
                      </a:txBody>
                      <a:tcPr/>
                    </a:tc>
                    <a:tc>
                      <a:txBody>
                        <a:bodyPr/>
                        <a:lstStyle/>
                        <a:p>
                          <a:r>
                            <a:rPr lang="es-ES" sz="1200" dirty="0" smtClean="0"/>
                            <a:t>2357</a:t>
                          </a:r>
                          <a:endParaRPr lang="es-EC" sz="1200" dirty="0"/>
                        </a:p>
                      </a:txBody>
                      <a:tcPr marL="68580" marR="68580" marT="0" marB="0" anchor="ctr"/>
                    </a:tc>
                    <a:tc>
                      <a:txBody>
                        <a:bodyPr/>
                        <a:lstStyle/>
                        <a:p>
                          <a:r>
                            <a:rPr lang="es-ES" sz="1200" dirty="0" smtClean="0"/>
                            <a:t>0.033</a:t>
                          </a:r>
                          <a:endParaRPr lang="es-EC" sz="1200" dirty="0"/>
                        </a:p>
                      </a:txBody>
                      <a:tcPr marL="68580" marR="68580" marT="0" marB="0" anchor="ctr"/>
                    </a:tc>
                    <a:tc>
                      <a:txBody>
                        <a:bodyPr/>
                        <a:lstStyle/>
                        <a:p>
                          <a:r>
                            <a:rPr lang="es-ES" sz="1200" dirty="0" smtClean="0"/>
                            <a:t>0.503</a:t>
                          </a:r>
                          <a:endParaRPr lang="es-EC" sz="1200" dirty="0"/>
                        </a:p>
                      </a:txBody>
                      <a:tcPr marL="68580" marR="68580" marT="0" marB="0" anchor="ctr"/>
                    </a:tc>
                    <a:tc>
                      <a:txBody>
                        <a:bodyPr/>
                        <a:lstStyle/>
                        <a:p>
                          <a:endParaRPr lang="es-EC"/>
                        </a:p>
                      </a:txBody>
                      <a:tcPr marL="68580" marR="68580" marT="0" marB="0" anchor="ctr">
                        <a:blipFill rotWithShape="1">
                          <a:blip r:embed="rId4"/>
                          <a:stretch>
                            <a:fillRect l="-443558" t="-166216" r="-130675" b="-170270"/>
                          </a:stretch>
                        </a:blipFill>
                      </a:tcPr>
                    </a:tc>
                    <a:tc>
                      <a:txBody>
                        <a:bodyPr/>
                        <a:lstStyle/>
                        <a:p>
                          <a:endParaRPr lang="es-EC"/>
                        </a:p>
                      </a:txBody>
                      <a:tcPr marL="68580" marR="68580" marT="0" marB="0" anchor="ctr">
                        <a:blipFill rotWithShape="1">
                          <a:blip r:embed="rId4"/>
                          <a:stretch>
                            <a:fillRect l="-415962" t="-166216" b="-170270"/>
                          </a:stretch>
                        </a:blipFill>
                      </a:tcPr>
                    </a:tc>
                  </a:tr>
                  <a:tr h="370840">
                    <a:tc>
                      <a:txBody>
                        <a:bodyPr/>
                        <a:lstStyle/>
                        <a:p>
                          <a:r>
                            <a:rPr lang="es-ES" sz="1200" dirty="0" smtClean="0"/>
                            <a:t>PWV promedio diario</a:t>
                          </a:r>
                          <a:endParaRPr lang="es-EC" sz="1200" dirty="0"/>
                        </a:p>
                      </a:txBody>
                      <a:tcPr/>
                    </a:tc>
                    <a:tc>
                      <a:txBody>
                        <a:bodyPr/>
                        <a:lstStyle/>
                        <a:p>
                          <a:r>
                            <a:rPr lang="es-ES" sz="1200" dirty="0" smtClean="0"/>
                            <a:t>99</a:t>
                          </a:r>
                          <a:endParaRPr lang="es-EC" sz="1200" dirty="0"/>
                        </a:p>
                      </a:txBody>
                      <a:tcPr marL="68580" marR="68580" marT="0" marB="0" anchor="ctr"/>
                    </a:tc>
                    <a:tc>
                      <a:txBody>
                        <a:bodyPr/>
                        <a:lstStyle/>
                        <a:p>
                          <a:r>
                            <a:rPr lang="es-ES" sz="1200" dirty="0" smtClean="0"/>
                            <a:t>0.163</a:t>
                          </a:r>
                          <a:endParaRPr lang="es-EC" sz="1200" dirty="0"/>
                        </a:p>
                      </a:txBody>
                      <a:tcPr marL="68580" marR="68580" marT="0" marB="0" anchor="ctr"/>
                    </a:tc>
                    <a:tc>
                      <a:txBody>
                        <a:bodyPr/>
                        <a:lstStyle/>
                        <a:p>
                          <a:r>
                            <a:rPr lang="es-ES" sz="1200" dirty="0" smtClean="0"/>
                            <a:t>0.084</a:t>
                          </a:r>
                          <a:endParaRPr lang="es-EC" sz="1200" dirty="0"/>
                        </a:p>
                      </a:txBody>
                      <a:tcPr marL="68580" marR="68580" marT="0" marB="0" anchor="ctr"/>
                    </a:tc>
                    <a:tc>
                      <a:txBody>
                        <a:bodyPr/>
                        <a:lstStyle/>
                        <a:p>
                          <a:endParaRPr lang="es-EC"/>
                        </a:p>
                      </a:txBody>
                      <a:tcPr marL="68580" marR="68580" marT="0" marB="0" anchor="ctr">
                        <a:blipFill rotWithShape="1">
                          <a:blip r:embed="rId4"/>
                          <a:stretch>
                            <a:fillRect l="-443558" t="-322951" r="-130675" b="-106557"/>
                          </a:stretch>
                        </a:blipFill>
                      </a:tcPr>
                    </a:tc>
                    <a:tc>
                      <a:txBody>
                        <a:bodyPr/>
                        <a:lstStyle/>
                        <a:p>
                          <a:endParaRPr lang="es-EC"/>
                        </a:p>
                      </a:txBody>
                      <a:tcPr marL="68580" marR="68580" marT="0" marB="0" anchor="ctr">
                        <a:blipFill rotWithShape="1">
                          <a:blip r:embed="rId4"/>
                          <a:stretch>
                            <a:fillRect l="-415962" t="-322951" b="-106557"/>
                          </a:stretch>
                        </a:blipFill>
                      </a:tcPr>
                    </a:tc>
                  </a:tr>
                  <a:tr h="370840">
                    <a:tc>
                      <a:txBody>
                        <a:bodyPr/>
                        <a:lstStyle/>
                        <a:p>
                          <a:r>
                            <a:rPr lang="es-ES" sz="1200" dirty="0" smtClean="0"/>
                            <a:t>Precipitación acumulada diaria</a:t>
                          </a:r>
                          <a:endParaRPr lang="es-EC" sz="1200" dirty="0"/>
                        </a:p>
                      </a:txBody>
                      <a:tcPr/>
                    </a:tc>
                    <a:tc>
                      <a:txBody>
                        <a:bodyPr/>
                        <a:lstStyle/>
                        <a:p>
                          <a:r>
                            <a:rPr lang="es-ES" sz="1200" dirty="0" smtClean="0"/>
                            <a:t>99</a:t>
                          </a:r>
                          <a:endParaRPr lang="es-EC" sz="1200" dirty="0"/>
                        </a:p>
                      </a:txBody>
                      <a:tcPr marL="68580" marR="68580" marT="0" marB="0" anchor="ctr"/>
                    </a:tc>
                    <a:tc>
                      <a:txBody>
                        <a:bodyPr/>
                        <a:lstStyle/>
                        <a:p>
                          <a:r>
                            <a:rPr lang="es-ES" sz="1200" dirty="0" smtClean="0"/>
                            <a:t>0.163</a:t>
                          </a:r>
                          <a:endParaRPr lang="es-EC" sz="1200" dirty="0"/>
                        </a:p>
                      </a:txBody>
                      <a:tcPr marL="68580" marR="68580" marT="0" marB="0" anchor="ctr"/>
                    </a:tc>
                    <a:tc>
                      <a:txBody>
                        <a:bodyPr/>
                        <a:lstStyle/>
                        <a:p>
                          <a:r>
                            <a:rPr lang="es-ES" sz="1200" dirty="0" smtClean="0"/>
                            <a:t>0.307</a:t>
                          </a:r>
                          <a:endParaRPr lang="es-EC" sz="1200" dirty="0"/>
                        </a:p>
                      </a:txBody>
                      <a:tcPr marL="68580" marR="68580" marT="0" marB="0" anchor="ctr"/>
                    </a:tc>
                    <a:tc>
                      <a:txBody>
                        <a:bodyPr/>
                        <a:lstStyle/>
                        <a:p>
                          <a:endParaRPr lang="es-EC"/>
                        </a:p>
                      </a:txBody>
                      <a:tcPr marL="68580" marR="68580" marT="0" marB="0" anchor="ctr">
                        <a:blipFill rotWithShape="1">
                          <a:blip r:embed="rId4"/>
                          <a:stretch>
                            <a:fillRect l="-443558" t="-422951" r="-130675" b="-6557"/>
                          </a:stretch>
                        </a:blipFill>
                      </a:tcPr>
                    </a:tc>
                    <a:tc>
                      <a:txBody>
                        <a:bodyPr/>
                        <a:lstStyle/>
                        <a:p>
                          <a:endParaRPr lang="es-EC"/>
                        </a:p>
                      </a:txBody>
                      <a:tcPr marL="68580" marR="68580" marT="0" marB="0" anchor="ctr">
                        <a:blipFill rotWithShape="1">
                          <a:blip r:embed="rId4"/>
                          <a:stretch>
                            <a:fillRect l="-415962" t="-422951" b="-6557"/>
                          </a:stretch>
                        </a:blipFill>
                      </a:tcPr>
                    </a:tc>
                  </a:tr>
                </a:tbl>
              </a:graphicData>
            </a:graphic>
          </p:graphicFrame>
        </mc:Fallback>
      </mc:AlternateContent>
      <p:sp>
        <p:nvSpPr>
          <p:cNvPr id="40" name="39 CuadroTexto"/>
          <p:cNvSpPr txBox="1"/>
          <p:nvPr/>
        </p:nvSpPr>
        <p:spPr>
          <a:xfrm>
            <a:off x="512142" y="1481846"/>
            <a:ext cx="1685077" cy="369332"/>
          </a:xfrm>
          <a:prstGeom prst="rect">
            <a:avLst/>
          </a:prstGeom>
          <a:noFill/>
        </p:spPr>
        <p:txBody>
          <a:bodyPr wrap="none" rtlCol="0">
            <a:spAutoFit/>
          </a:bodyPr>
          <a:lstStyle/>
          <a:p>
            <a:r>
              <a:rPr lang="es-ES" dirty="0" smtClean="0"/>
              <a:t>a) HIPÓTESIS</a:t>
            </a:r>
            <a:endParaRPr lang="es-EC" dirty="0"/>
          </a:p>
        </p:txBody>
      </p:sp>
      <p:sp>
        <p:nvSpPr>
          <p:cNvPr id="42" name="41 CuadroTexto"/>
          <p:cNvSpPr txBox="1"/>
          <p:nvPr/>
        </p:nvSpPr>
        <p:spPr>
          <a:xfrm>
            <a:off x="4499992" y="2780721"/>
            <a:ext cx="3360728" cy="369332"/>
          </a:xfrm>
          <a:prstGeom prst="rect">
            <a:avLst/>
          </a:prstGeom>
          <a:noFill/>
        </p:spPr>
        <p:txBody>
          <a:bodyPr wrap="none" rtlCol="0">
            <a:spAutoFit/>
          </a:bodyPr>
          <a:lstStyle/>
          <a:p>
            <a:r>
              <a:rPr lang="es-ES" dirty="0"/>
              <a:t>c</a:t>
            </a:r>
            <a:r>
              <a:rPr lang="es-ES" dirty="0" smtClean="0"/>
              <a:t>) ESTADÍSTICO DE PRUEBA</a:t>
            </a:r>
            <a:endParaRPr lang="es-EC" dirty="0"/>
          </a:p>
        </p:txBody>
      </p:sp>
      <mc:AlternateContent xmlns:mc="http://schemas.openxmlformats.org/markup-compatibility/2006" xmlns:a14="http://schemas.microsoft.com/office/drawing/2010/main">
        <mc:Choice Requires="a14">
          <p:sp>
            <p:nvSpPr>
              <p:cNvPr id="41" name="40 Rectángulo"/>
              <p:cNvSpPr/>
              <p:nvPr/>
            </p:nvSpPr>
            <p:spPr>
              <a:xfrm>
                <a:off x="4863938" y="3313413"/>
                <a:ext cx="29412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𝐷</m:t>
                      </m:r>
                      <m:r>
                        <a:rPr lang="es-EC" i="1" smtClean="0">
                          <a:latin typeface="Cambria Math"/>
                        </a:rPr>
                        <m:t>=</m:t>
                      </m:r>
                      <m:r>
                        <a:rPr lang="es-EC" i="1" smtClean="0">
                          <a:latin typeface="Cambria Math"/>
                        </a:rPr>
                        <m:t>𝑚𝑎𝑥</m:t>
                      </m:r>
                      <m:d>
                        <m:dPr>
                          <m:begChr m:val="|"/>
                          <m:endChr m:val="|"/>
                          <m:ctrlPr>
                            <a:rPr lang="es-EC" i="1">
                              <a:latin typeface="Cambria Math"/>
                            </a:rPr>
                          </m:ctrlPr>
                        </m:dPr>
                        <m:e>
                          <m:sSup>
                            <m:sSupPr>
                              <m:ctrlPr>
                                <a:rPr lang="es-EC" i="1">
                                  <a:latin typeface="Cambria Math"/>
                                </a:rPr>
                              </m:ctrlPr>
                            </m:sSupPr>
                            <m:e>
                              <m:r>
                                <a:rPr lang="es-EC" i="1">
                                  <a:latin typeface="Cambria Math"/>
                                </a:rPr>
                                <m:t>𝐹</m:t>
                              </m:r>
                              <m:r>
                                <a:rPr lang="es-ES" b="0" i="1" smtClean="0">
                                  <a:latin typeface="Cambria Math"/>
                                </a:rPr>
                                <m:t>𝑡</m:t>
                              </m:r>
                            </m:e>
                            <m:sup>
                              <m:r>
                                <a:rPr lang="es-EC" i="1">
                                  <a:latin typeface="Cambria Math"/>
                                </a:rPr>
                                <m:t>∗</m:t>
                              </m:r>
                            </m:sup>
                          </m:sSup>
                          <m:d>
                            <m:dPr>
                              <m:ctrlPr>
                                <a:rPr lang="es-EC" i="1">
                                  <a:latin typeface="Cambria Math"/>
                                </a:rPr>
                              </m:ctrlPr>
                            </m:dPr>
                            <m:e>
                              <m:r>
                                <a:rPr lang="es-EC" i="1">
                                  <a:latin typeface="Cambria Math"/>
                                </a:rPr>
                                <m:t>𝑥</m:t>
                              </m:r>
                            </m:e>
                          </m:d>
                          <m:r>
                            <a:rPr lang="es-EC" i="1">
                              <a:latin typeface="Cambria Math"/>
                            </a:rPr>
                            <m:t>−</m:t>
                          </m:r>
                          <m:sSub>
                            <m:sSubPr>
                              <m:ctrlPr>
                                <a:rPr lang="es-EC" i="1" smtClean="0">
                                  <a:latin typeface="Cambria Math"/>
                                </a:rPr>
                              </m:ctrlPr>
                            </m:sSubPr>
                            <m:e>
                              <m:r>
                                <a:rPr lang="es-ES" b="0" i="1" smtClean="0">
                                  <a:latin typeface="Cambria Math"/>
                                </a:rPr>
                                <m:t>𝐹</m:t>
                              </m:r>
                            </m:e>
                            <m:sub>
                              <m:r>
                                <a:rPr lang="es-ES" b="0" i="1" smtClean="0">
                                  <a:latin typeface="Cambria Math"/>
                                </a:rPr>
                                <m:t>𝑂</m:t>
                              </m:r>
                            </m:sub>
                          </m:sSub>
                          <m:r>
                            <a:rPr lang="es-EC" i="1">
                              <a:latin typeface="Cambria Math"/>
                            </a:rPr>
                            <m:t>(</m:t>
                          </m:r>
                          <m:r>
                            <a:rPr lang="es-EC" i="1">
                              <a:latin typeface="Cambria Math"/>
                            </a:rPr>
                            <m:t>𝑥</m:t>
                          </m:r>
                          <m:r>
                            <a:rPr lang="es-EC" i="1">
                              <a:latin typeface="Cambria Math"/>
                            </a:rPr>
                            <m:t>)</m:t>
                          </m:r>
                        </m:e>
                      </m:d>
                      <m:r>
                        <a:rPr lang="es-EC">
                          <a:latin typeface="Cambria Math"/>
                        </a:rPr>
                        <m:t> </m:t>
                      </m:r>
                    </m:oMath>
                  </m:oMathPara>
                </a14:m>
                <a:endParaRPr lang="es-EC" dirty="0"/>
              </a:p>
            </p:txBody>
          </p:sp>
        </mc:Choice>
        <mc:Fallback xmlns="">
          <p:sp>
            <p:nvSpPr>
              <p:cNvPr id="41" name="40 Rectángulo"/>
              <p:cNvSpPr>
                <a:spLocks noRot="1" noChangeAspect="1" noMove="1" noResize="1" noEditPoints="1" noAdjustHandles="1" noChangeArrowheads="1" noChangeShapeType="1" noTextEdit="1"/>
              </p:cNvSpPr>
              <p:nvPr/>
            </p:nvSpPr>
            <p:spPr>
              <a:xfrm>
                <a:off x="4863938" y="3313413"/>
                <a:ext cx="2941253" cy="369332"/>
              </a:xfrm>
              <a:prstGeom prst="rect">
                <a:avLst/>
              </a:prstGeom>
              <a:blipFill rotWithShape="1">
                <a:blip r:embed="rId5"/>
                <a:stretch>
                  <a:fillRect b="-15000"/>
                </a:stretch>
              </a:blipFill>
            </p:spPr>
            <p:txBody>
              <a:bodyPr/>
              <a:lstStyle/>
              <a:p>
                <a:r>
                  <a:rPr lang="es-EC">
                    <a:noFill/>
                  </a:rPr>
                  <a:t> </a:t>
                </a:r>
              </a:p>
            </p:txBody>
          </p:sp>
        </mc:Fallback>
      </mc:AlternateContent>
      <p:sp>
        <p:nvSpPr>
          <p:cNvPr id="46" name="45 Rectángulo"/>
          <p:cNvSpPr/>
          <p:nvPr/>
        </p:nvSpPr>
        <p:spPr>
          <a:xfrm>
            <a:off x="995299" y="3159525"/>
            <a:ext cx="995785" cy="338554"/>
          </a:xfrm>
          <a:prstGeom prst="rect">
            <a:avLst/>
          </a:prstGeom>
        </p:spPr>
        <p:txBody>
          <a:bodyPr wrap="none">
            <a:spAutoFit/>
          </a:bodyPr>
          <a:lstStyle/>
          <a:p>
            <a:pPr algn="ctr"/>
            <a:r>
              <a:rPr lang="es-EC" sz="1600" dirty="0"/>
              <a:t>α = 0.05 </a:t>
            </a:r>
          </a:p>
        </p:txBody>
      </p:sp>
      <p:sp>
        <p:nvSpPr>
          <p:cNvPr id="50" name="49 Rectángulo"/>
          <p:cNvSpPr/>
          <p:nvPr/>
        </p:nvSpPr>
        <p:spPr>
          <a:xfrm>
            <a:off x="1460369" y="3933056"/>
            <a:ext cx="4176464" cy="261610"/>
          </a:xfrm>
          <a:prstGeom prst="rect">
            <a:avLst/>
          </a:prstGeom>
        </p:spPr>
        <p:txBody>
          <a:bodyPr wrap="square">
            <a:spAutoFit/>
          </a:bodyPr>
          <a:lstStyle/>
          <a:p>
            <a:pPr>
              <a:spcAft>
                <a:spcPts val="0"/>
              </a:spcAft>
            </a:pPr>
            <a:r>
              <a:rPr lang="es-EC" sz="1100" i="1" dirty="0" smtClean="0">
                <a:solidFill>
                  <a:srgbClr val="5F5F5F"/>
                </a:solidFill>
                <a:latin typeface="Times New Roman"/>
                <a:ea typeface="Calibri"/>
                <a:cs typeface="Times New Roman"/>
              </a:rPr>
              <a:t>Tabla 4. Prueba de Normalidad</a:t>
            </a:r>
            <a:endParaRPr lang="es-EC" sz="1100" i="1" dirty="0">
              <a:solidFill>
                <a:srgbClr val="5F5F5F"/>
              </a:solidFill>
              <a:latin typeface="Times New Roman"/>
              <a:ea typeface="Calibri"/>
              <a:cs typeface="Times New Roman"/>
            </a:endParaRPr>
          </a:p>
        </p:txBody>
      </p:sp>
    </p:spTree>
    <p:extLst>
      <p:ext uri="{BB962C8B-B14F-4D97-AF65-F5344CB8AC3E}">
        <p14:creationId xmlns:p14="http://schemas.microsoft.com/office/powerpoint/2010/main" val="2856706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4255" y="692696"/>
            <a:ext cx="8229600" cy="735360"/>
          </a:xfrm>
        </p:spPr>
        <p:txBody>
          <a:bodyPr>
            <a:normAutofit fontScale="90000"/>
          </a:bodyPr>
          <a:lstStyle/>
          <a:p>
            <a:r>
              <a:rPr lang="es-ES" sz="3600" dirty="0"/>
              <a:t>COEFICIENTE DE CORRELACIÓN</a:t>
            </a:r>
            <a:r>
              <a:rPr lang="es-EC" dirty="0"/>
              <a:t/>
            </a:r>
            <a:br>
              <a:rPr lang="es-EC" dirty="0"/>
            </a:br>
            <a:endParaRPr lang="es-EC"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4097" name="Imagen 21" descr="Resultado de imagen para fuerza y direccion del coeficiente de correlaCIÃN"/>
          <p:cNvPicPr>
            <a:picLocks noChangeAspect="1" noChangeArrowheads="1"/>
          </p:cNvPicPr>
          <p:nvPr/>
        </p:nvPicPr>
        <p:blipFill>
          <a:blip r:embed="rId2">
            <a:extLst>
              <a:ext uri="{28A0092B-C50C-407E-A947-70E740481C1C}">
                <a14:useLocalDpi xmlns:a14="http://schemas.microsoft.com/office/drawing/2010/main" val="0"/>
              </a:ext>
            </a:extLst>
          </a:blip>
          <a:srcRect l="22086" t="47092" r="14110" b="19769"/>
          <a:stretch>
            <a:fillRect/>
          </a:stretch>
        </p:blipFill>
        <p:spPr bwMode="auto">
          <a:xfrm>
            <a:off x="1742994" y="4509120"/>
            <a:ext cx="5467836" cy="1599435"/>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197856" y="2676980"/>
            <a:ext cx="1750046" cy="646331"/>
          </a:xfrm>
          <a:prstGeom prst="rect">
            <a:avLst/>
          </a:prstGeom>
          <a:noFill/>
        </p:spPr>
        <p:txBody>
          <a:bodyPr wrap="square" rtlCol="0">
            <a:spAutoFit/>
          </a:bodyPr>
          <a:lstStyle/>
          <a:p>
            <a:r>
              <a:rPr lang="es-ES" b="1" dirty="0" smtClean="0">
                <a:solidFill>
                  <a:srgbClr val="800000"/>
                </a:solidFill>
              </a:rPr>
              <a:t>Coeficiente de SPEARMAN: </a:t>
            </a:r>
            <a:endParaRPr lang="es-EC" b="1" dirty="0">
              <a:solidFill>
                <a:srgbClr val="800000"/>
              </a:solidFill>
            </a:endParaRPr>
          </a:p>
        </p:txBody>
      </p:sp>
      <p:sp>
        <p:nvSpPr>
          <p:cNvPr id="9" name="8 Rectángulo redondeado"/>
          <p:cNvSpPr/>
          <p:nvPr/>
        </p:nvSpPr>
        <p:spPr>
          <a:xfrm>
            <a:off x="7094336" y="3000146"/>
            <a:ext cx="1640724" cy="925717"/>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a:t>C</a:t>
            </a:r>
            <a:r>
              <a:rPr lang="es-EC" b="1" dirty="0" smtClean="0"/>
              <a:t>orrelación </a:t>
            </a:r>
            <a:r>
              <a:rPr lang="es-EC" b="1" dirty="0"/>
              <a:t>positiva </a:t>
            </a:r>
            <a:r>
              <a:rPr lang="es-EC" b="1" dirty="0" smtClean="0"/>
              <a:t>fuerte </a:t>
            </a:r>
            <a:endParaRPr lang="es-EC" b="1" dirty="0"/>
          </a:p>
        </p:txBody>
      </p:sp>
      <p:sp>
        <p:nvSpPr>
          <p:cNvPr id="10" name="9 Rectángulo redondeado"/>
          <p:cNvSpPr/>
          <p:nvPr/>
        </p:nvSpPr>
        <p:spPr>
          <a:xfrm>
            <a:off x="7106436" y="1503712"/>
            <a:ext cx="1640724" cy="1063686"/>
          </a:xfrm>
          <a:prstGeom prst="round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C" b="1" dirty="0"/>
              <a:t>C</a:t>
            </a:r>
            <a:r>
              <a:rPr lang="es-EC" b="1" dirty="0" smtClean="0"/>
              <a:t>orrelación positiva débil. </a:t>
            </a:r>
            <a:endParaRPr lang="es-EC" b="1" dirty="0"/>
          </a:p>
        </p:txBody>
      </p:sp>
      <mc:AlternateContent xmlns:mc="http://schemas.openxmlformats.org/markup-compatibility/2006" xmlns:a14="http://schemas.microsoft.com/office/drawing/2010/main">
        <mc:Choice Requires="a14">
          <p:sp>
            <p:nvSpPr>
              <p:cNvPr id="11" name="10 Rectángulo"/>
              <p:cNvSpPr/>
              <p:nvPr/>
            </p:nvSpPr>
            <p:spPr>
              <a:xfrm>
                <a:off x="5326416" y="1850889"/>
                <a:ext cx="1131977" cy="369332"/>
              </a:xfrm>
              <a:prstGeom prst="rect">
                <a:avLst/>
              </a:prstGeom>
            </p:spPr>
            <p:txBody>
              <a:bodyPr wrap="none">
                <a:spAutoFit/>
              </a:bodyPr>
              <a:lstStyle/>
              <a:p>
                <a14:m>
                  <m:oMath xmlns:m="http://schemas.openxmlformats.org/officeDocument/2006/math">
                    <m:sSub>
                      <m:sSubPr>
                        <m:ctrlPr>
                          <a:rPr lang="es-EC" i="1" smtClean="0">
                            <a:latin typeface="Cambria Math"/>
                          </a:rPr>
                        </m:ctrlPr>
                      </m:sSubPr>
                      <m:e>
                        <m:r>
                          <a:rPr lang="es-EC" i="1">
                            <a:latin typeface="Cambria Math"/>
                          </a:rPr>
                          <m:t>𝑟</m:t>
                        </m:r>
                      </m:e>
                      <m:sub>
                        <m:r>
                          <a:rPr lang="es-EC" i="1">
                            <a:latin typeface="Cambria Math"/>
                          </a:rPr>
                          <m:t>𝑠</m:t>
                        </m:r>
                      </m:sub>
                    </m:sSub>
                    <m:r>
                      <a:rPr lang="es-EC">
                        <a:latin typeface="Cambria Math"/>
                      </a:rPr>
                      <m:t>=</m:t>
                    </m:r>
                  </m:oMath>
                </a14:m>
                <a:r>
                  <a:rPr lang="es-EC" dirty="0" smtClean="0"/>
                  <a:t>0.26 </a:t>
                </a:r>
                <a:endParaRPr lang="es-EC" dirty="0"/>
              </a:p>
            </p:txBody>
          </p:sp>
        </mc:Choice>
        <mc:Fallback xmlns="">
          <p:sp>
            <p:nvSpPr>
              <p:cNvPr id="11" name="10 Rectángulo"/>
              <p:cNvSpPr>
                <a:spLocks noRot="1" noChangeAspect="1" noMove="1" noResize="1" noEditPoints="1" noAdjustHandles="1" noChangeArrowheads="1" noChangeShapeType="1" noTextEdit="1"/>
              </p:cNvSpPr>
              <p:nvPr/>
            </p:nvSpPr>
            <p:spPr>
              <a:xfrm>
                <a:off x="5326416" y="1850889"/>
                <a:ext cx="1131977" cy="369332"/>
              </a:xfrm>
              <a:prstGeom prst="rect">
                <a:avLst/>
              </a:prstGeom>
              <a:blipFill rotWithShape="1">
                <a:blip r:embed="rId3"/>
                <a:stretch>
                  <a:fillRect t="-8333" r="-3784" b="-266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5326416" y="3278339"/>
                <a:ext cx="965264" cy="369332"/>
              </a:xfrm>
              <a:prstGeom prst="rect">
                <a:avLst/>
              </a:prstGeom>
            </p:spPr>
            <p:txBody>
              <a:bodyPr wrap="none">
                <a:spAutoFit/>
              </a:bodyPr>
              <a:lstStyle/>
              <a:p>
                <a14:m>
                  <m:oMath xmlns:m="http://schemas.openxmlformats.org/officeDocument/2006/math">
                    <m:sSub>
                      <m:sSubPr>
                        <m:ctrlPr>
                          <a:rPr lang="es-EC" i="1" smtClean="0">
                            <a:latin typeface="Cambria Math"/>
                          </a:rPr>
                        </m:ctrlPr>
                      </m:sSubPr>
                      <m:e>
                        <m:r>
                          <a:rPr lang="es-EC" i="1">
                            <a:latin typeface="Cambria Math"/>
                          </a:rPr>
                          <m:t>𝑟</m:t>
                        </m:r>
                      </m:e>
                      <m:sub>
                        <m:r>
                          <a:rPr lang="es-EC" i="1">
                            <a:latin typeface="Cambria Math"/>
                          </a:rPr>
                          <m:t>𝑠</m:t>
                        </m:r>
                      </m:sub>
                    </m:sSub>
                  </m:oMath>
                </a14:m>
                <a:r>
                  <a:rPr lang="es-EC" dirty="0"/>
                  <a:t>=0.65</a:t>
                </a:r>
              </a:p>
            </p:txBody>
          </p:sp>
        </mc:Choice>
        <mc:Fallback xmlns="">
          <p:sp>
            <p:nvSpPr>
              <p:cNvPr id="12" name="11 Rectángulo"/>
              <p:cNvSpPr>
                <a:spLocks noRot="1" noChangeAspect="1" noMove="1" noResize="1" noEditPoints="1" noAdjustHandles="1" noChangeArrowheads="1" noChangeShapeType="1" noTextEdit="1"/>
              </p:cNvSpPr>
              <p:nvPr/>
            </p:nvSpPr>
            <p:spPr>
              <a:xfrm>
                <a:off x="5326416" y="3278339"/>
                <a:ext cx="965264" cy="369332"/>
              </a:xfrm>
              <a:prstGeom prst="rect">
                <a:avLst/>
              </a:prstGeom>
              <a:blipFill rotWithShape="1">
                <a:blip r:embed="rId4"/>
                <a:stretch>
                  <a:fillRect t="-8333" r="-5063" b="-26667"/>
                </a:stretch>
              </a:blipFill>
            </p:spPr>
            <p:txBody>
              <a:bodyPr/>
              <a:lstStyle/>
              <a:p>
                <a:r>
                  <a:rPr lang="es-EC">
                    <a:noFill/>
                  </a:rPr>
                  <a:t> </a:t>
                </a:r>
              </a:p>
            </p:txBody>
          </p:sp>
        </mc:Fallback>
      </mc:AlternateContent>
      <p:sp>
        <p:nvSpPr>
          <p:cNvPr id="13" name="12 Rectángulo"/>
          <p:cNvSpPr/>
          <p:nvPr/>
        </p:nvSpPr>
        <p:spPr>
          <a:xfrm>
            <a:off x="2247882" y="1890095"/>
            <a:ext cx="2229030" cy="584775"/>
          </a:xfrm>
          <a:prstGeom prst="rect">
            <a:avLst/>
          </a:prstGeom>
        </p:spPr>
        <p:txBody>
          <a:bodyPr wrap="square">
            <a:spAutoFit/>
          </a:bodyPr>
          <a:lstStyle/>
          <a:p>
            <a:r>
              <a:rPr lang="es-EC" sz="1600" dirty="0" smtClean="0"/>
              <a:t>PWV y precipitación a intervalos </a:t>
            </a:r>
            <a:r>
              <a:rPr lang="es-EC" sz="1600" dirty="0"/>
              <a:t>de una hora </a:t>
            </a:r>
          </a:p>
        </p:txBody>
      </p:sp>
      <p:sp>
        <p:nvSpPr>
          <p:cNvPr id="14" name="13 Abrir llave"/>
          <p:cNvSpPr/>
          <p:nvPr/>
        </p:nvSpPr>
        <p:spPr>
          <a:xfrm>
            <a:off x="1947902" y="1702540"/>
            <a:ext cx="362727" cy="2494608"/>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EC"/>
          </a:p>
        </p:txBody>
      </p:sp>
      <p:sp>
        <p:nvSpPr>
          <p:cNvPr id="15" name="14 Rectángulo"/>
          <p:cNvSpPr/>
          <p:nvPr/>
        </p:nvSpPr>
        <p:spPr>
          <a:xfrm>
            <a:off x="2247882" y="3248707"/>
            <a:ext cx="2464664" cy="830997"/>
          </a:xfrm>
          <a:prstGeom prst="rect">
            <a:avLst/>
          </a:prstGeom>
        </p:spPr>
        <p:txBody>
          <a:bodyPr wrap="square">
            <a:spAutoFit/>
          </a:bodyPr>
          <a:lstStyle/>
          <a:p>
            <a:r>
              <a:rPr lang="es-ES" sz="1600" dirty="0" smtClean="0"/>
              <a:t>PWV promedio diario y</a:t>
            </a:r>
          </a:p>
          <a:p>
            <a:r>
              <a:rPr lang="es-ES" sz="1600" dirty="0" smtClean="0"/>
              <a:t>Precipitación acumulada diaria</a:t>
            </a:r>
            <a:endParaRPr lang="es-EC" sz="1600" dirty="0"/>
          </a:p>
        </p:txBody>
      </p:sp>
      <p:cxnSp>
        <p:nvCxnSpPr>
          <p:cNvPr id="16" name="15 Conector recto de flecha"/>
          <p:cNvCxnSpPr/>
          <p:nvPr/>
        </p:nvCxnSpPr>
        <p:spPr>
          <a:xfrm>
            <a:off x="6458393" y="3467460"/>
            <a:ext cx="576064"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7" name="16 Conector recto de flecha"/>
          <p:cNvCxnSpPr/>
          <p:nvPr/>
        </p:nvCxnSpPr>
        <p:spPr>
          <a:xfrm>
            <a:off x="6430215" y="2050404"/>
            <a:ext cx="576064"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9" name="18 Rectángulo"/>
          <p:cNvSpPr/>
          <p:nvPr/>
        </p:nvSpPr>
        <p:spPr>
          <a:xfrm>
            <a:off x="2259299" y="6094248"/>
            <a:ext cx="4435225" cy="600164"/>
          </a:xfrm>
          <a:prstGeom prst="rect">
            <a:avLst/>
          </a:prstGeom>
        </p:spPr>
        <p:txBody>
          <a:bodyPr wrap="square">
            <a:spAutoFit/>
          </a:bodyPr>
          <a:lstStyle/>
          <a:p>
            <a:pPr algn="ctr"/>
            <a:r>
              <a:rPr lang="es-EC" sz="1100" i="1" dirty="0" smtClean="0">
                <a:solidFill>
                  <a:srgbClr val="5F5F5F"/>
                </a:solidFill>
                <a:latin typeface="Times New Roman"/>
                <a:ea typeface="Calibri"/>
                <a:cs typeface="Times New Roman"/>
              </a:rPr>
              <a:t>Figura 19. Dirección y </a:t>
            </a:r>
            <a:r>
              <a:rPr lang="es-EC" sz="1100" i="1" dirty="0">
                <a:solidFill>
                  <a:srgbClr val="5F5F5F"/>
                </a:solidFill>
                <a:latin typeface="Times New Roman"/>
                <a:ea typeface="Calibri"/>
                <a:cs typeface="Times New Roman"/>
              </a:rPr>
              <a:t>nivel de fuerza del coeficiente de </a:t>
            </a:r>
            <a:r>
              <a:rPr lang="es-EC" sz="1100" i="1" dirty="0" smtClean="0">
                <a:solidFill>
                  <a:srgbClr val="5F5F5F"/>
                </a:solidFill>
                <a:latin typeface="Times New Roman"/>
                <a:ea typeface="Calibri"/>
                <a:cs typeface="Times New Roman"/>
              </a:rPr>
              <a:t>correlación</a:t>
            </a:r>
          </a:p>
          <a:p>
            <a:pPr algn="ctr"/>
            <a:r>
              <a:rPr lang="en-US" sz="1100" i="1" dirty="0" smtClean="0">
                <a:solidFill>
                  <a:srgbClr val="5F5F5F"/>
                </a:solidFill>
                <a:latin typeface="Times New Roman"/>
                <a:ea typeface="Calibri"/>
                <a:cs typeface="Times New Roman"/>
              </a:rPr>
              <a:t>Fuente</a:t>
            </a:r>
            <a:r>
              <a:rPr lang="en-US" sz="1100" i="1" dirty="0">
                <a:solidFill>
                  <a:srgbClr val="5F5F5F"/>
                </a:solidFill>
                <a:latin typeface="Times New Roman"/>
                <a:ea typeface="Calibri"/>
                <a:cs typeface="Times New Roman"/>
              </a:rPr>
              <a:t>: (Lind, </a:t>
            </a:r>
            <a:r>
              <a:rPr lang="en-US" sz="1100" i="1" dirty="0" err="1">
                <a:solidFill>
                  <a:srgbClr val="5F5F5F"/>
                </a:solidFill>
                <a:latin typeface="Times New Roman"/>
                <a:ea typeface="Calibri"/>
                <a:cs typeface="Times New Roman"/>
              </a:rPr>
              <a:t>Marchal</a:t>
            </a:r>
            <a:r>
              <a:rPr lang="en-US" sz="1100" i="1" dirty="0">
                <a:solidFill>
                  <a:srgbClr val="5F5F5F"/>
                </a:solidFill>
                <a:latin typeface="Times New Roman"/>
                <a:ea typeface="Calibri"/>
                <a:cs typeface="Times New Roman"/>
              </a:rPr>
              <a:t>, &amp; </a:t>
            </a:r>
            <a:r>
              <a:rPr lang="en-US" sz="1100" i="1" dirty="0" err="1">
                <a:solidFill>
                  <a:srgbClr val="5F5F5F"/>
                </a:solidFill>
                <a:latin typeface="Times New Roman"/>
                <a:ea typeface="Calibri"/>
                <a:cs typeface="Times New Roman"/>
              </a:rPr>
              <a:t>Wathen</a:t>
            </a:r>
            <a:r>
              <a:rPr lang="en-US" sz="1100" i="1" dirty="0">
                <a:solidFill>
                  <a:srgbClr val="5F5F5F"/>
                </a:solidFill>
                <a:latin typeface="Times New Roman"/>
                <a:ea typeface="Calibri"/>
                <a:cs typeface="Times New Roman"/>
              </a:rPr>
              <a:t>, 2008)</a:t>
            </a:r>
            <a:endParaRPr lang="es-EC" sz="1100" i="1" dirty="0">
              <a:solidFill>
                <a:srgbClr val="5F5F5F"/>
              </a:solidFill>
              <a:latin typeface="Times New Roman"/>
              <a:ea typeface="Calibri"/>
              <a:cs typeface="Times New Roman"/>
            </a:endParaRPr>
          </a:p>
          <a:p>
            <a:endParaRPr lang="es-EC" sz="1100" dirty="0"/>
          </a:p>
        </p:txBody>
      </p:sp>
    </p:spTree>
    <p:extLst>
      <p:ext uri="{BB962C8B-B14F-4D97-AF65-F5344CB8AC3E}">
        <p14:creationId xmlns:p14="http://schemas.microsoft.com/office/powerpoint/2010/main" val="3952009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519440"/>
            <a:ext cx="8229600" cy="1066800"/>
          </a:xfrm>
        </p:spPr>
        <p:txBody>
          <a:bodyPr>
            <a:normAutofit fontScale="90000"/>
          </a:bodyPr>
          <a:lstStyle/>
          <a:p>
            <a:pPr lvl="0"/>
            <a:r>
              <a:rPr lang="es-EC" b="1" dirty="0" smtClean="0">
                <a:latin typeface="Times New Roman" panose="02020603050405020304" pitchFamily="18" charset="0"/>
                <a:cs typeface="Times New Roman" panose="02020603050405020304" pitchFamily="18" charset="0"/>
              </a:rPr>
              <a:t>ANTECEDENTES</a:t>
            </a:r>
            <a:r>
              <a:rPr lang="es-ES" dirty="0">
                <a:latin typeface="Times New Roman" panose="02020603050405020304" pitchFamily="18" charset="0"/>
                <a:cs typeface="Times New Roman" panose="02020603050405020304" pitchFamily="18" charset="0"/>
              </a:rPr>
              <a:t/>
            </a:r>
            <a:br>
              <a:rPr lang="es-ES" dirty="0">
                <a:latin typeface="Times New Roman" panose="02020603050405020304" pitchFamily="18" charset="0"/>
                <a:cs typeface="Times New Roman" panose="02020603050405020304" pitchFamily="18" charset="0"/>
              </a:rPr>
            </a:br>
            <a:endParaRPr lang="es-ES" dirty="0">
              <a:latin typeface="Times New Roman" panose="02020603050405020304" pitchFamily="18" charset="0"/>
              <a:cs typeface="Times New Roman" panose="02020603050405020304" pitchFamily="18" charset="0"/>
            </a:endParaRPr>
          </a:p>
        </p:txBody>
      </p:sp>
      <p:sp>
        <p:nvSpPr>
          <p:cNvPr id="9" name="8 Rectángulo redondeado"/>
          <p:cNvSpPr/>
          <p:nvPr/>
        </p:nvSpPr>
        <p:spPr>
          <a:xfrm>
            <a:off x="179512" y="1872640"/>
            <a:ext cx="8545328" cy="54824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lgn="just">
              <a:buFont typeface="Arial" panose="020B0604020202020204" pitchFamily="34" charset="0"/>
              <a:buChar char="•"/>
            </a:pPr>
            <a:r>
              <a:rPr lang="es-EC" sz="1600" dirty="0" smtClean="0">
                <a:latin typeface="Times New Roman" panose="02020603050405020304" pitchFamily="18" charset="0"/>
                <a:cs typeface="Times New Roman" panose="02020603050405020304" pitchFamily="18" charset="0"/>
              </a:rPr>
              <a:t>GNSS </a:t>
            </a:r>
            <a:r>
              <a:rPr lang="es-EC" sz="1600" dirty="0">
                <a:latin typeface="Times New Roman" panose="02020603050405020304" pitchFamily="18" charset="0"/>
                <a:cs typeface="Times New Roman" panose="02020603050405020304" pitchFamily="18" charset="0"/>
              </a:rPr>
              <a:t>cuyo propósito original es el de posicionamiento y navegación está siendo utilizado en diferentes campos de aplicación. </a:t>
            </a:r>
            <a:r>
              <a:rPr lang="es-EC" sz="1600" dirty="0" smtClean="0">
                <a:latin typeface="Times New Roman" panose="02020603050405020304" pitchFamily="18" charset="0"/>
                <a:cs typeface="Times New Roman" panose="02020603050405020304" pitchFamily="18" charset="0"/>
              </a:rPr>
              <a:t>                         </a:t>
            </a:r>
            <a:r>
              <a:rPr lang="es-EC" sz="1600" b="1" dirty="0" smtClean="0">
                <a:latin typeface="Times New Roman" panose="02020603050405020304" pitchFamily="18" charset="0"/>
                <a:cs typeface="Times New Roman" panose="02020603050405020304" pitchFamily="18" charset="0"/>
              </a:rPr>
              <a:t>GPS </a:t>
            </a:r>
            <a:r>
              <a:rPr lang="es-EC" sz="1600" b="1" dirty="0">
                <a:latin typeface="Times New Roman" panose="02020603050405020304" pitchFamily="18" charset="0"/>
                <a:cs typeface="Times New Roman" panose="02020603050405020304" pitchFamily="18" charset="0"/>
              </a:rPr>
              <a:t>con enfoque meteorológico</a:t>
            </a:r>
            <a:endParaRPr lang="es-ES" sz="1600" b="1" dirty="0">
              <a:latin typeface="Times New Roman" panose="02020603050405020304" pitchFamily="18" charset="0"/>
              <a:cs typeface="Times New Roman" panose="02020603050405020304" pitchFamily="18" charset="0"/>
            </a:endParaRPr>
          </a:p>
        </p:txBody>
      </p:sp>
      <p:sp>
        <p:nvSpPr>
          <p:cNvPr id="10" name="9 Rectángulo redondeado"/>
          <p:cNvSpPr/>
          <p:nvPr/>
        </p:nvSpPr>
        <p:spPr>
          <a:xfrm>
            <a:off x="179512" y="1184470"/>
            <a:ext cx="8529288" cy="58425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lvl="0" indent="-285750">
              <a:buFont typeface="Arial" panose="020B0604020202020204" pitchFamily="34" charset="0"/>
              <a:buChar char="•"/>
            </a:pPr>
            <a:r>
              <a:rPr lang="es-EC" sz="1600" dirty="0" smtClean="0">
                <a:latin typeface="Times New Roman" panose="02020603050405020304" pitchFamily="18" charset="0"/>
                <a:cs typeface="Times New Roman" panose="02020603050405020304" pitchFamily="18" charset="0"/>
              </a:rPr>
              <a:t>El vapor de agua atmosférico ha sido ampliamente estudiado como constituyente importante en el </a:t>
            </a:r>
            <a:r>
              <a:rPr lang="es-EC" sz="1600" b="1" dirty="0" smtClean="0">
                <a:latin typeface="Times New Roman" panose="02020603050405020304" pitchFamily="18" charset="0"/>
                <a:cs typeface="Times New Roman" panose="02020603050405020304" pitchFamily="18" charset="0"/>
              </a:rPr>
              <a:t>desarrollo de procesos atmosféricos</a:t>
            </a:r>
          </a:p>
        </p:txBody>
      </p:sp>
      <p:sp>
        <p:nvSpPr>
          <p:cNvPr id="14" name="13 Rectángulo redondeado"/>
          <p:cNvSpPr/>
          <p:nvPr/>
        </p:nvSpPr>
        <p:spPr>
          <a:xfrm>
            <a:off x="179512" y="2492896"/>
            <a:ext cx="8505664"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lgn="just">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E</a:t>
            </a:r>
            <a:r>
              <a:rPr lang="es-EC" sz="1600" dirty="0" smtClean="0">
                <a:latin typeface="Times New Roman" panose="02020603050405020304" pitchFamily="18" charset="0"/>
                <a:cs typeface="Times New Roman" panose="02020603050405020304" pitchFamily="18" charset="0"/>
              </a:rPr>
              <a:t>studios </a:t>
            </a:r>
            <a:r>
              <a:rPr lang="es-EC" sz="1600" dirty="0">
                <a:latin typeface="Times New Roman" panose="02020603050405020304" pitchFamily="18" charset="0"/>
                <a:cs typeface="Times New Roman" panose="02020603050405020304" pitchFamily="18" charset="0"/>
              </a:rPr>
              <a:t>enfocados a la meteorología GPS </a:t>
            </a:r>
            <a:r>
              <a:rPr lang="es-EC" sz="1600" dirty="0" smtClean="0">
                <a:latin typeface="Times New Roman" panose="02020603050405020304" pitchFamily="18" charset="0"/>
                <a:cs typeface="Times New Roman" panose="02020603050405020304" pitchFamily="18" charset="0"/>
              </a:rPr>
              <a:t>han </a:t>
            </a:r>
            <a:r>
              <a:rPr lang="es-EC" sz="1600" dirty="0">
                <a:latin typeface="Times New Roman" panose="02020603050405020304" pitchFamily="18" charset="0"/>
                <a:cs typeface="Times New Roman" panose="02020603050405020304" pitchFamily="18" charset="0"/>
              </a:rPr>
              <a:t>demostrado que los estimados de </a:t>
            </a:r>
            <a:r>
              <a:rPr lang="es-EC" sz="1600" dirty="0" smtClean="0">
                <a:latin typeface="Times New Roman" panose="02020603050405020304" pitchFamily="18" charset="0"/>
                <a:cs typeface="Times New Roman" panose="02020603050405020304" pitchFamily="18" charset="0"/>
              </a:rPr>
              <a:t>PWV obtenidos </a:t>
            </a:r>
            <a:r>
              <a:rPr lang="es-EC" sz="1600" dirty="0">
                <a:latin typeface="Times New Roman" panose="02020603050405020304" pitchFamily="18" charset="0"/>
                <a:cs typeface="Times New Roman" panose="02020603050405020304" pitchFamily="18" charset="0"/>
              </a:rPr>
              <a:t>con GPS tienen </a:t>
            </a:r>
            <a:r>
              <a:rPr lang="es-EC" sz="1600" b="1" dirty="0">
                <a:latin typeface="Times New Roman" panose="02020603050405020304" pitchFamily="18" charset="0"/>
                <a:cs typeface="Times New Roman" panose="02020603050405020304" pitchFamily="18" charset="0"/>
              </a:rPr>
              <a:t>precisiones comparables</a:t>
            </a:r>
            <a:r>
              <a:rPr lang="es-EC" sz="1600" dirty="0">
                <a:latin typeface="Times New Roman" panose="02020603050405020304" pitchFamily="18" charset="0"/>
                <a:cs typeface="Times New Roman" panose="02020603050405020304" pitchFamily="18" charset="0"/>
              </a:rPr>
              <a:t> con los datos medidos por </a:t>
            </a:r>
            <a:r>
              <a:rPr lang="es-EC" sz="1600" b="1" dirty="0">
                <a:latin typeface="Times New Roman" panose="02020603050405020304" pitchFamily="18" charset="0"/>
                <a:cs typeface="Times New Roman" panose="02020603050405020304" pitchFamily="18" charset="0"/>
              </a:rPr>
              <a:t>sensores meteorológicos</a:t>
            </a:r>
            <a:r>
              <a:rPr lang="es-EC" sz="1600" dirty="0" smtClean="0">
                <a:latin typeface="Times New Roman" panose="02020603050405020304" pitchFamily="18" charset="0"/>
                <a:cs typeface="Times New Roman" panose="02020603050405020304" pitchFamily="18" charset="0"/>
              </a:rPr>
              <a:t>.</a:t>
            </a:r>
            <a:endParaRPr lang="es-ES" sz="1600" dirty="0">
              <a:latin typeface="Times New Roman" panose="02020603050405020304" pitchFamily="18" charset="0"/>
              <a:cs typeface="Times New Roman" panose="02020603050405020304" pitchFamily="18" charset="0"/>
            </a:endParaRPr>
          </a:p>
        </p:txBody>
      </p:sp>
      <p:sp>
        <p:nvSpPr>
          <p:cNvPr id="15" name="14 Rectángulo redondeado"/>
          <p:cNvSpPr/>
          <p:nvPr/>
        </p:nvSpPr>
        <p:spPr>
          <a:xfrm>
            <a:off x="35496" y="3763368"/>
            <a:ext cx="4144974" cy="431558"/>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SIRGAS-CON          </a:t>
            </a:r>
            <a:r>
              <a:rPr lang="es-EC" sz="1600" dirty="0" smtClean="0">
                <a:latin typeface="Times New Roman" panose="02020603050405020304" pitchFamily="18" charset="0"/>
                <a:cs typeface="Times New Roman" panose="02020603050405020304" pitchFamily="18" charset="0"/>
              </a:rPr>
              <a:t>Hace posible el desarrollo de estudios atmosféricos utilizando GPS</a:t>
            </a:r>
            <a:endParaRPr lang="es-ES" sz="1600" b="1" dirty="0">
              <a:latin typeface="Times New Roman" panose="02020603050405020304" pitchFamily="18" charset="0"/>
              <a:cs typeface="Times New Roman" panose="02020603050405020304" pitchFamily="18" charset="0"/>
            </a:endParaRPr>
          </a:p>
        </p:txBody>
      </p:sp>
      <p:sp>
        <p:nvSpPr>
          <p:cNvPr id="16" name="15 Rectángulo redondeado"/>
          <p:cNvSpPr/>
          <p:nvPr/>
        </p:nvSpPr>
        <p:spPr>
          <a:xfrm>
            <a:off x="200939" y="3140968"/>
            <a:ext cx="4025203" cy="432048"/>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smtClean="0">
                <a:solidFill>
                  <a:schemeClr val="tx1"/>
                </a:solidFill>
                <a:latin typeface="Times New Roman" panose="02020603050405020304" pitchFamily="18" charset="0"/>
                <a:cs typeface="Times New Roman" panose="02020603050405020304" pitchFamily="18" charset="0"/>
              </a:rPr>
              <a:t>En Latinoamérica</a:t>
            </a:r>
            <a:endParaRPr lang="es-ES" sz="1600" b="1" dirty="0">
              <a:solidFill>
                <a:schemeClr val="tx1"/>
              </a:solidFill>
              <a:latin typeface="Times New Roman" panose="02020603050405020304" pitchFamily="18" charset="0"/>
              <a:cs typeface="Times New Roman" panose="02020603050405020304" pitchFamily="18" charset="0"/>
            </a:endParaRPr>
          </a:p>
        </p:txBody>
      </p:sp>
      <p:sp>
        <p:nvSpPr>
          <p:cNvPr id="17" name="16 Rectángulo redondeado"/>
          <p:cNvSpPr/>
          <p:nvPr/>
        </p:nvSpPr>
        <p:spPr>
          <a:xfrm>
            <a:off x="4566828" y="3140968"/>
            <a:ext cx="4115889" cy="432048"/>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smtClean="0">
                <a:solidFill>
                  <a:schemeClr val="tx1"/>
                </a:solidFill>
                <a:latin typeface="Times New Roman" panose="02020603050405020304" pitchFamily="18" charset="0"/>
                <a:cs typeface="Times New Roman" panose="02020603050405020304" pitchFamily="18" charset="0"/>
              </a:rPr>
              <a:t>En Ecuador</a:t>
            </a:r>
            <a:endParaRPr lang="es-ES" sz="1600" b="1" dirty="0">
              <a:solidFill>
                <a:schemeClr val="tx1"/>
              </a:solidFill>
              <a:latin typeface="Times New Roman" panose="02020603050405020304" pitchFamily="18" charset="0"/>
              <a:cs typeface="Times New Roman" panose="02020603050405020304" pitchFamily="18" charset="0"/>
            </a:endParaRPr>
          </a:p>
        </p:txBody>
      </p:sp>
      <p:sp>
        <p:nvSpPr>
          <p:cNvPr id="18" name="17 Rectángulo redondeado"/>
          <p:cNvSpPr/>
          <p:nvPr/>
        </p:nvSpPr>
        <p:spPr>
          <a:xfrm>
            <a:off x="4544684" y="3755429"/>
            <a:ext cx="4311685" cy="432048"/>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EC" sz="1600" dirty="0" smtClean="0">
                <a:latin typeface="Times New Roman" panose="02020603050405020304" pitchFamily="18" charset="0"/>
                <a:cs typeface="Times New Roman" panose="02020603050405020304" pitchFamily="18" charset="0"/>
              </a:rPr>
              <a:t>IGM            </a:t>
            </a:r>
            <a:r>
              <a:rPr lang="es-EC" sz="1600" dirty="0">
                <a:latin typeface="Times New Roman" panose="02020603050405020304" pitchFamily="18" charset="0"/>
                <a:cs typeface="Times New Roman" panose="02020603050405020304" pitchFamily="18" charset="0"/>
              </a:rPr>
              <a:t>D</a:t>
            </a:r>
            <a:r>
              <a:rPr lang="es-EC" sz="1600" dirty="0" smtClean="0">
                <a:latin typeface="Times New Roman" panose="02020603050405020304" pitchFamily="18" charset="0"/>
                <a:cs typeface="Times New Roman" panose="02020603050405020304" pitchFamily="18" charset="0"/>
              </a:rPr>
              <a:t>epartamento </a:t>
            </a:r>
            <a:r>
              <a:rPr lang="es-EC" sz="1600" dirty="0">
                <a:latin typeface="Times New Roman" panose="02020603050405020304" pitchFamily="18" charset="0"/>
                <a:cs typeface="Times New Roman" panose="02020603050405020304" pitchFamily="18" charset="0"/>
              </a:rPr>
              <a:t>de Gestión de Investigación y Desarrollo</a:t>
            </a:r>
            <a:endParaRPr lang="es-EC" sz="1600" dirty="0" smtClean="0">
              <a:latin typeface="Times New Roman" panose="02020603050405020304" pitchFamily="18" charset="0"/>
              <a:cs typeface="Times New Roman" panose="02020603050405020304" pitchFamily="18" charset="0"/>
            </a:endParaRPr>
          </a:p>
        </p:txBody>
      </p:sp>
      <p:cxnSp>
        <p:nvCxnSpPr>
          <p:cNvPr id="4" name="3 Conector recto de flecha"/>
          <p:cNvCxnSpPr/>
          <p:nvPr/>
        </p:nvCxnSpPr>
        <p:spPr>
          <a:xfrm>
            <a:off x="3901970" y="2276872"/>
            <a:ext cx="28803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12 Conector recto de flecha"/>
          <p:cNvCxnSpPr/>
          <p:nvPr/>
        </p:nvCxnSpPr>
        <p:spPr>
          <a:xfrm>
            <a:off x="1564453" y="3901534"/>
            <a:ext cx="28803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19 Conector recto de flecha"/>
          <p:cNvCxnSpPr/>
          <p:nvPr/>
        </p:nvCxnSpPr>
        <p:spPr>
          <a:xfrm>
            <a:off x="5465594" y="3861048"/>
            <a:ext cx="28803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50" name="Picture 2" descr="Resultado de imagen para sirgas c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12" r="2960" b="9039"/>
          <a:stretch/>
        </p:blipFill>
        <p:spPr bwMode="auto">
          <a:xfrm>
            <a:off x="1401071" y="4207125"/>
            <a:ext cx="1800200" cy="226602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28" t="15009" r="22384" b="15478"/>
          <a:stretch/>
        </p:blipFill>
        <p:spPr bwMode="auto">
          <a:xfrm>
            <a:off x="5042016" y="4286140"/>
            <a:ext cx="3317020" cy="227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Rectángulo"/>
          <p:cNvSpPr/>
          <p:nvPr/>
        </p:nvSpPr>
        <p:spPr>
          <a:xfrm>
            <a:off x="320951" y="6405859"/>
            <a:ext cx="3960440" cy="430887"/>
          </a:xfrm>
          <a:prstGeom prst="rect">
            <a:avLst/>
          </a:prstGeom>
        </p:spPr>
        <p:txBody>
          <a:bodyPr wrap="square">
            <a:spAutoFit/>
          </a:bodyPr>
          <a:lstStyle/>
          <a:p>
            <a:pPr algn="ctr"/>
            <a:r>
              <a:rPr lang="es-EC" sz="1100" i="1" dirty="0">
                <a:solidFill>
                  <a:schemeClr val="tx1">
                    <a:lumMod val="50000"/>
                    <a:lumOff val="50000"/>
                  </a:schemeClr>
                </a:solidFill>
                <a:latin typeface="Times New Roman" panose="02020603050405020304" pitchFamily="18" charset="0"/>
                <a:cs typeface="Times New Roman" panose="02020603050405020304" pitchFamily="18" charset="0"/>
              </a:rPr>
              <a:t>Figura </a:t>
            </a:r>
            <a:r>
              <a:rPr lang="es-EC" sz="1100" i="1" dirty="0" smtClean="0">
                <a:solidFill>
                  <a:schemeClr val="tx1">
                    <a:lumMod val="50000"/>
                    <a:lumOff val="50000"/>
                  </a:schemeClr>
                </a:solidFill>
                <a:latin typeface="Times New Roman" panose="02020603050405020304" pitchFamily="18" charset="0"/>
                <a:cs typeface="Times New Roman" panose="02020603050405020304" pitchFamily="18" charset="0"/>
              </a:rPr>
              <a:t>1. Red SIRGAS-CON</a:t>
            </a:r>
            <a:endParaRPr lang="es-EC" sz="1100" i="1"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r>
              <a:rPr lang="es-EC" sz="1100" i="1" dirty="0">
                <a:solidFill>
                  <a:schemeClr val="tx1">
                    <a:lumMod val="50000"/>
                    <a:lumOff val="50000"/>
                  </a:schemeClr>
                </a:solidFill>
                <a:latin typeface="Times New Roman" panose="02020603050405020304" pitchFamily="18" charset="0"/>
                <a:cs typeface="Times New Roman" panose="02020603050405020304" pitchFamily="18" charset="0"/>
              </a:rPr>
              <a:t>Fuente: </a:t>
            </a:r>
            <a:r>
              <a:rPr lang="es-ES" sz="1100" i="1" dirty="0" smtClean="0">
                <a:solidFill>
                  <a:schemeClr val="tx1">
                    <a:lumMod val="50000"/>
                    <a:lumOff val="50000"/>
                  </a:schemeClr>
                </a:solidFill>
                <a:latin typeface="Times New Roman" panose="02020603050405020304" pitchFamily="18" charset="0"/>
                <a:cs typeface="Times New Roman" panose="02020603050405020304" pitchFamily="18" charset="0"/>
              </a:rPr>
              <a:t>(SIRGAS,2018)</a:t>
            </a:r>
            <a:endParaRPr lang="es-EC" sz="1100" i="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1" name="20 Rectángulo"/>
          <p:cNvSpPr/>
          <p:nvPr/>
        </p:nvSpPr>
        <p:spPr>
          <a:xfrm>
            <a:off x="4895929" y="6430679"/>
            <a:ext cx="3960440" cy="430887"/>
          </a:xfrm>
          <a:prstGeom prst="rect">
            <a:avLst/>
          </a:prstGeom>
        </p:spPr>
        <p:txBody>
          <a:bodyPr wrap="square">
            <a:spAutoFit/>
          </a:bodyPr>
          <a:lstStyle/>
          <a:p>
            <a:pPr algn="ctr"/>
            <a:r>
              <a:rPr lang="es-EC" sz="1100" i="1" dirty="0">
                <a:solidFill>
                  <a:schemeClr val="tx1">
                    <a:lumMod val="50000"/>
                    <a:lumOff val="50000"/>
                  </a:schemeClr>
                </a:solidFill>
                <a:latin typeface="Times New Roman" panose="02020603050405020304" pitchFamily="18" charset="0"/>
                <a:cs typeface="Times New Roman" panose="02020603050405020304" pitchFamily="18" charset="0"/>
              </a:rPr>
              <a:t>Figura 2</a:t>
            </a:r>
            <a:r>
              <a:rPr lang="es-EC" sz="1100" i="1" dirty="0" smtClean="0">
                <a:solidFill>
                  <a:schemeClr val="tx1">
                    <a:lumMod val="50000"/>
                    <a:lumOff val="50000"/>
                  </a:schemeClr>
                </a:solidFill>
                <a:latin typeface="Times New Roman" panose="02020603050405020304" pitchFamily="18" charset="0"/>
                <a:cs typeface="Times New Roman" panose="02020603050405020304" pitchFamily="18" charset="0"/>
              </a:rPr>
              <a:t>. REGME</a:t>
            </a:r>
            <a:endParaRPr lang="es-EC" sz="1100" i="1"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r>
              <a:rPr lang="es-EC" sz="1100" i="1" dirty="0">
                <a:solidFill>
                  <a:schemeClr val="tx1">
                    <a:lumMod val="50000"/>
                    <a:lumOff val="50000"/>
                  </a:schemeClr>
                </a:solidFill>
                <a:latin typeface="Times New Roman" panose="02020603050405020304" pitchFamily="18" charset="0"/>
                <a:cs typeface="Times New Roman" panose="02020603050405020304" pitchFamily="18" charset="0"/>
              </a:rPr>
              <a:t>Fuente: </a:t>
            </a:r>
            <a:r>
              <a:rPr lang="es-ES" sz="1100" i="1" dirty="0" smtClean="0">
                <a:solidFill>
                  <a:schemeClr val="tx1">
                    <a:lumMod val="50000"/>
                    <a:lumOff val="50000"/>
                  </a:schemeClr>
                </a:solidFill>
                <a:latin typeface="Times New Roman" panose="02020603050405020304" pitchFamily="18" charset="0"/>
                <a:cs typeface="Times New Roman" panose="02020603050405020304" pitchFamily="18" charset="0"/>
              </a:rPr>
              <a:t>(IGM,2014)</a:t>
            </a:r>
            <a:endParaRPr lang="es-EC" sz="1100" i="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317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9514" y="431036"/>
            <a:ext cx="8003232" cy="990600"/>
          </a:xfrm>
        </p:spPr>
        <p:txBody>
          <a:bodyPr>
            <a:normAutofit fontScale="90000"/>
          </a:bodyPr>
          <a:lstStyle/>
          <a:p>
            <a:r>
              <a:rPr lang="es-EC" sz="4400" dirty="0"/>
              <a:t> </a:t>
            </a:r>
            <a:br>
              <a:rPr lang="es-EC" sz="4400" dirty="0"/>
            </a:br>
            <a:r>
              <a:rPr lang="es-EC" sz="3100" dirty="0"/>
              <a:t>LA VALIDACIÓN DE TÉCNICA </a:t>
            </a:r>
            <a:r>
              <a:rPr lang="es-EC" sz="3100" dirty="0" smtClean="0"/>
              <a:t> PPP  PARA </a:t>
            </a:r>
            <a:r>
              <a:rPr lang="es-EC" sz="3100" dirty="0"/>
              <a:t>LA RECUPERACIÓN DE PWV</a:t>
            </a:r>
            <a:r>
              <a:rPr lang="es-EC" b="1" dirty="0"/>
              <a:t/>
            </a:r>
            <a:br>
              <a:rPr lang="es-EC" b="1" dirty="0"/>
            </a:br>
            <a:endParaRPr lang="es-EC" dirty="0"/>
          </a:p>
        </p:txBody>
      </p:sp>
      <p:sp>
        <p:nvSpPr>
          <p:cNvPr id="4" name="3 Rectángulo redondeado"/>
          <p:cNvSpPr/>
          <p:nvPr/>
        </p:nvSpPr>
        <p:spPr>
          <a:xfrm>
            <a:off x="2339752" y="1515558"/>
            <a:ext cx="4104456" cy="65736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400" dirty="0" smtClean="0">
                <a:latin typeface="Times New Roman" panose="02020603050405020304" pitchFamily="18" charset="0"/>
                <a:cs typeface="Times New Roman" panose="02020603050405020304" pitchFamily="18" charset="0"/>
              </a:rPr>
              <a:t>Datos </a:t>
            </a:r>
            <a:r>
              <a:rPr lang="es-EC" sz="1400" dirty="0">
                <a:latin typeface="Times New Roman" panose="02020603050405020304" pitchFamily="18" charset="0"/>
                <a:cs typeface="Times New Roman" panose="02020603050405020304" pitchFamily="18" charset="0"/>
              </a:rPr>
              <a:t>procesados por  el Instituto Geográfico Militar – IGM de la campaña del 2017 (PWV-IGM). </a:t>
            </a:r>
            <a:endParaRPr lang="es-EC" sz="1400" dirty="0"/>
          </a:p>
        </p:txBody>
      </p:sp>
      <p:sp>
        <p:nvSpPr>
          <p:cNvPr id="5" name="4 CuadroTexto"/>
          <p:cNvSpPr txBox="1"/>
          <p:nvPr/>
        </p:nvSpPr>
        <p:spPr>
          <a:xfrm>
            <a:off x="229514" y="1618925"/>
            <a:ext cx="1876339" cy="338554"/>
          </a:xfrm>
          <a:prstGeom prst="rect">
            <a:avLst/>
          </a:prstGeom>
          <a:noFill/>
        </p:spPr>
        <p:txBody>
          <a:bodyPr wrap="square" rtlCol="0">
            <a:spAutoFit/>
          </a:bodyPr>
          <a:lstStyle/>
          <a:p>
            <a:r>
              <a:rPr lang="es-ES" sz="1600" dirty="0" smtClean="0">
                <a:latin typeface="Times New Roman" panose="02020603050405020304" pitchFamily="18" charset="0"/>
                <a:cs typeface="Times New Roman" panose="02020603050405020304" pitchFamily="18" charset="0"/>
              </a:rPr>
              <a:t>COMPARACIÓN</a:t>
            </a:r>
            <a:endParaRPr lang="es-EC"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6498214" y="1567242"/>
            <a:ext cx="2556284" cy="553998"/>
          </a:xfrm>
          <a:prstGeom prst="rect">
            <a:avLst/>
          </a:prstGeom>
          <a:noFill/>
        </p:spPr>
        <p:txBody>
          <a:bodyPr wrap="square" rtlCol="0">
            <a:spAutoFit/>
          </a:bodyPr>
          <a:lstStyle/>
          <a:p>
            <a:pPr marL="285750" indent="-285750">
              <a:buFont typeface="Arial" panose="020B0604020202020204" pitchFamily="34" charset="0"/>
              <a:buChar char="•"/>
            </a:pPr>
            <a:r>
              <a:rPr lang="es-ES" sz="1000" b="1" dirty="0" smtClean="0"/>
              <a:t>Software científico: </a:t>
            </a:r>
            <a:r>
              <a:rPr lang="es-ES" sz="1000" dirty="0" smtClean="0"/>
              <a:t>Gamit/</a:t>
            </a:r>
            <a:r>
              <a:rPr lang="es-ES" sz="1000" dirty="0" err="1" smtClean="0"/>
              <a:t>Globk</a:t>
            </a:r>
            <a:endParaRPr lang="es-ES" sz="1000" dirty="0" smtClean="0"/>
          </a:p>
          <a:p>
            <a:pPr marL="285750" indent="-285750">
              <a:buFont typeface="Arial" panose="020B0604020202020204" pitchFamily="34" charset="0"/>
              <a:buChar char="•"/>
            </a:pPr>
            <a:r>
              <a:rPr lang="es-ES" sz="1000" b="1" dirty="0" smtClean="0"/>
              <a:t>Tipo de posicionamiento</a:t>
            </a:r>
            <a:r>
              <a:rPr lang="es-ES" sz="1000" dirty="0" smtClean="0"/>
              <a:t>: Relativo</a:t>
            </a:r>
          </a:p>
          <a:p>
            <a:pPr marL="285750" indent="-285750">
              <a:buFont typeface="Arial" panose="020B0604020202020204" pitchFamily="34" charset="0"/>
              <a:buChar char="•"/>
            </a:pPr>
            <a:r>
              <a:rPr lang="es-ES" sz="1000" b="1" dirty="0" smtClean="0"/>
              <a:t>Intervalo: </a:t>
            </a:r>
            <a:r>
              <a:rPr lang="es-ES" sz="1000" dirty="0" smtClean="0"/>
              <a:t>1 hora</a:t>
            </a:r>
            <a:endParaRPr lang="es-EC" sz="1000" dirty="0"/>
          </a:p>
        </p:txBody>
      </p:sp>
      <p:cxnSp>
        <p:nvCxnSpPr>
          <p:cNvPr id="9" name="8 Conector recto de flecha"/>
          <p:cNvCxnSpPr/>
          <p:nvPr/>
        </p:nvCxnSpPr>
        <p:spPr>
          <a:xfrm>
            <a:off x="1907704" y="1788202"/>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15 Rectángulo"/>
          <p:cNvSpPr/>
          <p:nvPr/>
        </p:nvSpPr>
        <p:spPr>
          <a:xfrm>
            <a:off x="3263025" y="4910047"/>
            <a:ext cx="2843808" cy="261610"/>
          </a:xfrm>
          <a:prstGeom prst="rect">
            <a:avLst/>
          </a:prstGeom>
        </p:spPr>
        <p:txBody>
          <a:bodyPr wrap="square">
            <a:spAutoFit/>
          </a:bodyPr>
          <a:lstStyle/>
          <a:p>
            <a:pPr algn="ctr"/>
            <a:r>
              <a:rPr lang="es-EC" sz="1100" i="1" dirty="0" smtClean="0">
                <a:solidFill>
                  <a:srgbClr val="5F5F5F"/>
                </a:solidFill>
                <a:latin typeface="Times New Roman"/>
                <a:ea typeface="Calibri"/>
                <a:cs typeface="Times New Roman"/>
              </a:rPr>
              <a:t>Figura 20. Series de PWV-PPP y PWV-IGM</a:t>
            </a:r>
            <a:endParaRPr lang="es-EC" sz="1100" i="1" dirty="0">
              <a:solidFill>
                <a:srgbClr val="5F5F5F"/>
              </a:solidFill>
              <a:latin typeface="Times New Roman"/>
              <a:ea typeface="Calibri"/>
              <a:cs typeface="Times New Roman"/>
            </a:endParaRPr>
          </a:p>
        </p:txBody>
      </p:sp>
      <p:graphicFrame>
        <p:nvGraphicFramePr>
          <p:cNvPr id="12" name="5 Marcador de contenido"/>
          <p:cNvGraphicFramePr>
            <a:graphicFrameLocks noGrp="1"/>
          </p:cNvGraphicFramePr>
          <p:nvPr>
            <p:ph idx="1"/>
            <p:extLst>
              <p:ext uri="{D42A27DB-BD31-4B8C-83A1-F6EECF244321}">
                <p14:modId xmlns:p14="http://schemas.microsoft.com/office/powerpoint/2010/main" val="1079726208"/>
              </p:ext>
            </p:extLst>
          </p:nvPr>
        </p:nvGraphicFramePr>
        <p:xfrm>
          <a:off x="3019592" y="5503115"/>
          <a:ext cx="3356335" cy="1030370"/>
        </p:xfrm>
        <a:graphic>
          <a:graphicData uri="http://schemas.openxmlformats.org/drawingml/2006/table">
            <a:tbl>
              <a:tblPr firstRow="1" firstCol="1" bandRow="1">
                <a:tableStyleId>{5A111915-BE36-4E01-A7E5-04B1672EAD32}</a:tableStyleId>
              </a:tblPr>
              <a:tblGrid>
                <a:gridCol w="1664234"/>
                <a:gridCol w="1692101"/>
              </a:tblGrid>
              <a:tr h="206074">
                <a:tc>
                  <a:txBody>
                    <a:bodyPr/>
                    <a:lstStyle/>
                    <a:p>
                      <a:pPr algn="ctr">
                        <a:lnSpc>
                          <a:spcPct val="100000"/>
                        </a:lnSpc>
                        <a:spcAft>
                          <a:spcPts val="0"/>
                        </a:spcAft>
                      </a:pPr>
                      <a:r>
                        <a:rPr lang="es-EC" sz="1200" dirty="0">
                          <a:effectLst/>
                        </a:rPr>
                        <a:t> </a:t>
                      </a:r>
                      <a:r>
                        <a:rPr lang="es-EC" sz="1200" dirty="0" smtClean="0">
                          <a:effectLst/>
                        </a:rPr>
                        <a:t>Estadísticos</a:t>
                      </a:r>
                      <a:endParaRPr lang="es-EC" sz="1200" b="1" dirty="0">
                        <a:solidFill>
                          <a:srgbClr val="000000"/>
                        </a:solidFill>
                        <a:effectLst/>
                        <a:latin typeface="Calibri"/>
                        <a:ea typeface="Times New Roman"/>
                        <a:cs typeface="Times New Roman"/>
                      </a:endParaRPr>
                    </a:p>
                  </a:txBody>
                  <a:tcPr marL="34693" marR="34693" marT="0" marB="0" anchor="ctr"/>
                </a:tc>
                <a:tc>
                  <a:txBody>
                    <a:bodyPr/>
                    <a:lstStyle/>
                    <a:p>
                      <a:pPr algn="ctr">
                        <a:lnSpc>
                          <a:spcPct val="100000"/>
                        </a:lnSpc>
                        <a:spcAft>
                          <a:spcPts val="0"/>
                        </a:spcAft>
                      </a:pPr>
                      <a:r>
                        <a:rPr lang="es-EC" sz="1200" dirty="0">
                          <a:effectLst/>
                        </a:rPr>
                        <a:t>D_PWV (mm)</a:t>
                      </a:r>
                      <a:endParaRPr lang="es-EC" sz="1200" dirty="0">
                        <a:effectLst/>
                        <a:latin typeface="Calibri"/>
                        <a:ea typeface="Calibri"/>
                        <a:cs typeface="Times New Roman"/>
                      </a:endParaRPr>
                    </a:p>
                  </a:txBody>
                  <a:tcPr marL="34693" marR="34693" marT="0" marB="0" anchor="ctr"/>
                </a:tc>
              </a:tr>
              <a:tr h="206074">
                <a:tc>
                  <a:txBody>
                    <a:bodyPr/>
                    <a:lstStyle/>
                    <a:p>
                      <a:pPr algn="ctr">
                        <a:lnSpc>
                          <a:spcPct val="100000"/>
                        </a:lnSpc>
                        <a:spcAft>
                          <a:spcPts val="0"/>
                        </a:spcAft>
                      </a:pPr>
                      <a:r>
                        <a:rPr lang="es-EC" sz="1200" b="1" dirty="0">
                          <a:effectLst/>
                        </a:rPr>
                        <a:t>Media </a:t>
                      </a:r>
                      <a:r>
                        <a:rPr lang="es-EC" sz="1200" b="1" dirty="0" smtClean="0">
                          <a:effectLst/>
                        </a:rPr>
                        <a:t>Aritmética</a:t>
                      </a:r>
                      <a:endParaRPr lang="es-EC" sz="1200" b="1" dirty="0">
                        <a:effectLst/>
                        <a:latin typeface="Calibri"/>
                        <a:ea typeface="Calibri"/>
                        <a:cs typeface="Times New Roman"/>
                      </a:endParaRPr>
                    </a:p>
                  </a:txBody>
                  <a:tcPr marL="34693" marR="34693" marT="0" marB="0" anchor="ctr"/>
                </a:tc>
                <a:tc>
                  <a:txBody>
                    <a:bodyPr/>
                    <a:lstStyle/>
                    <a:p>
                      <a:pPr algn="ctr">
                        <a:lnSpc>
                          <a:spcPct val="100000"/>
                        </a:lnSpc>
                        <a:spcAft>
                          <a:spcPts val="0"/>
                        </a:spcAft>
                      </a:pPr>
                      <a:r>
                        <a:rPr lang="es-EC" sz="1200" dirty="0">
                          <a:effectLst/>
                        </a:rPr>
                        <a:t>3.01</a:t>
                      </a:r>
                      <a:endParaRPr lang="es-EC" sz="1200" dirty="0">
                        <a:effectLst/>
                        <a:latin typeface="Calibri"/>
                        <a:ea typeface="Calibri"/>
                        <a:cs typeface="Times New Roman"/>
                      </a:endParaRPr>
                    </a:p>
                  </a:txBody>
                  <a:tcPr marL="34693" marR="34693" marT="0" marB="0" anchor="ctr"/>
                </a:tc>
              </a:tr>
              <a:tr h="206074">
                <a:tc>
                  <a:txBody>
                    <a:bodyPr/>
                    <a:lstStyle/>
                    <a:p>
                      <a:pPr algn="ctr">
                        <a:lnSpc>
                          <a:spcPct val="100000"/>
                        </a:lnSpc>
                        <a:spcAft>
                          <a:spcPts val="0"/>
                        </a:spcAft>
                      </a:pPr>
                      <a:r>
                        <a:rPr lang="es-EC" sz="1200" b="1">
                          <a:effectLst/>
                        </a:rPr>
                        <a:t>Desv. Est (σ)</a:t>
                      </a:r>
                      <a:endParaRPr lang="es-EC" sz="1200" b="1">
                        <a:effectLst/>
                        <a:latin typeface="Calibri"/>
                        <a:ea typeface="Calibri"/>
                        <a:cs typeface="Times New Roman"/>
                      </a:endParaRPr>
                    </a:p>
                  </a:txBody>
                  <a:tcPr marL="34693" marR="34693" marT="0" marB="0" anchor="ctr"/>
                </a:tc>
                <a:tc>
                  <a:txBody>
                    <a:bodyPr/>
                    <a:lstStyle/>
                    <a:p>
                      <a:pPr algn="ctr">
                        <a:lnSpc>
                          <a:spcPct val="100000"/>
                        </a:lnSpc>
                        <a:spcAft>
                          <a:spcPts val="0"/>
                        </a:spcAft>
                      </a:pPr>
                      <a:r>
                        <a:rPr lang="es-EC" sz="1200" dirty="0">
                          <a:effectLst/>
                        </a:rPr>
                        <a:t>1.95</a:t>
                      </a:r>
                      <a:endParaRPr lang="es-EC" sz="1200" dirty="0">
                        <a:effectLst/>
                        <a:latin typeface="Calibri"/>
                        <a:ea typeface="Calibri"/>
                        <a:cs typeface="Times New Roman"/>
                      </a:endParaRPr>
                    </a:p>
                  </a:txBody>
                  <a:tcPr marL="34693" marR="34693" marT="0" marB="0" anchor="ctr"/>
                </a:tc>
              </a:tr>
              <a:tr h="206074">
                <a:tc>
                  <a:txBody>
                    <a:bodyPr/>
                    <a:lstStyle/>
                    <a:p>
                      <a:pPr algn="ctr">
                        <a:lnSpc>
                          <a:spcPct val="100000"/>
                        </a:lnSpc>
                        <a:spcAft>
                          <a:spcPts val="0"/>
                        </a:spcAft>
                      </a:pPr>
                      <a:r>
                        <a:rPr lang="es-EC" sz="1200" b="1">
                          <a:effectLst/>
                        </a:rPr>
                        <a:t>Máximo</a:t>
                      </a:r>
                      <a:endParaRPr lang="es-EC" sz="1200" b="1">
                        <a:effectLst/>
                        <a:latin typeface="Calibri"/>
                        <a:ea typeface="Calibri"/>
                        <a:cs typeface="Times New Roman"/>
                      </a:endParaRPr>
                    </a:p>
                  </a:txBody>
                  <a:tcPr marL="34693" marR="34693" marT="0" marB="0" anchor="ctr"/>
                </a:tc>
                <a:tc>
                  <a:txBody>
                    <a:bodyPr/>
                    <a:lstStyle/>
                    <a:p>
                      <a:pPr algn="ctr">
                        <a:lnSpc>
                          <a:spcPct val="100000"/>
                        </a:lnSpc>
                        <a:spcAft>
                          <a:spcPts val="0"/>
                        </a:spcAft>
                      </a:pPr>
                      <a:r>
                        <a:rPr lang="es-EC" sz="1200" dirty="0">
                          <a:effectLst/>
                        </a:rPr>
                        <a:t>6.99</a:t>
                      </a:r>
                      <a:endParaRPr lang="es-EC" sz="1200" dirty="0">
                        <a:effectLst/>
                        <a:latin typeface="Calibri"/>
                        <a:ea typeface="Calibri"/>
                        <a:cs typeface="Times New Roman"/>
                      </a:endParaRPr>
                    </a:p>
                  </a:txBody>
                  <a:tcPr marL="34693" marR="34693" marT="0" marB="0" anchor="ctr"/>
                </a:tc>
              </a:tr>
              <a:tr h="206074">
                <a:tc>
                  <a:txBody>
                    <a:bodyPr/>
                    <a:lstStyle/>
                    <a:p>
                      <a:pPr algn="ctr">
                        <a:lnSpc>
                          <a:spcPct val="100000"/>
                        </a:lnSpc>
                        <a:spcAft>
                          <a:spcPts val="0"/>
                        </a:spcAft>
                      </a:pPr>
                      <a:r>
                        <a:rPr lang="es-EC" sz="1200" b="1" dirty="0">
                          <a:effectLst/>
                        </a:rPr>
                        <a:t>Mínimo</a:t>
                      </a:r>
                      <a:endParaRPr lang="es-EC" sz="1200" b="1" dirty="0">
                        <a:effectLst/>
                        <a:latin typeface="Calibri"/>
                        <a:ea typeface="Calibri"/>
                        <a:cs typeface="Times New Roman"/>
                      </a:endParaRPr>
                    </a:p>
                  </a:txBody>
                  <a:tcPr marL="34693" marR="34693" marT="0" marB="0" anchor="ctr"/>
                </a:tc>
                <a:tc>
                  <a:txBody>
                    <a:bodyPr/>
                    <a:lstStyle/>
                    <a:p>
                      <a:pPr algn="ctr">
                        <a:lnSpc>
                          <a:spcPct val="100000"/>
                        </a:lnSpc>
                        <a:spcAft>
                          <a:spcPts val="0"/>
                        </a:spcAft>
                      </a:pPr>
                      <a:r>
                        <a:rPr lang="es-EC" sz="1200" dirty="0">
                          <a:effectLst/>
                        </a:rPr>
                        <a:t>0.00</a:t>
                      </a:r>
                      <a:endParaRPr lang="es-EC" sz="1200" dirty="0">
                        <a:effectLst/>
                        <a:latin typeface="Calibri"/>
                        <a:ea typeface="Calibri"/>
                        <a:cs typeface="Times New Roman"/>
                      </a:endParaRPr>
                    </a:p>
                  </a:txBody>
                  <a:tcPr marL="34693" marR="34693" marT="0" marB="0" anchor="ctr"/>
                </a:tc>
              </a:tr>
            </a:tbl>
          </a:graphicData>
        </a:graphic>
      </p:graphicFrame>
      <p:sp>
        <p:nvSpPr>
          <p:cNvPr id="14" name="13 Rectángulo"/>
          <p:cNvSpPr/>
          <p:nvPr/>
        </p:nvSpPr>
        <p:spPr>
          <a:xfrm>
            <a:off x="2627784" y="5229200"/>
            <a:ext cx="4734526" cy="261610"/>
          </a:xfrm>
          <a:prstGeom prst="rect">
            <a:avLst/>
          </a:prstGeom>
        </p:spPr>
        <p:txBody>
          <a:bodyPr wrap="square">
            <a:spAutoFit/>
          </a:bodyPr>
          <a:lstStyle/>
          <a:p>
            <a:pPr>
              <a:spcAft>
                <a:spcPts val="0"/>
              </a:spcAft>
            </a:pPr>
            <a:r>
              <a:rPr lang="es-EC" sz="1100" i="1" dirty="0" smtClean="0">
                <a:solidFill>
                  <a:srgbClr val="5F5F5F"/>
                </a:solidFill>
                <a:latin typeface="Times New Roman"/>
                <a:ea typeface="Calibri"/>
                <a:cs typeface="Times New Roman"/>
              </a:rPr>
              <a:t>Tabla 6. Estadísticos </a:t>
            </a:r>
            <a:r>
              <a:rPr lang="es-EC" sz="1100" i="1" dirty="0">
                <a:solidFill>
                  <a:srgbClr val="5F5F5F"/>
                </a:solidFill>
                <a:latin typeface="Times New Roman"/>
                <a:ea typeface="Calibri"/>
                <a:cs typeface="Times New Roman"/>
              </a:rPr>
              <a:t>de las diferencias entre  PWV-PPP y </a:t>
            </a:r>
            <a:r>
              <a:rPr lang="es-EC" sz="1100" i="1" dirty="0" smtClean="0">
                <a:solidFill>
                  <a:srgbClr val="5F5F5F"/>
                </a:solidFill>
                <a:latin typeface="Times New Roman"/>
                <a:ea typeface="Calibri"/>
                <a:cs typeface="Times New Roman"/>
              </a:rPr>
              <a:t>PWV-IGM</a:t>
            </a:r>
            <a:endParaRPr lang="es-EC" sz="1100" i="1" dirty="0">
              <a:solidFill>
                <a:srgbClr val="5F5F5F"/>
              </a:solidFill>
              <a:latin typeface="Times New Roman"/>
              <a:ea typeface="Calibri"/>
              <a:cs typeface="Times New Roman"/>
            </a:endParaRPr>
          </a:p>
        </p:txBody>
      </p:sp>
      <p:pic>
        <p:nvPicPr>
          <p:cNvPr id="1034"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21262" t="32835" r="26436" b="30472"/>
          <a:stretch/>
        </p:blipFill>
        <p:spPr bwMode="auto">
          <a:xfrm>
            <a:off x="1318002" y="2341871"/>
            <a:ext cx="6507995" cy="256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747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Times New Roman" panose="02020603050405020304" pitchFamily="18" charset="0"/>
                <a:cs typeface="Times New Roman" panose="02020603050405020304" pitchFamily="18" charset="0"/>
              </a:rPr>
              <a:t>Conclusiones</a:t>
            </a:r>
            <a:endParaRPr lang="es-EC"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467544" y="1556792"/>
            <a:ext cx="8229600" cy="4632176"/>
          </a:xfrm>
        </p:spPr>
        <p:txBody>
          <a:bodyPr>
            <a:normAutofit/>
          </a:bodyPr>
          <a:lstStyle/>
          <a:p>
            <a:pPr lvl="0" algn="just"/>
            <a:r>
              <a:rPr lang="es-EC" sz="1600" dirty="0">
                <a:latin typeface="Times New Roman" panose="02020603050405020304" pitchFamily="18" charset="0"/>
                <a:cs typeface="Times New Roman" panose="02020603050405020304" pitchFamily="18" charset="0"/>
              </a:rPr>
              <a:t>Con la metodología empleada, la técnica PPP permite la estimación de vapor de agua atmosférico con diferencias promedio de 3 mm respecto al método relativo</a:t>
            </a:r>
            <a:r>
              <a:rPr lang="es-EC" sz="1600" dirty="0" smtClean="0">
                <a:latin typeface="Times New Roman" panose="02020603050405020304" pitchFamily="18" charset="0"/>
                <a:cs typeface="Times New Roman" panose="02020603050405020304" pitchFamily="18" charset="0"/>
              </a:rPr>
              <a:t>.</a:t>
            </a:r>
          </a:p>
          <a:p>
            <a:pPr lvl="0" algn="just"/>
            <a:endParaRPr lang="es-EC" sz="1600" dirty="0">
              <a:latin typeface="Times New Roman" panose="02020603050405020304" pitchFamily="18" charset="0"/>
              <a:cs typeface="Times New Roman" panose="02020603050405020304" pitchFamily="18" charset="0"/>
            </a:endParaRPr>
          </a:p>
          <a:p>
            <a:pPr algn="just"/>
            <a:r>
              <a:rPr lang="es-EC" sz="1600" dirty="0">
                <a:latin typeface="Times New Roman" panose="02020603050405020304" pitchFamily="18" charset="0"/>
                <a:cs typeface="Times New Roman" panose="02020603050405020304" pitchFamily="18" charset="0"/>
              </a:rPr>
              <a:t>En cuanto a la relación entre precipitación y PWV, se obtuvieron estadísticos de correlación que indicaron que, el contenido promedio diario de vapor de agua es el que mejor describe el comportamiento de la atmósfera en cuanto a la ocurrencia de precipitaciones. </a:t>
            </a:r>
            <a:endParaRPr lang="es-EC" sz="1600" dirty="0" smtClean="0">
              <a:latin typeface="Times New Roman" panose="02020603050405020304" pitchFamily="18" charset="0"/>
              <a:cs typeface="Times New Roman" panose="02020603050405020304" pitchFamily="18" charset="0"/>
            </a:endParaRPr>
          </a:p>
          <a:p>
            <a:pPr lvl="0" algn="just"/>
            <a:endParaRPr lang="es-EC" sz="1600" dirty="0">
              <a:latin typeface="Times New Roman" panose="02020603050405020304" pitchFamily="18" charset="0"/>
              <a:cs typeface="Times New Roman" panose="02020603050405020304" pitchFamily="18" charset="0"/>
            </a:endParaRPr>
          </a:p>
          <a:p>
            <a:pPr lvl="0" algn="just"/>
            <a:r>
              <a:rPr lang="es-EC" sz="1600" dirty="0">
                <a:latin typeface="Times New Roman" panose="02020603050405020304" pitchFamily="18" charset="0"/>
                <a:cs typeface="Times New Roman" panose="02020603050405020304" pitchFamily="18" charset="0"/>
              </a:rPr>
              <a:t>Se identificó, que en los días en que el PWV promedio fue mayor a 22.74 mm ocurrieron precipitaciones en todos los casos.  Mientras que a PWV menores a 17.29 mm no se registraron datos pluviométricos. Sin embargo, el contenido de PWV comprendido entre ambos extremos </a:t>
            </a:r>
            <a:r>
              <a:rPr lang="es-EC" sz="1600" dirty="0" smtClean="0">
                <a:latin typeface="Times New Roman" panose="02020603050405020304" pitchFamily="18" charset="0"/>
                <a:cs typeface="Times New Roman" panose="02020603050405020304" pitchFamily="18" charset="0"/>
              </a:rPr>
              <a:t>marca </a:t>
            </a:r>
            <a:r>
              <a:rPr lang="es-EC" sz="1600" dirty="0">
                <a:latin typeface="Times New Roman" panose="02020603050405020304" pitchFamily="18" charset="0"/>
                <a:cs typeface="Times New Roman" panose="02020603050405020304" pitchFamily="18" charset="0"/>
              </a:rPr>
              <a:t>un tramo de incertidumbre en el que puede o no presentarse episodios de lluvia</a:t>
            </a:r>
            <a:r>
              <a:rPr lang="es-EC" sz="1600" dirty="0" smtClean="0">
                <a:latin typeface="Times New Roman" panose="02020603050405020304" pitchFamily="18" charset="0"/>
                <a:cs typeface="Times New Roman" panose="02020603050405020304" pitchFamily="18" charset="0"/>
              </a:rPr>
              <a:t>.</a:t>
            </a:r>
          </a:p>
          <a:p>
            <a:pPr lvl="0" algn="just"/>
            <a:endParaRPr lang="es-EC" sz="1600" dirty="0">
              <a:latin typeface="Times New Roman" panose="02020603050405020304" pitchFamily="18" charset="0"/>
              <a:cs typeface="Times New Roman" panose="02020603050405020304" pitchFamily="18" charset="0"/>
            </a:endParaRPr>
          </a:p>
          <a:p>
            <a:pPr lvl="0" algn="just"/>
            <a:r>
              <a:rPr lang="es-EC" sz="1600" dirty="0" smtClean="0">
                <a:latin typeface="Times New Roman" panose="02020603050405020304" pitchFamily="18" charset="0"/>
                <a:cs typeface="Times New Roman" panose="02020603050405020304" pitchFamily="18" charset="0"/>
              </a:rPr>
              <a:t>Dentro </a:t>
            </a:r>
            <a:r>
              <a:rPr lang="es-EC" sz="1600" dirty="0">
                <a:latin typeface="Times New Roman" panose="02020603050405020304" pitchFamily="18" charset="0"/>
                <a:cs typeface="Times New Roman" panose="02020603050405020304" pitchFamily="18" charset="0"/>
              </a:rPr>
              <a:t>del tramo de incertidumbre, existe una probabilidad del </a:t>
            </a:r>
            <a:r>
              <a:rPr lang="es-EC" sz="1600" dirty="0" smtClean="0">
                <a:latin typeface="Times New Roman" panose="02020603050405020304" pitchFamily="18" charset="0"/>
                <a:cs typeface="Times New Roman" panose="02020603050405020304" pitchFamily="18" charset="0"/>
              </a:rPr>
              <a:t>67% </a:t>
            </a:r>
            <a:r>
              <a:rPr lang="es-EC" sz="1600" dirty="0">
                <a:latin typeface="Times New Roman" panose="02020603050405020304" pitchFamily="18" charset="0"/>
                <a:cs typeface="Times New Roman" panose="02020603050405020304" pitchFamily="18" charset="0"/>
              </a:rPr>
              <a:t>de que ocurran episodios de lluvia en los días en que el PWV es mayor 20.37 mm. Como se observa, un alto contenido de PWV es un indicador de ocurrencia de lluvias. Sin embargo, existen otros factores climatológicos que influirían en  </a:t>
            </a:r>
            <a:r>
              <a:rPr lang="es-EC" sz="1600" dirty="0" smtClean="0">
                <a:latin typeface="Times New Roman" panose="02020603050405020304" pitchFamily="18" charset="0"/>
                <a:cs typeface="Times New Roman" panose="02020603050405020304" pitchFamily="18" charset="0"/>
              </a:rPr>
              <a:t>su comportamiento. </a:t>
            </a:r>
            <a:endParaRPr lang="es-EC"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5022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Times New Roman" panose="02020603050405020304" pitchFamily="18" charset="0"/>
                <a:cs typeface="Times New Roman" panose="02020603050405020304" pitchFamily="18" charset="0"/>
              </a:rPr>
              <a:t>Recomendaciones</a:t>
            </a:r>
            <a:endParaRPr lang="es-EC"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normAutofit/>
          </a:bodyPr>
          <a:lstStyle/>
          <a:p>
            <a:pPr lvl="0" algn="just"/>
            <a:r>
              <a:rPr lang="es-EC" sz="1600" dirty="0">
                <a:latin typeface="Times New Roman" panose="02020603050405020304" pitchFamily="18" charset="0"/>
                <a:cs typeface="Times New Roman" panose="02020603050405020304" pitchFamily="18" charset="0"/>
              </a:rPr>
              <a:t>Es importante validar la metodología expuesta para la estimación de vapor de agua atmosférico con otras técnicas de detección (radiosondas o los radiómetros de vapor de agua), de manera que se puedan contrastar soluciones y establecer su aplicabilidad en la predicción numérica del tiempo</a:t>
            </a:r>
            <a:r>
              <a:rPr lang="es-EC" sz="1600" dirty="0" smtClean="0">
                <a:latin typeface="Times New Roman" panose="02020603050405020304" pitchFamily="18" charset="0"/>
                <a:cs typeface="Times New Roman" panose="02020603050405020304" pitchFamily="18" charset="0"/>
              </a:rPr>
              <a:t>.</a:t>
            </a:r>
          </a:p>
          <a:p>
            <a:pPr lvl="0" algn="just"/>
            <a:endParaRPr lang="es-EC" sz="1600" dirty="0">
              <a:latin typeface="Times New Roman" panose="02020603050405020304" pitchFamily="18" charset="0"/>
              <a:cs typeface="Times New Roman" panose="02020603050405020304" pitchFamily="18" charset="0"/>
            </a:endParaRPr>
          </a:p>
          <a:p>
            <a:pPr lvl="0" algn="just"/>
            <a:r>
              <a:rPr lang="es-EC" sz="1600" dirty="0">
                <a:latin typeface="Times New Roman" panose="02020603050405020304" pitchFamily="18" charset="0"/>
                <a:cs typeface="Times New Roman" panose="02020603050405020304" pitchFamily="18" charset="0"/>
              </a:rPr>
              <a:t>Además, se recomienda aplicarla en otras estaciones de la REGME, que presenten condiciones climáticas diferentes a las expuestas en este estudio</a:t>
            </a:r>
            <a:r>
              <a:rPr lang="es-EC" sz="1600" dirty="0" smtClean="0">
                <a:latin typeface="Times New Roman" panose="02020603050405020304" pitchFamily="18" charset="0"/>
                <a:cs typeface="Times New Roman" panose="02020603050405020304" pitchFamily="18" charset="0"/>
              </a:rPr>
              <a:t>.</a:t>
            </a:r>
          </a:p>
          <a:p>
            <a:pPr lvl="0" algn="just"/>
            <a:endParaRPr lang="es-EC" sz="1600" dirty="0">
              <a:latin typeface="Times New Roman" panose="02020603050405020304" pitchFamily="18" charset="0"/>
              <a:cs typeface="Times New Roman" panose="02020603050405020304" pitchFamily="18" charset="0"/>
            </a:endParaRPr>
          </a:p>
          <a:p>
            <a:pPr lvl="0" algn="just"/>
            <a:r>
              <a:rPr lang="es-EC" sz="1600" dirty="0">
                <a:latin typeface="Times New Roman" panose="02020603050405020304" pitchFamily="18" charset="0"/>
                <a:cs typeface="Times New Roman" panose="02020603050405020304" pitchFamily="18" charset="0"/>
              </a:rPr>
              <a:t>Tomando en cuenta  la importancia del vapor de agua en el desarrollo de procesos atmosféricos así como su potencial en el pronóstico de tiempo y estudios del cambio climático. Se sugiere profundizar su estudio utilizando la tecnología GPS, al ser una alternativa viable  y de bajo costo, la misma que ayudaría a obtener esta variable meteorológica con una mejor distribución espacio temporal.</a:t>
            </a:r>
          </a:p>
          <a:p>
            <a:endParaRPr lang="es-EC" dirty="0"/>
          </a:p>
        </p:txBody>
      </p:sp>
    </p:spTree>
    <p:extLst>
      <p:ext uri="{BB962C8B-B14F-4D97-AF65-F5344CB8AC3E}">
        <p14:creationId xmlns:p14="http://schemas.microsoft.com/office/powerpoint/2010/main" val="3840422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140968"/>
            <a:ext cx="9144000" cy="1066800"/>
          </a:xfrm>
        </p:spPr>
        <p:txBody>
          <a:bodyPr/>
          <a:lstStyle/>
          <a:p>
            <a:pPr algn="ctr"/>
            <a:r>
              <a:rPr lang="es-ES" dirty="0" smtClean="0">
                <a:latin typeface="Times New Roman" panose="02020603050405020304" pitchFamily="18" charset="0"/>
                <a:cs typeface="Times New Roman" panose="02020603050405020304" pitchFamily="18" charset="0"/>
              </a:rPr>
              <a:t>Gracias por su atención</a:t>
            </a:r>
            <a:endParaRPr lang="es-EC" dirty="0">
              <a:latin typeface="Times New Roman" panose="02020603050405020304" pitchFamily="18" charset="0"/>
              <a:cs typeface="Times New Roman" panose="02020603050405020304" pitchFamily="18" charset="0"/>
            </a:endParaRPr>
          </a:p>
        </p:txBody>
      </p:sp>
      <p:pic>
        <p:nvPicPr>
          <p:cNvPr id="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5919" y="1484783"/>
            <a:ext cx="4444169" cy="115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331640" y="5517232"/>
            <a:ext cx="6552728" cy="1077218"/>
          </a:xfrm>
          <a:prstGeom prst="rect">
            <a:avLst/>
          </a:prstGeom>
        </p:spPr>
        <p:txBody>
          <a:bodyPr wrap="square">
            <a:spAutoFit/>
          </a:bodyPr>
          <a:lstStyle/>
          <a:p>
            <a:pPr algn="ctr"/>
            <a:r>
              <a:rPr lang="es-ES" sz="1600" b="1" dirty="0" smtClean="0">
                <a:latin typeface="Times New Roman" panose="02020603050405020304" pitchFamily="18" charset="0"/>
                <a:cs typeface="Times New Roman" panose="02020603050405020304" pitchFamily="18" charset="0"/>
              </a:rPr>
              <a:t>María Fernanda </a:t>
            </a:r>
            <a:r>
              <a:rPr lang="es-ES" sz="1600" b="1" dirty="0">
                <a:latin typeface="Times New Roman" panose="02020603050405020304" pitchFamily="18" charset="0"/>
                <a:cs typeface="Times New Roman" panose="02020603050405020304" pitchFamily="18" charset="0"/>
              </a:rPr>
              <a:t>Albán</a:t>
            </a:r>
            <a:r>
              <a:rPr lang="es-ES" sz="1600" b="1" dirty="0" smtClean="0">
                <a:latin typeface="Times New Roman" panose="02020603050405020304" pitchFamily="18" charset="0"/>
                <a:cs typeface="Times New Roman" panose="02020603050405020304" pitchFamily="18" charset="0"/>
              </a:rPr>
              <a:t>                         Dr</a:t>
            </a:r>
            <a:r>
              <a:rPr lang="es-ES" sz="1600" b="1" dirty="0">
                <a:latin typeface="Times New Roman" panose="02020603050405020304" pitchFamily="18" charset="0"/>
                <a:cs typeface="Times New Roman" panose="02020603050405020304" pitchFamily="18" charset="0"/>
              </a:rPr>
              <a:t>. Alfonso Tierra </a:t>
            </a:r>
          </a:p>
          <a:p>
            <a:pPr algn="ctr"/>
            <a:r>
              <a:rPr lang="es-ES" sz="1400" dirty="0" smtClean="0">
                <a:latin typeface="Times New Roman" panose="02020603050405020304" pitchFamily="18" charset="0"/>
                <a:cs typeface="Times New Roman" panose="02020603050405020304" pitchFamily="18" charset="0"/>
                <a:hlinkClick r:id="rId3"/>
              </a:rPr>
              <a:t>mfalban@espe.edu.ec</a:t>
            </a:r>
            <a:r>
              <a:rPr lang="es-ES" sz="1400" dirty="0" smtClean="0">
                <a:latin typeface="Times New Roman" panose="02020603050405020304" pitchFamily="18" charset="0"/>
                <a:cs typeface="Times New Roman" panose="02020603050405020304" pitchFamily="18" charset="0"/>
              </a:rPr>
              <a:t>                                       </a:t>
            </a:r>
            <a:r>
              <a:rPr lang="es-ES" sz="1400" dirty="0" smtClean="0">
                <a:latin typeface="Times New Roman" panose="02020603050405020304" pitchFamily="18" charset="0"/>
                <a:cs typeface="Times New Roman" panose="02020603050405020304" pitchFamily="18" charset="0"/>
                <a:hlinkClick r:id="rId4"/>
              </a:rPr>
              <a:t>artierra@espe.edu.ec</a:t>
            </a:r>
            <a:endParaRPr lang="es-ES" sz="1400" dirty="0" smtClean="0">
              <a:latin typeface="Times New Roman" panose="02020603050405020304" pitchFamily="18" charset="0"/>
              <a:cs typeface="Times New Roman" panose="02020603050405020304" pitchFamily="18" charset="0"/>
            </a:endParaRPr>
          </a:p>
          <a:p>
            <a:pPr algn="ctr"/>
            <a:endParaRPr lang="es-ES" sz="1600" dirty="0">
              <a:latin typeface="Times New Roman" panose="02020603050405020304" pitchFamily="18" charset="0"/>
              <a:cs typeface="Times New Roman" panose="02020603050405020304" pitchFamily="18" charset="0"/>
            </a:endParaRPr>
          </a:p>
          <a:p>
            <a:pPr algn="ct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8919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576" y="404664"/>
            <a:ext cx="8229600" cy="836712"/>
          </a:xfrm>
        </p:spPr>
        <p:txBody>
          <a:bodyPr>
            <a:normAutofit/>
          </a:bodyPr>
          <a:lstStyle/>
          <a:p>
            <a:r>
              <a:rPr lang="es-ES" sz="3600" b="1" dirty="0" smtClean="0">
                <a:latin typeface="Times New Roman" panose="02020603050405020304" pitchFamily="18" charset="0"/>
                <a:cs typeface="Times New Roman" panose="02020603050405020304" pitchFamily="18" charset="0"/>
              </a:rPr>
              <a:t>EL PLOBLEMA</a:t>
            </a:r>
            <a:endParaRPr lang="es-EC" sz="3600" b="1" dirty="0">
              <a:latin typeface="Times New Roman" panose="02020603050405020304" pitchFamily="18" charset="0"/>
              <a:cs typeface="Times New Roman" panose="02020603050405020304" pitchFamily="18" charset="0"/>
            </a:endParaRPr>
          </a:p>
        </p:txBody>
      </p:sp>
      <p:sp>
        <p:nvSpPr>
          <p:cNvPr id="22" name="2 Marcador de contenido"/>
          <p:cNvSpPr>
            <a:spLocks noGrp="1"/>
          </p:cNvSpPr>
          <p:nvPr>
            <p:ph idx="1"/>
          </p:nvPr>
        </p:nvSpPr>
        <p:spPr>
          <a:xfrm>
            <a:off x="156665" y="5939078"/>
            <a:ext cx="3888432" cy="692696"/>
          </a:xfrm>
        </p:spPr>
        <p:txBody>
          <a:bodyPr>
            <a:noAutofit/>
          </a:bodyPr>
          <a:lstStyle/>
          <a:p>
            <a:pPr marL="109728" indent="0" algn="just">
              <a:buNone/>
            </a:pPr>
            <a:r>
              <a:rPr lang="es-EC" sz="1600" b="1" dirty="0" smtClean="0">
                <a:solidFill>
                  <a:schemeClr val="accent5">
                    <a:lumMod val="50000"/>
                  </a:schemeClr>
                </a:solidFill>
                <a:latin typeface="Times New Roman" panose="02020603050405020304" pitchFamily="18" charset="0"/>
                <a:cs typeface="Times New Roman" panose="02020603050405020304" pitchFamily="18" charset="0"/>
              </a:rPr>
              <a:t>Como </a:t>
            </a:r>
            <a:r>
              <a:rPr lang="es-EC" sz="1600" b="1" dirty="0">
                <a:solidFill>
                  <a:schemeClr val="accent5">
                    <a:lumMod val="50000"/>
                  </a:schemeClr>
                </a:solidFill>
                <a:latin typeface="Times New Roman" panose="02020603050405020304" pitchFamily="18" charset="0"/>
                <a:cs typeface="Times New Roman" panose="02020603050405020304" pitchFamily="18" charset="0"/>
              </a:rPr>
              <a:t>resultado en el país existe una baja distribución espacial y  temporal de esta información</a:t>
            </a:r>
          </a:p>
        </p:txBody>
      </p:sp>
      <p:sp>
        <p:nvSpPr>
          <p:cNvPr id="4" name="3 Rectángulo redondeado"/>
          <p:cNvSpPr/>
          <p:nvPr/>
        </p:nvSpPr>
        <p:spPr>
          <a:xfrm>
            <a:off x="343435" y="1442098"/>
            <a:ext cx="2186911" cy="432047"/>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1600" dirty="0" smtClean="0">
                <a:latin typeface="Times New Roman" panose="02020603050405020304" pitchFamily="18" charset="0"/>
                <a:cs typeface="Times New Roman" panose="02020603050405020304" pitchFamily="18" charset="0"/>
              </a:rPr>
              <a:t>Precipitaciones extremas</a:t>
            </a:r>
            <a:endParaRPr lang="es-EC" sz="1600" dirty="0">
              <a:latin typeface="Times New Roman" panose="02020603050405020304" pitchFamily="18" charset="0"/>
              <a:cs typeface="Times New Roman" panose="02020603050405020304" pitchFamily="18" charset="0"/>
            </a:endParaRPr>
          </a:p>
        </p:txBody>
      </p:sp>
      <p:sp>
        <p:nvSpPr>
          <p:cNvPr id="5" name="4 Rectángulo redondeado"/>
          <p:cNvSpPr/>
          <p:nvPr/>
        </p:nvSpPr>
        <p:spPr>
          <a:xfrm>
            <a:off x="319503" y="1990852"/>
            <a:ext cx="2245739" cy="576066"/>
          </a:xfrm>
          <a:prstGeom prst="round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1400" dirty="0" smtClean="0">
                <a:latin typeface="Times New Roman" panose="02020603050405020304" pitchFamily="18" charset="0"/>
                <a:cs typeface="Times New Roman" panose="02020603050405020304" pitchFamily="18" charset="0"/>
              </a:rPr>
              <a:t>Consecuencias adversas en el territorio ecuatoriano</a:t>
            </a:r>
            <a:endParaRPr lang="es-EC" sz="1400" dirty="0">
              <a:latin typeface="Times New Roman" panose="02020603050405020304" pitchFamily="18" charset="0"/>
              <a:cs typeface="Times New Roman" panose="02020603050405020304" pitchFamily="18" charset="0"/>
            </a:endParaRPr>
          </a:p>
        </p:txBody>
      </p:sp>
      <p:sp>
        <p:nvSpPr>
          <p:cNvPr id="8" name="7 Rectángulo redondeado"/>
          <p:cNvSpPr/>
          <p:nvPr/>
        </p:nvSpPr>
        <p:spPr>
          <a:xfrm>
            <a:off x="3376441" y="1442098"/>
            <a:ext cx="3643831" cy="432048"/>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1600" dirty="0" smtClean="0">
                <a:latin typeface="Times New Roman" panose="02020603050405020304" pitchFamily="18" charset="0"/>
                <a:cs typeface="Times New Roman" panose="02020603050405020304" pitchFamily="18" charset="0"/>
              </a:rPr>
              <a:t>Eventos climáticos relacionados al </a:t>
            </a:r>
            <a:r>
              <a:rPr lang="es-ES" sz="1600" b="1" dirty="0" smtClean="0">
                <a:solidFill>
                  <a:srgbClr val="C00000"/>
                </a:solidFill>
                <a:latin typeface="Times New Roman" panose="02020603050405020304" pitchFamily="18" charset="0"/>
                <a:cs typeface="Times New Roman" panose="02020603050405020304" pitchFamily="18" charset="0"/>
              </a:rPr>
              <a:t>VAPOR DE AGUA ATMOSFÉRICO</a:t>
            </a:r>
            <a:endParaRPr lang="es-EC" sz="1600" b="1" dirty="0">
              <a:solidFill>
                <a:srgbClr val="C00000"/>
              </a:solidFill>
              <a:latin typeface="Times New Roman" panose="02020603050405020304" pitchFamily="18" charset="0"/>
              <a:cs typeface="Times New Roman" panose="02020603050405020304" pitchFamily="18" charset="0"/>
            </a:endParaRPr>
          </a:p>
        </p:txBody>
      </p:sp>
      <p:sp>
        <p:nvSpPr>
          <p:cNvPr id="9" name="8 Rectángulo redondeado"/>
          <p:cNvSpPr/>
          <p:nvPr/>
        </p:nvSpPr>
        <p:spPr>
          <a:xfrm>
            <a:off x="3304433" y="1990852"/>
            <a:ext cx="3506539" cy="576066"/>
          </a:xfrm>
          <a:prstGeom prst="round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1400" dirty="0" smtClean="0">
                <a:latin typeface="Times New Roman" panose="02020603050405020304" pitchFamily="18" charset="0"/>
                <a:cs typeface="Times New Roman" panose="02020603050405020304" pitchFamily="18" charset="0"/>
              </a:rPr>
              <a:t>Estudio de su comportamiento y relación con la precipitación es esencial </a:t>
            </a:r>
            <a:endParaRPr lang="es-EC" sz="1400" dirty="0">
              <a:latin typeface="Times New Roman" panose="02020603050405020304" pitchFamily="18" charset="0"/>
              <a:cs typeface="Times New Roman" panose="02020603050405020304" pitchFamily="18" charset="0"/>
            </a:endParaRPr>
          </a:p>
        </p:txBody>
      </p:sp>
      <p:cxnSp>
        <p:nvCxnSpPr>
          <p:cNvPr id="10" name="9 Conector recto de flecha"/>
          <p:cNvCxnSpPr/>
          <p:nvPr/>
        </p:nvCxnSpPr>
        <p:spPr>
          <a:xfrm flipV="1">
            <a:off x="2643441" y="1658122"/>
            <a:ext cx="63007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11 Rectángulo redondeado"/>
          <p:cNvSpPr/>
          <p:nvPr/>
        </p:nvSpPr>
        <p:spPr>
          <a:xfrm>
            <a:off x="161576" y="2856847"/>
            <a:ext cx="6408712" cy="339353"/>
          </a:xfrm>
          <a:prstGeom prst="round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sz="1600" b="1" dirty="0" smtClean="0">
                <a:latin typeface="Times New Roman" panose="02020603050405020304" pitchFamily="18" charset="0"/>
                <a:cs typeface="Times New Roman" panose="02020603050405020304" pitchFamily="18" charset="0"/>
              </a:rPr>
              <a:t>Durante años se han </a:t>
            </a:r>
            <a:r>
              <a:rPr lang="es-EC" sz="1600" b="1" dirty="0">
                <a:latin typeface="Times New Roman" panose="02020603050405020304" pitchFamily="18" charset="0"/>
                <a:cs typeface="Times New Roman" panose="02020603050405020304" pitchFamily="18" charset="0"/>
              </a:rPr>
              <a:t>aplicado diferentes métodos e </a:t>
            </a:r>
            <a:r>
              <a:rPr lang="es-EC" sz="1600" b="1" dirty="0" smtClean="0">
                <a:latin typeface="Times New Roman" panose="02020603050405020304" pitchFamily="18" charset="0"/>
                <a:cs typeface="Times New Roman" panose="02020603050405020304" pitchFamily="18" charset="0"/>
              </a:rPr>
              <a:t>  instrumentos</a:t>
            </a:r>
            <a:endParaRPr lang="es-EC" sz="1600" b="1" dirty="0">
              <a:latin typeface="Times New Roman" panose="02020603050405020304" pitchFamily="18" charset="0"/>
              <a:cs typeface="Times New Roman" panose="02020603050405020304" pitchFamily="18" charset="0"/>
            </a:endParaRPr>
          </a:p>
        </p:txBody>
      </p:sp>
      <p:sp>
        <p:nvSpPr>
          <p:cNvPr id="11" name="10 Abrir llave"/>
          <p:cNvSpPr/>
          <p:nvPr/>
        </p:nvSpPr>
        <p:spPr>
          <a:xfrm rot="16200000">
            <a:off x="3397185" y="-655508"/>
            <a:ext cx="360041" cy="6467537"/>
          </a:xfrm>
          <a:prstGeom prst="leftBrace">
            <a:avLst>
              <a:gd name="adj1" fmla="val 8333"/>
              <a:gd name="adj2" fmla="val 4988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sp>
        <p:nvSpPr>
          <p:cNvPr id="13" name="12 Rectángulo"/>
          <p:cNvSpPr/>
          <p:nvPr/>
        </p:nvSpPr>
        <p:spPr>
          <a:xfrm>
            <a:off x="2282403" y="5085184"/>
            <a:ext cx="4572000" cy="369332"/>
          </a:xfrm>
          <a:prstGeom prst="rect">
            <a:avLst/>
          </a:prstGeom>
        </p:spPr>
        <p:txBody>
          <a:bodyPr>
            <a:spAutoFit/>
          </a:bodyPr>
          <a:lstStyle/>
          <a:p>
            <a:endParaRPr lang="es-EC" dirty="0"/>
          </a:p>
        </p:txBody>
      </p:sp>
      <p:sp>
        <p:nvSpPr>
          <p:cNvPr id="17" name="16 Rectángulo redondeado"/>
          <p:cNvSpPr/>
          <p:nvPr/>
        </p:nvSpPr>
        <p:spPr>
          <a:xfrm>
            <a:off x="2322028" y="3577560"/>
            <a:ext cx="2304256" cy="648072"/>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EC" sz="1600" dirty="0" smtClean="0">
                <a:latin typeface="Times New Roman" panose="02020603050405020304" pitchFamily="18" charset="0"/>
                <a:cs typeface="Times New Roman" panose="02020603050405020304" pitchFamily="18" charset="0"/>
              </a:rPr>
              <a:t>A la fecha </a:t>
            </a:r>
            <a:r>
              <a:rPr lang="es-EC" sz="1600" dirty="0">
                <a:latin typeface="Times New Roman" panose="02020603050405020304" pitchFamily="18" charset="0"/>
                <a:cs typeface="Times New Roman" panose="02020603050405020304" pitchFamily="18" charset="0"/>
              </a:rPr>
              <a:t>no existe una caracterización </a:t>
            </a:r>
            <a:r>
              <a:rPr lang="es-EC" sz="1600" dirty="0" smtClean="0">
                <a:latin typeface="Times New Roman" panose="02020603050405020304" pitchFamily="18" charset="0"/>
                <a:cs typeface="Times New Roman" panose="02020603050405020304" pitchFamily="18" charset="0"/>
              </a:rPr>
              <a:t>completa</a:t>
            </a:r>
            <a:endParaRPr lang="es-EC" sz="1600" dirty="0">
              <a:latin typeface="Times New Roman" panose="02020603050405020304" pitchFamily="18" charset="0"/>
              <a:cs typeface="Times New Roman" panose="02020603050405020304" pitchFamily="18" charset="0"/>
            </a:endParaRPr>
          </a:p>
        </p:txBody>
      </p:sp>
      <p:sp>
        <p:nvSpPr>
          <p:cNvPr id="18" name="17 Rectángulo redondeado"/>
          <p:cNvSpPr/>
          <p:nvPr/>
        </p:nvSpPr>
        <p:spPr>
          <a:xfrm>
            <a:off x="7084853" y="2441363"/>
            <a:ext cx="1793938" cy="339353"/>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smtClean="0">
                <a:latin typeface="Times New Roman" panose="02020603050405020304" pitchFamily="18" charset="0"/>
                <a:cs typeface="Times New Roman" panose="02020603050405020304" pitchFamily="18" charset="0"/>
              </a:rPr>
              <a:t>RADIOSONDA</a:t>
            </a:r>
            <a:endParaRPr lang="es-EC" sz="1600" b="1" dirty="0">
              <a:latin typeface="Times New Roman" panose="02020603050405020304" pitchFamily="18" charset="0"/>
              <a:cs typeface="Times New Roman" panose="02020603050405020304" pitchFamily="18" charset="0"/>
            </a:endParaRPr>
          </a:p>
        </p:txBody>
      </p:sp>
      <p:sp>
        <p:nvSpPr>
          <p:cNvPr id="20" name="19 Rectángulo"/>
          <p:cNvSpPr/>
          <p:nvPr/>
        </p:nvSpPr>
        <p:spPr>
          <a:xfrm>
            <a:off x="319504" y="5269850"/>
            <a:ext cx="8497798" cy="584775"/>
          </a:xfrm>
          <a:prstGeom prst="rect">
            <a:avLst/>
          </a:prstGeom>
        </p:spPr>
        <p:txBody>
          <a:bodyPr wrap="square">
            <a:spAutoFit/>
          </a:bodyPr>
          <a:lstStyle/>
          <a:p>
            <a:pPr algn="ctr"/>
            <a:r>
              <a:rPr lang="es-EC" sz="1600" dirty="0">
                <a:latin typeface="Times New Roman" panose="02020603050405020304" pitchFamily="18" charset="0"/>
                <a:cs typeface="Times New Roman" panose="02020603050405020304" pitchFamily="18" charset="0"/>
              </a:rPr>
              <a:t>Desafortunadamente, en el </a:t>
            </a:r>
            <a:r>
              <a:rPr lang="es-EC" sz="1600" dirty="0" smtClean="0">
                <a:latin typeface="Times New Roman" panose="02020603050405020304" pitchFamily="18" charset="0"/>
                <a:cs typeface="Times New Roman" panose="02020603050405020304" pitchFamily="18" charset="0"/>
              </a:rPr>
              <a:t>Ecuador continental </a:t>
            </a:r>
            <a:r>
              <a:rPr lang="es-EC" sz="1600" dirty="0">
                <a:latin typeface="Times New Roman" panose="02020603050405020304" pitchFamily="18" charset="0"/>
                <a:cs typeface="Times New Roman" panose="02020603050405020304" pitchFamily="18" charset="0"/>
              </a:rPr>
              <a:t>se </a:t>
            </a:r>
            <a:r>
              <a:rPr lang="es-EC" sz="1600" dirty="0" smtClean="0">
                <a:latin typeface="Times New Roman" panose="02020603050405020304" pitchFamily="18" charset="0"/>
                <a:cs typeface="Times New Roman" panose="02020603050405020304" pitchFamily="18" charset="0"/>
              </a:rPr>
              <a:t>cuenta con un solo punto de sondeo  </a:t>
            </a:r>
            <a:r>
              <a:rPr lang="es-EC" sz="1600" dirty="0">
                <a:latin typeface="Times New Roman" panose="02020603050405020304" pitchFamily="18" charset="0"/>
                <a:cs typeface="Times New Roman" panose="02020603050405020304" pitchFamily="18" charset="0"/>
              </a:rPr>
              <a:t>de este tipo y su alto costo limita el número de lanzamientos.</a:t>
            </a:r>
          </a:p>
        </p:txBody>
      </p:sp>
      <p:sp>
        <p:nvSpPr>
          <p:cNvPr id="23" name="22 Rectángulo"/>
          <p:cNvSpPr/>
          <p:nvPr/>
        </p:nvSpPr>
        <p:spPr>
          <a:xfrm>
            <a:off x="5940152" y="6128345"/>
            <a:ext cx="2648137" cy="338554"/>
          </a:xfrm>
          <a:prstGeom prst="rect">
            <a:avLst/>
          </a:prstGeom>
        </p:spPr>
        <p:txBody>
          <a:bodyPr wrap="square">
            <a:spAutoFit/>
          </a:bodyPr>
          <a:lstStyle/>
          <a:p>
            <a:r>
              <a:rPr lang="es-EC" sz="1600" b="1" dirty="0" smtClean="0">
                <a:solidFill>
                  <a:srgbClr val="002060"/>
                </a:solidFill>
                <a:latin typeface="Times New Roman" panose="02020603050405020304" pitchFamily="18" charset="0"/>
                <a:cs typeface="Times New Roman" panose="02020603050405020304" pitchFamily="18" charset="0"/>
              </a:rPr>
              <a:t>metodologías alternas</a:t>
            </a:r>
            <a:endParaRPr lang="es-ES" sz="1600" b="1" dirty="0">
              <a:solidFill>
                <a:srgbClr val="002060"/>
              </a:solidFill>
              <a:latin typeface="Times New Roman" panose="02020603050405020304" pitchFamily="18" charset="0"/>
              <a:cs typeface="Times New Roman" panose="02020603050405020304" pitchFamily="18" charset="0"/>
            </a:endParaRPr>
          </a:p>
        </p:txBody>
      </p:sp>
      <p:sp>
        <p:nvSpPr>
          <p:cNvPr id="24" name="23 Flecha derecha"/>
          <p:cNvSpPr/>
          <p:nvPr/>
        </p:nvSpPr>
        <p:spPr>
          <a:xfrm>
            <a:off x="4847457" y="6130164"/>
            <a:ext cx="792088" cy="369332"/>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S"/>
          </a:p>
        </p:txBody>
      </p:sp>
      <p:pic>
        <p:nvPicPr>
          <p:cNvPr id="4102" name="Picture 6" descr="Allen Jordan (CIRES, Universidad de Colorad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550"/>
          <a:stretch/>
        </p:blipFill>
        <p:spPr bwMode="auto">
          <a:xfrm>
            <a:off x="7120857" y="2891289"/>
            <a:ext cx="1757934" cy="2020613"/>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24 Conector recto de flecha"/>
          <p:cNvCxnSpPr/>
          <p:nvPr/>
        </p:nvCxnSpPr>
        <p:spPr>
          <a:xfrm>
            <a:off x="3577205" y="3196200"/>
            <a:ext cx="0"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26 Conector angular"/>
          <p:cNvCxnSpPr>
            <a:stCxn id="33" idx="1"/>
          </p:cNvCxnSpPr>
          <p:nvPr/>
        </p:nvCxnSpPr>
        <p:spPr>
          <a:xfrm rot="16200000" flipH="1">
            <a:off x="5869907" y="3071466"/>
            <a:ext cx="803157" cy="1266695"/>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33" name="32 Abrir llave"/>
          <p:cNvSpPr/>
          <p:nvPr/>
        </p:nvSpPr>
        <p:spPr>
          <a:xfrm rot="16200000">
            <a:off x="5502007" y="2548481"/>
            <a:ext cx="275076" cy="1234433"/>
          </a:xfrm>
          <a:prstGeom prst="leftBrace">
            <a:avLst>
              <a:gd name="adj1" fmla="val 8333"/>
              <a:gd name="adj2" fmla="val 4988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sp>
        <p:nvSpPr>
          <p:cNvPr id="35" name="34 Rectángulo"/>
          <p:cNvSpPr/>
          <p:nvPr/>
        </p:nvSpPr>
        <p:spPr>
          <a:xfrm>
            <a:off x="7084853" y="4836636"/>
            <a:ext cx="1732449" cy="430887"/>
          </a:xfrm>
          <a:prstGeom prst="rect">
            <a:avLst/>
          </a:prstGeom>
        </p:spPr>
        <p:txBody>
          <a:bodyPr wrap="square">
            <a:spAutoFit/>
          </a:bodyPr>
          <a:lstStyle/>
          <a:p>
            <a:pPr algn="ctr"/>
            <a:r>
              <a:rPr lang="es-EC" sz="1100" i="1" dirty="0">
                <a:solidFill>
                  <a:schemeClr val="tx1">
                    <a:lumMod val="50000"/>
                    <a:lumOff val="50000"/>
                  </a:schemeClr>
                </a:solidFill>
                <a:latin typeface="Times New Roman" panose="02020603050405020304" pitchFamily="18" charset="0"/>
                <a:cs typeface="Times New Roman" panose="02020603050405020304" pitchFamily="18" charset="0"/>
              </a:rPr>
              <a:t>Figura 3</a:t>
            </a:r>
            <a:r>
              <a:rPr lang="es-EC" sz="1100" i="1" dirty="0" smtClean="0">
                <a:solidFill>
                  <a:schemeClr val="tx1">
                    <a:lumMod val="50000"/>
                    <a:lumOff val="50000"/>
                  </a:schemeClr>
                </a:solidFill>
                <a:latin typeface="Times New Roman" panose="02020603050405020304" pitchFamily="18" charset="0"/>
                <a:cs typeface="Times New Roman" panose="02020603050405020304" pitchFamily="18" charset="0"/>
              </a:rPr>
              <a:t>. Radio Sonda</a:t>
            </a:r>
            <a:endParaRPr lang="es-EC" sz="1100" i="1"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r>
              <a:rPr lang="es-EC" sz="1100" i="1" dirty="0">
                <a:solidFill>
                  <a:schemeClr val="tx1">
                    <a:lumMod val="50000"/>
                    <a:lumOff val="50000"/>
                  </a:schemeClr>
                </a:solidFill>
                <a:latin typeface="Times New Roman" panose="02020603050405020304" pitchFamily="18" charset="0"/>
                <a:cs typeface="Times New Roman" panose="02020603050405020304" pitchFamily="18" charset="0"/>
              </a:rPr>
              <a:t>Fuente: </a:t>
            </a:r>
            <a:r>
              <a:rPr lang="es-ES" sz="1100" i="1" dirty="0" smtClean="0">
                <a:solidFill>
                  <a:schemeClr val="tx1">
                    <a:lumMod val="50000"/>
                    <a:lumOff val="50000"/>
                  </a:schemeClr>
                </a:solidFill>
                <a:latin typeface="Times New Roman" panose="02020603050405020304" pitchFamily="18" charset="0"/>
                <a:cs typeface="Times New Roman" panose="02020603050405020304" pitchFamily="18" charset="0"/>
              </a:rPr>
              <a:t>(OMM,2018)</a:t>
            </a:r>
            <a:endParaRPr lang="es-EC" sz="1100" i="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284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3487" y="1988840"/>
            <a:ext cx="4318381" cy="1296144"/>
          </a:xfrm>
        </p:spPr>
        <p:txBody>
          <a:bodyPr>
            <a:normAutofit/>
          </a:bodyPr>
          <a:lstStyle/>
          <a:p>
            <a:pPr marL="109728" indent="0" algn="just">
              <a:buNone/>
            </a:pPr>
            <a:r>
              <a:rPr lang="es-EC" sz="1600" dirty="0">
                <a:latin typeface="Times New Roman" panose="02020603050405020304" pitchFamily="18" charset="0"/>
                <a:cs typeface="Times New Roman" panose="02020603050405020304" pitchFamily="18" charset="0"/>
              </a:rPr>
              <a:t>Es una técnica de posicionamiento absoluto </a:t>
            </a:r>
            <a:r>
              <a:rPr lang="es-EC" sz="1600" dirty="0" smtClean="0">
                <a:latin typeface="Times New Roman" panose="02020603050405020304" pitchFamily="18" charset="0"/>
                <a:cs typeface="Times New Roman" panose="02020603050405020304" pitchFamily="18" charset="0"/>
              </a:rPr>
              <a:t> que </a:t>
            </a:r>
            <a:r>
              <a:rPr lang="es-EC" sz="1600" b="1" dirty="0">
                <a:latin typeface="Times New Roman" panose="02020603050405020304" pitchFamily="18" charset="0"/>
                <a:cs typeface="Times New Roman" panose="02020603050405020304" pitchFamily="18" charset="0"/>
              </a:rPr>
              <a:t>aplica modelos de corrección de los factores </a:t>
            </a:r>
            <a:r>
              <a:rPr lang="es-EC" sz="1600" dirty="0">
                <a:latin typeface="Times New Roman" panose="02020603050405020304" pitchFamily="18" charset="0"/>
                <a:cs typeface="Times New Roman" panose="02020603050405020304" pitchFamily="18" charset="0"/>
              </a:rPr>
              <a:t>que influyen en su </a:t>
            </a:r>
            <a:r>
              <a:rPr lang="es-EC" sz="1600" dirty="0" smtClean="0">
                <a:latin typeface="Times New Roman" panose="02020603050405020304" pitchFamily="18" charset="0"/>
                <a:cs typeface="Times New Roman" panose="02020603050405020304" pitchFamily="18" charset="0"/>
              </a:rPr>
              <a:t>precisión.</a:t>
            </a:r>
            <a:endParaRPr lang="es-EC" sz="1600" dirty="0">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2" name="1 Título"/>
          <p:cNvSpPr txBox="1">
            <a:spLocks/>
          </p:cNvSpPr>
          <p:nvPr/>
        </p:nvSpPr>
        <p:spPr>
          <a:xfrm>
            <a:off x="263814" y="804900"/>
            <a:ext cx="8064896" cy="639688"/>
          </a:xfrm>
          <a:prstGeom prst="rect">
            <a:avLst/>
          </a:prstGeom>
        </p:spPr>
        <p:txBody>
          <a:bodyPr vert="horz" anchor="ctr">
            <a:normAutofit fontScale="900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S" dirty="0" smtClean="0"/>
              <a:t>Posicionamiento Puntual Preciso- PPP </a:t>
            </a:r>
            <a:endParaRPr lang="es-EC" dirty="0"/>
          </a:p>
        </p:txBody>
      </p:sp>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665" t="28788" r="22861" b="22031"/>
          <a:stretch/>
        </p:blipFill>
        <p:spPr bwMode="auto">
          <a:xfrm>
            <a:off x="4860032" y="1831466"/>
            <a:ext cx="3794972" cy="272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81740" y="4221690"/>
            <a:ext cx="2348720" cy="338554"/>
          </a:xfrm>
          <a:prstGeom prst="rect">
            <a:avLst/>
          </a:prstGeom>
        </p:spPr>
        <p:txBody>
          <a:bodyPr wrap="none">
            <a:spAutoFit/>
          </a:bodyPr>
          <a:lstStyle/>
          <a:p>
            <a:r>
              <a:rPr lang="en-US" sz="1600" dirty="0" smtClean="0">
                <a:latin typeface="Times New Roman" panose="02020603050405020304" pitchFamily="18" charset="0"/>
                <a:cs typeface="Times New Roman" panose="02020603050405020304" pitchFamily="18" charset="0"/>
              </a:rPr>
              <a:t>Ecuación de observaci</a:t>
            </a:r>
            <a:r>
              <a:rPr lang="es-ES" sz="1600" dirty="0" err="1" smtClean="0">
                <a:latin typeface="Times New Roman" panose="02020603050405020304" pitchFamily="18" charset="0"/>
                <a:cs typeface="Times New Roman" panose="02020603050405020304" pitchFamily="18" charset="0"/>
              </a:rPr>
              <a:t>ón</a:t>
            </a:r>
            <a:r>
              <a:rPr lang="es-ES" sz="1600" dirty="0" smtClean="0">
                <a:latin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cs typeface="Times New Roman" panose="02020603050405020304" pitchFamily="18" charset="0"/>
            </a:endParaRPr>
          </a:p>
        </p:txBody>
      </p:sp>
      <p:sp>
        <p:nvSpPr>
          <p:cNvPr id="17" name="16 Rectángulo"/>
          <p:cNvSpPr/>
          <p:nvPr/>
        </p:nvSpPr>
        <p:spPr>
          <a:xfrm>
            <a:off x="4860032" y="4560244"/>
            <a:ext cx="3960440" cy="430887"/>
          </a:xfrm>
          <a:prstGeom prst="rect">
            <a:avLst/>
          </a:prstGeom>
        </p:spPr>
        <p:txBody>
          <a:bodyPr wrap="square">
            <a:spAutoFit/>
          </a:bodyPr>
          <a:lstStyle/>
          <a:p>
            <a:pPr algn="ctr"/>
            <a:r>
              <a:rPr lang="es-EC" sz="1100" i="1" dirty="0">
                <a:solidFill>
                  <a:schemeClr val="tx1">
                    <a:lumMod val="50000"/>
                    <a:lumOff val="50000"/>
                  </a:schemeClr>
                </a:solidFill>
                <a:latin typeface="Times New Roman" panose="02020603050405020304" pitchFamily="18" charset="0"/>
                <a:cs typeface="Times New Roman" panose="02020603050405020304" pitchFamily="18" charset="0"/>
              </a:rPr>
              <a:t>Figura </a:t>
            </a:r>
            <a:r>
              <a:rPr lang="es-EC" sz="1100" i="1" dirty="0" smtClean="0">
                <a:solidFill>
                  <a:schemeClr val="tx1">
                    <a:lumMod val="50000"/>
                    <a:lumOff val="50000"/>
                  </a:schemeClr>
                </a:solidFill>
                <a:latin typeface="Times New Roman" panose="02020603050405020304" pitchFamily="18" charset="0"/>
                <a:cs typeface="Times New Roman" panose="02020603050405020304" pitchFamily="18" charset="0"/>
              </a:rPr>
              <a:t>6. Geometría PPP</a:t>
            </a:r>
            <a:endParaRPr lang="es-EC" sz="1100" i="1"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r>
              <a:rPr lang="es-EC" sz="1100" i="1" dirty="0">
                <a:solidFill>
                  <a:schemeClr val="tx1">
                    <a:lumMod val="50000"/>
                    <a:lumOff val="50000"/>
                  </a:schemeClr>
                </a:solidFill>
                <a:latin typeface="Times New Roman" panose="02020603050405020304" pitchFamily="18" charset="0"/>
                <a:cs typeface="Times New Roman" panose="02020603050405020304" pitchFamily="18" charset="0"/>
              </a:rPr>
              <a:t>Fuente: </a:t>
            </a:r>
            <a:r>
              <a:rPr lang="es-ES" sz="1100" i="1" dirty="0" smtClean="0">
                <a:solidFill>
                  <a:schemeClr val="tx1">
                    <a:lumMod val="50000"/>
                    <a:lumOff val="50000"/>
                  </a:schemeClr>
                </a:solidFill>
                <a:latin typeface="Times New Roman" panose="02020603050405020304" pitchFamily="18" charset="0"/>
                <a:cs typeface="Times New Roman" panose="02020603050405020304" pitchFamily="18" charset="0"/>
              </a:rPr>
              <a:t>(Acuña,2008)</a:t>
            </a:r>
            <a:endParaRPr lang="es-EC" sz="1100" i="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1 Rectángulo"/>
              <p:cNvSpPr/>
              <p:nvPr/>
            </p:nvSpPr>
            <p:spPr>
              <a:xfrm>
                <a:off x="80960" y="6093296"/>
                <a:ext cx="9001000" cy="3606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smtClean="0">
                              <a:latin typeface="Cambria Math"/>
                            </a:rPr>
                          </m:ctrlPr>
                        </m:sSubPr>
                        <m:e>
                          <m:r>
                            <a:rPr lang="es-EC" sz="1600" i="1">
                              <a:latin typeface="Cambria Math"/>
                            </a:rPr>
                            <m:t>𝑙</m:t>
                          </m:r>
                        </m:e>
                        <m:sub>
                          <m:r>
                            <a:rPr lang="es-EC" sz="1600" i="1">
                              <a:latin typeface="Cambria Math"/>
                            </a:rPr>
                            <m:t>∅</m:t>
                          </m:r>
                        </m:sub>
                      </m:sSub>
                      <m:r>
                        <a:rPr lang="es-EC" sz="1600" i="1">
                          <a:latin typeface="Cambria Math"/>
                        </a:rPr>
                        <m:t>=</m:t>
                      </m:r>
                      <m:r>
                        <a:rPr lang="es-EC" sz="1600" i="1">
                          <a:latin typeface="Cambria Math"/>
                        </a:rPr>
                        <m:t>𝜌</m:t>
                      </m:r>
                      <m:r>
                        <a:rPr lang="es-EC" sz="1600" i="1">
                          <a:latin typeface="Cambria Math"/>
                        </a:rPr>
                        <m:t>+</m:t>
                      </m:r>
                      <m:r>
                        <a:rPr lang="en-US" sz="1600" i="1">
                          <a:latin typeface="Cambria Math"/>
                        </a:rPr>
                        <m:t>𝑐</m:t>
                      </m:r>
                      <m:r>
                        <a:rPr lang="es-EC" sz="1600" i="1">
                          <a:latin typeface="Cambria Math"/>
                        </a:rPr>
                        <m:t>∗</m:t>
                      </m:r>
                      <m:d>
                        <m:dPr>
                          <m:ctrlPr>
                            <a:rPr lang="es-EC" sz="1600" i="1">
                              <a:latin typeface="Cambria Math"/>
                            </a:rPr>
                          </m:ctrlPr>
                        </m:dPr>
                        <m:e>
                          <m:sSub>
                            <m:sSubPr>
                              <m:ctrlPr>
                                <a:rPr lang="es-EC" sz="1600" i="1">
                                  <a:latin typeface="Cambria Math"/>
                                </a:rPr>
                              </m:ctrlPr>
                            </m:sSubPr>
                            <m:e>
                              <m:r>
                                <a:rPr lang="es-EC" sz="1600" i="1">
                                  <a:latin typeface="Cambria Math"/>
                                </a:rPr>
                                <m:t>𝛿</m:t>
                              </m:r>
                            </m:e>
                            <m:sub>
                              <m:r>
                                <a:rPr lang="es-EC" sz="1600" i="1">
                                  <a:latin typeface="Cambria Math"/>
                                </a:rPr>
                                <m:t>𝑟</m:t>
                              </m:r>
                            </m:sub>
                          </m:sSub>
                          <m:r>
                            <a:rPr lang="es-EC" sz="1600" i="1">
                              <a:latin typeface="Cambria Math"/>
                            </a:rPr>
                            <m:t>−</m:t>
                          </m:r>
                          <m:sSub>
                            <m:sSubPr>
                              <m:ctrlPr>
                                <a:rPr lang="es-EC" sz="1600" i="1">
                                  <a:latin typeface="Cambria Math"/>
                                </a:rPr>
                              </m:ctrlPr>
                            </m:sSubPr>
                            <m:e>
                              <m:r>
                                <a:rPr lang="es-EC" sz="1600" i="1">
                                  <a:latin typeface="Cambria Math"/>
                                </a:rPr>
                                <m:t>𝛿</m:t>
                              </m:r>
                            </m:e>
                            <m:sub>
                              <m:r>
                                <a:rPr lang="es-EC" sz="1600" i="1">
                                  <a:latin typeface="Cambria Math"/>
                                </a:rPr>
                                <m:t>𝑠</m:t>
                              </m:r>
                            </m:sub>
                          </m:sSub>
                        </m:e>
                      </m:d>
                      <m:r>
                        <a:rPr lang="es-EC" sz="1600" i="1">
                          <a:latin typeface="Cambria Math"/>
                        </a:rPr>
                        <m:t>+</m:t>
                      </m:r>
                      <m:r>
                        <a:rPr lang="en-US" sz="1600" i="1">
                          <a:latin typeface="Cambria Math"/>
                        </a:rPr>
                        <m:t>𝑁</m:t>
                      </m:r>
                      <m:r>
                        <a:rPr lang="en-US" sz="1600" i="1">
                          <a:latin typeface="Cambria Math"/>
                        </a:rPr>
                        <m:t>𝜆</m:t>
                      </m:r>
                      <m:r>
                        <a:rPr lang="es-EC" sz="1600" i="1">
                          <a:latin typeface="Cambria Math"/>
                          <a:ea typeface="Cambria Math"/>
                        </a:rPr>
                        <m:t>+</m:t>
                      </m:r>
                      <m:sSub>
                        <m:sSubPr>
                          <m:ctrlPr>
                            <a:rPr lang="es-EC" sz="1600" i="1">
                              <a:latin typeface="Cambria Math"/>
                            </a:rPr>
                          </m:ctrlPr>
                        </m:sSubPr>
                        <m:e>
                          <m:r>
                            <a:rPr lang="en-US" sz="1600" i="1">
                              <a:latin typeface="Cambria Math"/>
                            </a:rPr>
                            <m:t>𝑑</m:t>
                          </m:r>
                        </m:e>
                        <m:sub>
                          <m:r>
                            <a:rPr lang="es-ES" sz="1600" b="0" i="1" smtClean="0">
                              <a:latin typeface="Cambria Math"/>
                            </a:rPr>
                            <m:t>𝑡𝑟𝑜𝑝</m:t>
                          </m:r>
                        </m:sub>
                      </m:sSub>
                      <m:r>
                        <a:rPr lang="es-EC" sz="1600" i="1">
                          <a:latin typeface="Cambria Math"/>
                          <a:ea typeface="Cambria Math"/>
                        </a:rPr>
                        <m:t>−</m:t>
                      </m:r>
                      <m:sSub>
                        <m:sSubPr>
                          <m:ctrlPr>
                            <a:rPr lang="es-EC" sz="1600" i="1">
                              <a:latin typeface="Cambria Math"/>
                            </a:rPr>
                          </m:ctrlPr>
                        </m:sSubPr>
                        <m:e>
                          <m:r>
                            <a:rPr lang="en-US" sz="1600" i="1">
                              <a:latin typeface="Cambria Math"/>
                            </a:rPr>
                            <m:t>𝑑</m:t>
                          </m:r>
                        </m:e>
                        <m:sub>
                          <m:r>
                            <a:rPr lang="es-ES" sz="1600" b="0" i="1" smtClean="0">
                              <a:latin typeface="Cambria Math"/>
                            </a:rPr>
                            <m:t>𝑖𝑜𝑛</m:t>
                          </m:r>
                        </m:sub>
                      </m:sSub>
                      <m:sSub>
                        <m:sSubPr>
                          <m:ctrlPr>
                            <a:rPr lang="es-EC" sz="1600" i="1">
                              <a:latin typeface="Cambria Math"/>
                            </a:rPr>
                          </m:ctrlPr>
                        </m:sSubPr>
                        <m:e>
                          <m:r>
                            <a:rPr lang="es-EC" sz="1600" i="1">
                              <a:latin typeface="Cambria Math"/>
                            </a:rPr>
                            <m:t>+</m:t>
                          </m:r>
                          <m:r>
                            <a:rPr lang="en-US" sz="1600" i="1">
                              <a:latin typeface="Cambria Math"/>
                            </a:rPr>
                            <m:t>𝑑</m:t>
                          </m:r>
                        </m:e>
                        <m:sub>
                          <m:r>
                            <a:rPr lang="en-US" sz="1600" i="1">
                              <a:latin typeface="Cambria Math"/>
                            </a:rPr>
                            <m:t>𝑎𝑛𝑡</m:t>
                          </m:r>
                        </m:sub>
                      </m:sSub>
                      <m:sSub>
                        <m:sSubPr>
                          <m:ctrlPr>
                            <a:rPr lang="es-EC" sz="1600" i="1">
                              <a:latin typeface="Cambria Math"/>
                            </a:rPr>
                          </m:ctrlPr>
                        </m:sSubPr>
                        <m:e>
                          <m:r>
                            <a:rPr lang="es-EC" sz="1600" i="1">
                              <a:latin typeface="Cambria Math"/>
                            </a:rPr>
                            <m:t>+</m:t>
                          </m:r>
                          <m:r>
                            <a:rPr lang="en-US" sz="1600" i="1">
                              <a:latin typeface="Cambria Math"/>
                            </a:rPr>
                            <m:t>𝑑</m:t>
                          </m:r>
                        </m:e>
                        <m:sub>
                          <m:r>
                            <a:rPr lang="en-US" sz="1600" i="1">
                              <a:latin typeface="Cambria Math"/>
                            </a:rPr>
                            <m:t>𝑟𝑜𝑡</m:t>
                          </m:r>
                        </m:sub>
                      </m:sSub>
                      <m:sSub>
                        <m:sSubPr>
                          <m:ctrlPr>
                            <a:rPr lang="es-EC" sz="1600" i="1">
                              <a:latin typeface="Cambria Math"/>
                            </a:rPr>
                          </m:ctrlPr>
                        </m:sSubPr>
                        <m:e>
                          <m:r>
                            <a:rPr lang="es-EC" sz="1600" i="1">
                              <a:latin typeface="Cambria Math"/>
                            </a:rPr>
                            <m:t>+</m:t>
                          </m:r>
                          <m:r>
                            <a:rPr lang="en-US" sz="1600" i="1">
                              <a:latin typeface="Cambria Math"/>
                            </a:rPr>
                            <m:t>𝑑</m:t>
                          </m:r>
                        </m:e>
                        <m:sub>
                          <m:r>
                            <a:rPr lang="en-US" sz="1600" i="1">
                              <a:latin typeface="Cambria Math"/>
                            </a:rPr>
                            <m:t>𝑜𝑟𝑏</m:t>
                          </m:r>
                        </m:sub>
                      </m:sSub>
                      <m:sSub>
                        <m:sSubPr>
                          <m:ctrlPr>
                            <a:rPr lang="es-EC" sz="1600" i="1" smtClean="0">
                              <a:latin typeface="Cambria Math"/>
                            </a:rPr>
                          </m:ctrlPr>
                        </m:sSubPr>
                        <m:e>
                          <m:r>
                            <a:rPr lang="es-EC" sz="1600" i="1">
                              <a:latin typeface="Cambria Math"/>
                            </a:rPr>
                            <m:t>+</m:t>
                          </m:r>
                          <m:r>
                            <a:rPr lang="en-US" sz="1600" i="1">
                              <a:latin typeface="Cambria Math"/>
                            </a:rPr>
                            <m:t>𝑑</m:t>
                          </m:r>
                        </m:e>
                        <m:sub>
                          <m:r>
                            <a:rPr lang="en-US" sz="1600" i="1">
                              <a:latin typeface="Cambria Math"/>
                            </a:rPr>
                            <m:t>𝑜𝑡𝑙</m:t>
                          </m:r>
                        </m:sub>
                      </m:sSub>
                      <m:sSub>
                        <m:sSubPr>
                          <m:ctrlPr>
                            <a:rPr lang="es-EC" sz="1600" i="1">
                              <a:latin typeface="Cambria Math"/>
                            </a:rPr>
                          </m:ctrlPr>
                        </m:sSubPr>
                        <m:e>
                          <m:r>
                            <a:rPr lang="es-EC" sz="1600" i="1">
                              <a:latin typeface="Cambria Math"/>
                            </a:rPr>
                            <m:t>+</m:t>
                          </m:r>
                          <m:r>
                            <a:rPr lang="en-US" sz="1600" i="1">
                              <a:latin typeface="Cambria Math"/>
                            </a:rPr>
                            <m:t>𝑑</m:t>
                          </m:r>
                        </m:e>
                        <m:sub>
                          <m:r>
                            <a:rPr lang="en-US" sz="1600" i="1">
                              <a:latin typeface="Cambria Math"/>
                            </a:rPr>
                            <m:t>𝑠𝑒𝑡</m:t>
                          </m:r>
                        </m:sub>
                      </m:sSub>
                      <m:r>
                        <a:rPr lang="es-EC" sz="1600" i="1">
                          <a:latin typeface="Cambria Math"/>
                        </a:rPr>
                        <m:t>+</m:t>
                      </m:r>
                      <m:sSub>
                        <m:sSubPr>
                          <m:ctrlPr>
                            <a:rPr lang="es-EC" sz="1600" i="1">
                              <a:latin typeface="Cambria Math"/>
                            </a:rPr>
                          </m:ctrlPr>
                        </m:sSubPr>
                        <m:e>
                          <m:r>
                            <a:rPr lang="en-US" sz="1600" i="1">
                              <a:latin typeface="Cambria Math"/>
                            </a:rPr>
                            <m:t>𝑑</m:t>
                          </m:r>
                        </m:e>
                        <m:sub>
                          <m:r>
                            <a:rPr lang="en-US" sz="1600" i="1">
                              <a:latin typeface="Cambria Math"/>
                            </a:rPr>
                            <m:t>𝑤𝑖𝑛𝑑𝑢𝑝</m:t>
                          </m:r>
                        </m:sub>
                      </m:sSub>
                      <m:r>
                        <a:rPr lang="es-EC" sz="1600" i="1">
                          <a:latin typeface="Cambria Math"/>
                        </a:rPr>
                        <m:t> + </m:t>
                      </m:r>
                      <m:sSub>
                        <m:sSubPr>
                          <m:ctrlPr>
                            <a:rPr lang="es-EC" sz="1600" i="1">
                              <a:latin typeface="Cambria Math"/>
                            </a:rPr>
                          </m:ctrlPr>
                        </m:sSubPr>
                        <m:e>
                          <m:r>
                            <a:rPr lang="en-US" sz="1600" i="1">
                              <a:latin typeface="Cambria Math"/>
                            </a:rPr>
                            <m:t>𝜀</m:t>
                          </m:r>
                        </m:e>
                        <m:sub>
                          <m:r>
                            <a:rPr lang="en-US" sz="1600" i="1">
                              <a:latin typeface="Cambria Math"/>
                            </a:rPr>
                            <m:t>𝜙</m:t>
                          </m:r>
                        </m:sub>
                      </m:sSub>
                    </m:oMath>
                  </m:oMathPara>
                </a14:m>
                <a:endParaRPr lang="es-EC" sz="1600" dirty="0"/>
              </a:p>
            </p:txBody>
          </p:sp>
        </mc:Choice>
        <mc:Fallback xmlns="">
          <p:sp>
            <p:nvSpPr>
              <p:cNvPr id="2" name="1 Rectángulo"/>
              <p:cNvSpPr>
                <a:spLocks noRot="1" noChangeAspect="1" noMove="1" noResize="1" noEditPoints="1" noAdjustHandles="1" noChangeArrowheads="1" noChangeShapeType="1" noTextEdit="1"/>
              </p:cNvSpPr>
              <p:nvPr/>
            </p:nvSpPr>
            <p:spPr>
              <a:xfrm>
                <a:off x="80960" y="6093296"/>
                <a:ext cx="9001000" cy="360676"/>
              </a:xfrm>
              <a:prstGeom prst="rect">
                <a:avLst/>
              </a:prstGeom>
              <a:blipFill rotWithShape="1">
                <a:blip r:embed="rId4"/>
                <a:stretch>
                  <a:fillRect b="-678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180528" y="5085184"/>
                <a:ext cx="8208912" cy="3606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smtClean="0">
                              <a:latin typeface="Cambria Math"/>
                            </a:rPr>
                          </m:ctrlPr>
                        </m:sSubPr>
                        <m:e>
                          <m:r>
                            <a:rPr lang="es-EC" sz="1600" i="1">
                              <a:latin typeface="Cambria Math"/>
                            </a:rPr>
                            <m:t>𝑙</m:t>
                          </m:r>
                        </m:e>
                        <m:sub>
                          <m:r>
                            <a:rPr lang="es-EC" sz="1600" i="1">
                              <a:latin typeface="Cambria Math"/>
                            </a:rPr>
                            <m:t>𝑝</m:t>
                          </m:r>
                        </m:sub>
                      </m:sSub>
                      <m:r>
                        <a:rPr lang="es-EC" sz="1600" i="1">
                          <a:latin typeface="Cambria Math"/>
                        </a:rPr>
                        <m:t>=</m:t>
                      </m:r>
                      <m:r>
                        <a:rPr lang="es-EC" sz="1600" i="1">
                          <a:latin typeface="Cambria Math"/>
                        </a:rPr>
                        <m:t>𝜌</m:t>
                      </m:r>
                      <m:r>
                        <a:rPr lang="es-EC" sz="1600" i="1">
                          <a:latin typeface="Cambria Math"/>
                        </a:rPr>
                        <m:t>+</m:t>
                      </m:r>
                      <m:r>
                        <a:rPr lang="en-US" sz="1600" i="1">
                          <a:latin typeface="Cambria Math"/>
                        </a:rPr>
                        <m:t>𝑐</m:t>
                      </m:r>
                      <m:r>
                        <a:rPr lang="es-EC" sz="1600" i="1">
                          <a:latin typeface="Cambria Math"/>
                        </a:rPr>
                        <m:t>∗</m:t>
                      </m:r>
                      <m:d>
                        <m:dPr>
                          <m:ctrlPr>
                            <a:rPr lang="es-EC" sz="1600" i="1">
                              <a:latin typeface="Cambria Math"/>
                            </a:rPr>
                          </m:ctrlPr>
                        </m:dPr>
                        <m:e>
                          <m:sSub>
                            <m:sSubPr>
                              <m:ctrlPr>
                                <a:rPr lang="es-EC" sz="1600" i="1">
                                  <a:latin typeface="Cambria Math"/>
                                </a:rPr>
                              </m:ctrlPr>
                            </m:sSubPr>
                            <m:e>
                              <m:r>
                                <a:rPr lang="es-EC" sz="1600" i="1">
                                  <a:latin typeface="Cambria Math"/>
                                </a:rPr>
                                <m:t>𝛿</m:t>
                              </m:r>
                            </m:e>
                            <m:sub>
                              <m:r>
                                <a:rPr lang="es-EC" sz="1600" i="1">
                                  <a:latin typeface="Cambria Math"/>
                                </a:rPr>
                                <m:t>𝑟</m:t>
                              </m:r>
                            </m:sub>
                          </m:sSub>
                          <m:r>
                            <a:rPr lang="es-EC" sz="1600" i="1">
                              <a:latin typeface="Cambria Math"/>
                            </a:rPr>
                            <m:t>−</m:t>
                          </m:r>
                          <m:sSub>
                            <m:sSubPr>
                              <m:ctrlPr>
                                <a:rPr lang="es-EC" sz="1600" i="1">
                                  <a:latin typeface="Cambria Math"/>
                                </a:rPr>
                              </m:ctrlPr>
                            </m:sSubPr>
                            <m:e>
                              <m:r>
                                <a:rPr lang="es-EC" sz="1600" i="1">
                                  <a:latin typeface="Cambria Math"/>
                                </a:rPr>
                                <m:t>𝛿</m:t>
                              </m:r>
                            </m:e>
                            <m:sub>
                              <m:r>
                                <a:rPr lang="es-EC" sz="1600" i="1">
                                  <a:latin typeface="Cambria Math"/>
                                </a:rPr>
                                <m:t>𝑠</m:t>
                              </m:r>
                            </m:sub>
                          </m:sSub>
                        </m:e>
                      </m:d>
                      <m:r>
                        <a:rPr lang="es-EC" sz="1600" i="1">
                          <a:latin typeface="Cambria Math"/>
                        </a:rPr>
                        <m:t>+</m:t>
                      </m:r>
                      <m:sSub>
                        <m:sSubPr>
                          <m:ctrlPr>
                            <a:rPr lang="es-EC" sz="1600" i="1">
                              <a:latin typeface="Cambria Math"/>
                            </a:rPr>
                          </m:ctrlPr>
                        </m:sSubPr>
                        <m:e>
                          <m:r>
                            <a:rPr lang="en-US" sz="1600" i="1">
                              <a:latin typeface="Cambria Math"/>
                            </a:rPr>
                            <m:t>𝑑</m:t>
                          </m:r>
                        </m:e>
                        <m:sub>
                          <m:r>
                            <a:rPr lang="es-ES" sz="1600" b="0" i="1" smtClean="0">
                              <a:latin typeface="Cambria Math"/>
                            </a:rPr>
                            <m:t>𝑡𝑟𝑜𝑝</m:t>
                          </m:r>
                        </m:sub>
                      </m:sSub>
                      <m:r>
                        <a:rPr lang="es-EC" sz="1600" i="1">
                          <a:latin typeface="Cambria Math"/>
                        </a:rPr>
                        <m:t>+</m:t>
                      </m:r>
                      <m:sSub>
                        <m:sSubPr>
                          <m:ctrlPr>
                            <a:rPr lang="es-EC" sz="1600" i="1">
                              <a:latin typeface="Cambria Math"/>
                            </a:rPr>
                          </m:ctrlPr>
                        </m:sSubPr>
                        <m:e>
                          <m:r>
                            <a:rPr lang="en-US" sz="1600" i="1">
                              <a:latin typeface="Cambria Math"/>
                            </a:rPr>
                            <m:t>𝑑</m:t>
                          </m:r>
                        </m:e>
                        <m:sub>
                          <m:r>
                            <a:rPr lang="es-ES" sz="1600" b="0" i="1" smtClean="0">
                              <a:latin typeface="Cambria Math"/>
                            </a:rPr>
                            <m:t>𝑖𝑜𝑛</m:t>
                          </m:r>
                        </m:sub>
                      </m:sSub>
                      <m:sSub>
                        <m:sSubPr>
                          <m:ctrlPr>
                            <a:rPr lang="es-EC" sz="1600" i="1">
                              <a:latin typeface="Cambria Math"/>
                            </a:rPr>
                          </m:ctrlPr>
                        </m:sSubPr>
                        <m:e>
                          <m:r>
                            <a:rPr lang="es-EC" sz="1600" i="1">
                              <a:latin typeface="Cambria Math"/>
                            </a:rPr>
                            <m:t>+</m:t>
                          </m:r>
                          <m:r>
                            <a:rPr lang="en-US" sz="1600" i="1">
                              <a:latin typeface="Cambria Math"/>
                            </a:rPr>
                            <m:t>𝑑</m:t>
                          </m:r>
                        </m:e>
                        <m:sub>
                          <m:r>
                            <a:rPr lang="en-US" sz="1600" i="1">
                              <a:latin typeface="Cambria Math"/>
                            </a:rPr>
                            <m:t>𝑎𝑛𝑡</m:t>
                          </m:r>
                        </m:sub>
                      </m:sSub>
                      <m:sSub>
                        <m:sSubPr>
                          <m:ctrlPr>
                            <a:rPr lang="es-EC" sz="1600" i="1">
                              <a:latin typeface="Cambria Math"/>
                            </a:rPr>
                          </m:ctrlPr>
                        </m:sSubPr>
                        <m:e>
                          <m:r>
                            <a:rPr lang="es-EC" sz="1600" i="1">
                              <a:latin typeface="Cambria Math"/>
                            </a:rPr>
                            <m:t>+</m:t>
                          </m:r>
                          <m:r>
                            <a:rPr lang="en-US" sz="1600" i="1">
                              <a:latin typeface="Cambria Math"/>
                            </a:rPr>
                            <m:t>𝑑</m:t>
                          </m:r>
                        </m:e>
                        <m:sub>
                          <m:r>
                            <a:rPr lang="en-US" sz="1600" i="1">
                              <a:latin typeface="Cambria Math"/>
                            </a:rPr>
                            <m:t>𝑟𝑜𝑡</m:t>
                          </m:r>
                        </m:sub>
                      </m:sSub>
                      <m:sSub>
                        <m:sSubPr>
                          <m:ctrlPr>
                            <a:rPr lang="es-EC" sz="1600" i="1">
                              <a:latin typeface="Cambria Math"/>
                            </a:rPr>
                          </m:ctrlPr>
                        </m:sSubPr>
                        <m:e>
                          <m:r>
                            <a:rPr lang="es-EC" sz="1600" i="1">
                              <a:latin typeface="Cambria Math"/>
                            </a:rPr>
                            <m:t>+</m:t>
                          </m:r>
                          <m:r>
                            <a:rPr lang="en-US" sz="1600" i="1">
                              <a:latin typeface="Cambria Math"/>
                            </a:rPr>
                            <m:t>𝑑</m:t>
                          </m:r>
                        </m:e>
                        <m:sub>
                          <m:r>
                            <a:rPr lang="en-US" sz="1600" i="1">
                              <a:latin typeface="Cambria Math"/>
                            </a:rPr>
                            <m:t>𝑜𝑟𝑏</m:t>
                          </m:r>
                        </m:sub>
                      </m:sSub>
                      <m:sSub>
                        <m:sSubPr>
                          <m:ctrlPr>
                            <a:rPr lang="es-EC" sz="1600" i="1">
                              <a:latin typeface="Cambria Math"/>
                            </a:rPr>
                          </m:ctrlPr>
                        </m:sSubPr>
                        <m:e>
                          <m:r>
                            <a:rPr lang="es-EC" sz="1600" i="1">
                              <a:latin typeface="Cambria Math"/>
                            </a:rPr>
                            <m:t>+</m:t>
                          </m:r>
                          <m:r>
                            <a:rPr lang="en-US" sz="1600" i="1">
                              <a:latin typeface="Cambria Math"/>
                            </a:rPr>
                            <m:t>𝑑</m:t>
                          </m:r>
                        </m:e>
                        <m:sub>
                          <m:r>
                            <a:rPr lang="en-US" sz="1600" i="1">
                              <a:latin typeface="Cambria Math"/>
                            </a:rPr>
                            <m:t>𝑜𝑡𝑙</m:t>
                          </m:r>
                        </m:sub>
                      </m:sSub>
                      <m:sSub>
                        <m:sSubPr>
                          <m:ctrlPr>
                            <a:rPr lang="es-EC" sz="1600" i="1">
                              <a:latin typeface="Cambria Math"/>
                            </a:rPr>
                          </m:ctrlPr>
                        </m:sSubPr>
                        <m:e>
                          <m:r>
                            <a:rPr lang="es-EC" sz="1600" i="1">
                              <a:latin typeface="Cambria Math"/>
                            </a:rPr>
                            <m:t>+</m:t>
                          </m:r>
                          <m:r>
                            <a:rPr lang="en-US" sz="1600" i="1">
                              <a:latin typeface="Cambria Math"/>
                            </a:rPr>
                            <m:t>𝑑</m:t>
                          </m:r>
                        </m:e>
                        <m:sub>
                          <m:r>
                            <a:rPr lang="en-US" sz="1600" i="1">
                              <a:latin typeface="Cambria Math"/>
                            </a:rPr>
                            <m:t>𝑠𝑒𝑡</m:t>
                          </m:r>
                        </m:sub>
                      </m:sSub>
                      <m:r>
                        <a:rPr lang="es-EC" sz="1600" i="1">
                          <a:latin typeface="Cambria Math"/>
                        </a:rPr>
                        <m:t>+ </m:t>
                      </m:r>
                      <m:sSub>
                        <m:sSubPr>
                          <m:ctrlPr>
                            <a:rPr lang="es-EC" sz="1600" i="1">
                              <a:latin typeface="Cambria Math"/>
                            </a:rPr>
                          </m:ctrlPr>
                        </m:sSubPr>
                        <m:e>
                          <m:r>
                            <a:rPr lang="en-US" sz="1600" i="1">
                              <a:latin typeface="Cambria Math"/>
                            </a:rPr>
                            <m:t>𝜀</m:t>
                          </m:r>
                        </m:e>
                        <m:sub>
                          <m:r>
                            <a:rPr lang="en-US" sz="1600" i="1">
                              <a:latin typeface="Cambria Math"/>
                            </a:rPr>
                            <m:t>𝑝</m:t>
                          </m:r>
                        </m:sub>
                      </m:sSub>
                    </m:oMath>
                  </m:oMathPara>
                </a14:m>
                <a:endParaRPr lang="es-EC" sz="1600" dirty="0"/>
              </a:p>
            </p:txBody>
          </p:sp>
        </mc:Choice>
        <mc:Fallback xmlns="">
          <p:sp>
            <p:nvSpPr>
              <p:cNvPr id="6" name="5 Rectángulo"/>
              <p:cNvSpPr>
                <a:spLocks noRot="1" noChangeAspect="1" noMove="1" noResize="1" noEditPoints="1" noAdjustHandles="1" noChangeArrowheads="1" noChangeShapeType="1" noTextEdit="1"/>
              </p:cNvSpPr>
              <p:nvPr/>
            </p:nvSpPr>
            <p:spPr>
              <a:xfrm>
                <a:off x="-180528" y="5085184"/>
                <a:ext cx="8208912" cy="360612"/>
              </a:xfrm>
              <a:prstGeom prst="rect">
                <a:avLst/>
              </a:prstGeom>
              <a:blipFill rotWithShape="1">
                <a:blip r:embed="rId5"/>
                <a:stretch>
                  <a:fillRect b="-5085"/>
                </a:stretch>
              </a:blipFill>
            </p:spPr>
            <p:txBody>
              <a:bodyPr/>
              <a:lstStyle/>
              <a:p>
                <a:r>
                  <a:rPr lang="es-EC">
                    <a:noFill/>
                  </a:rPr>
                  <a:t> </a:t>
                </a:r>
              </a:p>
            </p:txBody>
          </p:sp>
        </mc:Fallback>
      </mc:AlternateContent>
      <p:sp>
        <p:nvSpPr>
          <p:cNvPr id="8" name="7 Rectángulo"/>
          <p:cNvSpPr/>
          <p:nvPr/>
        </p:nvSpPr>
        <p:spPr>
          <a:xfrm>
            <a:off x="788382" y="4723861"/>
            <a:ext cx="1955985" cy="307777"/>
          </a:xfrm>
          <a:prstGeom prst="rect">
            <a:avLst/>
          </a:prstGeom>
        </p:spPr>
        <p:txBody>
          <a:bodyPr wrap="none">
            <a:spAutoFit/>
          </a:bodyPr>
          <a:lstStyle/>
          <a:p>
            <a:pPr marL="285750" indent="-285750">
              <a:buFont typeface="Arial" panose="020B0604020202020204" pitchFamily="34" charset="0"/>
              <a:buChar char="•"/>
            </a:pPr>
            <a:r>
              <a:rPr lang="es-EC" sz="1400" dirty="0">
                <a:latin typeface="Times New Roman" panose="02020603050405020304" pitchFamily="18" charset="0"/>
                <a:cs typeface="Times New Roman" panose="02020603050405020304" pitchFamily="18" charset="0"/>
              </a:rPr>
              <a:t>M</a:t>
            </a:r>
            <a:r>
              <a:rPr lang="es-EC" sz="1400" dirty="0" smtClean="0">
                <a:latin typeface="Times New Roman" panose="02020603050405020304" pitchFamily="18" charset="0"/>
                <a:cs typeface="Times New Roman" panose="02020603050405020304" pitchFamily="18" charset="0"/>
              </a:rPr>
              <a:t>edición </a:t>
            </a:r>
            <a:r>
              <a:rPr lang="es-EC" sz="1400" dirty="0">
                <a:latin typeface="Times New Roman" panose="02020603050405020304" pitchFamily="18" charset="0"/>
                <a:cs typeface="Times New Roman" panose="02020603050405020304" pitchFamily="18" charset="0"/>
              </a:rPr>
              <a:t>de código </a:t>
            </a:r>
          </a:p>
        </p:txBody>
      </p:sp>
      <p:sp>
        <p:nvSpPr>
          <p:cNvPr id="9" name="8 Rectángulo"/>
          <p:cNvSpPr/>
          <p:nvPr/>
        </p:nvSpPr>
        <p:spPr>
          <a:xfrm>
            <a:off x="788382" y="5704762"/>
            <a:ext cx="1757212" cy="307777"/>
          </a:xfrm>
          <a:prstGeom prst="rect">
            <a:avLst/>
          </a:prstGeom>
        </p:spPr>
        <p:txBody>
          <a:bodyPr wrap="none">
            <a:spAutoFit/>
          </a:bodyPr>
          <a:lstStyle/>
          <a:p>
            <a:pPr marL="285750" indent="-285750">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Medición </a:t>
            </a:r>
            <a:r>
              <a:rPr lang="es-EC" sz="1400" dirty="0">
                <a:latin typeface="Times New Roman" panose="02020603050405020304" pitchFamily="18" charset="0"/>
                <a:cs typeface="Times New Roman" panose="02020603050405020304" pitchFamily="18" charset="0"/>
              </a:rPr>
              <a:t>de fase </a:t>
            </a:r>
          </a:p>
        </p:txBody>
      </p:sp>
    </p:spTree>
    <p:extLst>
      <p:ext uri="{BB962C8B-B14F-4D97-AF65-F5344CB8AC3E}">
        <p14:creationId xmlns:p14="http://schemas.microsoft.com/office/powerpoint/2010/main" val="4123909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643464" y="3572116"/>
                <a:ext cx="34846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𝑍𝑇𝐷</m:t>
                      </m:r>
                      <m:r>
                        <a:rPr lang="es-ES" b="0" i="1" smtClean="0">
                          <a:latin typeface="Cambria Math"/>
                        </a:rPr>
                        <m:t>    </m:t>
                      </m:r>
                      <m:r>
                        <a:rPr lang="es-EC" i="1" smtClean="0">
                          <a:solidFill>
                            <a:schemeClr val="tx1"/>
                          </a:solidFill>
                          <a:latin typeface="Cambria Math"/>
                        </a:rPr>
                        <m:t>=</m:t>
                      </m:r>
                      <m:r>
                        <a:rPr lang="es-ES" b="0" i="1" smtClean="0">
                          <a:solidFill>
                            <a:schemeClr val="accent1">
                              <a:lumMod val="50000"/>
                            </a:schemeClr>
                          </a:solidFill>
                          <a:latin typeface="Cambria Math"/>
                        </a:rPr>
                        <m:t>     </m:t>
                      </m:r>
                      <m:r>
                        <a:rPr lang="es-EC" i="1" smtClean="0">
                          <a:solidFill>
                            <a:schemeClr val="accent1">
                              <a:lumMod val="50000"/>
                            </a:schemeClr>
                          </a:solidFill>
                          <a:latin typeface="Cambria Math"/>
                        </a:rPr>
                        <m:t>𝑍𝐻𝐷</m:t>
                      </m:r>
                      <m:r>
                        <a:rPr lang="es-ES" b="0" i="1" smtClean="0">
                          <a:solidFill>
                            <a:schemeClr val="accent1">
                              <a:lumMod val="50000"/>
                            </a:schemeClr>
                          </a:solidFill>
                          <a:latin typeface="Cambria Math"/>
                        </a:rPr>
                        <m:t>      </m:t>
                      </m:r>
                      <m:r>
                        <a:rPr lang="es-EC" i="1">
                          <a:latin typeface="Cambria Math"/>
                        </a:rPr>
                        <m:t>+</m:t>
                      </m:r>
                      <m:r>
                        <a:rPr lang="es-ES" b="0" i="1" smtClean="0">
                          <a:latin typeface="Cambria Math"/>
                        </a:rPr>
                        <m:t>         </m:t>
                      </m:r>
                      <m:r>
                        <a:rPr lang="es-EC" i="1" smtClean="0">
                          <a:solidFill>
                            <a:srgbClr val="7030A0"/>
                          </a:solidFill>
                          <a:latin typeface="Cambria Math"/>
                        </a:rPr>
                        <m:t>𝑍𝑊𝐷</m:t>
                      </m:r>
                    </m:oMath>
                  </m:oMathPara>
                </a14:m>
                <a:endParaRPr lang="es-EC" dirty="0">
                  <a:solidFill>
                    <a:srgbClr val="7030A0"/>
                  </a:solidFill>
                </a:endParaRPr>
              </a:p>
            </p:txBody>
          </p:sp>
        </mc:Choice>
        <mc:Fallback xmlns="">
          <p:sp>
            <p:nvSpPr>
              <p:cNvPr id="4" name="3 Rectángulo"/>
              <p:cNvSpPr>
                <a:spLocks noRot="1" noChangeAspect="1" noMove="1" noResize="1" noEditPoints="1" noAdjustHandles="1" noChangeArrowheads="1" noChangeShapeType="1" noTextEdit="1"/>
              </p:cNvSpPr>
              <p:nvPr/>
            </p:nvSpPr>
            <p:spPr>
              <a:xfrm>
                <a:off x="643464" y="3572116"/>
                <a:ext cx="3484608" cy="369332"/>
              </a:xfrm>
              <a:prstGeom prst="rect">
                <a:avLst/>
              </a:prstGeom>
              <a:blipFill rotWithShape="1">
                <a:blip r:embed="rId2"/>
                <a:stretch>
                  <a:fillRect/>
                </a:stretch>
              </a:blipFill>
            </p:spPr>
            <p:txBody>
              <a:bodyPr/>
              <a:lstStyle/>
              <a:p>
                <a:r>
                  <a:rPr lang="es-EC">
                    <a:noFill/>
                  </a:rPr>
                  <a:t> </a:t>
                </a:r>
              </a:p>
            </p:txBody>
          </p:sp>
        </mc:Fallback>
      </mc:AlternateContent>
      <p:sp>
        <p:nvSpPr>
          <p:cNvPr id="14" name="13 Rectángulo"/>
          <p:cNvSpPr/>
          <p:nvPr/>
        </p:nvSpPr>
        <p:spPr>
          <a:xfrm>
            <a:off x="4884407" y="4832098"/>
            <a:ext cx="3960440" cy="430887"/>
          </a:xfrm>
          <a:prstGeom prst="rect">
            <a:avLst/>
          </a:prstGeom>
        </p:spPr>
        <p:txBody>
          <a:bodyPr wrap="square">
            <a:spAutoFit/>
          </a:bodyPr>
          <a:lstStyle/>
          <a:p>
            <a:pPr algn="ctr"/>
            <a:r>
              <a:rPr lang="es-EC" sz="1100" i="1" dirty="0">
                <a:solidFill>
                  <a:schemeClr val="tx1">
                    <a:lumMod val="50000"/>
                    <a:lumOff val="50000"/>
                  </a:schemeClr>
                </a:solidFill>
                <a:latin typeface="Times New Roman" panose="02020603050405020304" pitchFamily="18" charset="0"/>
                <a:cs typeface="Times New Roman" panose="02020603050405020304" pitchFamily="18" charset="0"/>
              </a:rPr>
              <a:t>Figura 7</a:t>
            </a:r>
            <a:r>
              <a:rPr lang="es-EC" sz="1100" i="1"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s-EC" sz="1100" i="1" dirty="0">
                <a:solidFill>
                  <a:schemeClr val="tx1">
                    <a:lumMod val="50000"/>
                    <a:lumOff val="50000"/>
                  </a:schemeClr>
                </a:solidFill>
                <a:latin typeface="Times New Roman" panose="02020603050405020304" pitchFamily="18" charset="0"/>
                <a:cs typeface="Times New Roman" panose="02020603050405020304" pitchFamily="18" charset="0"/>
              </a:rPr>
              <a:t>Refracción atmosférica de la señal GPS</a:t>
            </a:r>
          </a:p>
          <a:p>
            <a:pPr algn="ctr"/>
            <a:r>
              <a:rPr lang="es-EC" sz="1100" i="1" dirty="0">
                <a:solidFill>
                  <a:schemeClr val="tx1">
                    <a:lumMod val="50000"/>
                    <a:lumOff val="50000"/>
                  </a:schemeClr>
                </a:solidFill>
                <a:latin typeface="Times New Roman" panose="02020603050405020304" pitchFamily="18" charset="0"/>
                <a:cs typeface="Times New Roman" panose="02020603050405020304" pitchFamily="18" charset="0"/>
              </a:rPr>
              <a:t>Fuente: </a:t>
            </a:r>
            <a:r>
              <a:rPr lang="es-ES" sz="1100" i="1" dirty="0" smtClean="0">
                <a:solidFill>
                  <a:schemeClr val="tx1">
                    <a:lumMod val="50000"/>
                    <a:lumOff val="50000"/>
                  </a:schemeClr>
                </a:solidFill>
                <a:latin typeface="Times New Roman" panose="02020603050405020304" pitchFamily="18" charset="0"/>
                <a:cs typeface="Times New Roman" panose="02020603050405020304" pitchFamily="18" charset="0"/>
              </a:rPr>
              <a:t>http</a:t>
            </a:r>
            <a:r>
              <a:rPr lang="es-ES" sz="1100" i="1" dirty="0">
                <a:solidFill>
                  <a:schemeClr val="tx1">
                    <a:lumMod val="50000"/>
                    <a:lumOff val="50000"/>
                  </a:schemeClr>
                </a:solidFill>
                <a:latin typeface="Times New Roman" panose="02020603050405020304" pitchFamily="18" charset="0"/>
                <a:cs typeface="Times New Roman" panose="02020603050405020304" pitchFamily="18" charset="0"/>
              </a:rPr>
              <a:t>://satelite.cptec.inpe.br/zenital/nota.jsp</a:t>
            </a:r>
            <a:endParaRPr lang="es-EC" sz="1200" b="1" i="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5" name="1 Título"/>
          <p:cNvSpPr txBox="1">
            <a:spLocks/>
          </p:cNvSpPr>
          <p:nvPr/>
        </p:nvSpPr>
        <p:spPr>
          <a:xfrm>
            <a:off x="107504" y="273968"/>
            <a:ext cx="8496944" cy="1066800"/>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s-ES" sz="2800" dirty="0" smtClean="0"/>
          </a:p>
        </p:txBody>
      </p:sp>
      <p:sp>
        <p:nvSpPr>
          <p:cNvPr id="16" name="15 Rectángulo"/>
          <p:cNvSpPr/>
          <p:nvPr/>
        </p:nvSpPr>
        <p:spPr>
          <a:xfrm>
            <a:off x="872186" y="1867503"/>
            <a:ext cx="3591191" cy="646331"/>
          </a:xfrm>
          <a:prstGeom prst="rect">
            <a:avLst/>
          </a:prstGeom>
        </p:spPr>
        <p:txBody>
          <a:bodyPr wrap="square">
            <a:spAutoFit/>
          </a:bodyPr>
          <a:lstStyle/>
          <a:p>
            <a:pPr algn="ctr"/>
            <a:r>
              <a:rPr lang="es-EC" b="1" dirty="0">
                <a:solidFill>
                  <a:srgbClr val="002060"/>
                </a:solidFill>
              </a:rPr>
              <a:t>A</a:t>
            </a:r>
            <a:r>
              <a:rPr lang="es-EC" b="1" dirty="0" smtClean="0">
                <a:solidFill>
                  <a:srgbClr val="002060"/>
                </a:solidFill>
              </a:rPr>
              <a:t>lteración </a:t>
            </a:r>
            <a:r>
              <a:rPr lang="es-EC" b="1" dirty="0">
                <a:solidFill>
                  <a:srgbClr val="002060"/>
                </a:solidFill>
              </a:rPr>
              <a:t>de </a:t>
            </a:r>
            <a:r>
              <a:rPr lang="es-EC" b="1" dirty="0" smtClean="0">
                <a:solidFill>
                  <a:srgbClr val="002060"/>
                </a:solidFill>
              </a:rPr>
              <a:t>la </a:t>
            </a:r>
            <a:r>
              <a:rPr lang="es-EC" b="1" dirty="0">
                <a:solidFill>
                  <a:srgbClr val="002060"/>
                </a:solidFill>
              </a:rPr>
              <a:t>trayectoria satélite-receptor.</a:t>
            </a:r>
          </a:p>
        </p:txBody>
      </p:sp>
      <p:sp>
        <p:nvSpPr>
          <p:cNvPr id="17" name="16 Abrir llave"/>
          <p:cNvSpPr/>
          <p:nvPr/>
        </p:nvSpPr>
        <p:spPr>
          <a:xfrm rot="16200000">
            <a:off x="3677485" y="3549992"/>
            <a:ext cx="137537" cy="911963"/>
          </a:xfrm>
          <a:prstGeom prst="leftBrace">
            <a:avLst>
              <a:gd name="adj1" fmla="val 8333"/>
              <a:gd name="adj2" fmla="val 4988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sp>
        <p:nvSpPr>
          <p:cNvPr id="18" name="17 Abrir llave"/>
          <p:cNvSpPr/>
          <p:nvPr/>
        </p:nvSpPr>
        <p:spPr>
          <a:xfrm rot="16200000">
            <a:off x="2143032" y="3485466"/>
            <a:ext cx="137537" cy="911963"/>
          </a:xfrm>
          <a:prstGeom prst="leftBrace">
            <a:avLst>
              <a:gd name="adj1" fmla="val 8333"/>
              <a:gd name="adj2" fmla="val 4988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sp>
        <p:nvSpPr>
          <p:cNvPr id="19" name="18 CuadroTexto"/>
          <p:cNvSpPr txBox="1"/>
          <p:nvPr/>
        </p:nvSpPr>
        <p:spPr>
          <a:xfrm>
            <a:off x="1868503" y="4056381"/>
            <a:ext cx="809837" cy="276999"/>
          </a:xfrm>
          <a:prstGeom prst="rect">
            <a:avLst/>
          </a:prstGeom>
          <a:noFill/>
        </p:spPr>
        <p:txBody>
          <a:bodyPr wrap="none" rtlCol="0">
            <a:spAutoFit/>
          </a:bodyPr>
          <a:lstStyle/>
          <a:p>
            <a:r>
              <a:rPr lang="es-ES" sz="1200" dirty="0" smtClean="0">
                <a:solidFill>
                  <a:schemeClr val="accent1">
                    <a:lumMod val="50000"/>
                  </a:schemeClr>
                </a:solidFill>
                <a:latin typeface="Times New Roman" panose="02020603050405020304" pitchFamily="18" charset="0"/>
                <a:cs typeface="Times New Roman" panose="02020603050405020304" pitchFamily="18" charset="0"/>
              </a:rPr>
              <a:t>Fase seca </a:t>
            </a:r>
            <a:endParaRPr lang="es-EC" sz="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0" name="19 CuadroTexto"/>
          <p:cNvSpPr txBox="1"/>
          <p:nvPr/>
        </p:nvSpPr>
        <p:spPr>
          <a:xfrm>
            <a:off x="3265879" y="4056382"/>
            <a:ext cx="994183" cy="276999"/>
          </a:xfrm>
          <a:prstGeom prst="rect">
            <a:avLst/>
          </a:prstGeom>
          <a:noFill/>
        </p:spPr>
        <p:txBody>
          <a:bodyPr wrap="none" rtlCol="0">
            <a:spAutoFit/>
          </a:bodyPr>
          <a:lstStyle/>
          <a:p>
            <a:r>
              <a:rPr lang="es-ES" sz="1200" dirty="0" smtClean="0">
                <a:solidFill>
                  <a:srgbClr val="7030A0"/>
                </a:solidFill>
                <a:latin typeface="Times New Roman" panose="02020603050405020304" pitchFamily="18" charset="0"/>
                <a:cs typeface="Times New Roman" panose="02020603050405020304" pitchFamily="18" charset="0"/>
              </a:rPr>
              <a:t>Fase húmeda</a:t>
            </a:r>
            <a:endParaRPr lang="es-EC" sz="1200" dirty="0">
              <a:solidFill>
                <a:srgbClr val="7030A0"/>
              </a:solidFill>
              <a:latin typeface="Times New Roman" panose="02020603050405020304" pitchFamily="18" charset="0"/>
              <a:cs typeface="Times New Roman" panose="02020603050405020304" pitchFamily="18" charset="0"/>
            </a:endParaRPr>
          </a:p>
        </p:txBody>
      </p:sp>
      <p:sp>
        <p:nvSpPr>
          <p:cNvPr id="3" name="2 Rectángulo"/>
          <p:cNvSpPr/>
          <p:nvPr/>
        </p:nvSpPr>
        <p:spPr>
          <a:xfrm>
            <a:off x="3101193" y="3572116"/>
            <a:ext cx="1461575" cy="8231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Título"/>
          <p:cNvSpPr>
            <a:spLocks noGrp="1"/>
          </p:cNvSpPr>
          <p:nvPr>
            <p:ph type="title"/>
          </p:nvPr>
        </p:nvSpPr>
        <p:spPr>
          <a:xfrm>
            <a:off x="241176" y="790956"/>
            <a:ext cx="8229600" cy="618912"/>
          </a:xfrm>
        </p:spPr>
        <p:txBody>
          <a:bodyPr>
            <a:normAutofit fontScale="90000"/>
          </a:bodyPr>
          <a:lstStyle/>
          <a:p>
            <a:r>
              <a:rPr lang="es-ES" dirty="0"/>
              <a:t>Efectos atmosféricos en la señal GPS</a:t>
            </a:r>
            <a:br>
              <a:rPr lang="es-ES" dirty="0"/>
            </a:br>
            <a:endParaRPr lang="es-EC" dirty="0"/>
          </a:p>
        </p:txBody>
      </p:sp>
      <p:sp>
        <p:nvSpPr>
          <p:cNvPr id="5" name="4 Rectángulo redondeado"/>
          <p:cNvSpPr/>
          <p:nvPr/>
        </p:nvSpPr>
        <p:spPr>
          <a:xfrm>
            <a:off x="2797704" y="5233420"/>
            <a:ext cx="2161603" cy="108012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smtClean="0">
                <a:solidFill>
                  <a:srgbClr val="800000"/>
                </a:solidFill>
              </a:rPr>
              <a:t>VAPOR DE AGUA ATMOSFÉRICO</a:t>
            </a:r>
            <a:endParaRPr lang="es-EC" b="1" dirty="0">
              <a:solidFill>
                <a:srgbClr val="800000"/>
              </a:solidFill>
            </a:endParaRPr>
          </a:p>
        </p:txBody>
      </p:sp>
      <p:cxnSp>
        <p:nvCxnSpPr>
          <p:cNvPr id="8" name="7 Conector recto de flecha"/>
          <p:cNvCxnSpPr>
            <a:stCxn id="3" idx="2"/>
          </p:cNvCxnSpPr>
          <p:nvPr/>
        </p:nvCxnSpPr>
        <p:spPr>
          <a:xfrm flipH="1">
            <a:off x="3831980" y="4395272"/>
            <a:ext cx="1" cy="5961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568" t="23197" r="36824" b="23625"/>
          <a:stretch/>
        </p:blipFill>
        <p:spPr bwMode="auto">
          <a:xfrm>
            <a:off x="4804754" y="1867502"/>
            <a:ext cx="4119747" cy="282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448718" y="2824680"/>
            <a:ext cx="2604920" cy="307777"/>
          </a:xfrm>
          <a:prstGeom prst="rect">
            <a:avLst/>
          </a:prstGeom>
          <a:noFill/>
        </p:spPr>
        <p:txBody>
          <a:bodyPr wrap="square" rtlCol="0">
            <a:spAutoFit/>
          </a:bodyPr>
          <a:lstStyle/>
          <a:p>
            <a:r>
              <a:rPr lang="es-ES" sz="1400" b="1" dirty="0" smtClean="0"/>
              <a:t>RETARDO TROPOSFÉRICO</a:t>
            </a:r>
            <a:endParaRPr lang="es-EC" sz="1400" b="1" dirty="0"/>
          </a:p>
        </p:txBody>
      </p:sp>
      <p:cxnSp>
        <p:nvCxnSpPr>
          <p:cNvPr id="21" name="20 Conector recto de flecha"/>
          <p:cNvCxnSpPr/>
          <p:nvPr/>
        </p:nvCxnSpPr>
        <p:spPr>
          <a:xfrm flipH="1">
            <a:off x="2650525" y="2474087"/>
            <a:ext cx="2" cy="298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11 Conector angular"/>
          <p:cNvCxnSpPr>
            <a:stCxn id="2" idx="1"/>
            <a:endCxn id="4" idx="1"/>
          </p:cNvCxnSpPr>
          <p:nvPr/>
        </p:nvCxnSpPr>
        <p:spPr>
          <a:xfrm rot="10800000" flipV="1">
            <a:off x="643464" y="2978568"/>
            <a:ext cx="805254" cy="778213"/>
          </a:xfrm>
          <a:prstGeom prst="bentConnector3">
            <a:avLst>
              <a:gd name="adj1" fmla="val 128389"/>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63922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9393" y="764704"/>
            <a:ext cx="7355160" cy="701824"/>
          </a:xfrm>
        </p:spPr>
        <p:txBody>
          <a:bodyPr>
            <a:normAutofit fontScale="90000"/>
          </a:bodyPr>
          <a:lstStyle/>
          <a:p>
            <a:pPr lvl="0"/>
            <a:r>
              <a:rPr lang="es-EC" b="1" dirty="0" smtClean="0">
                <a:latin typeface="Times New Roman" panose="02020603050405020304" pitchFamily="18" charset="0"/>
                <a:cs typeface="Times New Roman" panose="02020603050405020304" pitchFamily="18" charset="0"/>
              </a:rPr>
              <a:t>OBJETIVO GENERAL</a:t>
            </a:r>
            <a:r>
              <a:rPr lang="es-ES" dirty="0"/>
              <a:t/>
            </a:r>
            <a:br>
              <a:rPr lang="es-ES" dirty="0"/>
            </a:br>
            <a:endParaRPr lang="es-ES" dirty="0"/>
          </a:p>
        </p:txBody>
      </p:sp>
      <p:sp>
        <p:nvSpPr>
          <p:cNvPr id="3" name="2 Marcador de contenido"/>
          <p:cNvSpPr>
            <a:spLocks noGrp="1"/>
          </p:cNvSpPr>
          <p:nvPr>
            <p:ph idx="1"/>
          </p:nvPr>
        </p:nvSpPr>
        <p:spPr>
          <a:xfrm>
            <a:off x="611560" y="1340768"/>
            <a:ext cx="8229600" cy="4752528"/>
          </a:xfrm>
        </p:spPr>
        <p:txBody>
          <a:bodyPr>
            <a:normAutofit/>
          </a:bodyPr>
          <a:lstStyle/>
          <a:p>
            <a:pPr algn="just"/>
            <a:r>
              <a:rPr lang="es-EC" sz="1600" dirty="0" smtClean="0">
                <a:latin typeface="Times New Roman" panose="02020603050405020304" pitchFamily="18" charset="0"/>
                <a:cs typeface="Times New Roman" panose="02020603050405020304" pitchFamily="18" charset="0"/>
              </a:rPr>
              <a:t>Estimar </a:t>
            </a:r>
            <a:r>
              <a:rPr lang="es-EC" sz="1600" dirty="0">
                <a:latin typeface="Times New Roman" panose="02020603050405020304" pitchFamily="18" charset="0"/>
                <a:cs typeface="Times New Roman" panose="02020603050405020304" pitchFamily="18" charset="0"/>
              </a:rPr>
              <a:t>el Retardo Cenital Total (ZTD) en post proceso a partir de la estación de monitoreo continuo EPEC usando la técnica de Posicionamiento Puntual Preciso (PPP), a fin de determinar la cantidad de Vapor de Agua Precipitable (PWV) y su relación con la </a:t>
            </a:r>
            <a:r>
              <a:rPr lang="es-EC" sz="1600" dirty="0" smtClean="0">
                <a:latin typeface="Times New Roman" panose="02020603050405020304" pitchFamily="18" charset="0"/>
                <a:cs typeface="Times New Roman" panose="02020603050405020304" pitchFamily="18" charset="0"/>
              </a:rPr>
              <a:t>precipitación.</a:t>
            </a:r>
          </a:p>
          <a:p>
            <a:pPr algn="just"/>
            <a:endParaRPr lang="es-EC" sz="1600" dirty="0" smtClean="0">
              <a:latin typeface="Times New Roman" panose="02020603050405020304" pitchFamily="18" charset="0"/>
              <a:cs typeface="Times New Roman" panose="02020603050405020304" pitchFamily="18" charset="0"/>
            </a:endParaRPr>
          </a:p>
          <a:p>
            <a:pPr algn="just"/>
            <a:endParaRPr lang="es-EC" sz="1600" dirty="0">
              <a:latin typeface="Times New Roman" panose="02020603050405020304" pitchFamily="18" charset="0"/>
              <a:cs typeface="Times New Roman" panose="02020603050405020304" pitchFamily="18" charset="0"/>
            </a:endParaRPr>
          </a:p>
          <a:p>
            <a:pPr marL="109728" indent="0" algn="just">
              <a:buNone/>
            </a:pPr>
            <a:endParaRPr lang="es-EC" sz="1600" b="1" dirty="0" smtClean="0">
              <a:latin typeface="Times New Roman" panose="02020603050405020304" pitchFamily="18" charset="0"/>
              <a:cs typeface="Times New Roman" panose="02020603050405020304" pitchFamily="18" charset="0"/>
            </a:endParaRPr>
          </a:p>
          <a:p>
            <a:pPr lvl="0" algn="just"/>
            <a:endParaRPr lang="es-EC" sz="1600" dirty="0">
              <a:latin typeface="Times New Roman" panose="02020603050405020304" pitchFamily="18" charset="0"/>
              <a:cs typeface="Times New Roman" panose="02020603050405020304" pitchFamily="18" charset="0"/>
            </a:endParaRPr>
          </a:p>
          <a:p>
            <a:pPr lvl="0" algn="just"/>
            <a:r>
              <a:rPr lang="es-EC" sz="1600" dirty="0" smtClean="0">
                <a:latin typeface="Times New Roman" panose="02020603050405020304" pitchFamily="18" charset="0"/>
                <a:cs typeface="Times New Roman" panose="02020603050405020304" pitchFamily="18" charset="0"/>
              </a:rPr>
              <a:t>Procesar observaciones GPS de al menos 30 días comprendidos entre el período de noviembre 2017 a enero 2018, utilizando el software libre RTKLIB v2.4.2 para recuperar el ZTD. </a:t>
            </a:r>
          </a:p>
          <a:p>
            <a:pPr lvl="0" algn="just"/>
            <a:endParaRPr lang="es-EC" sz="1600" dirty="0" smtClean="0">
              <a:latin typeface="Times New Roman" panose="02020603050405020304" pitchFamily="18" charset="0"/>
              <a:cs typeface="Times New Roman" panose="02020603050405020304" pitchFamily="18" charset="0"/>
            </a:endParaRPr>
          </a:p>
          <a:p>
            <a:pPr lvl="0" algn="just"/>
            <a:r>
              <a:rPr lang="es-EC" sz="1600" dirty="0" smtClean="0">
                <a:latin typeface="Times New Roman" panose="02020603050405020304" pitchFamily="18" charset="0"/>
                <a:cs typeface="Times New Roman" panose="02020603050405020304" pitchFamily="18" charset="0"/>
              </a:rPr>
              <a:t>Calcular el Retardo Cenital Húmedo (ZWD) a partir del ZTD recuperado para estimar el PWV en intervalos de 1 hora y el valor promedio diario.</a:t>
            </a:r>
          </a:p>
          <a:p>
            <a:pPr marL="109728" lvl="0" indent="0" algn="just">
              <a:buNone/>
            </a:pPr>
            <a:endParaRPr lang="es-EC" sz="1600" dirty="0" smtClean="0">
              <a:latin typeface="Times New Roman" panose="02020603050405020304" pitchFamily="18" charset="0"/>
              <a:cs typeface="Times New Roman" panose="02020603050405020304" pitchFamily="18" charset="0"/>
            </a:endParaRPr>
          </a:p>
          <a:p>
            <a:pPr lvl="0" algn="just"/>
            <a:r>
              <a:rPr lang="es-EC" sz="1600" dirty="0" smtClean="0">
                <a:latin typeface="Times New Roman" panose="02020603050405020304" pitchFamily="18" charset="0"/>
                <a:cs typeface="Times New Roman" panose="02020603050405020304" pitchFamily="18" charset="0"/>
              </a:rPr>
              <a:t>Comparar PWV estimado con datos de precipitación  de la estación meteorológica para reconocer patrones que permitan diferenciar días lluviosos de aquellos que no presentan precipitaciones.</a:t>
            </a:r>
          </a:p>
          <a:p>
            <a:pPr algn="just"/>
            <a:endParaRPr lang="es-EC" sz="1600" dirty="0">
              <a:latin typeface="Times New Roman" panose="02020603050405020304" pitchFamily="18" charset="0"/>
              <a:cs typeface="Times New Roman" panose="02020603050405020304" pitchFamily="18" charset="0"/>
            </a:endParaRPr>
          </a:p>
        </p:txBody>
      </p:sp>
      <p:sp>
        <p:nvSpPr>
          <p:cNvPr id="6" name="1 Título"/>
          <p:cNvSpPr txBox="1">
            <a:spLocks/>
          </p:cNvSpPr>
          <p:nvPr/>
        </p:nvSpPr>
        <p:spPr>
          <a:xfrm>
            <a:off x="817027" y="2564904"/>
            <a:ext cx="7355160" cy="701824"/>
          </a:xfrm>
          <a:prstGeom prst="rect">
            <a:avLst/>
          </a:prstGeom>
        </p:spPr>
        <p:txBody>
          <a:bodyPr vert="horz" anchor="ctr">
            <a:normAutofit fontScale="60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C" b="1" dirty="0" smtClean="0"/>
              <a:t>OBJETIVOS ESPECÍFICOS</a:t>
            </a:r>
            <a:r>
              <a:rPr lang="es-ES" dirty="0" smtClean="0"/>
              <a:t/>
            </a:r>
            <a:br>
              <a:rPr lang="es-ES" dirty="0" smtClean="0"/>
            </a:br>
            <a:endParaRPr lang="es-ES" dirty="0"/>
          </a:p>
        </p:txBody>
      </p:sp>
    </p:spTree>
    <p:extLst>
      <p:ext uri="{BB962C8B-B14F-4D97-AF65-F5344CB8AC3E}">
        <p14:creationId xmlns:p14="http://schemas.microsoft.com/office/powerpoint/2010/main" val="1343482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7902" y="5474662"/>
            <a:ext cx="6078274" cy="261610"/>
          </a:xfrm>
          <a:prstGeom prst="rect">
            <a:avLst/>
          </a:prstGeom>
        </p:spPr>
        <p:txBody>
          <a:bodyPr wrap="square">
            <a:spAutoFit/>
          </a:bodyPr>
          <a:lstStyle/>
          <a:p>
            <a:pPr algn="ctr">
              <a:spcAft>
                <a:spcPts val="0"/>
              </a:spcAft>
            </a:pPr>
            <a:r>
              <a:rPr lang="es-EC" sz="1100" i="1" dirty="0" smtClean="0">
                <a:solidFill>
                  <a:srgbClr val="5F5F5F"/>
                </a:solidFill>
                <a:effectLst/>
                <a:latin typeface="Times New Roman"/>
                <a:ea typeface="Calibri"/>
                <a:cs typeface="Times New Roman"/>
              </a:rPr>
              <a:t>Figura 4. Ubicación geográfica de la estación de monitoreo contínuo EPEC y estación meteorológica</a:t>
            </a:r>
            <a:endParaRPr lang="es-ES" sz="1100" i="1" dirty="0" smtClean="0">
              <a:solidFill>
                <a:srgbClr val="5F5F5F"/>
              </a:solidFill>
              <a:effectLst/>
              <a:latin typeface="Times New Roman"/>
              <a:ea typeface="Calibri"/>
              <a:cs typeface="Times New Roman"/>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03" t="41171" r="52603" b="18027"/>
          <a:stretch/>
        </p:blipFill>
        <p:spPr bwMode="auto">
          <a:xfrm>
            <a:off x="6300192" y="1124744"/>
            <a:ext cx="2376264" cy="21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317" t="42123" r="18744" b="19276"/>
          <a:stretch/>
        </p:blipFill>
        <p:spPr bwMode="auto">
          <a:xfrm>
            <a:off x="6353312" y="3730045"/>
            <a:ext cx="2304256" cy="2006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6156176" y="5890160"/>
            <a:ext cx="2908377" cy="430887"/>
          </a:xfrm>
          <a:prstGeom prst="rect">
            <a:avLst/>
          </a:prstGeom>
        </p:spPr>
        <p:txBody>
          <a:bodyPr wrap="square">
            <a:spAutoFit/>
          </a:bodyPr>
          <a:lstStyle/>
          <a:p>
            <a:pPr algn="ctr"/>
            <a:r>
              <a:rPr lang="es-EC" sz="1100" i="1" dirty="0">
                <a:solidFill>
                  <a:schemeClr val="tx1">
                    <a:lumMod val="50000"/>
                    <a:lumOff val="50000"/>
                  </a:schemeClr>
                </a:solidFill>
                <a:latin typeface="Times New Roman" panose="02020603050405020304" pitchFamily="18" charset="0"/>
                <a:cs typeface="Times New Roman" panose="02020603050405020304" pitchFamily="18" charset="0"/>
              </a:rPr>
              <a:t>Figura 5</a:t>
            </a:r>
            <a:r>
              <a:rPr lang="es-EC" sz="1100" i="1" dirty="0" smtClean="0">
                <a:solidFill>
                  <a:schemeClr val="tx1">
                    <a:lumMod val="50000"/>
                    <a:lumOff val="50000"/>
                  </a:schemeClr>
                </a:solidFill>
                <a:latin typeface="Times New Roman" panose="02020603050405020304" pitchFamily="18" charset="0"/>
                <a:cs typeface="Times New Roman" panose="02020603050405020304" pitchFamily="18" charset="0"/>
              </a:rPr>
              <a:t>. Estación EPEC</a:t>
            </a:r>
          </a:p>
          <a:p>
            <a:pPr algn="ctr"/>
            <a:r>
              <a:rPr lang="es-EC" sz="1100" i="1" dirty="0" smtClean="0">
                <a:solidFill>
                  <a:schemeClr val="tx1">
                    <a:lumMod val="50000"/>
                    <a:lumOff val="50000"/>
                  </a:schemeClr>
                </a:solidFill>
                <a:latin typeface="Times New Roman" panose="02020603050405020304" pitchFamily="18" charset="0"/>
                <a:cs typeface="Times New Roman" panose="02020603050405020304" pitchFamily="18" charset="0"/>
              </a:rPr>
              <a:t>Fuente</a:t>
            </a:r>
            <a:r>
              <a:rPr lang="es-EC" sz="1100"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s-ES" sz="1100" i="1" dirty="0" smtClean="0">
                <a:solidFill>
                  <a:schemeClr val="tx1">
                    <a:lumMod val="50000"/>
                    <a:lumOff val="50000"/>
                  </a:schemeClr>
                </a:solidFill>
                <a:latin typeface="Times New Roman" panose="02020603050405020304" pitchFamily="18" charset="0"/>
                <a:cs typeface="Times New Roman" panose="02020603050405020304" pitchFamily="18" charset="0"/>
              </a:rPr>
              <a:t>(IGM,2018)</a:t>
            </a:r>
            <a:endParaRPr lang="es-EC" sz="1100" i="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6" name="5 Título"/>
          <p:cNvSpPr>
            <a:spLocks noGrp="1"/>
          </p:cNvSpPr>
          <p:nvPr>
            <p:ph type="title"/>
          </p:nvPr>
        </p:nvSpPr>
        <p:spPr>
          <a:xfrm>
            <a:off x="392986" y="474499"/>
            <a:ext cx="8355478" cy="990600"/>
          </a:xfrm>
        </p:spPr>
        <p:txBody>
          <a:bodyPr>
            <a:normAutofit/>
          </a:bodyPr>
          <a:lstStyle/>
          <a:p>
            <a:r>
              <a:rPr lang="en-US" sz="3200" b="1" dirty="0" smtClean="0">
                <a:latin typeface="Times New Roman" panose="02020603050405020304" pitchFamily="18" charset="0"/>
                <a:cs typeface="Times New Roman" panose="02020603050405020304" pitchFamily="18" charset="0"/>
              </a:rPr>
              <a:t>UBICACIÓN DEL ESTUDIO</a:t>
            </a:r>
            <a:endParaRPr lang="es-EC" sz="3200" dirty="0"/>
          </a:p>
        </p:txBody>
      </p:sp>
      <p:pic>
        <p:nvPicPr>
          <p:cNvPr id="2" name="Picture 2" descr="C:\Users\equipo\Desktop\u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715" y="1345471"/>
            <a:ext cx="5832648" cy="412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95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2708920"/>
            <a:ext cx="7344816" cy="1066800"/>
          </a:xfrm>
        </p:spPr>
        <p:txBody>
          <a:bodyPr>
            <a:noAutofit/>
          </a:bodyPr>
          <a:lstStyle/>
          <a:p>
            <a:r>
              <a:rPr lang="es-ES" sz="7200" dirty="0" smtClean="0">
                <a:latin typeface="Times New Roman" panose="02020603050405020304" pitchFamily="18" charset="0"/>
                <a:cs typeface="Times New Roman" panose="02020603050405020304" pitchFamily="18" charset="0"/>
              </a:rPr>
              <a:t>METODOLOGÍA</a:t>
            </a:r>
            <a:endParaRPr lang="es-EC"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919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quipo\Desktop\m.png"/>
          <p:cNvPicPr>
            <a:picLocks noChangeAspect="1" noChangeArrowheads="1"/>
          </p:cNvPicPr>
          <p:nvPr/>
        </p:nvPicPr>
        <p:blipFill rotWithShape="1">
          <a:blip r:embed="rId2">
            <a:extLst>
              <a:ext uri="{28A0092B-C50C-407E-A947-70E740481C1C}">
                <a14:useLocalDpi xmlns:a14="http://schemas.microsoft.com/office/drawing/2010/main" val="0"/>
              </a:ext>
            </a:extLst>
          </a:blip>
          <a:srcRect r="22159" b="13110"/>
          <a:stretch/>
        </p:blipFill>
        <p:spPr bwMode="auto">
          <a:xfrm>
            <a:off x="1972991" y="791768"/>
            <a:ext cx="5191297" cy="5935427"/>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411760" y="6596390"/>
            <a:ext cx="4752528" cy="261610"/>
          </a:xfrm>
          <a:prstGeom prst="rect">
            <a:avLst/>
          </a:prstGeom>
        </p:spPr>
        <p:txBody>
          <a:bodyPr wrap="square">
            <a:spAutoFit/>
          </a:bodyPr>
          <a:lstStyle/>
          <a:p>
            <a:pPr algn="ctr">
              <a:spcAft>
                <a:spcPts val="0"/>
              </a:spcAft>
            </a:pPr>
            <a:r>
              <a:rPr lang="es-EC" sz="1100" i="1" dirty="0">
                <a:solidFill>
                  <a:srgbClr val="5F5F5F"/>
                </a:solidFill>
                <a:latin typeface="Times New Roman"/>
                <a:ea typeface="Calibri"/>
                <a:cs typeface="Times New Roman"/>
              </a:rPr>
              <a:t>Figura 8</a:t>
            </a:r>
            <a:r>
              <a:rPr lang="es-EC" sz="1100" i="1" dirty="0" smtClean="0">
                <a:solidFill>
                  <a:srgbClr val="5F5F5F"/>
                </a:solidFill>
                <a:latin typeface="Times New Roman"/>
                <a:ea typeface="Calibri"/>
                <a:cs typeface="Times New Roman"/>
              </a:rPr>
              <a:t>. Diagrama metodológico</a:t>
            </a:r>
            <a:endParaRPr lang="es-EC" sz="1100" i="1" dirty="0">
              <a:solidFill>
                <a:srgbClr val="5F5F5F"/>
              </a:solidFill>
              <a:latin typeface="Times New Roman"/>
              <a:ea typeface="Calibri"/>
              <a:cs typeface="Times New Roman"/>
            </a:endParaRPr>
          </a:p>
        </p:txBody>
      </p:sp>
      <p:sp>
        <p:nvSpPr>
          <p:cNvPr id="8" name="1 Título"/>
          <p:cNvSpPr>
            <a:spLocks noGrp="1"/>
          </p:cNvSpPr>
          <p:nvPr>
            <p:ph type="title"/>
          </p:nvPr>
        </p:nvSpPr>
        <p:spPr>
          <a:xfrm>
            <a:off x="179512" y="404664"/>
            <a:ext cx="8229600" cy="1066800"/>
          </a:xfrm>
        </p:spPr>
        <p:txBody>
          <a:bodyPr>
            <a:normAutofit fontScale="90000"/>
          </a:bodyPr>
          <a:lstStyle/>
          <a:p>
            <a:pPr lvl="0"/>
            <a:r>
              <a:rPr lang="es-EC" dirty="0" smtClean="0">
                <a:latin typeface="Times New Roman" panose="02020603050405020304" pitchFamily="18" charset="0"/>
                <a:cs typeface="Times New Roman" panose="02020603050405020304" pitchFamily="18" charset="0"/>
              </a:rPr>
              <a:t>DIAGRAMA METODOLÓGICO</a:t>
            </a:r>
            <a:r>
              <a:rPr lang="es-ES" dirty="0">
                <a:latin typeface="Times New Roman" panose="02020603050405020304" pitchFamily="18" charset="0"/>
                <a:cs typeface="Times New Roman" panose="02020603050405020304" pitchFamily="18" charset="0"/>
              </a:rPr>
              <a:t/>
            </a:r>
            <a:br>
              <a:rPr lang="es-ES" dirty="0">
                <a:latin typeface="Times New Roman" panose="02020603050405020304" pitchFamily="18" charset="0"/>
                <a:cs typeface="Times New Roman" panose="02020603050405020304" pitchFamily="18" charset="0"/>
              </a:rPr>
            </a:br>
            <a:endParaRPr lang="es-ES" dirty="0">
              <a:latin typeface="Times New Roman" panose="02020603050405020304" pitchFamily="18" charset="0"/>
              <a:cs typeface="Times New Roman" panose="02020603050405020304" pitchFamily="18" charset="0"/>
            </a:endParaRPr>
          </a:p>
        </p:txBody>
      </p:sp>
      <p:sp>
        <p:nvSpPr>
          <p:cNvPr id="5" name="4 Rectángulo"/>
          <p:cNvSpPr/>
          <p:nvPr/>
        </p:nvSpPr>
        <p:spPr>
          <a:xfrm>
            <a:off x="4747193" y="1867907"/>
            <a:ext cx="1008112" cy="415498"/>
          </a:xfrm>
          <a:prstGeom prst="rect">
            <a:avLst/>
          </a:prstGeom>
        </p:spPr>
        <p:txBody>
          <a:bodyPr wrap="square">
            <a:spAutoFit/>
          </a:bodyPr>
          <a:lstStyle/>
          <a:p>
            <a:r>
              <a:rPr lang="es-EC" sz="1050" dirty="0" smtClean="0">
                <a:latin typeface="Times New Roman" panose="02020603050405020304" pitchFamily="18" charset="0"/>
                <a:cs typeface="Times New Roman" panose="02020603050405020304" pitchFamily="18" charset="0"/>
              </a:rPr>
              <a:t>13/11/2017 </a:t>
            </a:r>
          </a:p>
          <a:p>
            <a:r>
              <a:rPr lang="es-EC" sz="1050" dirty="0" smtClean="0">
                <a:latin typeface="Times New Roman" panose="02020603050405020304" pitchFamily="18" charset="0"/>
                <a:cs typeface="Times New Roman" panose="02020603050405020304" pitchFamily="18" charset="0"/>
              </a:rPr>
              <a:t>19 /02/2018 </a:t>
            </a:r>
            <a:endParaRPr lang="es-EC" sz="1050" dirty="0">
              <a:latin typeface="Times New Roman" panose="02020603050405020304" pitchFamily="18" charset="0"/>
              <a:cs typeface="Times New Roman" panose="02020603050405020304" pitchFamily="18" charset="0"/>
            </a:endParaRPr>
          </a:p>
        </p:txBody>
      </p:sp>
      <p:sp>
        <p:nvSpPr>
          <p:cNvPr id="2" name="1 CuadroTexto"/>
          <p:cNvSpPr txBox="1"/>
          <p:nvPr/>
        </p:nvSpPr>
        <p:spPr>
          <a:xfrm>
            <a:off x="4346503" y="1944851"/>
            <a:ext cx="432048" cy="261610"/>
          </a:xfrm>
          <a:prstGeom prst="rect">
            <a:avLst/>
          </a:prstGeom>
          <a:noFill/>
        </p:spPr>
        <p:txBody>
          <a:bodyPr wrap="square" rtlCol="0">
            <a:spAutoFit/>
          </a:bodyPr>
          <a:lstStyle/>
          <a:p>
            <a:r>
              <a:rPr lang="es-ES" sz="1100" dirty="0" smtClean="0"/>
              <a:t>99</a:t>
            </a:r>
            <a:endParaRPr lang="es-EC" sz="1100" dirty="0"/>
          </a:p>
        </p:txBody>
      </p:sp>
      <p:sp>
        <p:nvSpPr>
          <p:cNvPr id="7" name="6 CuadroTexto"/>
          <p:cNvSpPr txBox="1"/>
          <p:nvPr/>
        </p:nvSpPr>
        <p:spPr>
          <a:xfrm>
            <a:off x="6984268" y="2283405"/>
            <a:ext cx="2052228" cy="623248"/>
          </a:xfrm>
          <a:prstGeom prst="rect">
            <a:avLst/>
          </a:prstGeom>
          <a:noFill/>
        </p:spPr>
        <p:txBody>
          <a:bodyPr wrap="square" rtlCol="0">
            <a:spAutoFit/>
          </a:bodyPr>
          <a:lstStyle/>
          <a:p>
            <a:pPr>
              <a:lnSpc>
                <a:spcPct val="150000"/>
              </a:lnSpc>
            </a:pPr>
            <a:r>
              <a:rPr lang="es-ES" sz="700" b="1" dirty="0" smtClean="0"/>
              <a:t>CDDIS</a:t>
            </a:r>
            <a:r>
              <a:rPr lang="es-ES" sz="700" dirty="0" smtClean="0"/>
              <a:t> (Crustal Dinamics Data </a:t>
            </a:r>
            <a:r>
              <a:rPr lang="es-ES" sz="700" dirty="0"/>
              <a:t>I</a:t>
            </a:r>
            <a:r>
              <a:rPr lang="es-ES" sz="700" dirty="0" smtClean="0"/>
              <a:t>nformation)</a:t>
            </a:r>
          </a:p>
          <a:p>
            <a:pPr>
              <a:lnSpc>
                <a:spcPct val="150000"/>
              </a:lnSpc>
            </a:pPr>
            <a:r>
              <a:rPr lang="es-ES" sz="700" b="1" dirty="0" smtClean="0"/>
              <a:t>IGS</a:t>
            </a:r>
            <a:r>
              <a:rPr lang="es-ES" sz="700" dirty="0" smtClean="0"/>
              <a:t> (International GNSS Service)</a:t>
            </a:r>
          </a:p>
          <a:p>
            <a:pPr>
              <a:lnSpc>
                <a:spcPct val="150000"/>
              </a:lnSpc>
            </a:pPr>
            <a:r>
              <a:rPr lang="es-ES" sz="700" b="1" dirty="0" smtClean="0"/>
              <a:t>OSO</a:t>
            </a:r>
            <a:r>
              <a:rPr lang="es-ES" sz="700" dirty="0" smtClean="0"/>
              <a:t> (Onsla Space Observatory</a:t>
            </a:r>
            <a:r>
              <a:rPr lang="es-ES" sz="900" dirty="0" smtClean="0"/>
              <a:t>)</a:t>
            </a:r>
            <a:endParaRPr lang="es-EC" sz="900" dirty="0"/>
          </a:p>
        </p:txBody>
      </p:sp>
      <p:sp>
        <p:nvSpPr>
          <p:cNvPr id="12" name="11 Abrir llave"/>
          <p:cNvSpPr/>
          <p:nvPr/>
        </p:nvSpPr>
        <p:spPr>
          <a:xfrm>
            <a:off x="6804248" y="2283405"/>
            <a:ext cx="180020" cy="62324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1312011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4516</TotalTime>
  <Words>1890</Words>
  <Application>Microsoft Office PowerPoint</Application>
  <PresentationFormat>Presentación en pantalla (4:3)</PresentationFormat>
  <Paragraphs>275</Paragraphs>
  <Slides>23</Slides>
  <Notes>2</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Claridad</vt:lpstr>
      <vt:lpstr>Presentación de PowerPoint</vt:lpstr>
      <vt:lpstr>ANTECEDENTES </vt:lpstr>
      <vt:lpstr>EL PLOBLEMA</vt:lpstr>
      <vt:lpstr>Presentación de PowerPoint</vt:lpstr>
      <vt:lpstr>Efectos atmosféricos en la señal GPS </vt:lpstr>
      <vt:lpstr>OBJETIVO GENERAL </vt:lpstr>
      <vt:lpstr>UBICACIÓN DEL ESTUDIO</vt:lpstr>
      <vt:lpstr>METODOLOGÍA</vt:lpstr>
      <vt:lpstr>DIAGRAMA METODOLÓGICO </vt:lpstr>
      <vt:lpstr>PROCESAMIENTO DE DATOS: </vt:lpstr>
      <vt:lpstr>TRASFORMACIÓN DE ZTD A ZWD</vt:lpstr>
      <vt:lpstr>CÁLCULO DE VAPOR DE AGUA PRECIPITABLE  </vt:lpstr>
      <vt:lpstr>RESULTADOS</vt:lpstr>
      <vt:lpstr>COMPARACIÓN PWV- PRECIPITACIÓN  EN INTERVALOS DE UNA HORA </vt:lpstr>
      <vt:lpstr>Presentación de PowerPoint</vt:lpstr>
      <vt:lpstr>CONTENIDO PROMEDIO DIARIO DE PWV</vt:lpstr>
      <vt:lpstr>CONTENIDO PROMEDIO DIARIO DE PWV</vt:lpstr>
      <vt:lpstr>CORRELACIÓN ENTRE  LAS VARIABLES </vt:lpstr>
      <vt:lpstr>COEFICIENTE DE CORRELACIÓN </vt:lpstr>
      <vt:lpstr>  LA VALIDACIÓN DE TÉCNICA  PPP  PARA LA RECUPERACIÓN DE PWV </vt:lpstr>
      <vt:lpstr>Conclusiones</vt:lpstr>
      <vt:lpstr>Recomendaciones</vt:lpstr>
      <vt:lpstr>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Integrador III</dc:title>
  <dc:creator>Usuario</dc:creator>
  <cp:lastModifiedBy>Luffi</cp:lastModifiedBy>
  <cp:revision>239</cp:revision>
  <cp:lastPrinted>2018-06-17T17:53:02Z</cp:lastPrinted>
  <dcterms:created xsi:type="dcterms:W3CDTF">2018-01-15T03:33:09Z</dcterms:created>
  <dcterms:modified xsi:type="dcterms:W3CDTF">2018-07-09T14:50:57Z</dcterms:modified>
</cp:coreProperties>
</file>