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4" r:id="rId9"/>
    <p:sldId id="325" r:id="rId10"/>
    <p:sldId id="326" r:id="rId11"/>
    <p:sldId id="327" r:id="rId12"/>
    <p:sldId id="375" r:id="rId13"/>
    <p:sldId id="328" r:id="rId14"/>
    <p:sldId id="330" r:id="rId15"/>
    <p:sldId id="376" r:id="rId16"/>
    <p:sldId id="332" r:id="rId17"/>
    <p:sldId id="377" r:id="rId18"/>
    <p:sldId id="378" r:id="rId19"/>
    <p:sldId id="379" r:id="rId20"/>
    <p:sldId id="380" r:id="rId21"/>
    <p:sldId id="381" r:id="rId22"/>
    <p:sldId id="382" r:id="rId23"/>
    <p:sldId id="374" r:id="rId24"/>
    <p:sldId id="383" r:id="rId25"/>
    <p:sldId id="384" r:id="rId26"/>
    <p:sldId id="385" r:id="rId27"/>
    <p:sldId id="386" r:id="rId28"/>
    <p:sldId id="390" r:id="rId29"/>
    <p:sldId id="391" r:id="rId30"/>
    <p:sldId id="392" r:id="rId31"/>
    <p:sldId id="393" r:id="rId32"/>
    <p:sldId id="394" r:id="rId33"/>
    <p:sldId id="395" r:id="rId34"/>
    <p:sldId id="280" r:id="rId35"/>
    <p:sldId id="388" r:id="rId36"/>
    <p:sldId id="389" r:id="rId37"/>
    <p:sldId id="315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8" autoAdjust="0"/>
  </p:normalViewPr>
  <p:slideViewPr>
    <p:cSldViewPr>
      <p:cViewPr varScale="1">
        <p:scale>
          <a:sx n="56" d="100"/>
          <a:sy n="56" d="100"/>
        </p:scale>
        <p:origin x="15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GPSWox</a:t>
            </a:r>
            <a:r>
              <a:rPr lang="es-EC" baseline="0"/>
              <a:t> vs Traccar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Gpswox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1"/>
                <c:pt idx="0">
                  <c:v>gasto mensual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51-4ABF-955D-878EFDE622E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Traccar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1"/>
                <c:pt idx="0">
                  <c:v>gasto mensual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51-4ABF-955D-878EFDE62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653040"/>
        <c:axId val="6686421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Columna1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1"/>
                      <c:pt idx="0">
                        <c:v>gasto mensual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8F51-4ABF-955D-878EFDE622E3}"/>
                  </c:ext>
                </c:extLst>
              </c15:ser>
            </c15:filteredBarSeries>
          </c:ext>
        </c:extLst>
      </c:barChart>
      <c:catAx>
        <c:axId val="6686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8642160"/>
        <c:crosses val="autoZero"/>
        <c:auto val="1"/>
        <c:lblAlgn val="ctr"/>
        <c:lblOffset val="100"/>
        <c:noMultiLvlLbl val="0"/>
      </c:catAx>
      <c:valAx>
        <c:axId val="66864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865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3925-543C-49D0-8C24-67A8414A8D01}" type="datetimeFigureOut">
              <a:rPr lang="es-EC" smtClean="0"/>
              <a:t>04/07/2018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3450-91B1-49D9-B8D4-475E1267091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30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43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22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latin typeface="Times New Roman" panose="02020603050405020304" pitchFamily="18" charset="0"/>
              </a:rPr>
              <a:t>Cato</a:t>
            </a:r>
            <a:endParaRPr lang="es-EC" sz="1200" b="1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Desarrollando un análisis de mercado para su prototipo y pruebas de campo con resultados tolerantes. Pero sin mercado potencial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latin typeface="Times New Roman" panose="02020603050405020304" pitchFamily="18" charset="0"/>
              </a:rPr>
              <a:t>U</a:t>
            </a:r>
            <a:r>
              <a:rPr lang="es-ES" sz="1200" b="1" baseline="0" dirty="0" smtClean="0">
                <a:latin typeface="Times New Roman" panose="02020603050405020304" pitchFamily="18" charset="0"/>
              </a:rPr>
              <a:t> Guayaquil</a:t>
            </a:r>
            <a:endParaRPr lang="es-EC" sz="1200" b="1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análisis de algunas plataformas de licencia libre para un entorno especifico y realiza las debidas recomendaciones que se debe tomar para levantar un sistema de rastreo para vehículos. Position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x-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56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 de bloques general que sintetiza su funcionamiento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406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GSM 850,900,</a:t>
            </a:r>
            <a:r>
              <a:rPr lang="es-EC" baseline="0" dirty="0" smtClean="0"/>
              <a:t> 1800, 1900 </a:t>
            </a:r>
            <a:r>
              <a:rPr lang="es-EC" baseline="0" dirty="0" err="1" smtClean="0"/>
              <a:t>Mhz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52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48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3450-91B1-49D9-B8D4-475E1267091A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179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39833E-B79A-488A-B70C-84EC6BF440D2}" type="datetime1">
              <a:rPr lang="es-EC" smtClean="0"/>
              <a:t>04/07/2018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D3BB-627A-4603-81BE-45C211887E8A}" type="datetime1">
              <a:rPr lang="es-EC" smtClean="0"/>
              <a:t>04/07/2018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168-3C16-4D2E-B27A-2D0173E8CD75}" type="datetime1">
              <a:rPr lang="es-EC" smtClean="0"/>
              <a:t>04/07/2018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77F-AF37-420E-AA86-00F40E121D04}" type="datetime1">
              <a:rPr lang="es-EC" smtClean="0"/>
              <a:t>04/07/2018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540F-2E2C-4761-A260-C9EA6930C459}" type="datetime1">
              <a:rPr lang="es-EC" smtClean="0"/>
              <a:t>04/07/2018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1BC9-791A-4A2E-8B9D-82062648E841}" type="datetime1">
              <a:rPr lang="es-EC" smtClean="0"/>
              <a:t>04/07/2018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EB6B-FE49-4023-9327-917A7D1D7578}" type="datetime1">
              <a:rPr lang="es-EC" smtClean="0"/>
              <a:t>04/07/2018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0C05-544A-4CED-BB04-2D3914223964}" type="datetime1">
              <a:rPr lang="es-EC" smtClean="0"/>
              <a:t>04/07/2018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875-310D-4925-9E65-E5AD16898499}" type="datetime1">
              <a:rPr lang="es-EC" smtClean="0"/>
              <a:t>04/07/2018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41F3-4D78-42F9-898B-9F76F00F6C19}" type="datetime1">
              <a:rPr lang="es-EC" smtClean="0"/>
              <a:t>04/07/2018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E739-079F-4294-BA9C-E117781AC1ED}" type="datetime1">
              <a:rPr lang="es-EC" smtClean="0"/>
              <a:t>04/07/2018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7C25BA-55ED-4316-8070-05CA1F96FF51}" type="datetime1">
              <a:rPr lang="es-EC" smtClean="0"/>
              <a:t>04/07/2018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4161416-CF6C-4D49-A1D7-EEB61AF4E1E7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138.197.210.140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1800" b="1" dirty="0">
                <a:solidFill>
                  <a:schemeClr val="bg2">
                    <a:lumMod val="50000"/>
                  </a:schemeClr>
                </a:solidFill>
              </a:rPr>
              <a:t>UNIVERSIDAD DE LAS FUERZAS ARMADAS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</a:rPr>
              <a:t>– ESPE</a:t>
            </a:r>
            <a:br>
              <a:rPr lang="es-EC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C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C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EC" sz="1800" b="1" dirty="0">
                <a:solidFill>
                  <a:schemeClr val="bg2">
                    <a:lumMod val="50000"/>
                  </a:schemeClr>
                </a:solidFill>
              </a:rPr>
              <a:t>DEPARTAMENTO DE ELÉCTRICA Y ELECTRÓNICA </a:t>
            </a:r>
            <a:br>
              <a:rPr lang="es-EC" sz="1800" b="1" dirty="0">
                <a:solidFill>
                  <a:schemeClr val="bg2">
                    <a:lumMod val="50000"/>
                  </a:schemeClr>
                </a:solidFill>
              </a:rPr>
            </a:br>
            <a:endParaRPr lang="es-EC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b="1" dirty="0" smtClean="0"/>
              <a:t>TRABAJO</a:t>
            </a:r>
            <a:r>
              <a:rPr lang="es-EC" b="1" dirty="0" smtClean="0"/>
              <a:t> </a:t>
            </a:r>
            <a:r>
              <a:rPr lang="es-EC" b="1" dirty="0"/>
              <a:t>DE TITULACIÓN PREVIO A LA OBTENCIÓN</a:t>
            </a:r>
          </a:p>
          <a:p>
            <a:r>
              <a:rPr lang="es-EC" b="1" dirty="0"/>
              <a:t>DEL TÍTULO DE INGENIERO ELECTRÓNICO EN REDES Y COMUNICACIÓN DE </a:t>
            </a:r>
            <a:r>
              <a:rPr lang="es-EC" b="1" dirty="0" smtClean="0"/>
              <a:t>DATOS</a:t>
            </a:r>
            <a:endParaRPr lang="es-EC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39552" y="2655891"/>
            <a:ext cx="3236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800" b="1" i="1" dirty="0">
                <a:latin typeface="Arial" pitchFamily="34" charset="0"/>
              </a:rPr>
              <a:t>CRISTIAN GEOVANNY PARRA CANGAS</a:t>
            </a:r>
            <a:endParaRPr lang="es-ES" sz="1800" dirty="0">
              <a:latin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17433"/>
              </p:ext>
            </p:extLst>
          </p:nvPr>
        </p:nvGraphicFramePr>
        <p:xfrm>
          <a:off x="539552" y="4502119"/>
          <a:ext cx="3343881" cy="549275"/>
        </p:xfrm>
        <a:graphic>
          <a:graphicData uri="http://schemas.openxmlformats.org/drawingml/2006/table">
            <a:tbl>
              <a:tblPr/>
              <a:tblGrid>
                <a:gridCol w="3343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C" sz="1800" b="1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Dr. NIKOLAI ESPINOSA</a:t>
                      </a:r>
                      <a:endParaRPr lang="es-ES" sz="1800" b="1" i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4" marR="6858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059832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>
              <a:latin typeface="Arial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86" y="534460"/>
            <a:ext cx="3435987" cy="11309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39552" y="198883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Autor</a:t>
            </a:r>
            <a:r>
              <a:rPr lang="en-US" sz="2400" b="1" dirty="0" smtClean="0"/>
              <a:t>: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9552" y="375426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Director:</a:t>
            </a:r>
            <a:endParaRPr lang="es-EC" sz="2400" b="1" dirty="0"/>
          </a:p>
        </p:txBody>
      </p:sp>
      <p:graphicFrame>
        <p:nvGraphicFramePr>
          <p:cNvPr id="1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10883"/>
              </p:ext>
            </p:extLst>
          </p:nvPr>
        </p:nvGraphicFramePr>
        <p:xfrm>
          <a:off x="1187624" y="5519882"/>
          <a:ext cx="1728192" cy="844219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4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C" sz="1800" b="1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Sangolquí</a:t>
                      </a:r>
                      <a:r>
                        <a:rPr lang="es-EC" sz="180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EC" sz="1800" b="1" i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C" sz="180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endParaRPr lang="es-ES" sz="1800" b="1" i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4" marR="6858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0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HARDWARE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10</a:t>
            </a:fld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510734" y="773996"/>
            <a:ext cx="36720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Equipo Rastreador TK 303G</a:t>
            </a:r>
          </a:p>
        </p:txBody>
      </p:sp>
      <p:pic>
        <p:nvPicPr>
          <p:cNvPr id="8" name="Imagen 7" descr="Resultado de imagen para tk 303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6517" r="13238" b="36864"/>
          <a:stretch/>
        </p:blipFill>
        <p:spPr bwMode="auto">
          <a:xfrm>
            <a:off x="2117167" y="1651159"/>
            <a:ext cx="4291037" cy="2729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83568" y="4797152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Equipo utilizado</a:t>
            </a:r>
            <a:r>
              <a:rPr lang="es-EC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modos de </a:t>
            </a:r>
            <a:r>
              <a:rPr lang="es-EC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funciampliamente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rastreo de vehículos, gestión de flotas, etc. Tiene básicamente </a:t>
            </a:r>
            <a:r>
              <a:rPr lang="es-EC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onamiento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modo SMS y el modo GPRS para realizar consultas y tomar acciones de manera remota. </a:t>
            </a:r>
          </a:p>
        </p:txBody>
      </p:sp>
    </p:spTree>
    <p:extLst>
      <p:ext uri="{BB962C8B-B14F-4D97-AF65-F5344CB8AC3E}">
        <p14:creationId xmlns:p14="http://schemas.microsoft.com/office/powerpoint/2010/main" val="18644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39552" y="4046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HARDWARE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11</a:t>
            </a:fld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477991" y="837873"/>
            <a:ext cx="55034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/>
              <a:t> </a:t>
            </a:r>
            <a:r>
              <a:rPr lang="es-EC" sz="2200" b="1" dirty="0" smtClean="0"/>
              <a:t>Servicios y características del equipo</a:t>
            </a:r>
            <a:endParaRPr lang="es-EC" sz="2200" b="1" dirty="0"/>
          </a:p>
        </p:txBody>
      </p:sp>
      <p:sp>
        <p:nvSpPr>
          <p:cNvPr id="10" name="Rectángulo 9"/>
          <p:cNvSpPr/>
          <p:nvPr/>
        </p:nvSpPr>
        <p:spPr>
          <a:xfrm>
            <a:off x="907482" y="1628800"/>
            <a:ext cx="7483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Antena GSM/GPS Interna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GSM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cuatribanda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SOS botón de pánico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Geofence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alarma del movimiento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alarma 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velocidad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Apagar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motor 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remotamente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8033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12</a:t>
            </a:fld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743174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Soporta sensor de combustible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Realtime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google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maps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Mostrar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lat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long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enlace a google </a:t>
            </a:r>
            <a:r>
              <a:rPr lang="es-E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maps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Soporta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números autorizados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0" y="3284984"/>
            <a:ext cx="3289274" cy="29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2641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39552" y="4046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HARDWARE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4716016" y="131952"/>
            <a:ext cx="1332156" cy="365125"/>
          </a:xfrm>
        </p:spPr>
        <p:txBody>
          <a:bodyPr/>
          <a:lstStyle/>
          <a:p>
            <a:fld id="{E4161416-CF6C-4D49-A1D7-EEB61AF4E1E7}" type="slidenum">
              <a:rPr lang="es-EC" smtClean="0"/>
              <a:t>13</a:t>
            </a:fld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16565"/>
              </p:ext>
            </p:extLst>
          </p:nvPr>
        </p:nvGraphicFramePr>
        <p:xfrm>
          <a:off x="944837" y="908720"/>
          <a:ext cx="7128791" cy="6000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286">
                  <a:extLst>
                    <a:ext uri="{9D8B030D-6E8A-4147-A177-3AD203B41FA5}">
                      <a16:colId xmlns="" xmlns:a16="http://schemas.microsoft.com/office/drawing/2014/main" val="888777351"/>
                    </a:ext>
                  </a:extLst>
                </a:gridCol>
                <a:gridCol w="4522505">
                  <a:extLst>
                    <a:ext uri="{9D8B030D-6E8A-4147-A177-3AD203B41FA5}">
                      <a16:colId xmlns="" xmlns:a16="http://schemas.microsoft.com/office/drawing/2014/main" val="3152435083"/>
                    </a:ext>
                  </a:extLst>
                </a:gridCol>
              </a:tblGrid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Contenido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especificación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6106091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Dimensión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9.6 × 5.3 × 1.6 cm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33242008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Peso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8528677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GSM/GPRS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18677267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Banda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850/900/1800/1900 Mhz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93301809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Sensibilidad del GPS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-159dBm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03804851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Precisión del GPS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 metros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29124193"/>
                  </a:ext>
                </a:extLst>
              </a:tr>
              <a:tr h="8659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GPS hora de inicio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estado frío 45 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estado caliente 35 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estado caliente 1 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36285659"/>
                  </a:ext>
                </a:extLst>
              </a:tr>
              <a:tr h="5144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Alimentación del coche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 V-24 V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73707846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Batería de reserva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cargable 3.7 V 700 mA batería de Ion de litio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9289288"/>
                  </a:ext>
                </a:extLst>
              </a:tr>
              <a:tr h="5576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Temperatura de almacenamiento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-40 ° C a + 85 ° C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12218687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Temp de la operación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-20 ° C a + 65 ° C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08778928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Humedad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5% - 95% sin condensación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67293155"/>
                  </a:ext>
                </a:extLst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8351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55576" y="832787"/>
            <a:ext cx="4129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/>
              <a:t>Comandos de configuración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14</a:t>
            </a:fld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899592" y="1268760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enviar una serie de comandos al dispositivo para indicar el modo de operación y las funciones que se requieren activar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03660" y="2564904"/>
            <a:ext cx="7828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Inicialización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Enviar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un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sms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al dispositivo con el comando (</a:t>
            </a:r>
            <a:r>
              <a:rPr lang="es-EC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begin+password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el comando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sería: begin123456</a:t>
            </a:r>
            <a:endParaRPr lang="es-EC" sz="2000" dirty="0"/>
          </a:p>
        </p:txBody>
      </p:sp>
      <p:sp>
        <p:nvSpPr>
          <p:cNvPr id="10" name="Rectángulo 9"/>
          <p:cNvSpPr/>
          <p:nvPr/>
        </p:nvSpPr>
        <p:spPr>
          <a:xfrm>
            <a:off x="755576" y="4283244"/>
            <a:ext cx="7776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133475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Cortar el sistema de combustible y energía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el comando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(stop123456)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el usuario puede apagar el vehículo de manera remota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869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15</a:t>
            </a:fld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760664" y="881425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controlar y activar las demás funciones se debe enviar comandos similares vía celular, para evitar que el usuario memorice y envié estos comandos se desarrolló una app (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Android Studio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para facilitar este proceso: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5418" t="12055"/>
          <a:stretch/>
        </p:blipFill>
        <p:spPr bwMode="auto">
          <a:xfrm>
            <a:off x="1259632" y="2276872"/>
            <a:ext cx="676875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5189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16</a:t>
            </a:fld>
            <a:endParaRPr lang="es-EC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3568" y="78688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Con el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menú desarrollado el envió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de comandos por SMS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transparente para el usuario, para cada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iteración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que el usuario realice dentro del menú se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programa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envió inmediato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del SMS con el comando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correspondiente</a:t>
            </a:r>
            <a:endParaRPr lang="es-EC" sz="2000" dirty="0"/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3168352" cy="446449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96544" y="3068960"/>
            <a:ext cx="36038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17</a:t>
            </a:fld>
            <a:endParaRPr lang="es-EC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3568" y="908720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Plataforma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700808"/>
            <a:ext cx="7622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</a:rPr>
              <a:t>Realizando un análisis de algunas plataformas libres se opto por elegir la plataforma </a:t>
            </a:r>
            <a:r>
              <a:rPr lang="es-EC" sz="2200" dirty="0" err="1" smtClean="0">
                <a:latin typeface="Times New Roman" panose="02020603050405020304" pitchFamily="18" charset="0"/>
              </a:rPr>
              <a:t>Traccar</a:t>
            </a:r>
            <a:r>
              <a:rPr lang="es-EC" sz="2200" dirty="0" smtClean="0">
                <a:latin typeface="Times New Roman" panose="02020603050405020304" pitchFamily="18" charset="0"/>
              </a:rPr>
              <a:t> para rastreo satelital, compatible con el equipo GPS TK 303 G</a:t>
            </a:r>
            <a:endParaRPr lang="es-EC" sz="2200" dirty="0"/>
          </a:p>
        </p:txBody>
      </p:sp>
      <p:sp>
        <p:nvSpPr>
          <p:cNvPr id="13" name="Rectángulo 12"/>
          <p:cNvSpPr/>
          <p:nvPr/>
        </p:nvSpPr>
        <p:spPr>
          <a:xfrm>
            <a:off x="683568" y="3284984"/>
            <a:ext cx="7622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</a:rPr>
              <a:t>Este software se instalará en un servidor virtual y tendrá una dirección IP estática y un puerto definido para la conexión de los diferentes dispositivos.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21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18</a:t>
            </a:fld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4" y="1988840"/>
            <a:ext cx="7889964" cy="38850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44199" y="901928"/>
            <a:ext cx="7622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</a:rPr>
              <a:t>Se puede obtener versiones para distintos sistemas operativos:</a:t>
            </a:r>
            <a:endParaRPr lang="es-EC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7628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19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3795" t="18434" r="37665" b="22105"/>
          <a:stretch/>
        </p:blipFill>
        <p:spPr bwMode="auto">
          <a:xfrm>
            <a:off x="827584" y="2420888"/>
            <a:ext cx="734481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88779" y="908720"/>
            <a:ext cx="7622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</a:rPr>
              <a:t>El proceso de instalación y configuración de la plataforma se lo realiza por la ventana de comandos, se optó </a:t>
            </a:r>
            <a:r>
              <a:rPr lang="es-EC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por Linux </a:t>
            </a:r>
            <a:r>
              <a:rPr lang="es-EC" sz="2200" dirty="0" smtClean="0">
                <a:latin typeface="Times New Roman" panose="02020603050405020304" pitchFamily="18" charset="0"/>
              </a:rPr>
              <a:t>como sistema operativo de el servidor</a:t>
            </a:r>
            <a:endParaRPr lang="es-EC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4315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52120" y="7937"/>
            <a:ext cx="1512168" cy="54074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TEMA</a:t>
            </a:r>
            <a:endParaRPr lang="es-EC" sz="2800" b="1" dirty="0"/>
          </a:p>
        </p:txBody>
      </p:sp>
      <p:sp>
        <p:nvSpPr>
          <p:cNvPr id="4" name="AutoShape 2" descr="data:image/jpeg;base64,/9j/4AAQSkZJRgABAQAAAQABAAD/2wCEAAkGBxQSEhMUEBQVEhQQFRUQFRAUDxAPEA8UFRQXFhYUFBQYHCggGBolHBQUITEhJSkrLi4uFx8zODUsNygtLisBCgoKDg0OGxAQFy8fHiUuLCwsKywtLy0wLCwsLCwsLCwsLCwsLCwsLCwsLCwsLCwsLCwsLCwsLCwsLCwrLCwsOP/AABEIAOEA4QMBIgACEQEDEQH/xAAbAAEAAwEBAQEAAAAAAAAAAAAAAwQFAgEGB//EAEIQAAIBAgMDCAcGBQMEAwAAAAECAAMRBBIhBQYxEyIyQVFhcbMzNIGCg5GxFCNCUnKhB2LB0fBzwuFDU6KyFRYk/8QAGgEAAwEBAQEAAAAAAAAAAAAAAAIDAQQFBv/EACoRAAIBBAEDBAIBBQAAAAAAAAABAgMRITESBEOBMjNBUSJCExRxkbHh/9oADAMBAAIRAxEAPwD9xiIgAiIgBib5+p1fh+akrZ6nJAaItgOJZj/aWd8/U6vw/NSUsRU5iDuB/aRfueCvb8neCqWcD2TVnz9JtQZvoY89iROxF4nqyZoCXkgsBOc0r4vEZRpxOgmoCctEr4KqWXXUjSWDMYHhnkTy8APZ5PbxADgzwiezyAHJEjdZLOGEAKlZZe3cH3A/1K/n1JTrCXd3vQD/AFK3n1I8DGaUREoKIiIAIiIAIiIAIiIAYm+nqdb3PNSZ9ZrhO5B9Job6ep1vc81JlE8O5R9JLueCvb8nSibWHN1XwExRNbZ7cwd2keoTiWhPRPFgmSQwMyMbVzMewaTSxNXKpP8Al5ikysEKzS2Y2h8ZemfsvgfGX7xJLIx5Fp7PIoHs5M9vBEAFpzadQYAcEThpIROTACrU65c2D6Ef6lbznlaoJa2D6H4lbznjwMZoRESgoiIgAiIgAiIgAiIgBib5+p1fh+akyKRuB4D6TX3z9Tq/D81Ji4bor4CTXueCnb8lhRNPZnAiZwl7Zranwjz0IjRtODPS05zSIxn7UfgL95mdeWMVUuxPsEr2l4qyEZpbLOh8ZelLZa80+MvWk5bHAnN51aeRWB6J7mkOIqW0HEznB9cTnmwyji5ZiIjii05adXnDTAIqqyfYg+6+JW855BUk+xPRfErec8eBjL8REoKIiIAIiIAIiIAIiIAYm+nqdb3PNSYeFPNXwm5vp6nW9zzUmFQbRfASa9zwU7fkuCWtntzvESiDJsI/PHjKvRNG0TKuOxK06buxsEBJPYOsycmYu82H5ai9G+XlUZL2va4teRSuOzKwe1Gqc40Xp0yM4qu1JQy9RKXzLca6ydNpUsucVEy8M2dcvC9r3/aY2IoYivQNJqaqyhDm5UNRrFGU5LDUBgLG40v1yNtjVKlXlWpqitWpOaJZWuKVNwXYDQscyC3YglxD7DAbTpCmrGogWobKS62c6aKb6nWeJvHRcnknWpkqclUIdF5Ii92OYgkacBcnqnz9DYVVVBpKBVFaq9NxUQU1pO6kq9NhzlNiebqDLi7Dq8pYqgAxn2rPmHPpkG/N43F+uRksjXN3Zu26GIUNRqq4a9rHnHLx0Os9r7YooFLVaYFTRL1FGc8Obc6+yfO4LZGIojDlaaFsOa1MryoUOlQkq4NjaxyjL8uyVdk7IrYdqZKU6v3CUW+9AaiUZiShK6qc3d0YknZDRyzVxG30WmKlSyl3NMIatHWzlSxa+WwAuesC81KW1KKMEeqiuxChGqKGJPAAX7J8nQ2FWpc4U6dYlK9LI1QAU89Z3UglTzSGAYcdBLOH3UqLh6yc1nejh6SVD0i1IWJJOq2YEjXvkqcU2Um3Y+2Bns8E9lSR5OTO5yYAQ1JPsT0XxK3nPIagk2xPRfErec8eBjL8REoKIiIAIiIAIiIAIiIAYm+nqdX4fmpMOgvNXwH0m3vr6lW9zzEmNh25o8BJ9zwU7fk6ktI6jxE8tOlEqTNgTF2ucwe3HKVFuJNjNs9G/deYG0g3J1Cl8+U5bcb9Vv2k4LJrM7Yez2pU+eec4UlQCFQhLEAEnXQkm88w3L/aDmzcnd73CciEsvJ5CBmzXve/f3StQWty1P0nJc7pZs1/uulbW3pLX74xL4koFpq2dKtR2Y80NTSo5RA3A5hkHtlbmH09HDty1FwOYtKqpPUCzJYftLL02+0KfwCkwvYaOXX28AZ89tOhiszNSz5MqgBSbjm3OgOgv2a6CSrhcQC1QlygdL0ecWenzc3NY9XO7zeRkMjSxCuMUHBfk2olQARyYfMOI7bSF6bcupHQFNgTp0syka8eE+edcXylwKmUAc3+W4Nhra44W4y+pq8qzOtU07k01W4Oa/41ve1tBfTjOapll4YRercp9oTp8nlFsmTLnuc3K31tbLa3fJd5ziORAwgblNecuU2sjFbhuILZR/lpl4ajiOTtWzkisjk02Jc02IZ1W1jYHSw6rSSimJViW5U2yFQCWOQVSSDY5c+S19L3vHpoWbPrFnU5RrgHUX1sRY/KdGOTAnJntp4YARVDJ9iH7r4lbznkDiWNi+i+JW8548DGXoiJQUREQAREQAREQAREQAxN9PU63ueakx8OOavhNjfT1Ot8PzUmNhOivgJNe54KdvyWVWdZYWd3liZcrVPuh32Exto1CtKoy8VRmB7CFNvpNbGCyJ3TMxlLOjqDbOpXwuIqNZ+dbq7z1GQ1q+L5Q06NWu+GFDLbIpJ+8HhNfdkY3EpSxVXECmlX7wYVaQK8nqApc9Z0nW7+6+IoIKFWvSqYcI9Jqa0MtRldTccpx65NsLd3F4VkpU8UjYVGNqT0b1QhJOQP2cJphXwm82JOxsTiDU++o1Xpo9l0CugAtw6zIt9N68TTGHGGqBTTwq4zEXAvUBCc23aefNCv/D6tarQTFBMDXqmu9Hkr1gSwYqtT8pIneI3EpVa2IqYjLVFVFpUV5w+zoi5R16n+0jKUVspGLZT29tStWr4Gnhq5oLi0dy6qrnRQw0Mz8TvbicGuNpVyterhhTalVy8mH5Vgq514XHH2S+u5WIRcHyWJRamCFRFdqRcMrnQZSeIEuUNxUaliVxVRq9XGW5SsQEy5SCgRRoACJG8VspaRnvj8bgKmDq18R9pp4utTw9WmUCck1Xg1Mjs1+Uyam9uLFSqaeKL11xhw9PAGmpSrTz26XVYfSfWbN3KrPUw7Y7FfaKWDYPSpCkKZZltkaq34iLD957X/AIeZqFamKoWrUxf22nXCG9I5r5e06X+crG1icss+4WdXngBtrx6+y8GYYe3kT1QJFWr9Q+ciQXIkpVM2RRQ+WWXk+xPRfErec8hYSfYvoviVvOedECTL0REoKIiIAIiIAIiIAIiIAYe+vqVb4fmpMbC6KvgJs77epVvc81JkhLZe9Qf2En3PBXt+ScNOlNyPESESXCC7DsGsqSRb2geaPH+kz80u4s3QHvmdeZHRp3mkmHN2HiJXljArdvDWa9AjTxNWw8ZTzSDaeLyBmOuWwt7Z5Tq5gCOBFxPOnNSlY7IQajcnvOwZ87tXeRKGIw9BhdsQSL3sEA4E+J0m/RNyIcXgG1k0kNgJKDKVPFoXZAyl0ALIGBZA18pI6r2PjLU6bWOa50TKlet1DhPa9XqEryNSp9FYQvsWk2GXWQy7QSwiU1dmzdlYVTYSbYvovfrec8iqSbY3ovfrec87YnO9F6IiOKIiIAIiIAIiIAIiIAYe+3qVb4fmpM59adM/ygTR319SrfD81JQwovQHatj+0l3PBXt+SCWcJoGPYPrIbSwgtSP8xtKywTR63oh/nXKJl7/o/wCdsxdqUSy3UkMmotJTm4Qckr2HpxU5qLdrlu8pbJ2oaVRqdXok6MeK9Yv3ayrs/atyFq6dWfq77zveqgMyuvBgFJGoJHD9vpPP6nqVOmqlN62j0aHTcZunUW9M0Num9F/Ff/YGUtgYq6lD+HUeHZK2Dxpem1JuNuae3rt+0oYKtkqKe+x8DoROF1r1YzXydkaFqUoM+H/iPtE//Ilhf/8AOKdvEAOfrP1vE7YShhnxLdFKYf8AUT0R7SQJ+Gb5OWxuJJ/7hH7AfQTa3s3gL4DBYcHVqa1anEXynKg/8SZ9N/EpKB4PK17n0n8HcY9fF4+tUN2qCmzHvapVIA7gNB4T9L2ttVKCFqhsBp3nuA7Z+Y/wcqLRoYusxsMyLfuRWb/fO8ZjXx2JVfwlgFX8q31bxtecnWVVGXFHf0HRutecvStn6RhqwdVYXswDAHQ6i8lvIhzQBwAHytI8NjEqFgjBihs1jex75yCuO7aLtFLkfOX5Xwi6X7ZYnTBWRzTeSOp/eS7E9F8St5zyGof6ybYnoviVvOeWgSlovxESgoiIgAiIgAiIgAiIgBh76+pVvh+akpbHN1y9q/SXd9vUq3ueakz9jm2TvFpL9/BT9PIKyziBZEHtnlWnz7d8bTqqpAJAsOs2lG0tipXwjKx+IrUlutmpnQi2qnxlShtVT0uafmJ9Bh3RqbC6m99LjXSfK7S2YVuyar2dY/4nl15VqTc6cuS+j0unjRqrhUjxf2RbUwVvvE1QmxtrY/2kOExFxyTnmNwPWh6iO6c4bFMnDVT0l4hh4SatSpsLjmZuB4r4HrBnkSmpSco4+0etGPCKjPP0yA0mpuCeo3BHA9skxtMZg68C2o7G/wCZPVBCguLqeaw7T1MD4ThmVWGuZHAB7Rb+ohFf4Bu+fk/MN8qRqYguou1So1Egdbqco9pUrG+dMXw3JjRaPJCw6Rp1HS/t1mpRKjF4xav/AEGbGU7jiUFre3Op9k52HhBUw+GxFXnDDtXGU656hcMgPcLk+yfYfyKnTUn8HzUaUqtTjHbZboYZsNhaVEnWpevVXsZrAIfAD5z6Dc6mqF8RVIVaYyAn8x1Nu+31mbVwxqPzjZaarnfibkZiB2sSeE521XGYU6Yy06Qtlve7fiYnrN7ieHUm3NyZ9dSoJUVQj5f+y/tveKpiDkpXVCbAAnO57+zwn2e6+yuQpKv4m5znv7PZPld18ClMfaMQQoHQDHj/ADW+k0MXvwFuKCZj1O2g8QOM2DSzI5OqpSqL+Hp4/itv/p9+vCdWmLuxia9SlnxIALm6qFy2XvmxO9O6ufPVIOEnFnNWT7F9F8St5zyF5Nsb0XxK3nPKQJSL0REoKIiIAIiIAIiIAIiIAYW+/qVb3PNSZeANlU9gE1N+PUq3ueYkysGeavgPpJr3PBTt+TadL1FPUReZ+1MOtUsGHDh2jwM08O91B7BaZGIrHMQo11OvACFlJWkroxScXdGHiNhVBdqXPA6gbMP7zOGJqIekVI6jf6GfY4NKxzZXVeHGmW/3Suuy6hGc1KZ46GgDf23nj1+is707o9Wj1uLVLM+bbGB+kFB/NlFj421ECoF6SaHiVa4bv7JuVdkMeFQDtHJr+3Cdtsaotvvge409PrOVUKuXY6v6mmsIyKNIKLhs1N9CCDb224GSLheaRoACGszCzKdOaer2zXpbNYEZX8Vy3BlipsvLrmF+AJQFrdhY8dZaFCW2iM+pSwmfmu1aTo+Lq1KebI6YU1VKuGw1RgxzW61sB4SPBbDy06VBNRSd+UqE6ZjlJPy09k/QKmwmzBmqKyl+UKciFY2p5bZgddddbyH/AOvC6882DM7gD0jFMtz39c9PqKjlFQOfopQpzc3v4PkaVRq9R2UBUoXdQSAuc8Gc+IJ9kiw1OlSvUb722mY3CO/5VHE95M+oxW6ecKq1OTRdSip0je9yb6nvnbbno3SckKLIlrIo8AbnXW84+Mj1l1tH7wfBV6r1nubszaBRqO4KO6fabsbrJTIqYormFitMstl727TNBd1DlAoulE8C60eefeLXAlJ/4fM3SxJPihP+6UhRlHPG7Mr9fSqx4KfBf2yfaUKit0WBt2EH6SUTD3b2D9jVwamfOb9HLb9zNKrWJ4aD95187LOz5+pTjztF3X2SVqoH7yzsNr0vfrec8ynmnsH0I/XW8541Gbk2TqRSRoxEToJCIiACIiACIiACIiAGDvz6jX8E8xJj4Xor4D6TY369Rr+CeYkyqS2Cj+UfSIvX4H/TyaeGb7tu6/0lOX8MOZb83+f0lAiNEVl3ZzamTYlrAAdnCVtnnU+H9Z07XMhXdsFaaTMenUxmgyU2a/Szaa5iNOOhyj5z3G1MbmNlpkAKQbqARoW6+POOnA24zTfDioCh0DgrccRcSlW3eDsRyrqvEooVKfVwXq4cPHjJRzGw73c8T7XlzBaYYFuZdTmSyWYHWxuX+XfIhiMW5HMp34EZhlBvpwN/Hs6ryWpsBcro1Wq4cAEswuACDZT1aj9z3W5wm7SgkirVXiTZwoJbrNo11oXOz2tUxZJDBVCrplKksesi/DTt01kXKYrqVLA6ZiuYjtuDbt/wSbG7GWqgR3eym+YMM17EX1GmhI9siO74N/vq2trfeaLY30HsEm2r5Hs0jgVMWoN0R9NBoLELw0PWQRp2jj1SJ9sPBaV78Lnhx437l+fdr0mwBYDlapIuAc5uLhRx46ZdPGbGy9nCgpGYtc3u1ieAH9P3M2KTMbsTYIPkXlLB7c4DgD3an6z2rXtw4zitXvoJWmzqLSMhB/J0xvxnMQZF5LHLTS2B6Efrrec8zWmlsH0I/XW8550dPtkKujRiInWQEREAEREAEREAEREAMDfv1Cv4L5iyoVvSpsPygH5S5v16jX8F8xZU2UwKBTwIFpN+sovQWXbKtPxEr4kWY/P5yXHcVHYIxQuFPaIyYpLgkspPbIpbTSw7pVnJWldlqZLhOlLLnKCes/vIcIOM4rPmPdMvxia1ykRtU6z851RxqFSFdWPWA6sR42mXtxUamVdM+bQArdS3HW0+BTZ+HZqlXALUwjgmmTTYlKjA8XU/hvrpEi1d5yEpJYP0n7bTzZc65vy51zfKWaYzcJ+UbH2Dh6JU4umK2JrsfvWeqRe9x1i2k/VNlNTWkvJAhSLgG9z36zUot7DnfRoUlA065ziX6hPKXDMZXZrmUlK0TIq7yckTmdXnJkCons8WSU6d4JXCWDynSvNDYvovfq+c8hy2Em2P6P36vnPO2lHic05XL0REsTEREAEREAEREAEREAMHfr1Gv4J5izP2evQ8B9Job9eo1/BPMWcYAKyoRxCi/wApNv8APwUXoPMcDm9kloLmVb/hM7xaXF+z6TjCg5TMb/G5lrs6VrsfbIkW+kko8fnJaKZRczlS5FngOLLaVJZxDXUd8rWhU3g2BXx1LMjfy2PtE+D3Xxlk5MJTbWoSzlhYhz1z9IagWQj83XxsJ+fbf3dfCq9egx5xLGiqs1yxv1cOMlG9OpyttGSgqq43sQ7axgdsMMqqy11sVYsCNbifoOBp6Ko4AD2T4Pd3d5q/JYmuzEqSVpFSoQ3tex4mfomDTKtzb/OE2N5Vb/BtlCPFElduqQQTeI0ndglY8tE9M8Aijo9Rby9Tp2E5o0reMlnRCNiEpN6I3kux/R+/V855C7Dtkuxz9179XznloPJNovRESooiIgAiIgAiIgAiIgBgb9+oYjwXzFnmzaGVVI61Gnsnu/nqGI/SvmLItjvdRc3so/pJS9RRegspVIYhuBvJwoFlkVGuGNjxHXOqvSBiSdkEcsjpdL5z2u19JKFAPjKbPr7ZFrirFVl3J8QdFnFKlfwkrLc9wkgqDh2RlDOTOWDirUtoJVbvnj1NTOC8lJtspFJEtJbmS4h+qeUSFFz1yuXjaVhNs7vOhPEF5OqgcTBRubdHCITJ0pAf3nQcWvIK1a+gjtKCyJdyZ1Ur9nzkbMTOLxmknJsqopBpf2H6Ifrrec8z2aaGwvQj9dbznlun2yVU0IiJ1kBERABERABERABERADA379QxH6V8xZV2N0R+kf0iIj9RRegnwnS9hk9Xq8YiTqaCOz1uqUj0oiSqfBWltlyRLxbwiI8hYlaePETmLImxHRkERHntCQ0XafCR4jqiJVekn+xMeHsleeRI1vgtDYnQiIgzPDNPYHoR+ut5zxE6On2yFXRoxETrICIiACIi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" name="AutoShape 4" descr="data:image/jpeg;base64,/9j/4AAQSkZJRgABAQAAAQABAAD/2wCEAAkGBxQSEhMUEBQVEhQQFRUQFRAUDxAPEA8UFRQXFhYUFBQYHCggGBolHBQUITEhJSkrLi4uFx8zODUsNygtLisBCgoKDg0OGxAQFy8fHiUuLCwsKywtLy0wLCwsLCwsLCwsLCwsLCwsLCwsLCwsLCwsLCwsLCwsLCwsLCwrLCwsOP/AABEIAOEA4QMBIgACEQEDEQH/xAAbAAEAAwEBAQEAAAAAAAAAAAAAAwQFAgEGB//EAEIQAAIBAgMDCAcGBQMEAwAAAAECAAMRBBIhBQYxEyIyQVFhcbMzNIGCg5GxFCNCUnKhB2LB0fBzwuFDU6KyFRYk/8QAGgEAAwEBAQEAAAAAAAAAAAAAAAIDAQQFBv/EACoRAAIBBAEDBAIBBQAAAAAAAAABAgMRITESBEOBMjNBUSJCExRxkbHh/9oADAMBAAIRAxEAPwD9xiIgAiIgBib5+p1fh+akrZ6nJAaItgOJZj/aWd8/U6vw/NSUsRU5iDuB/aRfueCvb8neCqWcD2TVnz9JtQZvoY89iROxF4nqyZoCXkgsBOc0r4vEZRpxOgmoCctEr4KqWXXUjSWDMYHhnkTy8APZ5PbxADgzwiezyAHJEjdZLOGEAKlZZe3cH3A/1K/n1JTrCXd3vQD/AFK3n1I8DGaUREoKIiIAIiIAIiIAIiIAYm+nqdb3PNSZ9ZrhO5B9Job6ep1vc81JlE8O5R9JLueCvb8nSibWHN1XwExRNbZ7cwd2keoTiWhPRPFgmSQwMyMbVzMewaTSxNXKpP8Al5ikysEKzS2Y2h8ZemfsvgfGX7xJLIx5Fp7PIoHs5M9vBEAFpzadQYAcEThpIROTACrU65c2D6Ef6lbznlaoJa2D6H4lbznjwMZoRESgoiIgAiIgAiIgAiIgBib5+p1fh+akyKRuB4D6TX3z9Tq/D81Ji4bor4CTXueCnb8lhRNPZnAiZwl7Zranwjz0IjRtODPS05zSIxn7UfgL95mdeWMVUuxPsEr2l4qyEZpbLOh8ZelLZa80+MvWk5bHAnN51aeRWB6J7mkOIqW0HEznB9cTnmwyji5ZiIjii05adXnDTAIqqyfYg+6+JW855BUk+xPRfErec8eBjL8REoKIiIAIiIAIiIAIiIAYm+nqdb3PNSYeFPNXwm5vp6nW9zzUmFQbRfASa9zwU7fkuCWtntzvESiDJsI/PHjKvRNG0TKuOxK06buxsEBJPYOsycmYu82H5ai9G+XlUZL2va4teRSuOzKwe1Gqc40Xp0yM4qu1JQy9RKXzLca6ydNpUsucVEy8M2dcvC9r3/aY2IoYivQNJqaqyhDm5UNRrFGU5LDUBgLG40v1yNtjVKlXlWpqitWpOaJZWuKVNwXYDQscyC3YglxD7DAbTpCmrGogWobKS62c6aKb6nWeJvHRcnknWpkqclUIdF5Ii92OYgkacBcnqnz9DYVVVBpKBVFaq9NxUQU1pO6kq9NhzlNiebqDLi7Dq8pYqgAxn2rPmHPpkG/N43F+uRksjXN3Zu26GIUNRqq4a9rHnHLx0Os9r7YooFLVaYFTRL1FGc8Obc6+yfO4LZGIojDlaaFsOa1MryoUOlQkq4NjaxyjL8uyVdk7IrYdqZKU6v3CUW+9AaiUZiShK6qc3d0YknZDRyzVxG30WmKlSyl3NMIatHWzlSxa+WwAuesC81KW1KKMEeqiuxChGqKGJPAAX7J8nQ2FWpc4U6dYlK9LI1QAU89Z3UglTzSGAYcdBLOH3UqLh6yc1nejh6SVD0i1IWJJOq2YEjXvkqcU2Um3Y+2Bns8E9lSR5OTO5yYAQ1JPsT0XxK3nPIagk2xPRfErec8eBjL8REoKIiIAIiIAIiIAIiIAYm+nqdX4fmpMOgvNXwH0m3vr6lW9zzEmNh25o8BJ9zwU7fk6ktI6jxE8tOlEqTNgTF2ucwe3HKVFuJNjNs9G/deYG0g3J1Cl8+U5bcb9Vv2k4LJrM7Yez2pU+eec4UlQCFQhLEAEnXQkm88w3L/aDmzcnd73CciEsvJ5CBmzXve/f3StQWty1P0nJc7pZs1/uulbW3pLX74xL4koFpq2dKtR2Y80NTSo5RA3A5hkHtlbmH09HDty1FwOYtKqpPUCzJYftLL02+0KfwCkwvYaOXX28AZ89tOhiszNSz5MqgBSbjm3OgOgv2a6CSrhcQC1QlygdL0ecWenzc3NY9XO7zeRkMjSxCuMUHBfk2olQARyYfMOI7bSF6bcupHQFNgTp0syka8eE+edcXylwKmUAc3+W4Nhra44W4y+pq8qzOtU07k01W4Oa/41ve1tBfTjOapll4YRercp9oTp8nlFsmTLnuc3K31tbLa3fJd5ziORAwgblNecuU2sjFbhuILZR/lpl4ajiOTtWzkisjk02Jc02IZ1W1jYHSw6rSSimJViW5U2yFQCWOQVSSDY5c+S19L3vHpoWbPrFnU5RrgHUX1sRY/KdGOTAnJntp4YARVDJ9iH7r4lbznkDiWNi+i+JW8548DGXoiJQUREQAREQAREQAREQAxN9PU63ueakx8OOavhNjfT1Ot8PzUmNhOivgJNe54KdvyWVWdZYWd3liZcrVPuh32Exto1CtKoy8VRmB7CFNvpNbGCyJ3TMxlLOjqDbOpXwuIqNZ+dbq7z1GQ1q+L5Q06NWu+GFDLbIpJ+8HhNfdkY3EpSxVXECmlX7wYVaQK8nqApc9Z0nW7+6+IoIKFWvSqYcI9Jqa0MtRldTccpx65NsLd3F4VkpU8UjYVGNqT0b1QhJOQP2cJphXwm82JOxsTiDU++o1Xpo9l0CugAtw6zIt9N68TTGHGGqBTTwq4zEXAvUBCc23aefNCv/D6tarQTFBMDXqmu9Hkr1gSwYqtT8pIneI3EpVa2IqYjLVFVFpUV5w+zoi5R16n+0jKUVspGLZT29tStWr4Gnhq5oLi0dy6qrnRQw0Mz8TvbicGuNpVyterhhTalVy8mH5Vgq514XHH2S+u5WIRcHyWJRamCFRFdqRcMrnQZSeIEuUNxUaliVxVRq9XGW5SsQEy5SCgRRoACJG8VspaRnvj8bgKmDq18R9pp4utTw9WmUCck1Xg1Mjs1+Uyam9uLFSqaeKL11xhw9PAGmpSrTz26XVYfSfWbN3KrPUw7Y7FfaKWDYPSpCkKZZltkaq34iLD957X/AIeZqFamKoWrUxf22nXCG9I5r5e06X+crG1icss+4WdXngBtrx6+y8GYYe3kT1QJFWr9Q+ciQXIkpVM2RRQ+WWXk+xPRfErec8hYSfYvoviVvOedECTL0REoKIiIAIiIAIiIAIiIAYe+vqVb4fmpMbC6KvgJs77epVvc81JkhLZe9Qf2En3PBXt+ScNOlNyPESESXCC7DsGsqSRb2geaPH+kz80u4s3QHvmdeZHRp3mkmHN2HiJXljArdvDWa9AjTxNWw8ZTzSDaeLyBmOuWwt7Z5Tq5gCOBFxPOnNSlY7IQajcnvOwZ87tXeRKGIw9BhdsQSL3sEA4E+J0m/RNyIcXgG1k0kNgJKDKVPFoXZAyl0ALIGBZA18pI6r2PjLU6bWOa50TKlet1DhPa9XqEryNSp9FYQvsWk2GXWQy7QSwiU1dmzdlYVTYSbYvovfrec8iqSbY3ovfrec87YnO9F6IiOKIiIAIiIAIiIAIiIAYe+3qVb4fmpM59adM/ygTR319SrfD81JQwovQHatj+0l3PBXt+SCWcJoGPYPrIbSwgtSP8xtKywTR63oh/nXKJl7/o/wCdsxdqUSy3UkMmotJTm4Qckr2HpxU5qLdrlu8pbJ2oaVRqdXok6MeK9Yv3ayrs/atyFq6dWfq77zveqgMyuvBgFJGoJHD9vpPP6nqVOmqlN62j0aHTcZunUW9M0Num9F/Ff/YGUtgYq6lD+HUeHZK2Dxpem1JuNuae3rt+0oYKtkqKe+x8DoROF1r1YzXydkaFqUoM+H/iPtE//Ilhf/8AOKdvEAOfrP1vE7YShhnxLdFKYf8AUT0R7SQJ+Gb5OWxuJJ/7hH7AfQTa3s3gL4DBYcHVqa1anEXynKg/8SZ9N/EpKB4PK17n0n8HcY9fF4+tUN2qCmzHvapVIA7gNB4T9L2ttVKCFqhsBp3nuA7Z+Y/wcqLRoYusxsMyLfuRWb/fO8ZjXx2JVfwlgFX8q31bxtecnWVVGXFHf0HRutecvStn6RhqwdVYXswDAHQ6i8lvIhzQBwAHytI8NjEqFgjBihs1jex75yCuO7aLtFLkfOX5Xwi6X7ZYnTBWRzTeSOp/eS7E9F8St5zyGof6ybYnoviVvOeWgSlovxESgoiIgAiIgAiIgAiIgBh76+pVvh+akpbHN1y9q/SXd9vUq3ueakz9jm2TvFpL9/BT9PIKyziBZEHtnlWnz7d8bTqqpAJAsOs2lG0tipXwjKx+IrUlutmpnQi2qnxlShtVT0uafmJ9Bh3RqbC6m99LjXSfK7S2YVuyar2dY/4nl15VqTc6cuS+j0unjRqrhUjxf2RbUwVvvE1QmxtrY/2kOExFxyTnmNwPWh6iO6c4bFMnDVT0l4hh4SatSpsLjmZuB4r4HrBnkSmpSco4+0etGPCKjPP0yA0mpuCeo3BHA9skxtMZg68C2o7G/wCZPVBCguLqeaw7T1MD4ThmVWGuZHAB7Rb+ohFf4Bu+fk/MN8qRqYguou1So1Egdbqco9pUrG+dMXw3JjRaPJCw6Rp1HS/t1mpRKjF4xav/AEGbGU7jiUFre3Op9k52HhBUw+GxFXnDDtXGU656hcMgPcLk+yfYfyKnTUn8HzUaUqtTjHbZboYZsNhaVEnWpevVXsZrAIfAD5z6Dc6mqF8RVIVaYyAn8x1Nu+31mbVwxqPzjZaarnfibkZiB2sSeE521XGYU6Yy06Qtlve7fiYnrN7ieHUm3NyZ9dSoJUVQj5f+y/tveKpiDkpXVCbAAnO57+zwn2e6+yuQpKv4m5znv7PZPld18ClMfaMQQoHQDHj/ADW+k0MXvwFuKCZj1O2g8QOM2DSzI5OqpSqL+Hp4/itv/p9+vCdWmLuxia9SlnxIALm6qFy2XvmxO9O6ufPVIOEnFnNWT7F9F8St5zyF5Nsb0XxK3nPKQJSL0REoKIiIAIiIAIiIAIiIAYW+/qVb3PNSZeANlU9gE1N+PUq3ueYkysGeavgPpJr3PBTt+TadL1FPUReZ+1MOtUsGHDh2jwM08O91B7BaZGIrHMQo11OvACFlJWkroxScXdGHiNhVBdqXPA6gbMP7zOGJqIekVI6jf6GfY4NKxzZXVeHGmW/3Suuy6hGc1KZ46GgDf23nj1+is707o9Wj1uLVLM+bbGB+kFB/NlFj421ECoF6SaHiVa4bv7JuVdkMeFQDtHJr+3Cdtsaotvvge409PrOVUKuXY6v6mmsIyKNIKLhs1N9CCDb224GSLheaRoACGszCzKdOaer2zXpbNYEZX8Vy3BlipsvLrmF+AJQFrdhY8dZaFCW2iM+pSwmfmu1aTo+Lq1KebI6YU1VKuGw1RgxzW61sB4SPBbDy06VBNRSd+UqE6ZjlJPy09k/QKmwmzBmqKyl+UKciFY2p5bZgddddbyH/AOvC6882DM7gD0jFMtz39c9PqKjlFQOfopQpzc3v4PkaVRq9R2UBUoXdQSAuc8Gc+IJ9kiw1OlSvUb722mY3CO/5VHE95M+oxW6ecKq1OTRdSip0je9yb6nvnbbno3SckKLIlrIo8AbnXW84+Mj1l1tH7wfBV6r1nubszaBRqO4KO6fabsbrJTIqYormFitMstl727TNBd1DlAoulE8C60eefeLXAlJ/4fM3SxJPihP+6UhRlHPG7Mr9fSqx4KfBf2yfaUKit0WBt2EH6SUTD3b2D9jVwamfOb9HLb9zNKrWJ4aD95187LOz5+pTjztF3X2SVqoH7yzsNr0vfrec8ynmnsH0I/XW8541Gbk2TqRSRoxEToJCIiACIiACIiACIiAGDvz6jX8E8xJj4Xor4D6TY369Rr+CeYkyqS2Cj+UfSIvX4H/TyaeGb7tu6/0lOX8MOZb83+f0lAiNEVl3ZzamTYlrAAdnCVtnnU+H9Z07XMhXdsFaaTMenUxmgyU2a/Szaa5iNOOhyj5z3G1MbmNlpkAKQbqARoW6+POOnA24zTfDioCh0DgrccRcSlW3eDsRyrqvEooVKfVwXq4cPHjJRzGw73c8T7XlzBaYYFuZdTmSyWYHWxuX+XfIhiMW5HMp34EZhlBvpwN/Hs6ryWpsBcro1Wq4cAEswuACDZT1aj9z3W5wm7SgkirVXiTZwoJbrNo11oXOz2tUxZJDBVCrplKksesi/DTt01kXKYrqVLA6ZiuYjtuDbt/wSbG7GWqgR3eym+YMM17EX1GmhI9siO74N/vq2trfeaLY30HsEm2r5Hs0jgVMWoN0R9NBoLELw0PWQRp2jj1SJ9sPBaV78Lnhx437l+fdr0mwBYDlapIuAc5uLhRx46ZdPGbGy9nCgpGYtc3u1ieAH9P3M2KTMbsTYIPkXlLB7c4DgD3an6z2rXtw4zitXvoJWmzqLSMhB/J0xvxnMQZF5LHLTS2B6Efrrec8zWmlsH0I/XW8550dPtkKujRiInWQEREAEREAEREAEREAMDfv1Cv4L5iyoVvSpsPygH5S5v16jX8F8xZU2UwKBTwIFpN+sovQWXbKtPxEr4kWY/P5yXHcVHYIxQuFPaIyYpLgkspPbIpbTSw7pVnJWldlqZLhOlLLnKCes/vIcIOM4rPmPdMvxia1ykRtU6z851RxqFSFdWPWA6sR42mXtxUamVdM+bQArdS3HW0+BTZ+HZqlXALUwjgmmTTYlKjA8XU/hvrpEi1d5yEpJYP0n7bTzZc65vy51zfKWaYzcJ+UbH2Dh6JU4umK2JrsfvWeqRe9x1i2k/VNlNTWkvJAhSLgG9z36zUot7DnfRoUlA065ziX6hPKXDMZXZrmUlK0TIq7yckTmdXnJkCons8WSU6d4JXCWDynSvNDYvovfq+c8hy2Em2P6P36vnPO2lHic05XL0REsTEREAEREAEREAEREAMHfr1Gv4J5izP2evQ8B9Job9eo1/BPMWcYAKyoRxCi/wApNv8APwUXoPMcDm9kloLmVb/hM7xaXF+z6TjCg5TMb/G5lrs6VrsfbIkW+kko8fnJaKZRczlS5FngOLLaVJZxDXUd8rWhU3g2BXx1LMjfy2PtE+D3Xxlk5MJTbWoSzlhYhz1z9IagWQj83XxsJ+fbf3dfCq9egx5xLGiqs1yxv1cOMlG9OpyttGSgqq43sQ7axgdsMMqqy11sVYsCNbifoOBp6Ko4AD2T4Pd3d5q/JYmuzEqSVpFSoQ3tex4mfomDTKtzb/OE2N5Vb/BtlCPFElduqQQTeI0ndglY8tE9M8Aijo9Rby9Tp2E5o0reMlnRCNiEpN6I3kux/R+/V855C7Dtkuxz9179XznloPJNovRESooiIgAiIgAiIgAiIgBgb9+oYjwXzFnmzaGVVI61Gnsnu/nqGI/SvmLItjvdRc3so/pJS9RRegspVIYhuBvJwoFlkVGuGNjxHXOqvSBiSdkEcsjpdL5z2u19JKFAPjKbPr7ZFrirFVl3J8QdFnFKlfwkrLc9wkgqDh2RlDOTOWDirUtoJVbvnj1NTOC8lJtspFJEtJbmS4h+qeUSFFz1yuXjaVhNs7vOhPEF5OqgcTBRubdHCITJ0pAf3nQcWvIK1a+gjtKCyJdyZ1Ur9nzkbMTOLxmknJsqopBpf2H6Ifrrec8z2aaGwvQj9dbznlun2yVU0IiJ1kBERABERABERABERADA379QxH6V8xZV2N0R+kf0iIj9RRegnwnS9hk9Xq8YiTqaCOz1uqUj0oiSqfBWltlyRLxbwiI8hYlaePETmLImxHRkERHntCQ0XafCR4jqiJVekn+xMeHsleeRI1vgtDYnQiIgzPDNPYHoR+ut5zxE6On2yFXRoxETrICIiACIi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527680" y="1772816"/>
            <a:ext cx="6232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DESARROLLO DE UN SISTEMA PARA MONITOREO Y CONTROL SATELITAL DE VEHICULOS MEDIANTE EL USO DEL DISPOSITIVO GPS TK </a:t>
            </a:r>
            <a:r>
              <a:rPr lang="es-EC" sz="2400" b="1" dirty="0" smtClean="0"/>
              <a:t>303G </a:t>
            </a:r>
            <a:r>
              <a:rPr lang="es-EC" sz="2400" b="1" dirty="0"/>
              <a:t>PARA LA COMERCIALIZADORA DE DISPOSITIVOS </a:t>
            </a:r>
            <a:r>
              <a:rPr lang="es-EC" sz="2400" b="1" dirty="0" smtClean="0"/>
              <a:t>SATELITALES </a:t>
            </a:r>
            <a:r>
              <a:rPr lang="es-EC" sz="2400" b="1" dirty="0"/>
              <a:t>GENIUS EC</a:t>
            </a:r>
            <a:endParaRPr lang="es-EC" sz="24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32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20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6" y="2221714"/>
            <a:ext cx="7920881" cy="40155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8779" y="908720"/>
            <a:ext cx="7622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</a:rPr>
              <a:t>La plataforma permite personalizar la interfaz grafica vía comandos de texto</a:t>
            </a:r>
            <a:endParaRPr lang="es-EC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6100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21</a:t>
            </a:fld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9" y="2492896"/>
            <a:ext cx="7843661" cy="35283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8779" y="908720"/>
            <a:ext cx="7622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</a:rPr>
              <a:t>Un aspecto importante además de instalar la plataforma fue crear una base de datos que albergara la data preveniente de los dispositivos</a:t>
            </a:r>
            <a:endParaRPr lang="es-EC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7407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22</a:t>
            </a:fld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739230" y="908720"/>
            <a:ext cx="7649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Conocidos los servicios que se van a utilizar se activa el tráfico para los protocolos involucrados, en la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se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también la tabla de protocolos con acceso concedido en el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Firewall del servidor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37447" y="2492896"/>
            <a:ext cx="6623298" cy="307019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4860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SOFTWARE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23</a:t>
            </a:fld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683568" y="1528916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 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la página oficial de </a:t>
            </a:r>
            <a:r>
              <a:rPr lang="es-E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Traccar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sección descargas/app manager Android, </a:t>
            </a: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puede obtener el código fuente de la app para compilarlo en Android Studio</a:t>
            </a:r>
            <a:endParaRPr lang="es-EC" sz="2200" dirty="0"/>
          </a:p>
        </p:txBody>
      </p:sp>
      <p:pic>
        <p:nvPicPr>
          <p:cNvPr id="16" name="Imagen 15"/>
          <p:cNvPicPr/>
          <p:nvPr/>
        </p:nvPicPr>
        <p:blipFill rotWithShape="1">
          <a:blip r:embed="rId2"/>
          <a:srcRect l="3666" t="17872" r="3054" b="23266"/>
          <a:stretch/>
        </p:blipFill>
        <p:spPr bwMode="auto">
          <a:xfrm>
            <a:off x="683568" y="3238512"/>
            <a:ext cx="7835056" cy="307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858784"/>
            <a:ext cx="2783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para la plataforma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24</a:t>
            </a:fld>
            <a:endParaRPr lang="es-EC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/>
              <a:t>Resultados</a:t>
            </a:r>
            <a:endParaRPr lang="es-EC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724660" y="908720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latin typeface="Times New Roman" panose="02020603050405020304" pitchFamily="18" charset="0"/>
              </a:rPr>
              <a:t>Con la plataforma en operación se enlaza un equipo GPS 303G para realizar pruebas, se observa el funcionamiento del sistema desde la aplicación celular.</a:t>
            </a:r>
            <a:endParaRPr lang="es-EC" sz="2200" dirty="0"/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1882" r="1201"/>
          <a:stretch/>
        </p:blipFill>
        <p:spPr bwMode="auto">
          <a:xfrm>
            <a:off x="4860032" y="1988840"/>
            <a:ext cx="295232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6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25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95" y="2060848"/>
            <a:ext cx="6035749" cy="40729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24660" y="908720"/>
            <a:ext cx="7807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latin typeface="Times New Roman" panose="02020603050405020304" pitchFamily="18" charset="0"/>
              </a:rPr>
              <a:t>Desde un browser se puede visualizar en tiempo real el recorrido que realiza el vehículo en la ciudad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23206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26</a:t>
            </a:fld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724660" y="908720"/>
            <a:ext cx="7807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latin typeface="Times New Roman" panose="02020603050405020304" pitchFamily="18" charset="0"/>
              </a:rPr>
              <a:t>Además se puede establecer cercas geográficas y visualizar reportes:</a:t>
            </a:r>
            <a:endParaRPr lang="es-EC" sz="2200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4616" t="4601" b="10293"/>
          <a:stretch/>
        </p:blipFill>
        <p:spPr>
          <a:xfrm>
            <a:off x="702460" y="3284984"/>
            <a:ext cx="4229580" cy="2952328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660897"/>
            <a:ext cx="5145636" cy="32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27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t="16616" r="34606" b="20035"/>
          <a:stretch/>
        </p:blipFill>
        <p:spPr bwMode="auto">
          <a:xfrm>
            <a:off x="1331640" y="2335820"/>
            <a:ext cx="6552728" cy="3685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24660" y="908720"/>
            <a:ext cx="78077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latin typeface="Times New Roman" panose="02020603050405020304" pitchFamily="18" charset="0"/>
              </a:rPr>
              <a:t>Una opción muy importante es también la posibilidad de enviar comandos y recibir notificaciones de sensores previamente configuradas:</a:t>
            </a:r>
            <a:endParaRPr lang="es-EC" sz="2200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5147862"/>
            <a:ext cx="3543300" cy="11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024744" cy="1143000"/>
          </a:xfrm>
        </p:spPr>
        <p:txBody>
          <a:bodyPr/>
          <a:lstStyle/>
          <a:p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plataforma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28</a:t>
            </a:fld>
            <a:endParaRPr lang="es-EC"/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13885" r="32675" b="56019"/>
          <a:stretch/>
        </p:blipFill>
        <p:spPr>
          <a:xfrm>
            <a:off x="4073752" y="3212976"/>
            <a:ext cx="1008112" cy="144016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7624" y="5373216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Us: demo</a:t>
            </a:r>
          </a:p>
          <a:p>
            <a:r>
              <a:rPr lang="en-US" dirty="0" smtClean="0"/>
              <a:t>Pass: demo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21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024744" cy="1143000"/>
          </a:xfrm>
        </p:spPr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gastos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29</a:t>
            </a:fld>
            <a:endParaRPr lang="es-EC"/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3501008"/>
            <a:ext cx="2520280" cy="72008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71620" y="2132856"/>
            <a:ext cx="65847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continuación se indica </a:t>
            </a:r>
            <a:r>
              <a:rPr lang="es-EC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diferentes planes que la empresa GPSWOX ofrece </a:t>
            </a: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s-EC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proveedor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281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2520398" cy="39784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INTRODUCCIÓN</a:t>
            </a:r>
            <a:endParaRPr lang="es-EC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43608" y="1772816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presente investigación tuvo como finalidad implementar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un sistema de monitoreo y control satelital de vehículos mediante el uso del dispositivo GPS TK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303G, integrando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al sistema aplicativos para terminales celulares las cuales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permiten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acceder a la ubicación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los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vehículos, tomar acciones de control y consulta de los datos guardados en el servidor.</a:t>
            </a:r>
            <a:endParaRPr lang="es-EC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28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30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308"/>
          <a:stretch/>
        </p:blipFill>
        <p:spPr bwMode="auto">
          <a:xfrm>
            <a:off x="1259632" y="742604"/>
            <a:ext cx="6665828" cy="2614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3509980"/>
            <a:ext cx="6665828" cy="27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31</a:t>
            </a:fld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084700" y="980728"/>
            <a:ext cx="7128792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plan White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tiene todas las herramientas que se necesita para abastecer las necesidades de una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PyME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Ahora la siguiente factura muestra el costo de arriendo de la VPS en la cual se ha instalado </a:t>
            </a:r>
            <a:r>
              <a:rPr lang="es-EC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Traccar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4700" y="2719199"/>
            <a:ext cx="686024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9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32</a:t>
            </a:fld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043608" y="134076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siguiente tabla indica una comparación de gastos con la actual solución implementada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23543"/>
              </p:ext>
            </p:extLst>
          </p:nvPr>
        </p:nvGraphicFramePr>
        <p:xfrm>
          <a:off x="1696768" y="2564904"/>
          <a:ext cx="5904656" cy="2160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453"/>
                <a:gridCol w="1450091"/>
                <a:gridCol w="1888112"/>
              </a:tblGrid>
              <a:tr h="239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Característica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Solución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7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Gpswox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Traccar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Alquiler de plataforma (mes)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Alquiler VPN (mes)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SMS Gateway (mes)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$ 5,5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	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$ 10,5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51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33</a:t>
            </a:fld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120704" y="1196752"/>
            <a:ext cx="70567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apreciar en la gráfica de columnas, el ahorro económico con la solución actual implementada es bastante considerable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94528384"/>
              </p:ext>
            </p:extLst>
          </p:nvPr>
        </p:nvGraphicFramePr>
        <p:xfrm>
          <a:off x="2699792" y="2060848"/>
          <a:ext cx="36415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368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/>
              <a:t>Conclusiones</a:t>
            </a:r>
            <a:endParaRPr lang="es-EC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611560" y="1122001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Se implementó un sistema de monitoreo y control satelital para vehículos, instalando el software gratuito denominado </a:t>
            </a:r>
            <a:r>
              <a:rPr lang="es-EC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Traccar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en un servidor VPS conjuntamente con el sistema operativo Ubuntu 16.04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el modo consola se configuraron reglas en el sistema para optimizar recursos de procesamiento, almacenamiento y recursos de red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Se estudió a detalle las funciones físicas y modos de operación del dispositivo GPS TK 303G, quien ha cumplido satisfactoriamente las pruebas de conectividad, precisión y velocidad de respuesta realizadas en campo en base a las especificaciones técnicas dadas por el fabricante.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95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35</a:t>
            </a:fld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51520" y="128269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248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53000" algn="l"/>
              </a:tabLs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El equipo TK 303g se comunica con el servidor remoto por medio de la red de telefonía celular, quedando fuera de servicio en zonas sin cobertura,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posibilidad de recuperar los datos desde la memoria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dispositivo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9248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953000" algn="l"/>
              </a:tabLs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Debido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 que el acceso a geolocalización puede darse vía mensajes de texto o internet, se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desarrollaron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dos aplicaciones en Android Studio que permitirá a los usuarios enviar comandos para consulta y configuración del equipo, también acceder a la ubicación del vehículo en tiempo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real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/>
              <a:t>Conclusiones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2480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36</a:t>
            </a:fld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683568" y="1556792"/>
            <a:ext cx="7561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El desarrollo de este proyecto contribuyo a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Genius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ec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una reducción global </a:t>
            </a:r>
            <a:r>
              <a:rPr lang="es-EC" sz="2000" smtClean="0">
                <a:latin typeface="Times New Roman" panose="02020603050405020304" pitchFamily="18" charset="0"/>
                <a:ea typeface="Calibri" panose="020F0502020204030204" pitchFamily="34" charset="0"/>
              </a:rPr>
              <a:t>de mas del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80% de su presupuesto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mensual,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provisto para alquiler y mantenimiento de una plataforma de rastreo satelital pagada. </a:t>
            </a:r>
            <a:endParaRPr lang="es-EC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/>
              <a:t>Conclusiones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431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oogle.com/images?q=tbn:ANd9GcTQxmiUJKsrdWwZTu_T0A8-Ve6mkn1x775pWOnr-rht-ZglW1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092">
            <a:off x="3926726" y="3571096"/>
            <a:ext cx="4192988" cy="279024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1217" y="2852936"/>
            <a:ext cx="5827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GRACIAS POR 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SU ATENCIÓN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0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240360" cy="54074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b="1" dirty="0"/>
              <a:t>Planteamiento del Problema</a:t>
            </a:r>
            <a:endParaRPr lang="es-EC" sz="28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4</a:t>
            </a:fld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755576" y="1628801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La comercializadora de dispositivos satelitales GENIUS EC,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dedicada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un principio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la venta al por menor y mayor de equipos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GPS.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Encontraron la opción de expandir su negocio implementando el servicio de rastreo satelital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vehicular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instalando sus propios equipos, para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esto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han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encontrado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la necesidad de adquirir software de licencia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libre con excelentes prestaciones para poder competir con las ya existentes empresas que se puede hallar en le mercado.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689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0"/>
            <a:ext cx="2808312" cy="469856"/>
          </a:xfrm>
        </p:spPr>
        <p:txBody>
          <a:bodyPr>
            <a:noAutofit/>
          </a:bodyPr>
          <a:lstStyle/>
          <a:p>
            <a:r>
              <a:rPr lang="es-EC" sz="2400" b="1" dirty="0" smtClean="0"/>
              <a:t>Objetivo </a:t>
            </a:r>
            <a:r>
              <a:rPr lang="en-US" sz="2400" b="1" dirty="0" smtClean="0"/>
              <a:t>General</a:t>
            </a:r>
            <a:endParaRPr lang="es-EC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187624" y="256490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Desarrollar un sistema de monitoreo y control satelital de vehículos mediante el uso del dispositivo GPS TK 303G.</a:t>
            </a:r>
            <a:endParaRPr lang="es-EC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74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400" b="1" dirty="0" smtClean="0"/>
              <a:t>Objetivos </a:t>
            </a:r>
            <a:r>
              <a:rPr lang="es-EC" sz="2400" b="1" dirty="0"/>
              <a:t>específicos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3568" y="1052736"/>
            <a:ext cx="7416824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Configurar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servidores para emisión, recolección y alojamiento de datos, así como la topología de red del sistema.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Instalar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software que se instanciara en el servidor a partir de un </a:t>
            </a:r>
            <a:r>
              <a:rPr lang="es-EC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Kernel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licencia gratuita </a:t>
            </a:r>
            <a:r>
              <a:rPr lang="es-EC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Traccar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Analizar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dispositivo GPS TK 303g y sus modos de funcionamiento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Visualizar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mediante el uso de un dispositivo móvil, la ubicación del vehículo en un mapa digital.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1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5576" y="1237109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Mostrar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una base de datos con reportes detallados y estadísticos de la información recibida.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Analizar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resultados obtenidos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400" b="1" dirty="0" smtClean="0"/>
              <a:t>Objetivos </a:t>
            </a:r>
            <a:r>
              <a:rPr lang="es-EC" sz="2400" b="1" dirty="0"/>
              <a:t>específicos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97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/>
              <a:t>Antecedentes</a:t>
            </a:r>
            <a:endParaRPr lang="es-EC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899592" y="1124744"/>
            <a:ext cx="5977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Pontificia Universidad Católica del Ecuador</a:t>
            </a:r>
            <a:endParaRPr lang="es-EC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971600" y="1628800"/>
            <a:ext cx="7475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Análisis de factibilidad técnica y de viabilidad comercial de dispositivos para localización de mascotas caninas mediante el uso de tecnología GPS en el Distrito Metropolitano de </a:t>
            </a: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Quito</a:t>
            </a:r>
          </a:p>
          <a:p>
            <a:pPr algn="just"/>
            <a:r>
              <a:rPr lang="es-EC" dirty="0"/>
              <a:t>(</a:t>
            </a:r>
            <a:r>
              <a:rPr lang="es-EC" dirty="0" err="1"/>
              <a:t>Basantes</a:t>
            </a:r>
            <a:r>
              <a:rPr lang="es-EC" dirty="0"/>
              <a:t>, 2016)</a:t>
            </a:r>
            <a:endParaRPr lang="es-EC" sz="2200" dirty="0"/>
          </a:p>
        </p:txBody>
      </p:sp>
      <p:sp>
        <p:nvSpPr>
          <p:cNvPr id="8" name="Rectángulo 7"/>
          <p:cNvSpPr/>
          <p:nvPr/>
        </p:nvSpPr>
        <p:spPr>
          <a:xfrm>
            <a:off x="860854" y="3275885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Universidad de Guayaquil</a:t>
            </a:r>
            <a:endParaRPr lang="es-EC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977542" y="3861048"/>
            <a:ext cx="746906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Análisis de factibilidad hacia la implementación de una herramienta informática que permita el monitoreo y control vehicular del área de división de mantenimiento de la Universidad de </a:t>
            </a: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Guayaquil</a:t>
            </a:r>
          </a:p>
          <a:p>
            <a:pPr algn="just"/>
            <a:r>
              <a:rPr lang="es-EC" dirty="0"/>
              <a:t> (</a:t>
            </a:r>
            <a:r>
              <a:rPr lang="es-EC" dirty="0" err="1"/>
              <a:t>Jhonatan</a:t>
            </a:r>
            <a:r>
              <a:rPr lang="es-EC" dirty="0"/>
              <a:t>, 2016)</a:t>
            </a:r>
            <a:endParaRPr lang="es-EC" sz="2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68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16016" y="27221"/>
            <a:ext cx="3384376" cy="46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/>
              <a:t>Diseño del sistema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552" y="4046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TOPOLOGÍA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1416-CF6C-4D49-A1D7-EEB61AF4E1E7}" type="slidenum">
              <a:rPr lang="es-EC" smtClean="0"/>
              <a:t>9</a:t>
            </a:fld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76664" cy="3798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39552" y="1052736"/>
            <a:ext cx="41630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Sistema de Rastreo </a:t>
            </a:r>
            <a:r>
              <a:rPr lang="es-EC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Satelital </a:t>
            </a:r>
            <a:r>
              <a:rPr lang="es-EC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GPS</a:t>
            </a:r>
            <a:endParaRPr lang="es-EC" sz="2200" b="1" dirty="0"/>
          </a:p>
        </p:txBody>
      </p:sp>
    </p:spTree>
    <p:extLst>
      <p:ext uri="{BB962C8B-B14F-4D97-AF65-F5344CB8AC3E}">
        <p14:creationId xmlns:p14="http://schemas.microsoft.com/office/powerpoint/2010/main" val="29612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1973</TotalTime>
  <Words>1496</Words>
  <Application>Microsoft Office PowerPoint</Application>
  <PresentationFormat>Presentación en pantalla (4:3)</PresentationFormat>
  <Paragraphs>202</Paragraphs>
  <Slides>37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Symbol</vt:lpstr>
      <vt:lpstr>Times New Roman</vt:lpstr>
      <vt:lpstr>Wingdings 2</vt:lpstr>
      <vt:lpstr>Austin</vt:lpstr>
      <vt:lpstr>UNIVERSIDAD DE LAS FUERZAS ARMADAS – ESPE  DEPARTAMENTO DE ELÉCTRICA Y ELECTRÓNICA  </vt:lpstr>
      <vt:lpstr>TEMA</vt:lpstr>
      <vt:lpstr>INTRODUCCIÓN</vt:lpstr>
      <vt:lpstr>Planteamiento del Problema</vt:lpstr>
      <vt:lpstr>Objetivo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Acceso a la plataforma</vt:lpstr>
      <vt:lpstr>Análisis de gastos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Windows User</cp:lastModifiedBy>
  <cp:revision>198</cp:revision>
  <dcterms:created xsi:type="dcterms:W3CDTF">2013-04-07T17:34:46Z</dcterms:created>
  <dcterms:modified xsi:type="dcterms:W3CDTF">2018-07-05T04:45:16Z</dcterms:modified>
</cp:coreProperties>
</file>