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91" r:id="rId1"/>
  </p:sldMasterIdLst>
  <p:notesMasterIdLst>
    <p:notesMasterId r:id="rId31"/>
  </p:notesMasterIdLst>
  <p:sldIdLst>
    <p:sldId id="258" r:id="rId2"/>
    <p:sldId id="259" r:id="rId3"/>
    <p:sldId id="338" r:id="rId4"/>
    <p:sldId id="319" r:id="rId5"/>
    <p:sldId id="263" r:id="rId6"/>
    <p:sldId id="304" r:id="rId7"/>
    <p:sldId id="324" r:id="rId8"/>
    <p:sldId id="269" r:id="rId9"/>
    <p:sldId id="326" r:id="rId10"/>
    <p:sldId id="328" r:id="rId11"/>
    <p:sldId id="309" r:id="rId12"/>
    <p:sldId id="332" r:id="rId13"/>
    <p:sldId id="331" r:id="rId14"/>
    <p:sldId id="305" r:id="rId15"/>
    <p:sldId id="307" r:id="rId16"/>
    <p:sldId id="310" r:id="rId17"/>
    <p:sldId id="308" r:id="rId18"/>
    <p:sldId id="311" r:id="rId19"/>
    <p:sldId id="312" r:id="rId20"/>
    <p:sldId id="329" r:id="rId21"/>
    <p:sldId id="335" r:id="rId22"/>
    <p:sldId id="298" r:id="rId23"/>
    <p:sldId id="336" r:id="rId24"/>
    <p:sldId id="291" r:id="rId25"/>
    <p:sldId id="333" r:id="rId26"/>
    <p:sldId id="334" r:id="rId27"/>
    <p:sldId id="339" r:id="rId28"/>
    <p:sldId id="320" r:id="rId29"/>
    <p:sldId id="327"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5" autoAdjust="0"/>
    <p:restoredTop sz="97687" autoAdjust="0"/>
  </p:normalViewPr>
  <p:slideViewPr>
    <p:cSldViewPr snapToGrid="0">
      <p:cViewPr varScale="1">
        <p:scale>
          <a:sx n="87" d="100"/>
          <a:sy n="87" d="100"/>
        </p:scale>
        <p:origin x="40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disco%20d\respaldos%20oficina%20central\ARCHIVOS%20UNIDAD%20D\Documents\TESIS\TESIS%20CALIDAD%20COOPERATIVAS\VARIABLES%20Y%20OBJETIV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isco%20d\respaldos%20oficina%20central\ARCHIVOS%20UNIDAD%20D\Documents\TESIS\TESIS%20CALIDAD%20COOPERATIVAS\VARIABLES%20Y%20OBJETIV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isco%20d\respaldos%20oficina%20central\ARCHIVOS%20UNIDAD%20D\Documents\TESIS\TESIS%20CALIDAD%20COOPERATIVAS\VARIABLES%20Y%20OBJETIV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isco%20d\respaldos%20oficina%20central\ARCHIVOS%20UNIDAD%20D\Documents\TESIS\TESIS%20CALIDAD%20COOPERATIVAS\VARIABLES%20Y%20OBJETIV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isco%20d\respaldos%20oficina%20central\ARCHIVOS%20UNIDAD%20D\Documents\TESIS\TESIS%20CALIDAD%20COOPERATIVAS\VARIABLES%20Y%20OBJETIV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isco%20d\respaldos%20oficina%20central\ARCHIVOS%20UNIDAD%20D\Documents\TESIS\TESIS%20CALIDAD%20COOPERATIVAS\VARIABLES%20Y%20OBJETIVO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isco%20d\respaldos%20oficina%20central\ARCHIVOS%20UNIDAD%20D\Documents\TESIS\TESIS%20CALIDAD%20COOPERATIVAS\VARIABLES%20Y%20OBJETIVO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isco%20d\respaldos%20oficina%20central\ARCHIVOS%20UNIDAD%20D\Documents\TESIS\TESIS%20CALIDAD%20COOPERATIVAS\VARIABLES%20Y%20OBJETIV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26157593630246"/>
          <c:y val="0"/>
          <c:w val="0.52184072123225134"/>
          <c:h val="1"/>
        </c:manualLayout>
      </c:layout>
      <c:pieChart>
        <c:varyColors val="1"/>
        <c:ser>
          <c:idx val="0"/>
          <c:order val="0"/>
          <c:explosion val="25"/>
          <c:dPt>
            <c:idx val="0"/>
            <c:bubble3D val="0"/>
            <c:explosion val="0"/>
            <c:extLst>
              <c:ext xmlns:c16="http://schemas.microsoft.com/office/drawing/2014/chart" uri="{C3380CC4-5D6E-409C-BE32-E72D297353CC}">
                <c16:uniqueId val="{00000000-FB1F-457F-8321-6D9030B331B0}"/>
              </c:ext>
            </c:extLst>
          </c:dPt>
          <c:dLbls>
            <c:spPr>
              <a:noFill/>
              <a:ln>
                <a:noFill/>
              </a:ln>
              <a:effectLst/>
            </c:spPr>
            <c:txPr>
              <a:bodyPr/>
              <a:lstStyle/>
              <a:p>
                <a:pPr>
                  <a:defRPr sz="3200"/>
                </a:pPr>
                <a:endParaRPr lang="es-ES_tradnl"/>
              </a:p>
            </c:txPr>
            <c:showLegendKey val="0"/>
            <c:showVal val="0"/>
            <c:showCatName val="0"/>
            <c:showSerName val="0"/>
            <c:showPercent val="1"/>
            <c:showBubbleSize val="0"/>
            <c:showLeaderLines val="1"/>
            <c:extLst>
              <c:ext xmlns:c15="http://schemas.microsoft.com/office/drawing/2012/chart" uri="{CE6537A1-D6FC-4f65-9D91-7224C49458BB}"/>
            </c:extLst>
          </c:dLbls>
          <c:cat>
            <c:strRef>
              <c:f>Hoja1!$B$3:$B$4</c:f>
              <c:strCache>
                <c:ptCount val="2"/>
                <c:pt idx="0">
                  <c:v>Año 2016</c:v>
                </c:pt>
                <c:pt idx="1">
                  <c:v>Año 2017</c:v>
                </c:pt>
              </c:strCache>
            </c:strRef>
          </c:cat>
          <c:val>
            <c:numRef>
              <c:f>Hoja1!$C$3:$C$4</c:f>
              <c:numCache>
                <c:formatCode>General</c:formatCode>
                <c:ptCount val="2"/>
                <c:pt idx="0">
                  <c:v>7</c:v>
                </c:pt>
                <c:pt idx="1">
                  <c:v>4</c:v>
                </c:pt>
              </c:numCache>
            </c:numRef>
          </c:val>
          <c:extLst>
            <c:ext xmlns:c16="http://schemas.microsoft.com/office/drawing/2014/chart" uri="{C3380CC4-5D6E-409C-BE32-E72D297353CC}">
              <c16:uniqueId val="{00000001-FB1F-457F-8321-6D9030B331B0}"/>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s-ES_tradn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a:pPr>
            <a:r>
              <a:rPr lang="es-EC"/>
              <a:t>Condiciones de colocación</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1400"/>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'VAR CALIDAD PERCIBIDA'!$C$3:$D$11</c:f>
              <c:multiLvlStrCache>
                <c:ptCount val="9"/>
                <c:lvl>
                  <c:pt idx="0">
                    <c:v>5 años</c:v>
                  </c:pt>
                  <c:pt idx="1">
                    <c:v>10 años</c:v>
                  </c:pt>
                  <c:pt idx="2">
                    <c:v>Sí</c:v>
                  </c:pt>
                  <c:pt idx="3">
                    <c:v>No</c:v>
                  </c:pt>
                  <c:pt idx="4">
                    <c:v>Letra de cambio</c:v>
                  </c:pt>
                  <c:pt idx="5">
                    <c:v>Garantías de propiedades</c:v>
                  </c:pt>
                  <c:pt idx="6">
                    <c:v>Firma de un garante</c:v>
                  </c:pt>
                  <c:pt idx="7">
                    <c:v>Pagares</c:v>
                  </c:pt>
                  <c:pt idx="8">
                    <c:v>Factura</c:v>
                  </c:pt>
                </c:lvl>
                <c:lvl>
                  <c:pt idx="0">
                    <c:v>Plazo</c:v>
                  </c:pt>
                  <c:pt idx="2">
                    <c:v>Tasa de interés</c:v>
                  </c:pt>
                  <c:pt idx="4">
                    <c:v> Documento de respaldo del crédito</c:v>
                  </c:pt>
                </c:lvl>
              </c:multiLvlStrCache>
            </c:multiLvlStrRef>
          </c:cat>
          <c:val>
            <c:numRef>
              <c:f>'VAR CALIDAD PERCIBIDA'!$E$3:$E$11</c:f>
              <c:numCache>
                <c:formatCode>0%</c:formatCode>
                <c:ptCount val="9"/>
                <c:pt idx="0">
                  <c:v>0.72699999999999998</c:v>
                </c:pt>
                <c:pt idx="1">
                  <c:v>0.27300000000000002</c:v>
                </c:pt>
                <c:pt idx="2">
                  <c:v>0.81799999999999995</c:v>
                </c:pt>
                <c:pt idx="3">
                  <c:v>0.182</c:v>
                </c:pt>
                <c:pt idx="4">
                  <c:v>9.0999999999999998E-2</c:v>
                </c:pt>
                <c:pt idx="5">
                  <c:v>0.182</c:v>
                </c:pt>
                <c:pt idx="6">
                  <c:v>0.72699999999999998</c:v>
                </c:pt>
                <c:pt idx="7">
                  <c:v>0.85699999999999998</c:v>
                </c:pt>
                <c:pt idx="8">
                  <c:v>0.14300000000000002</c:v>
                </c:pt>
              </c:numCache>
            </c:numRef>
          </c:val>
          <c:extLst>
            <c:ext xmlns:c16="http://schemas.microsoft.com/office/drawing/2014/chart" uri="{C3380CC4-5D6E-409C-BE32-E72D297353CC}">
              <c16:uniqueId val="{00000000-8F3C-41DD-A67D-65CCD3E7E114}"/>
            </c:ext>
          </c:extLst>
        </c:ser>
        <c:dLbls>
          <c:showLegendKey val="0"/>
          <c:showVal val="1"/>
          <c:showCatName val="0"/>
          <c:showSerName val="0"/>
          <c:showPercent val="0"/>
          <c:showBubbleSize val="0"/>
        </c:dLbls>
        <c:gapWidth val="150"/>
        <c:shape val="cylinder"/>
        <c:axId val="1119722544"/>
        <c:axId val="1119730704"/>
        <c:axId val="0"/>
      </c:bar3DChart>
      <c:catAx>
        <c:axId val="1119722544"/>
        <c:scaling>
          <c:orientation val="minMax"/>
        </c:scaling>
        <c:delete val="0"/>
        <c:axPos val="b"/>
        <c:numFmt formatCode="General" sourceLinked="0"/>
        <c:majorTickMark val="none"/>
        <c:minorTickMark val="none"/>
        <c:tickLblPos val="nextTo"/>
        <c:txPr>
          <a:bodyPr/>
          <a:lstStyle/>
          <a:p>
            <a:pPr>
              <a:defRPr sz="1050"/>
            </a:pPr>
            <a:endParaRPr lang="es-ES_tradnl"/>
          </a:p>
        </c:txPr>
        <c:crossAx val="1119730704"/>
        <c:crosses val="autoZero"/>
        <c:auto val="1"/>
        <c:lblAlgn val="ctr"/>
        <c:lblOffset val="100"/>
        <c:noMultiLvlLbl val="0"/>
      </c:catAx>
      <c:valAx>
        <c:axId val="1119730704"/>
        <c:scaling>
          <c:orientation val="minMax"/>
        </c:scaling>
        <c:delete val="1"/>
        <c:axPos val="l"/>
        <c:numFmt formatCode="0%" sourceLinked="1"/>
        <c:majorTickMark val="out"/>
        <c:minorTickMark val="none"/>
        <c:tickLblPos val="nextTo"/>
        <c:crossAx val="111972254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s-EC"/>
              <a:t>Cobranza</a:t>
            </a:r>
          </a:p>
        </c:rich>
      </c:tx>
      <c:overlay val="0"/>
    </c:title>
    <c:autoTitleDeleted val="0"/>
    <c:plotArea>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1100"/>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'VAR CALIDAD PERCIBIDA'!$C$22:$D$32</c:f>
              <c:multiLvlStrCache>
                <c:ptCount val="11"/>
                <c:lvl>
                  <c:pt idx="0">
                    <c:v>Llamadas telefónicas</c:v>
                  </c:pt>
                  <c:pt idx="1">
                    <c:v>Cartas de notificación</c:v>
                  </c:pt>
                  <c:pt idx="2">
                    <c:v>Correos electrónicos</c:v>
                  </c:pt>
                  <c:pt idx="3">
                    <c:v>Sí</c:v>
                  </c:pt>
                  <c:pt idx="4">
                    <c:v>No</c:v>
                  </c:pt>
                  <c:pt idx="5">
                    <c:v>4%</c:v>
                  </c:pt>
                  <c:pt idx="6">
                    <c:v>5%</c:v>
                  </c:pt>
                  <c:pt idx="7">
                    <c:v>Consumo</c:v>
                  </c:pt>
                  <c:pt idx="8">
                    <c:v>Microcrédito</c:v>
                  </c:pt>
                  <c:pt idx="9">
                    <c:v>Evaluación de retraso en pago de cuotas anteriores</c:v>
                  </c:pt>
                  <c:pt idx="10">
                    <c:v>Cartas recordatorias</c:v>
                  </c:pt>
                </c:lvl>
                <c:lvl>
                  <c:pt idx="0">
                    <c:v>Medidas de cobranza (personal, teléfono, carta, otros)</c:v>
                  </c:pt>
                  <c:pt idx="3">
                    <c:v>Procesos </c:v>
                  </c:pt>
                  <c:pt idx="5">
                    <c:v>Índices de morosidad</c:v>
                  </c:pt>
                  <c:pt idx="7">
                    <c:v>Segmento de crédito en riesgo de morosidad</c:v>
                  </c:pt>
                  <c:pt idx="9">
                    <c:v>Seguimiento del crédito</c:v>
                  </c:pt>
                </c:lvl>
              </c:multiLvlStrCache>
            </c:multiLvlStrRef>
          </c:cat>
          <c:val>
            <c:numRef>
              <c:f>'VAR CALIDAD PERCIBIDA'!$E$22:$E$32</c:f>
              <c:numCache>
                <c:formatCode>0%</c:formatCode>
                <c:ptCount val="11"/>
                <c:pt idx="0">
                  <c:v>0.72699999999999998</c:v>
                </c:pt>
                <c:pt idx="1">
                  <c:v>9.0999999999999998E-2</c:v>
                </c:pt>
                <c:pt idx="2">
                  <c:v>0.182</c:v>
                </c:pt>
                <c:pt idx="3">
                  <c:v>0.182</c:v>
                </c:pt>
                <c:pt idx="4">
                  <c:v>0.81799999999999995</c:v>
                </c:pt>
                <c:pt idx="5">
                  <c:v>0.182</c:v>
                </c:pt>
                <c:pt idx="6">
                  <c:v>0.81799999999999995</c:v>
                </c:pt>
                <c:pt idx="7">
                  <c:v>0.72699999999999998</c:v>
                </c:pt>
                <c:pt idx="8">
                  <c:v>0.27300000000000002</c:v>
                </c:pt>
                <c:pt idx="9">
                  <c:v>0.72699999999999998</c:v>
                </c:pt>
                <c:pt idx="10">
                  <c:v>0.27300000000000002</c:v>
                </c:pt>
              </c:numCache>
            </c:numRef>
          </c:val>
          <c:extLst>
            <c:ext xmlns:c16="http://schemas.microsoft.com/office/drawing/2014/chart" uri="{C3380CC4-5D6E-409C-BE32-E72D297353CC}">
              <c16:uniqueId val="{00000000-DAB3-47D7-AC5F-992C2D321177}"/>
            </c:ext>
          </c:extLst>
        </c:ser>
        <c:dLbls>
          <c:showLegendKey val="0"/>
          <c:showVal val="1"/>
          <c:showCatName val="0"/>
          <c:showSerName val="0"/>
          <c:showPercent val="0"/>
          <c:showBubbleSize val="0"/>
        </c:dLbls>
        <c:gapWidth val="150"/>
        <c:axId val="1119722000"/>
        <c:axId val="1119720912"/>
      </c:barChart>
      <c:catAx>
        <c:axId val="1119722000"/>
        <c:scaling>
          <c:orientation val="minMax"/>
        </c:scaling>
        <c:delete val="0"/>
        <c:axPos val="b"/>
        <c:numFmt formatCode="General" sourceLinked="0"/>
        <c:majorTickMark val="none"/>
        <c:minorTickMark val="none"/>
        <c:tickLblPos val="nextTo"/>
        <c:txPr>
          <a:bodyPr/>
          <a:lstStyle/>
          <a:p>
            <a:pPr>
              <a:defRPr sz="900"/>
            </a:pPr>
            <a:endParaRPr lang="es-ES_tradnl"/>
          </a:p>
        </c:txPr>
        <c:crossAx val="1119720912"/>
        <c:crosses val="autoZero"/>
        <c:auto val="1"/>
        <c:lblAlgn val="ctr"/>
        <c:lblOffset val="100"/>
        <c:noMultiLvlLbl val="0"/>
      </c:catAx>
      <c:valAx>
        <c:axId val="1119720912"/>
        <c:scaling>
          <c:orientation val="minMax"/>
        </c:scaling>
        <c:delete val="1"/>
        <c:axPos val="l"/>
        <c:numFmt formatCode="0%" sourceLinked="1"/>
        <c:majorTickMark val="out"/>
        <c:minorTickMark val="none"/>
        <c:tickLblPos val="nextTo"/>
        <c:crossAx val="111972200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pPr>
            <a:r>
              <a:rPr lang="es-EC"/>
              <a:t>Eficiencia</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'VARIA CONFIANZA'!$D$3:$E$8</c:f>
              <c:multiLvlStrCache>
                <c:ptCount val="6"/>
                <c:lvl>
                  <c:pt idx="0">
                    <c:v>Sí</c:v>
                  </c:pt>
                  <c:pt idx="1">
                    <c:v>No</c:v>
                  </c:pt>
                  <c:pt idx="2">
                    <c:v>Sí</c:v>
                  </c:pt>
                  <c:pt idx="3">
                    <c:v>No</c:v>
                  </c:pt>
                  <c:pt idx="4">
                    <c:v>Sí</c:v>
                  </c:pt>
                  <c:pt idx="5">
                    <c:v>No</c:v>
                  </c:pt>
                </c:lvl>
                <c:lvl>
                  <c:pt idx="0">
                    <c:v>Ejecución de tareas</c:v>
                  </c:pt>
                  <c:pt idx="2">
                    <c:v>Prestación del servicio de recuperación de cartera</c:v>
                  </c:pt>
                  <c:pt idx="4">
                    <c:v>Proceso actual</c:v>
                  </c:pt>
                </c:lvl>
              </c:multiLvlStrCache>
            </c:multiLvlStrRef>
          </c:cat>
          <c:val>
            <c:numRef>
              <c:f>'VARIA CONFIANZA'!$F$3:$F$8</c:f>
              <c:numCache>
                <c:formatCode>0%</c:formatCode>
                <c:ptCount val="6"/>
                <c:pt idx="0">
                  <c:v>0.14300000000000002</c:v>
                </c:pt>
                <c:pt idx="1">
                  <c:v>0.85699999999999998</c:v>
                </c:pt>
                <c:pt idx="2">
                  <c:v>0.28600000000000003</c:v>
                </c:pt>
                <c:pt idx="3">
                  <c:v>0.71400000000000008</c:v>
                </c:pt>
                <c:pt idx="4">
                  <c:v>0.14300000000000002</c:v>
                </c:pt>
                <c:pt idx="5">
                  <c:v>0.85699999999999998</c:v>
                </c:pt>
              </c:numCache>
            </c:numRef>
          </c:val>
          <c:extLst>
            <c:ext xmlns:c16="http://schemas.microsoft.com/office/drawing/2014/chart" uri="{C3380CC4-5D6E-409C-BE32-E72D297353CC}">
              <c16:uniqueId val="{00000000-032D-417C-BF8B-7DE69E5F9E21}"/>
            </c:ext>
          </c:extLst>
        </c:ser>
        <c:dLbls>
          <c:showLegendKey val="0"/>
          <c:showVal val="1"/>
          <c:showCatName val="0"/>
          <c:showSerName val="0"/>
          <c:showPercent val="0"/>
          <c:showBubbleSize val="0"/>
        </c:dLbls>
        <c:gapWidth val="150"/>
        <c:shape val="cone"/>
        <c:axId val="1119725264"/>
        <c:axId val="1119724176"/>
        <c:axId val="0"/>
      </c:bar3DChart>
      <c:catAx>
        <c:axId val="1119725264"/>
        <c:scaling>
          <c:orientation val="minMax"/>
        </c:scaling>
        <c:delete val="0"/>
        <c:axPos val="b"/>
        <c:numFmt formatCode="General" sourceLinked="0"/>
        <c:majorTickMark val="none"/>
        <c:minorTickMark val="none"/>
        <c:tickLblPos val="nextTo"/>
        <c:txPr>
          <a:bodyPr/>
          <a:lstStyle/>
          <a:p>
            <a:pPr>
              <a:defRPr sz="1600" b="1"/>
            </a:pPr>
            <a:endParaRPr lang="es-ES_tradnl"/>
          </a:p>
        </c:txPr>
        <c:crossAx val="1119724176"/>
        <c:crosses val="autoZero"/>
        <c:auto val="1"/>
        <c:lblAlgn val="ctr"/>
        <c:lblOffset val="100"/>
        <c:noMultiLvlLbl val="0"/>
      </c:catAx>
      <c:valAx>
        <c:axId val="1119724176"/>
        <c:scaling>
          <c:orientation val="minMax"/>
        </c:scaling>
        <c:delete val="1"/>
        <c:axPos val="l"/>
        <c:numFmt formatCode="0%" sourceLinked="1"/>
        <c:majorTickMark val="out"/>
        <c:minorTickMark val="none"/>
        <c:tickLblPos val="nextTo"/>
        <c:crossAx val="1119725264"/>
        <c:crosses val="autoZero"/>
        <c:crossBetween val="between"/>
      </c:valAx>
    </c:plotArea>
    <c:plotVisOnly val="1"/>
    <c:dispBlanksAs val="gap"/>
    <c:showDLblsOverMax val="0"/>
  </c:chart>
  <c:txPr>
    <a:bodyPr/>
    <a:lstStyle/>
    <a:p>
      <a:pPr>
        <a:defRPr sz="1800"/>
      </a:pPr>
      <a:endParaRPr lang="es-ES_trad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es-EC"/>
              <a:t>Rendimiento de los RRHH</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20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'VARIA CONFIANZA'!$D$18:$E$25</c:f>
              <c:multiLvlStrCache>
                <c:ptCount val="8"/>
                <c:lvl>
                  <c:pt idx="0">
                    <c:v>Sí</c:v>
                  </c:pt>
                  <c:pt idx="1">
                    <c:v>No</c:v>
                  </c:pt>
                  <c:pt idx="2">
                    <c:v>Sí</c:v>
                  </c:pt>
                  <c:pt idx="3">
                    <c:v>No</c:v>
                  </c:pt>
                  <c:pt idx="4">
                    <c:v>Casi siempre</c:v>
                  </c:pt>
                  <c:pt idx="5">
                    <c:v>Rara vez</c:v>
                  </c:pt>
                  <c:pt idx="6">
                    <c:v>Siempre</c:v>
                  </c:pt>
                  <c:pt idx="7">
                    <c:v>Casi siempre</c:v>
                  </c:pt>
                </c:lvl>
                <c:lvl>
                  <c:pt idx="0">
                    <c:v>Atención personalizada</c:v>
                  </c:pt>
                  <c:pt idx="2">
                    <c:v>Horario de trabajo</c:v>
                  </c:pt>
                  <c:pt idx="4">
                    <c:v>Acuerdos de pago extraordinario</c:v>
                  </c:pt>
                  <c:pt idx="6">
                    <c:v>Plan de pago personalizado</c:v>
                  </c:pt>
                </c:lvl>
              </c:multiLvlStrCache>
            </c:multiLvlStrRef>
          </c:cat>
          <c:val>
            <c:numRef>
              <c:f>'VARIA CONFIANZA'!$F$18:$F$25</c:f>
              <c:numCache>
                <c:formatCode>0%</c:formatCode>
                <c:ptCount val="8"/>
                <c:pt idx="0">
                  <c:v>0.90900000000000003</c:v>
                </c:pt>
                <c:pt idx="1">
                  <c:v>9.0999999999999998E-2</c:v>
                </c:pt>
                <c:pt idx="2">
                  <c:v>0.72699999999999998</c:v>
                </c:pt>
                <c:pt idx="3">
                  <c:v>0.27300000000000002</c:v>
                </c:pt>
                <c:pt idx="4">
                  <c:v>0.182</c:v>
                </c:pt>
                <c:pt idx="5">
                  <c:v>0.81799999999999995</c:v>
                </c:pt>
                <c:pt idx="6">
                  <c:v>0.27300000000000002</c:v>
                </c:pt>
                <c:pt idx="7">
                  <c:v>0.72699999999999998</c:v>
                </c:pt>
              </c:numCache>
            </c:numRef>
          </c:val>
          <c:extLst>
            <c:ext xmlns:c16="http://schemas.microsoft.com/office/drawing/2014/chart" uri="{C3380CC4-5D6E-409C-BE32-E72D297353CC}">
              <c16:uniqueId val="{00000000-A042-404B-8088-9B71CF1BD9BD}"/>
            </c:ext>
          </c:extLst>
        </c:ser>
        <c:dLbls>
          <c:showLegendKey val="0"/>
          <c:showVal val="1"/>
          <c:showCatName val="0"/>
          <c:showSerName val="0"/>
          <c:showPercent val="0"/>
          <c:showBubbleSize val="0"/>
        </c:dLbls>
        <c:gapWidth val="150"/>
        <c:shape val="cylinder"/>
        <c:axId val="1119723088"/>
        <c:axId val="1119728528"/>
        <c:axId val="0"/>
      </c:bar3DChart>
      <c:catAx>
        <c:axId val="1119723088"/>
        <c:scaling>
          <c:orientation val="minMax"/>
        </c:scaling>
        <c:delete val="0"/>
        <c:axPos val="b"/>
        <c:numFmt formatCode="General" sourceLinked="0"/>
        <c:majorTickMark val="none"/>
        <c:minorTickMark val="none"/>
        <c:tickLblPos val="nextTo"/>
        <c:txPr>
          <a:bodyPr/>
          <a:lstStyle/>
          <a:p>
            <a:pPr>
              <a:defRPr sz="1200" b="1"/>
            </a:pPr>
            <a:endParaRPr lang="es-ES_tradnl"/>
          </a:p>
        </c:txPr>
        <c:crossAx val="1119728528"/>
        <c:crosses val="autoZero"/>
        <c:auto val="1"/>
        <c:lblAlgn val="ctr"/>
        <c:lblOffset val="100"/>
        <c:noMultiLvlLbl val="0"/>
      </c:catAx>
      <c:valAx>
        <c:axId val="1119728528"/>
        <c:scaling>
          <c:orientation val="minMax"/>
        </c:scaling>
        <c:delete val="1"/>
        <c:axPos val="l"/>
        <c:numFmt formatCode="0%" sourceLinked="1"/>
        <c:majorTickMark val="out"/>
        <c:minorTickMark val="none"/>
        <c:tickLblPos val="nextTo"/>
        <c:crossAx val="1119723088"/>
        <c:crosses val="autoZero"/>
        <c:crossBetween val="between"/>
      </c:valAx>
    </c:plotArea>
    <c:plotVisOnly val="1"/>
    <c:dispBlanksAs val="gap"/>
    <c:showDLblsOverMax val="0"/>
  </c:chart>
  <c:txPr>
    <a:bodyPr/>
    <a:lstStyle/>
    <a:p>
      <a:pPr>
        <a:defRPr sz="1800"/>
      </a:pPr>
      <a:endParaRPr lang="es-ES_trad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s-EC"/>
              <a:t>Tecnología</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20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'VAR CALIDAD SERVI'!$C$3:$D$14</c:f>
              <c:multiLvlStrCache>
                <c:ptCount val="12"/>
                <c:lvl>
                  <c:pt idx="0">
                    <c:v>Sí</c:v>
                  </c:pt>
                  <c:pt idx="1">
                    <c:v>No</c:v>
                  </c:pt>
                  <c:pt idx="2">
                    <c:v>Sí</c:v>
                  </c:pt>
                  <c:pt idx="3">
                    <c:v>No</c:v>
                  </c:pt>
                  <c:pt idx="4">
                    <c:v>Sí</c:v>
                  </c:pt>
                  <c:pt idx="5">
                    <c:v>No</c:v>
                  </c:pt>
                  <c:pt idx="6">
                    <c:v>Comercial ordinario</c:v>
                  </c:pt>
                  <c:pt idx="7">
                    <c:v>Consumo ordinario</c:v>
                  </c:pt>
                  <c:pt idx="8">
                    <c:v>No sobre Comunicación con el cliente</c:v>
                  </c:pt>
                  <c:pt idx="9">
                    <c:v>Anual en procedimientos</c:v>
                  </c:pt>
                  <c:pt idx="10">
                    <c:v>Falta de control</c:v>
                  </c:pt>
                  <c:pt idx="11">
                    <c:v>Riesgo en cartera vencida</c:v>
                  </c:pt>
                </c:lvl>
                <c:lvl>
                  <c:pt idx="0">
                    <c:v>Modernidad de la tecnología</c:v>
                  </c:pt>
                  <c:pt idx="2">
                    <c:v>Aprovisionamiento de deudas</c:v>
                  </c:pt>
                  <c:pt idx="4">
                    <c:v>Confianza en el proceso (Proceso)</c:v>
                  </c:pt>
                  <c:pt idx="6">
                    <c:v>Morosidad por segmento</c:v>
                  </c:pt>
                  <c:pt idx="8">
                    <c:v>Capacitación</c:v>
                  </c:pt>
                  <c:pt idx="10">
                    <c:v>Afectación al desarrollo</c:v>
                  </c:pt>
                </c:lvl>
              </c:multiLvlStrCache>
            </c:multiLvlStrRef>
          </c:cat>
          <c:val>
            <c:numRef>
              <c:f>'VAR CALIDAD SERVI'!$E$3:$E$14</c:f>
              <c:numCache>
                <c:formatCode>0%</c:formatCode>
                <c:ptCount val="12"/>
                <c:pt idx="0">
                  <c:v>9.0999999999999998E-2</c:v>
                </c:pt>
                <c:pt idx="1">
                  <c:v>0.90900000000000003</c:v>
                </c:pt>
                <c:pt idx="2">
                  <c:v>0.28600000000000003</c:v>
                </c:pt>
                <c:pt idx="3">
                  <c:v>0.71400000000000008</c:v>
                </c:pt>
                <c:pt idx="4">
                  <c:v>0.14300000000000002</c:v>
                </c:pt>
                <c:pt idx="5">
                  <c:v>0.85699999999999998</c:v>
                </c:pt>
                <c:pt idx="6">
                  <c:v>0.14300000000000002</c:v>
                </c:pt>
                <c:pt idx="7">
                  <c:v>0.85699999999999998</c:v>
                </c:pt>
                <c:pt idx="8">
                  <c:v>0.90900000000000003</c:v>
                </c:pt>
                <c:pt idx="9">
                  <c:v>0.72699999999999998</c:v>
                </c:pt>
                <c:pt idx="10">
                  <c:v>0.71400000000000008</c:v>
                </c:pt>
                <c:pt idx="11">
                  <c:v>1</c:v>
                </c:pt>
              </c:numCache>
            </c:numRef>
          </c:val>
          <c:extLst>
            <c:ext xmlns:c16="http://schemas.microsoft.com/office/drawing/2014/chart" uri="{C3380CC4-5D6E-409C-BE32-E72D297353CC}">
              <c16:uniqueId val="{00000000-55F6-403B-AD5C-5F4319D02DBE}"/>
            </c:ext>
          </c:extLst>
        </c:ser>
        <c:dLbls>
          <c:showLegendKey val="0"/>
          <c:showVal val="1"/>
          <c:showCatName val="0"/>
          <c:showSerName val="0"/>
          <c:showPercent val="0"/>
          <c:showBubbleSize val="0"/>
        </c:dLbls>
        <c:gapWidth val="150"/>
        <c:shape val="cylinder"/>
        <c:axId val="1119726352"/>
        <c:axId val="1119730160"/>
        <c:axId val="0"/>
      </c:bar3DChart>
      <c:catAx>
        <c:axId val="1119726352"/>
        <c:scaling>
          <c:orientation val="minMax"/>
        </c:scaling>
        <c:delete val="0"/>
        <c:axPos val="b"/>
        <c:numFmt formatCode="General" sourceLinked="0"/>
        <c:majorTickMark val="none"/>
        <c:minorTickMark val="none"/>
        <c:tickLblPos val="nextTo"/>
        <c:txPr>
          <a:bodyPr/>
          <a:lstStyle/>
          <a:p>
            <a:pPr>
              <a:defRPr sz="1050"/>
            </a:pPr>
            <a:endParaRPr lang="es-ES_tradnl"/>
          </a:p>
        </c:txPr>
        <c:crossAx val="1119730160"/>
        <c:crosses val="autoZero"/>
        <c:auto val="1"/>
        <c:lblAlgn val="ctr"/>
        <c:lblOffset val="100"/>
        <c:noMultiLvlLbl val="0"/>
      </c:catAx>
      <c:valAx>
        <c:axId val="1119730160"/>
        <c:scaling>
          <c:orientation val="minMax"/>
        </c:scaling>
        <c:delete val="1"/>
        <c:axPos val="l"/>
        <c:numFmt formatCode="0%" sourceLinked="1"/>
        <c:majorTickMark val="out"/>
        <c:minorTickMark val="none"/>
        <c:tickLblPos val="nextTo"/>
        <c:crossAx val="1119726352"/>
        <c:crosses val="autoZero"/>
        <c:crossBetween val="between"/>
      </c:valAx>
    </c:plotArea>
    <c:plotVisOnly val="1"/>
    <c:dispBlanksAs val="gap"/>
    <c:showDLblsOverMax val="0"/>
  </c:chart>
  <c:txPr>
    <a:bodyPr/>
    <a:lstStyle/>
    <a:p>
      <a:pPr>
        <a:defRPr sz="1800"/>
      </a:pPr>
      <a:endParaRPr lang="es-ES_trad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pPr>
            <a:r>
              <a:rPr lang="es-EC"/>
              <a:t>Calidad percibida</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20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'OBJ CALIDAD PERCIBIDA'!$B$3:$D$13</c:f>
              <c:multiLvlStrCache>
                <c:ptCount val="11"/>
                <c:lvl>
                  <c:pt idx="0">
                    <c:v>5 años</c:v>
                  </c:pt>
                  <c:pt idx="1">
                    <c:v>Sí</c:v>
                  </c:pt>
                  <c:pt idx="2">
                    <c:v>Pagares</c:v>
                  </c:pt>
                  <c:pt idx="3">
                    <c:v>Firma de un garante</c:v>
                  </c:pt>
                  <c:pt idx="4">
                    <c:v>Garantías de propiedades</c:v>
                  </c:pt>
                  <c:pt idx="5">
                    <c:v>Llamadas telefónicas</c:v>
                  </c:pt>
                  <c:pt idx="6">
                    <c:v>Correos electrónicos</c:v>
                  </c:pt>
                  <c:pt idx="7">
                    <c:v>No</c:v>
                  </c:pt>
                  <c:pt idx="8">
                    <c:v>5%</c:v>
                  </c:pt>
                  <c:pt idx="9">
                    <c:v>Consumo</c:v>
                  </c:pt>
                  <c:pt idx="10">
                    <c:v>Evaluación de retraso en pago de cuotas anteriores</c:v>
                  </c:pt>
                </c:lvl>
                <c:lvl>
                  <c:pt idx="0">
                    <c:v>Plazo</c:v>
                  </c:pt>
                  <c:pt idx="1">
                    <c:v>Tasa de interés</c:v>
                  </c:pt>
                  <c:pt idx="2">
                    <c:v> Documento de respaldo del crédito</c:v>
                  </c:pt>
                  <c:pt idx="5">
                    <c:v>Medidas de cobranza (personal, teléfono, carta, otros)</c:v>
                  </c:pt>
                  <c:pt idx="7">
                    <c:v>Procesos </c:v>
                  </c:pt>
                  <c:pt idx="8">
                    <c:v>Índices de morosidad</c:v>
                  </c:pt>
                  <c:pt idx="9">
                    <c:v>Segmento de crédito en riesgo de morosidad</c:v>
                  </c:pt>
                  <c:pt idx="10">
                    <c:v>Seguimiento del crédito</c:v>
                  </c:pt>
                </c:lvl>
                <c:lvl>
                  <c:pt idx="0">
                    <c:v>Condiciones de colocación</c:v>
                  </c:pt>
                  <c:pt idx="5">
                    <c:v>Cobranza</c:v>
                  </c:pt>
                </c:lvl>
              </c:multiLvlStrCache>
            </c:multiLvlStrRef>
          </c:cat>
          <c:val>
            <c:numRef>
              <c:f>'OBJ CALIDAD PERCIBIDA'!$E$3:$E$13</c:f>
              <c:numCache>
                <c:formatCode>0%</c:formatCode>
                <c:ptCount val="11"/>
                <c:pt idx="0">
                  <c:v>0.72699999999999998</c:v>
                </c:pt>
                <c:pt idx="1">
                  <c:v>0.81799999999999995</c:v>
                </c:pt>
                <c:pt idx="2">
                  <c:v>0.85699999999999998</c:v>
                </c:pt>
                <c:pt idx="3">
                  <c:v>0.72699999999999998</c:v>
                </c:pt>
                <c:pt idx="4">
                  <c:v>0.182</c:v>
                </c:pt>
                <c:pt idx="5">
                  <c:v>0.72699999999999998</c:v>
                </c:pt>
                <c:pt idx="6">
                  <c:v>0.182</c:v>
                </c:pt>
                <c:pt idx="7">
                  <c:v>0.81799999999999995</c:v>
                </c:pt>
                <c:pt idx="8">
                  <c:v>0.81799999999999995</c:v>
                </c:pt>
                <c:pt idx="9">
                  <c:v>0.72699999999999998</c:v>
                </c:pt>
                <c:pt idx="10">
                  <c:v>0.72699999999999998</c:v>
                </c:pt>
              </c:numCache>
            </c:numRef>
          </c:val>
          <c:extLst>
            <c:ext xmlns:c16="http://schemas.microsoft.com/office/drawing/2014/chart" uri="{C3380CC4-5D6E-409C-BE32-E72D297353CC}">
              <c16:uniqueId val="{00000000-B581-4815-8ED4-BCE0C580B84B}"/>
            </c:ext>
          </c:extLst>
        </c:ser>
        <c:dLbls>
          <c:showLegendKey val="0"/>
          <c:showVal val="1"/>
          <c:showCatName val="0"/>
          <c:showSerName val="0"/>
          <c:showPercent val="0"/>
          <c:showBubbleSize val="0"/>
        </c:dLbls>
        <c:gapWidth val="150"/>
        <c:shape val="cylinder"/>
        <c:axId val="1119717104"/>
        <c:axId val="1119716016"/>
        <c:axId val="0"/>
      </c:bar3DChart>
      <c:catAx>
        <c:axId val="1119717104"/>
        <c:scaling>
          <c:orientation val="minMax"/>
        </c:scaling>
        <c:delete val="0"/>
        <c:axPos val="b"/>
        <c:numFmt formatCode="General" sourceLinked="0"/>
        <c:majorTickMark val="none"/>
        <c:minorTickMark val="none"/>
        <c:tickLblPos val="nextTo"/>
        <c:txPr>
          <a:bodyPr/>
          <a:lstStyle/>
          <a:p>
            <a:pPr>
              <a:defRPr sz="1050"/>
            </a:pPr>
            <a:endParaRPr lang="es-ES_tradnl"/>
          </a:p>
        </c:txPr>
        <c:crossAx val="1119716016"/>
        <c:crosses val="autoZero"/>
        <c:auto val="1"/>
        <c:lblAlgn val="ctr"/>
        <c:lblOffset val="100"/>
        <c:noMultiLvlLbl val="0"/>
      </c:catAx>
      <c:valAx>
        <c:axId val="1119716016"/>
        <c:scaling>
          <c:orientation val="minMax"/>
        </c:scaling>
        <c:delete val="1"/>
        <c:axPos val="l"/>
        <c:numFmt formatCode="0%" sourceLinked="1"/>
        <c:majorTickMark val="out"/>
        <c:minorTickMark val="none"/>
        <c:tickLblPos val="nextTo"/>
        <c:crossAx val="1119717104"/>
        <c:crosses val="autoZero"/>
        <c:crossBetween val="between"/>
      </c:valAx>
    </c:plotArea>
    <c:plotVisOnly val="1"/>
    <c:dispBlanksAs val="gap"/>
    <c:showDLblsOverMax val="0"/>
  </c:chart>
  <c:txPr>
    <a:bodyPr/>
    <a:lstStyle/>
    <a:p>
      <a:pPr>
        <a:defRPr sz="1800"/>
      </a:pPr>
      <a:endParaRPr lang="es-ES_tradn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C"/>
              <a:t>Confianza</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1"/>
              <c:layout>
                <c:manualLayout>
                  <c:x val="0"/>
                  <c:y val="-6.75650153670509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B2-43C7-B381-D93B3B7E33BA}"/>
                </c:ext>
              </c:extLst>
            </c:dLbl>
            <c:dLbl>
              <c:idx val="3"/>
              <c:layout>
                <c:manualLayout>
                  <c:x val="0"/>
                  <c:y val="-6.75650153670509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B2-43C7-B381-D93B3B7E33BA}"/>
                </c:ext>
              </c:extLst>
            </c:dLbl>
            <c:dLbl>
              <c:idx val="4"/>
              <c:layout>
                <c:manualLayout>
                  <c:x val="-1.1547345160784961E-3"/>
                  <c:y val="-1.3513003073410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B2-43C7-B381-D93B3B7E33BA}"/>
                </c:ext>
              </c:extLst>
            </c:dLbl>
            <c:dLbl>
              <c:idx val="5"/>
              <c:layout>
                <c:manualLayout>
                  <c:x val="0"/>
                  <c:y val="-9.0086687156067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B2-43C7-B381-D93B3B7E33BA}"/>
                </c:ext>
              </c:extLst>
            </c:dLbl>
            <c:spPr>
              <a:noFill/>
              <a:ln>
                <a:noFill/>
              </a:ln>
              <a:effectLst/>
            </c:spPr>
            <c:txPr>
              <a:bodyPr wrap="square" lIns="38100" tIns="19050" rIns="38100" bIns="19050" anchor="ctr">
                <a:spAutoFit/>
              </a:bodyPr>
              <a:lstStyle/>
              <a:p>
                <a:pPr>
                  <a:defRPr sz="20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'OBJ CONFIANZA'!$C$2:$E$8</c:f>
              <c:multiLvlStrCache>
                <c:ptCount val="7"/>
                <c:lvl>
                  <c:pt idx="0">
                    <c:v>No</c:v>
                  </c:pt>
                  <c:pt idx="1">
                    <c:v>No</c:v>
                  </c:pt>
                  <c:pt idx="2">
                    <c:v>No</c:v>
                  </c:pt>
                  <c:pt idx="3">
                    <c:v>Sí</c:v>
                  </c:pt>
                  <c:pt idx="4">
                    <c:v>Sí</c:v>
                  </c:pt>
                  <c:pt idx="5">
                    <c:v>Rara vez</c:v>
                  </c:pt>
                  <c:pt idx="6">
                    <c:v>Casi siempre</c:v>
                  </c:pt>
                </c:lvl>
                <c:lvl>
                  <c:pt idx="0">
                    <c:v>Ejecución de tareas</c:v>
                  </c:pt>
                  <c:pt idx="1">
                    <c:v>Prestación del servicio de recuperación de cartera</c:v>
                  </c:pt>
                  <c:pt idx="2">
                    <c:v>Proceso actual</c:v>
                  </c:pt>
                  <c:pt idx="3">
                    <c:v>Atención personalizada</c:v>
                  </c:pt>
                  <c:pt idx="4">
                    <c:v>Horario de trabajo</c:v>
                  </c:pt>
                  <c:pt idx="5">
                    <c:v>Acuerdos de pago extraordinario</c:v>
                  </c:pt>
                  <c:pt idx="6">
                    <c:v>Plan de pago personalizado</c:v>
                  </c:pt>
                </c:lvl>
                <c:lvl>
                  <c:pt idx="0">
                    <c:v>Eficiencia</c:v>
                  </c:pt>
                  <c:pt idx="3">
                    <c:v>Rendimiento de los recursos humanos</c:v>
                  </c:pt>
                </c:lvl>
              </c:multiLvlStrCache>
            </c:multiLvlStrRef>
          </c:cat>
          <c:val>
            <c:numRef>
              <c:f>'OBJ CONFIANZA'!$F$2:$F$8</c:f>
              <c:numCache>
                <c:formatCode>0%</c:formatCode>
                <c:ptCount val="7"/>
                <c:pt idx="0">
                  <c:v>0.85699999999999998</c:v>
                </c:pt>
                <c:pt idx="1">
                  <c:v>0.71400000000000008</c:v>
                </c:pt>
                <c:pt idx="2">
                  <c:v>0.85699999999999998</c:v>
                </c:pt>
                <c:pt idx="3">
                  <c:v>0.90900000000000003</c:v>
                </c:pt>
                <c:pt idx="4">
                  <c:v>0.72699999999999998</c:v>
                </c:pt>
                <c:pt idx="5">
                  <c:v>0.81799999999999995</c:v>
                </c:pt>
                <c:pt idx="6">
                  <c:v>0.72699999999999998</c:v>
                </c:pt>
              </c:numCache>
            </c:numRef>
          </c:val>
          <c:extLst>
            <c:ext xmlns:c16="http://schemas.microsoft.com/office/drawing/2014/chart" uri="{C3380CC4-5D6E-409C-BE32-E72D297353CC}">
              <c16:uniqueId val="{00000004-68B2-43C7-B381-D93B3B7E33BA}"/>
            </c:ext>
          </c:extLst>
        </c:ser>
        <c:dLbls>
          <c:showLegendKey val="0"/>
          <c:showVal val="1"/>
          <c:showCatName val="0"/>
          <c:showSerName val="0"/>
          <c:showPercent val="0"/>
          <c:showBubbleSize val="0"/>
        </c:dLbls>
        <c:gapWidth val="150"/>
        <c:shape val="cylinder"/>
        <c:axId val="1119720368"/>
        <c:axId val="1119717648"/>
        <c:axId val="0"/>
      </c:bar3DChart>
      <c:catAx>
        <c:axId val="1119720368"/>
        <c:scaling>
          <c:orientation val="minMax"/>
        </c:scaling>
        <c:delete val="0"/>
        <c:axPos val="b"/>
        <c:numFmt formatCode="General" sourceLinked="0"/>
        <c:majorTickMark val="none"/>
        <c:minorTickMark val="none"/>
        <c:tickLblPos val="nextTo"/>
        <c:txPr>
          <a:bodyPr/>
          <a:lstStyle/>
          <a:p>
            <a:pPr>
              <a:defRPr sz="1200"/>
            </a:pPr>
            <a:endParaRPr lang="es-ES_tradnl"/>
          </a:p>
        </c:txPr>
        <c:crossAx val="1119717648"/>
        <c:crosses val="autoZero"/>
        <c:auto val="1"/>
        <c:lblAlgn val="ctr"/>
        <c:lblOffset val="100"/>
        <c:noMultiLvlLbl val="0"/>
      </c:catAx>
      <c:valAx>
        <c:axId val="1119717648"/>
        <c:scaling>
          <c:orientation val="minMax"/>
        </c:scaling>
        <c:delete val="1"/>
        <c:axPos val="l"/>
        <c:numFmt formatCode="0%" sourceLinked="1"/>
        <c:majorTickMark val="out"/>
        <c:minorTickMark val="none"/>
        <c:tickLblPos val="nextTo"/>
        <c:crossAx val="1119720368"/>
        <c:crosses val="autoZero"/>
        <c:crossBetween val="between"/>
      </c:valAx>
    </c:plotArea>
    <c:plotVisOnly val="1"/>
    <c:dispBlanksAs val="gap"/>
    <c:showDLblsOverMax val="0"/>
  </c:chart>
  <c:txPr>
    <a:bodyPr/>
    <a:lstStyle/>
    <a:p>
      <a:pPr>
        <a:defRPr sz="1800"/>
      </a:pPr>
      <a:endParaRPr lang="es-ES_tradn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a:pPr>
            <a:r>
              <a:rPr lang="es-EC"/>
              <a:t>Calidad del servicio</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2163518294793496E-3"/>
                  <c:y val="-6.741317766610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45-4233-A04B-8485744078C7}"/>
                </c:ext>
              </c:extLst>
            </c:dLbl>
            <c:dLbl>
              <c:idx val="1"/>
              <c:layout>
                <c:manualLayout>
                  <c:x val="0"/>
                  <c:y val="-1.797684737762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45-4233-A04B-8485744078C7}"/>
                </c:ext>
              </c:extLst>
            </c:dLbl>
            <c:spPr>
              <a:noFill/>
              <a:ln>
                <a:noFill/>
              </a:ln>
              <a:effectLst/>
            </c:spPr>
            <c:txPr>
              <a:bodyPr wrap="square" lIns="38100" tIns="19050" rIns="38100" bIns="19050" anchor="ctr">
                <a:spAutoFit/>
              </a:bodyPr>
              <a:lstStyle/>
              <a:p>
                <a:pPr>
                  <a:defRPr sz="20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'OBJETIVO CALIDAD DE SERVICIO'!$B$3:$D$8</c:f>
              <c:multiLvlStrCache>
                <c:ptCount val="6"/>
                <c:lvl>
                  <c:pt idx="0">
                    <c:v>No</c:v>
                  </c:pt>
                  <c:pt idx="1">
                    <c:v>No</c:v>
                  </c:pt>
                  <c:pt idx="2">
                    <c:v>No</c:v>
                  </c:pt>
                  <c:pt idx="3">
                    <c:v>Consumo ordinario</c:v>
                  </c:pt>
                  <c:pt idx="4">
                    <c:v>No sobre Comunicación con el cliente</c:v>
                  </c:pt>
                  <c:pt idx="5">
                    <c:v>Riesgo en cartera vencida</c:v>
                  </c:pt>
                </c:lvl>
                <c:lvl>
                  <c:pt idx="0">
                    <c:v>Modernidad de la tecnología</c:v>
                  </c:pt>
                  <c:pt idx="1">
                    <c:v>Aprovisionamiento de deudas</c:v>
                  </c:pt>
                  <c:pt idx="2">
                    <c:v>Confianza en el proceso (Proceso)</c:v>
                  </c:pt>
                  <c:pt idx="3">
                    <c:v>Morosidad por segmento</c:v>
                  </c:pt>
                  <c:pt idx="4">
                    <c:v>Capacitación</c:v>
                  </c:pt>
                  <c:pt idx="5">
                    <c:v>Afectación al desarrollo</c:v>
                  </c:pt>
                </c:lvl>
                <c:lvl>
                  <c:pt idx="0">
                    <c:v>Tecnología</c:v>
                  </c:pt>
                </c:lvl>
              </c:multiLvlStrCache>
            </c:multiLvlStrRef>
          </c:cat>
          <c:val>
            <c:numRef>
              <c:f>'OBJETIVO CALIDAD DE SERVICIO'!$E$3:$E$8</c:f>
              <c:numCache>
                <c:formatCode>0%</c:formatCode>
                <c:ptCount val="6"/>
                <c:pt idx="0">
                  <c:v>0.90900000000000003</c:v>
                </c:pt>
                <c:pt idx="1">
                  <c:v>0.71400000000000008</c:v>
                </c:pt>
                <c:pt idx="2">
                  <c:v>0.85699999999999998</c:v>
                </c:pt>
                <c:pt idx="3">
                  <c:v>0.85699999999999998</c:v>
                </c:pt>
                <c:pt idx="4">
                  <c:v>0.90900000000000003</c:v>
                </c:pt>
                <c:pt idx="5">
                  <c:v>1</c:v>
                </c:pt>
              </c:numCache>
            </c:numRef>
          </c:val>
          <c:extLst>
            <c:ext xmlns:c16="http://schemas.microsoft.com/office/drawing/2014/chart" uri="{C3380CC4-5D6E-409C-BE32-E72D297353CC}">
              <c16:uniqueId val="{00000002-5E45-4233-A04B-8485744078C7}"/>
            </c:ext>
          </c:extLst>
        </c:ser>
        <c:dLbls>
          <c:showLegendKey val="0"/>
          <c:showVal val="1"/>
          <c:showCatName val="0"/>
          <c:showSerName val="0"/>
          <c:showPercent val="0"/>
          <c:showBubbleSize val="0"/>
        </c:dLbls>
        <c:gapWidth val="150"/>
        <c:shape val="cylinder"/>
        <c:axId val="1119718192"/>
        <c:axId val="1169737600"/>
        <c:axId val="0"/>
      </c:bar3DChart>
      <c:catAx>
        <c:axId val="1119718192"/>
        <c:scaling>
          <c:orientation val="minMax"/>
        </c:scaling>
        <c:delete val="0"/>
        <c:axPos val="b"/>
        <c:numFmt formatCode="General" sourceLinked="0"/>
        <c:majorTickMark val="none"/>
        <c:minorTickMark val="none"/>
        <c:tickLblPos val="nextTo"/>
        <c:txPr>
          <a:bodyPr/>
          <a:lstStyle/>
          <a:p>
            <a:pPr>
              <a:defRPr sz="1000" b="1"/>
            </a:pPr>
            <a:endParaRPr lang="es-ES_tradnl"/>
          </a:p>
        </c:txPr>
        <c:crossAx val="1169737600"/>
        <c:crosses val="autoZero"/>
        <c:auto val="1"/>
        <c:lblAlgn val="ctr"/>
        <c:lblOffset val="100"/>
        <c:noMultiLvlLbl val="0"/>
      </c:catAx>
      <c:valAx>
        <c:axId val="1169737600"/>
        <c:scaling>
          <c:orientation val="minMax"/>
        </c:scaling>
        <c:delete val="1"/>
        <c:axPos val="l"/>
        <c:numFmt formatCode="0%" sourceLinked="1"/>
        <c:majorTickMark val="out"/>
        <c:minorTickMark val="none"/>
        <c:tickLblPos val="nextTo"/>
        <c:crossAx val="1119718192"/>
        <c:crosses val="autoZero"/>
        <c:crossBetween val="between"/>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C4ACB-D256-42DE-9601-C59CB134913B}" type="doc">
      <dgm:prSet loTypeId="urn:microsoft.com/office/officeart/2005/8/layout/bList2" loCatId="list" qsTypeId="urn:microsoft.com/office/officeart/2005/8/quickstyle/simple1" qsCatId="simple" csTypeId="urn:microsoft.com/office/officeart/2005/8/colors/accent1_2" csCatId="accent1" phldr="1"/>
      <dgm:spPr/>
    </dgm:pt>
    <dgm:pt modelId="{564BD783-5C04-4A73-89A7-7A16AEE7E435}">
      <dgm:prSet phldrT="[Texto]"/>
      <dgm:spPr/>
      <dgm:t>
        <a:bodyPr/>
        <a:lstStyle/>
        <a:p>
          <a:pPr algn="ctr"/>
          <a:r>
            <a:rPr lang="es-EC" dirty="0" smtClean="0">
              <a:solidFill>
                <a:schemeClr val="tx1"/>
              </a:solidFill>
              <a:effectLst>
                <a:outerShdw blurRad="38100" dist="38100" dir="2700000" algn="tl">
                  <a:srgbClr val="000000">
                    <a:alpha val="43137"/>
                  </a:srgbClr>
                </a:outerShdw>
              </a:effectLst>
            </a:rPr>
            <a:t>La calidad percibida</a:t>
          </a:r>
          <a:endParaRPr lang="es-EC" dirty="0">
            <a:solidFill>
              <a:schemeClr val="tx1"/>
            </a:solidFill>
            <a:effectLst>
              <a:outerShdw blurRad="38100" dist="38100" dir="2700000" algn="tl">
                <a:srgbClr val="000000">
                  <a:alpha val="43137"/>
                </a:srgbClr>
              </a:outerShdw>
            </a:effectLst>
          </a:endParaRPr>
        </a:p>
      </dgm:t>
    </dgm:pt>
    <dgm:pt modelId="{B17526C0-2E4A-4C47-B11C-12AA3608E7C0}" type="parTrans" cxnId="{FE0CB131-B644-4199-A202-DD5D4C3C6DC3}">
      <dgm:prSet/>
      <dgm:spPr/>
      <dgm:t>
        <a:bodyPr/>
        <a:lstStyle/>
        <a:p>
          <a:endParaRPr lang="es-EC"/>
        </a:p>
      </dgm:t>
    </dgm:pt>
    <dgm:pt modelId="{A36E11B6-BDEA-4D5A-B2F2-B57C6D363690}" type="sibTrans" cxnId="{FE0CB131-B644-4199-A202-DD5D4C3C6DC3}">
      <dgm:prSet/>
      <dgm:spPr/>
      <dgm:t>
        <a:bodyPr/>
        <a:lstStyle/>
        <a:p>
          <a:endParaRPr lang="es-EC"/>
        </a:p>
      </dgm:t>
    </dgm:pt>
    <dgm:pt modelId="{918ED126-08E1-45BE-B7AB-8CF06340C026}">
      <dgm:prSet phldrT="[Texto]"/>
      <dgm:spPr/>
      <dgm:t>
        <a:bodyPr/>
        <a:lstStyle/>
        <a:p>
          <a:pPr algn="ctr"/>
          <a:r>
            <a:rPr lang="es-EC" dirty="0" smtClean="0">
              <a:solidFill>
                <a:schemeClr val="tx1"/>
              </a:solidFill>
              <a:effectLst>
                <a:outerShdw blurRad="38100" dist="38100" dir="2700000" algn="tl">
                  <a:srgbClr val="000000">
                    <a:alpha val="43137"/>
                  </a:srgbClr>
                </a:outerShdw>
              </a:effectLst>
            </a:rPr>
            <a:t>Niveles</a:t>
          </a:r>
          <a:r>
            <a:rPr lang="es-EC" baseline="0" dirty="0" smtClean="0">
              <a:solidFill>
                <a:schemeClr val="tx1"/>
              </a:solidFill>
              <a:effectLst>
                <a:outerShdw blurRad="38100" dist="38100" dir="2700000" algn="tl">
                  <a:srgbClr val="000000">
                    <a:alpha val="43137"/>
                  </a:srgbClr>
                </a:outerShdw>
              </a:effectLst>
            </a:rPr>
            <a:t> de confianza </a:t>
          </a:r>
          <a:endParaRPr lang="es-EC" dirty="0">
            <a:solidFill>
              <a:schemeClr val="tx1"/>
            </a:solidFill>
            <a:effectLst>
              <a:outerShdw blurRad="38100" dist="38100" dir="2700000" algn="tl">
                <a:srgbClr val="000000">
                  <a:alpha val="43137"/>
                </a:srgbClr>
              </a:outerShdw>
            </a:effectLst>
          </a:endParaRPr>
        </a:p>
      </dgm:t>
    </dgm:pt>
    <dgm:pt modelId="{AAD5ABB1-E1C5-426B-B93E-0B1DD710C4F0}" type="parTrans" cxnId="{C2542067-B6D1-4B2D-8C3C-15F35BB9AA3B}">
      <dgm:prSet/>
      <dgm:spPr/>
      <dgm:t>
        <a:bodyPr/>
        <a:lstStyle/>
        <a:p>
          <a:endParaRPr lang="es-EC"/>
        </a:p>
      </dgm:t>
    </dgm:pt>
    <dgm:pt modelId="{E0FDD41C-9B76-4ACD-8F66-1E83778DE487}" type="sibTrans" cxnId="{C2542067-B6D1-4B2D-8C3C-15F35BB9AA3B}">
      <dgm:prSet/>
      <dgm:spPr/>
      <dgm:t>
        <a:bodyPr/>
        <a:lstStyle/>
        <a:p>
          <a:endParaRPr lang="es-EC"/>
        </a:p>
      </dgm:t>
    </dgm:pt>
    <dgm:pt modelId="{0D8FFCE4-5051-4E4E-8C1F-D85338172395}">
      <dgm:prSet custT="1"/>
      <dgm:spPr/>
      <dgm:t>
        <a:bodyPr/>
        <a:lstStyle/>
        <a:p>
          <a:pPr algn="l"/>
          <a:r>
            <a:rPr lang="es-EC" sz="1700" dirty="0" smtClean="0"/>
            <a:t>Internamente en las  Cooperativas de Ahorro y Crédito del segmento 2 del cantón Quito se revela  la calidad percibida por los usuarios como baja, tomándose en cuenta la sobrecarga de trabajo de los colaboradores de dichas instituciones en espacial aquellos que se desempeñan en el área de créditos y cobranza.</a:t>
          </a:r>
          <a:endParaRPr lang="es-EC" sz="1700" dirty="0"/>
        </a:p>
      </dgm:t>
    </dgm:pt>
    <dgm:pt modelId="{B02A75B7-3C03-473E-A1A0-925E990F74F2}" type="parTrans" cxnId="{50B20395-7EED-43A8-B514-E9A7FC22994F}">
      <dgm:prSet/>
      <dgm:spPr/>
      <dgm:t>
        <a:bodyPr/>
        <a:lstStyle/>
        <a:p>
          <a:endParaRPr lang="es-EC"/>
        </a:p>
      </dgm:t>
    </dgm:pt>
    <dgm:pt modelId="{84C24E2A-2E76-4CE4-BE3B-3081493F5F0C}" type="sibTrans" cxnId="{50B20395-7EED-43A8-B514-E9A7FC22994F}">
      <dgm:prSet/>
      <dgm:spPr/>
      <dgm:t>
        <a:bodyPr/>
        <a:lstStyle/>
        <a:p>
          <a:endParaRPr lang="es-EC"/>
        </a:p>
      </dgm:t>
    </dgm:pt>
    <dgm:pt modelId="{80B5592C-C7A5-480C-BD1A-D26A7AC63F84}">
      <dgm:prSet/>
      <dgm:spPr/>
      <dgm:t>
        <a:bodyPr/>
        <a:lstStyle/>
        <a:p>
          <a:pPr algn="l"/>
          <a:endParaRPr lang="es-EC" sz="1400" dirty="0"/>
        </a:p>
      </dgm:t>
    </dgm:pt>
    <dgm:pt modelId="{959A9ACD-6EAE-479C-B9FC-6FE0AB5B59A3}" type="parTrans" cxnId="{195EB2E8-CDD2-47F8-B095-CE2B7AF2288D}">
      <dgm:prSet/>
      <dgm:spPr/>
      <dgm:t>
        <a:bodyPr/>
        <a:lstStyle/>
        <a:p>
          <a:endParaRPr lang="es-EC"/>
        </a:p>
      </dgm:t>
    </dgm:pt>
    <dgm:pt modelId="{1FE08106-1F45-4CB4-B50A-4C2CC1EF1BE1}" type="sibTrans" cxnId="{195EB2E8-CDD2-47F8-B095-CE2B7AF2288D}">
      <dgm:prSet/>
      <dgm:spPr/>
      <dgm:t>
        <a:bodyPr/>
        <a:lstStyle/>
        <a:p>
          <a:endParaRPr lang="es-EC"/>
        </a:p>
      </dgm:t>
    </dgm:pt>
    <dgm:pt modelId="{989D5D43-FD65-4A26-BC74-EDCB5C7C4EE1}">
      <dgm:prSet/>
      <dgm:spPr/>
      <dgm:t>
        <a:bodyPr/>
        <a:lstStyle/>
        <a:p>
          <a:pPr algn="l"/>
          <a:endParaRPr lang="es-EC" sz="1400" dirty="0"/>
        </a:p>
      </dgm:t>
    </dgm:pt>
    <dgm:pt modelId="{163387F6-7570-48C4-900D-F0B8FE2A87EA}" type="parTrans" cxnId="{1D57D391-DB8F-4242-8341-E199C3F38926}">
      <dgm:prSet/>
      <dgm:spPr/>
      <dgm:t>
        <a:bodyPr/>
        <a:lstStyle/>
        <a:p>
          <a:endParaRPr lang="es-EC"/>
        </a:p>
      </dgm:t>
    </dgm:pt>
    <dgm:pt modelId="{C7CD7882-009E-49D6-A681-C735A3EF99F7}" type="sibTrans" cxnId="{1D57D391-DB8F-4242-8341-E199C3F38926}">
      <dgm:prSet/>
      <dgm:spPr/>
      <dgm:t>
        <a:bodyPr/>
        <a:lstStyle/>
        <a:p>
          <a:endParaRPr lang="es-EC"/>
        </a:p>
      </dgm:t>
    </dgm:pt>
    <dgm:pt modelId="{7804D48D-2FF5-4CDF-BE9F-AD5B0B875A8B}">
      <dgm:prSet custT="1"/>
      <dgm:spPr/>
      <dgm:t>
        <a:bodyPr/>
        <a:lstStyle/>
        <a:p>
          <a:pPr algn="just"/>
          <a:r>
            <a:rPr lang="es-EC" sz="1600" dirty="0" smtClean="0"/>
            <a:t>No se verifica un elevado nivel de confianza por parte de los usuarios de las Cooperativas de Ahorro y Crédito del segmento 2 del cantón Quito.</a:t>
          </a:r>
          <a:endParaRPr lang="es-EC" sz="1600" dirty="0"/>
        </a:p>
      </dgm:t>
    </dgm:pt>
    <dgm:pt modelId="{FC6FC413-0B5B-43E2-9A1C-F5479314D074}" type="parTrans" cxnId="{E806D7D0-DF11-4FCA-ABF3-B770ADAEA513}">
      <dgm:prSet/>
      <dgm:spPr/>
      <dgm:t>
        <a:bodyPr/>
        <a:lstStyle/>
        <a:p>
          <a:endParaRPr lang="es-EC"/>
        </a:p>
      </dgm:t>
    </dgm:pt>
    <dgm:pt modelId="{A16152A5-FE8D-4DE7-9106-B645B134B62D}" type="sibTrans" cxnId="{E806D7D0-DF11-4FCA-ABF3-B770ADAEA513}">
      <dgm:prSet/>
      <dgm:spPr/>
      <dgm:t>
        <a:bodyPr/>
        <a:lstStyle/>
        <a:p>
          <a:endParaRPr lang="es-EC"/>
        </a:p>
      </dgm:t>
    </dgm:pt>
    <dgm:pt modelId="{40D96BC2-C40E-425C-8AF1-40F98DF21519}">
      <dgm:prSet custT="1"/>
      <dgm:spPr/>
      <dgm:t>
        <a:bodyPr/>
        <a:lstStyle/>
        <a:p>
          <a:pPr algn="just"/>
          <a:r>
            <a:rPr lang="es-EC" sz="1600" dirty="0" smtClean="0"/>
            <a:t>En el área de crédito y cobranza, se evidencia poco manejo de habilidades y destrezas al momento de aplicar las   estrategias de recuperación de cartera vencida por parte del personal encargado de dicha actividad</a:t>
          </a:r>
          <a:endParaRPr lang="es-EC" sz="1600" dirty="0"/>
        </a:p>
      </dgm:t>
    </dgm:pt>
    <dgm:pt modelId="{C048BEBB-A59C-4111-BB94-D3EEF106341A}" type="parTrans" cxnId="{2C405D01-1B42-47AE-89E2-77E17B4C642E}">
      <dgm:prSet/>
      <dgm:spPr/>
      <dgm:t>
        <a:bodyPr/>
        <a:lstStyle/>
        <a:p>
          <a:endParaRPr lang="es-ES"/>
        </a:p>
      </dgm:t>
    </dgm:pt>
    <dgm:pt modelId="{FEDB72F7-7E07-415F-927F-C66A4752C788}" type="sibTrans" cxnId="{2C405D01-1B42-47AE-89E2-77E17B4C642E}">
      <dgm:prSet/>
      <dgm:spPr/>
      <dgm:t>
        <a:bodyPr/>
        <a:lstStyle/>
        <a:p>
          <a:endParaRPr lang="es-ES"/>
        </a:p>
      </dgm:t>
    </dgm:pt>
    <dgm:pt modelId="{BBDA384E-2B7D-4B77-97C7-A510B533A80F}">
      <dgm:prSet custT="1"/>
      <dgm:spPr/>
      <dgm:t>
        <a:bodyPr/>
        <a:lstStyle/>
        <a:p>
          <a:pPr algn="just"/>
          <a:endParaRPr lang="es-EC" sz="1600" dirty="0"/>
        </a:p>
      </dgm:t>
    </dgm:pt>
    <dgm:pt modelId="{9E8C29E5-1927-44E1-B81D-E2AEE374ED0D}" type="sibTrans" cxnId="{2D283C5E-0FA5-4638-BA33-3D8AF44FE3D0}">
      <dgm:prSet/>
      <dgm:spPr/>
      <dgm:t>
        <a:bodyPr/>
        <a:lstStyle/>
        <a:p>
          <a:endParaRPr lang="es-EC"/>
        </a:p>
      </dgm:t>
    </dgm:pt>
    <dgm:pt modelId="{1426935A-04A7-45FD-A0A7-8C2CE2A3F476}" type="parTrans" cxnId="{2D283C5E-0FA5-4638-BA33-3D8AF44FE3D0}">
      <dgm:prSet/>
      <dgm:spPr/>
      <dgm:t>
        <a:bodyPr/>
        <a:lstStyle/>
        <a:p>
          <a:endParaRPr lang="es-EC"/>
        </a:p>
      </dgm:t>
    </dgm:pt>
    <dgm:pt modelId="{4037FDA7-98B2-4570-BED1-F82427431848}">
      <dgm:prSet custT="1"/>
      <dgm:spPr/>
      <dgm:t>
        <a:bodyPr/>
        <a:lstStyle/>
        <a:p>
          <a:pPr algn="just"/>
          <a:r>
            <a:rPr lang="es-EC" sz="1600" dirty="0" smtClean="0"/>
            <a:t>Dentro de las Cooperativas de Ahorro y Crédito del segmento 2 del cantón Quito se revela como baja debido principalmente a la falta de coordinación entre el personal de las diferentes áreas de servicio de las cooperativas.</a:t>
          </a:r>
          <a:endParaRPr lang="es-EC" sz="1600" dirty="0"/>
        </a:p>
      </dgm:t>
    </dgm:pt>
    <dgm:pt modelId="{0CB1602A-BF56-40A4-A852-7A9A09559399}" type="sibTrans" cxnId="{F8C82F84-F44C-4C43-B720-DBF984A6857A}">
      <dgm:prSet/>
      <dgm:spPr/>
      <dgm:t>
        <a:bodyPr/>
        <a:lstStyle/>
        <a:p>
          <a:endParaRPr lang="es-EC"/>
        </a:p>
      </dgm:t>
    </dgm:pt>
    <dgm:pt modelId="{F1B9D144-238F-41F4-9C17-CB78BD83FDDB}" type="parTrans" cxnId="{F8C82F84-F44C-4C43-B720-DBF984A6857A}">
      <dgm:prSet/>
      <dgm:spPr/>
      <dgm:t>
        <a:bodyPr/>
        <a:lstStyle/>
        <a:p>
          <a:endParaRPr lang="es-EC"/>
        </a:p>
      </dgm:t>
    </dgm:pt>
    <dgm:pt modelId="{8BE3235F-2478-4D45-A78B-3988CDF17B1C}">
      <dgm:prSet phldrT="[Texto]"/>
      <dgm:spPr/>
      <dgm:t>
        <a:bodyPr/>
        <a:lstStyle/>
        <a:p>
          <a:pPr algn="ctr"/>
          <a:r>
            <a:rPr lang="es-EC" dirty="0" smtClean="0">
              <a:solidFill>
                <a:schemeClr val="tx1"/>
              </a:solidFill>
              <a:effectLst>
                <a:outerShdw blurRad="38100" dist="38100" dir="2700000" algn="tl">
                  <a:srgbClr val="000000">
                    <a:alpha val="43137"/>
                  </a:srgbClr>
                </a:outerShdw>
              </a:effectLst>
            </a:rPr>
            <a:t>La calidad de servicio  </a:t>
          </a:r>
          <a:endParaRPr lang="es-EC" dirty="0">
            <a:solidFill>
              <a:schemeClr val="tx1"/>
            </a:solidFill>
          </a:endParaRPr>
        </a:p>
      </dgm:t>
    </dgm:pt>
    <dgm:pt modelId="{81ED43C8-C339-40C0-BB11-32089ADEDE01}" type="sibTrans" cxnId="{EB58114F-F2CE-4EDC-973E-17A24AF93527}">
      <dgm:prSet/>
      <dgm:spPr/>
      <dgm:t>
        <a:bodyPr/>
        <a:lstStyle/>
        <a:p>
          <a:endParaRPr lang="es-EC"/>
        </a:p>
      </dgm:t>
    </dgm:pt>
    <dgm:pt modelId="{099DC812-F155-443A-B749-097D135956D6}" type="parTrans" cxnId="{EB58114F-F2CE-4EDC-973E-17A24AF93527}">
      <dgm:prSet/>
      <dgm:spPr/>
      <dgm:t>
        <a:bodyPr/>
        <a:lstStyle/>
        <a:p>
          <a:endParaRPr lang="es-EC"/>
        </a:p>
      </dgm:t>
    </dgm:pt>
    <dgm:pt modelId="{27159E06-F698-4E2D-86DF-4B16A13DD8E3}">
      <dgm:prSet custT="1"/>
      <dgm:spPr/>
      <dgm:t>
        <a:bodyPr/>
        <a:lstStyle/>
        <a:p>
          <a:pPr algn="just"/>
          <a:r>
            <a:rPr lang="es-EC" sz="1600" dirty="0" smtClean="0"/>
            <a:t> Así como también la sobrecarga de trabajo e insuficiente capacitación del personal encargado del área de recuperación de cartera vencida</a:t>
          </a:r>
          <a:endParaRPr lang="es-EC" sz="1600" dirty="0"/>
        </a:p>
      </dgm:t>
    </dgm:pt>
    <dgm:pt modelId="{69F95384-5BF2-44FE-B407-35D3051ACE7A}" type="parTrans" cxnId="{3BDA3EEA-6662-49BA-A7AC-6D90EB27409E}">
      <dgm:prSet/>
      <dgm:spPr/>
      <dgm:t>
        <a:bodyPr/>
        <a:lstStyle/>
        <a:p>
          <a:endParaRPr lang="es-ES"/>
        </a:p>
      </dgm:t>
    </dgm:pt>
    <dgm:pt modelId="{37F8253D-0FEE-4F69-859C-1FB53F907781}" type="sibTrans" cxnId="{3BDA3EEA-6662-49BA-A7AC-6D90EB27409E}">
      <dgm:prSet/>
      <dgm:spPr/>
      <dgm:t>
        <a:bodyPr/>
        <a:lstStyle/>
        <a:p>
          <a:endParaRPr lang="es-ES"/>
        </a:p>
      </dgm:t>
    </dgm:pt>
    <dgm:pt modelId="{6C273167-9C3E-4F3C-8A29-5AA0E5CB9FE4}" type="pres">
      <dgm:prSet presAssocID="{CBAC4ACB-D256-42DE-9601-C59CB134913B}" presName="diagram" presStyleCnt="0">
        <dgm:presLayoutVars>
          <dgm:dir/>
          <dgm:animLvl val="lvl"/>
          <dgm:resizeHandles val="exact"/>
        </dgm:presLayoutVars>
      </dgm:prSet>
      <dgm:spPr/>
    </dgm:pt>
    <dgm:pt modelId="{C02A7800-0570-4541-900C-96A56410AF81}" type="pres">
      <dgm:prSet presAssocID="{564BD783-5C04-4A73-89A7-7A16AEE7E435}" presName="compNode" presStyleCnt="0"/>
      <dgm:spPr/>
    </dgm:pt>
    <dgm:pt modelId="{416AA843-1F8A-459B-B2DE-416209816097}" type="pres">
      <dgm:prSet presAssocID="{564BD783-5C04-4A73-89A7-7A16AEE7E435}" presName="childRect" presStyleLbl="bgAcc1" presStyleIdx="0" presStyleCnt="3" custScaleY="134107">
        <dgm:presLayoutVars>
          <dgm:bulletEnabled val="1"/>
        </dgm:presLayoutVars>
      </dgm:prSet>
      <dgm:spPr/>
      <dgm:t>
        <a:bodyPr/>
        <a:lstStyle/>
        <a:p>
          <a:endParaRPr lang="es-EC"/>
        </a:p>
      </dgm:t>
    </dgm:pt>
    <dgm:pt modelId="{5F79057A-F7B4-421E-B8D6-42A04A32A733}" type="pres">
      <dgm:prSet presAssocID="{564BD783-5C04-4A73-89A7-7A16AEE7E435}" presName="parentText" presStyleLbl="node1" presStyleIdx="0" presStyleCnt="0">
        <dgm:presLayoutVars>
          <dgm:chMax val="0"/>
          <dgm:bulletEnabled val="1"/>
        </dgm:presLayoutVars>
      </dgm:prSet>
      <dgm:spPr/>
      <dgm:t>
        <a:bodyPr/>
        <a:lstStyle/>
        <a:p>
          <a:endParaRPr lang="es-EC"/>
        </a:p>
      </dgm:t>
    </dgm:pt>
    <dgm:pt modelId="{3D99670C-5B8B-4817-A385-BAB3F3D3B216}" type="pres">
      <dgm:prSet presAssocID="{564BD783-5C04-4A73-89A7-7A16AEE7E435}" presName="parentRect" presStyleLbl="alignNode1" presStyleIdx="0" presStyleCnt="3"/>
      <dgm:spPr/>
      <dgm:t>
        <a:bodyPr/>
        <a:lstStyle/>
        <a:p>
          <a:endParaRPr lang="es-EC"/>
        </a:p>
      </dgm:t>
    </dgm:pt>
    <dgm:pt modelId="{1D381724-B59A-42CB-9396-4108CF7E083F}" type="pres">
      <dgm:prSet presAssocID="{564BD783-5C04-4A73-89A7-7A16AEE7E435}" presName="adorn" presStyleLbl="fgAccFollowNode1" presStyleIdx="0" presStyleCnt="3"/>
      <dgm:spPr>
        <a:blipFill rotWithShape="1">
          <a:blip xmlns:r="http://schemas.openxmlformats.org/officeDocument/2006/relationships" r:embed="rId1"/>
          <a:stretch>
            <a:fillRect/>
          </a:stretch>
        </a:blipFill>
      </dgm:spPr>
    </dgm:pt>
    <dgm:pt modelId="{260F40BB-95BE-431B-82A8-5D2FD852599E}" type="pres">
      <dgm:prSet presAssocID="{A36E11B6-BDEA-4D5A-B2F2-B57C6D363690}" presName="sibTrans" presStyleLbl="sibTrans2D1" presStyleIdx="0" presStyleCnt="0"/>
      <dgm:spPr/>
      <dgm:t>
        <a:bodyPr/>
        <a:lstStyle/>
        <a:p>
          <a:endParaRPr lang="es-ES"/>
        </a:p>
      </dgm:t>
    </dgm:pt>
    <dgm:pt modelId="{1461EDBE-75ED-4C11-8B40-09BC21EF7F8F}" type="pres">
      <dgm:prSet presAssocID="{918ED126-08E1-45BE-B7AB-8CF06340C026}" presName="compNode" presStyleCnt="0"/>
      <dgm:spPr/>
    </dgm:pt>
    <dgm:pt modelId="{E380DB46-F45A-4B05-95BA-A28BF75C9022}" type="pres">
      <dgm:prSet presAssocID="{918ED126-08E1-45BE-B7AB-8CF06340C026}" presName="childRect" presStyleLbl="bgAcc1" presStyleIdx="1" presStyleCnt="3" custScaleY="132472">
        <dgm:presLayoutVars>
          <dgm:bulletEnabled val="1"/>
        </dgm:presLayoutVars>
      </dgm:prSet>
      <dgm:spPr/>
      <dgm:t>
        <a:bodyPr/>
        <a:lstStyle/>
        <a:p>
          <a:endParaRPr lang="es-EC"/>
        </a:p>
      </dgm:t>
    </dgm:pt>
    <dgm:pt modelId="{D6AEA636-77A9-4E16-908B-7BAF87DA946E}" type="pres">
      <dgm:prSet presAssocID="{918ED126-08E1-45BE-B7AB-8CF06340C026}" presName="parentText" presStyleLbl="node1" presStyleIdx="0" presStyleCnt="0">
        <dgm:presLayoutVars>
          <dgm:chMax val="0"/>
          <dgm:bulletEnabled val="1"/>
        </dgm:presLayoutVars>
      </dgm:prSet>
      <dgm:spPr/>
      <dgm:t>
        <a:bodyPr/>
        <a:lstStyle/>
        <a:p>
          <a:endParaRPr lang="es-EC"/>
        </a:p>
      </dgm:t>
    </dgm:pt>
    <dgm:pt modelId="{672DE3E7-FAF8-4DE1-952D-03D6AE1A4B1A}" type="pres">
      <dgm:prSet presAssocID="{918ED126-08E1-45BE-B7AB-8CF06340C026}" presName="parentRect" presStyleLbl="alignNode1" presStyleIdx="1" presStyleCnt="3" custScaleY="70240"/>
      <dgm:spPr/>
      <dgm:t>
        <a:bodyPr/>
        <a:lstStyle/>
        <a:p>
          <a:endParaRPr lang="es-EC"/>
        </a:p>
      </dgm:t>
    </dgm:pt>
    <dgm:pt modelId="{428F4591-9928-4C78-91D8-BD28070D489F}" type="pres">
      <dgm:prSet presAssocID="{918ED126-08E1-45BE-B7AB-8CF06340C026}" presName="adorn" presStyleLbl="fgAccFollowNode1" presStyleIdx="1" presStyleCnt="3"/>
      <dgm:spPr>
        <a:blipFill rotWithShape="1">
          <a:blip xmlns:r="http://schemas.openxmlformats.org/officeDocument/2006/relationships" r:embed="rId2"/>
          <a:stretch>
            <a:fillRect/>
          </a:stretch>
        </a:blipFill>
      </dgm:spPr>
    </dgm:pt>
    <dgm:pt modelId="{4FCC8886-0723-413E-B6D4-1B41693DE8E6}" type="pres">
      <dgm:prSet presAssocID="{E0FDD41C-9B76-4ACD-8F66-1E83778DE487}" presName="sibTrans" presStyleLbl="sibTrans2D1" presStyleIdx="0" presStyleCnt="0"/>
      <dgm:spPr/>
      <dgm:t>
        <a:bodyPr/>
        <a:lstStyle/>
        <a:p>
          <a:endParaRPr lang="es-ES"/>
        </a:p>
      </dgm:t>
    </dgm:pt>
    <dgm:pt modelId="{20A8B88D-ED39-49F5-B64B-47205850883F}" type="pres">
      <dgm:prSet presAssocID="{8BE3235F-2478-4D45-A78B-3988CDF17B1C}" presName="compNode" presStyleCnt="0"/>
      <dgm:spPr/>
    </dgm:pt>
    <dgm:pt modelId="{50DE7A16-38BE-43B4-AF32-585CF7BACE53}" type="pres">
      <dgm:prSet presAssocID="{8BE3235F-2478-4D45-A78B-3988CDF17B1C}" presName="childRect" presStyleLbl="bgAcc1" presStyleIdx="2" presStyleCnt="3" custScaleY="115379">
        <dgm:presLayoutVars>
          <dgm:bulletEnabled val="1"/>
        </dgm:presLayoutVars>
      </dgm:prSet>
      <dgm:spPr/>
      <dgm:t>
        <a:bodyPr/>
        <a:lstStyle/>
        <a:p>
          <a:endParaRPr lang="es-EC"/>
        </a:p>
      </dgm:t>
    </dgm:pt>
    <dgm:pt modelId="{5852E1C7-7507-4C7E-8098-4B4E85A131DA}" type="pres">
      <dgm:prSet presAssocID="{8BE3235F-2478-4D45-A78B-3988CDF17B1C}" presName="parentText" presStyleLbl="node1" presStyleIdx="0" presStyleCnt="0">
        <dgm:presLayoutVars>
          <dgm:chMax val="0"/>
          <dgm:bulletEnabled val="1"/>
        </dgm:presLayoutVars>
      </dgm:prSet>
      <dgm:spPr/>
      <dgm:t>
        <a:bodyPr/>
        <a:lstStyle/>
        <a:p>
          <a:endParaRPr lang="es-EC"/>
        </a:p>
      </dgm:t>
    </dgm:pt>
    <dgm:pt modelId="{A2A4E194-088D-4F68-8793-A1CFB51A0161}" type="pres">
      <dgm:prSet presAssocID="{8BE3235F-2478-4D45-A78B-3988CDF17B1C}" presName="parentRect" presStyleLbl="alignNode1" presStyleIdx="2" presStyleCnt="3"/>
      <dgm:spPr/>
      <dgm:t>
        <a:bodyPr/>
        <a:lstStyle/>
        <a:p>
          <a:endParaRPr lang="es-EC"/>
        </a:p>
      </dgm:t>
    </dgm:pt>
    <dgm:pt modelId="{A2DE7B81-A631-438E-B635-B5F566E75848}" type="pres">
      <dgm:prSet presAssocID="{8BE3235F-2478-4D45-A78B-3988CDF17B1C}" presName="adorn" presStyleLbl="fgAccFollowNode1" presStyleIdx="2" presStyleCnt="3"/>
      <dgm:spPr>
        <a:blipFill rotWithShape="1">
          <a:blip xmlns:r="http://schemas.openxmlformats.org/officeDocument/2006/relationships" r:embed="rId3"/>
          <a:stretch>
            <a:fillRect/>
          </a:stretch>
        </a:blipFill>
      </dgm:spPr>
    </dgm:pt>
  </dgm:ptLst>
  <dgm:cxnLst>
    <dgm:cxn modelId="{EB58114F-F2CE-4EDC-973E-17A24AF93527}" srcId="{CBAC4ACB-D256-42DE-9601-C59CB134913B}" destId="{8BE3235F-2478-4D45-A78B-3988CDF17B1C}" srcOrd="2" destOrd="0" parTransId="{099DC812-F155-443A-B749-097D135956D6}" sibTransId="{81ED43C8-C339-40C0-BB11-32089ADEDE01}"/>
    <dgm:cxn modelId="{2D283C5E-0FA5-4638-BA33-3D8AF44FE3D0}" srcId="{8BE3235F-2478-4D45-A78B-3988CDF17B1C}" destId="{BBDA384E-2B7D-4B77-97C7-A510B533A80F}" srcOrd="2" destOrd="0" parTransId="{1426935A-04A7-45FD-A0A7-8C2CE2A3F476}" sibTransId="{9E8C29E5-1927-44E1-B81D-E2AEE374ED0D}"/>
    <dgm:cxn modelId="{1D57D391-DB8F-4242-8341-E199C3F38926}" srcId="{564BD783-5C04-4A73-89A7-7A16AEE7E435}" destId="{989D5D43-FD65-4A26-BC74-EDCB5C7C4EE1}" srcOrd="1" destOrd="0" parTransId="{163387F6-7570-48C4-900D-F0B8FE2A87EA}" sibTransId="{C7CD7882-009E-49D6-A681-C735A3EF99F7}"/>
    <dgm:cxn modelId="{578FFEE7-A301-4BE3-A06D-25E8F4C8CC29}" type="presOf" srcId="{918ED126-08E1-45BE-B7AB-8CF06340C026}" destId="{672DE3E7-FAF8-4DE1-952D-03D6AE1A4B1A}" srcOrd="1" destOrd="0" presId="urn:microsoft.com/office/officeart/2005/8/layout/bList2"/>
    <dgm:cxn modelId="{1D7330B7-19CE-499D-B819-B1D124F79A18}" type="presOf" srcId="{564BD783-5C04-4A73-89A7-7A16AEE7E435}" destId="{5F79057A-F7B4-421E-B8D6-42A04A32A733}" srcOrd="0" destOrd="0" presId="urn:microsoft.com/office/officeart/2005/8/layout/bList2"/>
    <dgm:cxn modelId="{C9EEDC7D-E834-4539-91DC-0DDE40B7D105}" type="presOf" srcId="{80B5592C-C7A5-480C-BD1A-D26A7AC63F84}" destId="{416AA843-1F8A-459B-B2DE-416209816097}" srcOrd="0" destOrd="2" presId="urn:microsoft.com/office/officeart/2005/8/layout/bList2"/>
    <dgm:cxn modelId="{3BDA3EEA-6662-49BA-A7AC-6D90EB27409E}" srcId="{8BE3235F-2478-4D45-A78B-3988CDF17B1C}" destId="{27159E06-F698-4E2D-86DF-4B16A13DD8E3}" srcOrd="1" destOrd="0" parTransId="{69F95384-5BF2-44FE-B407-35D3051ACE7A}" sibTransId="{37F8253D-0FEE-4F69-859C-1FB53F907781}"/>
    <dgm:cxn modelId="{0D00A417-D257-42E5-98C6-A39637364A0A}" type="presOf" srcId="{27159E06-F698-4E2D-86DF-4B16A13DD8E3}" destId="{50DE7A16-38BE-43B4-AF32-585CF7BACE53}" srcOrd="0" destOrd="1" presId="urn:microsoft.com/office/officeart/2005/8/layout/bList2"/>
    <dgm:cxn modelId="{CC813813-D861-4F65-8A97-00356EA301A3}" type="presOf" srcId="{8BE3235F-2478-4D45-A78B-3988CDF17B1C}" destId="{5852E1C7-7507-4C7E-8098-4B4E85A131DA}" srcOrd="0" destOrd="0" presId="urn:microsoft.com/office/officeart/2005/8/layout/bList2"/>
    <dgm:cxn modelId="{F8C82F84-F44C-4C43-B720-DBF984A6857A}" srcId="{8BE3235F-2478-4D45-A78B-3988CDF17B1C}" destId="{4037FDA7-98B2-4570-BED1-F82427431848}" srcOrd="0" destOrd="0" parTransId="{F1B9D144-238F-41F4-9C17-CB78BD83FDDB}" sibTransId="{0CB1602A-BF56-40A4-A852-7A9A09559399}"/>
    <dgm:cxn modelId="{BAC1CF88-2FDC-42DC-8D29-1584518E5CB5}" type="presOf" srcId="{4037FDA7-98B2-4570-BED1-F82427431848}" destId="{50DE7A16-38BE-43B4-AF32-585CF7BACE53}" srcOrd="0" destOrd="0" presId="urn:microsoft.com/office/officeart/2005/8/layout/bList2"/>
    <dgm:cxn modelId="{AA20B261-8803-4CF4-A900-7A0DD307B3CC}" type="presOf" srcId="{E0FDD41C-9B76-4ACD-8F66-1E83778DE487}" destId="{4FCC8886-0723-413E-B6D4-1B41693DE8E6}" srcOrd="0" destOrd="0" presId="urn:microsoft.com/office/officeart/2005/8/layout/bList2"/>
    <dgm:cxn modelId="{2C6581DD-38B7-4476-B45A-4F44F13AFEF9}" type="presOf" srcId="{8BE3235F-2478-4D45-A78B-3988CDF17B1C}" destId="{A2A4E194-088D-4F68-8793-A1CFB51A0161}" srcOrd="1" destOrd="0" presId="urn:microsoft.com/office/officeart/2005/8/layout/bList2"/>
    <dgm:cxn modelId="{195EB2E8-CDD2-47F8-B095-CE2B7AF2288D}" srcId="{564BD783-5C04-4A73-89A7-7A16AEE7E435}" destId="{80B5592C-C7A5-480C-BD1A-D26A7AC63F84}" srcOrd="2" destOrd="0" parTransId="{959A9ACD-6EAE-479C-B9FC-6FE0AB5B59A3}" sibTransId="{1FE08106-1F45-4CB4-B50A-4C2CC1EF1BE1}"/>
    <dgm:cxn modelId="{484744F6-731B-41CC-90FE-F5038276125E}" type="presOf" srcId="{0D8FFCE4-5051-4E4E-8C1F-D85338172395}" destId="{416AA843-1F8A-459B-B2DE-416209816097}" srcOrd="0" destOrd="0" presId="urn:microsoft.com/office/officeart/2005/8/layout/bList2"/>
    <dgm:cxn modelId="{A4845BC9-3879-41D0-AF86-090A96F0DA89}" type="presOf" srcId="{989D5D43-FD65-4A26-BC74-EDCB5C7C4EE1}" destId="{416AA843-1F8A-459B-B2DE-416209816097}" srcOrd="0" destOrd="1" presId="urn:microsoft.com/office/officeart/2005/8/layout/bList2"/>
    <dgm:cxn modelId="{9A0D6852-5A70-4E11-81F7-51AC91977816}" type="presOf" srcId="{A36E11B6-BDEA-4D5A-B2F2-B57C6D363690}" destId="{260F40BB-95BE-431B-82A8-5D2FD852599E}" srcOrd="0" destOrd="0" presId="urn:microsoft.com/office/officeart/2005/8/layout/bList2"/>
    <dgm:cxn modelId="{0F7C5FB3-9FB9-4F4C-AE46-9D93C4FBFC03}" type="presOf" srcId="{CBAC4ACB-D256-42DE-9601-C59CB134913B}" destId="{6C273167-9C3E-4F3C-8A29-5AA0E5CB9FE4}" srcOrd="0" destOrd="0" presId="urn:microsoft.com/office/officeart/2005/8/layout/bList2"/>
    <dgm:cxn modelId="{CEABD4C0-90D6-4896-AE72-A4CD0741351C}" type="presOf" srcId="{7804D48D-2FF5-4CDF-BE9F-AD5B0B875A8B}" destId="{E380DB46-F45A-4B05-95BA-A28BF75C9022}" srcOrd="0" destOrd="0" presId="urn:microsoft.com/office/officeart/2005/8/layout/bList2"/>
    <dgm:cxn modelId="{30211FED-05A4-4646-A025-354A49A1A393}" type="presOf" srcId="{40D96BC2-C40E-425C-8AF1-40F98DF21519}" destId="{E380DB46-F45A-4B05-95BA-A28BF75C9022}" srcOrd="0" destOrd="1" presId="urn:microsoft.com/office/officeart/2005/8/layout/bList2"/>
    <dgm:cxn modelId="{C06CF30B-58F8-401B-AB19-7B6DA71B5BCE}" type="presOf" srcId="{918ED126-08E1-45BE-B7AB-8CF06340C026}" destId="{D6AEA636-77A9-4E16-908B-7BAF87DA946E}" srcOrd="0" destOrd="0" presId="urn:microsoft.com/office/officeart/2005/8/layout/bList2"/>
    <dgm:cxn modelId="{50B20395-7EED-43A8-B514-E9A7FC22994F}" srcId="{564BD783-5C04-4A73-89A7-7A16AEE7E435}" destId="{0D8FFCE4-5051-4E4E-8C1F-D85338172395}" srcOrd="0" destOrd="0" parTransId="{B02A75B7-3C03-473E-A1A0-925E990F74F2}" sibTransId="{84C24E2A-2E76-4CE4-BE3B-3081493F5F0C}"/>
    <dgm:cxn modelId="{C2542067-B6D1-4B2D-8C3C-15F35BB9AA3B}" srcId="{CBAC4ACB-D256-42DE-9601-C59CB134913B}" destId="{918ED126-08E1-45BE-B7AB-8CF06340C026}" srcOrd="1" destOrd="0" parTransId="{AAD5ABB1-E1C5-426B-B93E-0B1DD710C4F0}" sibTransId="{E0FDD41C-9B76-4ACD-8F66-1E83778DE487}"/>
    <dgm:cxn modelId="{31089E3B-2D1B-4F86-B001-6CA16867D88E}" type="presOf" srcId="{564BD783-5C04-4A73-89A7-7A16AEE7E435}" destId="{3D99670C-5B8B-4817-A385-BAB3F3D3B216}" srcOrd="1" destOrd="0" presId="urn:microsoft.com/office/officeart/2005/8/layout/bList2"/>
    <dgm:cxn modelId="{FE0CB131-B644-4199-A202-DD5D4C3C6DC3}" srcId="{CBAC4ACB-D256-42DE-9601-C59CB134913B}" destId="{564BD783-5C04-4A73-89A7-7A16AEE7E435}" srcOrd="0" destOrd="0" parTransId="{B17526C0-2E4A-4C47-B11C-12AA3608E7C0}" sibTransId="{A36E11B6-BDEA-4D5A-B2F2-B57C6D363690}"/>
    <dgm:cxn modelId="{E806D7D0-DF11-4FCA-ABF3-B770ADAEA513}" srcId="{918ED126-08E1-45BE-B7AB-8CF06340C026}" destId="{7804D48D-2FF5-4CDF-BE9F-AD5B0B875A8B}" srcOrd="0" destOrd="0" parTransId="{FC6FC413-0B5B-43E2-9A1C-F5479314D074}" sibTransId="{A16152A5-FE8D-4DE7-9106-B645B134B62D}"/>
    <dgm:cxn modelId="{0AA61D0C-4444-45C4-8C7F-0204FAD09372}" type="presOf" srcId="{BBDA384E-2B7D-4B77-97C7-A510B533A80F}" destId="{50DE7A16-38BE-43B4-AF32-585CF7BACE53}" srcOrd="0" destOrd="2" presId="urn:microsoft.com/office/officeart/2005/8/layout/bList2"/>
    <dgm:cxn modelId="{2C405D01-1B42-47AE-89E2-77E17B4C642E}" srcId="{918ED126-08E1-45BE-B7AB-8CF06340C026}" destId="{40D96BC2-C40E-425C-8AF1-40F98DF21519}" srcOrd="1" destOrd="0" parTransId="{C048BEBB-A59C-4111-BB94-D3EEF106341A}" sibTransId="{FEDB72F7-7E07-415F-927F-C66A4752C788}"/>
    <dgm:cxn modelId="{B278480C-69A9-4E03-96CA-377DF08D6ECE}" type="presParOf" srcId="{6C273167-9C3E-4F3C-8A29-5AA0E5CB9FE4}" destId="{C02A7800-0570-4541-900C-96A56410AF81}" srcOrd="0" destOrd="0" presId="urn:microsoft.com/office/officeart/2005/8/layout/bList2"/>
    <dgm:cxn modelId="{281458B1-1F9E-41FC-B473-C72DFF698668}" type="presParOf" srcId="{C02A7800-0570-4541-900C-96A56410AF81}" destId="{416AA843-1F8A-459B-B2DE-416209816097}" srcOrd="0" destOrd="0" presId="urn:microsoft.com/office/officeart/2005/8/layout/bList2"/>
    <dgm:cxn modelId="{739FBD9F-BF58-4966-B04D-D1693F5B46EA}" type="presParOf" srcId="{C02A7800-0570-4541-900C-96A56410AF81}" destId="{5F79057A-F7B4-421E-B8D6-42A04A32A733}" srcOrd="1" destOrd="0" presId="urn:microsoft.com/office/officeart/2005/8/layout/bList2"/>
    <dgm:cxn modelId="{BF1D24C6-F35C-4776-B87D-35DBEB172488}" type="presParOf" srcId="{C02A7800-0570-4541-900C-96A56410AF81}" destId="{3D99670C-5B8B-4817-A385-BAB3F3D3B216}" srcOrd="2" destOrd="0" presId="urn:microsoft.com/office/officeart/2005/8/layout/bList2"/>
    <dgm:cxn modelId="{0414A5C0-B874-4F82-8C00-BBC6F496BFBF}" type="presParOf" srcId="{C02A7800-0570-4541-900C-96A56410AF81}" destId="{1D381724-B59A-42CB-9396-4108CF7E083F}" srcOrd="3" destOrd="0" presId="urn:microsoft.com/office/officeart/2005/8/layout/bList2"/>
    <dgm:cxn modelId="{5731FD38-A7EC-4DE6-96A4-1671056356C4}" type="presParOf" srcId="{6C273167-9C3E-4F3C-8A29-5AA0E5CB9FE4}" destId="{260F40BB-95BE-431B-82A8-5D2FD852599E}" srcOrd="1" destOrd="0" presId="urn:microsoft.com/office/officeart/2005/8/layout/bList2"/>
    <dgm:cxn modelId="{65309470-B76C-40A1-BFBC-8DB9B33DA119}" type="presParOf" srcId="{6C273167-9C3E-4F3C-8A29-5AA0E5CB9FE4}" destId="{1461EDBE-75ED-4C11-8B40-09BC21EF7F8F}" srcOrd="2" destOrd="0" presId="urn:microsoft.com/office/officeart/2005/8/layout/bList2"/>
    <dgm:cxn modelId="{34E1F58C-6BC1-43CE-AB9F-2B041C1F8091}" type="presParOf" srcId="{1461EDBE-75ED-4C11-8B40-09BC21EF7F8F}" destId="{E380DB46-F45A-4B05-95BA-A28BF75C9022}" srcOrd="0" destOrd="0" presId="urn:microsoft.com/office/officeart/2005/8/layout/bList2"/>
    <dgm:cxn modelId="{6C1E96E5-CE5F-4469-B723-F46AF3B5FA4E}" type="presParOf" srcId="{1461EDBE-75ED-4C11-8B40-09BC21EF7F8F}" destId="{D6AEA636-77A9-4E16-908B-7BAF87DA946E}" srcOrd="1" destOrd="0" presId="urn:microsoft.com/office/officeart/2005/8/layout/bList2"/>
    <dgm:cxn modelId="{7810A9E5-6510-49A4-A495-61D7C8EC9B83}" type="presParOf" srcId="{1461EDBE-75ED-4C11-8B40-09BC21EF7F8F}" destId="{672DE3E7-FAF8-4DE1-952D-03D6AE1A4B1A}" srcOrd="2" destOrd="0" presId="urn:microsoft.com/office/officeart/2005/8/layout/bList2"/>
    <dgm:cxn modelId="{C9A328C6-BA95-4646-9E98-7E2C22DEFC86}" type="presParOf" srcId="{1461EDBE-75ED-4C11-8B40-09BC21EF7F8F}" destId="{428F4591-9928-4C78-91D8-BD28070D489F}" srcOrd="3" destOrd="0" presId="urn:microsoft.com/office/officeart/2005/8/layout/bList2"/>
    <dgm:cxn modelId="{8279287B-A405-470B-B13B-66732F153BE7}" type="presParOf" srcId="{6C273167-9C3E-4F3C-8A29-5AA0E5CB9FE4}" destId="{4FCC8886-0723-413E-B6D4-1B41693DE8E6}" srcOrd="3" destOrd="0" presId="urn:microsoft.com/office/officeart/2005/8/layout/bList2"/>
    <dgm:cxn modelId="{C769A1A0-C628-48B1-86F1-802C59620893}" type="presParOf" srcId="{6C273167-9C3E-4F3C-8A29-5AA0E5CB9FE4}" destId="{20A8B88D-ED39-49F5-B64B-47205850883F}" srcOrd="4" destOrd="0" presId="urn:microsoft.com/office/officeart/2005/8/layout/bList2"/>
    <dgm:cxn modelId="{3B5C98C8-0564-4D58-86EC-DC5EA78120CC}" type="presParOf" srcId="{20A8B88D-ED39-49F5-B64B-47205850883F}" destId="{50DE7A16-38BE-43B4-AF32-585CF7BACE53}" srcOrd="0" destOrd="0" presId="urn:microsoft.com/office/officeart/2005/8/layout/bList2"/>
    <dgm:cxn modelId="{D1BFEF1D-0785-4204-9CD1-913953F139C5}" type="presParOf" srcId="{20A8B88D-ED39-49F5-B64B-47205850883F}" destId="{5852E1C7-7507-4C7E-8098-4B4E85A131DA}" srcOrd="1" destOrd="0" presId="urn:microsoft.com/office/officeart/2005/8/layout/bList2"/>
    <dgm:cxn modelId="{DAA00E9B-0582-4850-852F-B659C429F71D}" type="presParOf" srcId="{20A8B88D-ED39-49F5-B64B-47205850883F}" destId="{A2A4E194-088D-4F68-8793-A1CFB51A0161}" srcOrd="2" destOrd="0" presId="urn:microsoft.com/office/officeart/2005/8/layout/bList2"/>
    <dgm:cxn modelId="{FCCA6C67-A30F-448E-A0E6-FBDF3FCCFF13}" type="presParOf" srcId="{20A8B88D-ED39-49F5-B64B-47205850883F}" destId="{A2DE7B81-A631-438E-B635-B5F566E7584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AA843-1F8A-459B-B2DE-416209816097}">
      <dsp:nvSpPr>
        <dsp:cNvPr id="0" name=""/>
        <dsp:cNvSpPr/>
      </dsp:nvSpPr>
      <dsp:spPr>
        <a:xfrm>
          <a:off x="7727" y="615886"/>
          <a:ext cx="3337575" cy="3341181"/>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Internamente en las  Cooperativas de Ahorro y Crédito del segmento 2 del cantón Quito se revela  la calidad percibida por los usuarios como baja, tomándose en cuenta la sobrecarga de trabajo de los colaboradores de dichas instituciones en espacial aquellos que se desempeñan en el área de créditos y cobranza.</a:t>
          </a:r>
          <a:endParaRPr lang="es-EC" sz="1700" kern="1200" dirty="0"/>
        </a:p>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endParaRPr lang="es-EC" sz="1400" kern="1200" dirty="0"/>
        </a:p>
      </dsp:txBody>
      <dsp:txXfrm>
        <a:off x="85930" y="694089"/>
        <a:ext cx="3181169" cy="3262978"/>
      </dsp:txXfrm>
    </dsp:sp>
    <dsp:sp modelId="{3D99670C-5B8B-4817-A385-BAB3F3D3B216}">
      <dsp:nvSpPr>
        <dsp:cNvPr id="0" name=""/>
        <dsp:cNvSpPr/>
      </dsp:nvSpPr>
      <dsp:spPr>
        <a:xfrm>
          <a:off x="7727" y="3532192"/>
          <a:ext cx="3337575" cy="107131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effectLst>
                <a:outerShdw blurRad="38100" dist="38100" dir="2700000" algn="tl">
                  <a:srgbClr val="000000">
                    <a:alpha val="43137"/>
                  </a:srgbClr>
                </a:outerShdw>
              </a:effectLst>
            </a:rPr>
            <a:t>La calidad percibida</a:t>
          </a:r>
          <a:endParaRPr lang="es-EC" sz="2600" kern="1200" dirty="0">
            <a:solidFill>
              <a:schemeClr val="tx1"/>
            </a:solidFill>
            <a:effectLst>
              <a:outerShdw blurRad="38100" dist="38100" dir="2700000" algn="tl">
                <a:srgbClr val="000000">
                  <a:alpha val="43137"/>
                </a:srgbClr>
              </a:outerShdw>
            </a:effectLst>
          </a:endParaRPr>
        </a:p>
      </dsp:txBody>
      <dsp:txXfrm>
        <a:off x="7727" y="3532192"/>
        <a:ext cx="2350405" cy="1071314"/>
      </dsp:txXfrm>
    </dsp:sp>
    <dsp:sp modelId="{1D381724-B59A-42CB-9396-4108CF7E083F}">
      <dsp:nvSpPr>
        <dsp:cNvPr id="0" name=""/>
        <dsp:cNvSpPr/>
      </dsp:nvSpPr>
      <dsp:spPr>
        <a:xfrm>
          <a:off x="2452547" y="3702360"/>
          <a:ext cx="1168151" cy="1168151"/>
        </a:xfrm>
        <a:prstGeom prst="ellipse">
          <a:avLst/>
        </a:prstGeom>
        <a:blipFill rotWithShape="1">
          <a:blip xmlns:r="http://schemas.openxmlformats.org/officeDocument/2006/relationships" r:embed="rId1"/>
          <a:stretch>
            <a:fillRect/>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0DB46-F45A-4B05-95BA-A28BF75C9022}">
      <dsp:nvSpPr>
        <dsp:cNvPr id="0" name=""/>
        <dsp:cNvSpPr/>
      </dsp:nvSpPr>
      <dsp:spPr>
        <a:xfrm>
          <a:off x="3910101" y="626070"/>
          <a:ext cx="3337575" cy="3300447"/>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No se verifica un elevado nivel de confianza por parte de los usuarios de las Cooperativas de Ahorro y Crédito del segmento 2 del cantón Quito.</a:t>
          </a:r>
          <a:endParaRPr lang="es-EC" sz="1600" kern="1200" dirty="0"/>
        </a:p>
        <a:p>
          <a:pPr marL="171450" lvl="1" indent="-171450" algn="just" defTabSz="711200">
            <a:lnSpc>
              <a:spcPct val="90000"/>
            </a:lnSpc>
            <a:spcBef>
              <a:spcPct val="0"/>
            </a:spcBef>
            <a:spcAft>
              <a:spcPct val="15000"/>
            </a:spcAft>
            <a:buChar char="••"/>
          </a:pPr>
          <a:r>
            <a:rPr lang="es-EC" sz="1600" kern="1200" dirty="0" smtClean="0"/>
            <a:t>En el área de crédito y cobranza, se evidencia poco manejo de habilidades y destrezas al momento de aplicar las   estrategias de recuperación de cartera vencida por parte del personal encargado de dicha actividad</a:t>
          </a:r>
          <a:endParaRPr lang="es-EC" sz="1600" kern="1200" dirty="0"/>
        </a:p>
      </dsp:txBody>
      <dsp:txXfrm>
        <a:off x="3987434" y="703403"/>
        <a:ext cx="3182909" cy="3223114"/>
      </dsp:txXfrm>
    </dsp:sp>
    <dsp:sp modelId="{672DE3E7-FAF8-4DE1-952D-03D6AE1A4B1A}">
      <dsp:nvSpPr>
        <dsp:cNvPr id="0" name=""/>
        <dsp:cNvSpPr/>
      </dsp:nvSpPr>
      <dsp:spPr>
        <a:xfrm>
          <a:off x="3910101" y="3681420"/>
          <a:ext cx="3337575" cy="75249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effectLst>
                <a:outerShdw blurRad="38100" dist="38100" dir="2700000" algn="tl">
                  <a:srgbClr val="000000">
                    <a:alpha val="43137"/>
                  </a:srgbClr>
                </a:outerShdw>
              </a:effectLst>
            </a:rPr>
            <a:t>Niveles</a:t>
          </a:r>
          <a:r>
            <a:rPr lang="es-EC" sz="2600" kern="1200" baseline="0" dirty="0" smtClean="0">
              <a:solidFill>
                <a:schemeClr val="tx1"/>
              </a:solidFill>
              <a:effectLst>
                <a:outerShdw blurRad="38100" dist="38100" dir="2700000" algn="tl">
                  <a:srgbClr val="000000">
                    <a:alpha val="43137"/>
                  </a:srgbClr>
                </a:outerShdw>
              </a:effectLst>
            </a:rPr>
            <a:t> de confianza </a:t>
          </a:r>
          <a:endParaRPr lang="es-EC" sz="2600" kern="1200" dirty="0">
            <a:solidFill>
              <a:schemeClr val="tx1"/>
            </a:solidFill>
            <a:effectLst>
              <a:outerShdw blurRad="38100" dist="38100" dir="2700000" algn="tl">
                <a:srgbClr val="000000">
                  <a:alpha val="43137"/>
                </a:srgbClr>
              </a:outerShdw>
            </a:effectLst>
          </a:endParaRPr>
        </a:p>
      </dsp:txBody>
      <dsp:txXfrm>
        <a:off x="3910101" y="3681420"/>
        <a:ext cx="2350405" cy="752491"/>
      </dsp:txXfrm>
    </dsp:sp>
    <dsp:sp modelId="{428F4591-9928-4C78-91D8-BD28070D489F}">
      <dsp:nvSpPr>
        <dsp:cNvPr id="0" name=""/>
        <dsp:cNvSpPr/>
      </dsp:nvSpPr>
      <dsp:spPr>
        <a:xfrm>
          <a:off x="6354921" y="3692177"/>
          <a:ext cx="1168151" cy="1168151"/>
        </a:xfrm>
        <a:prstGeom prst="ellipse">
          <a:avLst/>
        </a:prstGeom>
        <a:blipFill rotWithShape="1">
          <a:blip xmlns:r="http://schemas.openxmlformats.org/officeDocument/2006/relationships" r:embed="rId2"/>
          <a:stretch>
            <a:fillRect/>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DE7A16-38BE-43B4-AF32-585CF7BACE53}">
      <dsp:nvSpPr>
        <dsp:cNvPr id="0" name=""/>
        <dsp:cNvSpPr/>
      </dsp:nvSpPr>
      <dsp:spPr>
        <a:xfrm>
          <a:off x="7812475" y="732535"/>
          <a:ext cx="3337575" cy="2874586"/>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Dentro de las Cooperativas de Ahorro y Crédito del segmento 2 del cantón Quito se revela como baja debido principalmente a la falta de coordinación entre el personal de las diferentes áreas de servicio de las cooperativas.</a:t>
          </a:r>
          <a:endParaRPr lang="es-EC" sz="1600" kern="1200" dirty="0"/>
        </a:p>
        <a:p>
          <a:pPr marL="171450" lvl="1" indent="-171450" algn="just" defTabSz="711200">
            <a:lnSpc>
              <a:spcPct val="90000"/>
            </a:lnSpc>
            <a:spcBef>
              <a:spcPct val="0"/>
            </a:spcBef>
            <a:spcAft>
              <a:spcPct val="15000"/>
            </a:spcAft>
            <a:buChar char="••"/>
          </a:pPr>
          <a:r>
            <a:rPr lang="es-EC" sz="1600" kern="1200" dirty="0" smtClean="0"/>
            <a:t> Así como también la sobrecarga de trabajo e insuficiente capacitación del personal encargado del área de recuperación de cartera vencida</a:t>
          </a:r>
          <a:endParaRPr lang="es-EC" sz="1600" kern="1200" dirty="0"/>
        </a:p>
        <a:p>
          <a:pPr marL="171450" lvl="1" indent="-171450" algn="just" defTabSz="711200">
            <a:lnSpc>
              <a:spcPct val="90000"/>
            </a:lnSpc>
            <a:spcBef>
              <a:spcPct val="0"/>
            </a:spcBef>
            <a:spcAft>
              <a:spcPct val="15000"/>
            </a:spcAft>
            <a:buChar char="••"/>
          </a:pPr>
          <a:endParaRPr lang="es-EC" sz="1600" kern="1200" dirty="0"/>
        </a:p>
      </dsp:txBody>
      <dsp:txXfrm>
        <a:off x="7879830" y="799890"/>
        <a:ext cx="3202865" cy="2807231"/>
      </dsp:txXfrm>
    </dsp:sp>
    <dsp:sp modelId="{A2A4E194-088D-4F68-8793-A1CFB51A0161}">
      <dsp:nvSpPr>
        <dsp:cNvPr id="0" name=""/>
        <dsp:cNvSpPr/>
      </dsp:nvSpPr>
      <dsp:spPr>
        <a:xfrm>
          <a:off x="7812475" y="3415543"/>
          <a:ext cx="3337575" cy="107131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effectLst>
                <a:outerShdw blurRad="38100" dist="38100" dir="2700000" algn="tl">
                  <a:srgbClr val="000000">
                    <a:alpha val="43137"/>
                  </a:srgbClr>
                </a:outerShdw>
              </a:effectLst>
            </a:rPr>
            <a:t>La calidad de servicio  </a:t>
          </a:r>
          <a:endParaRPr lang="es-EC" sz="2600" kern="1200" dirty="0">
            <a:solidFill>
              <a:schemeClr val="tx1"/>
            </a:solidFill>
          </a:endParaRPr>
        </a:p>
      </dsp:txBody>
      <dsp:txXfrm>
        <a:off x="7812475" y="3415543"/>
        <a:ext cx="2350405" cy="1071314"/>
      </dsp:txXfrm>
    </dsp:sp>
    <dsp:sp modelId="{A2DE7B81-A631-438E-B635-B5F566E75848}">
      <dsp:nvSpPr>
        <dsp:cNvPr id="0" name=""/>
        <dsp:cNvSpPr/>
      </dsp:nvSpPr>
      <dsp:spPr>
        <a:xfrm>
          <a:off x="10257295" y="3585712"/>
          <a:ext cx="1168151" cy="1168151"/>
        </a:xfrm>
        <a:prstGeom prst="ellipse">
          <a:avLst/>
        </a:prstGeom>
        <a:blipFill rotWithShape="1">
          <a:blip xmlns:r="http://schemas.openxmlformats.org/officeDocument/2006/relationships" r:embed="rId3"/>
          <a:stretch>
            <a:fillRect/>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72B3B-66FA-452A-9ED5-2BADC7BE2BB0}" type="datetimeFigureOut">
              <a:rPr lang="es-ES" smtClean="0"/>
              <a:t>05/07/2018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37E0D-14F5-4875-B19E-CC778672B8D5}" type="slidenum">
              <a:rPr lang="es-ES" smtClean="0"/>
              <a:t>‹Nº›</a:t>
            </a:fld>
            <a:endParaRPr lang="es-ES"/>
          </a:p>
        </p:txBody>
      </p:sp>
    </p:spTree>
    <p:extLst>
      <p:ext uri="{BB962C8B-B14F-4D97-AF65-F5344CB8AC3E}">
        <p14:creationId xmlns:p14="http://schemas.microsoft.com/office/powerpoint/2010/main" val="251925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3637E0D-14F5-4875-B19E-CC778672B8D5}" type="slidenum">
              <a:rPr lang="es-ES" smtClean="0"/>
              <a:t>7</a:t>
            </a:fld>
            <a:endParaRPr lang="es-ES"/>
          </a:p>
        </p:txBody>
      </p:sp>
    </p:spTree>
    <p:extLst>
      <p:ext uri="{BB962C8B-B14F-4D97-AF65-F5344CB8AC3E}">
        <p14:creationId xmlns:p14="http://schemas.microsoft.com/office/powerpoint/2010/main" val="365124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3637E0D-14F5-4875-B19E-CC778672B8D5}" type="slidenum">
              <a:rPr lang="es-ES" smtClean="0"/>
              <a:t>25</a:t>
            </a:fld>
            <a:endParaRPr lang="es-ES"/>
          </a:p>
        </p:txBody>
      </p:sp>
    </p:spTree>
    <p:extLst>
      <p:ext uri="{BB962C8B-B14F-4D97-AF65-F5344CB8AC3E}">
        <p14:creationId xmlns:p14="http://schemas.microsoft.com/office/powerpoint/2010/main" val="302134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3637E0D-14F5-4875-B19E-CC778672B8D5}" type="slidenum">
              <a:rPr lang="es-ES" smtClean="0"/>
              <a:t>26</a:t>
            </a:fld>
            <a:endParaRPr lang="es-ES"/>
          </a:p>
        </p:txBody>
      </p:sp>
    </p:spTree>
    <p:extLst>
      <p:ext uri="{BB962C8B-B14F-4D97-AF65-F5344CB8AC3E}">
        <p14:creationId xmlns:p14="http://schemas.microsoft.com/office/powerpoint/2010/main" val="196207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3637E0D-14F5-4875-B19E-CC778672B8D5}" type="slidenum">
              <a:rPr lang="es-ES" smtClean="0"/>
              <a:t>28</a:t>
            </a:fld>
            <a:endParaRPr lang="es-ES"/>
          </a:p>
        </p:txBody>
      </p:sp>
    </p:spTree>
    <p:extLst>
      <p:ext uri="{BB962C8B-B14F-4D97-AF65-F5344CB8AC3E}">
        <p14:creationId xmlns:p14="http://schemas.microsoft.com/office/powerpoint/2010/main" val="402827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5B90629-1B1D-46A8-9116-068C181835FB}" type="datetimeFigureOut">
              <a:rPr lang="es-EC" smtClean="0"/>
              <a:t>5/7/2018</a:t>
            </a:fld>
            <a:endParaRPr lang="es-EC"/>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EC"/>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A0A3C5E-A611-4B8A-AC04-7DC8A936DC64}" type="slidenum">
              <a:rPr lang="es-EC" smtClean="0"/>
              <a:t>‹Nº›</a:t>
            </a:fld>
            <a:endParaRPr lang="es-EC"/>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633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B90629-1B1D-46A8-9116-068C181835FB}" type="datetimeFigureOut">
              <a:rPr lang="es-EC" smtClean="0"/>
              <a:t>5/7/2018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A0A3C5E-A611-4B8A-AC04-7DC8A936DC64}" type="slidenum">
              <a:rPr lang="es-EC" smtClean="0"/>
              <a:t>‹Nº›</a:t>
            </a:fld>
            <a:endParaRPr lang="es-EC"/>
          </a:p>
        </p:txBody>
      </p:sp>
    </p:spTree>
    <p:extLst>
      <p:ext uri="{BB962C8B-B14F-4D97-AF65-F5344CB8AC3E}">
        <p14:creationId xmlns:p14="http://schemas.microsoft.com/office/powerpoint/2010/main" val="4194447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B90629-1B1D-46A8-9116-068C181835FB}" type="datetimeFigureOut">
              <a:rPr lang="es-EC" smtClean="0"/>
              <a:t>5/7/2018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A0A3C5E-A611-4B8A-AC04-7DC8A936DC64}" type="slidenum">
              <a:rPr lang="es-EC" smtClean="0"/>
              <a:t>‹Nº›</a:t>
            </a:fld>
            <a:endParaRPr lang="es-EC"/>
          </a:p>
        </p:txBody>
      </p:sp>
    </p:spTree>
    <p:extLst>
      <p:ext uri="{BB962C8B-B14F-4D97-AF65-F5344CB8AC3E}">
        <p14:creationId xmlns:p14="http://schemas.microsoft.com/office/powerpoint/2010/main" val="2941468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_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108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B90629-1B1D-46A8-9116-068C181835FB}" type="datetimeFigureOut">
              <a:rPr lang="es-EC" smtClean="0"/>
              <a:t>5/7/2018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A0A3C5E-A611-4B8A-AC04-7DC8A936DC64}" type="slidenum">
              <a:rPr lang="es-EC" smtClean="0"/>
              <a:t>‹Nº›</a:t>
            </a:fld>
            <a:endParaRPr lang="es-EC"/>
          </a:p>
        </p:txBody>
      </p:sp>
    </p:spTree>
    <p:extLst>
      <p:ext uri="{BB962C8B-B14F-4D97-AF65-F5344CB8AC3E}">
        <p14:creationId xmlns:p14="http://schemas.microsoft.com/office/powerpoint/2010/main" val="443156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B90629-1B1D-46A8-9116-068C181835FB}" type="datetimeFigureOut">
              <a:rPr lang="es-EC" smtClean="0"/>
              <a:t>5/7/2018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A0A3C5E-A611-4B8A-AC04-7DC8A936DC64}" type="slidenum">
              <a:rPr lang="es-EC" smtClean="0"/>
              <a:t>‹Nº›</a:t>
            </a:fld>
            <a:endParaRPr lang="es-EC"/>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647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5B90629-1B1D-46A8-9116-068C181835FB}" type="datetimeFigureOut">
              <a:rPr lang="es-EC" smtClean="0"/>
              <a:t>5/7/2018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A0A3C5E-A611-4B8A-AC04-7DC8A936DC64}" type="slidenum">
              <a:rPr lang="es-EC" smtClean="0"/>
              <a:t>‹Nº›</a:t>
            </a:fld>
            <a:endParaRPr lang="es-EC"/>
          </a:p>
        </p:txBody>
      </p:sp>
    </p:spTree>
    <p:extLst>
      <p:ext uri="{BB962C8B-B14F-4D97-AF65-F5344CB8AC3E}">
        <p14:creationId xmlns:p14="http://schemas.microsoft.com/office/powerpoint/2010/main" val="563196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B90629-1B1D-46A8-9116-068C181835FB}" type="datetimeFigureOut">
              <a:rPr lang="es-EC" smtClean="0"/>
              <a:t>5/7/2018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A0A3C5E-A611-4B8A-AC04-7DC8A936DC64}" type="slidenum">
              <a:rPr lang="es-EC" smtClean="0"/>
              <a:t>‹Nº›</a:t>
            </a:fld>
            <a:endParaRPr lang="es-EC"/>
          </a:p>
        </p:txBody>
      </p:sp>
    </p:spTree>
    <p:extLst>
      <p:ext uri="{BB962C8B-B14F-4D97-AF65-F5344CB8AC3E}">
        <p14:creationId xmlns:p14="http://schemas.microsoft.com/office/powerpoint/2010/main" val="4090138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B90629-1B1D-46A8-9116-068C181835FB}" type="datetimeFigureOut">
              <a:rPr lang="es-EC" smtClean="0"/>
              <a:t>5/7/2018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A0A3C5E-A611-4B8A-AC04-7DC8A936DC64}" type="slidenum">
              <a:rPr lang="es-EC" smtClean="0"/>
              <a:t>‹Nº›</a:t>
            </a:fld>
            <a:endParaRPr lang="es-EC"/>
          </a:p>
        </p:txBody>
      </p:sp>
    </p:spTree>
    <p:extLst>
      <p:ext uri="{BB962C8B-B14F-4D97-AF65-F5344CB8AC3E}">
        <p14:creationId xmlns:p14="http://schemas.microsoft.com/office/powerpoint/2010/main" val="3082379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90629-1B1D-46A8-9116-068C181835FB}" type="datetimeFigureOut">
              <a:rPr lang="es-EC" smtClean="0"/>
              <a:t>5/7/2018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A0A3C5E-A611-4B8A-AC04-7DC8A936DC64}" type="slidenum">
              <a:rPr lang="es-EC" smtClean="0"/>
              <a:t>‹Nº›</a:t>
            </a:fld>
            <a:endParaRPr lang="es-EC"/>
          </a:p>
        </p:txBody>
      </p:sp>
    </p:spTree>
    <p:extLst>
      <p:ext uri="{BB962C8B-B14F-4D97-AF65-F5344CB8AC3E}">
        <p14:creationId xmlns:p14="http://schemas.microsoft.com/office/powerpoint/2010/main" val="514647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B90629-1B1D-46A8-9116-068C181835FB}" type="datetimeFigureOut">
              <a:rPr lang="es-EC" smtClean="0"/>
              <a:t>5/7/2018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A0A3C5E-A611-4B8A-AC04-7DC8A936DC64}" type="slidenum">
              <a:rPr lang="es-EC" smtClean="0"/>
              <a:t>‹Nº›</a:t>
            </a:fld>
            <a:endParaRPr lang="es-EC"/>
          </a:p>
        </p:txBody>
      </p:sp>
    </p:spTree>
    <p:extLst>
      <p:ext uri="{BB962C8B-B14F-4D97-AF65-F5344CB8AC3E}">
        <p14:creationId xmlns:p14="http://schemas.microsoft.com/office/powerpoint/2010/main" val="2116816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B90629-1B1D-46A8-9116-068C181835FB}" type="datetimeFigureOut">
              <a:rPr lang="es-EC" smtClean="0"/>
              <a:t>5/7/2018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A0A3C5E-A611-4B8A-AC04-7DC8A936DC64}" type="slidenum">
              <a:rPr lang="es-EC" smtClean="0"/>
              <a:t>‹Nº›</a:t>
            </a:fld>
            <a:endParaRPr lang="es-EC"/>
          </a:p>
        </p:txBody>
      </p:sp>
    </p:spTree>
    <p:extLst>
      <p:ext uri="{BB962C8B-B14F-4D97-AF65-F5344CB8AC3E}">
        <p14:creationId xmlns:p14="http://schemas.microsoft.com/office/powerpoint/2010/main" val="1811715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5B90629-1B1D-46A8-9116-068C181835FB}" type="datetimeFigureOut">
              <a:rPr lang="es-EC" smtClean="0"/>
              <a:t>5/7/2018</a:t>
            </a:fld>
            <a:endParaRPr lang="es-EC"/>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A0A3C5E-A611-4B8A-AC04-7DC8A936DC64}" type="slidenum">
              <a:rPr lang="es-EC" smtClean="0"/>
              <a:t>‹Nº›</a:t>
            </a:fld>
            <a:endParaRPr lang="es-EC"/>
          </a:p>
        </p:txBody>
      </p:sp>
    </p:spTree>
    <p:extLst>
      <p:ext uri="{BB962C8B-B14F-4D97-AF65-F5344CB8AC3E}">
        <p14:creationId xmlns:p14="http://schemas.microsoft.com/office/powerpoint/2010/main" val="32881707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1414391" y="2404588"/>
            <a:ext cx="9704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C" b="1" dirty="0" smtClean="0">
                <a:latin typeface="Times New Roman" panose="02020603050405020304" pitchFamily="18" charset="0"/>
                <a:cs typeface="Times New Roman" panose="02020603050405020304" pitchFamily="18" charset="0"/>
              </a:rPr>
              <a:t>DEPARTAMENTO </a:t>
            </a:r>
            <a:r>
              <a:rPr lang="es-ES" altLang="es-EC" b="1" dirty="0">
                <a:latin typeface="Times New Roman" panose="02020603050405020304" pitchFamily="18" charset="0"/>
                <a:cs typeface="Times New Roman" panose="02020603050405020304" pitchFamily="18" charset="0"/>
              </a:rPr>
              <a:t>DE CIENCIAS ECONÓMICAS, ADMINISTRATIVAS Y DE </a:t>
            </a:r>
            <a:r>
              <a:rPr lang="es-ES" altLang="es-EC" b="1" dirty="0" smtClean="0">
                <a:latin typeface="Times New Roman" panose="02020603050405020304" pitchFamily="18" charset="0"/>
                <a:cs typeface="Times New Roman" panose="02020603050405020304" pitchFamily="18" charset="0"/>
              </a:rPr>
              <a:t>COMERCIO</a:t>
            </a:r>
          </a:p>
          <a:p>
            <a:pPr algn="ctr" eaLnBrk="1" hangingPunct="1"/>
            <a:r>
              <a:rPr lang="es-ES" altLang="es-EC" b="1" dirty="0" smtClean="0">
                <a:latin typeface="Times New Roman" panose="02020603050405020304" pitchFamily="18" charset="0"/>
                <a:cs typeface="Times New Roman" panose="02020603050405020304" pitchFamily="18" charset="0"/>
              </a:rPr>
              <a:t>CARRERA DE ADMINISTRACIÓN  </a:t>
            </a:r>
            <a:endParaRPr lang="es-ES" altLang="es-EC" b="1" dirty="0">
              <a:latin typeface="Times New Roman" panose="02020603050405020304" pitchFamily="18" charset="0"/>
              <a:cs typeface="Times New Roman" panose="02020603050405020304" pitchFamily="18" charset="0"/>
            </a:endParaRPr>
          </a:p>
        </p:txBody>
      </p:sp>
      <p:sp>
        <p:nvSpPr>
          <p:cNvPr id="7" name="6 Rectángulo redondeado"/>
          <p:cNvSpPr/>
          <p:nvPr/>
        </p:nvSpPr>
        <p:spPr>
          <a:xfrm>
            <a:off x="2747169" y="3566542"/>
            <a:ext cx="7345362" cy="1491078"/>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ES" b="1" dirty="0">
              <a:solidFill>
                <a:schemeClr val="tx1"/>
              </a:solidFill>
              <a:latin typeface="+mj-lt"/>
            </a:endParaRPr>
          </a:p>
          <a:p>
            <a:pPr algn="ctr">
              <a:defRPr/>
            </a:pPr>
            <a:r>
              <a:rPr lang="es-ES" b="1" dirty="0">
                <a:solidFill>
                  <a:schemeClr val="tx1"/>
                </a:solidFill>
                <a:latin typeface="Arial" panose="020B0604020202020204" pitchFamily="34" charset="0"/>
                <a:cs typeface="Arial" panose="020B0604020202020204" pitchFamily="34" charset="0"/>
              </a:rPr>
              <a:t>TEMA: </a:t>
            </a:r>
            <a:r>
              <a:rPr lang="es-ES" b="1" dirty="0" smtClean="0">
                <a:solidFill>
                  <a:schemeClr val="tx1"/>
                </a:solidFill>
                <a:latin typeface="Arial" panose="020B0604020202020204" pitchFamily="34" charset="0"/>
                <a:cs typeface="Arial" panose="020B0604020202020204" pitchFamily="34" charset="0"/>
              </a:rPr>
              <a:t>“</a:t>
            </a:r>
            <a:r>
              <a:rPr lang="es-EC" b="1" dirty="0">
                <a:latin typeface="Arial" panose="020B0604020202020204" pitchFamily="34" charset="0"/>
                <a:cs typeface="Arial" panose="020B0604020202020204" pitchFamily="34" charset="0"/>
              </a:rPr>
              <a:t>INCIDENCIA DE LA CALIDAD DE LOS PROCESOS DE RECUPERACIÓN DE CRÉDITOS EN EL DESARROLLO DE LAS COOPERATIVAS DE AHORRO Y CRÉDITO DEL SEGMENTO 2 DEL CANTON QUITO DURANTE LOS PERIODOS 2016-2017</a:t>
            </a:r>
            <a:r>
              <a:rPr lang="es-ES" b="1" i="1" dirty="0" smtClean="0">
                <a:solidFill>
                  <a:schemeClr val="tx1"/>
                </a:solidFill>
                <a:latin typeface="Arial" panose="020B0604020202020204" pitchFamily="34" charset="0"/>
                <a:cs typeface="Arial" panose="020B0604020202020204" pitchFamily="34" charset="0"/>
              </a:rPr>
              <a:t>”</a:t>
            </a:r>
          </a:p>
          <a:p>
            <a:pPr algn="ctr">
              <a:defRPr/>
            </a:pPr>
            <a:endParaRPr lang="es-ES" i="1" dirty="0"/>
          </a:p>
        </p:txBody>
      </p:sp>
      <p:sp>
        <p:nvSpPr>
          <p:cNvPr id="4102" name="7 CuadroTexto"/>
          <p:cNvSpPr txBox="1">
            <a:spLocks noChangeArrowheads="1"/>
          </p:cNvSpPr>
          <p:nvPr/>
        </p:nvSpPr>
        <p:spPr bwMode="auto">
          <a:xfrm>
            <a:off x="2927350" y="551826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C" b="1" i="1" dirty="0" smtClean="0"/>
              <a:t>AUTORA: </a:t>
            </a:r>
            <a:r>
              <a:rPr lang="es-EC" dirty="0"/>
              <a:t>TUCANES HURTADO </a:t>
            </a:r>
            <a:r>
              <a:rPr lang="es-EC" dirty="0" smtClean="0"/>
              <a:t>JANETH</a:t>
            </a:r>
            <a:endParaRPr lang="es-ES" altLang="es-EC" dirty="0"/>
          </a:p>
        </p:txBody>
      </p:sp>
      <p:pic>
        <p:nvPicPr>
          <p:cNvPr id="3" name="Imagen 2"/>
          <p:cNvPicPr>
            <a:picLocks noChangeAspect="1"/>
          </p:cNvPicPr>
          <p:nvPr/>
        </p:nvPicPr>
        <p:blipFill>
          <a:blip r:embed="rId2"/>
          <a:stretch>
            <a:fillRect/>
          </a:stretch>
        </p:blipFill>
        <p:spPr>
          <a:xfrm>
            <a:off x="4995030" y="592244"/>
            <a:ext cx="4686373" cy="1091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8568" y="304865"/>
            <a:ext cx="1379157" cy="1379157"/>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a:spLocks noChangeArrowheads="1"/>
          </p:cNvSpPr>
          <p:nvPr/>
        </p:nvSpPr>
        <p:spPr bwMode="auto">
          <a:xfrm>
            <a:off x="3107531" y="5867392"/>
            <a:ext cx="613200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C" b="1" i="1" dirty="0"/>
              <a:t>T</a:t>
            </a:r>
            <a:r>
              <a:rPr lang="es-ES" altLang="es-EC" b="1" i="1" dirty="0" smtClean="0"/>
              <a:t>UTOR: </a:t>
            </a:r>
            <a:r>
              <a:rPr lang="es-ES" altLang="es-EC" dirty="0" smtClean="0"/>
              <a:t>ING. NARVAEZ VERA LUCIA </a:t>
            </a:r>
            <a:endParaRPr lang="es-ES" altLang="es-EC" dirty="0"/>
          </a:p>
        </p:txBody>
      </p:sp>
    </p:spTree>
    <p:extLst>
      <p:ext uri="{BB962C8B-B14F-4D97-AF65-F5344CB8AC3E}">
        <p14:creationId xmlns:p14="http://schemas.microsoft.com/office/powerpoint/2010/main" val="2243268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ight_box"/>
          <p:cNvSpPr/>
          <p:nvPr/>
        </p:nvSpPr>
        <p:spPr>
          <a:xfrm>
            <a:off x="6453476" y="259644"/>
            <a:ext cx="4214525" cy="6321778"/>
          </a:xfrm>
          <a:prstGeom prst="rect">
            <a:avLst/>
          </a:prstGeom>
          <a:gradFill>
            <a:gsLst>
              <a:gs pos="100000">
                <a:schemeClr val="bg1">
                  <a:lumMod val="58000"/>
                </a:schemeClr>
              </a:gs>
              <a:gs pos="0">
                <a:schemeClr val="bg1">
                  <a:lumMod val="90000"/>
                </a:schemeClr>
              </a:gs>
            </a:gsLst>
            <a:lin ang="5400000" scaled="0"/>
          </a:gradFill>
          <a:ln w="3175">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ribbon3"/>
          <p:cNvGrpSpPr/>
          <p:nvPr/>
        </p:nvGrpSpPr>
        <p:grpSpPr>
          <a:xfrm>
            <a:off x="5419909" y="3361774"/>
            <a:ext cx="4138761" cy="737029"/>
            <a:chOff x="5419908" y="1645967"/>
            <a:chExt cx="4138761" cy="737029"/>
          </a:xfrm>
        </p:grpSpPr>
        <p:sp>
          <p:nvSpPr>
            <p:cNvPr id="24" name="Pentagon 23"/>
            <p:cNvSpPr/>
            <p:nvPr/>
          </p:nvSpPr>
          <p:spPr>
            <a:xfrm>
              <a:off x="5419908" y="1645967"/>
              <a:ext cx="4138761" cy="723014"/>
            </a:xfrm>
            <a:prstGeom prst="homePlate">
              <a:avLst/>
            </a:prstGeom>
            <a:solidFill>
              <a:schemeClr val="bg1">
                <a:lumMod val="95000"/>
              </a:schemeClr>
            </a:solidFill>
            <a:ln w="3175">
              <a:solidFill>
                <a:schemeClr val="tx1"/>
              </a:solidFill>
            </a:ln>
            <a:effectLst>
              <a:outerShdw blurRad="127000" dist="88900" dir="60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40903" y="1798221"/>
              <a:ext cx="3617766" cy="584775"/>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s-EC" sz="1600" b="1" dirty="0" smtClean="0">
                  <a:ln w="15875">
                    <a:noFill/>
                    <a:round/>
                  </a:ln>
                  <a:latin typeface="Calibri" panose="020F0502020204030204" pitchFamily="34" charset="0"/>
                  <a:cs typeface="Calibri" panose="020F0502020204030204" pitchFamily="34" charset="0"/>
                </a:rPr>
                <a:t>Valorar el nivel de confianza de los usuarios </a:t>
              </a:r>
              <a:endParaRPr lang="en-US" sz="2000" b="1" dirty="0">
                <a:ln w="15875">
                  <a:noFill/>
                  <a:round/>
                </a:ln>
                <a:latin typeface="Calibri" panose="020F0502020204030204" pitchFamily="34" charset="0"/>
                <a:cs typeface="Calibri" panose="020F0502020204030204" pitchFamily="34" charset="0"/>
              </a:endParaRPr>
            </a:p>
          </p:txBody>
        </p:sp>
      </p:grpSp>
      <p:sp>
        <p:nvSpPr>
          <p:cNvPr id="50" name="left_box"/>
          <p:cNvSpPr/>
          <p:nvPr/>
        </p:nvSpPr>
        <p:spPr>
          <a:xfrm>
            <a:off x="1524000" y="293510"/>
            <a:ext cx="4212678" cy="6287911"/>
          </a:xfrm>
          <a:prstGeom prst="rect">
            <a:avLst/>
          </a:prstGeom>
          <a:gradFill>
            <a:gsLst>
              <a:gs pos="100000">
                <a:schemeClr val="bg1">
                  <a:lumMod val="68000"/>
                </a:schemeClr>
              </a:gs>
              <a:gs pos="24000">
                <a:schemeClr val="bg1">
                  <a:lumMod val="93000"/>
                </a:schemeClr>
              </a:gs>
            </a:gsLst>
            <a:lin ang="3000000" scaled="0"/>
          </a:gradFill>
          <a:ln w="3175">
            <a:solidFill>
              <a:schemeClr val="accent1">
                <a:shade val="50000"/>
              </a:schemeClr>
            </a:solidFill>
          </a:ln>
          <a:effectLst>
            <a:outerShdw blurRad="254000" dist="1778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370355"/>
            <a:ext cx="4212678" cy="707886"/>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s-EC" sz="4000" b="1" dirty="0" smtClean="0">
                <a:ln w="15875">
                  <a:noFill/>
                  <a:round/>
                </a:ln>
                <a:effectLst>
                  <a:reflection blurRad="25400" stA="16000" endPos="39000" dir="5400000" sy="-100000" algn="bl" rotWithShape="0"/>
                </a:effectLst>
                <a:latin typeface="Bodoni MT Condensed" panose="02070606080606020203" pitchFamily="18" charset="0"/>
                <a:cs typeface="Calibri" panose="020F0502020204030204" pitchFamily="34" charset="0"/>
              </a:rPr>
              <a:t>Informe</a:t>
            </a:r>
            <a:r>
              <a:rPr lang="es-EC" sz="240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 </a:t>
            </a:r>
            <a:endParaRPr lang="en-US" sz="2400" dirty="0">
              <a:ln w="15875">
                <a:noFill/>
                <a:round/>
              </a:ln>
              <a:solidFill>
                <a:schemeClr val="accent1">
                  <a:lumMod val="60000"/>
                  <a:lumOff val="40000"/>
                </a:schemeClr>
              </a:solidFill>
              <a:effectLst>
                <a:reflection blurRad="25400" stA="16000" endPos="39000" dir="5400000" sy="-100000" algn="bl" rotWithShape="0"/>
              </a:effectLst>
              <a:latin typeface="Calibri" panose="020F0502020204030204" pitchFamily="34" charset="0"/>
              <a:cs typeface="Calibri" panose="020F0502020204030204" pitchFamily="34" charset="0"/>
            </a:endParaRPr>
          </a:p>
        </p:txBody>
      </p:sp>
      <p:grpSp>
        <p:nvGrpSpPr>
          <p:cNvPr id="7" name="ribbon2"/>
          <p:cNvGrpSpPr/>
          <p:nvPr/>
        </p:nvGrpSpPr>
        <p:grpSpPr>
          <a:xfrm>
            <a:off x="2770771" y="2296530"/>
            <a:ext cx="3879999" cy="743509"/>
            <a:chOff x="2770767" y="2296530"/>
            <a:chExt cx="3879999" cy="743509"/>
          </a:xfrm>
        </p:grpSpPr>
        <p:sp>
          <p:nvSpPr>
            <p:cNvPr id="21" name="Pentagon 20"/>
            <p:cNvSpPr/>
            <p:nvPr/>
          </p:nvSpPr>
          <p:spPr>
            <a:xfrm flipH="1">
              <a:off x="2770767" y="2296530"/>
              <a:ext cx="3696137" cy="723014"/>
            </a:xfrm>
            <a:prstGeom prst="homePlate">
              <a:avLst/>
            </a:prstGeom>
            <a:solidFill>
              <a:schemeClr val="bg1">
                <a:lumMod val="95000"/>
              </a:schemeClr>
            </a:solidFill>
            <a:ln w="3175">
              <a:solidFill>
                <a:schemeClr val="tx1"/>
              </a:solidFill>
            </a:ln>
            <a:effectLst>
              <a:outerShdw blurRad="127000" dist="88900" dir="60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033000" y="2455264"/>
              <a:ext cx="3617766" cy="584775"/>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s-EC" sz="1600" b="1" dirty="0" smtClean="0">
                  <a:ln w="15875">
                    <a:noFill/>
                    <a:round/>
                  </a:ln>
                  <a:latin typeface="Calibri" panose="020F0502020204030204" pitchFamily="34" charset="0"/>
                  <a:cs typeface="Calibri" panose="020F0502020204030204" pitchFamily="34" charset="0"/>
                </a:rPr>
                <a:t>Identificar la calidad percibida por los usuarios </a:t>
              </a:r>
              <a:endParaRPr lang="en-US" sz="2000" b="1" dirty="0">
                <a:ln w="15875">
                  <a:noFill/>
                  <a:round/>
                </a:ln>
                <a:latin typeface="Calibri" panose="020F0502020204030204" pitchFamily="34" charset="0"/>
                <a:cs typeface="Calibri" panose="020F0502020204030204" pitchFamily="34" charset="0"/>
              </a:endParaRPr>
            </a:p>
          </p:txBody>
        </p:sp>
      </p:grpSp>
      <p:sp>
        <p:nvSpPr>
          <p:cNvPr id="6" name="shadowright"/>
          <p:cNvSpPr/>
          <p:nvPr/>
        </p:nvSpPr>
        <p:spPr>
          <a:xfrm>
            <a:off x="6243561" y="2296530"/>
            <a:ext cx="213178" cy="723014"/>
          </a:xfrm>
          <a:prstGeom prst="rect">
            <a:avLst/>
          </a:prstGeom>
          <a:gradFill>
            <a:gsLst>
              <a:gs pos="100000">
                <a:schemeClr val="tx1">
                  <a:alpha val="40000"/>
                </a:schemeClr>
              </a:gs>
              <a:gs pos="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iddenpiece"/>
          <p:cNvSpPr/>
          <p:nvPr/>
        </p:nvSpPr>
        <p:spPr>
          <a:xfrm>
            <a:off x="6455854" y="2298027"/>
            <a:ext cx="4214529" cy="947012"/>
          </a:xfrm>
          <a:prstGeom prst="rect">
            <a:avLst/>
          </a:prstGeom>
          <a:gradFill>
            <a:gsLst>
              <a:gs pos="0">
                <a:schemeClr val="bg1">
                  <a:lumMod val="86000"/>
                </a:schemeClr>
              </a:gs>
              <a:gs pos="100000">
                <a:schemeClr val="bg1">
                  <a:lumMod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ribbon4"/>
          <p:cNvGrpSpPr/>
          <p:nvPr/>
        </p:nvGrpSpPr>
        <p:grpSpPr>
          <a:xfrm>
            <a:off x="2770771" y="4417014"/>
            <a:ext cx="3696137" cy="758201"/>
            <a:chOff x="2770767" y="4417014"/>
            <a:chExt cx="3696137" cy="758201"/>
          </a:xfrm>
        </p:grpSpPr>
        <p:sp>
          <p:nvSpPr>
            <p:cNvPr id="30" name="Pentagon 29"/>
            <p:cNvSpPr/>
            <p:nvPr/>
          </p:nvSpPr>
          <p:spPr>
            <a:xfrm flipH="1">
              <a:off x="2770767" y="4417014"/>
              <a:ext cx="3696137" cy="723014"/>
            </a:xfrm>
            <a:prstGeom prst="homePlate">
              <a:avLst/>
            </a:prstGeom>
            <a:solidFill>
              <a:schemeClr val="bg1">
                <a:lumMod val="95000"/>
              </a:schemeClr>
            </a:solidFill>
            <a:ln w="3175">
              <a:solidFill>
                <a:schemeClr val="tx1"/>
              </a:solidFill>
            </a:ln>
            <a:effectLst>
              <a:outerShdw blurRad="127000" dist="88900" dir="60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841087" y="4436551"/>
              <a:ext cx="3617766" cy="738664"/>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s-EC" sz="1400" b="1" dirty="0" smtClean="0">
                  <a:ln w="15875">
                    <a:noFill/>
                    <a:round/>
                  </a:ln>
                  <a:latin typeface="Calibri" panose="020F0502020204030204" pitchFamily="34" charset="0"/>
                  <a:cs typeface="Calibri" panose="020F0502020204030204" pitchFamily="34" charset="0"/>
                </a:rPr>
                <a:t>Establecer la calidad del servicio de la Cooperativas de Ahorro y Crédito del Segmento 2.</a:t>
              </a:r>
              <a:endParaRPr lang="en-US" b="1" dirty="0">
                <a:ln w="15875">
                  <a:noFill/>
                  <a:round/>
                </a:ln>
                <a:latin typeface="Calibri" panose="020F0502020204030204" pitchFamily="34" charset="0"/>
                <a:cs typeface="Calibri" panose="020F0502020204030204" pitchFamily="34" charset="0"/>
              </a:endParaRPr>
            </a:p>
          </p:txBody>
        </p:sp>
      </p:grpSp>
      <p:sp>
        <p:nvSpPr>
          <p:cNvPr id="32" name="hiddenpiece"/>
          <p:cNvSpPr/>
          <p:nvPr/>
        </p:nvSpPr>
        <p:spPr>
          <a:xfrm>
            <a:off x="6455854" y="4412764"/>
            <a:ext cx="4214529" cy="912837"/>
          </a:xfrm>
          <a:prstGeom prst="rect">
            <a:avLst/>
          </a:prstGeom>
          <a:gradFill>
            <a:gsLst>
              <a:gs pos="0">
                <a:schemeClr val="bg1">
                  <a:lumMod val="76000"/>
                </a:schemeClr>
              </a:gs>
              <a:gs pos="100000">
                <a:schemeClr val="bg1">
                  <a:lumMod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hadowright"/>
          <p:cNvSpPr/>
          <p:nvPr/>
        </p:nvSpPr>
        <p:spPr>
          <a:xfrm>
            <a:off x="6252895" y="4417526"/>
            <a:ext cx="204222" cy="727268"/>
          </a:xfrm>
          <a:prstGeom prst="rect">
            <a:avLst/>
          </a:prstGeom>
          <a:gradFill>
            <a:gsLst>
              <a:gs pos="100000">
                <a:schemeClr val="tx1">
                  <a:alpha val="40000"/>
                </a:schemeClr>
              </a:gs>
              <a:gs pos="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563127" y="2318487"/>
            <a:ext cx="3201122" cy="400110"/>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s-EC" sz="2000" b="1" dirty="0" smtClean="0">
                <a:ln w="15875">
                  <a:noFill/>
                  <a:round/>
                </a:ln>
                <a:solidFill>
                  <a:srgbClr val="00B0F0"/>
                </a:solidFill>
                <a:effectLst>
                  <a:reflection blurRad="25400" stA="16000" endPos="39000" dir="5400000" sy="-100000" algn="bl" rotWithShape="0"/>
                </a:effectLst>
                <a:latin typeface="Calibri" panose="020F0502020204030204" pitchFamily="34" charset="0"/>
                <a:cs typeface="Calibri" panose="020F0502020204030204" pitchFamily="34" charset="0"/>
              </a:rPr>
              <a:t>1.- Calidad percibida. </a:t>
            </a:r>
            <a:endParaRPr lang="en-US" sz="2000" b="1" dirty="0">
              <a:ln w="15875">
                <a:noFill/>
                <a:round/>
              </a:ln>
              <a:solidFill>
                <a:srgbClr val="00B0F0"/>
              </a:solidFill>
              <a:effectLst>
                <a:reflection blurRad="25400" stA="16000" endPos="39000" dir="5400000" sy="-100000" algn="bl" rotWithShape="0"/>
              </a:effectLst>
              <a:latin typeface="Calibri" panose="020F0502020204030204" pitchFamily="34" charset="0"/>
              <a:cs typeface="Calibri" panose="020F0502020204030204" pitchFamily="34" charset="0"/>
            </a:endParaRPr>
          </a:p>
        </p:txBody>
      </p:sp>
      <p:sp>
        <p:nvSpPr>
          <p:cNvPr id="36" name="TextBox 35"/>
          <p:cNvSpPr txBox="1"/>
          <p:nvPr/>
        </p:nvSpPr>
        <p:spPr>
          <a:xfrm>
            <a:off x="2455411" y="3375367"/>
            <a:ext cx="3201122" cy="553998"/>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s-EC" sz="2000" b="1" dirty="0" smtClean="0">
                <a:ln w="15875">
                  <a:noFill/>
                  <a:round/>
                </a:ln>
                <a:solidFill>
                  <a:srgbClr val="00B0F0"/>
                </a:solidFill>
                <a:effectLst>
                  <a:reflection blurRad="25400" stA="16000" endPos="39000" dir="5400000" sy="-100000" algn="bl" rotWithShape="0"/>
                </a:effectLst>
                <a:latin typeface="Calibri" panose="020F0502020204030204" pitchFamily="34" charset="0"/>
                <a:cs typeface="Calibri" panose="020F0502020204030204" pitchFamily="34" charset="0"/>
              </a:rPr>
              <a:t>2.- Confianza </a:t>
            </a:r>
            <a:endParaRPr lang="en-US" sz="2000" b="1" dirty="0">
              <a:ln w="15875">
                <a:noFill/>
                <a:round/>
              </a:ln>
              <a:solidFill>
                <a:srgbClr val="00B0F0"/>
              </a:solidFill>
              <a:effectLst>
                <a:reflection blurRad="25400" stA="16000" endPos="39000" dir="5400000" sy="-100000" algn="bl" rotWithShape="0"/>
              </a:effectLst>
              <a:latin typeface="Calibri" panose="020F0502020204030204" pitchFamily="34" charset="0"/>
              <a:cs typeface="Calibri" panose="020F0502020204030204" pitchFamily="34" charset="0"/>
            </a:endParaRPr>
          </a:p>
          <a:p>
            <a:endParaRPr lang="en-US" sz="1000" dirty="0">
              <a:ln w="15875">
                <a:noFill/>
                <a:round/>
              </a:ln>
              <a:solidFill>
                <a:schemeClr val="accent1"/>
              </a:solidFill>
              <a:effectLst>
                <a:reflection blurRad="25400" stA="16000" endPos="39000" dir="5400000" sy="-100000" algn="bl" rotWithShape="0"/>
              </a:effectLst>
              <a:latin typeface="Calibri" panose="020F0502020204030204" pitchFamily="34" charset="0"/>
              <a:cs typeface="Calibri" panose="020F0502020204030204" pitchFamily="34" charset="0"/>
            </a:endParaRPr>
          </a:p>
        </p:txBody>
      </p:sp>
      <p:sp>
        <p:nvSpPr>
          <p:cNvPr id="37" name="TextBox 36"/>
          <p:cNvSpPr txBox="1"/>
          <p:nvPr/>
        </p:nvSpPr>
        <p:spPr>
          <a:xfrm>
            <a:off x="6551351" y="4416286"/>
            <a:ext cx="3201122" cy="553998"/>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s-EC" sz="2000" b="1" dirty="0" smtClean="0">
                <a:ln w="15875">
                  <a:noFill/>
                  <a:round/>
                </a:ln>
                <a:solidFill>
                  <a:srgbClr val="00B0F0"/>
                </a:solidFill>
                <a:effectLst>
                  <a:reflection blurRad="25400" stA="16000" endPos="39000" dir="5400000" sy="-100000" algn="bl" rotWithShape="0"/>
                </a:effectLst>
                <a:latin typeface="Calibri" panose="020F0502020204030204" pitchFamily="34" charset="0"/>
                <a:cs typeface="Calibri" panose="020F0502020204030204" pitchFamily="34" charset="0"/>
              </a:rPr>
              <a:t>3.-  Calidad del servicio </a:t>
            </a:r>
            <a:endParaRPr lang="en-US" sz="2000" b="1" dirty="0">
              <a:ln w="15875">
                <a:noFill/>
                <a:round/>
              </a:ln>
              <a:solidFill>
                <a:srgbClr val="00B0F0"/>
              </a:solidFill>
              <a:effectLst>
                <a:reflection blurRad="25400" stA="16000" endPos="39000" dir="5400000" sy="-100000" algn="bl" rotWithShape="0"/>
              </a:effectLst>
              <a:latin typeface="Calibri" panose="020F0502020204030204" pitchFamily="34" charset="0"/>
              <a:cs typeface="Calibri" panose="020F0502020204030204" pitchFamily="34" charset="0"/>
            </a:endParaRPr>
          </a:p>
          <a:p>
            <a:endParaRPr lang="en-US" sz="1000" dirty="0">
              <a:ln w="15875">
                <a:noFill/>
                <a:round/>
              </a:ln>
              <a:solidFill>
                <a:schemeClr val="accent1"/>
              </a:solidFill>
              <a:effectLst>
                <a:reflection blurRad="25400" stA="16000" endPos="39000" dir="5400000" sy="-100000" algn="bl" rotWithShape="0"/>
              </a:effectLst>
              <a:latin typeface="Calibri" panose="020F0502020204030204" pitchFamily="34" charset="0"/>
              <a:cs typeface="Calibri" panose="020F0502020204030204" pitchFamily="34" charset="0"/>
            </a:endParaRPr>
          </a:p>
        </p:txBody>
      </p:sp>
      <p:sp>
        <p:nvSpPr>
          <p:cNvPr id="44" name="Oval 43"/>
          <p:cNvSpPr/>
          <p:nvPr/>
        </p:nvSpPr>
        <p:spPr>
          <a:xfrm>
            <a:off x="9674642" y="3337313"/>
            <a:ext cx="781365" cy="78136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Oval 41"/>
          <p:cNvSpPr/>
          <p:nvPr/>
        </p:nvSpPr>
        <p:spPr>
          <a:xfrm>
            <a:off x="1866996" y="2279360"/>
            <a:ext cx="781365" cy="781365"/>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Oval 39"/>
          <p:cNvSpPr/>
          <p:nvPr/>
        </p:nvSpPr>
        <p:spPr>
          <a:xfrm>
            <a:off x="9674643" y="1197987"/>
            <a:ext cx="781365" cy="781365"/>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p:nvPr/>
        </p:nvSpPr>
        <p:spPr>
          <a:xfrm>
            <a:off x="1860508" y="4379449"/>
            <a:ext cx="781365" cy="78136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1" name="people_icon" descr="E:\Andrei\work\UpWork\infographics vs\vectors\businessman276.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981492" y="2390811"/>
            <a:ext cx="544456" cy="54445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thumbs_up_icon" descr="E:\Andrei\work\UpWork\infographics vs\vectors\best-choice.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38842" y="1322499"/>
            <a:ext cx="452967" cy="452967"/>
          </a:xfrm>
          <a:prstGeom prst="rect">
            <a:avLst/>
          </a:prstGeom>
          <a:noFill/>
          <a:effectLst>
            <a:innerShdw blurRad="63500" dist="25400" dir="114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43" name="financial_icon" descr="E:\Andrei\work\UpWork\infographics vs\vectors\chart44.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30497" y="3434280"/>
            <a:ext cx="469648" cy="469650"/>
          </a:xfrm>
          <a:prstGeom prst="rect">
            <a:avLst/>
          </a:prstGeom>
          <a:noFill/>
          <a:effectLst>
            <a:innerShdw blurRad="63500" dist="12700" dir="114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48" name="checkmark_icon" descr="E:\Andrei\work\UpWork\infographics vs\vectors\basic14.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30441" y="4442932"/>
            <a:ext cx="665927" cy="665927"/>
          </a:xfrm>
          <a:prstGeom prst="rect">
            <a:avLst/>
          </a:prstGeom>
          <a:noFill/>
          <a:effectLst>
            <a:innerShdw blurRad="63500" dist="12700" dir="114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6721090" y="1358456"/>
            <a:ext cx="2332599" cy="4616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solidFill>
                  <a:srgbClr val="92D050"/>
                </a:solidFill>
                <a:latin typeface="Bahnschrift SemiLight" panose="020B0502040204020203" pitchFamily="34" charset="0"/>
              </a:rPr>
              <a:t>Dimensiones </a:t>
            </a:r>
            <a:endParaRPr lang="en-US" sz="2400" b="1" dirty="0">
              <a:solidFill>
                <a:srgbClr val="92D050"/>
              </a:solidFill>
              <a:latin typeface="Bahnschrift SemiLight" panose="020B0502040204020203" pitchFamily="34" charset="0"/>
            </a:endParaRPr>
          </a:p>
        </p:txBody>
      </p:sp>
      <p:sp>
        <p:nvSpPr>
          <p:cNvPr id="9" name="Rectángulo 8"/>
          <p:cNvSpPr/>
          <p:nvPr/>
        </p:nvSpPr>
        <p:spPr>
          <a:xfrm>
            <a:off x="3033004" y="1322499"/>
            <a:ext cx="2126018" cy="4950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solidFill>
                  <a:srgbClr val="92D050"/>
                </a:solidFill>
                <a:latin typeface="Bahnschrift SemiLight" panose="020B0502040204020203" pitchFamily="34" charset="0"/>
              </a:rPr>
              <a:t>Objetivos</a:t>
            </a:r>
            <a:r>
              <a:rPr lang="es-EC" dirty="0" smtClean="0"/>
              <a:t> </a:t>
            </a:r>
            <a:endParaRPr lang="en-US" dirty="0"/>
          </a:p>
        </p:txBody>
      </p:sp>
      <p:pic>
        <p:nvPicPr>
          <p:cNvPr id="34" name="Picture 2" descr="http://360.espe.edu.ec/images/esp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85409" y="254875"/>
            <a:ext cx="1075445" cy="107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77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551" y="647700"/>
            <a:ext cx="9956800" cy="960438"/>
          </a:xfrm>
        </p:spPr>
        <p:txBody>
          <a:bodyPr>
            <a:normAutofit/>
          </a:bodyPr>
          <a:lstStyle/>
          <a:p>
            <a:pPr algn="ctr"/>
            <a:r>
              <a:rPr lang="es-EC" sz="4000" b="1" dirty="0" smtClean="0">
                <a:solidFill>
                  <a:schemeClr val="tx1"/>
                </a:solidFill>
              </a:rPr>
              <a:t>INFORME DESCRIPTIVO</a:t>
            </a:r>
            <a:endParaRPr lang="es-EC" sz="4000" b="1"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550988"/>
            <a:ext cx="5905500" cy="456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6464" y="248119"/>
            <a:ext cx="1190325" cy="119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897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wheel(1)">
                                      <p:cBhvr>
                                        <p:cTn id="25"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4768" y="272634"/>
            <a:ext cx="7024680" cy="523220"/>
          </a:xfrm>
          <a:prstGeom prst="rect">
            <a:avLst/>
          </a:prstGeom>
          <a:noFill/>
        </p:spPr>
        <p:txBody>
          <a:bodyPr wrap="none" rtlCol="0">
            <a:spAutoFit/>
          </a:bodyPr>
          <a:lstStyle/>
          <a:p>
            <a:r>
              <a:rPr lang="es-ES" sz="2800" b="1" dirty="0" smtClean="0"/>
              <a:t>Resultados Año de Mayor Morosidad</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4159" y="259420"/>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nvPr>
        </p:nvGraphicFramePr>
        <p:xfrm>
          <a:off x="468923" y="939587"/>
          <a:ext cx="9956800" cy="1261872"/>
        </p:xfrm>
        <a:graphic>
          <a:graphicData uri="http://schemas.openxmlformats.org/drawingml/2006/table">
            <a:tbl>
              <a:tblPr firstRow="1" firstCol="1" bandRow="1">
                <a:tableStyleId>{16D9F66E-5EB9-4882-86FB-DCBF35E3C3E4}</a:tableStyleId>
              </a:tblPr>
              <a:tblGrid>
                <a:gridCol w="3319597">
                  <a:extLst>
                    <a:ext uri="{9D8B030D-6E8A-4147-A177-3AD203B41FA5}">
                      <a16:colId xmlns:a16="http://schemas.microsoft.com/office/drawing/2014/main" val="20000"/>
                    </a:ext>
                  </a:extLst>
                </a:gridCol>
                <a:gridCol w="3319597">
                  <a:extLst>
                    <a:ext uri="{9D8B030D-6E8A-4147-A177-3AD203B41FA5}">
                      <a16:colId xmlns:a16="http://schemas.microsoft.com/office/drawing/2014/main" val="20001"/>
                    </a:ext>
                  </a:extLst>
                </a:gridCol>
                <a:gridCol w="3317606">
                  <a:extLst>
                    <a:ext uri="{9D8B030D-6E8A-4147-A177-3AD203B41FA5}">
                      <a16:colId xmlns:a16="http://schemas.microsoft.com/office/drawing/2014/main" val="20002"/>
                    </a:ext>
                  </a:extLst>
                </a:gridCol>
              </a:tblGrid>
              <a:tr h="0">
                <a:tc>
                  <a:txBody>
                    <a:bodyPr/>
                    <a:lstStyle/>
                    <a:p>
                      <a:pPr algn="ctr">
                        <a:lnSpc>
                          <a:spcPct val="115000"/>
                        </a:lnSpc>
                        <a:spcAft>
                          <a:spcPts val="0"/>
                        </a:spcAft>
                      </a:pPr>
                      <a:r>
                        <a:rPr lang="es-EC" sz="1800">
                          <a:effectLst/>
                        </a:rPr>
                        <a:t>Alternativa</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Frecuencia </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Porcentaje</a:t>
                      </a:r>
                      <a:endParaRPr lang="es-EC" sz="18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ctr">
                        <a:lnSpc>
                          <a:spcPct val="115000"/>
                        </a:lnSpc>
                        <a:spcAft>
                          <a:spcPts val="0"/>
                        </a:spcAft>
                      </a:pPr>
                      <a:r>
                        <a:rPr lang="es-EC" sz="1800">
                          <a:effectLst/>
                        </a:rPr>
                        <a:t>Año 2016</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7</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64%</a:t>
                      </a:r>
                      <a:endParaRPr lang="es-EC" sz="18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ctr">
                        <a:lnSpc>
                          <a:spcPct val="115000"/>
                        </a:lnSpc>
                        <a:spcAft>
                          <a:spcPts val="0"/>
                        </a:spcAft>
                      </a:pPr>
                      <a:r>
                        <a:rPr lang="es-EC" sz="1800">
                          <a:effectLst/>
                        </a:rPr>
                        <a:t>Año 2017</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4</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36%</a:t>
                      </a:r>
                      <a:endParaRPr lang="es-EC"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ctr">
                        <a:lnSpc>
                          <a:spcPct val="115000"/>
                        </a:lnSpc>
                        <a:spcAft>
                          <a:spcPts val="0"/>
                        </a:spcAft>
                      </a:pPr>
                      <a:r>
                        <a:rPr lang="es-EC" sz="1800">
                          <a:effectLst/>
                        </a:rPr>
                        <a:t>Total</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11</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100%</a:t>
                      </a:r>
                      <a:endParaRPr lang="es-EC"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8" name="7 Gráfico"/>
          <p:cNvGraphicFramePr/>
          <p:nvPr>
            <p:extLst/>
          </p:nvPr>
        </p:nvGraphicFramePr>
        <p:xfrm>
          <a:off x="2166425" y="2447779"/>
          <a:ext cx="7272997" cy="3727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996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4768" y="272634"/>
            <a:ext cx="5695790" cy="523220"/>
          </a:xfrm>
          <a:prstGeom prst="rect">
            <a:avLst/>
          </a:prstGeom>
          <a:noFill/>
        </p:spPr>
        <p:txBody>
          <a:bodyPr wrap="none" rtlCol="0">
            <a:spAutoFit/>
          </a:bodyPr>
          <a:lstStyle/>
          <a:p>
            <a:r>
              <a:rPr lang="es-ES" sz="2800" b="1" dirty="0" smtClean="0"/>
              <a:t>Resultados Calidad percibida</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1087" y="70029"/>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Gráfico"/>
          <p:cNvGraphicFramePr/>
          <p:nvPr>
            <p:extLst/>
          </p:nvPr>
        </p:nvGraphicFramePr>
        <p:xfrm>
          <a:off x="430847" y="939587"/>
          <a:ext cx="5056505" cy="5131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extLst>
              <p:ext uri="{D42A27DB-BD31-4B8C-83A1-F6EECF244321}">
                <p14:modId xmlns:p14="http://schemas.microsoft.com/office/powerpoint/2010/main" val="4212316797"/>
              </p:ext>
            </p:extLst>
          </p:nvPr>
        </p:nvGraphicFramePr>
        <p:xfrm>
          <a:off x="5830277" y="995859"/>
          <a:ext cx="5673725" cy="5194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5691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out)">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out)">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4768" y="272634"/>
            <a:ext cx="4241867" cy="523220"/>
          </a:xfrm>
          <a:prstGeom prst="rect">
            <a:avLst/>
          </a:prstGeom>
          <a:noFill/>
        </p:spPr>
        <p:txBody>
          <a:bodyPr wrap="none" rtlCol="0">
            <a:spAutoFit/>
          </a:bodyPr>
          <a:lstStyle/>
          <a:p>
            <a:r>
              <a:rPr lang="es-ES" sz="2800" b="1" dirty="0" smtClean="0"/>
              <a:t>Resultados Confianza</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5154" y="55961"/>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Gráfico"/>
          <p:cNvGraphicFramePr/>
          <p:nvPr>
            <p:extLst>
              <p:ext uri="{D42A27DB-BD31-4B8C-83A1-F6EECF244321}">
                <p14:modId xmlns:p14="http://schemas.microsoft.com/office/powerpoint/2010/main" val="1792616416"/>
              </p:ext>
            </p:extLst>
          </p:nvPr>
        </p:nvGraphicFramePr>
        <p:xfrm>
          <a:off x="519198" y="1099184"/>
          <a:ext cx="4993005" cy="49460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extLst>
              <p:ext uri="{D42A27DB-BD31-4B8C-83A1-F6EECF244321}">
                <p14:modId xmlns:p14="http://schemas.microsoft.com/office/powerpoint/2010/main" val="2422580034"/>
              </p:ext>
            </p:extLst>
          </p:nvPr>
        </p:nvGraphicFramePr>
        <p:xfrm>
          <a:off x="5833744" y="939587"/>
          <a:ext cx="5596255" cy="50421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0613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3"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3)">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8" grpId="0">
        <p:bldAsOne/>
      </p:bldGraphic>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4768" y="272634"/>
            <a:ext cx="6059672" cy="523220"/>
          </a:xfrm>
          <a:prstGeom prst="rect">
            <a:avLst/>
          </a:prstGeom>
          <a:noFill/>
        </p:spPr>
        <p:txBody>
          <a:bodyPr wrap="none" rtlCol="0">
            <a:spAutoFit/>
          </a:bodyPr>
          <a:lstStyle/>
          <a:p>
            <a:r>
              <a:rPr lang="es-ES" sz="2800" b="1" dirty="0" smtClean="0"/>
              <a:t>Resultados Calidad del servicio</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2952" y="210709"/>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Gráfico"/>
          <p:cNvGraphicFramePr/>
          <p:nvPr>
            <p:extLst>
              <p:ext uri="{D42A27DB-BD31-4B8C-83A1-F6EECF244321}">
                <p14:modId xmlns:p14="http://schemas.microsoft.com/office/powerpoint/2010/main" val="1616377146"/>
              </p:ext>
            </p:extLst>
          </p:nvPr>
        </p:nvGraphicFramePr>
        <p:xfrm>
          <a:off x="271780" y="1041400"/>
          <a:ext cx="10624820" cy="5448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1219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4)">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7851" y="330200"/>
            <a:ext cx="9956800" cy="960438"/>
          </a:xfrm>
        </p:spPr>
        <p:txBody>
          <a:bodyPr>
            <a:normAutofit/>
          </a:bodyPr>
          <a:lstStyle/>
          <a:p>
            <a:pPr algn="ctr"/>
            <a:r>
              <a:rPr lang="es-EC" sz="4000" b="1" dirty="0" smtClean="0"/>
              <a:t>INFORME POR OBJETIVOS</a:t>
            </a:r>
            <a:endParaRPr lang="es-EC" sz="4000" b="1" dirty="0"/>
          </a:p>
        </p:txBody>
      </p:sp>
      <p:pic>
        <p:nvPicPr>
          <p:cNvPr id="8194" name="Picture 2" descr="Resultado de imagen para RESUL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1516062"/>
            <a:ext cx="7311295" cy="4601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0406" y="254875"/>
            <a:ext cx="1534511" cy="153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704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wipe(down)">
                                      <p:cBhvr>
                                        <p:cTn id="14" dur="580">
                                          <p:stCondLst>
                                            <p:cond delay="0"/>
                                          </p:stCondLst>
                                        </p:cTn>
                                        <p:tgtEl>
                                          <p:spTgt spid="8194"/>
                                        </p:tgtEl>
                                      </p:cBhvr>
                                    </p:animEffect>
                                    <p:anim calcmode="lin" valueType="num">
                                      <p:cBhvr>
                                        <p:cTn id="15"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20" dur="26">
                                          <p:stCondLst>
                                            <p:cond delay="650"/>
                                          </p:stCondLst>
                                        </p:cTn>
                                        <p:tgtEl>
                                          <p:spTgt spid="8194"/>
                                        </p:tgtEl>
                                      </p:cBhvr>
                                      <p:to x="100000" y="60000"/>
                                    </p:animScale>
                                    <p:animScale>
                                      <p:cBhvr>
                                        <p:cTn id="21" dur="166" decel="50000">
                                          <p:stCondLst>
                                            <p:cond delay="676"/>
                                          </p:stCondLst>
                                        </p:cTn>
                                        <p:tgtEl>
                                          <p:spTgt spid="8194"/>
                                        </p:tgtEl>
                                      </p:cBhvr>
                                      <p:to x="100000" y="100000"/>
                                    </p:animScale>
                                    <p:animScale>
                                      <p:cBhvr>
                                        <p:cTn id="22" dur="26">
                                          <p:stCondLst>
                                            <p:cond delay="1312"/>
                                          </p:stCondLst>
                                        </p:cTn>
                                        <p:tgtEl>
                                          <p:spTgt spid="8194"/>
                                        </p:tgtEl>
                                      </p:cBhvr>
                                      <p:to x="100000" y="80000"/>
                                    </p:animScale>
                                    <p:animScale>
                                      <p:cBhvr>
                                        <p:cTn id="23" dur="166" decel="50000">
                                          <p:stCondLst>
                                            <p:cond delay="1338"/>
                                          </p:stCondLst>
                                        </p:cTn>
                                        <p:tgtEl>
                                          <p:spTgt spid="8194"/>
                                        </p:tgtEl>
                                      </p:cBhvr>
                                      <p:to x="100000" y="100000"/>
                                    </p:animScale>
                                    <p:animScale>
                                      <p:cBhvr>
                                        <p:cTn id="24" dur="26">
                                          <p:stCondLst>
                                            <p:cond delay="1642"/>
                                          </p:stCondLst>
                                        </p:cTn>
                                        <p:tgtEl>
                                          <p:spTgt spid="8194"/>
                                        </p:tgtEl>
                                      </p:cBhvr>
                                      <p:to x="100000" y="90000"/>
                                    </p:animScale>
                                    <p:animScale>
                                      <p:cBhvr>
                                        <p:cTn id="25" dur="166" decel="50000">
                                          <p:stCondLst>
                                            <p:cond delay="1668"/>
                                          </p:stCondLst>
                                        </p:cTn>
                                        <p:tgtEl>
                                          <p:spTgt spid="8194"/>
                                        </p:tgtEl>
                                      </p:cBhvr>
                                      <p:to x="100000" y="100000"/>
                                    </p:animScale>
                                    <p:animScale>
                                      <p:cBhvr>
                                        <p:cTn id="26" dur="26">
                                          <p:stCondLst>
                                            <p:cond delay="1808"/>
                                          </p:stCondLst>
                                        </p:cTn>
                                        <p:tgtEl>
                                          <p:spTgt spid="8194"/>
                                        </p:tgtEl>
                                      </p:cBhvr>
                                      <p:to x="100000" y="95000"/>
                                    </p:animScale>
                                    <p:animScale>
                                      <p:cBhvr>
                                        <p:cTn id="27" dur="166" decel="50000">
                                          <p:stCondLst>
                                            <p:cond delay="1834"/>
                                          </p:stCondLst>
                                        </p:cTn>
                                        <p:tgtEl>
                                          <p:spTgt spid="81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4768" y="272634"/>
            <a:ext cx="5224507" cy="523220"/>
          </a:xfrm>
          <a:prstGeom prst="rect">
            <a:avLst/>
          </a:prstGeom>
          <a:noFill/>
        </p:spPr>
        <p:txBody>
          <a:bodyPr wrap="none" rtlCol="0">
            <a:spAutoFit/>
          </a:bodyPr>
          <a:lstStyle/>
          <a:p>
            <a:r>
              <a:rPr lang="es-ES" sz="2800" b="1" dirty="0" smtClean="0"/>
              <a:t>Objetivo Calidad percibida</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Gráfico"/>
          <p:cNvGraphicFramePr/>
          <p:nvPr>
            <p:extLst>
              <p:ext uri="{D42A27DB-BD31-4B8C-83A1-F6EECF244321}">
                <p14:modId xmlns:p14="http://schemas.microsoft.com/office/powerpoint/2010/main" val="3017655258"/>
              </p:ext>
            </p:extLst>
          </p:nvPr>
        </p:nvGraphicFramePr>
        <p:xfrm>
          <a:off x="584200" y="795854"/>
          <a:ext cx="10681970" cy="5897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639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3)">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4768" y="272634"/>
            <a:ext cx="3770584" cy="523220"/>
          </a:xfrm>
          <a:prstGeom prst="rect">
            <a:avLst/>
          </a:prstGeom>
          <a:noFill/>
        </p:spPr>
        <p:txBody>
          <a:bodyPr wrap="none" rtlCol="0">
            <a:spAutoFit/>
          </a:bodyPr>
          <a:lstStyle/>
          <a:p>
            <a:r>
              <a:rPr lang="es-ES" sz="2800" b="1" dirty="0" smtClean="0"/>
              <a:t>Objetivo Confianza</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Gráfico"/>
          <p:cNvGraphicFramePr/>
          <p:nvPr>
            <p:extLst>
              <p:ext uri="{D42A27DB-BD31-4B8C-83A1-F6EECF244321}">
                <p14:modId xmlns:p14="http://schemas.microsoft.com/office/powerpoint/2010/main" val="2965005684"/>
              </p:ext>
            </p:extLst>
          </p:nvPr>
        </p:nvGraphicFramePr>
        <p:xfrm>
          <a:off x="457200" y="939587"/>
          <a:ext cx="10998199" cy="5639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4415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4768" y="272634"/>
            <a:ext cx="5588389" cy="523220"/>
          </a:xfrm>
          <a:prstGeom prst="rect">
            <a:avLst/>
          </a:prstGeom>
          <a:noFill/>
        </p:spPr>
        <p:txBody>
          <a:bodyPr wrap="none" rtlCol="0">
            <a:spAutoFit/>
          </a:bodyPr>
          <a:lstStyle/>
          <a:p>
            <a:r>
              <a:rPr lang="es-ES" sz="2800" b="1" dirty="0" smtClean="0"/>
              <a:t>Objetivo Calidad del servicio</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Gráfico"/>
          <p:cNvGraphicFramePr/>
          <p:nvPr>
            <p:extLst>
              <p:ext uri="{D42A27DB-BD31-4B8C-83A1-F6EECF244321}">
                <p14:modId xmlns:p14="http://schemas.microsoft.com/office/powerpoint/2010/main" val="3018875504"/>
              </p:ext>
            </p:extLst>
          </p:nvPr>
        </p:nvGraphicFramePr>
        <p:xfrm>
          <a:off x="988942" y="939586"/>
          <a:ext cx="10441058" cy="5651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8927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96210" y="4358494"/>
            <a:ext cx="9953953" cy="1870382"/>
          </a:xfrm>
        </p:spPr>
        <p:txBody>
          <a:bodyPr>
            <a:normAutofit/>
          </a:bodyPr>
          <a:lstStyle/>
          <a:p>
            <a:pPr algn="ctr"/>
            <a:r>
              <a:rPr lang="es-EC" sz="4400" b="1" dirty="0">
                <a:ln>
                  <a:solidFill>
                    <a:srgbClr val="7030A0"/>
                  </a:solidFill>
                </a:ln>
              </a:rPr>
              <a:t>PLANTEAMIENTO DEL PROBLEMA DE INVESTIGACIÓN</a:t>
            </a:r>
            <a:endParaRPr lang="en-US" sz="4400" dirty="0"/>
          </a:p>
        </p:txBody>
      </p:sp>
      <p:pic>
        <p:nvPicPr>
          <p:cNvPr id="5"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3939" y="257646"/>
            <a:ext cx="1325224" cy="132522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cooperativas de ahorro y crÃ©di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656" y="563100"/>
            <a:ext cx="4711944" cy="3926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855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4768" y="272634"/>
            <a:ext cx="5711820" cy="523220"/>
          </a:xfrm>
          <a:prstGeom prst="rect">
            <a:avLst/>
          </a:prstGeom>
          <a:noFill/>
        </p:spPr>
        <p:txBody>
          <a:bodyPr wrap="none" rtlCol="0">
            <a:spAutoFit/>
          </a:bodyPr>
          <a:lstStyle/>
          <a:p>
            <a:r>
              <a:rPr lang="es-ES" sz="2800" b="1" dirty="0" smtClean="0"/>
              <a:t>Comprobación de la hipótesis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7676" y="84097"/>
            <a:ext cx="1000836" cy="925830"/>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092642" y="1077912"/>
            <a:ext cx="6070158" cy="3798888"/>
          </a:xfrm>
          <a:prstGeom prst="rect">
            <a:avLst/>
          </a:prstGeom>
          <a:noFill/>
          <a:ln>
            <a:noFill/>
          </a:ln>
        </p:spPr>
      </p:pic>
      <p:sp>
        <p:nvSpPr>
          <p:cNvPr id="2" name="1 Rectángulo"/>
          <p:cNvSpPr/>
          <p:nvPr/>
        </p:nvSpPr>
        <p:spPr>
          <a:xfrm>
            <a:off x="7695717" y="4664663"/>
            <a:ext cx="3949700" cy="1631216"/>
          </a:xfrm>
          <a:prstGeom prst="rect">
            <a:avLst/>
          </a:prstGeom>
        </p:spPr>
        <p:txBody>
          <a:bodyPr wrap="square">
            <a:spAutoFit/>
          </a:bodyPr>
          <a:lstStyle/>
          <a:p>
            <a:r>
              <a:rPr lang="es-EC" sz="2000" dirty="0"/>
              <a:t>En virtud que el valor del </a:t>
            </a:r>
            <a:r>
              <a:rPr lang="es-EC" sz="2000" dirty="0" err="1"/>
              <a:t>chi</a:t>
            </a:r>
            <a:r>
              <a:rPr lang="es-EC" sz="2000" dirty="0"/>
              <a:t> cuadrado es superior a 101,87; alcanzando un valor de 129,27 se acepta la </a:t>
            </a:r>
            <a:r>
              <a:rPr lang="es-EC" sz="2000" dirty="0" smtClean="0"/>
              <a:t>hipótesis.</a:t>
            </a:r>
          </a:p>
          <a:p>
            <a:endParaRPr lang="es-EC" sz="2000" dirty="0"/>
          </a:p>
        </p:txBody>
      </p:sp>
      <p:sp>
        <p:nvSpPr>
          <p:cNvPr id="3" name="Llamada de nube 2"/>
          <p:cNvSpPr/>
          <p:nvPr/>
        </p:nvSpPr>
        <p:spPr>
          <a:xfrm>
            <a:off x="7399796" y="666045"/>
            <a:ext cx="4329289" cy="3409244"/>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smtClean="0"/>
              <a:t>La baja calidad de los procesos de recuperación de cartera inciden positivamente en el desarrollo de las Cooperativas de Ahorro y Crédito del Segmento 2del Cantón Quito.</a:t>
            </a:r>
            <a:endParaRPr lang="en-US" b="1" dirty="0"/>
          </a:p>
        </p:txBody>
      </p:sp>
    </p:spTree>
    <p:extLst>
      <p:ext uri="{BB962C8B-B14F-4D97-AF65-F5344CB8AC3E}">
        <p14:creationId xmlns:p14="http://schemas.microsoft.com/office/powerpoint/2010/main" val="1467592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35279" y="188858"/>
            <a:ext cx="6739722" cy="887468"/>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C" sz="4800" b="1" dirty="0" smtClean="0">
                <a:ln/>
                <a:solidFill>
                  <a:schemeClr val="tx1"/>
                </a:solidFill>
                <a:latin typeface="AR BLANCA" panose="02000000000000000000" pitchFamily="2" charset="0"/>
              </a:rPr>
              <a:t>PROPUESTA</a:t>
            </a:r>
            <a:r>
              <a:rPr lang="es-EC" sz="4400" b="1" dirty="0" smtClean="0">
                <a:ln/>
                <a:solidFill>
                  <a:schemeClr val="accent3"/>
                </a:solidFill>
              </a:rPr>
              <a:t> </a:t>
            </a:r>
            <a:endParaRPr lang="en-US" sz="4400" b="1" dirty="0">
              <a:ln/>
              <a:solidFill>
                <a:schemeClr val="accent3"/>
              </a:solidFill>
            </a:endParaRPr>
          </a:p>
        </p:txBody>
      </p:sp>
      <p:pic>
        <p:nvPicPr>
          <p:cNvPr id="5"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1202" y="218123"/>
            <a:ext cx="925831" cy="92583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10 Grupo"/>
          <p:cNvGrpSpPr/>
          <p:nvPr/>
        </p:nvGrpSpPr>
        <p:grpSpPr>
          <a:xfrm>
            <a:off x="3831256" y="3832800"/>
            <a:ext cx="486903" cy="607387"/>
            <a:chOff x="3121642" y="1841967"/>
            <a:chExt cx="486903" cy="607387"/>
          </a:xfrm>
        </p:grpSpPr>
        <p:sp>
          <p:nvSpPr>
            <p:cNvPr id="12" name="11 Flecha derecha"/>
            <p:cNvSpPr/>
            <p:nvPr/>
          </p:nvSpPr>
          <p:spPr>
            <a:xfrm>
              <a:off x="3121642" y="1841967"/>
              <a:ext cx="486903" cy="607387"/>
            </a:xfrm>
            <a:prstGeom prs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Flecha derecha 7"/>
            <p:cNvSpPr/>
            <p:nvPr/>
          </p:nvSpPr>
          <p:spPr>
            <a:xfrm>
              <a:off x="3121642" y="1963444"/>
              <a:ext cx="340832" cy="364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dirty="0">
                <a:solidFill>
                  <a:schemeClr val="tx1"/>
                </a:solidFill>
              </a:endParaRPr>
            </a:p>
          </p:txBody>
        </p:sp>
      </p:grpSp>
      <p:grpSp>
        <p:nvGrpSpPr>
          <p:cNvPr id="14" name="13 Grupo"/>
          <p:cNvGrpSpPr/>
          <p:nvPr/>
        </p:nvGrpSpPr>
        <p:grpSpPr>
          <a:xfrm>
            <a:off x="7750176" y="3832800"/>
            <a:ext cx="486903" cy="607387"/>
            <a:chOff x="7040562" y="1841967"/>
            <a:chExt cx="486903" cy="607387"/>
          </a:xfrm>
        </p:grpSpPr>
        <p:sp>
          <p:nvSpPr>
            <p:cNvPr id="15" name="14 Flecha derecha"/>
            <p:cNvSpPr/>
            <p:nvPr/>
          </p:nvSpPr>
          <p:spPr>
            <a:xfrm>
              <a:off x="7040562" y="1841967"/>
              <a:ext cx="486903" cy="607387"/>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Flecha derecha 12"/>
            <p:cNvSpPr/>
            <p:nvPr/>
          </p:nvSpPr>
          <p:spPr>
            <a:xfrm>
              <a:off x="7040562" y="1963444"/>
              <a:ext cx="340832" cy="364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dirty="0">
                <a:solidFill>
                  <a:schemeClr val="tx1"/>
                </a:solidFill>
              </a:endParaRPr>
            </a:p>
          </p:txBody>
        </p:sp>
      </p:grpSp>
      <p:sp>
        <p:nvSpPr>
          <p:cNvPr id="20" name="19 Rectángulo"/>
          <p:cNvSpPr/>
          <p:nvPr/>
        </p:nvSpPr>
        <p:spPr>
          <a:xfrm rot="10800000" flipV="1">
            <a:off x="689317" y="4272153"/>
            <a:ext cx="2888266" cy="1846659"/>
          </a:xfrm>
          <a:prstGeom prst="rect">
            <a:avLst/>
          </a:prstGeom>
        </p:spPr>
        <p:txBody>
          <a:bodyPr wrap="square">
            <a:spAutoFit/>
          </a:bodyPr>
          <a:lstStyle/>
          <a:p>
            <a:r>
              <a:rPr lang="es-EC" sz="1400" dirty="0"/>
              <a:t>Se tomó en cuenta la importancia de la recuperación de cartera vencida, la cual de no </a:t>
            </a:r>
            <a:r>
              <a:rPr lang="es-EC" sz="1400" dirty="0" smtClean="0"/>
              <a:t>ser </a:t>
            </a:r>
            <a:r>
              <a:rPr lang="es-EC" sz="1400" dirty="0"/>
              <a:t>abordada de forma oportuna a partir de la materialización de estrategias que permitan una optimización de recursos</a:t>
            </a:r>
          </a:p>
          <a:p>
            <a:endParaRPr lang="es-EC" sz="1600" dirty="0"/>
          </a:p>
        </p:txBody>
      </p:sp>
      <p:sp>
        <p:nvSpPr>
          <p:cNvPr id="21" name="20 Rectángulo"/>
          <p:cNvSpPr/>
          <p:nvPr/>
        </p:nvSpPr>
        <p:spPr>
          <a:xfrm>
            <a:off x="5025783" y="4168540"/>
            <a:ext cx="2578322" cy="2031325"/>
          </a:xfrm>
          <a:prstGeom prst="rect">
            <a:avLst/>
          </a:prstGeom>
        </p:spPr>
        <p:txBody>
          <a:bodyPr wrap="square">
            <a:spAutoFit/>
          </a:bodyPr>
          <a:lstStyle/>
          <a:p>
            <a:pPr lvl="0"/>
            <a:r>
              <a:rPr lang="es-EC" dirty="0"/>
              <a:t>Actualmente las cooperativas de ahorro y crédito del segmento 2 se inclinan hacia el incremento de los servicios ofertados por dichas instituciones</a:t>
            </a:r>
          </a:p>
        </p:txBody>
      </p:sp>
      <p:sp>
        <p:nvSpPr>
          <p:cNvPr id="24" name="23 Rectángulo"/>
          <p:cNvSpPr/>
          <p:nvPr/>
        </p:nvSpPr>
        <p:spPr>
          <a:xfrm>
            <a:off x="8475591" y="3832800"/>
            <a:ext cx="3003762" cy="232763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lvl="0"/>
            <a:r>
              <a:rPr lang="es-EC" sz="2000" dirty="0"/>
              <a:t>Incremento de las provisiones por parte de las cooperativas de ahorro y crédito del segmento 2 del cantón Quito, lo cual afecta significativamente la liquidez</a:t>
            </a:r>
          </a:p>
        </p:txBody>
      </p:sp>
      <p:sp>
        <p:nvSpPr>
          <p:cNvPr id="17" name="Rectángulo redondeado 16"/>
          <p:cNvSpPr/>
          <p:nvPr/>
        </p:nvSpPr>
        <p:spPr>
          <a:xfrm>
            <a:off x="8755789" y="1928275"/>
            <a:ext cx="2371755" cy="1904525"/>
          </a:xfrm>
          <a:prstGeom prst="roundRect">
            <a:avLst>
              <a:gd name="adj" fmla="val 10000"/>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pic>
        <p:nvPicPr>
          <p:cNvPr id="18" name="Picture 6" descr="Resultado de imagen para ANALIZAR COMPETENC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174" y="1427595"/>
            <a:ext cx="3926985" cy="24052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sultado de imagen para conclusiones y recomendaci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8524" y="1928275"/>
            <a:ext cx="2136477" cy="182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265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34803" y="288490"/>
            <a:ext cx="4474302" cy="523220"/>
          </a:xfrm>
          <a:prstGeom prst="rect">
            <a:avLst/>
          </a:prstGeom>
          <a:noFill/>
        </p:spPr>
        <p:txBody>
          <a:bodyPr wrap="none" rtlCol="0">
            <a:spAutoFit/>
          </a:bodyPr>
          <a:lstStyle/>
          <a:p>
            <a:r>
              <a:rPr lang="es-ES" sz="2800" b="1" dirty="0" smtClean="0"/>
              <a:t>Estrategias propuestas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1383" y="238742"/>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3226199416"/>
              </p:ext>
            </p:extLst>
          </p:nvPr>
        </p:nvGraphicFramePr>
        <p:xfrm>
          <a:off x="558800" y="811710"/>
          <a:ext cx="10744200" cy="5850976"/>
        </p:xfrm>
        <a:graphic>
          <a:graphicData uri="http://schemas.openxmlformats.org/drawingml/2006/table">
            <a:tbl>
              <a:tblPr firstRow="1" firstCol="1" bandRow="1">
                <a:tableStyleId>{3B4B98B0-60AC-42C2-AFA5-B58CD77FA1E5}</a:tableStyleId>
              </a:tblPr>
              <a:tblGrid>
                <a:gridCol w="4380039">
                  <a:extLst>
                    <a:ext uri="{9D8B030D-6E8A-4147-A177-3AD203B41FA5}">
                      <a16:colId xmlns:a16="http://schemas.microsoft.com/office/drawing/2014/main" val="20000"/>
                    </a:ext>
                  </a:extLst>
                </a:gridCol>
                <a:gridCol w="6364161">
                  <a:extLst>
                    <a:ext uri="{9D8B030D-6E8A-4147-A177-3AD203B41FA5}">
                      <a16:colId xmlns:a16="http://schemas.microsoft.com/office/drawing/2014/main" val="20001"/>
                    </a:ext>
                  </a:extLst>
                </a:gridCol>
              </a:tblGrid>
              <a:tr h="141037">
                <a:tc>
                  <a:txBody>
                    <a:bodyPr/>
                    <a:lstStyle/>
                    <a:p>
                      <a:pPr marL="457200" algn="ctr">
                        <a:lnSpc>
                          <a:spcPct val="100000"/>
                        </a:lnSpc>
                        <a:spcBef>
                          <a:spcPts val="1200"/>
                        </a:spcBef>
                        <a:spcAft>
                          <a:spcPts val="0"/>
                        </a:spcAft>
                        <a:tabLst>
                          <a:tab pos="228600" algn="l"/>
                          <a:tab pos="449580" algn="l"/>
                        </a:tabLst>
                      </a:pPr>
                      <a:r>
                        <a:rPr lang="es-EC" sz="1400" dirty="0">
                          <a:effectLst/>
                        </a:rPr>
                        <a:t>ESTRATEGIA</a:t>
                      </a:r>
                      <a:endParaRPr lang="es-EC" sz="1400" b="1" dirty="0">
                        <a:effectLst/>
                        <a:latin typeface="Times New Roman"/>
                        <a:ea typeface="Calibri"/>
                      </a:endParaRPr>
                    </a:p>
                  </a:txBody>
                  <a:tcPr marL="35259" marR="35259" marT="0" marB="0">
                    <a:lnB w="12700" cap="flat" cmpd="sng" algn="ctr">
                      <a:noFill/>
                      <a:prstDash val="solid"/>
                      <a:round/>
                      <a:headEnd type="none" w="med" len="med"/>
                      <a:tailEnd type="none" w="med" len="med"/>
                    </a:lnB>
                  </a:tcPr>
                </a:tc>
                <a:tc>
                  <a:txBody>
                    <a:bodyPr/>
                    <a:lstStyle/>
                    <a:p>
                      <a:pPr marL="457200" algn="ctr">
                        <a:lnSpc>
                          <a:spcPct val="100000"/>
                        </a:lnSpc>
                        <a:spcBef>
                          <a:spcPts val="1200"/>
                        </a:spcBef>
                        <a:spcAft>
                          <a:spcPts val="0"/>
                        </a:spcAft>
                        <a:tabLst>
                          <a:tab pos="228600" algn="l"/>
                          <a:tab pos="449580" algn="l"/>
                        </a:tabLst>
                      </a:pPr>
                      <a:r>
                        <a:rPr lang="es-EC" sz="1400">
                          <a:effectLst/>
                        </a:rPr>
                        <a:t>TACTICAS</a:t>
                      </a:r>
                      <a:endParaRPr lang="es-EC" sz="1400" b="1">
                        <a:effectLst/>
                        <a:latin typeface="Times New Roman"/>
                        <a:ea typeface="Calibri"/>
                      </a:endParaRPr>
                    </a:p>
                  </a:txBody>
                  <a:tcPr marL="35259" marR="35259" marT="0" marB="0"/>
                </a:tc>
                <a:extLst>
                  <a:ext uri="{0D108BD9-81ED-4DB2-BD59-A6C34878D82A}">
                    <a16:rowId xmlns:a16="http://schemas.microsoft.com/office/drawing/2014/main" val="10000"/>
                  </a:ext>
                </a:extLst>
              </a:tr>
              <a:tr h="1222324">
                <a:tc>
                  <a:txBody>
                    <a:bodyPr/>
                    <a:lstStyle/>
                    <a:p>
                      <a:pPr marL="457200" algn="just">
                        <a:lnSpc>
                          <a:spcPct val="100000"/>
                        </a:lnSpc>
                        <a:spcBef>
                          <a:spcPts val="1200"/>
                        </a:spcBef>
                        <a:spcAft>
                          <a:spcPts val="0"/>
                        </a:spcAft>
                        <a:tabLst>
                          <a:tab pos="228600" algn="l"/>
                          <a:tab pos="449580" algn="l"/>
                        </a:tabLst>
                      </a:pPr>
                      <a:r>
                        <a:rPr lang="es-EC" sz="1400" dirty="0">
                          <a:effectLst/>
                        </a:rPr>
                        <a:t>Depuración de Cartera de crédito </a:t>
                      </a:r>
                      <a:endParaRPr lang="es-EC" sz="1400" b="1" dirty="0">
                        <a:effectLst/>
                        <a:latin typeface="Times New Roman"/>
                        <a:ea typeface="Calibri"/>
                      </a:endParaRPr>
                    </a:p>
                  </a:txBody>
                  <a:tcPr marL="35259" marR="352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457200" algn="just">
                        <a:lnSpc>
                          <a:spcPct val="100000"/>
                        </a:lnSpc>
                        <a:spcBef>
                          <a:spcPts val="1200"/>
                        </a:spcBef>
                        <a:spcAft>
                          <a:spcPts val="0"/>
                        </a:spcAft>
                        <a:tabLst>
                          <a:tab pos="228600" algn="l"/>
                          <a:tab pos="449580" algn="l"/>
                        </a:tabLst>
                      </a:pPr>
                      <a:r>
                        <a:rPr lang="es-EC" sz="1400" dirty="0">
                          <a:effectLst/>
                        </a:rPr>
                        <a:t>Control permanente de la cartera vencida</a:t>
                      </a:r>
                    </a:p>
                    <a:p>
                      <a:pPr marL="457200" algn="just">
                        <a:lnSpc>
                          <a:spcPct val="100000"/>
                        </a:lnSpc>
                        <a:spcBef>
                          <a:spcPts val="1200"/>
                        </a:spcBef>
                        <a:spcAft>
                          <a:spcPts val="0"/>
                        </a:spcAft>
                        <a:tabLst>
                          <a:tab pos="228600" algn="l"/>
                          <a:tab pos="449580" algn="l"/>
                        </a:tabLst>
                      </a:pPr>
                      <a:r>
                        <a:rPr lang="es-EC" sz="1400" dirty="0">
                          <a:effectLst/>
                        </a:rPr>
                        <a:t>Realizar un cruce de cuentas</a:t>
                      </a:r>
                    </a:p>
                    <a:p>
                      <a:pPr marL="457200" algn="just">
                        <a:lnSpc>
                          <a:spcPct val="100000"/>
                        </a:lnSpc>
                        <a:spcBef>
                          <a:spcPts val="1200"/>
                        </a:spcBef>
                        <a:spcAft>
                          <a:spcPts val="0"/>
                        </a:spcAft>
                        <a:tabLst>
                          <a:tab pos="228600" algn="l"/>
                          <a:tab pos="449580" algn="l"/>
                        </a:tabLst>
                      </a:pPr>
                      <a:r>
                        <a:rPr lang="es-EC" sz="1400" dirty="0">
                          <a:effectLst/>
                        </a:rPr>
                        <a:t>Establecimiento de un responsable del cuadre mensual de los módulos de cuentas por cobrar con contabilidad</a:t>
                      </a:r>
                    </a:p>
                    <a:p>
                      <a:pPr marL="457200" algn="just">
                        <a:lnSpc>
                          <a:spcPct val="100000"/>
                        </a:lnSpc>
                        <a:spcBef>
                          <a:spcPts val="1200"/>
                        </a:spcBef>
                        <a:spcAft>
                          <a:spcPts val="0"/>
                        </a:spcAft>
                        <a:tabLst>
                          <a:tab pos="228600" algn="l"/>
                          <a:tab pos="449580" algn="l"/>
                        </a:tabLst>
                      </a:pPr>
                      <a:r>
                        <a:rPr lang="es-EC" sz="1400" dirty="0">
                          <a:effectLst/>
                        </a:rPr>
                        <a:t>Recaudar las cajas de los valores de los hasta el 5to día de cada mes.</a:t>
                      </a:r>
                      <a:endParaRPr lang="es-EC" sz="1400" b="1" dirty="0">
                        <a:effectLst/>
                        <a:latin typeface="Times New Roman"/>
                        <a:ea typeface="Calibri"/>
                      </a:endParaRPr>
                    </a:p>
                  </a:txBody>
                  <a:tcPr marL="35259" marR="35259" marT="0" marB="0">
                    <a:lnL w="12700" cap="flat" cmpd="sng" algn="ctr">
                      <a:noFill/>
                      <a:prstDash val="solid"/>
                      <a:round/>
                      <a:headEnd type="none" w="med" len="med"/>
                      <a:tailEnd type="none" w="med" len="med"/>
                    </a:lnL>
                  </a:tcPr>
                </a:tc>
                <a:extLst>
                  <a:ext uri="{0D108BD9-81ED-4DB2-BD59-A6C34878D82A}">
                    <a16:rowId xmlns:a16="http://schemas.microsoft.com/office/drawing/2014/main" val="10001"/>
                  </a:ext>
                </a:extLst>
              </a:tr>
              <a:tr h="799212">
                <a:tc>
                  <a:txBody>
                    <a:bodyPr/>
                    <a:lstStyle/>
                    <a:p>
                      <a:pPr marL="457200" algn="just">
                        <a:lnSpc>
                          <a:spcPct val="100000"/>
                        </a:lnSpc>
                        <a:spcBef>
                          <a:spcPts val="1200"/>
                        </a:spcBef>
                        <a:spcAft>
                          <a:spcPts val="0"/>
                        </a:spcAft>
                        <a:tabLst>
                          <a:tab pos="228600" algn="l"/>
                          <a:tab pos="449580" algn="l"/>
                        </a:tabLst>
                      </a:pPr>
                      <a:r>
                        <a:rPr lang="es-EC" sz="1400" dirty="0">
                          <a:effectLst/>
                        </a:rPr>
                        <a:t>Correo Informativo</a:t>
                      </a:r>
                      <a:endParaRPr lang="es-EC" sz="1400" b="1" dirty="0">
                        <a:effectLst/>
                        <a:latin typeface="Times New Roman"/>
                        <a:ea typeface="Calibri"/>
                      </a:endParaRPr>
                    </a:p>
                  </a:txBody>
                  <a:tcPr marL="35259" marR="35259" marT="0" marB="0">
                    <a:lnT w="12700" cap="flat" cmpd="sng" algn="ctr">
                      <a:noFill/>
                      <a:prstDash val="solid"/>
                      <a:round/>
                      <a:headEnd type="none" w="med" len="med"/>
                      <a:tailEnd type="none" w="med" len="med"/>
                    </a:lnT>
                  </a:tcPr>
                </a:tc>
                <a:tc>
                  <a:txBody>
                    <a:bodyPr/>
                    <a:lstStyle/>
                    <a:p>
                      <a:pPr marL="457200" algn="just">
                        <a:lnSpc>
                          <a:spcPct val="100000"/>
                        </a:lnSpc>
                        <a:spcBef>
                          <a:spcPts val="1200"/>
                        </a:spcBef>
                        <a:spcAft>
                          <a:spcPts val="0"/>
                        </a:spcAft>
                        <a:tabLst>
                          <a:tab pos="228600" algn="l"/>
                          <a:tab pos="449580" algn="l"/>
                        </a:tabLst>
                      </a:pPr>
                      <a:r>
                        <a:rPr lang="es-EC" sz="1400" dirty="0">
                          <a:effectLst/>
                        </a:rPr>
                        <a:t>Carta de confirmación de saldos</a:t>
                      </a:r>
                    </a:p>
                    <a:p>
                      <a:pPr marL="457200" algn="just">
                        <a:lnSpc>
                          <a:spcPct val="100000"/>
                        </a:lnSpc>
                        <a:spcBef>
                          <a:spcPts val="1200"/>
                        </a:spcBef>
                        <a:spcAft>
                          <a:spcPts val="0"/>
                        </a:spcAft>
                        <a:tabLst>
                          <a:tab pos="228600" algn="l"/>
                          <a:tab pos="449580" algn="l"/>
                        </a:tabLst>
                      </a:pPr>
                      <a:r>
                        <a:rPr lang="es-EC" sz="1400" dirty="0">
                          <a:effectLst/>
                        </a:rPr>
                        <a:t>Cartas de cobranza</a:t>
                      </a:r>
                    </a:p>
                    <a:p>
                      <a:pPr marL="457200" algn="just">
                        <a:lnSpc>
                          <a:spcPct val="100000"/>
                        </a:lnSpc>
                        <a:spcBef>
                          <a:spcPts val="1200"/>
                        </a:spcBef>
                        <a:spcAft>
                          <a:spcPts val="0"/>
                        </a:spcAft>
                        <a:tabLst>
                          <a:tab pos="228600" algn="l"/>
                          <a:tab pos="444500" algn="l"/>
                        </a:tabLst>
                      </a:pPr>
                      <a:r>
                        <a:rPr lang="es-EC" sz="1400" dirty="0">
                          <a:effectLst/>
                        </a:rPr>
                        <a:t>Cartas de recordatorio</a:t>
                      </a:r>
                    </a:p>
                    <a:p>
                      <a:pPr marL="457200" algn="just">
                        <a:lnSpc>
                          <a:spcPct val="100000"/>
                        </a:lnSpc>
                        <a:spcBef>
                          <a:spcPts val="1200"/>
                        </a:spcBef>
                        <a:spcAft>
                          <a:spcPts val="0"/>
                        </a:spcAft>
                        <a:tabLst>
                          <a:tab pos="228600" algn="l"/>
                          <a:tab pos="449580" algn="l"/>
                        </a:tabLst>
                      </a:pPr>
                      <a:r>
                        <a:rPr lang="es-EC" sz="1400" dirty="0">
                          <a:effectLst/>
                        </a:rPr>
                        <a:t>Cartas negando crédito por falta de pago</a:t>
                      </a:r>
                      <a:endParaRPr lang="es-EC" sz="1400" b="1" dirty="0">
                        <a:effectLst/>
                        <a:latin typeface="Times New Roman"/>
                        <a:ea typeface="Calibri"/>
                      </a:endParaRPr>
                    </a:p>
                  </a:txBody>
                  <a:tcPr marL="35259" marR="35259" marT="0" marB="0"/>
                </a:tc>
                <a:extLst>
                  <a:ext uri="{0D108BD9-81ED-4DB2-BD59-A6C34878D82A}">
                    <a16:rowId xmlns:a16="http://schemas.microsoft.com/office/drawing/2014/main" val="10002"/>
                  </a:ext>
                </a:extLst>
              </a:tr>
              <a:tr h="1222324">
                <a:tc>
                  <a:txBody>
                    <a:bodyPr/>
                    <a:lstStyle/>
                    <a:p>
                      <a:pPr marL="457200" algn="just">
                        <a:lnSpc>
                          <a:spcPct val="100000"/>
                        </a:lnSpc>
                        <a:spcBef>
                          <a:spcPts val="1200"/>
                        </a:spcBef>
                        <a:spcAft>
                          <a:spcPts val="0"/>
                        </a:spcAft>
                        <a:tabLst>
                          <a:tab pos="228600" algn="l"/>
                          <a:tab pos="449580" algn="l"/>
                        </a:tabLst>
                      </a:pPr>
                      <a:r>
                        <a:rPr lang="es-EC" sz="1400">
                          <a:effectLst/>
                        </a:rPr>
                        <a:t>Línea de cobro</a:t>
                      </a:r>
                      <a:endParaRPr lang="es-EC" sz="1400" b="1">
                        <a:effectLst/>
                        <a:latin typeface="Times New Roman"/>
                        <a:ea typeface="Calibri"/>
                      </a:endParaRPr>
                    </a:p>
                  </a:txBody>
                  <a:tcPr marL="35259" marR="35259" marT="0" marB="0"/>
                </a:tc>
                <a:tc>
                  <a:txBody>
                    <a:bodyPr/>
                    <a:lstStyle/>
                    <a:p>
                      <a:pPr marL="457200" algn="just">
                        <a:lnSpc>
                          <a:spcPct val="100000"/>
                        </a:lnSpc>
                        <a:spcBef>
                          <a:spcPts val="1200"/>
                        </a:spcBef>
                        <a:spcAft>
                          <a:spcPts val="0"/>
                        </a:spcAft>
                        <a:tabLst>
                          <a:tab pos="228600" algn="l"/>
                          <a:tab pos="449580" algn="l"/>
                        </a:tabLst>
                      </a:pPr>
                      <a:r>
                        <a:rPr lang="es-EC" sz="1400">
                          <a:effectLst/>
                        </a:rPr>
                        <a:t>Llamadas segmentada de acuerdo al nivel de riesgo</a:t>
                      </a:r>
                    </a:p>
                    <a:p>
                      <a:pPr marL="457200" algn="just">
                        <a:lnSpc>
                          <a:spcPct val="100000"/>
                        </a:lnSpc>
                        <a:spcBef>
                          <a:spcPts val="1200"/>
                        </a:spcBef>
                        <a:spcAft>
                          <a:spcPts val="0"/>
                        </a:spcAft>
                        <a:tabLst>
                          <a:tab pos="228600" algn="l"/>
                          <a:tab pos="449580" algn="l"/>
                        </a:tabLst>
                      </a:pPr>
                      <a:r>
                        <a:rPr lang="es-EC" sz="1400">
                          <a:effectLst/>
                        </a:rPr>
                        <a:t>Llamar a los clientes a gestionar el pago</a:t>
                      </a:r>
                    </a:p>
                    <a:p>
                      <a:pPr marL="457200" algn="just">
                        <a:lnSpc>
                          <a:spcPct val="100000"/>
                        </a:lnSpc>
                        <a:spcBef>
                          <a:spcPts val="1200"/>
                        </a:spcBef>
                        <a:spcAft>
                          <a:spcPts val="0"/>
                        </a:spcAft>
                        <a:tabLst>
                          <a:tab pos="228600" algn="l"/>
                          <a:tab pos="449580" algn="l"/>
                        </a:tabLst>
                      </a:pPr>
                      <a:r>
                        <a:rPr lang="es-EC" sz="1400">
                          <a:effectLst/>
                        </a:rPr>
                        <a:t>Concertar reuniones para refinanciar la deuda</a:t>
                      </a:r>
                    </a:p>
                    <a:p>
                      <a:pPr marL="457200" algn="just">
                        <a:lnSpc>
                          <a:spcPct val="100000"/>
                        </a:lnSpc>
                        <a:spcBef>
                          <a:spcPts val="1200"/>
                        </a:spcBef>
                        <a:spcAft>
                          <a:spcPts val="0"/>
                        </a:spcAft>
                        <a:tabLst>
                          <a:tab pos="228600" algn="l"/>
                          <a:tab pos="449580" algn="l"/>
                        </a:tabLst>
                      </a:pPr>
                      <a:r>
                        <a:rPr lang="es-EC" sz="1400">
                          <a:effectLst/>
                        </a:rPr>
                        <a:t>Receptar números de comprobantes de pago para su verificación</a:t>
                      </a:r>
                      <a:endParaRPr lang="es-EC" sz="1400" b="1">
                        <a:effectLst/>
                        <a:latin typeface="Times New Roman"/>
                        <a:ea typeface="Calibri"/>
                      </a:endParaRPr>
                    </a:p>
                  </a:txBody>
                  <a:tcPr marL="35259" marR="35259" marT="0" marB="0"/>
                </a:tc>
                <a:extLst>
                  <a:ext uri="{0D108BD9-81ED-4DB2-BD59-A6C34878D82A}">
                    <a16:rowId xmlns:a16="http://schemas.microsoft.com/office/drawing/2014/main" val="10003"/>
                  </a:ext>
                </a:extLst>
              </a:tr>
              <a:tr h="423112">
                <a:tc>
                  <a:txBody>
                    <a:bodyPr/>
                    <a:lstStyle/>
                    <a:p>
                      <a:pPr marL="457200" algn="just">
                        <a:lnSpc>
                          <a:spcPct val="100000"/>
                        </a:lnSpc>
                        <a:spcBef>
                          <a:spcPts val="1200"/>
                        </a:spcBef>
                        <a:spcAft>
                          <a:spcPts val="0"/>
                        </a:spcAft>
                        <a:tabLst>
                          <a:tab pos="228600" algn="l"/>
                          <a:tab pos="449580" algn="l"/>
                        </a:tabLst>
                      </a:pPr>
                      <a:r>
                        <a:rPr lang="es-EC" sz="1400">
                          <a:effectLst/>
                        </a:rPr>
                        <a:t>Incentivo por refinanciamiento de la deuda</a:t>
                      </a:r>
                      <a:endParaRPr lang="es-EC" sz="1400" b="1">
                        <a:effectLst/>
                        <a:latin typeface="Times New Roman"/>
                        <a:ea typeface="Calibri"/>
                      </a:endParaRPr>
                    </a:p>
                  </a:txBody>
                  <a:tcPr marL="35259" marR="35259" marT="0" marB="0"/>
                </a:tc>
                <a:tc>
                  <a:txBody>
                    <a:bodyPr/>
                    <a:lstStyle/>
                    <a:p>
                      <a:pPr marL="457200" algn="just">
                        <a:lnSpc>
                          <a:spcPct val="100000"/>
                        </a:lnSpc>
                        <a:spcBef>
                          <a:spcPts val="1200"/>
                        </a:spcBef>
                        <a:spcAft>
                          <a:spcPts val="0"/>
                        </a:spcAft>
                        <a:tabLst>
                          <a:tab pos="228600" algn="l"/>
                          <a:tab pos="449580" algn="l"/>
                        </a:tabLst>
                      </a:pPr>
                      <a:r>
                        <a:rPr lang="es-EC" sz="1400" dirty="0">
                          <a:effectLst/>
                        </a:rPr>
                        <a:t>Establecer premios a obsequiar a los clientes que refinancien la deuda y paguen puntualmente</a:t>
                      </a:r>
                      <a:endParaRPr lang="es-EC" sz="1400" b="1" dirty="0">
                        <a:effectLst/>
                        <a:latin typeface="Times New Roman"/>
                        <a:ea typeface="Calibri"/>
                      </a:endParaRPr>
                    </a:p>
                  </a:txBody>
                  <a:tcPr marL="35259" marR="35259" marT="0" marB="0"/>
                </a:tc>
                <a:extLst>
                  <a:ext uri="{0D108BD9-81ED-4DB2-BD59-A6C34878D82A}">
                    <a16:rowId xmlns:a16="http://schemas.microsoft.com/office/drawing/2014/main" val="10004"/>
                  </a:ext>
                </a:extLst>
              </a:tr>
              <a:tr h="1065616">
                <a:tc>
                  <a:txBody>
                    <a:bodyPr/>
                    <a:lstStyle/>
                    <a:p>
                      <a:pPr marL="457200" algn="just">
                        <a:lnSpc>
                          <a:spcPct val="100000"/>
                        </a:lnSpc>
                        <a:spcBef>
                          <a:spcPts val="1200"/>
                        </a:spcBef>
                        <a:spcAft>
                          <a:spcPts val="0"/>
                        </a:spcAft>
                        <a:tabLst>
                          <a:tab pos="228600" algn="l"/>
                          <a:tab pos="449580" algn="l"/>
                        </a:tabLst>
                      </a:pPr>
                      <a:r>
                        <a:rPr lang="es-EC" sz="1400" dirty="0">
                          <a:effectLst/>
                        </a:rPr>
                        <a:t>Capacitación periódica al personal</a:t>
                      </a:r>
                      <a:endParaRPr lang="es-EC" sz="1400" b="1" dirty="0">
                        <a:effectLst/>
                        <a:latin typeface="Times New Roman"/>
                        <a:ea typeface="Calibri"/>
                      </a:endParaRPr>
                    </a:p>
                  </a:txBody>
                  <a:tcPr marL="35259" marR="35259" marT="0" marB="0"/>
                </a:tc>
                <a:tc>
                  <a:txBody>
                    <a:bodyPr/>
                    <a:lstStyle/>
                    <a:p>
                      <a:pPr marL="457200" algn="just">
                        <a:lnSpc>
                          <a:spcPct val="100000"/>
                        </a:lnSpc>
                        <a:spcBef>
                          <a:spcPts val="1200"/>
                        </a:spcBef>
                        <a:spcAft>
                          <a:spcPts val="0"/>
                        </a:spcAft>
                        <a:tabLst>
                          <a:tab pos="228600" algn="l"/>
                          <a:tab pos="449580" algn="l"/>
                        </a:tabLst>
                      </a:pPr>
                      <a:r>
                        <a:rPr lang="es-EC" sz="1400" dirty="0">
                          <a:effectLst/>
                        </a:rPr>
                        <a:t>Taller de capacitación sobre el uso del correo directo como forma efectiva de recuperación de la cartera de crédito vencida</a:t>
                      </a:r>
                    </a:p>
                    <a:p>
                      <a:pPr marL="457200" algn="just">
                        <a:lnSpc>
                          <a:spcPct val="100000"/>
                        </a:lnSpc>
                        <a:spcBef>
                          <a:spcPts val="1200"/>
                        </a:spcBef>
                        <a:spcAft>
                          <a:spcPts val="0"/>
                        </a:spcAft>
                        <a:tabLst>
                          <a:tab pos="228600" algn="l"/>
                          <a:tab pos="449580" algn="l"/>
                        </a:tabLst>
                      </a:pPr>
                      <a:r>
                        <a:rPr lang="es-EC" sz="1400" dirty="0">
                          <a:effectLst/>
                        </a:rPr>
                        <a:t>Taller de capacitación acerca de las estrategias de control permanente de cartera vencida</a:t>
                      </a:r>
                      <a:endParaRPr lang="es-EC" sz="1400" b="1" dirty="0">
                        <a:effectLst/>
                        <a:latin typeface="Times New Roman"/>
                        <a:ea typeface="Calibri"/>
                      </a:endParaRPr>
                    </a:p>
                  </a:txBody>
                  <a:tcPr marL="35259" marR="35259"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35106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4768" y="272634"/>
            <a:ext cx="511679" cy="6093976"/>
          </a:xfrm>
          <a:prstGeom prst="rect">
            <a:avLst/>
          </a:prstGeom>
          <a:noFill/>
        </p:spPr>
        <p:txBody>
          <a:bodyPr wrap="none" rtlCol="0">
            <a:spAutoFit/>
          </a:bodyPr>
          <a:lstStyle/>
          <a:p>
            <a:r>
              <a:rPr lang="es-ES" sz="2600" b="1" dirty="0" smtClean="0"/>
              <a:t>M</a:t>
            </a:r>
          </a:p>
          <a:p>
            <a:r>
              <a:rPr lang="es-ES" sz="2600" b="1" dirty="0" smtClean="0"/>
              <a:t>O</a:t>
            </a:r>
          </a:p>
          <a:p>
            <a:r>
              <a:rPr lang="es-ES" sz="2600" b="1" dirty="0" smtClean="0"/>
              <a:t>D</a:t>
            </a:r>
          </a:p>
          <a:p>
            <a:r>
              <a:rPr lang="es-ES" sz="2600" b="1" dirty="0" smtClean="0"/>
              <a:t>E</a:t>
            </a:r>
          </a:p>
          <a:p>
            <a:r>
              <a:rPr lang="es-ES" sz="2600" b="1" dirty="0" smtClean="0"/>
              <a:t>L</a:t>
            </a:r>
          </a:p>
          <a:p>
            <a:r>
              <a:rPr lang="es-ES" sz="2600" b="1" dirty="0" smtClean="0"/>
              <a:t>O</a:t>
            </a:r>
          </a:p>
          <a:p>
            <a:r>
              <a:rPr lang="es-ES" sz="2600" b="1" dirty="0" smtClean="0"/>
              <a:t> </a:t>
            </a:r>
          </a:p>
          <a:p>
            <a:r>
              <a:rPr lang="es-ES" sz="2600" b="1" dirty="0" smtClean="0"/>
              <a:t>D</a:t>
            </a:r>
          </a:p>
          <a:p>
            <a:r>
              <a:rPr lang="es-ES" sz="2600" b="1" dirty="0" smtClean="0"/>
              <a:t>E</a:t>
            </a:r>
          </a:p>
          <a:p>
            <a:r>
              <a:rPr lang="es-ES" sz="2600" b="1" dirty="0" smtClean="0"/>
              <a:t> </a:t>
            </a:r>
          </a:p>
          <a:p>
            <a:r>
              <a:rPr lang="es-ES" sz="2600" b="1" dirty="0" smtClean="0"/>
              <a:t>C</a:t>
            </a:r>
          </a:p>
          <a:p>
            <a:r>
              <a:rPr lang="es-ES" sz="2600" b="1" dirty="0" smtClean="0"/>
              <a:t>A</a:t>
            </a:r>
          </a:p>
          <a:p>
            <a:r>
              <a:rPr lang="es-ES" sz="2600" b="1" dirty="0" smtClean="0"/>
              <a:t>R</a:t>
            </a:r>
          </a:p>
          <a:p>
            <a:r>
              <a:rPr lang="es-ES" sz="2600" b="1" dirty="0" smtClean="0"/>
              <a:t>T</a:t>
            </a:r>
          </a:p>
          <a:p>
            <a:r>
              <a:rPr lang="es-ES" sz="2600" b="1" dirty="0" smtClean="0"/>
              <a:t>A</a:t>
            </a:r>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0258" y="224777"/>
            <a:ext cx="1078524" cy="1078524"/>
          </a:xfrm>
          <a:prstGeom prst="rect">
            <a:avLst/>
          </a:prstGeom>
          <a:noFill/>
          <a:extLst>
            <a:ext uri="{909E8E84-426E-40DD-AFC4-6F175D3DCCD1}">
              <a14:hiddenFill xmlns:a14="http://schemas.microsoft.com/office/drawing/2010/main">
                <a:solidFill>
                  <a:srgbClr val="FFFFFF"/>
                </a:solidFill>
              </a14:hiddenFill>
            </a:ext>
          </a:extLst>
        </p:spPr>
      </p:pic>
      <p:pic>
        <p:nvPicPr>
          <p:cNvPr id="3" name="2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505" y="272634"/>
            <a:ext cx="6223330" cy="6362081"/>
          </a:xfrm>
          <a:prstGeom prst="rect">
            <a:avLst/>
          </a:prstGeom>
        </p:spPr>
      </p:pic>
    </p:spTree>
    <p:extLst>
      <p:ext uri="{BB962C8B-B14F-4D97-AF65-F5344CB8AC3E}">
        <p14:creationId xmlns:p14="http://schemas.microsoft.com/office/powerpoint/2010/main" val="4079065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68417" y="520506"/>
            <a:ext cx="9348951" cy="1758904"/>
          </a:xfrm>
        </p:spPr>
        <p:txBody>
          <a:bodyPr>
            <a:normAutofit fontScale="90000"/>
          </a:bodyPr>
          <a:lstStyle/>
          <a:p>
            <a:pPr algn="ctr"/>
            <a:r>
              <a:rPr lang="es-EC" sz="4500" b="1" dirty="0" smtClean="0">
                <a:ln>
                  <a:solidFill>
                    <a:srgbClr val="7030A0"/>
                  </a:solidFill>
                </a:ln>
                <a:solidFill>
                  <a:schemeClr val="tx1"/>
                </a:solidFill>
              </a:rPr>
              <a:t>CONCLUSIONES Y RECOMENDACIONES </a:t>
            </a:r>
            <a:r>
              <a:rPr lang="es-EC" sz="4500" b="1" dirty="0">
                <a:ln>
                  <a:solidFill>
                    <a:srgbClr val="7030A0"/>
                  </a:solidFill>
                </a:ln>
                <a:solidFill>
                  <a:schemeClr val="tx1"/>
                </a:solidFill>
              </a:rPr>
              <a:t>DE </a:t>
            </a:r>
            <a:r>
              <a:rPr lang="es-EC" sz="4500" b="1" dirty="0" smtClean="0">
                <a:ln>
                  <a:solidFill>
                    <a:srgbClr val="7030A0"/>
                  </a:solidFill>
                </a:ln>
                <a:solidFill>
                  <a:schemeClr val="tx1"/>
                </a:solidFill>
              </a:rPr>
              <a:t>LA INVESTIGACIÓN</a:t>
            </a:r>
            <a:endParaRPr lang="en-US" sz="4500" dirty="0">
              <a:solidFill>
                <a:schemeClr val="tx1"/>
              </a:solidFill>
            </a:endParaRPr>
          </a:p>
        </p:txBody>
      </p:sp>
      <p:pic>
        <p:nvPicPr>
          <p:cNvPr id="5"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0251" y="259256"/>
            <a:ext cx="1101353" cy="110135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conclusiones y recomend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42" name="Picture 2" descr="Resultado de imagen para cooperativa de ahorro y cred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2324100"/>
            <a:ext cx="5470525" cy="387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99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2336" y="411484"/>
            <a:ext cx="3452212" cy="547577"/>
          </a:xfrm>
        </p:spPr>
        <p:txBody>
          <a:bodyPr>
            <a:noAutofit/>
          </a:bodyPr>
          <a:lstStyle/>
          <a:p>
            <a:r>
              <a:rPr lang="es-EC" sz="3600" b="1" dirty="0" smtClean="0">
                <a:solidFill>
                  <a:schemeClr val="tx1"/>
                </a:solidFill>
                <a:effectLst>
                  <a:outerShdw blurRad="38100" dist="38100" dir="2700000" algn="tl">
                    <a:srgbClr val="000000">
                      <a:alpha val="43137"/>
                    </a:srgbClr>
                  </a:outerShdw>
                </a:effectLst>
              </a:rPr>
              <a:t>Conclusiones</a:t>
            </a:r>
            <a:r>
              <a:rPr lang="es-EC" sz="3200" b="1" dirty="0" smtClean="0">
                <a:solidFill>
                  <a:schemeClr val="tx1"/>
                </a:solidFill>
                <a:effectLst>
                  <a:outerShdw blurRad="38100" dist="38100" dir="2700000" algn="tl">
                    <a:srgbClr val="000000">
                      <a:alpha val="43137"/>
                    </a:srgbClr>
                  </a:outerShdw>
                </a:effectLst>
              </a:rPr>
              <a:t> </a:t>
            </a:r>
            <a:endParaRPr lang="es-EC" sz="3200" b="1" dirty="0">
              <a:solidFill>
                <a:schemeClr val="tx1"/>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934447046"/>
              </p:ext>
            </p:extLst>
          </p:nvPr>
        </p:nvGraphicFramePr>
        <p:xfrm>
          <a:off x="401638" y="861237"/>
          <a:ext cx="11433175"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360.espe.edu.ec/images/es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89916" y="240807"/>
            <a:ext cx="1199069" cy="119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35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22181" y="374817"/>
            <a:ext cx="4286474" cy="646331"/>
          </a:xfrm>
          <a:prstGeom prst="rect">
            <a:avLst/>
          </a:prstGeom>
          <a:noFill/>
        </p:spPr>
        <p:txBody>
          <a:bodyPr wrap="square" rtlCol="0">
            <a:spAutoFit/>
          </a:bodyPr>
          <a:lstStyle/>
          <a:p>
            <a:r>
              <a:rPr lang="en-US" sz="3600" b="1" dirty="0" smtClean="0"/>
              <a:t>Recomendaciones</a:t>
            </a:r>
            <a:r>
              <a:rPr lang="en-US" sz="2700" dirty="0" smtClean="0"/>
              <a:t> </a:t>
            </a:r>
            <a:endParaRPr lang="en-US" sz="2700" dirty="0"/>
          </a:p>
        </p:txBody>
      </p:sp>
      <p:grpSp>
        <p:nvGrpSpPr>
          <p:cNvPr id="24" name="Group 4"/>
          <p:cNvGrpSpPr>
            <a:grpSpLocks noChangeAspect="1"/>
          </p:cNvGrpSpPr>
          <p:nvPr/>
        </p:nvGrpSpPr>
        <p:grpSpPr bwMode="auto">
          <a:xfrm>
            <a:off x="2218079" y="1050230"/>
            <a:ext cx="839457" cy="1828800"/>
            <a:chOff x="2938" y="225"/>
            <a:chExt cx="1809" cy="3941"/>
          </a:xfrm>
        </p:grpSpPr>
        <p:sp>
          <p:nvSpPr>
            <p:cNvPr id="25" name="AutoShape 3"/>
            <p:cNvSpPr>
              <a:spLocks noChangeAspect="1" noChangeArrowheads="1" noTextEdit="1"/>
            </p:cNvSpPr>
            <p:nvPr/>
          </p:nvSpPr>
          <p:spPr bwMode="auto">
            <a:xfrm>
              <a:off x="2983" y="275"/>
              <a:ext cx="1714"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Oval 25"/>
            <p:cNvSpPr>
              <a:spLocks noChangeArrowheads="1"/>
            </p:cNvSpPr>
            <p:nvPr/>
          </p:nvSpPr>
          <p:spPr bwMode="auto">
            <a:xfrm>
              <a:off x="3775" y="675"/>
              <a:ext cx="614" cy="6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6"/>
            <p:cNvSpPr>
              <a:spLocks/>
            </p:cNvSpPr>
            <p:nvPr/>
          </p:nvSpPr>
          <p:spPr bwMode="auto">
            <a:xfrm>
              <a:off x="3606" y="1376"/>
              <a:ext cx="406" cy="830"/>
            </a:xfrm>
            <a:custGeom>
              <a:avLst/>
              <a:gdLst>
                <a:gd name="T0" fmla="*/ 141 w 171"/>
                <a:gd name="T1" fmla="*/ 0 h 351"/>
                <a:gd name="T2" fmla="*/ 171 w 171"/>
                <a:gd name="T3" fmla="*/ 44 h 351"/>
                <a:gd name="T4" fmla="*/ 137 w 171"/>
                <a:gd name="T5" fmla="*/ 63 h 351"/>
                <a:gd name="T6" fmla="*/ 98 w 171"/>
                <a:gd name="T7" fmla="*/ 299 h 351"/>
                <a:gd name="T8" fmla="*/ 39 w 171"/>
                <a:gd name="T9" fmla="*/ 347 h 351"/>
                <a:gd name="T10" fmla="*/ 24 w 171"/>
                <a:gd name="T11" fmla="*/ 335 h 351"/>
                <a:gd name="T12" fmla="*/ 0 w 171"/>
                <a:gd name="T13" fmla="*/ 271 h 351"/>
                <a:gd name="T14" fmla="*/ 99 w 171"/>
                <a:gd name="T15" fmla="*/ 63 h 351"/>
                <a:gd name="T16" fmla="*/ 94 w 171"/>
                <a:gd name="T17" fmla="*/ 19 h 351"/>
                <a:gd name="T18" fmla="*/ 141 w 171"/>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51">
                  <a:moveTo>
                    <a:pt x="141" y="0"/>
                  </a:moveTo>
                  <a:cubicBezTo>
                    <a:pt x="147" y="10"/>
                    <a:pt x="156" y="26"/>
                    <a:pt x="171" y="44"/>
                  </a:cubicBezTo>
                  <a:cubicBezTo>
                    <a:pt x="161" y="48"/>
                    <a:pt x="143" y="61"/>
                    <a:pt x="137" y="63"/>
                  </a:cubicBezTo>
                  <a:cubicBezTo>
                    <a:pt x="134" y="75"/>
                    <a:pt x="98" y="251"/>
                    <a:pt x="98" y="299"/>
                  </a:cubicBezTo>
                  <a:cubicBezTo>
                    <a:pt x="98" y="299"/>
                    <a:pt x="44" y="343"/>
                    <a:pt x="39" y="347"/>
                  </a:cubicBezTo>
                  <a:cubicBezTo>
                    <a:pt x="34" y="351"/>
                    <a:pt x="29" y="347"/>
                    <a:pt x="24" y="335"/>
                  </a:cubicBezTo>
                  <a:cubicBezTo>
                    <a:pt x="20" y="323"/>
                    <a:pt x="0" y="282"/>
                    <a:pt x="0" y="271"/>
                  </a:cubicBezTo>
                  <a:cubicBezTo>
                    <a:pt x="14" y="242"/>
                    <a:pt x="81" y="93"/>
                    <a:pt x="99" y="63"/>
                  </a:cubicBezTo>
                  <a:cubicBezTo>
                    <a:pt x="102" y="36"/>
                    <a:pt x="97" y="35"/>
                    <a:pt x="94" y="19"/>
                  </a:cubicBezTo>
                  <a:cubicBezTo>
                    <a:pt x="123" y="9"/>
                    <a:pt x="127" y="6"/>
                    <a:pt x="141"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7"/>
            <p:cNvSpPr>
              <a:spLocks/>
            </p:cNvSpPr>
            <p:nvPr/>
          </p:nvSpPr>
          <p:spPr bwMode="auto">
            <a:xfrm>
              <a:off x="2938" y="225"/>
              <a:ext cx="1809" cy="3941"/>
            </a:xfrm>
            <a:custGeom>
              <a:avLst/>
              <a:gdLst>
                <a:gd name="T0" fmla="*/ 160 w 763"/>
                <a:gd name="T1" fmla="*/ 121 h 1665"/>
                <a:gd name="T2" fmla="*/ 283 w 763"/>
                <a:gd name="T3" fmla="*/ 363 h 1665"/>
                <a:gd name="T4" fmla="*/ 365 w 763"/>
                <a:gd name="T5" fmla="*/ 430 h 1665"/>
                <a:gd name="T6" fmla="*/ 364 w 763"/>
                <a:gd name="T7" fmla="*/ 449 h 1665"/>
                <a:gd name="T8" fmla="*/ 317 w 763"/>
                <a:gd name="T9" fmla="*/ 592 h 1665"/>
                <a:gd name="T10" fmla="*/ 303 w 763"/>
                <a:gd name="T11" fmla="*/ 716 h 1665"/>
                <a:gd name="T12" fmla="*/ 315 w 763"/>
                <a:gd name="T13" fmla="*/ 817 h 1665"/>
                <a:gd name="T14" fmla="*/ 364 w 763"/>
                <a:gd name="T15" fmla="*/ 780 h 1665"/>
                <a:gd name="T16" fmla="*/ 427 w 763"/>
                <a:gd name="T17" fmla="*/ 676 h 1665"/>
                <a:gd name="T18" fmla="*/ 488 w 763"/>
                <a:gd name="T19" fmla="*/ 512 h 1665"/>
                <a:gd name="T20" fmla="*/ 506 w 763"/>
                <a:gd name="T21" fmla="*/ 492 h 1665"/>
                <a:gd name="T22" fmla="*/ 591 w 763"/>
                <a:gd name="T23" fmla="*/ 560 h 1665"/>
                <a:gd name="T24" fmla="*/ 737 w 763"/>
                <a:gd name="T25" fmla="*/ 898 h 1665"/>
                <a:gd name="T26" fmla="*/ 639 w 763"/>
                <a:gd name="T27" fmla="*/ 935 h 1665"/>
                <a:gd name="T28" fmla="*/ 537 w 763"/>
                <a:gd name="T29" fmla="*/ 728 h 1665"/>
                <a:gd name="T30" fmla="*/ 497 w 763"/>
                <a:gd name="T31" fmla="*/ 708 h 1665"/>
                <a:gd name="T32" fmla="*/ 529 w 763"/>
                <a:gd name="T33" fmla="*/ 954 h 1665"/>
                <a:gd name="T34" fmla="*/ 522 w 763"/>
                <a:gd name="T35" fmla="*/ 974 h 1665"/>
                <a:gd name="T36" fmla="*/ 496 w 763"/>
                <a:gd name="T37" fmla="*/ 991 h 1665"/>
                <a:gd name="T38" fmla="*/ 500 w 763"/>
                <a:gd name="T39" fmla="*/ 1015 h 1665"/>
                <a:gd name="T40" fmla="*/ 635 w 763"/>
                <a:gd name="T41" fmla="*/ 1524 h 1665"/>
                <a:gd name="T42" fmla="*/ 498 w 763"/>
                <a:gd name="T43" fmla="*/ 1559 h 1665"/>
                <a:gd name="T44" fmla="*/ 351 w 763"/>
                <a:gd name="T45" fmla="*/ 1080 h 1665"/>
                <a:gd name="T46" fmla="*/ 299 w 763"/>
                <a:gd name="T47" fmla="*/ 1096 h 1665"/>
                <a:gd name="T48" fmla="*/ 159 w 763"/>
                <a:gd name="T49" fmla="*/ 1566 h 1665"/>
                <a:gd name="T50" fmla="*/ 22 w 763"/>
                <a:gd name="T51" fmla="*/ 1518 h 1665"/>
                <a:gd name="T52" fmla="*/ 162 w 763"/>
                <a:gd name="T53" fmla="*/ 978 h 1665"/>
                <a:gd name="T54" fmla="*/ 143 w 763"/>
                <a:gd name="T55" fmla="*/ 952 h 1665"/>
                <a:gd name="T56" fmla="*/ 146 w 763"/>
                <a:gd name="T57" fmla="*/ 922 h 1665"/>
                <a:gd name="T58" fmla="*/ 208 w 763"/>
                <a:gd name="T59" fmla="*/ 609 h 1665"/>
                <a:gd name="T60" fmla="*/ 142 w 763"/>
                <a:gd name="T61" fmla="*/ 369 h 1665"/>
                <a:gd name="T62" fmla="*/ 57 w 763"/>
                <a:gd name="T63" fmla="*/ 158 h 1665"/>
                <a:gd name="T64" fmla="*/ 57 w 763"/>
                <a:gd name="T65" fmla="*/ 25 h 1665"/>
                <a:gd name="T66" fmla="*/ 160 w 763"/>
                <a:gd name="T67" fmla="*/ 121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3" h="1665">
                  <a:moveTo>
                    <a:pt x="160" y="121"/>
                  </a:moveTo>
                  <a:cubicBezTo>
                    <a:pt x="180" y="159"/>
                    <a:pt x="259" y="337"/>
                    <a:pt x="283" y="363"/>
                  </a:cubicBezTo>
                  <a:cubicBezTo>
                    <a:pt x="283" y="363"/>
                    <a:pt x="357" y="422"/>
                    <a:pt x="365" y="430"/>
                  </a:cubicBezTo>
                  <a:cubicBezTo>
                    <a:pt x="373" y="438"/>
                    <a:pt x="370" y="442"/>
                    <a:pt x="364" y="449"/>
                  </a:cubicBezTo>
                  <a:cubicBezTo>
                    <a:pt x="359" y="456"/>
                    <a:pt x="325" y="556"/>
                    <a:pt x="317" y="592"/>
                  </a:cubicBezTo>
                  <a:cubicBezTo>
                    <a:pt x="306" y="647"/>
                    <a:pt x="303" y="682"/>
                    <a:pt x="303" y="716"/>
                  </a:cubicBezTo>
                  <a:cubicBezTo>
                    <a:pt x="302" y="782"/>
                    <a:pt x="298" y="813"/>
                    <a:pt x="315" y="817"/>
                  </a:cubicBezTo>
                  <a:cubicBezTo>
                    <a:pt x="334" y="823"/>
                    <a:pt x="347" y="801"/>
                    <a:pt x="364" y="780"/>
                  </a:cubicBezTo>
                  <a:cubicBezTo>
                    <a:pt x="390" y="746"/>
                    <a:pt x="401" y="724"/>
                    <a:pt x="427" y="676"/>
                  </a:cubicBezTo>
                  <a:cubicBezTo>
                    <a:pt x="445" y="642"/>
                    <a:pt x="483" y="534"/>
                    <a:pt x="488" y="512"/>
                  </a:cubicBezTo>
                  <a:cubicBezTo>
                    <a:pt x="493" y="490"/>
                    <a:pt x="494" y="477"/>
                    <a:pt x="506" y="492"/>
                  </a:cubicBezTo>
                  <a:cubicBezTo>
                    <a:pt x="532" y="525"/>
                    <a:pt x="565" y="529"/>
                    <a:pt x="591" y="560"/>
                  </a:cubicBezTo>
                  <a:cubicBezTo>
                    <a:pt x="649" y="629"/>
                    <a:pt x="721" y="852"/>
                    <a:pt x="737" y="898"/>
                  </a:cubicBezTo>
                  <a:cubicBezTo>
                    <a:pt x="763" y="975"/>
                    <a:pt x="675" y="1001"/>
                    <a:pt x="639" y="935"/>
                  </a:cubicBezTo>
                  <a:cubicBezTo>
                    <a:pt x="582" y="828"/>
                    <a:pt x="549" y="753"/>
                    <a:pt x="537" y="728"/>
                  </a:cubicBezTo>
                  <a:cubicBezTo>
                    <a:pt x="526" y="704"/>
                    <a:pt x="501" y="682"/>
                    <a:pt x="497" y="708"/>
                  </a:cubicBezTo>
                  <a:cubicBezTo>
                    <a:pt x="494" y="735"/>
                    <a:pt x="489" y="870"/>
                    <a:pt x="529" y="954"/>
                  </a:cubicBezTo>
                  <a:cubicBezTo>
                    <a:pt x="535" y="967"/>
                    <a:pt x="532" y="970"/>
                    <a:pt x="522" y="974"/>
                  </a:cubicBezTo>
                  <a:cubicBezTo>
                    <a:pt x="513" y="978"/>
                    <a:pt x="500" y="988"/>
                    <a:pt x="496" y="991"/>
                  </a:cubicBezTo>
                  <a:cubicBezTo>
                    <a:pt x="492" y="993"/>
                    <a:pt x="497" y="1002"/>
                    <a:pt x="500" y="1015"/>
                  </a:cubicBezTo>
                  <a:cubicBezTo>
                    <a:pt x="503" y="1029"/>
                    <a:pt x="566" y="1320"/>
                    <a:pt x="635" y="1524"/>
                  </a:cubicBezTo>
                  <a:cubicBezTo>
                    <a:pt x="662" y="1603"/>
                    <a:pt x="535" y="1665"/>
                    <a:pt x="498" y="1559"/>
                  </a:cubicBezTo>
                  <a:cubicBezTo>
                    <a:pt x="498" y="1559"/>
                    <a:pt x="362" y="1098"/>
                    <a:pt x="351" y="1080"/>
                  </a:cubicBezTo>
                  <a:cubicBezTo>
                    <a:pt x="341" y="1062"/>
                    <a:pt x="316" y="1059"/>
                    <a:pt x="299" y="1096"/>
                  </a:cubicBezTo>
                  <a:cubicBezTo>
                    <a:pt x="283" y="1134"/>
                    <a:pt x="172" y="1523"/>
                    <a:pt x="159" y="1566"/>
                  </a:cubicBezTo>
                  <a:cubicBezTo>
                    <a:pt x="137" y="1644"/>
                    <a:pt x="0" y="1629"/>
                    <a:pt x="22" y="1518"/>
                  </a:cubicBezTo>
                  <a:cubicBezTo>
                    <a:pt x="45" y="1402"/>
                    <a:pt x="138" y="1124"/>
                    <a:pt x="162" y="978"/>
                  </a:cubicBezTo>
                  <a:cubicBezTo>
                    <a:pt x="164" y="968"/>
                    <a:pt x="149" y="958"/>
                    <a:pt x="143" y="952"/>
                  </a:cubicBezTo>
                  <a:cubicBezTo>
                    <a:pt x="138" y="946"/>
                    <a:pt x="142" y="942"/>
                    <a:pt x="146" y="922"/>
                  </a:cubicBezTo>
                  <a:cubicBezTo>
                    <a:pt x="150" y="903"/>
                    <a:pt x="214" y="730"/>
                    <a:pt x="208" y="609"/>
                  </a:cubicBezTo>
                  <a:cubicBezTo>
                    <a:pt x="204" y="524"/>
                    <a:pt x="161" y="431"/>
                    <a:pt x="142" y="369"/>
                  </a:cubicBezTo>
                  <a:cubicBezTo>
                    <a:pt x="122" y="308"/>
                    <a:pt x="66" y="189"/>
                    <a:pt x="57" y="158"/>
                  </a:cubicBezTo>
                  <a:cubicBezTo>
                    <a:pt x="49" y="127"/>
                    <a:pt x="11" y="46"/>
                    <a:pt x="57" y="25"/>
                  </a:cubicBezTo>
                  <a:cubicBezTo>
                    <a:pt x="111" y="0"/>
                    <a:pt x="140" y="83"/>
                    <a:pt x="160" y="1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8"/>
            <p:cNvSpPr>
              <a:spLocks/>
            </p:cNvSpPr>
            <p:nvPr/>
          </p:nvSpPr>
          <p:spPr bwMode="auto">
            <a:xfrm>
              <a:off x="3716" y="1342"/>
              <a:ext cx="372" cy="237"/>
            </a:xfrm>
            <a:custGeom>
              <a:avLst/>
              <a:gdLst>
                <a:gd name="T0" fmla="*/ 6 w 157"/>
                <a:gd name="T1" fmla="*/ 34 h 100"/>
                <a:gd name="T2" fmla="*/ 99 w 157"/>
                <a:gd name="T3" fmla="*/ 0 h 100"/>
                <a:gd name="T4" fmla="*/ 157 w 157"/>
                <a:gd name="T5" fmla="*/ 84 h 100"/>
                <a:gd name="T6" fmla="*/ 148 w 157"/>
                <a:gd name="T7" fmla="*/ 100 h 100"/>
                <a:gd name="T8" fmla="*/ 94 w 157"/>
                <a:gd name="T9" fmla="*/ 18 h 100"/>
                <a:gd name="T10" fmla="*/ 0 w 157"/>
                <a:gd name="T11" fmla="*/ 49 h 100"/>
                <a:gd name="T12" fmla="*/ 6 w 157"/>
                <a:gd name="T13" fmla="*/ 34 h 100"/>
              </a:gdLst>
              <a:ahLst/>
              <a:cxnLst>
                <a:cxn ang="0">
                  <a:pos x="T0" y="T1"/>
                </a:cxn>
                <a:cxn ang="0">
                  <a:pos x="T2" y="T3"/>
                </a:cxn>
                <a:cxn ang="0">
                  <a:pos x="T4" y="T5"/>
                </a:cxn>
                <a:cxn ang="0">
                  <a:pos x="T6" y="T7"/>
                </a:cxn>
                <a:cxn ang="0">
                  <a:pos x="T8" y="T9"/>
                </a:cxn>
                <a:cxn ang="0">
                  <a:pos x="T10" y="T11"/>
                </a:cxn>
                <a:cxn ang="0">
                  <a:pos x="T12" y="T13"/>
                </a:cxn>
              </a:cxnLst>
              <a:rect l="0" t="0" r="r" b="b"/>
              <a:pathLst>
                <a:path w="157" h="100">
                  <a:moveTo>
                    <a:pt x="6" y="34"/>
                  </a:moveTo>
                  <a:cubicBezTo>
                    <a:pt x="69" y="23"/>
                    <a:pt x="93" y="2"/>
                    <a:pt x="99" y="0"/>
                  </a:cubicBezTo>
                  <a:cubicBezTo>
                    <a:pt x="110" y="18"/>
                    <a:pt x="121" y="52"/>
                    <a:pt x="157" y="84"/>
                  </a:cubicBezTo>
                  <a:cubicBezTo>
                    <a:pt x="156" y="91"/>
                    <a:pt x="153" y="92"/>
                    <a:pt x="148" y="100"/>
                  </a:cubicBezTo>
                  <a:cubicBezTo>
                    <a:pt x="139" y="86"/>
                    <a:pt x="102" y="44"/>
                    <a:pt x="94" y="18"/>
                  </a:cubicBezTo>
                  <a:cubicBezTo>
                    <a:pt x="66" y="40"/>
                    <a:pt x="7" y="49"/>
                    <a:pt x="0" y="49"/>
                  </a:cubicBezTo>
                  <a:cubicBezTo>
                    <a:pt x="4" y="40"/>
                    <a:pt x="6" y="34"/>
                    <a:pt x="6"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33" name="Freeform 12"/>
          <p:cNvSpPr>
            <a:spLocks noChangeAspect="1"/>
          </p:cNvSpPr>
          <p:nvPr/>
        </p:nvSpPr>
        <p:spPr bwMode="auto">
          <a:xfrm>
            <a:off x="2311409" y="3091031"/>
            <a:ext cx="1075603" cy="1241819"/>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ln/>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prstTxWarp prst="textNoShape">
              <a:avLst/>
            </a:prstTxWarp>
          </a:bodyPr>
          <a:lstStyle/>
          <a:p>
            <a:pPr algn="ctr">
              <a:lnSpc>
                <a:spcPct val="200000"/>
              </a:lnSpc>
            </a:pPr>
            <a:r>
              <a:rPr lang="en-US" sz="2800" dirty="0" smtClean="0"/>
              <a:t>2</a:t>
            </a:r>
            <a:endParaRPr lang="en-US" sz="2800" dirty="0"/>
          </a:p>
        </p:txBody>
      </p:sp>
      <p:sp>
        <p:nvSpPr>
          <p:cNvPr id="34" name="Freeform 13"/>
          <p:cNvSpPr>
            <a:spLocks noChangeAspect="1"/>
          </p:cNvSpPr>
          <p:nvPr/>
        </p:nvSpPr>
        <p:spPr bwMode="auto">
          <a:xfrm>
            <a:off x="3231564" y="3107723"/>
            <a:ext cx="8571230" cy="1273457"/>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684 w 10133"/>
              <a:gd name="connsiteY0" fmla="*/ 7123 h 10232"/>
              <a:gd name="connsiteX1" fmla="*/ 512 w 10133"/>
              <a:gd name="connsiteY1" fmla="*/ 7347 h 10232"/>
              <a:gd name="connsiteX2" fmla="*/ 133 w 10133"/>
              <a:gd name="connsiteY2" fmla="*/ 5246 h 10232"/>
              <a:gd name="connsiteX3" fmla="*/ 512 w 10133"/>
              <a:gd name="connsiteY3" fmla="*/ 3145 h 10232"/>
              <a:gd name="connsiteX4" fmla="*/ 684 w 10133"/>
              <a:gd name="connsiteY4" fmla="*/ 3369 h 10232"/>
              <a:gd name="connsiteX5" fmla="*/ 684 w 10133"/>
              <a:gd name="connsiteY5" fmla="*/ 232 h 10232"/>
              <a:gd name="connsiteX6" fmla="*/ 9927 w 10133"/>
              <a:gd name="connsiteY6" fmla="*/ 232 h 10232"/>
              <a:gd name="connsiteX7" fmla="*/ 10133 w 10133"/>
              <a:gd name="connsiteY7" fmla="*/ 10232 h 10232"/>
              <a:gd name="connsiteX8" fmla="*/ 684 w 10133"/>
              <a:gd name="connsiteY8" fmla="*/ 10232 h 10232"/>
              <a:gd name="connsiteX9" fmla="*/ 684 w 10133"/>
              <a:gd name="connsiteY9" fmla="*/ 7123 h 10232"/>
              <a:gd name="connsiteX0" fmla="*/ 684 w 10604"/>
              <a:gd name="connsiteY0" fmla="*/ 7762 h 10871"/>
              <a:gd name="connsiteX1" fmla="*/ 512 w 10604"/>
              <a:gd name="connsiteY1" fmla="*/ 7986 h 10871"/>
              <a:gd name="connsiteX2" fmla="*/ 133 w 10604"/>
              <a:gd name="connsiteY2" fmla="*/ 5885 h 10871"/>
              <a:gd name="connsiteX3" fmla="*/ 512 w 10604"/>
              <a:gd name="connsiteY3" fmla="*/ 3784 h 10871"/>
              <a:gd name="connsiteX4" fmla="*/ 684 w 10604"/>
              <a:gd name="connsiteY4" fmla="*/ 4008 h 10871"/>
              <a:gd name="connsiteX5" fmla="*/ 684 w 10604"/>
              <a:gd name="connsiteY5" fmla="*/ 871 h 10871"/>
              <a:gd name="connsiteX6" fmla="*/ 9927 w 10604"/>
              <a:gd name="connsiteY6" fmla="*/ 871 h 10871"/>
              <a:gd name="connsiteX7" fmla="*/ 9904 w 10604"/>
              <a:gd name="connsiteY7" fmla="*/ 10871 h 10871"/>
              <a:gd name="connsiteX8" fmla="*/ 684 w 10604"/>
              <a:gd name="connsiteY8" fmla="*/ 10871 h 10871"/>
              <a:gd name="connsiteX9" fmla="*/ 684 w 10604"/>
              <a:gd name="connsiteY9" fmla="*/ 7762 h 10871"/>
              <a:gd name="connsiteX0" fmla="*/ 551 w 10471"/>
              <a:gd name="connsiteY0" fmla="*/ 7762 h 10871"/>
              <a:gd name="connsiteX1" fmla="*/ 379 w 10471"/>
              <a:gd name="connsiteY1" fmla="*/ 7986 h 10871"/>
              <a:gd name="connsiteX2" fmla="*/ 0 w 10471"/>
              <a:gd name="connsiteY2" fmla="*/ 5885 h 10871"/>
              <a:gd name="connsiteX3" fmla="*/ 379 w 10471"/>
              <a:gd name="connsiteY3" fmla="*/ 3784 h 10871"/>
              <a:gd name="connsiteX4" fmla="*/ 551 w 10471"/>
              <a:gd name="connsiteY4" fmla="*/ 4008 h 10871"/>
              <a:gd name="connsiteX5" fmla="*/ 551 w 10471"/>
              <a:gd name="connsiteY5" fmla="*/ 871 h 10871"/>
              <a:gd name="connsiteX6" fmla="*/ 9794 w 10471"/>
              <a:gd name="connsiteY6" fmla="*/ 871 h 10871"/>
              <a:gd name="connsiteX7" fmla="*/ 9771 w 10471"/>
              <a:gd name="connsiteY7" fmla="*/ 10871 h 10871"/>
              <a:gd name="connsiteX8" fmla="*/ 551 w 10471"/>
              <a:gd name="connsiteY8" fmla="*/ 10871 h 10871"/>
              <a:gd name="connsiteX9" fmla="*/ 551 w 10471"/>
              <a:gd name="connsiteY9" fmla="*/ 7762 h 10871"/>
              <a:gd name="connsiteX0" fmla="*/ 551 w 10471"/>
              <a:gd name="connsiteY0" fmla="*/ 7640 h 10749"/>
              <a:gd name="connsiteX1" fmla="*/ 379 w 10471"/>
              <a:gd name="connsiteY1" fmla="*/ 7864 h 10749"/>
              <a:gd name="connsiteX2" fmla="*/ 0 w 10471"/>
              <a:gd name="connsiteY2" fmla="*/ 5763 h 10749"/>
              <a:gd name="connsiteX3" fmla="*/ 379 w 10471"/>
              <a:gd name="connsiteY3" fmla="*/ 3662 h 10749"/>
              <a:gd name="connsiteX4" fmla="*/ 551 w 10471"/>
              <a:gd name="connsiteY4" fmla="*/ 3886 h 10749"/>
              <a:gd name="connsiteX5" fmla="*/ 551 w 10471"/>
              <a:gd name="connsiteY5" fmla="*/ 749 h 10749"/>
              <a:gd name="connsiteX6" fmla="*/ 9794 w 10471"/>
              <a:gd name="connsiteY6" fmla="*/ 749 h 10749"/>
              <a:gd name="connsiteX7" fmla="*/ 9771 w 10471"/>
              <a:gd name="connsiteY7" fmla="*/ 10749 h 10749"/>
              <a:gd name="connsiteX8" fmla="*/ 551 w 10471"/>
              <a:gd name="connsiteY8" fmla="*/ 10749 h 10749"/>
              <a:gd name="connsiteX9" fmla="*/ 551 w 10471"/>
              <a:gd name="connsiteY9" fmla="*/ 7640 h 10749"/>
              <a:gd name="connsiteX0" fmla="*/ 551 w 10471"/>
              <a:gd name="connsiteY0" fmla="*/ 6912 h 10021"/>
              <a:gd name="connsiteX1" fmla="*/ 379 w 10471"/>
              <a:gd name="connsiteY1" fmla="*/ 7136 h 10021"/>
              <a:gd name="connsiteX2" fmla="*/ 0 w 10471"/>
              <a:gd name="connsiteY2" fmla="*/ 5035 h 10021"/>
              <a:gd name="connsiteX3" fmla="*/ 379 w 10471"/>
              <a:gd name="connsiteY3" fmla="*/ 2934 h 10021"/>
              <a:gd name="connsiteX4" fmla="*/ 551 w 10471"/>
              <a:gd name="connsiteY4" fmla="*/ 3158 h 10021"/>
              <a:gd name="connsiteX5" fmla="*/ 551 w 10471"/>
              <a:gd name="connsiteY5" fmla="*/ 21 h 10021"/>
              <a:gd name="connsiteX6" fmla="*/ 9794 w 10471"/>
              <a:gd name="connsiteY6" fmla="*/ 21 h 10021"/>
              <a:gd name="connsiteX7" fmla="*/ 9771 w 10471"/>
              <a:gd name="connsiteY7" fmla="*/ 10021 h 10021"/>
              <a:gd name="connsiteX8" fmla="*/ 551 w 10471"/>
              <a:gd name="connsiteY8" fmla="*/ 10021 h 10021"/>
              <a:gd name="connsiteX9" fmla="*/ 551 w 10471"/>
              <a:gd name="connsiteY9" fmla="*/ 6912 h 10021"/>
              <a:gd name="connsiteX0" fmla="*/ 551 w 9794"/>
              <a:gd name="connsiteY0" fmla="*/ 6912 h 10021"/>
              <a:gd name="connsiteX1" fmla="*/ 379 w 9794"/>
              <a:gd name="connsiteY1" fmla="*/ 7136 h 10021"/>
              <a:gd name="connsiteX2" fmla="*/ 0 w 9794"/>
              <a:gd name="connsiteY2" fmla="*/ 5035 h 10021"/>
              <a:gd name="connsiteX3" fmla="*/ 379 w 9794"/>
              <a:gd name="connsiteY3" fmla="*/ 2934 h 10021"/>
              <a:gd name="connsiteX4" fmla="*/ 551 w 9794"/>
              <a:gd name="connsiteY4" fmla="*/ 3158 h 10021"/>
              <a:gd name="connsiteX5" fmla="*/ 551 w 9794"/>
              <a:gd name="connsiteY5" fmla="*/ 21 h 10021"/>
              <a:gd name="connsiteX6" fmla="*/ 9794 w 9794"/>
              <a:gd name="connsiteY6" fmla="*/ 21 h 10021"/>
              <a:gd name="connsiteX7" fmla="*/ 9771 w 9794"/>
              <a:gd name="connsiteY7" fmla="*/ 10021 h 10021"/>
              <a:gd name="connsiteX8" fmla="*/ 551 w 9794"/>
              <a:gd name="connsiteY8" fmla="*/ 10021 h 10021"/>
              <a:gd name="connsiteX9" fmla="*/ 551 w 9794"/>
              <a:gd name="connsiteY9" fmla="*/ 6912 h 10021"/>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94 w 10000"/>
              <a:gd name="connsiteY7" fmla="*/ 9909 h 10000"/>
              <a:gd name="connsiteX8" fmla="*/ 563 w 10000"/>
              <a:gd name="connsiteY8" fmla="*/ 10000 h 10000"/>
              <a:gd name="connsiteX9" fmla="*/ 563 w 10000"/>
              <a:gd name="connsiteY9" fmla="*/ 6898 h 10000"/>
              <a:gd name="connsiteX0" fmla="*/ 563 w 10011"/>
              <a:gd name="connsiteY0" fmla="*/ 6898 h 10000"/>
              <a:gd name="connsiteX1" fmla="*/ 387 w 10011"/>
              <a:gd name="connsiteY1" fmla="*/ 7121 h 10000"/>
              <a:gd name="connsiteX2" fmla="*/ 0 w 10011"/>
              <a:gd name="connsiteY2" fmla="*/ 5024 h 10000"/>
              <a:gd name="connsiteX3" fmla="*/ 387 w 10011"/>
              <a:gd name="connsiteY3" fmla="*/ 2928 h 10000"/>
              <a:gd name="connsiteX4" fmla="*/ 563 w 10011"/>
              <a:gd name="connsiteY4" fmla="*/ 3151 h 10000"/>
              <a:gd name="connsiteX5" fmla="*/ 563 w 10011"/>
              <a:gd name="connsiteY5" fmla="*/ 21 h 10000"/>
              <a:gd name="connsiteX6" fmla="*/ 10000 w 10011"/>
              <a:gd name="connsiteY6" fmla="*/ 21 h 10000"/>
              <a:gd name="connsiteX7" fmla="*/ 10011 w 10011"/>
              <a:gd name="connsiteY7" fmla="*/ 9864 h 10000"/>
              <a:gd name="connsiteX8" fmla="*/ 563 w 10011"/>
              <a:gd name="connsiteY8" fmla="*/ 10000 h 10000"/>
              <a:gd name="connsiteX9" fmla="*/ 563 w 10011"/>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94 w 10000"/>
              <a:gd name="connsiteY7" fmla="*/ 9909 h 10000"/>
              <a:gd name="connsiteX8" fmla="*/ 563 w 10000"/>
              <a:gd name="connsiteY8" fmla="*/ 10000 h 10000"/>
              <a:gd name="connsiteX9" fmla="*/ 563 w 10000"/>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77 w 10000"/>
              <a:gd name="connsiteY7" fmla="*/ 9909 h 10000"/>
              <a:gd name="connsiteX8" fmla="*/ 563 w 10000"/>
              <a:gd name="connsiteY8" fmla="*/ 10000 h 10000"/>
              <a:gd name="connsiteX9" fmla="*/ 563 w 10000"/>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85 w 10000"/>
              <a:gd name="connsiteY7" fmla="*/ 9864 h 10000"/>
              <a:gd name="connsiteX8" fmla="*/ 563 w 10000"/>
              <a:gd name="connsiteY8" fmla="*/ 10000 h 10000"/>
              <a:gd name="connsiteX9" fmla="*/ 563 w 10000"/>
              <a:gd name="connsiteY9" fmla="*/ 6898 h 10000"/>
              <a:gd name="connsiteX0" fmla="*/ 563 w 10000"/>
              <a:gd name="connsiteY0" fmla="*/ 6898 h 10045"/>
              <a:gd name="connsiteX1" fmla="*/ 387 w 10000"/>
              <a:gd name="connsiteY1" fmla="*/ 7121 h 10045"/>
              <a:gd name="connsiteX2" fmla="*/ 0 w 10000"/>
              <a:gd name="connsiteY2" fmla="*/ 5024 h 10045"/>
              <a:gd name="connsiteX3" fmla="*/ 387 w 10000"/>
              <a:gd name="connsiteY3" fmla="*/ 2928 h 10045"/>
              <a:gd name="connsiteX4" fmla="*/ 563 w 10000"/>
              <a:gd name="connsiteY4" fmla="*/ 3151 h 10045"/>
              <a:gd name="connsiteX5" fmla="*/ 563 w 10000"/>
              <a:gd name="connsiteY5" fmla="*/ 21 h 10045"/>
              <a:gd name="connsiteX6" fmla="*/ 10000 w 10000"/>
              <a:gd name="connsiteY6" fmla="*/ 21 h 10045"/>
              <a:gd name="connsiteX7" fmla="*/ 9993 w 10000"/>
              <a:gd name="connsiteY7" fmla="*/ 10045 h 10045"/>
              <a:gd name="connsiteX8" fmla="*/ 563 w 10000"/>
              <a:gd name="connsiteY8" fmla="*/ 10000 h 10045"/>
              <a:gd name="connsiteX9" fmla="*/ 563 w 10000"/>
              <a:gd name="connsiteY9" fmla="*/ 6898 h 10045"/>
              <a:gd name="connsiteX0" fmla="*/ 563 w 10001"/>
              <a:gd name="connsiteY0" fmla="*/ 6898 h 10045"/>
              <a:gd name="connsiteX1" fmla="*/ 387 w 10001"/>
              <a:gd name="connsiteY1" fmla="*/ 7121 h 10045"/>
              <a:gd name="connsiteX2" fmla="*/ 0 w 10001"/>
              <a:gd name="connsiteY2" fmla="*/ 5024 h 10045"/>
              <a:gd name="connsiteX3" fmla="*/ 387 w 10001"/>
              <a:gd name="connsiteY3" fmla="*/ 2928 h 10045"/>
              <a:gd name="connsiteX4" fmla="*/ 563 w 10001"/>
              <a:gd name="connsiteY4" fmla="*/ 3151 h 10045"/>
              <a:gd name="connsiteX5" fmla="*/ 563 w 10001"/>
              <a:gd name="connsiteY5" fmla="*/ 21 h 10045"/>
              <a:gd name="connsiteX6" fmla="*/ 10000 w 10001"/>
              <a:gd name="connsiteY6" fmla="*/ 21 h 10045"/>
              <a:gd name="connsiteX7" fmla="*/ 10001 w 10001"/>
              <a:gd name="connsiteY7" fmla="*/ 10045 h 10045"/>
              <a:gd name="connsiteX8" fmla="*/ 563 w 10001"/>
              <a:gd name="connsiteY8" fmla="*/ 10000 h 10045"/>
              <a:gd name="connsiteX9" fmla="*/ 563 w 10001"/>
              <a:gd name="connsiteY9" fmla="*/ 6898 h 10045"/>
              <a:gd name="connsiteX0" fmla="*/ 563 w 10001"/>
              <a:gd name="connsiteY0" fmla="*/ 6914 h 10061"/>
              <a:gd name="connsiteX1" fmla="*/ 387 w 10001"/>
              <a:gd name="connsiteY1" fmla="*/ 7137 h 10061"/>
              <a:gd name="connsiteX2" fmla="*/ 0 w 10001"/>
              <a:gd name="connsiteY2" fmla="*/ 5040 h 10061"/>
              <a:gd name="connsiteX3" fmla="*/ 387 w 10001"/>
              <a:gd name="connsiteY3" fmla="*/ 2944 h 10061"/>
              <a:gd name="connsiteX4" fmla="*/ 563 w 10001"/>
              <a:gd name="connsiteY4" fmla="*/ 3167 h 10061"/>
              <a:gd name="connsiteX5" fmla="*/ 563 w 10001"/>
              <a:gd name="connsiteY5" fmla="*/ 37 h 10061"/>
              <a:gd name="connsiteX6" fmla="*/ 10000 w 10001"/>
              <a:gd name="connsiteY6" fmla="*/ 8 h 10061"/>
              <a:gd name="connsiteX7" fmla="*/ 10001 w 10001"/>
              <a:gd name="connsiteY7" fmla="*/ 10061 h 10061"/>
              <a:gd name="connsiteX8" fmla="*/ 563 w 10001"/>
              <a:gd name="connsiteY8" fmla="*/ 10016 h 10061"/>
              <a:gd name="connsiteX9" fmla="*/ 563 w 10001"/>
              <a:gd name="connsiteY9" fmla="*/ 6914 h 10061"/>
              <a:gd name="connsiteX0" fmla="*/ 563 w 10001"/>
              <a:gd name="connsiteY0" fmla="*/ 6926 h 10073"/>
              <a:gd name="connsiteX1" fmla="*/ 387 w 10001"/>
              <a:gd name="connsiteY1" fmla="*/ 7149 h 10073"/>
              <a:gd name="connsiteX2" fmla="*/ 0 w 10001"/>
              <a:gd name="connsiteY2" fmla="*/ 5052 h 10073"/>
              <a:gd name="connsiteX3" fmla="*/ 387 w 10001"/>
              <a:gd name="connsiteY3" fmla="*/ 2956 h 10073"/>
              <a:gd name="connsiteX4" fmla="*/ 563 w 10001"/>
              <a:gd name="connsiteY4" fmla="*/ 3179 h 10073"/>
              <a:gd name="connsiteX5" fmla="*/ 563 w 10001"/>
              <a:gd name="connsiteY5" fmla="*/ 20 h 10073"/>
              <a:gd name="connsiteX6" fmla="*/ 10000 w 10001"/>
              <a:gd name="connsiteY6" fmla="*/ 20 h 10073"/>
              <a:gd name="connsiteX7" fmla="*/ 10001 w 10001"/>
              <a:gd name="connsiteY7" fmla="*/ 10073 h 10073"/>
              <a:gd name="connsiteX8" fmla="*/ 563 w 10001"/>
              <a:gd name="connsiteY8" fmla="*/ 10028 h 10073"/>
              <a:gd name="connsiteX9" fmla="*/ 563 w 10001"/>
              <a:gd name="connsiteY9" fmla="*/ 6926 h 10073"/>
              <a:gd name="connsiteX0" fmla="*/ 563 w 10001"/>
              <a:gd name="connsiteY0" fmla="*/ 6906 h 10053"/>
              <a:gd name="connsiteX1" fmla="*/ 387 w 10001"/>
              <a:gd name="connsiteY1" fmla="*/ 7129 h 10053"/>
              <a:gd name="connsiteX2" fmla="*/ 0 w 10001"/>
              <a:gd name="connsiteY2" fmla="*/ 5032 h 10053"/>
              <a:gd name="connsiteX3" fmla="*/ 387 w 10001"/>
              <a:gd name="connsiteY3" fmla="*/ 2936 h 10053"/>
              <a:gd name="connsiteX4" fmla="*/ 563 w 10001"/>
              <a:gd name="connsiteY4" fmla="*/ 3159 h 10053"/>
              <a:gd name="connsiteX5" fmla="*/ 563 w 10001"/>
              <a:gd name="connsiteY5" fmla="*/ 0 h 10053"/>
              <a:gd name="connsiteX6" fmla="*/ 10000 w 10001"/>
              <a:gd name="connsiteY6" fmla="*/ 0 h 10053"/>
              <a:gd name="connsiteX7" fmla="*/ 10001 w 10001"/>
              <a:gd name="connsiteY7" fmla="*/ 10053 h 10053"/>
              <a:gd name="connsiteX8" fmla="*/ 563 w 10001"/>
              <a:gd name="connsiteY8" fmla="*/ 10008 h 10053"/>
              <a:gd name="connsiteX9" fmla="*/ 563 w 10001"/>
              <a:gd name="connsiteY9" fmla="*/ 6906 h 1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1" h="10053">
                <a:moveTo>
                  <a:pt x="563" y="6906"/>
                </a:moveTo>
                <a:cubicBezTo>
                  <a:pt x="511" y="7045"/>
                  <a:pt x="449" y="7129"/>
                  <a:pt x="387" y="7129"/>
                </a:cubicBezTo>
                <a:cubicBezTo>
                  <a:pt x="171" y="7129"/>
                  <a:pt x="0" y="6178"/>
                  <a:pt x="0" y="5032"/>
                </a:cubicBezTo>
                <a:cubicBezTo>
                  <a:pt x="0" y="3859"/>
                  <a:pt x="171" y="2936"/>
                  <a:pt x="387" y="2936"/>
                </a:cubicBezTo>
                <a:cubicBezTo>
                  <a:pt x="449" y="2936"/>
                  <a:pt x="511" y="3020"/>
                  <a:pt x="563" y="3159"/>
                </a:cubicBezTo>
                <a:cubicBezTo>
                  <a:pt x="563" y="29"/>
                  <a:pt x="566" y="1314"/>
                  <a:pt x="563" y="0"/>
                </a:cubicBezTo>
                <a:lnTo>
                  <a:pt x="10000" y="0"/>
                </a:lnTo>
                <a:cubicBezTo>
                  <a:pt x="9994" y="4526"/>
                  <a:pt x="10001" y="10053"/>
                  <a:pt x="10001" y="10053"/>
                </a:cubicBezTo>
                <a:lnTo>
                  <a:pt x="563" y="10008"/>
                </a:lnTo>
                <a:lnTo>
                  <a:pt x="563" y="6906"/>
                </a:lnTo>
                <a:close/>
              </a:path>
            </a:pathLst>
          </a:custGeom>
          <a:ln/>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prstTxWarp prst="textNoShape">
              <a:avLst/>
            </a:prstTxWarp>
          </a:bodyPr>
          <a:lstStyle/>
          <a:p>
            <a:pPr lvl="0"/>
            <a:endParaRPr lang="es-EC" sz="1400" dirty="0" smtClean="0"/>
          </a:p>
          <a:p>
            <a:pPr lvl="0">
              <a:lnSpc>
                <a:spcPct val="150000"/>
              </a:lnSpc>
            </a:pPr>
            <a:r>
              <a:rPr lang="es-EC" sz="1400" dirty="0" smtClean="0"/>
              <a:t>	</a:t>
            </a:r>
            <a:r>
              <a:rPr lang="es-EC" sz="1400" b="1" dirty="0" smtClean="0"/>
              <a:t>Desarrollar </a:t>
            </a:r>
            <a:r>
              <a:rPr lang="es-EC" sz="1400" b="1" dirty="0"/>
              <a:t>un plan estratégico de capacitaciones periódicas en el desarrollo de destrezas y </a:t>
            </a:r>
            <a:r>
              <a:rPr lang="es-EC" sz="1400" b="1" dirty="0" smtClean="0"/>
              <a:t>        habilidades para un mayor uso </a:t>
            </a:r>
            <a:r>
              <a:rPr lang="es-EC" sz="1400" b="1" dirty="0"/>
              <a:t>de las nuevas tecnologías de la </a:t>
            </a:r>
            <a:r>
              <a:rPr lang="es-EC" sz="1400" b="1" dirty="0" smtClean="0"/>
              <a:t>comunicación.</a:t>
            </a:r>
            <a:endParaRPr lang="es-EC" sz="1400" b="1" dirty="0"/>
          </a:p>
        </p:txBody>
      </p:sp>
      <p:sp>
        <p:nvSpPr>
          <p:cNvPr id="35" name="Freeform 12"/>
          <p:cNvSpPr>
            <a:spLocks noChangeAspect="1"/>
          </p:cNvSpPr>
          <p:nvPr/>
        </p:nvSpPr>
        <p:spPr bwMode="auto">
          <a:xfrm>
            <a:off x="1441405" y="4509488"/>
            <a:ext cx="1123631" cy="1259941"/>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pPr algn="ctr">
              <a:lnSpc>
                <a:spcPct val="250000"/>
              </a:lnSpc>
            </a:pPr>
            <a:r>
              <a:rPr lang="en-US" sz="2800" b="1" dirty="0" smtClean="0"/>
              <a:t>3</a:t>
            </a:r>
            <a:endParaRPr lang="en-US" sz="2800" b="1" dirty="0"/>
          </a:p>
        </p:txBody>
      </p:sp>
      <p:sp>
        <p:nvSpPr>
          <p:cNvPr id="36" name="Freeform 13"/>
          <p:cNvSpPr>
            <a:spLocks noChangeAspect="1"/>
          </p:cNvSpPr>
          <p:nvPr/>
        </p:nvSpPr>
        <p:spPr bwMode="auto">
          <a:xfrm>
            <a:off x="2317516" y="4518532"/>
            <a:ext cx="9485277" cy="1250897"/>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246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2255"/>
              <a:gd name="connsiteY0" fmla="*/ 6918 h 10027"/>
              <a:gd name="connsiteX1" fmla="*/ 379 w 12255"/>
              <a:gd name="connsiteY1" fmla="*/ 7142 h 10027"/>
              <a:gd name="connsiteX2" fmla="*/ 0 w 12255"/>
              <a:gd name="connsiteY2" fmla="*/ 5041 h 10027"/>
              <a:gd name="connsiteX3" fmla="*/ 379 w 12255"/>
              <a:gd name="connsiteY3" fmla="*/ 2940 h 10027"/>
              <a:gd name="connsiteX4" fmla="*/ 551 w 12255"/>
              <a:gd name="connsiteY4" fmla="*/ 3164 h 10027"/>
              <a:gd name="connsiteX5" fmla="*/ 551 w 12255"/>
              <a:gd name="connsiteY5" fmla="*/ 27 h 10027"/>
              <a:gd name="connsiteX6" fmla="*/ 12246 w 12255"/>
              <a:gd name="connsiteY6" fmla="*/ 0 h 10027"/>
              <a:gd name="connsiteX7" fmla="*/ 12255 w 12255"/>
              <a:gd name="connsiteY7" fmla="*/ 10027 h 10027"/>
              <a:gd name="connsiteX8" fmla="*/ 551 w 12255"/>
              <a:gd name="connsiteY8" fmla="*/ 10027 h 10027"/>
              <a:gd name="connsiteX9" fmla="*/ 551 w 12255"/>
              <a:gd name="connsiteY9" fmla="*/ 6918 h 10027"/>
              <a:gd name="connsiteX0" fmla="*/ 551 w 12255"/>
              <a:gd name="connsiteY0" fmla="*/ 6918 h 10027"/>
              <a:gd name="connsiteX1" fmla="*/ 379 w 12255"/>
              <a:gd name="connsiteY1" fmla="*/ 7142 h 10027"/>
              <a:gd name="connsiteX2" fmla="*/ 0 w 12255"/>
              <a:gd name="connsiteY2" fmla="*/ 5041 h 10027"/>
              <a:gd name="connsiteX3" fmla="*/ 379 w 12255"/>
              <a:gd name="connsiteY3" fmla="*/ 2940 h 10027"/>
              <a:gd name="connsiteX4" fmla="*/ 551 w 12255"/>
              <a:gd name="connsiteY4" fmla="*/ 3164 h 10027"/>
              <a:gd name="connsiteX5" fmla="*/ 551 w 12255"/>
              <a:gd name="connsiteY5" fmla="*/ 27 h 10027"/>
              <a:gd name="connsiteX6" fmla="*/ 12230 w 12255"/>
              <a:gd name="connsiteY6" fmla="*/ 0 h 10027"/>
              <a:gd name="connsiteX7" fmla="*/ 12255 w 12255"/>
              <a:gd name="connsiteY7" fmla="*/ 10027 h 10027"/>
              <a:gd name="connsiteX8" fmla="*/ 551 w 12255"/>
              <a:gd name="connsiteY8" fmla="*/ 10027 h 10027"/>
              <a:gd name="connsiteX9" fmla="*/ 551 w 12255"/>
              <a:gd name="connsiteY9" fmla="*/ 6918 h 10027"/>
              <a:gd name="connsiteX0" fmla="*/ 551 w 12239"/>
              <a:gd name="connsiteY0" fmla="*/ 6918 h 10027"/>
              <a:gd name="connsiteX1" fmla="*/ 379 w 12239"/>
              <a:gd name="connsiteY1" fmla="*/ 7142 h 10027"/>
              <a:gd name="connsiteX2" fmla="*/ 0 w 12239"/>
              <a:gd name="connsiteY2" fmla="*/ 5041 h 10027"/>
              <a:gd name="connsiteX3" fmla="*/ 379 w 12239"/>
              <a:gd name="connsiteY3" fmla="*/ 2940 h 10027"/>
              <a:gd name="connsiteX4" fmla="*/ 551 w 12239"/>
              <a:gd name="connsiteY4" fmla="*/ 3164 h 10027"/>
              <a:gd name="connsiteX5" fmla="*/ 551 w 12239"/>
              <a:gd name="connsiteY5" fmla="*/ 27 h 10027"/>
              <a:gd name="connsiteX6" fmla="*/ 12230 w 12239"/>
              <a:gd name="connsiteY6" fmla="*/ 0 h 10027"/>
              <a:gd name="connsiteX7" fmla="*/ 12239 w 12239"/>
              <a:gd name="connsiteY7" fmla="*/ 10027 h 10027"/>
              <a:gd name="connsiteX8" fmla="*/ 551 w 12239"/>
              <a:gd name="connsiteY8" fmla="*/ 10027 h 10027"/>
              <a:gd name="connsiteX9" fmla="*/ 551 w 12239"/>
              <a:gd name="connsiteY9" fmla="*/ 6918 h 10027"/>
              <a:gd name="connsiteX0" fmla="*/ 551 w 12231"/>
              <a:gd name="connsiteY0" fmla="*/ 6918 h 10027"/>
              <a:gd name="connsiteX1" fmla="*/ 379 w 12231"/>
              <a:gd name="connsiteY1" fmla="*/ 7142 h 10027"/>
              <a:gd name="connsiteX2" fmla="*/ 0 w 12231"/>
              <a:gd name="connsiteY2" fmla="*/ 5041 h 10027"/>
              <a:gd name="connsiteX3" fmla="*/ 379 w 12231"/>
              <a:gd name="connsiteY3" fmla="*/ 2940 h 10027"/>
              <a:gd name="connsiteX4" fmla="*/ 551 w 12231"/>
              <a:gd name="connsiteY4" fmla="*/ 3164 h 10027"/>
              <a:gd name="connsiteX5" fmla="*/ 551 w 12231"/>
              <a:gd name="connsiteY5" fmla="*/ 27 h 10027"/>
              <a:gd name="connsiteX6" fmla="*/ 12230 w 12231"/>
              <a:gd name="connsiteY6" fmla="*/ 0 h 10027"/>
              <a:gd name="connsiteX7" fmla="*/ 12231 w 12231"/>
              <a:gd name="connsiteY7" fmla="*/ 10027 h 10027"/>
              <a:gd name="connsiteX8" fmla="*/ 551 w 12231"/>
              <a:gd name="connsiteY8" fmla="*/ 10027 h 10027"/>
              <a:gd name="connsiteX9" fmla="*/ 551 w 12231"/>
              <a:gd name="connsiteY9" fmla="*/ 6918 h 10027"/>
              <a:gd name="connsiteX0" fmla="*/ 551 w 12231"/>
              <a:gd name="connsiteY0" fmla="*/ 6918 h 10059"/>
              <a:gd name="connsiteX1" fmla="*/ 379 w 12231"/>
              <a:gd name="connsiteY1" fmla="*/ 7142 h 10059"/>
              <a:gd name="connsiteX2" fmla="*/ 0 w 12231"/>
              <a:gd name="connsiteY2" fmla="*/ 5041 h 10059"/>
              <a:gd name="connsiteX3" fmla="*/ 379 w 12231"/>
              <a:gd name="connsiteY3" fmla="*/ 2940 h 10059"/>
              <a:gd name="connsiteX4" fmla="*/ 551 w 12231"/>
              <a:gd name="connsiteY4" fmla="*/ 3164 h 10059"/>
              <a:gd name="connsiteX5" fmla="*/ 551 w 12231"/>
              <a:gd name="connsiteY5" fmla="*/ 27 h 10059"/>
              <a:gd name="connsiteX6" fmla="*/ 12230 w 12231"/>
              <a:gd name="connsiteY6" fmla="*/ 0 h 10059"/>
              <a:gd name="connsiteX7" fmla="*/ 12231 w 12231"/>
              <a:gd name="connsiteY7" fmla="*/ 10059 h 10059"/>
              <a:gd name="connsiteX8" fmla="*/ 551 w 12231"/>
              <a:gd name="connsiteY8" fmla="*/ 10027 h 10059"/>
              <a:gd name="connsiteX9" fmla="*/ 551 w 12231"/>
              <a:gd name="connsiteY9" fmla="*/ 6918 h 10059"/>
              <a:gd name="connsiteX0" fmla="*/ 551 w 12231"/>
              <a:gd name="connsiteY0" fmla="*/ 6918 h 10059"/>
              <a:gd name="connsiteX1" fmla="*/ 379 w 12231"/>
              <a:gd name="connsiteY1" fmla="*/ 7142 h 10059"/>
              <a:gd name="connsiteX2" fmla="*/ 0 w 12231"/>
              <a:gd name="connsiteY2" fmla="*/ 5041 h 10059"/>
              <a:gd name="connsiteX3" fmla="*/ 379 w 12231"/>
              <a:gd name="connsiteY3" fmla="*/ 2940 h 10059"/>
              <a:gd name="connsiteX4" fmla="*/ 551 w 12231"/>
              <a:gd name="connsiteY4" fmla="*/ 3164 h 10059"/>
              <a:gd name="connsiteX5" fmla="*/ 551 w 12231"/>
              <a:gd name="connsiteY5" fmla="*/ 27 h 10059"/>
              <a:gd name="connsiteX6" fmla="*/ 12230 w 12231"/>
              <a:gd name="connsiteY6" fmla="*/ 0 h 10059"/>
              <a:gd name="connsiteX7" fmla="*/ 12231 w 12231"/>
              <a:gd name="connsiteY7" fmla="*/ 10059 h 10059"/>
              <a:gd name="connsiteX8" fmla="*/ 551 w 12231"/>
              <a:gd name="connsiteY8" fmla="*/ 10027 h 10059"/>
              <a:gd name="connsiteX9" fmla="*/ 551 w 12231"/>
              <a:gd name="connsiteY9" fmla="*/ 6918 h 1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1" h="10059">
                <a:moveTo>
                  <a:pt x="551" y="6918"/>
                </a:moveTo>
                <a:cubicBezTo>
                  <a:pt x="500" y="7058"/>
                  <a:pt x="440" y="7142"/>
                  <a:pt x="379" y="7142"/>
                </a:cubicBezTo>
                <a:cubicBezTo>
                  <a:pt x="167" y="7142"/>
                  <a:pt x="0" y="6189"/>
                  <a:pt x="0" y="5041"/>
                </a:cubicBezTo>
                <a:cubicBezTo>
                  <a:pt x="0" y="3865"/>
                  <a:pt x="167" y="2940"/>
                  <a:pt x="379" y="2940"/>
                </a:cubicBezTo>
                <a:cubicBezTo>
                  <a:pt x="440" y="2940"/>
                  <a:pt x="500" y="3024"/>
                  <a:pt x="551" y="3164"/>
                </a:cubicBezTo>
                <a:cubicBezTo>
                  <a:pt x="551" y="27"/>
                  <a:pt x="553" y="1417"/>
                  <a:pt x="551" y="27"/>
                </a:cubicBezTo>
                <a:lnTo>
                  <a:pt x="12230" y="0"/>
                </a:lnTo>
                <a:cubicBezTo>
                  <a:pt x="12226" y="5005"/>
                  <a:pt x="12231" y="10059"/>
                  <a:pt x="12231" y="10059"/>
                </a:cubicBezTo>
                <a:lnTo>
                  <a:pt x="551" y="10027"/>
                </a:lnTo>
                <a:lnTo>
                  <a:pt x="551" y="6918"/>
                </a:lnTo>
                <a:close/>
              </a:path>
            </a:pathLst>
          </a:custGeom>
          <a:gradFill flip="none" rotWithShape="1">
            <a:gsLst>
              <a:gs pos="0">
                <a:schemeClr val="accent5"/>
              </a:gs>
              <a:gs pos="100000">
                <a:schemeClr val="accent5">
                  <a:lumMod val="50000"/>
                </a:schemeClr>
              </a:gs>
            </a:gsLst>
            <a:lin ang="0" scaled="0"/>
            <a:tileRect/>
          </a:gradFill>
          <a:ln>
            <a:noFill/>
          </a:ln>
        </p:spPr>
        <p:txBody>
          <a:bodyPr vert="horz" wrap="square" lIns="68580" tIns="34290" rIns="68580" bIns="34290" numCol="1" anchor="t" anchorCtr="0" compatLnSpc="1">
            <a:prstTxWarp prst="textNoShape">
              <a:avLst/>
            </a:prstTxWarp>
          </a:bodyPr>
          <a:lstStyle/>
          <a:p>
            <a:pPr lvl="0"/>
            <a:endParaRPr lang="es-EC" sz="1400" dirty="0" smtClean="0"/>
          </a:p>
          <a:p>
            <a:pPr lvl="0" algn="ctr">
              <a:lnSpc>
                <a:spcPct val="150000"/>
              </a:lnSpc>
            </a:pPr>
            <a:r>
              <a:rPr lang="es-EC" sz="1400" dirty="0"/>
              <a:t>	</a:t>
            </a:r>
            <a:r>
              <a:rPr lang="es-EC" sz="1600" b="1" dirty="0" smtClean="0"/>
              <a:t>Restructurar </a:t>
            </a:r>
            <a:r>
              <a:rPr lang="es-EC" sz="1600" b="1" dirty="0"/>
              <a:t>el sistema de comunicación y cooperación existente entre las diferentes áreas de las servicio de las Cooperativas de Ahorro y Crédito del segmento 2 del cantón </a:t>
            </a:r>
            <a:r>
              <a:rPr lang="es-EC" sz="1600" b="1" dirty="0" smtClean="0"/>
              <a:t>Quito.</a:t>
            </a:r>
          </a:p>
          <a:p>
            <a:pPr lvl="0" algn="ctr">
              <a:lnSpc>
                <a:spcPct val="150000"/>
              </a:lnSpc>
            </a:pPr>
            <a:r>
              <a:rPr lang="es-EC" sz="1400" dirty="0" smtClean="0"/>
              <a:t> </a:t>
            </a:r>
            <a:endParaRPr lang="es-EC" sz="1400" dirty="0"/>
          </a:p>
        </p:txBody>
      </p:sp>
      <p:sp>
        <p:nvSpPr>
          <p:cNvPr id="43" name="Freeform 12"/>
          <p:cNvSpPr>
            <a:spLocks noChangeAspect="1"/>
          </p:cNvSpPr>
          <p:nvPr/>
        </p:nvSpPr>
        <p:spPr bwMode="auto">
          <a:xfrm>
            <a:off x="3063746" y="1216104"/>
            <a:ext cx="1429088" cy="1670847"/>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p>
            <a:pPr algn="ctr">
              <a:lnSpc>
                <a:spcPct val="200000"/>
              </a:lnSpc>
            </a:pPr>
            <a:r>
              <a:rPr lang="en-US" sz="2800" b="1" dirty="0" smtClean="0"/>
              <a:t>1</a:t>
            </a:r>
            <a:endParaRPr lang="en-US" sz="2800" b="1" dirty="0"/>
          </a:p>
        </p:txBody>
      </p:sp>
      <p:sp>
        <p:nvSpPr>
          <p:cNvPr id="44" name="Freeform 13"/>
          <p:cNvSpPr>
            <a:spLocks noChangeAspect="1"/>
          </p:cNvSpPr>
          <p:nvPr/>
        </p:nvSpPr>
        <p:spPr bwMode="auto">
          <a:xfrm>
            <a:off x="4304439" y="1202778"/>
            <a:ext cx="7498354" cy="1817945"/>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40 h 10249"/>
              <a:gd name="connsiteX1" fmla="*/ 379 w 10000"/>
              <a:gd name="connsiteY1" fmla="*/ 7364 h 10249"/>
              <a:gd name="connsiteX2" fmla="*/ 0 w 10000"/>
              <a:gd name="connsiteY2" fmla="*/ 5263 h 10249"/>
              <a:gd name="connsiteX3" fmla="*/ 379 w 10000"/>
              <a:gd name="connsiteY3" fmla="*/ 3162 h 10249"/>
              <a:gd name="connsiteX4" fmla="*/ 551 w 10000"/>
              <a:gd name="connsiteY4" fmla="*/ 3386 h 10249"/>
              <a:gd name="connsiteX5" fmla="*/ 551 w 10000"/>
              <a:gd name="connsiteY5" fmla="*/ 249 h 10249"/>
              <a:gd name="connsiteX6" fmla="*/ 7541 w 10000"/>
              <a:gd name="connsiteY6" fmla="*/ 199 h 10249"/>
              <a:gd name="connsiteX7" fmla="*/ 10000 w 10000"/>
              <a:gd name="connsiteY7" fmla="*/ 10249 h 10249"/>
              <a:gd name="connsiteX8" fmla="*/ 551 w 10000"/>
              <a:gd name="connsiteY8" fmla="*/ 10249 h 10249"/>
              <a:gd name="connsiteX9" fmla="*/ 551 w 10000"/>
              <a:gd name="connsiteY9" fmla="*/ 7140 h 10249"/>
              <a:gd name="connsiteX0" fmla="*/ 551 w 8099"/>
              <a:gd name="connsiteY0" fmla="*/ 7801 h 10960"/>
              <a:gd name="connsiteX1" fmla="*/ 379 w 8099"/>
              <a:gd name="connsiteY1" fmla="*/ 8025 h 10960"/>
              <a:gd name="connsiteX2" fmla="*/ 0 w 8099"/>
              <a:gd name="connsiteY2" fmla="*/ 5924 h 10960"/>
              <a:gd name="connsiteX3" fmla="*/ 379 w 8099"/>
              <a:gd name="connsiteY3" fmla="*/ 3823 h 10960"/>
              <a:gd name="connsiteX4" fmla="*/ 551 w 8099"/>
              <a:gd name="connsiteY4" fmla="*/ 4047 h 10960"/>
              <a:gd name="connsiteX5" fmla="*/ 551 w 8099"/>
              <a:gd name="connsiteY5" fmla="*/ 910 h 10960"/>
              <a:gd name="connsiteX6" fmla="*/ 7541 w 8099"/>
              <a:gd name="connsiteY6" fmla="*/ 860 h 10960"/>
              <a:gd name="connsiteX7" fmla="*/ 7658 w 8099"/>
              <a:gd name="connsiteY7" fmla="*/ 10960 h 10960"/>
              <a:gd name="connsiteX8" fmla="*/ 551 w 8099"/>
              <a:gd name="connsiteY8" fmla="*/ 10910 h 10960"/>
              <a:gd name="connsiteX9" fmla="*/ 551 w 8099"/>
              <a:gd name="connsiteY9" fmla="*/ 7801 h 10960"/>
              <a:gd name="connsiteX0" fmla="*/ 680 w 10000"/>
              <a:gd name="connsiteY0" fmla="*/ 7018 h 9900"/>
              <a:gd name="connsiteX1" fmla="*/ 468 w 10000"/>
              <a:gd name="connsiteY1" fmla="*/ 7222 h 9900"/>
              <a:gd name="connsiteX2" fmla="*/ 0 w 10000"/>
              <a:gd name="connsiteY2" fmla="*/ 5305 h 9900"/>
              <a:gd name="connsiteX3" fmla="*/ 468 w 10000"/>
              <a:gd name="connsiteY3" fmla="*/ 3388 h 9900"/>
              <a:gd name="connsiteX4" fmla="*/ 680 w 10000"/>
              <a:gd name="connsiteY4" fmla="*/ 3593 h 9900"/>
              <a:gd name="connsiteX5" fmla="*/ 680 w 10000"/>
              <a:gd name="connsiteY5" fmla="*/ 730 h 9900"/>
              <a:gd name="connsiteX6" fmla="*/ 9311 w 10000"/>
              <a:gd name="connsiteY6" fmla="*/ 685 h 9900"/>
              <a:gd name="connsiteX7" fmla="*/ 9455 w 10000"/>
              <a:gd name="connsiteY7" fmla="*/ 9900 h 9900"/>
              <a:gd name="connsiteX8" fmla="*/ 680 w 10000"/>
              <a:gd name="connsiteY8" fmla="*/ 9854 h 9900"/>
              <a:gd name="connsiteX9" fmla="*/ 680 w 10000"/>
              <a:gd name="connsiteY9" fmla="*/ 7018 h 9900"/>
              <a:gd name="connsiteX0" fmla="*/ 680 w 10000"/>
              <a:gd name="connsiteY0" fmla="*/ 7089 h 10000"/>
              <a:gd name="connsiteX1" fmla="*/ 468 w 10000"/>
              <a:gd name="connsiteY1" fmla="*/ 7295 h 10000"/>
              <a:gd name="connsiteX2" fmla="*/ 0 w 10000"/>
              <a:gd name="connsiteY2" fmla="*/ 5359 h 10000"/>
              <a:gd name="connsiteX3" fmla="*/ 468 w 10000"/>
              <a:gd name="connsiteY3" fmla="*/ 3422 h 10000"/>
              <a:gd name="connsiteX4" fmla="*/ 680 w 10000"/>
              <a:gd name="connsiteY4" fmla="*/ 3629 h 10000"/>
              <a:gd name="connsiteX5" fmla="*/ 680 w 10000"/>
              <a:gd name="connsiteY5" fmla="*/ 737 h 10000"/>
              <a:gd name="connsiteX6" fmla="*/ 9311 w 10000"/>
              <a:gd name="connsiteY6" fmla="*/ 692 h 10000"/>
              <a:gd name="connsiteX7" fmla="*/ 9455 w 10000"/>
              <a:gd name="connsiteY7" fmla="*/ 10000 h 10000"/>
              <a:gd name="connsiteX8" fmla="*/ 680 w 10000"/>
              <a:gd name="connsiteY8" fmla="*/ 9954 h 10000"/>
              <a:gd name="connsiteX9" fmla="*/ 680 w 10000"/>
              <a:gd name="connsiteY9" fmla="*/ 7089 h 10000"/>
              <a:gd name="connsiteX0" fmla="*/ 680 w 10000"/>
              <a:gd name="connsiteY0" fmla="*/ 7089 h 10000"/>
              <a:gd name="connsiteX1" fmla="*/ 468 w 10000"/>
              <a:gd name="connsiteY1" fmla="*/ 7295 h 10000"/>
              <a:gd name="connsiteX2" fmla="*/ 0 w 10000"/>
              <a:gd name="connsiteY2" fmla="*/ 5359 h 10000"/>
              <a:gd name="connsiteX3" fmla="*/ 468 w 10000"/>
              <a:gd name="connsiteY3" fmla="*/ 3422 h 10000"/>
              <a:gd name="connsiteX4" fmla="*/ 680 w 10000"/>
              <a:gd name="connsiteY4" fmla="*/ 3629 h 10000"/>
              <a:gd name="connsiteX5" fmla="*/ 680 w 10000"/>
              <a:gd name="connsiteY5" fmla="*/ 737 h 10000"/>
              <a:gd name="connsiteX6" fmla="*/ 9311 w 10000"/>
              <a:gd name="connsiteY6" fmla="*/ 692 h 10000"/>
              <a:gd name="connsiteX7" fmla="*/ 9455 w 10000"/>
              <a:gd name="connsiteY7" fmla="*/ 10000 h 10000"/>
              <a:gd name="connsiteX8" fmla="*/ 680 w 10000"/>
              <a:gd name="connsiteY8" fmla="*/ 9954 h 10000"/>
              <a:gd name="connsiteX9" fmla="*/ 680 w 10000"/>
              <a:gd name="connsiteY9" fmla="*/ 7089 h 10000"/>
              <a:gd name="connsiteX0" fmla="*/ 680 w 10000"/>
              <a:gd name="connsiteY0" fmla="*/ 7082 h 9993"/>
              <a:gd name="connsiteX1" fmla="*/ 468 w 10000"/>
              <a:gd name="connsiteY1" fmla="*/ 7288 h 9993"/>
              <a:gd name="connsiteX2" fmla="*/ 0 w 10000"/>
              <a:gd name="connsiteY2" fmla="*/ 5352 h 9993"/>
              <a:gd name="connsiteX3" fmla="*/ 468 w 10000"/>
              <a:gd name="connsiteY3" fmla="*/ 3415 h 9993"/>
              <a:gd name="connsiteX4" fmla="*/ 680 w 10000"/>
              <a:gd name="connsiteY4" fmla="*/ 3622 h 9993"/>
              <a:gd name="connsiteX5" fmla="*/ 680 w 10000"/>
              <a:gd name="connsiteY5" fmla="*/ 730 h 9993"/>
              <a:gd name="connsiteX6" fmla="*/ 9311 w 10000"/>
              <a:gd name="connsiteY6" fmla="*/ 685 h 9993"/>
              <a:gd name="connsiteX7" fmla="*/ 9455 w 10000"/>
              <a:gd name="connsiteY7" fmla="*/ 9993 h 9993"/>
              <a:gd name="connsiteX8" fmla="*/ 680 w 10000"/>
              <a:gd name="connsiteY8" fmla="*/ 9947 h 9993"/>
              <a:gd name="connsiteX9" fmla="*/ 680 w 10000"/>
              <a:gd name="connsiteY9" fmla="*/ 7082 h 9993"/>
              <a:gd name="connsiteX0" fmla="*/ 680 w 10000"/>
              <a:gd name="connsiteY0" fmla="*/ 6402 h 9315"/>
              <a:gd name="connsiteX1" fmla="*/ 468 w 10000"/>
              <a:gd name="connsiteY1" fmla="*/ 6608 h 9315"/>
              <a:gd name="connsiteX2" fmla="*/ 0 w 10000"/>
              <a:gd name="connsiteY2" fmla="*/ 4671 h 9315"/>
              <a:gd name="connsiteX3" fmla="*/ 468 w 10000"/>
              <a:gd name="connsiteY3" fmla="*/ 2732 h 9315"/>
              <a:gd name="connsiteX4" fmla="*/ 680 w 10000"/>
              <a:gd name="connsiteY4" fmla="*/ 2940 h 9315"/>
              <a:gd name="connsiteX5" fmla="*/ 680 w 10000"/>
              <a:gd name="connsiteY5" fmla="*/ 46 h 9315"/>
              <a:gd name="connsiteX6" fmla="*/ 9311 w 10000"/>
              <a:gd name="connsiteY6" fmla="*/ 0 h 9315"/>
              <a:gd name="connsiteX7" fmla="*/ 9455 w 10000"/>
              <a:gd name="connsiteY7" fmla="*/ 9315 h 9315"/>
              <a:gd name="connsiteX8" fmla="*/ 680 w 10000"/>
              <a:gd name="connsiteY8" fmla="*/ 9269 h 9315"/>
              <a:gd name="connsiteX9" fmla="*/ 680 w 10000"/>
              <a:gd name="connsiteY9" fmla="*/ 6402 h 9315"/>
              <a:gd name="connsiteX0" fmla="*/ 680 w 9455"/>
              <a:gd name="connsiteY0" fmla="*/ 6873 h 10000"/>
              <a:gd name="connsiteX1" fmla="*/ 468 w 9455"/>
              <a:gd name="connsiteY1" fmla="*/ 7094 h 10000"/>
              <a:gd name="connsiteX2" fmla="*/ 0 w 9455"/>
              <a:gd name="connsiteY2" fmla="*/ 5014 h 10000"/>
              <a:gd name="connsiteX3" fmla="*/ 468 w 9455"/>
              <a:gd name="connsiteY3" fmla="*/ 2933 h 10000"/>
              <a:gd name="connsiteX4" fmla="*/ 680 w 9455"/>
              <a:gd name="connsiteY4" fmla="*/ 3156 h 10000"/>
              <a:gd name="connsiteX5" fmla="*/ 680 w 9455"/>
              <a:gd name="connsiteY5" fmla="*/ 49 h 10000"/>
              <a:gd name="connsiteX6" fmla="*/ 9311 w 9455"/>
              <a:gd name="connsiteY6" fmla="*/ 0 h 10000"/>
              <a:gd name="connsiteX7" fmla="*/ 9455 w 9455"/>
              <a:gd name="connsiteY7" fmla="*/ 10000 h 10000"/>
              <a:gd name="connsiteX8" fmla="*/ 680 w 9455"/>
              <a:gd name="connsiteY8" fmla="*/ 9951 h 10000"/>
              <a:gd name="connsiteX9" fmla="*/ 680 w 9455"/>
              <a:gd name="connsiteY9" fmla="*/ 6873 h 10000"/>
              <a:gd name="connsiteX0" fmla="*/ 719 w 9904"/>
              <a:gd name="connsiteY0" fmla="*/ 6873 h 9967"/>
              <a:gd name="connsiteX1" fmla="*/ 495 w 9904"/>
              <a:gd name="connsiteY1" fmla="*/ 7094 h 9967"/>
              <a:gd name="connsiteX2" fmla="*/ 0 w 9904"/>
              <a:gd name="connsiteY2" fmla="*/ 5014 h 9967"/>
              <a:gd name="connsiteX3" fmla="*/ 495 w 9904"/>
              <a:gd name="connsiteY3" fmla="*/ 2933 h 9967"/>
              <a:gd name="connsiteX4" fmla="*/ 719 w 9904"/>
              <a:gd name="connsiteY4" fmla="*/ 3156 h 9967"/>
              <a:gd name="connsiteX5" fmla="*/ 719 w 9904"/>
              <a:gd name="connsiteY5" fmla="*/ 49 h 9967"/>
              <a:gd name="connsiteX6" fmla="*/ 9848 w 9904"/>
              <a:gd name="connsiteY6" fmla="*/ 0 h 9967"/>
              <a:gd name="connsiteX7" fmla="*/ 9904 w 9904"/>
              <a:gd name="connsiteY7" fmla="*/ 9967 h 9967"/>
              <a:gd name="connsiteX8" fmla="*/ 719 w 9904"/>
              <a:gd name="connsiteY8" fmla="*/ 9951 h 9967"/>
              <a:gd name="connsiteX9" fmla="*/ 719 w 9904"/>
              <a:gd name="connsiteY9" fmla="*/ 6873 h 9967"/>
              <a:gd name="connsiteX0" fmla="*/ 726 w 9968"/>
              <a:gd name="connsiteY0" fmla="*/ 6896 h 9984"/>
              <a:gd name="connsiteX1" fmla="*/ 500 w 9968"/>
              <a:gd name="connsiteY1" fmla="*/ 7117 h 9984"/>
              <a:gd name="connsiteX2" fmla="*/ 0 w 9968"/>
              <a:gd name="connsiteY2" fmla="*/ 5031 h 9984"/>
              <a:gd name="connsiteX3" fmla="*/ 500 w 9968"/>
              <a:gd name="connsiteY3" fmla="*/ 2943 h 9984"/>
              <a:gd name="connsiteX4" fmla="*/ 726 w 9968"/>
              <a:gd name="connsiteY4" fmla="*/ 3166 h 9984"/>
              <a:gd name="connsiteX5" fmla="*/ 726 w 9968"/>
              <a:gd name="connsiteY5" fmla="*/ 49 h 9984"/>
              <a:gd name="connsiteX6" fmla="*/ 9943 w 9968"/>
              <a:gd name="connsiteY6" fmla="*/ 0 h 9984"/>
              <a:gd name="connsiteX7" fmla="*/ 9968 w 9968"/>
              <a:gd name="connsiteY7" fmla="*/ 9966 h 9984"/>
              <a:gd name="connsiteX8" fmla="*/ 726 w 9968"/>
              <a:gd name="connsiteY8" fmla="*/ 9984 h 9984"/>
              <a:gd name="connsiteX9" fmla="*/ 726 w 9968"/>
              <a:gd name="connsiteY9" fmla="*/ 6896 h 9984"/>
              <a:gd name="connsiteX0" fmla="*/ 728 w 10024"/>
              <a:gd name="connsiteY0" fmla="*/ 6907 h 10083"/>
              <a:gd name="connsiteX1" fmla="*/ 502 w 10024"/>
              <a:gd name="connsiteY1" fmla="*/ 7128 h 10083"/>
              <a:gd name="connsiteX2" fmla="*/ 0 w 10024"/>
              <a:gd name="connsiteY2" fmla="*/ 5039 h 10083"/>
              <a:gd name="connsiteX3" fmla="*/ 502 w 10024"/>
              <a:gd name="connsiteY3" fmla="*/ 2948 h 10083"/>
              <a:gd name="connsiteX4" fmla="*/ 728 w 10024"/>
              <a:gd name="connsiteY4" fmla="*/ 3171 h 10083"/>
              <a:gd name="connsiteX5" fmla="*/ 728 w 10024"/>
              <a:gd name="connsiteY5" fmla="*/ 49 h 10083"/>
              <a:gd name="connsiteX6" fmla="*/ 9975 w 10024"/>
              <a:gd name="connsiteY6" fmla="*/ 0 h 10083"/>
              <a:gd name="connsiteX7" fmla="*/ 10024 w 10024"/>
              <a:gd name="connsiteY7" fmla="*/ 10083 h 10083"/>
              <a:gd name="connsiteX8" fmla="*/ 728 w 10024"/>
              <a:gd name="connsiteY8" fmla="*/ 10000 h 10083"/>
              <a:gd name="connsiteX9" fmla="*/ 728 w 10024"/>
              <a:gd name="connsiteY9" fmla="*/ 6907 h 10083"/>
              <a:gd name="connsiteX0" fmla="*/ 728 w 10024"/>
              <a:gd name="connsiteY0" fmla="*/ 6907 h 10049"/>
              <a:gd name="connsiteX1" fmla="*/ 502 w 10024"/>
              <a:gd name="connsiteY1" fmla="*/ 7128 h 10049"/>
              <a:gd name="connsiteX2" fmla="*/ 0 w 10024"/>
              <a:gd name="connsiteY2" fmla="*/ 5039 h 10049"/>
              <a:gd name="connsiteX3" fmla="*/ 502 w 10024"/>
              <a:gd name="connsiteY3" fmla="*/ 2948 h 10049"/>
              <a:gd name="connsiteX4" fmla="*/ 728 w 10024"/>
              <a:gd name="connsiteY4" fmla="*/ 3171 h 10049"/>
              <a:gd name="connsiteX5" fmla="*/ 728 w 10024"/>
              <a:gd name="connsiteY5" fmla="*/ 49 h 10049"/>
              <a:gd name="connsiteX6" fmla="*/ 9975 w 10024"/>
              <a:gd name="connsiteY6" fmla="*/ 0 h 10049"/>
              <a:gd name="connsiteX7" fmla="*/ 10024 w 10024"/>
              <a:gd name="connsiteY7" fmla="*/ 10049 h 10049"/>
              <a:gd name="connsiteX8" fmla="*/ 728 w 10024"/>
              <a:gd name="connsiteY8" fmla="*/ 10000 h 10049"/>
              <a:gd name="connsiteX9" fmla="*/ 728 w 10024"/>
              <a:gd name="connsiteY9" fmla="*/ 6907 h 10049"/>
              <a:gd name="connsiteX0" fmla="*/ 728 w 10024"/>
              <a:gd name="connsiteY0" fmla="*/ 6907 h 10015"/>
              <a:gd name="connsiteX1" fmla="*/ 502 w 10024"/>
              <a:gd name="connsiteY1" fmla="*/ 7128 h 10015"/>
              <a:gd name="connsiteX2" fmla="*/ 0 w 10024"/>
              <a:gd name="connsiteY2" fmla="*/ 5039 h 10015"/>
              <a:gd name="connsiteX3" fmla="*/ 502 w 10024"/>
              <a:gd name="connsiteY3" fmla="*/ 2948 h 10015"/>
              <a:gd name="connsiteX4" fmla="*/ 728 w 10024"/>
              <a:gd name="connsiteY4" fmla="*/ 3171 h 10015"/>
              <a:gd name="connsiteX5" fmla="*/ 728 w 10024"/>
              <a:gd name="connsiteY5" fmla="*/ 49 h 10015"/>
              <a:gd name="connsiteX6" fmla="*/ 9975 w 10024"/>
              <a:gd name="connsiteY6" fmla="*/ 0 h 10015"/>
              <a:gd name="connsiteX7" fmla="*/ 10024 w 10024"/>
              <a:gd name="connsiteY7" fmla="*/ 10015 h 10015"/>
              <a:gd name="connsiteX8" fmla="*/ 728 w 10024"/>
              <a:gd name="connsiteY8" fmla="*/ 10000 h 10015"/>
              <a:gd name="connsiteX9" fmla="*/ 728 w 10024"/>
              <a:gd name="connsiteY9" fmla="*/ 6907 h 10015"/>
              <a:gd name="connsiteX0" fmla="*/ 728 w 10000"/>
              <a:gd name="connsiteY0" fmla="*/ 6907 h 10015"/>
              <a:gd name="connsiteX1" fmla="*/ 502 w 10000"/>
              <a:gd name="connsiteY1" fmla="*/ 7128 h 10015"/>
              <a:gd name="connsiteX2" fmla="*/ 0 w 10000"/>
              <a:gd name="connsiteY2" fmla="*/ 5039 h 10015"/>
              <a:gd name="connsiteX3" fmla="*/ 502 w 10000"/>
              <a:gd name="connsiteY3" fmla="*/ 2948 h 10015"/>
              <a:gd name="connsiteX4" fmla="*/ 728 w 10000"/>
              <a:gd name="connsiteY4" fmla="*/ 3171 h 10015"/>
              <a:gd name="connsiteX5" fmla="*/ 728 w 10000"/>
              <a:gd name="connsiteY5" fmla="*/ 49 h 10015"/>
              <a:gd name="connsiteX6" fmla="*/ 9975 w 10000"/>
              <a:gd name="connsiteY6" fmla="*/ 0 h 10015"/>
              <a:gd name="connsiteX7" fmla="*/ 10000 w 10000"/>
              <a:gd name="connsiteY7" fmla="*/ 10015 h 10015"/>
              <a:gd name="connsiteX8" fmla="*/ 728 w 10000"/>
              <a:gd name="connsiteY8" fmla="*/ 10000 h 10015"/>
              <a:gd name="connsiteX9" fmla="*/ 728 w 10000"/>
              <a:gd name="connsiteY9" fmla="*/ 6907 h 10015"/>
              <a:gd name="connsiteX0" fmla="*/ 728 w 10000"/>
              <a:gd name="connsiteY0" fmla="*/ 6907 h 10015"/>
              <a:gd name="connsiteX1" fmla="*/ 502 w 10000"/>
              <a:gd name="connsiteY1" fmla="*/ 7128 h 10015"/>
              <a:gd name="connsiteX2" fmla="*/ 0 w 10000"/>
              <a:gd name="connsiteY2" fmla="*/ 5039 h 10015"/>
              <a:gd name="connsiteX3" fmla="*/ 502 w 10000"/>
              <a:gd name="connsiteY3" fmla="*/ 2948 h 10015"/>
              <a:gd name="connsiteX4" fmla="*/ 728 w 10000"/>
              <a:gd name="connsiteY4" fmla="*/ 3171 h 10015"/>
              <a:gd name="connsiteX5" fmla="*/ 728 w 10000"/>
              <a:gd name="connsiteY5" fmla="*/ 49 h 10015"/>
              <a:gd name="connsiteX6" fmla="*/ 9975 w 10000"/>
              <a:gd name="connsiteY6" fmla="*/ 0 h 10015"/>
              <a:gd name="connsiteX7" fmla="*/ 10000 w 10000"/>
              <a:gd name="connsiteY7" fmla="*/ 10015 h 10015"/>
              <a:gd name="connsiteX8" fmla="*/ 728 w 10000"/>
              <a:gd name="connsiteY8" fmla="*/ 10000 h 10015"/>
              <a:gd name="connsiteX9" fmla="*/ 728 w 10000"/>
              <a:gd name="connsiteY9" fmla="*/ 6907 h 10015"/>
              <a:gd name="connsiteX0" fmla="*/ 728 w 9992"/>
              <a:gd name="connsiteY0" fmla="*/ 6907 h 10015"/>
              <a:gd name="connsiteX1" fmla="*/ 502 w 9992"/>
              <a:gd name="connsiteY1" fmla="*/ 7128 h 10015"/>
              <a:gd name="connsiteX2" fmla="*/ 0 w 9992"/>
              <a:gd name="connsiteY2" fmla="*/ 5039 h 10015"/>
              <a:gd name="connsiteX3" fmla="*/ 502 w 9992"/>
              <a:gd name="connsiteY3" fmla="*/ 2948 h 10015"/>
              <a:gd name="connsiteX4" fmla="*/ 728 w 9992"/>
              <a:gd name="connsiteY4" fmla="*/ 3171 h 10015"/>
              <a:gd name="connsiteX5" fmla="*/ 728 w 9992"/>
              <a:gd name="connsiteY5" fmla="*/ 49 h 10015"/>
              <a:gd name="connsiteX6" fmla="*/ 9975 w 9992"/>
              <a:gd name="connsiteY6" fmla="*/ 0 h 10015"/>
              <a:gd name="connsiteX7" fmla="*/ 9992 w 9992"/>
              <a:gd name="connsiteY7" fmla="*/ 10015 h 10015"/>
              <a:gd name="connsiteX8" fmla="*/ 728 w 9992"/>
              <a:gd name="connsiteY8" fmla="*/ 10000 h 10015"/>
              <a:gd name="connsiteX9" fmla="*/ 728 w 9992"/>
              <a:gd name="connsiteY9" fmla="*/ 6907 h 10015"/>
              <a:gd name="connsiteX0" fmla="*/ 729 w 10000"/>
              <a:gd name="connsiteY0" fmla="*/ 6865 h 9968"/>
              <a:gd name="connsiteX1" fmla="*/ 502 w 10000"/>
              <a:gd name="connsiteY1" fmla="*/ 7085 h 9968"/>
              <a:gd name="connsiteX2" fmla="*/ 0 w 10000"/>
              <a:gd name="connsiteY2" fmla="*/ 4999 h 9968"/>
              <a:gd name="connsiteX3" fmla="*/ 502 w 10000"/>
              <a:gd name="connsiteY3" fmla="*/ 2912 h 9968"/>
              <a:gd name="connsiteX4" fmla="*/ 729 w 10000"/>
              <a:gd name="connsiteY4" fmla="*/ 3134 h 9968"/>
              <a:gd name="connsiteX5" fmla="*/ 729 w 10000"/>
              <a:gd name="connsiteY5" fmla="*/ 17 h 9968"/>
              <a:gd name="connsiteX6" fmla="*/ 9803 w 10000"/>
              <a:gd name="connsiteY6" fmla="*/ 26 h 9968"/>
              <a:gd name="connsiteX7" fmla="*/ 10000 w 10000"/>
              <a:gd name="connsiteY7" fmla="*/ 9968 h 9968"/>
              <a:gd name="connsiteX8" fmla="*/ 729 w 10000"/>
              <a:gd name="connsiteY8" fmla="*/ 9953 h 9968"/>
              <a:gd name="connsiteX9" fmla="*/ 729 w 10000"/>
              <a:gd name="connsiteY9" fmla="*/ 6865 h 9968"/>
              <a:gd name="connsiteX0" fmla="*/ 729 w 10000"/>
              <a:gd name="connsiteY0" fmla="*/ 6887 h 10000"/>
              <a:gd name="connsiteX1" fmla="*/ 502 w 10000"/>
              <a:gd name="connsiteY1" fmla="*/ 7108 h 10000"/>
              <a:gd name="connsiteX2" fmla="*/ 0 w 10000"/>
              <a:gd name="connsiteY2" fmla="*/ 5015 h 10000"/>
              <a:gd name="connsiteX3" fmla="*/ 502 w 10000"/>
              <a:gd name="connsiteY3" fmla="*/ 2921 h 10000"/>
              <a:gd name="connsiteX4" fmla="*/ 729 w 10000"/>
              <a:gd name="connsiteY4" fmla="*/ 3144 h 10000"/>
              <a:gd name="connsiteX5" fmla="*/ 729 w 10000"/>
              <a:gd name="connsiteY5" fmla="*/ 17 h 10000"/>
              <a:gd name="connsiteX6" fmla="*/ 9858 w 10000"/>
              <a:gd name="connsiteY6" fmla="*/ 26 h 10000"/>
              <a:gd name="connsiteX7" fmla="*/ 10000 w 10000"/>
              <a:gd name="connsiteY7" fmla="*/ 10000 h 10000"/>
              <a:gd name="connsiteX8" fmla="*/ 729 w 10000"/>
              <a:gd name="connsiteY8" fmla="*/ 9985 h 10000"/>
              <a:gd name="connsiteX9" fmla="*/ 729 w 10000"/>
              <a:gd name="connsiteY9" fmla="*/ 6887 h 10000"/>
              <a:gd name="connsiteX0" fmla="*/ 729 w 9858"/>
              <a:gd name="connsiteY0" fmla="*/ 6887 h 10000"/>
              <a:gd name="connsiteX1" fmla="*/ 502 w 9858"/>
              <a:gd name="connsiteY1" fmla="*/ 7108 h 10000"/>
              <a:gd name="connsiteX2" fmla="*/ 0 w 9858"/>
              <a:gd name="connsiteY2" fmla="*/ 5015 h 10000"/>
              <a:gd name="connsiteX3" fmla="*/ 502 w 9858"/>
              <a:gd name="connsiteY3" fmla="*/ 2921 h 10000"/>
              <a:gd name="connsiteX4" fmla="*/ 729 w 9858"/>
              <a:gd name="connsiteY4" fmla="*/ 3144 h 10000"/>
              <a:gd name="connsiteX5" fmla="*/ 729 w 9858"/>
              <a:gd name="connsiteY5" fmla="*/ 17 h 10000"/>
              <a:gd name="connsiteX6" fmla="*/ 9858 w 9858"/>
              <a:gd name="connsiteY6" fmla="*/ 26 h 10000"/>
              <a:gd name="connsiteX7" fmla="*/ 9848 w 9858"/>
              <a:gd name="connsiteY7" fmla="*/ 10000 h 10000"/>
              <a:gd name="connsiteX8" fmla="*/ 729 w 9858"/>
              <a:gd name="connsiteY8" fmla="*/ 9985 h 10000"/>
              <a:gd name="connsiteX9" fmla="*/ 729 w 9858"/>
              <a:gd name="connsiteY9" fmla="*/ 6887 h 10000"/>
              <a:gd name="connsiteX0" fmla="*/ 740 w 10000"/>
              <a:gd name="connsiteY0" fmla="*/ 6887 h 10000"/>
              <a:gd name="connsiteX1" fmla="*/ 509 w 10000"/>
              <a:gd name="connsiteY1" fmla="*/ 7108 h 10000"/>
              <a:gd name="connsiteX2" fmla="*/ 0 w 10000"/>
              <a:gd name="connsiteY2" fmla="*/ 5015 h 10000"/>
              <a:gd name="connsiteX3" fmla="*/ 509 w 10000"/>
              <a:gd name="connsiteY3" fmla="*/ 2921 h 10000"/>
              <a:gd name="connsiteX4" fmla="*/ 740 w 10000"/>
              <a:gd name="connsiteY4" fmla="*/ 3144 h 10000"/>
              <a:gd name="connsiteX5" fmla="*/ 740 w 10000"/>
              <a:gd name="connsiteY5" fmla="*/ 17 h 10000"/>
              <a:gd name="connsiteX6" fmla="*/ 10000 w 10000"/>
              <a:gd name="connsiteY6" fmla="*/ 26 h 10000"/>
              <a:gd name="connsiteX7" fmla="*/ 9990 w 10000"/>
              <a:gd name="connsiteY7" fmla="*/ 10000 h 10000"/>
              <a:gd name="connsiteX8" fmla="*/ 740 w 10000"/>
              <a:gd name="connsiteY8" fmla="*/ 9985 h 10000"/>
              <a:gd name="connsiteX9" fmla="*/ 740 w 10000"/>
              <a:gd name="connsiteY9" fmla="*/ 6887 h 10000"/>
              <a:gd name="connsiteX0" fmla="*/ 740 w 10000"/>
              <a:gd name="connsiteY0" fmla="*/ 6887 h 10027"/>
              <a:gd name="connsiteX1" fmla="*/ 509 w 10000"/>
              <a:gd name="connsiteY1" fmla="*/ 7108 h 10027"/>
              <a:gd name="connsiteX2" fmla="*/ 0 w 10000"/>
              <a:gd name="connsiteY2" fmla="*/ 5015 h 10027"/>
              <a:gd name="connsiteX3" fmla="*/ 509 w 10000"/>
              <a:gd name="connsiteY3" fmla="*/ 2921 h 10027"/>
              <a:gd name="connsiteX4" fmla="*/ 740 w 10000"/>
              <a:gd name="connsiteY4" fmla="*/ 3144 h 10027"/>
              <a:gd name="connsiteX5" fmla="*/ 740 w 10000"/>
              <a:gd name="connsiteY5" fmla="*/ 17 h 10027"/>
              <a:gd name="connsiteX6" fmla="*/ 10000 w 10000"/>
              <a:gd name="connsiteY6" fmla="*/ 26 h 10027"/>
              <a:gd name="connsiteX7" fmla="*/ 9990 w 10000"/>
              <a:gd name="connsiteY7" fmla="*/ 10000 h 10027"/>
              <a:gd name="connsiteX8" fmla="*/ 740 w 10000"/>
              <a:gd name="connsiteY8" fmla="*/ 10027 h 10027"/>
              <a:gd name="connsiteX9" fmla="*/ 740 w 10000"/>
              <a:gd name="connsiteY9" fmla="*/ 6887 h 10027"/>
              <a:gd name="connsiteX0" fmla="*/ 740 w 10000"/>
              <a:gd name="connsiteY0" fmla="*/ 6887 h 10091"/>
              <a:gd name="connsiteX1" fmla="*/ 509 w 10000"/>
              <a:gd name="connsiteY1" fmla="*/ 7108 h 10091"/>
              <a:gd name="connsiteX2" fmla="*/ 0 w 10000"/>
              <a:gd name="connsiteY2" fmla="*/ 5015 h 10091"/>
              <a:gd name="connsiteX3" fmla="*/ 509 w 10000"/>
              <a:gd name="connsiteY3" fmla="*/ 2921 h 10091"/>
              <a:gd name="connsiteX4" fmla="*/ 740 w 10000"/>
              <a:gd name="connsiteY4" fmla="*/ 3144 h 10091"/>
              <a:gd name="connsiteX5" fmla="*/ 740 w 10000"/>
              <a:gd name="connsiteY5" fmla="*/ 17 h 10091"/>
              <a:gd name="connsiteX6" fmla="*/ 10000 w 10000"/>
              <a:gd name="connsiteY6" fmla="*/ 26 h 10091"/>
              <a:gd name="connsiteX7" fmla="*/ 9990 w 10000"/>
              <a:gd name="connsiteY7" fmla="*/ 10091 h 10091"/>
              <a:gd name="connsiteX8" fmla="*/ 740 w 10000"/>
              <a:gd name="connsiteY8" fmla="*/ 10027 h 10091"/>
              <a:gd name="connsiteX9" fmla="*/ 740 w 10000"/>
              <a:gd name="connsiteY9" fmla="*/ 6887 h 10091"/>
              <a:gd name="connsiteX0" fmla="*/ 740 w 10001"/>
              <a:gd name="connsiteY0" fmla="*/ 6887 h 10045"/>
              <a:gd name="connsiteX1" fmla="*/ 509 w 10001"/>
              <a:gd name="connsiteY1" fmla="*/ 7108 h 10045"/>
              <a:gd name="connsiteX2" fmla="*/ 0 w 10001"/>
              <a:gd name="connsiteY2" fmla="*/ 5015 h 10045"/>
              <a:gd name="connsiteX3" fmla="*/ 509 w 10001"/>
              <a:gd name="connsiteY3" fmla="*/ 2921 h 10045"/>
              <a:gd name="connsiteX4" fmla="*/ 740 w 10001"/>
              <a:gd name="connsiteY4" fmla="*/ 3144 h 10045"/>
              <a:gd name="connsiteX5" fmla="*/ 740 w 10001"/>
              <a:gd name="connsiteY5" fmla="*/ 17 h 10045"/>
              <a:gd name="connsiteX6" fmla="*/ 10000 w 10001"/>
              <a:gd name="connsiteY6" fmla="*/ 26 h 10045"/>
              <a:gd name="connsiteX7" fmla="*/ 10001 w 10001"/>
              <a:gd name="connsiteY7" fmla="*/ 10045 h 10045"/>
              <a:gd name="connsiteX8" fmla="*/ 740 w 10001"/>
              <a:gd name="connsiteY8" fmla="*/ 10027 h 10045"/>
              <a:gd name="connsiteX9" fmla="*/ 740 w 10001"/>
              <a:gd name="connsiteY9" fmla="*/ 6887 h 10045"/>
              <a:gd name="connsiteX0" fmla="*/ 740 w 10000"/>
              <a:gd name="connsiteY0" fmla="*/ 6887 h 10045"/>
              <a:gd name="connsiteX1" fmla="*/ 509 w 10000"/>
              <a:gd name="connsiteY1" fmla="*/ 7108 h 10045"/>
              <a:gd name="connsiteX2" fmla="*/ 0 w 10000"/>
              <a:gd name="connsiteY2" fmla="*/ 5015 h 10045"/>
              <a:gd name="connsiteX3" fmla="*/ 509 w 10000"/>
              <a:gd name="connsiteY3" fmla="*/ 2921 h 10045"/>
              <a:gd name="connsiteX4" fmla="*/ 740 w 10000"/>
              <a:gd name="connsiteY4" fmla="*/ 3144 h 10045"/>
              <a:gd name="connsiteX5" fmla="*/ 740 w 10000"/>
              <a:gd name="connsiteY5" fmla="*/ 17 h 10045"/>
              <a:gd name="connsiteX6" fmla="*/ 10000 w 10000"/>
              <a:gd name="connsiteY6" fmla="*/ 26 h 10045"/>
              <a:gd name="connsiteX7" fmla="*/ 9990 w 10000"/>
              <a:gd name="connsiteY7" fmla="*/ 10045 h 10045"/>
              <a:gd name="connsiteX8" fmla="*/ 740 w 10000"/>
              <a:gd name="connsiteY8" fmla="*/ 10027 h 10045"/>
              <a:gd name="connsiteX9" fmla="*/ 740 w 10000"/>
              <a:gd name="connsiteY9" fmla="*/ 6887 h 10045"/>
              <a:gd name="connsiteX0" fmla="*/ 740 w 10000"/>
              <a:gd name="connsiteY0" fmla="*/ 6887 h 10074"/>
              <a:gd name="connsiteX1" fmla="*/ 509 w 10000"/>
              <a:gd name="connsiteY1" fmla="*/ 7108 h 10074"/>
              <a:gd name="connsiteX2" fmla="*/ 0 w 10000"/>
              <a:gd name="connsiteY2" fmla="*/ 5015 h 10074"/>
              <a:gd name="connsiteX3" fmla="*/ 509 w 10000"/>
              <a:gd name="connsiteY3" fmla="*/ 2921 h 10074"/>
              <a:gd name="connsiteX4" fmla="*/ 740 w 10000"/>
              <a:gd name="connsiteY4" fmla="*/ 3144 h 10074"/>
              <a:gd name="connsiteX5" fmla="*/ 740 w 10000"/>
              <a:gd name="connsiteY5" fmla="*/ 17 h 10074"/>
              <a:gd name="connsiteX6" fmla="*/ 10000 w 10000"/>
              <a:gd name="connsiteY6" fmla="*/ 26 h 10074"/>
              <a:gd name="connsiteX7" fmla="*/ 9990 w 10000"/>
              <a:gd name="connsiteY7" fmla="*/ 10074 h 10074"/>
              <a:gd name="connsiteX8" fmla="*/ 740 w 10000"/>
              <a:gd name="connsiteY8" fmla="*/ 10027 h 10074"/>
              <a:gd name="connsiteX9" fmla="*/ 740 w 10000"/>
              <a:gd name="connsiteY9" fmla="*/ 6887 h 10074"/>
              <a:gd name="connsiteX0" fmla="*/ 740 w 10000"/>
              <a:gd name="connsiteY0" fmla="*/ 6887 h 10074"/>
              <a:gd name="connsiteX1" fmla="*/ 509 w 10000"/>
              <a:gd name="connsiteY1" fmla="*/ 7108 h 10074"/>
              <a:gd name="connsiteX2" fmla="*/ 0 w 10000"/>
              <a:gd name="connsiteY2" fmla="*/ 5015 h 10074"/>
              <a:gd name="connsiteX3" fmla="*/ 509 w 10000"/>
              <a:gd name="connsiteY3" fmla="*/ 2921 h 10074"/>
              <a:gd name="connsiteX4" fmla="*/ 740 w 10000"/>
              <a:gd name="connsiteY4" fmla="*/ 3144 h 10074"/>
              <a:gd name="connsiteX5" fmla="*/ 740 w 10000"/>
              <a:gd name="connsiteY5" fmla="*/ 17 h 10074"/>
              <a:gd name="connsiteX6" fmla="*/ 10000 w 10000"/>
              <a:gd name="connsiteY6" fmla="*/ 26 h 10074"/>
              <a:gd name="connsiteX7" fmla="*/ 9990 w 10000"/>
              <a:gd name="connsiteY7" fmla="*/ 10074 h 10074"/>
              <a:gd name="connsiteX8" fmla="*/ 740 w 10000"/>
              <a:gd name="connsiteY8" fmla="*/ 10027 h 10074"/>
              <a:gd name="connsiteX9" fmla="*/ 740 w 10000"/>
              <a:gd name="connsiteY9" fmla="*/ 6887 h 10074"/>
              <a:gd name="connsiteX0" fmla="*/ 740 w 9990"/>
              <a:gd name="connsiteY0" fmla="*/ 6887 h 10074"/>
              <a:gd name="connsiteX1" fmla="*/ 509 w 9990"/>
              <a:gd name="connsiteY1" fmla="*/ 7108 h 10074"/>
              <a:gd name="connsiteX2" fmla="*/ 0 w 9990"/>
              <a:gd name="connsiteY2" fmla="*/ 5015 h 10074"/>
              <a:gd name="connsiteX3" fmla="*/ 509 w 9990"/>
              <a:gd name="connsiteY3" fmla="*/ 2921 h 10074"/>
              <a:gd name="connsiteX4" fmla="*/ 740 w 9990"/>
              <a:gd name="connsiteY4" fmla="*/ 3144 h 10074"/>
              <a:gd name="connsiteX5" fmla="*/ 740 w 9990"/>
              <a:gd name="connsiteY5" fmla="*/ 17 h 10074"/>
              <a:gd name="connsiteX6" fmla="*/ 9972 w 9990"/>
              <a:gd name="connsiteY6" fmla="*/ 26 h 10074"/>
              <a:gd name="connsiteX7" fmla="*/ 9990 w 9990"/>
              <a:gd name="connsiteY7" fmla="*/ 10074 h 10074"/>
              <a:gd name="connsiteX8" fmla="*/ 740 w 9990"/>
              <a:gd name="connsiteY8" fmla="*/ 10027 h 10074"/>
              <a:gd name="connsiteX9" fmla="*/ 740 w 9990"/>
              <a:gd name="connsiteY9" fmla="*/ 6887 h 10074"/>
              <a:gd name="connsiteX0" fmla="*/ 741 w 10000"/>
              <a:gd name="connsiteY0" fmla="*/ 6836 h 9971"/>
              <a:gd name="connsiteX1" fmla="*/ 510 w 10000"/>
              <a:gd name="connsiteY1" fmla="*/ 7056 h 9971"/>
              <a:gd name="connsiteX2" fmla="*/ 0 w 10000"/>
              <a:gd name="connsiteY2" fmla="*/ 4978 h 9971"/>
              <a:gd name="connsiteX3" fmla="*/ 510 w 10000"/>
              <a:gd name="connsiteY3" fmla="*/ 2900 h 9971"/>
              <a:gd name="connsiteX4" fmla="*/ 741 w 10000"/>
              <a:gd name="connsiteY4" fmla="*/ 3121 h 9971"/>
              <a:gd name="connsiteX5" fmla="*/ 741 w 10000"/>
              <a:gd name="connsiteY5" fmla="*/ 17 h 9971"/>
              <a:gd name="connsiteX6" fmla="*/ 9982 w 10000"/>
              <a:gd name="connsiteY6" fmla="*/ 26 h 9971"/>
              <a:gd name="connsiteX7" fmla="*/ 10000 w 10000"/>
              <a:gd name="connsiteY7" fmla="*/ 9971 h 9971"/>
              <a:gd name="connsiteX8" fmla="*/ 741 w 10000"/>
              <a:gd name="connsiteY8" fmla="*/ 9953 h 9971"/>
              <a:gd name="connsiteX9" fmla="*/ 741 w 10000"/>
              <a:gd name="connsiteY9" fmla="*/ 6836 h 9971"/>
              <a:gd name="connsiteX0" fmla="*/ 741 w 9993"/>
              <a:gd name="connsiteY0" fmla="*/ 6856 h 10000"/>
              <a:gd name="connsiteX1" fmla="*/ 510 w 9993"/>
              <a:gd name="connsiteY1" fmla="*/ 7077 h 10000"/>
              <a:gd name="connsiteX2" fmla="*/ 0 w 9993"/>
              <a:gd name="connsiteY2" fmla="*/ 4992 h 10000"/>
              <a:gd name="connsiteX3" fmla="*/ 510 w 9993"/>
              <a:gd name="connsiteY3" fmla="*/ 2908 h 10000"/>
              <a:gd name="connsiteX4" fmla="*/ 741 w 9993"/>
              <a:gd name="connsiteY4" fmla="*/ 3130 h 10000"/>
              <a:gd name="connsiteX5" fmla="*/ 741 w 9993"/>
              <a:gd name="connsiteY5" fmla="*/ 17 h 10000"/>
              <a:gd name="connsiteX6" fmla="*/ 9982 w 9993"/>
              <a:gd name="connsiteY6" fmla="*/ 26 h 10000"/>
              <a:gd name="connsiteX7" fmla="*/ 9993 w 9993"/>
              <a:gd name="connsiteY7" fmla="*/ 10000 h 10000"/>
              <a:gd name="connsiteX8" fmla="*/ 741 w 9993"/>
              <a:gd name="connsiteY8" fmla="*/ 9982 h 10000"/>
              <a:gd name="connsiteX9" fmla="*/ 741 w 9993"/>
              <a:gd name="connsiteY9" fmla="*/ 6856 h 10000"/>
              <a:gd name="connsiteX0" fmla="*/ 742 w 9989"/>
              <a:gd name="connsiteY0" fmla="*/ 6856 h 10029"/>
              <a:gd name="connsiteX1" fmla="*/ 510 w 9989"/>
              <a:gd name="connsiteY1" fmla="*/ 7077 h 10029"/>
              <a:gd name="connsiteX2" fmla="*/ 0 w 9989"/>
              <a:gd name="connsiteY2" fmla="*/ 4992 h 10029"/>
              <a:gd name="connsiteX3" fmla="*/ 510 w 9989"/>
              <a:gd name="connsiteY3" fmla="*/ 2908 h 10029"/>
              <a:gd name="connsiteX4" fmla="*/ 742 w 9989"/>
              <a:gd name="connsiteY4" fmla="*/ 3130 h 10029"/>
              <a:gd name="connsiteX5" fmla="*/ 742 w 9989"/>
              <a:gd name="connsiteY5" fmla="*/ 17 h 10029"/>
              <a:gd name="connsiteX6" fmla="*/ 9989 w 9989"/>
              <a:gd name="connsiteY6" fmla="*/ 26 h 10029"/>
              <a:gd name="connsiteX7" fmla="*/ 9986 w 9989"/>
              <a:gd name="connsiteY7" fmla="*/ 10029 h 10029"/>
              <a:gd name="connsiteX8" fmla="*/ 742 w 9989"/>
              <a:gd name="connsiteY8" fmla="*/ 9982 h 10029"/>
              <a:gd name="connsiteX9" fmla="*/ 742 w 9989"/>
              <a:gd name="connsiteY9" fmla="*/ 6856 h 10029"/>
              <a:gd name="connsiteX0" fmla="*/ 743 w 10000"/>
              <a:gd name="connsiteY0" fmla="*/ 6836 h 10000"/>
              <a:gd name="connsiteX1" fmla="*/ 511 w 10000"/>
              <a:gd name="connsiteY1" fmla="*/ 7057 h 10000"/>
              <a:gd name="connsiteX2" fmla="*/ 0 w 10000"/>
              <a:gd name="connsiteY2" fmla="*/ 4978 h 10000"/>
              <a:gd name="connsiteX3" fmla="*/ 511 w 10000"/>
              <a:gd name="connsiteY3" fmla="*/ 2900 h 10000"/>
              <a:gd name="connsiteX4" fmla="*/ 743 w 10000"/>
              <a:gd name="connsiteY4" fmla="*/ 3121 h 10000"/>
              <a:gd name="connsiteX5" fmla="*/ 743 w 10000"/>
              <a:gd name="connsiteY5" fmla="*/ 17 h 10000"/>
              <a:gd name="connsiteX6" fmla="*/ 10000 w 10000"/>
              <a:gd name="connsiteY6" fmla="*/ 26 h 10000"/>
              <a:gd name="connsiteX7" fmla="*/ 9997 w 10000"/>
              <a:gd name="connsiteY7" fmla="*/ 10000 h 10000"/>
              <a:gd name="connsiteX8" fmla="*/ 743 w 10000"/>
              <a:gd name="connsiteY8" fmla="*/ 9982 h 10000"/>
              <a:gd name="connsiteX9" fmla="*/ 743 w 10000"/>
              <a:gd name="connsiteY9" fmla="*/ 6836 h 10000"/>
              <a:gd name="connsiteX0" fmla="*/ 743 w 10004"/>
              <a:gd name="connsiteY0" fmla="*/ 6836 h 9982"/>
              <a:gd name="connsiteX1" fmla="*/ 511 w 10004"/>
              <a:gd name="connsiteY1" fmla="*/ 7057 h 9982"/>
              <a:gd name="connsiteX2" fmla="*/ 0 w 10004"/>
              <a:gd name="connsiteY2" fmla="*/ 4978 h 9982"/>
              <a:gd name="connsiteX3" fmla="*/ 511 w 10004"/>
              <a:gd name="connsiteY3" fmla="*/ 2900 h 9982"/>
              <a:gd name="connsiteX4" fmla="*/ 743 w 10004"/>
              <a:gd name="connsiteY4" fmla="*/ 3121 h 9982"/>
              <a:gd name="connsiteX5" fmla="*/ 743 w 10004"/>
              <a:gd name="connsiteY5" fmla="*/ 17 h 9982"/>
              <a:gd name="connsiteX6" fmla="*/ 10000 w 10004"/>
              <a:gd name="connsiteY6" fmla="*/ 26 h 9982"/>
              <a:gd name="connsiteX7" fmla="*/ 10004 w 10004"/>
              <a:gd name="connsiteY7" fmla="*/ 9971 h 9982"/>
              <a:gd name="connsiteX8" fmla="*/ 743 w 10004"/>
              <a:gd name="connsiteY8" fmla="*/ 9982 h 9982"/>
              <a:gd name="connsiteX9" fmla="*/ 743 w 10004"/>
              <a:gd name="connsiteY9" fmla="*/ 6836 h 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4" h="9982">
                <a:moveTo>
                  <a:pt x="743" y="6836"/>
                </a:moveTo>
                <a:cubicBezTo>
                  <a:pt x="674" y="6971"/>
                  <a:pt x="592" y="7057"/>
                  <a:pt x="511" y="7057"/>
                </a:cubicBezTo>
                <a:cubicBezTo>
                  <a:pt x="224" y="7057"/>
                  <a:pt x="0" y="6114"/>
                  <a:pt x="0" y="4978"/>
                </a:cubicBezTo>
                <a:cubicBezTo>
                  <a:pt x="0" y="3815"/>
                  <a:pt x="224" y="2900"/>
                  <a:pt x="511" y="2900"/>
                </a:cubicBezTo>
                <a:cubicBezTo>
                  <a:pt x="592" y="2900"/>
                  <a:pt x="674" y="2983"/>
                  <a:pt x="743" y="3121"/>
                </a:cubicBezTo>
                <a:cubicBezTo>
                  <a:pt x="743" y="17"/>
                  <a:pt x="741" y="1089"/>
                  <a:pt x="743" y="17"/>
                </a:cubicBezTo>
                <a:cubicBezTo>
                  <a:pt x="2864" y="-29"/>
                  <a:pt x="8225" y="39"/>
                  <a:pt x="10000" y="26"/>
                </a:cubicBezTo>
                <a:cubicBezTo>
                  <a:pt x="9994" y="4444"/>
                  <a:pt x="10004" y="9971"/>
                  <a:pt x="10004" y="9971"/>
                </a:cubicBezTo>
                <a:lnTo>
                  <a:pt x="743" y="9982"/>
                </a:lnTo>
                <a:lnTo>
                  <a:pt x="743" y="6836"/>
                </a:lnTo>
                <a:close/>
              </a:path>
            </a:pathLst>
          </a:custGeom>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p>
            <a:pPr lvl="0" algn="ctr"/>
            <a:r>
              <a:rPr lang="es-EC" sz="1600" dirty="0"/>
              <a:t>	</a:t>
            </a:r>
            <a:endParaRPr lang="es-EC" sz="1600" dirty="0" smtClean="0"/>
          </a:p>
          <a:p>
            <a:pPr lvl="0" algn="ctr"/>
            <a:r>
              <a:rPr lang="es-EC" sz="1600" dirty="0" smtClean="0"/>
              <a:t>	Contratación </a:t>
            </a:r>
            <a:r>
              <a:rPr lang="es-EC" sz="1600" dirty="0"/>
              <a:t>de personal calificado y con experiencia en el área de créditos y </a:t>
            </a:r>
            <a:r>
              <a:rPr lang="es-EC" sz="1600" dirty="0" smtClean="0"/>
              <a:t>cobranza.</a:t>
            </a:r>
          </a:p>
          <a:p>
            <a:pPr lvl="0" algn="ctr"/>
            <a:r>
              <a:rPr lang="es-EC" sz="1600" dirty="0" smtClean="0"/>
              <a:t>Capacitaciones </a:t>
            </a:r>
            <a:r>
              <a:rPr lang="es-EC" sz="1600" dirty="0"/>
              <a:t>periódicas en las que se aborden técnicas y estrategias de comunicación con el cliente y del mismo modo se desarrollen destrezas y habilidades en el área de cobranza. </a:t>
            </a:r>
          </a:p>
        </p:txBody>
      </p:sp>
      <p:grpSp>
        <p:nvGrpSpPr>
          <p:cNvPr id="61" name="Group 4"/>
          <p:cNvGrpSpPr>
            <a:grpSpLocks noChangeAspect="1"/>
          </p:cNvGrpSpPr>
          <p:nvPr/>
        </p:nvGrpSpPr>
        <p:grpSpPr bwMode="auto">
          <a:xfrm>
            <a:off x="647397" y="4381180"/>
            <a:ext cx="692942" cy="1737360"/>
            <a:chOff x="864" y="542"/>
            <a:chExt cx="1453" cy="3643"/>
          </a:xfrm>
        </p:grpSpPr>
        <p:sp>
          <p:nvSpPr>
            <p:cNvPr id="62"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67" name="Group 4"/>
          <p:cNvGrpSpPr>
            <a:grpSpLocks noChangeAspect="1"/>
          </p:cNvGrpSpPr>
          <p:nvPr/>
        </p:nvGrpSpPr>
        <p:grpSpPr bwMode="auto">
          <a:xfrm>
            <a:off x="1575056" y="2750045"/>
            <a:ext cx="692942" cy="1737360"/>
            <a:chOff x="864" y="542"/>
            <a:chExt cx="1453" cy="3643"/>
          </a:xfrm>
        </p:grpSpPr>
        <p:sp>
          <p:nvSpPr>
            <p:cNvPr id="68"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1"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pic>
        <p:nvPicPr>
          <p:cNvPr id="37"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206" y="196948"/>
            <a:ext cx="914399" cy="93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879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250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2" presetClass="entr" presetSubtype="2" fill="hold" grpId="0" nodeType="withEffect">
                                  <p:stCondLst>
                                    <p:cond delay="300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1+#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36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nodeType="withEffect">
                                  <p:stCondLst>
                                    <p:cond delay="360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2" presetClass="entr" presetSubtype="2" fill="hold" grpId="0" nodeType="withEffect">
                                  <p:stCondLst>
                                    <p:cond delay="41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1+#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47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470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2" presetClass="entr" presetSubtype="2" fill="hold" grpId="0" nodeType="withEffect">
                                  <p:stCondLst>
                                    <p:cond delay="520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1+#ppt_w/2"/>
                                          </p:val>
                                        </p:tav>
                                        <p:tav tm="100000">
                                          <p:val>
                                            <p:strVal val="#ppt_x"/>
                                          </p:val>
                                        </p:tav>
                                      </p:tavLst>
                                    </p:anim>
                                    <p:anim calcmode="lin" valueType="num">
                                      <p:cBhvr additive="base">
                                        <p:cTn id="34"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470" y="1009934"/>
            <a:ext cx="7885112" cy="4817660"/>
          </a:xfrm>
        </p:spPr>
      </p:pic>
      <p:pic>
        <p:nvPicPr>
          <p:cNvPr id="5"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2069" y="255715"/>
            <a:ext cx="1534511" cy="153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193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796332" y="340192"/>
            <a:ext cx="7023076" cy="523220"/>
          </a:xfrm>
          <a:prstGeom prst="rect">
            <a:avLst/>
          </a:prstGeom>
          <a:noFill/>
        </p:spPr>
        <p:txBody>
          <a:bodyPr wrap="none" rtlCol="0">
            <a:spAutoFit/>
          </a:bodyPr>
          <a:lstStyle/>
          <a:p>
            <a:r>
              <a:rPr lang="es-ES" sz="2800" b="1" dirty="0" smtClean="0"/>
              <a:t>Matriz de Síntesis del Marco Teórico</a:t>
            </a:r>
            <a:endParaRPr lang="es-ES" sz="2800" b="1" dirty="0"/>
          </a:p>
        </p:txBody>
      </p:sp>
      <p:pic>
        <p:nvPicPr>
          <p:cNvPr id="21"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478" y="74062"/>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2893401189"/>
              </p:ext>
            </p:extLst>
          </p:nvPr>
        </p:nvGraphicFramePr>
        <p:xfrm>
          <a:off x="596900" y="999892"/>
          <a:ext cx="10798981" cy="5228598"/>
        </p:xfrm>
        <a:graphic>
          <a:graphicData uri="http://schemas.openxmlformats.org/drawingml/2006/table">
            <a:tbl>
              <a:tblPr firstRow="1" firstCol="1" bandRow="1">
                <a:tableStyleId>{3B4B98B0-60AC-42C2-AFA5-B58CD77FA1E5}</a:tableStyleId>
              </a:tblPr>
              <a:tblGrid>
                <a:gridCol w="1641872">
                  <a:extLst>
                    <a:ext uri="{9D8B030D-6E8A-4147-A177-3AD203B41FA5}">
                      <a16:colId xmlns:a16="http://schemas.microsoft.com/office/drawing/2014/main" val="20000"/>
                    </a:ext>
                  </a:extLst>
                </a:gridCol>
                <a:gridCol w="1923795">
                  <a:extLst>
                    <a:ext uri="{9D8B030D-6E8A-4147-A177-3AD203B41FA5}">
                      <a16:colId xmlns:a16="http://schemas.microsoft.com/office/drawing/2014/main" val="20001"/>
                    </a:ext>
                  </a:extLst>
                </a:gridCol>
                <a:gridCol w="1787104">
                  <a:extLst>
                    <a:ext uri="{9D8B030D-6E8A-4147-A177-3AD203B41FA5}">
                      <a16:colId xmlns:a16="http://schemas.microsoft.com/office/drawing/2014/main" val="20002"/>
                    </a:ext>
                  </a:extLst>
                </a:gridCol>
                <a:gridCol w="3163608">
                  <a:extLst>
                    <a:ext uri="{9D8B030D-6E8A-4147-A177-3AD203B41FA5}">
                      <a16:colId xmlns:a16="http://schemas.microsoft.com/office/drawing/2014/main" val="20003"/>
                    </a:ext>
                  </a:extLst>
                </a:gridCol>
                <a:gridCol w="2282602">
                  <a:extLst>
                    <a:ext uri="{9D8B030D-6E8A-4147-A177-3AD203B41FA5}">
                      <a16:colId xmlns:a16="http://schemas.microsoft.com/office/drawing/2014/main" val="20004"/>
                    </a:ext>
                  </a:extLst>
                </a:gridCol>
              </a:tblGrid>
              <a:tr h="210898">
                <a:tc gridSpan="5">
                  <a:txBody>
                    <a:bodyPr/>
                    <a:lstStyle/>
                    <a:p>
                      <a:pPr algn="ctr" fontAlgn="ctr"/>
                      <a:r>
                        <a:rPr lang="es-EC" sz="1600" u="none" strike="noStrike" dirty="0">
                          <a:effectLst/>
                        </a:rPr>
                        <a:t>MARCO TEORICO </a:t>
                      </a:r>
                      <a:endParaRPr lang="es-EC" sz="1600" b="1" i="0" u="none" strike="noStrike" dirty="0">
                        <a:solidFill>
                          <a:srgbClr val="000000"/>
                        </a:solidFill>
                        <a:effectLst/>
                        <a:latin typeface="Times New Roman"/>
                      </a:endParaRPr>
                    </a:p>
                  </a:txBody>
                  <a:tcPr marL="7393" marR="7393" marT="7393" marB="0" anchor="ctr">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10898">
                <a:tc>
                  <a:txBody>
                    <a:bodyPr/>
                    <a:lstStyle/>
                    <a:p>
                      <a:pPr algn="l" fontAlgn="ctr"/>
                      <a:r>
                        <a:rPr lang="es-EC" sz="1300" u="none" strike="noStrike" dirty="0">
                          <a:effectLst/>
                        </a:rPr>
                        <a:t>Teoría de Soporte </a:t>
                      </a:r>
                      <a:endParaRPr lang="es-EC" sz="13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300" u="none" strike="noStrike" dirty="0">
                          <a:effectLst/>
                        </a:rPr>
                        <a:t>Paper Base</a:t>
                      </a:r>
                      <a:endParaRPr lang="es-EC" sz="13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fontAlgn="ctr"/>
                      <a:r>
                        <a:rPr lang="es-EC" sz="1400" u="none" strike="noStrike">
                          <a:effectLst/>
                        </a:rPr>
                        <a:t> </a:t>
                      </a:r>
                      <a:endParaRPr lang="es-EC" sz="1400" b="1" i="0" u="none" strike="noStrike">
                        <a:solidFill>
                          <a:srgbClr val="000000"/>
                        </a:solidFill>
                        <a:effectLst/>
                        <a:latin typeface="Times New Roman"/>
                      </a:endParaRPr>
                    </a:p>
                  </a:txBody>
                  <a:tcPr marL="7393" marR="7393" marT="73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fontAlgn="ctr"/>
                      <a:r>
                        <a:rPr lang="es-EC" sz="1400" u="none" strike="noStrike" dirty="0">
                          <a:effectLst/>
                        </a:rPr>
                        <a:t>Marco Referencial </a:t>
                      </a:r>
                      <a:endParaRPr lang="es-EC" sz="1400" b="1" i="0" u="none" strike="noStrike" dirty="0">
                        <a:solidFill>
                          <a:srgbClr val="000000"/>
                        </a:solidFill>
                        <a:effectLst/>
                        <a:latin typeface="Times New Roman"/>
                      </a:endParaRPr>
                    </a:p>
                  </a:txBody>
                  <a:tcPr marL="7393" marR="7393" marT="73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dirty="0">
                          <a:effectLst/>
                        </a:rPr>
                        <a:t> </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1663">
                <a:tc>
                  <a:txBody>
                    <a:bodyPr/>
                    <a:lstStyle/>
                    <a:p>
                      <a:pPr algn="l" fontAlgn="ctr"/>
                      <a:r>
                        <a:rPr lang="es-EC" sz="1300" u="none" strike="noStrike">
                          <a:effectLst/>
                        </a:rPr>
                        <a:t>La teoría de la calidad de Kaoru Ishikawa </a:t>
                      </a:r>
                      <a:endParaRPr lang="es-EC" sz="1300" b="1"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300" u="none" strike="noStrike" dirty="0">
                          <a:effectLst/>
                        </a:rPr>
                        <a:t>Autores: Claudio </a:t>
                      </a:r>
                      <a:r>
                        <a:rPr lang="es-EC" sz="1300" u="none" strike="noStrike" dirty="0" err="1">
                          <a:effectLst/>
                        </a:rPr>
                        <a:t>Fiorillo</a:t>
                      </a:r>
                      <a:endParaRPr lang="es-EC" sz="13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dirty="0">
                          <a:effectLst/>
                        </a:rPr>
                        <a:t>Paper 1</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dirty="0">
                          <a:effectLst/>
                        </a:rPr>
                        <a:t>Paper 2</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dirty="0">
                          <a:effectLst/>
                        </a:rPr>
                        <a:t>Paper 3</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16868">
                <a:tc>
                  <a:txBody>
                    <a:bodyPr/>
                    <a:lstStyle/>
                    <a:p>
                      <a:pPr algn="l" fontAlgn="ctr"/>
                      <a:r>
                        <a:rPr lang="es-EC" sz="1300" u="none" strike="noStrike">
                          <a:effectLst/>
                        </a:rPr>
                        <a:t>Calidad del servicio</a:t>
                      </a:r>
                      <a:endParaRPr lang="es-EC" sz="1300" b="0" i="0" u="none" strike="noStrike">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300" u="none" strike="noStrike">
                          <a:effectLst/>
                        </a:rPr>
                        <a:t>Tendencias de cobranza y recuperación de cartera en el sector financiero a partir de la crisis:</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es-EC" sz="1400" u="none" strike="noStrike" dirty="0">
                          <a:effectLst/>
                        </a:rPr>
                        <a:t>Optimización del Proceso de Cobranza</a:t>
                      </a:r>
                      <a:endParaRPr lang="es-EC" sz="14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dirty="0">
                          <a:effectLst/>
                        </a:rPr>
                        <a:t>Una mirada crítica a las cobranzas extrajudiciales a la luz de la ley 19.496.</a:t>
                      </a:r>
                      <a:endParaRPr lang="es-EC" sz="14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es-EC" sz="1400" u="none" strike="noStrike" dirty="0">
                          <a:effectLst/>
                        </a:rPr>
                        <a:t>Estrategia de recuperación de carteras vencidas</a:t>
                      </a:r>
                      <a:endParaRPr lang="es-EC" sz="14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16868">
                <a:tc>
                  <a:txBody>
                    <a:bodyPr/>
                    <a:lstStyle/>
                    <a:p>
                      <a:pPr algn="l" fontAlgn="ctr"/>
                      <a:r>
                        <a:rPr lang="es-EC" sz="1300" u="none" strike="noStrike">
                          <a:effectLst/>
                        </a:rPr>
                        <a:t>(Joseph M. Juran, 2001)</a:t>
                      </a:r>
                      <a:endParaRPr lang="es-EC" sz="1300" b="0" i="0" u="none" strike="noStrike">
                        <a:solidFill>
                          <a:srgbClr val="ED7D31"/>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300" u="none" strike="noStrike">
                          <a:effectLst/>
                        </a:rPr>
                        <a:t>Punto de vista sobre las prácticas para eficientar la labor de cobranza de las instituciones financieras</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C"/>
                    </a:p>
                  </a:txBody>
                  <a:tcPr/>
                </a:tc>
                <a:tc rowSpan="3">
                  <a:txBody>
                    <a:bodyPr/>
                    <a:lstStyle/>
                    <a:p>
                      <a:pPr algn="ctr" fontAlgn="ctr"/>
                      <a:r>
                        <a:rPr lang="es-EC" sz="1400" u="none" strike="noStrike" dirty="0">
                          <a:effectLst/>
                        </a:rPr>
                        <a:t>Análisis de su regulación y sentencias judiciales</a:t>
                      </a:r>
                      <a:endParaRPr lang="es-EC" sz="14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10004"/>
                  </a:ext>
                </a:extLst>
              </a:tr>
              <a:tr h="210898">
                <a:tc>
                  <a:txBody>
                    <a:bodyPr/>
                    <a:lstStyle/>
                    <a:p>
                      <a:pPr algn="l" fontAlgn="ctr"/>
                      <a:r>
                        <a:rPr lang="es-EC" sz="1300" u="none" strike="noStrike">
                          <a:effectLst/>
                        </a:rPr>
                        <a:t> </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300" u="none" strike="noStrike">
                          <a:effectLst/>
                        </a:rPr>
                        <a:t>Revista Deloite</a:t>
                      </a:r>
                      <a:endParaRPr lang="es-EC" sz="1300" b="0" i="0" u="none" strike="noStrike">
                        <a:solidFill>
                          <a:srgbClr val="000000"/>
                        </a:solidFill>
                        <a:effectLst/>
                        <a:latin typeface="Calibri"/>
                      </a:endParaRPr>
                    </a:p>
                  </a:txBody>
                  <a:tcPr marL="7393" marR="7393" marT="73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5"/>
                  </a:ext>
                </a:extLst>
              </a:tr>
              <a:tr h="210898">
                <a:tc>
                  <a:txBody>
                    <a:bodyPr/>
                    <a:lstStyle/>
                    <a:p>
                      <a:pPr algn="l" fontAlgn="ctr"/>
                      <a:r>
                        <a:rPr lang="es-EC" sz="1300" u="none" strike="noStrike">
                          <a:effectLst/>
                        </a:rPr>
                        <a:t> </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300" u="none" strike="noStrike">
                          <a:effectLst/>
                        </a:rPr>
                        <a:t>Indexada en Scopus</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6"/>
                  </a:ext>
                </a:extLst>
              </a:tr>
              <a:tr h="802292">
                <a:tc rowSpan="6">
                  <a:txBody>
                    <a:bodyPr/>
                    <a:lstStyle/>
                    <a:p>
                      <a:pPr algn="l" fontAlgn="ctr"/>
                      <a:r>
                        <a:rPr lang="es-EC" sz="1300" u="none" strike="noStrike" dirty="0">
                          <a:effectLst/>
                        </a:rPr>
                        <a:t> </a:t>
                      </a:r>
                      <a:endParaRPr lang="es-EC" sz="13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300" b="1" u="none" strike="noStrike" dirty="0">
                          <a:effectLst/>
                        </a:rPr>
                        <a:t>Teoría: Calidad de </a:t>
                      </a:r>
                      <a:r>
                        <a:rPr lang="es-EC" sz="1300" b="1" u="none" strike="noStrike" dirty="0" err="1">
                          <a:effectLst/>
                        </a:rPr>
                        <a:t>Kauro</a:t>
                      </a:r>
                      <a:r>
                        <a:rPr lang="es-EC" sz="1300" b="1" u="none" strike="noStrike" dirty="0">
                          <a:effectLst/>
                        </a:rPr>
                        <a:t> Ishikawa</a:t>
                      </a:r>
                      <a:endParaRPr lang="es-EC" sz="13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b="1" u="none" strike="noStrike" dirty="0">
                          <a:effectLst/>
                        </a:rPr>
                        <a:t>Teoría de X y teoría Y de Douglas </a:t>
                      </a:r>
                      <a:r>
                        <a:rPr lang="es-EC" sz="1400" b="1" u="none" strike="noStrike" dirty="0" err="1">
                          <a:effectLst/>
                        </a:rPr>
                        <a:t>McGregor</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b="1" u="none" strike="noStrike" dirty="0">
                          <a:effectLst/>
                        </a:rPr>
                        <a:t>Teoría del establecimiento de metas de </a:t>
                      </a:r>
                      <a:r>
                        <a:rPr lang="es-EC" sz="1400" b="1" u="none" strike="noStrike" dirty="0" err="1">
                          <a:effectLst/>
                        </a:rPr>
                        <a:t>Edwing</a:t>
                      </a:r>
                      <a:r>
                        <a:rPr lang="es-EC" sz="1400" b="1" u="none" strike="noStrike" dirty="0">
                          <a:effectLst/>
                        </a:rPr>
                        <a:t> Locke</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b="1" u="none" strike="noStrike" dirty="0">
                          <a:effectLst/>
                        </a:rPr>
                        <a:t>Teoría del dinero, liquidez y utilidad marginal ante la morosidad crediticia </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10898">
                <a:tc vMerge="1">
                  <a:txBody>
                    <a:bodyPr/>
                    <a:lstStyle/>
                    <a:p>
                      <a:endParaRPr lang="es-EC"/>
                    </a:p>
                  </a:txBody>
                  <a:tcPr/>
                </a:tc>
                <a:tc>
                  <a:txBody>
                    <a:bodyPr/>
                    <a:lstStyle/>
                    <a:p>
                      <a:pPr algn="ctr" fontAlgn="ctr"/>
                      <a:r>
                        <a:rPr lang="es-EC" sz="1400" b="1" u="none" strike="noStrike" dirty="0">
                          <a:solidFill>
                            <a:srgbClr val="FF0000"/>
                          </a:solidFill>
                          <a:effectLst/>
                        </a:rPr>
                        <a:t>Variables:</a:t>
                      </a:r>
                      <a:endParaRPr lang="es-EC" sz="1400" b="1" i="0" u="none" strike="noStrike" dirty="0">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b="1" u="none" strike="noStrike" dirty="0">
                          <a:solidFill>
                            <a:srgbClr val="FF0000"/>
                          </a:solidFill>
                          <a:effectLst/>
                        </a:rPr>
                        <a:t>Variables:</a:t>
                      </a:r>
                      <a:endParaRPr lang="es-EC" sz="1400" b="1" i="0" u="none" strike="noStrike" dirty="0">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b="1" u="none" strike="noStrike" dirty="0">
                          <a:solidFill>
                            <a:srgbClr val="FF0000"/>
                          </a:solidFill>
                          <a:effectLst/>
                        </a:rPr>
                        <a:t>Variables:</a:t>
                      </a:r>
                      <a:endParaRPr lang="es-EC" sz="1400" b="1" i="0" u="none" strike="noStrike" dirty="0">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b="1" u="none" strike="noStrike" dirty="0">
                          <a:solidFill>
                            <a:srgbClr val="FF0000"/>
                          </a:solidFill>
                          <a:effectLst/>
                        </a:rPr>
                        <a:t>Variables:</a:t>
                      </a:r>
                      <a:endParaRPr lang="es-EC" sz="1400" b="1" i="0" u="none" strike="noStrike" dirty="0">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2134">
                <a:tc vMerge="1">
                  <a:txBody>
                    <a:bodyPr/>
                    <a:lstStyle/>
                    <a:p>
                      <a:endParaRPr lang="es-EC"/>
                    </a:p>
                  </a:txBody>
                  <a:tcPr/>
                </a:tc>
                <a:tc>
                  <a:txBody>
                    <a:bodyPr/>
                    <a:lstStyle/>
                    <a:p>
                      <a:pPr algn="l" fontAlgn="ctr"/>
                      <a:r>
                        <a:rPr lang="es-EC" sz="1300" u="none" strike="noStrike">
                          <a:effectLst/>
                        </a:rPr>
                        <a:t>Calidad</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a:effectLst/>
                        </a:rPr>
                        <a:t>Capacidad percibida </a:t>
                      </a:r>
                      <a:endParaRPr lang="es-EC" sz="1400" b="0" i="0" u="none" strike="noStrike">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a:effectLst/>
                        </a:rPr>
                        <a:t>Información</a:t>
                      </a:r>
                      <a:endParaRPr lang="es-EC" sz="14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dirty="0">
                          <a:effectLst/>
                        </a:rPr>
                        <a:t>Calidad del proceso de cobranza</a:t>
                      </a:r>
                      <a:endParaRPr lang="es-EC" sz="14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10898">
                <a:tc vMerge="1">
                  <a:txBody>
                    <a:bodyPr/>
                    <a:lstStyle/>
                    <a:p>
                      <a:endParaRPr lang="es-EC"/>
                    </a:p>
                  </a:txBody>
                  <a:tcPr/>
                </a:tc>
                <a:tc>
                  <a:txBody>
                    <a:bodyPr/>
                    <a:lstStyle/>
                    <a:p>
                      <a:pPr algn="l" fontAlgn="ctr"/>
                      <a:r>
                        <a:rPr lang="es-EC" sz="1300" u="none" strike="noStrike">
                          <a:effectLst/>
                        </a:rPr>
                        <a:t>Cobranza</a:t>
                      </a:r>
                      <a:endParaRPr lang="es-EC" sz="1300" b="0" i="0" u="none" strike="noStrike">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a:effectLst/>
                        </a:rPr>
                        <a:t>Satisfacción</a:t>
                      </a:r>
                      <a:endParaRPr lang="es-EC" sz="14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a:effectLst/>
                        </a:rPr>
                        <a:t>Confianza</a:t>
                      </a:r>
                      <a:endParaRPr lang="es-EC" sz="1400" b="0" i="0" u="none" strike="noStrike">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dirty="0">
                          <a:effectLst/>
                        </a:rPr>
                        <a:t>Eficiencia</a:t>
                      </a:r>
                      <a:endParaRPr lang="es-EC" sz="1400" b="0" i="0" u="none" strike="noStrike" dirty="0">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10898">
                <a:tc vMerge="1">
                  <a:txBody>
                    <a:bodyPr/>
                    <a:lstStyle/>
                    <a:p>
                      <a:endParaRPr lang="es-EC"/>
                    </a:p>
                  </a:txBody>
                  <a:tcPr/>
                </a:tc>
                <a:tc>
                  <a:txBody>
                    <a:bodyPr/>
                    <a:lstStyle/>
                    <a:p>
                      <a:pPr algn="l" fontAlgn="ctr"/>
                      <a:r>
                        <a:rPr lang="es-EC" sz="1300" u="none" strike="noStrike">
                          <a:effectLst/>
                        </a:rPr>
                        <a:t>Eficiencia</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a:effectLst/>
                        </a:rPr>
                        <a:t>Lealtad</a:t>
                      </a:r>
                      <a:endParaRPr lang="es-EC" sz="14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a:effectLst/>
                        </a:rPr>
                        <a:t>Cobranza</a:t>
                      </a:r>
                      <a:endParaRPr lang="es-EC" sz="14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dirty="0">
                          <a:effectLst/>
                        </a:rPr>
                        <a:t>Apoyo directivo</a:t>
                      </a:r>
                      <a:endParaRPr lang="es-EC" sz="14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10898">
                <a:tc vMerge="1">
                  <a:txBody>
                    <a:bodyPr/>
                    <a:lstStyle/>
                    <a:p>
                      <a:endParaRPr lang="es-EC"/>
                    </a:p>
                  </a:txBody>
                  <a:tcPr/>
                </a:tc>
                <a:tc>
                  <a:txBody>
                    <a:bodyPr/>
                    <a:lstStyle/>
                    <a:p>
                      <a:pPr algn="l" fontAlgn="ctr"/>
                      <a:r>
                        <a:rPr lang="es-EC" sz="1300" u="none" strike="noStrike" dirty="0">
                          <a:effectLst/>
                        </a:rPr>
                        <a:t>Estrategias</a:t>
                      </a:r>
                      <a:endParaRPr lang="es-EC" sz="13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ctr"/>
                      <a:r>
                        <a:rPr lang="es-EC" sz="1400" u="none" strike="noStrike" dirty="0">
                          <a:effectLst/>
                        </a:rPr>
                        <a:t> </a:t>
                      </a:r>
                      <a:endParaRPr lang="es-EC" sz="1400" b="0" i="0" u="none" strike="noStrike" dirty="0">
                        <a:solidFill>
                          <a:srgbClr val="000000"/>
                        </a:solidFill>
                        <a:effectLst/>
                        <a:latin typeface="Times New Roman"/>
                      </a:endParaRPr>
                    </a:p>
                  </a:txBody>
                  <a:tcPr marL="7393" marR="7393" marT="7393" marB="0" anchor="ctr">
                    <a:lnT w="12700" cap="flat" cmpd="sng" algn="ctr">
                      <a:solidFill>
                        <a:schemeClr val="tx1"/>
                      </a:solidFill>
                      <a:prstDash val="solid"/>
                      <a:round/>
                      <a:headEnd type="none" w="med" len="med"/>
                      <a:tailEnd type="none" w="med" len="med"/>
                    </a:lnT>
                  </a:tcPr>
                </a:tc>
                <a:tc>
                  <a:txBody>
                    <a:bodyPr/>
                    <a:lstStyle/>
                    <a:p>
                      <a:pPr algn="l" fontAlgn="ctr"/>
                      <a:r>
                        <a:rPr lang="es-EC" sz="1400" u="none" strike="noStrike" dirty="0">
                          <a:effectLst/>
                        </a:rPr>
                        <a:t> </a:t>
                      </a:r>
                      <a:endParaRPr lang="es-EC" sz="1400" b="0" i="0" u="none" strike="noStrike" dirty="0">
                        <a:solidFill>
                          <a:srgbClr val="000000"/>
                        </a:solidFill>
                        <a:effectLst/>
                        <a:latin typeface="Times New Roman"/>
                      </a:endParaRPr>
                    </a:p>
                  </a:txBody>
                  <a:tcPr marL="7393" marR="7393" marT="7393" marB="0" anchor="ctr">
                    <a:lnT w="12700" cap="flat" cmpd="sng" algn="ctr">
                      <a:solidFill>
                        <a:schemeClr val="tx1"/>
                      </a:solidFill>
                      <a:prstDash val="solid"/>
                      <a:round/>
                      <a:headEnd type="none" w="med" len="med"/>
                      <a:tailEnd type="none" w="med" len="med"/>
                    </a:lnT>
                  </a:tcPr>
                </a:tc>
                <a:tc>
                  <a:txBody>
                    <a:bodyPr/>
                    <a:lstStyle/>
                    <a:p>
                      <a:pPr algn="l" fontAlgn="ctr"/>
                      <a:r>
                        <a:rPr lang="es-EC" sz="1400" u="none" strike="noStrike" dirty="0">
                          <a:effectLst/>
                        </a:rPr>
                        <a:t> </a:t>
                      </a:r>
                      <a:endParaRPr lang="es-EC" sz="1400" b="0" i="0" u="none" strike="noStrike" dirty="0">
                        <a:solidFill>
                          <a:srgbClr val="000000"/>
                        </a:solidFill>
                        <a:effectLst/>
                        <a:latin typeface="Times New Roman"/>
                      </a:endParaRPr>
                    </a:p>
                  </a:txBody>
                  <a:tcPr marL="7393" marR="7393" marT="7393"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90131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80874" y="233984"/>
            <a:ext cx="3631122" cy="523220"/>
          </a:xfrm>
          <a:prstGeom prst="rect">
            <a:avLst/>
          </a:prstGeom>
          <a:noFill/>
        </p:spPr>
        <p:txBody>
          <a:bodyPr wrap="none" rtlCol="0">
            <a:spAutoFit/>
          </a:bodyPr>
          <a:lstStyle/>
          <a:p>
            <a:r>
              <a:rPr lang="es-ES" sz="2800" b="1" dirty="0" smtClean="0"/>
              <a:t>Encuesta personal</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6114" y="13757"/>
            <a:ext cx="925830" cy="925830"/>
          </a:xfrm>
          <a:prstGeom prst="rect">
            <a:avLst/>
          </a:prstGeom>
          <a:noFill/>
          <a:extLst>
            <a:ext uri="{909E8E84-426E-40DD-AFC4-6F175D3DCCD1}">
              <a14:hiddenFill xmlns:a14="http://schemas.microsoft.com/office/drawing/2010/main">
                <a:solidFill>
                  <a:srgbClr val="FFFFFF"/>
                </a:solidFill>
              </a14:hiddenFill>
            </a:ext>
          </a:extLst>
        </p:spPr>
      </p:pic>
      <p:pic>
        <p:nvPicPr>
          <p:cNvPr id="2" name="1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74" y="939586"/>
            <a:ext cx="4692860" cy="5359613"/>
          </a:xfrm>
          <a:prstGeom prst="rect">
            <a:avLst/>
          </a:prstGeom>
        </p:spPr>
      </p:pic>
      <p:sp>
        <p:nvSpPr>
          <p:cNvPr id="12" name="11 CuadroTexto"/>
          <p:cNvSpPr txBox="1"/>
          <p:nvPr/>
        </p:nvSpPr>
        <p:spPr>
          <a:xfrm>
            <a:off x="6157774" y="233984"/>
            <a:ext cx="4062331" cy="523220"/>
          </a:xfrm>
          <a:prstGeom prst="rect">
            <a:avLst/>
          </a:prstGeom>
          <a:noFill/>
        </p:spPr>
        <p:txBody>
          <a:bodyPr wrap="none" rtlCol="0">
            <a:spAutoFit/>
          </a:bodyPr>
          <a:lstStyle/>
          <a:p>
            <a:r>
              <a:rPr lang="es-ES" sz="2800" b="1" dirty="0" smtClean="0"/>
              <a:t>Encuesta Supervisor</a:t>
            </a:r>
            <a:endParaRPr lang="es-ES" sz="2800" b="1" dirty="0"/>
          </a:p>
        </p:txBody>
      </p:sp>
      <p:pic>
        <p:nvPicPr>
          <p:cNvPr id="3" name="2 Imagen"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7774" y="916146"/>
            <a:ext cx="4561026" cy="5941854"/>
          </a:xfrm>
          <a:prstGeom prst="rect">
            <a:avLst/>
          </a:prstGeom>
        </p:spPr>
      </p:pic>
    </p:spTree>
    <p:extLst>
      <p:ext uri="{BB962C8B-B14F-4D97-AF65-F5344CB8AC3E}">
        <p14:creationId xmlns:p14="http://schemas.microsoft.com/office/powerpoint/2010/main" val="637941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263"/>
            <a:ext cx="7018338" cy="715962"/>
          </a:xfrm>
          <a:ln>
            <a:noFill/>
          </a:ln>
        </p:spPr>
        <p:txBody>
          <a:bodyPr>
            <a:noAutofit/>
          </a:bodyPr>
          <a:lstStyle/>
          <a:p>
            <a:r>
              <a:rPr lang="es-ES" sz="3200" b="1" dirty="0">
                <a:solidFill>
                  <a:schemeClr val="tx1"/>
                </a:solidFill>
              </a:rPr>
              <a:t>Formulación</a:t>
            </a:r>
            <a:r>
              <a:rPr lang="es-ES" sz="3200" b="1" dirty="0"/>
              <a:t> </a:t>
            </a:r>
            <a:r>
              <a:rPr lang="en-US" sz="3400" b="1" dirty="0" smtClean="0">
                <a:solidFill>
                  <a:schemeClr val="tx1"/>
                </a:solidFill>
              </a:rPr>
              <a:t>del Problema </a:t>
            </a:r>
            <a:endParaRPr lang="en-US" sz="3400" b="1" dirty="0">
              <a:solidFill>
                <a:schemeClr val="tx1"/>
              </a:solidFill>
            </a:endParaRPr>
          </a:p>
        </p:txBody>
      </p:sp>
      <p:pic>
        <p:nvPicPr>
          <p:cNvPr id="6" name="Bod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72" y="1684360"/>
            <a:ext cx="3516962" cy="5038725"/>
          </a:xfrm>
          <a:prstGeom prst="rect">
            <a:avLst/>
          </a:prstGeom>
        </p:spPr>
      </p:pic>
      <p:pic>
        <p:nvPicPr>
          <p:cNvPr id="8" name="H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1" y="3509031"/>
            <a:ext cx="1837503" cy="2283458"/>
          </a:xfrm>
          <a:prstGeom prst="rect">
            <a:avLst/>
          </a:prstGeom>
        </p:spPr>
      </p:pic>
      <p:pic>
        <p:nvPicPr>
          <p:cNvPr id="5" name="L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2199816" y="3404455"/>
            <a:ext cx="7010400" cy="214544"/>
          </a:xfrm>
          <a:prstGeom prst="rect">
            <a:avLst/>
          </a:prstGeom>
        </p:spPr>
      </p:pic>
      <p:sp>
        <p:nvSpPr>
          <p:cNvPr id="49" name="Rounded Rectangle 48"/>
          <p:cNvSpPr/>
          <p:nvPr/>
        </p:nvSpPr>
        <p:spPr>
          <a:xfrm>
            <a:off x="2538484" y="1066801"/>
            <a:ext cx="1575333" cy="2163003"/>
          </a:xfrm>
          <a:prstGeom prst="roundRect">
            <a:avLst>
              <a:gd name="adj" fmla="val 2831"/>
            </a:avLst>
          </a:prstGeom>
          <a:solidFill>
            <a:schemeClr val="accent1">
              <a:lumMod val="40000"/>
              <a:lumOff val="60000"/>
              <a:alpha val="83000"/>
            </a:schemeClr>
          </a:solidFill>
          <a:ln>
            <a:solidFill>
              <a:schemeClr val="accent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defRPr/>
            </a:pPr>
            <a:endParaRPr lang="es-EC" dirty="0" smtClean="0">
              <a:solidFill>
                <a:schemeClr val="dk1"/>
              </a:solidFill>
            </a:endParaRPr>
          </a:p>
          <a:p>
            <a:pPr algn="ctr">
              <a:defRPr/>
            </a:pPr>
            <a:r>
              <a:rPr lang="es-EC" dirty="0" smtClean="0">
                <a:solidFill>
                  <a:schemeClr val="dk1"/>
                </a:solidFill>
              </a:rPr>
              <a:t>Bajos </a:t>
            </a:r>
            <a:r>
              <a:rPr lang="es-EC" dirty="0">
                <a:solidFill>
                  <a:schemeClr val="dk1"/>
                </a:solidFill>
              </a:rPr>
              <a:t>niveles de productividad</a:t>
            </a:r>
            <a:endParaRPr lang="es-ES" dirty="0">
              <a:solidFill>
                <a:schemeClr val="dk1"/>
              </a:solidFill>
            </a:endParaRPr>
          </a:p>
        </p:txBody>
      </p:sp>
      <p:sp>
        <p:nvSpPr>
          <p:cNvPr id="50" name="Rounded Rectangle 49"/>
          <p:cNvSpPr/>
          <p:nvPr/>
        </p:nvSpPr>
        <p:spPr>
          <a:xfrm>
            <a:off x="4417603" y="1684360"/>
            <a:ext cx="1600200" cy="1442000"/>
          </a:xfrm>
          <a:prstGeom prst="roundRect">
            <a:avLst>
              <a:gd name="adj" fmla="val 2831"/>
            </a:avLst>
          </a:prstGeom>
          <a:solidFill>
            <a:schemeClr val="accent1">
              <a:lumMod val="40000"/>
              <a:lumOff val="60000"/>
              <a:alpha val="83000"/>
            </a:schemeClr>
          </a:solidFill>
          <a:ln>
            <a:solidFill>
              <a:schemeClr val="accent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defRPr/>
            </a:pPr>
            <a:endParaRPr lang="es-EC" dirty="0" smtClean="0">
              <a:solidFill>
                <a:schemeClr val="dk1"/>
              </a:solidFill>
            </a:endParaRPr>
          </a:p>
          <a:p>
            <a:pPr algn="ctr">
              <a:defRPr/>
            </a:pPr>
            <a:r>
              <a:rPr lang="es-EC" dirty="0" smtClean="0">
                <a:solidFill>
                  <a:schemeClr val="dk1"/>
                </a:solidFill>
              </a:rPr>
              <a:t>Trato </a:t>
            </a:r>
            <a:r>
              <a:rPr lang="es-EC" dirty="0">
                <a:solidFill>
                  <a:schemeClr val="dk1"/>
                </a:solidFill>
              </a:rPr>
              <a:t>descortés y poco atento</a:t>
            </a:r>
            <a:endParaRPr lang="es-ES" dirty="0">
              <a:solidFill>
                <a:schemeClr val="dk1"/>
              </a:solidFill>
            </a:endParaRPr>
          </a:p>
        </p:txBody>
      </p:sp>
      <p:sp>
        <p:nvSpPr>
          <p:cNvPr id="53" name="Rounded Rectangle 52"/>
          <p:cNvSpPr/>
          <p:nvPr/>
        </p:nvSpPr>
        <p:spPr>
          <a:xfrm>
            <a:off x="6361671" y="1288568"/>
            <a:ext cx="1924854" cy="1447800"/>
          </a:xfrm>
          <a:prstGeom prst="roundRect">
            <a:avLst>
              <a:gd name="adj" fmla="val 2831"/>
            </a:avLst>
          </a:prstGeom>
          <a:solidFill>
            <a:schemeClr val="accent1">
              <a:lumMod val="40000"/>
              <a:lumOff val="60000"/>
              <a:alpha val="83000"/>
            </a:schemeClr>
          </a:solidFill>
          <a:ln>
            <a:solidFill>
              <a:schemeClr val="accent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defRPr/>
            </a:pPr>
            <a:endParaRPr lang="es-EC" dirty="0" smtClean="0">
              <a:solidFill>
                <a:schemeClr val="dk1"/>
              </a:solidFill>
            </a:endParaRPr>
          </a:p>
          <a:p>
            <a:pPr algn="ctr">
              <a:defRPr/>
            </a:pPr>
            <a:r>
              <a:rPr lang="es-EC" dirty="0" smtClean="0">
                <a:solidFill>
                  <a:schemeClr val="dk1"/>
                </a:solidFill>
              </a:rPr>
              <a:t>Incremento </a:t>
            </a:r>
            <a:r>
              <a:rPr lang="es-EC" dirty="0">
                <a:solidFill>
                  <a:schemeClr val="dk1"/>
                </a:solidFill>
              </a:rPr>
              <a:t>de la desinformación del usuario</a:t>
            </a:r>
            <a:endParaRPr lang="es-ES" dirty="0">
              <a:solidFill>
                <a:schemeClr val="dk1"/>
              </a:solidFill>
            </a:endParaRPr>
          </a:p>
        </p:txBody>
      </p:sp>
      <p:sp>
        <p:nvSpPr>
          <p:cNvPr id="56" name="Rounded Rectangle 55"/>
          <p:cNvSpPr/>
          <p:nvPr/>
        </p:nvSpPr>
        <p:spPr>
          <a:xfrm>
            <a:off x="2764316" y="3733801"/>
            <a:ext cx="1825528" cy="1897355"/>
          </a:xfrm>
          <a:prstGeom prst="roundRect">
            <a:avLst>
              <a:gd name="adj" fmla="val 2831"/>
            </a:avLst>
          </a:prstGeom>
          <a:solidFill>
            <a:schemeClr val="accent1">
              <a:lumMod val="40000"/>
              <a:lumOff val="60000"/>
              <a:alpha val="83000"/>
            </a:schemeClr>
          </a:solidFill>
          <a:ln>
            <a:solidFill>
              <a:schemeClr val="accent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defRPr/>
            </a:pPr>
            <a:endParaRPr lang="es-EC" sz="2000" dirty="0" smtClean="0">
              <a:solidFill>
                <a:schemeClr val="dk1"/>
              </a:solidFill>
            </a:endParaRPr>
          </a:p>
          <a:p>
            <a:pPr algn="ctr">
              <a:defRPr/>
            </a:pPr>
            <a:endParaRPr lang="es-EC" sz="2000" dirty="0">
              <a:solidFill>
                <a:schemeClr val="dk1"/>
              </a:solidFill>
            </a:endParaRPr>
          </a:p>
          <a:p>
            <a:pPr algn="ctr">
              <a:defRPr/>
            </a:pPr>
            <a:r>
              <a:rPr lang="es-EC" sz="2000" dirty="0" smtClean="0">
                <a:solidFill>
                  <a:schemeClr val="dk1"/>
                </a:solidFill>
              </a:rPr>
              <a:t>Escaso </a:t>
            </a:r>
            <a:r>
              <a:rPr lang="es-EC" sz="2000" dirty="0">
                <a:solidFill>
                  <a:schemeClr val="dk1"/>
                </a:solidFill>
              </a:rPr>
              <a:t>rendimiento laboral </a:t>
            </a:r>
            <a:endParaRPr lang="es-ES" sz="2000" dirty="0">
              <a:solidFill>
                <a:schemeClr val="dk1"/>
              </a:solidFill>
            </a:endParaRPr>
          </a:p>
        </p:txBody>
      </p:sp>
      <p:sp>
        <p:nvSpPr>
          <p:cNvPr id="59" name="Rounded Rectangle 58"/>
          <p:cNvSpPr/>
          <p:nvPr/>
        </p:nvSpPr>
        <p:spPr>
          <a:xfrm>
            <a:off x="4825354" y="3980962"/>
            <a:ext cx="1695450" cy="1522502"/>
          </a:xfrm>
          <a:prstGeom prst="roundRect">
            <a:avLst>
              <a:gd name="adj" fmla="val 2831"/>
            </a:avLst>
          </a:prstGeom>
          <a:solidFill>
            <a:schemeClr val="accent1">
              <a:lumMod val="40000"/>
              <a:lumOff val="60000"/>
              <a:alpha val="83000"/>
            </a:schemeClr>
          </a:solidFill>
          <a:ln>
            <a:solidFill>
              <a:schemeClr val="accent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defRPr/>
            </a:pPr>
            <a:endParaRPr lang="es-EC" dirty="0" smtClean="0">
              <a:solidFill>
                <a:schemeClr val="dk1"/>
              </a:solidFill>
            </a:endParaRPr>
          </a:p>
          <a:p>
            <a:pPr algn="ctr">
              <a:defRPr/>
            </a:pPr>
            <a:r>
              <a:rPr lang="es-EC" dirty="0" smtClean="0">
                <a:solidFill>
                  <a:schemeClr val="dk1"/>
                </a:solidFill>
              </a:rPr>
              <a:t>Poca </a:t>
            </a:r>
            <a:r>
              <a:rPr lang="es-EC" dirty="0">
                <a:solidFill>
                  <a:schemeClr val="dk1"/>
                </a:solidFill>
              </a:rPr>
              <a:t>capacitación sobre trato al cliente</a:t>
            </a:r>
            <a:endParaRPr lang="es-ES" dirty="0">
              <a:solidFill>
                <a:schemeClr val="dk1"/>
              </a:solidFill>
            </a:endParaRPr>
          </a:p>
        </p:txBody>
      </p:sp>
      <p:sp>
        <p:nvSpPr>
          <p:cNvPr id="60" name="Rounded Rectangle 59"/>
          <p:cNvSpPr/>
          <p:nvPr/>
        </p:nvSpPr>
        <p:spPr>
          <a:xfrm>
            <a:off x="6914232" y="3788392"/>
            <a:ext cx="1802131" cy="1941024"/>
          </a:xfrm>
          <a:prstGeom prst="roundRect">
            <a:avLst>
              <a:gd name="adj" fmla="val 2831"/>
            </a:avLst>
          </a:prstGeom>
          <a:solidFill>
            <a:schemeClr val="accent1">
              <a:lumMod val="40000"/>
              <a:lumOff val="60000"/>
              <a:alpha val="83000"/>
            </a:schemeClr>
          </a:solidFill>
          <a:ln>
            <a:solidFill>
              <a:schemeClr val="accent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defRPr/>
            </a:pPr>
            <a:endParaRPr lang="es-EC" sz="2000" dirty="0" smtClean="0">
              <a:solidFill>
                <a:schemeClr val="dk1"/>
              </a:solidFill>
            </a:endParaRPr>
          </a:p>
          <a:p>
            <a:pPr algn="ctr">
              <a:defRPr/>
            </a:pPr>
            <a:r>
              <a:rPr lang="es-EC" sz="2000" dirty="0" smtClean="0">
                <a:solidFill>
                  <a:schemeClr val="dk1"/>
                </a:solidFill>
              </a:rPr>
              <a:t>Escasas </a:t>
            </a:r>
            <a:r>
              <a:rPr lang="es-EC" sz="2000" dirty="0">
                <a:solidFill>
                  <a:schemeClr val="dk1"/>
                </a:solidFill>
              </a:rPr>
              <a:t>políticas y estrategias de comunicación interna </a:t>
            </a:r>
            <a:endParaRPr lang="es-ES" sz="2000" dirty="0">
              <a:solidFill>
                <a:schemeClr val="dk1"/>
              </a:solidFill>
            </a:endParaRPr>
          </a:p>
        </p:txBody>
      </p:sp>
      <p:cxnSp>
        <p:nvCxnSpPr>
          <p:cNvPr id="12" name="Straight Connector 11"/>
          <p:cNvCxnSpPr/>
          <p:nvPr/>
        </p:nvCxnSpPr>
        <p:spPr>
          <a:xfrm>
            <a:off x="3085641" y="2590801"/>
            <a:ext cx="0" cy="920927"/>
          </a:xfrm>
          <a:prstGeom prst="line">
            <a:avLst/>
          </a:prstGeom>
          <a:ln w="5080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883082" y="3511729"/>
            <a:ext cx="0" cy="531483"/>
          </a:xfrm>
          <a:prstGeom prst="line">
            <a:avLst/>
          </a:prstGeom>
          <a:ln w="5080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00600" y="2991777"/>
            <a:ext cx="0" cy="519951"/>
          </a:xfrm>
          <a:prstGeom prst="line">
            <a:avLst/>
          </a:prstGeom>
          <a:ln w="5080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789453" y="2530751"/>
            <a:ext cx="0" cy="980976"/>
          </a:xfrm>
          <a:prstGeom prst="line">
            <a:avLst/>
          </a:prstGeom>
          <a:ln w="5080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867400" y="3531898"/>
            <a:ext cx="0" cy="725212"/>
          </a:xfrm>
          <a:prstGeom prst="line">
            <a:avLst/>
          </a:prstGeom>
          <a:ln w="5080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246653" y="3509031"/>
            <a:ext cx="0" cy="362606"/>
          </a:xfrm>
          <a:prstGeom prst="line">
            <a:avLst/>
          </a:prstGeom>
          <a:ln w="50800">
            <a:solidFill>
              <a:schemeClr val="accent5"/>
            </a:solidFill>
            <a:headEnd type="oval"/>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9006655" y="2593220"/>
            <a:ext cx="3052738" cy="1387742"/>
          </a:xfrm>
          <a:prstGeom prst="rect">
            <a:avLst/>
          </a:prstGeom>
          <a:ln>
            <a:noFill/>
          </a:ln>
        </p:spPr>
        <p:txBody>
          <a:bodyPr vert="horz" lIns="91426" tIns="45714" rIns="91426" bIns="45714" rtlCol="0" anchor="b">
            <a:noAutofit/>
          </a:bodyPr>
          <a:lstStyle>
            <a:lvl1pPr algn="ctr" defTabSz="914262" rtl="0" eaLnBrk="1" latinLnBrk="0" hangingPunct="1">
              <a:spcBef>
                <a:spcPct val="0"/>
              </a:spcBef>
              <a:buNone/>
              <a:defRPr sz="3600" kern="1200">
                <a:solidFill>
                  <a:schemeClr val="bg1"/>
                </a:solidFill>
                <a:latin typeface="+mj-lt"/>
                <a:ea typeface="+mj-ea"/>
                <a:cs typeface="+mj-cs"/>
              </a:defRPr>
            </a:lvl1pPr>
          </a:lstStyle>
          <a:p>
            <a:endParaRPr lang="en-US" sz="1800" dirty="0">
              <a:solidFill>
                <a:schemeClr val="tx1"/>
              </a:solidFill>
            </a:endParaRPr>
          </a:p>
        </p:txBody>
      </p:sp>
      <p:sp>
        <p:nvSpPr>
          <p:cNvPr id="3" name="Rectángulo 2"/>
          <p:cNvSpPr/>
          <p:nvPr/>
        </p:nvSpPr>
        <p:spPr>
          <a:xfrm>
            <a:off x="439928" y="4342151"/>
            <a:ext cx="1646334" cy="8335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b="1" dirty="0" smtClean="0">
                <a:latin typeface="AR BLANCA" panose="02000000000000000000" pitchFamily="2" charset="0"/>
              </a:rPr>
              <a:t>CAUSAS </a:t>
            </a:r>
            <a:endParaRPr lang="es-ES" sz="2400" b="1" dirty="0">
              <a:latin typeface="AR BLANCA" panose="02000000000000000000" pitchFamily="2" charset="0"/>
            </a:endParaRPr>
          </a:p>
        </p:txBody>
      </p:sp>
      <p:sp>
        <p:nvSpPr>
          <p:cNvPr id="24" name="Rectángulo 23"/>
          <p:cNvSpPr/>
          <p:nvPr/>
        </p:nvSpPr>
        <p:spPr>
          <a:xfrm>
            <a:off x="166091" y="1476807"/>
            <a:ext cx="2058141" cy="8335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latin typeface="AR BLANCA" panose="02000000000000000000" pitchFamily="2" charset="0"/>
              </a:rPr>
              <a:t>CONSICUENCIAS</a:t>
            </a:r>
            <a:r>
              <a:rPr lang="es-ES" sz="1600" dirty="0" smtClean="0"/>
              <a:t> </a:t>
            </a:r>
            <a:endParaRPr lang="es-ES" sz="1600" dirty="0"/>
          </a:p>
        </p:txBody>
      </p:sp>
      <p:sp>
        <p:nvSpPr>
          <p:cNvPr id="4" name="Rectángulo 3"/>
          <p:cNvSpPr/>
          <p:nvPr/>
        </p:nvSpPr>
        <p:spPr>
          <a:xfrm>
            <a:off x="9217236" y="2864003"/>
            <a:ext cx="2981832"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s-ES" sz="2000" b="1" dirty="0" smtClean="0">
                <a:latin typeface="Arial Narrow" panose="020B0606020202030204" pitchFamily="34" charset="0"/>
              </a:rPr>
              <a:t>Baja calidad de los procesos de recuperación de créditos de las cooperativas de Ahorro y Crédito del segmento 2 del Cantón </a:t>
            </a:r>
            <a:r>
              <a:rPr lang="es-ES" sz="2000" b="1" dirty="0">
                <a:latin typeface="Arial Narrow" panose="020B0606020202030204" pitchFamily="34" charset="0"/>
              </a:rPr>
              <a:t>Q</a:t>
            </a:r>
            <a:r>
              <a:rPr lang="es-ES" sz="2000" b="1" dirty="0" smtClean="0">
                <a:latin typeface="Arial Narrow" panose="020B0606020202030204" pitchFamily="34" charset="0"/>
              </a:rPr>
              <a:t>uito</a:t>
            </a:r>
            <a:endParaRPr lang="es-ES" sz="2000" b="1" dirty="0">
              <a:latin typeface="Arial Narrow" panose="020B0606020202030204" pitchFamily="34" charset="0"/>
            </a:endParaRPr>
          </a:p>
        </p:txBody>
      </p:sp>
      <p:pic>
        <p:nvPicPr>
          <p:cNvPr id="26" name="Picture 2" descr="http://360.espe.edu.ec/images/es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6532" y="29797"/>
            <a:ext cx="1269407" cy="126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630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900"/>
                                        <p:tgtEl>
                                          <p:spTgt spid="8"/>
                                        </p:tgtEl>
                                      </p:cBhvr>
                                    </p:animEffect>
                                  </p:childTnLst>
                                </p:cTn>
                              </p:par>
                              <p:par>
                                <p:cTn id="8" presetID="42" presetClass="path" presetSubtype="0" accel="50000" decel="50000" fill="hold" nodeType="withEffect">
                                  <p:stCondLst>
                                    <p:cond delay="1400"/>
                                  </p:stCondLst>
                                  <p:childTnLst>
                                    <p:animMotion origin="layout" path="M -5.55556E-7 7.40741E-7 L 0.70382 -0.00023 " pathEditMode="relative" rAng="0" ptsTypes="AA">
                                      <p:cBhvr>
                                        <p:cTn id="9" dur="2300" fill="hold"/>
                                        <p:tgtEl>
                                          <p:spTgt spid="8"/>
                                        </p:tgtEl>
                                        <p:attrNameLst>
                                          <p:attrName>ppt_x</p:attrName>
                                          <p:attrName>ppt_y</p:attrName>
                                        </p:attrNameLst>
                                      </p:cBhvr>
                                      <p:rCtr x="35191" y="-23"/>
                                    </p:animMotion>
                                  </p:childTnLst>
                                </p:cTn>
                              </p:par>
                              <p:par>
                                <p:cTn id="10" presetID="22" presetClass="entr" presetSubtype="8" fill="hold" nodeType="withEffect">
                                  <p:stCondLst>
                                    <p:cond delay="16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par>
                                <p:cTn id="13" presetID="10" presetClass="entr" presetSubtype="0" fill="hold" grpId="0" nodeType="withEffect">
                                  <p:stCondLst>
                                    <p:cond delay="510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childTnLst>
                                </p:cTn>
                              </p:par>
                              <p:par>
                                <p:cTn id="16" presetID="10" presetClass="entr" presetSubtype="0" fill="hold" nodeType="withEffect">
                                  <p:stCondLst>
                                    <p:cond delay="51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par>
                                <p:cTn id="19" presetID="10" presetClass="entr" presetSubtype="0" fill="hold" grpId="0" nodeType="withEffect">
                                  <p:stCondLst>
                                    <p:cond delay="580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childTnLst>
                                </p:cTn>
                              </p:par>
                              <p:par>
                                <p:cTn id="22" presetID="10" presetClass="entr" presetSubtype="0" fill="hold" nodeType="withEffect">
                                  <p:stCondLst>
                                    <p:cond delay="58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par>
                                <p:cTn id="25" presetID="10" presetClass="entr" presetSubtype="0" fill="hold" grpId="0" nodeType="withEffect">
                                  <p:stCondLst>
                                    <p:cond delay="660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childTnLst>
                                </p:cTn>
                              </p:par>
                              <p:par>
                                <p:cTn id="28" presetID="10" presetClass="entr" presetSubtype="0" fill="hold" nodeType="withEffect">
                                  <p:stCondLst>
                                    <p:cond delay="660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childTnLst>
                                </p:cTn>
                              </p:par>
                              <p:par>
                                <p:cTn id="31" presetID="10" presetClass="entr" presetSubtype="0" fill="hold" grpId="0" nodeType="withEffect">
                                  <p:stCondLst>
                                    <p:cond delay="740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childTnLst>
                                </p:cTn>
                              </p:par>
                              <p:par>
                                <p:cTn id="34" presetID="10" presetClass="entr" presetSubtype="0" fill="hold" nodeType="withEffect">
                                  <p:stCondLst>
                                    <p:cond delay="740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childTnLst>
                                </p:cTn>
                              </p:par>
                              <p:par>
                                <p:cTn id="37" presetID="10" presetClass="entr" presetSubtype="0" fill="hold" grpId="0" nodeType="withEffect">
                                  <p:stCondLst>
                                    <p:cond delay="820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1000"/>
                                        <p:tgtEl>
                                          <p:spTgt spid="53"/>
                                        </p:tgtEl>
                                      </p:cBhvr>
                                    </p:animEffect>
                                  </p:childTnLst>
                                </p:cTn>
                              </p:par>
                              <p:par>
                                <p:cTn id="40" presetID="10" presetClass="entr" presetSubtype="0" fill="hold" nodeType="withEffect">
                                  <p:stCondLst>
                                    <p:cond delay="820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childTnLst>
                                </p:cTn>
                              </p:par>
                              <p:par>
                                <p:cTn id="43" presetID="10" presetClass="entr" presetSubtype="0" fill="hold" grpId="0" nodeType="withEffect">
                                  <p:stCondLst>
                                    <p:cond delay="890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1000"/>
                                        <p:tgtEl>
                                          <p:spTgt spid="60"/>
                                        </p:tgtEl>
                                      </p:cBhvr>
                                    </p:animEffect>
                                  </p:childTnLst>
                                </p:cTn>
                              </p:par>
                              <p:par>
                                <p:cTn id="46" presetID="10" presetClass="entr" presetSubtype="0" fill="hold" nodeType="withEffect">
                                  <p:stCondLst>
                                    <p:cond delay="900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3" grpId="0" animBg="1"/>
      <p:bldP spid="56"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61579"/>
            <a:ext cx="3656463" cy="715962"/>
          </a:xfrm>
        </p:spPr>
        <p:txBody>
          <a:bodyPr>
            <a:noAutofit/>
          </a:bodyPr>
          <a:lstStyle/>
          <a:p>
            <a:pPr algn="ctr"/>
            <a:r>
              <a:rPr lang="en-US" sz="6000" dirty="0" smtClean="0">
                <a:solidFill>
                  <a:schemeClr val="accent2"/>
                </a:solidFill>
                <a:latin typeface="AR CENA" panose="02000000000000000000" pitchFamily="2" charset="0"/>
              </a:rPr>
              <a:t>Objetivos</a:t>
            </a:r>
            <a:r>
              <a:rPr lang="en-US" sz="6000" dirty="0" smtClean="0">
                <a:solidFill>
                  <a:schemeClr val="accent2"/>
                </a:solidFill>
                <a:latin typeface="AR BERKLEY" panose="02000000000000000000" pitchFamily="2" charset="0"/>
              </a:rPr>
              <a:t> </a:t>
            </a:r>
            <a:endParaRPr lang="en-US" sz="6000" dirty="0">
              <a:solidFill>
                <a:schemeClr val="accent2"/>
              </a:solidFill>
              <a:latin typeface="AR BERKLEY" panose="02000000000000000000" pitchFamily="2" charset="0"/>
            </a:endParaRPr>
          </a:p>
        </p:txBody>
      </p:sp>
      <p:pic>
        <p:nvPicPr>
          <p:cNvPr id="7" name="Your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0" y="6248401"/>
            <a:ext cx="685800" cy="587389"/>
          </a:xfrm>
          <a:prstGeom prst="rect">
            <a:avLst/>
          </a:prstGeom>
        </p:spPr>
      </p:pic>
      <p:grpSp>
        <p:nvGrpSpPr>
          <p:cNvPr id="34" name="Group 33"/>
          <p:cNvGrpSpPr/>
          <p:nvPr/>
        </p:nvGrpSpPr>
        <p:grpSpPr>
          <a:xfrm>
            <a:off x="204716" y="1739370"/>
            <a:ext cx="5557912" cy="3173818"/>
            <a:chOff x="-964443" y="1739370"/>
            <a:chExt cx="5203070" cy="3173818"/>
          </a:xfrm>
        </p:grpSpPr>
        <p:sp>
          <p:nvSpPr>
            <p:cNvPr id="9" name="Oval 8"/>
            <p:cNvSpPr/>
            <p:nvPr/>
          </p:nvSpPr>
          <p:spPr>
            <a:xfrm>
              <a:off x="-964443" y="1739370"/>
              <a:ext cx="2624181" cy="317381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Establecer la calidad de los procesos de </a:t>
              </a:r>
              <a:r>
                <a:rPr lang="es-EC" dirty="0">
                  <a:solidFill>
                    <a:schemeClr val="tx1"/>
                  </a:solidFill>
                </a:rPr>
                <a:t>recuperación</a:t>
              </a:r>
              <a:r>
                <a:rPr lang="es-EC" dirty="0"/>
                <a:t> </a:t>
              </a:r>
              <a:r>
                <a:rPr lang="en-US" dirty="0" smtClean="0">
                  <a:solidFill>
                    <a:schemeClr val="tx1"/>
                  </a:solidFill>
                </a:rPr>
                <a:t>de </a:t>
              </a:r>
              <a:r>
                <a:rPr lang="es-EC" dirty="0" smtClean="0"/>
                <a:t> </a:t>
              </a:r>
              <a:r>
                <a:rPr lang="es-EC" dirty="0">
                  <a:solidFill>
                    <a:schemeClr val="tx1"/>
                  </a:solidFill>
                </a:rPr>
                <a:t>crédito</a:t>
              </a:r>
              <a:r>
                <a:rPr lang="en-US" dirty="0" smtClean="0">
                  <a:solidFill>
                    <a:schemeClr val="tx1"/>
                  </a:solidFill>
                </a:rPr>
                <a:t> de las Cooperativas de Ahorro y </a:t>
              </a:r>
              <a:r>
                <a:rPr lang="es-EC" dirty="0" smtClean="0">
                  <a:solidFill>
                    <a:schemeClr val="tx1"/>
                  </a:solidFill>
                </a:rPr>
                <a:t>Crédito </a:t>
              </a:r>
              <a:r>
                <a:rPr lang="en-US" dirty="0" smtClean="0">
                  <a:solidFill>
                    <a:schemeClr val="tx1"/>
                  </a:solidFill>
                </a:rPr>
                <a:t>del Segmento 2 del </a:t>
              </a:r>
              <a:r>
                <a:rPr lang="es-EC" dirty="0" smtClean="0">
                  <a:solidFill>
                    <a:schemeClr val="tx1"/>
                  </a:solidFill>
                </a:rPr>
                <a:t>Cantón</a:t>
              </a:r>
              <a:r>
                <a:rPr lang="es-EC" dirty="0" smtClean="0"/>
                <a:t> </a:t>
              </a:r>
              <a:r>
                <a:rPr lang="en-US" dirty="0" smtClean="0">
                  <a:solidFill>
                    <a:schemeClr val="tx1"/>
                  </a:solidFill>
                </a:rPr>
                <a:t>Quito.</a:t>
              </a:r>
              <a:endParaRPr lang="en-US" dirty="0">
                <a:solidFill>
                  <a:schemeClr val="tx1"/>
                </a:solidFill>
              </a:endParaRPr>
            </a:p>
          </p:txBody>
        </p:sp>
        <p:sp>
          <p:nvSpPr>
            <p:cNvPr id="4" name="Oval 3"/>
            <p:cNvSpPr/>
            <p:nvPr/>
          </p:nvSpPr>
          <p:spPr>
            <a:xfrm>
              <a:off x="1676401" y="2066922"/>
              <a:ext cx="2562226" cy="2562226"/>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smtClean="0">
                  <a:solidFill>
                    <a:schemeClr val="tx1"/>
                  </a:solidFill>
                  <a:latin typeface="+mj-lt"/>
                </a:rPr>
                <a:t>Objetivo General </a:t>
              </a:r>
              <a:endParaRPr lang="en-US" sz="3200" dirty="0">
                <a:solidFill>
                  <a:schemeClr val="accent3"/>
                </a:solidFill>
                <a:latin typeface="+mj-lt"/>
              </a:endParaRPr>
            </a:p>
          </p:txBody>
        </p:sp>
      </p:grpSp>
      <p:grpSp>
        <p:nvGrpSpPr>
          <p:cNvPr id="35" name="Group 34"/>
          <p:cNvGrpSpPr/>
          <p:nvPr/>
        </p:nvGrpSpPr>
        <p:grpSpPr>
          <a:xfrm>
            <a:off x="5811892" y="1542197"/>
            <a:ext cx="5502102" cy="4747147"/>
            <a:chOff x="4287891" y="1900232"/>
            <a:chExt cx="5502102" cy="4372294"/>
          </a:xfrm>
        </p:grpSpPr>
        <p:sp>
          <p:nvSpPr>
            <p:cNvPr id="32" name="Oval 31"/>
            <p:cNvSpPr/>
            <p:nvPr/>
          </p:nvSpPr>
          <p:spPr>
            <a:xfrm>
              <a:off x="5220075" y="4685342"/>
              <a:ext cx="2618288" cy="1587184"/>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Establecer la calidad de los servicios de las Cooperativas de Ahorro y Credito.</a:t>
              </a:r>
              <a:endParaRPr lang="en-US" dirty="0"/>
            </a:p>
          </p:txBody>
        </p:sp>
        <p:sp>
          <p:nvSpPr>
            <p:cNvPr id="23" name="Oval 22"/>
            <p:cNvSpPr/>
            <p:nvPr/>
          </p:nvSpPr>
          <p:spPr>
            <a:xfrm>
              <a:off x="7974841" y="3444410"/>
              <a:ext cx="1815152" cy="1731852"/>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Valorar el nivel de confianza de los usuarios.</a:t>
              </a:r>
              <a:endParaRPr lang="en-US" dirty="0"/>
            </a:p>
          </p:txBody>
        </p:sp>
        <p:sp>
          <p:nvSpPr>
            <p:cNvPr id="24" name="Oval 23"/>
            <p:cNvSpPr/>
            <p:nvPr/>
          </p:nvSpPr>
          <p:spPr>
            <a:xfrm>
              <a:off x="7033795" y="1900232"/>
              <a:ext cx="2034003" cy="1390656"/>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Identificar la calidad percibida de los usuarios. </a:t>
              </a:r>
              <a:endParaRPr lang="en-US" dirty="0"/>
            </a:p>
          </p:txBody>
        </p:sp>
        <p:sp>
          <p:nvSpPr>
            <p:cNvPr id="26" name="Oval 25"/>
            <p:cNvSpPr/>
            <p:nvPr/>
          </p:nvSpPr>
          <p:spPr>
            <a:xfrm>
              <a:off x="4287891" y="2066922"/>
              <a:ext cx="2562226" cy="256222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solidFill>
                    <a:schemeClr val="tx1"/>
                  </a:solidFill>
                  <a:latin typeface="+mj-lt"/>
                </a:rPr>
                <a:t>Objetivos especificos </a:t>
              </a:r>
              <a:endParaRPr lang="en-US" sz="2800" dirty="0">
                <a:solidFill>
                  <a:schemeClr val="accent5"/>
                </a:solidFill>
                <a:latin typeface="+mj-lt"/>
              </a:endParaRPr>
            </a:p>
          </p:txBody>
        </p:sp>
      </p:grpSp>
      <p:sp>
        <p:nvSpPr>
          <p:cNvPr id="15" name="Flecha derecha 14"/>
          <p:cNvSpPr/>
          <p:nvPr/>
        </p:nvSpPr>
        <p:spPr>
          <a:xfrm>
            <a:off x="8311119" y="2402006"/>
            <a:ext cx="246677" cy="21962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
        <p:nvSpPr>
          <p:cNvPr id="16" name="Flecha derecha 15"/>
          <p:cNvSpPr/>
          <p:nvPr/>
        </p:nvSpPr>
        <p:spPr>
          <a:xfrm rot="1062040">
            <a:off x="8328942" y="3630797"/>
            <a:ext cx="1218094" cy="3069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2" name="Flecha derecha 21"/>
          <p:cNvSpPr/>
          <p:nvPr/>
        </p:nvSpPr>
        <p:spPr>
          <a:xfrm rot="5400000">
            <a:off x="7724630" y="4244454"/>
            <a:ext cx="409065" cy="2606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36" name="Flecha izquierda 35"/>
          <p:cNvSpPr/>
          <p:nvPr/>
        </p:nvSpPr>
        <p:spPr>
          <a:xfrm>
            <a:off x="2866027" y="3218763"/>
            <a:ext cx="204717" cy="23412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17"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4667" y="254875"/>
            <a:ext cx="1002121" cy="100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1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80">
                                          <p:stCondLst>
                                            <p:cond delay="0"/>
                                          </p:stCondLst>
                                        </p:cTn>
                                        <p:tgtEl>
                                          <p:spTgt spid="36"/>
                                        </p:tgtEl>
                                      </p:cBhvr>
                                    </p:animEffect>
                                    <p:anim calcmode="lin" valueType="num">
                                      <p:cBhvr>
                                        <p:cTn id="31"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6" dur="26">
                                          <p:stCondLst>
                                            <p:cond delay="650"/>
                                          </p:stCondLst>
                                        </p:cTn>
                                        <p:tgtEl>
                                          <p:spTgt spid="36"/>
                                        </p:tgtEl>
                                      </p:cBhvr>
                                      <p:to x="100000" y="60000"/>
                                    </p:animScale>
                                    <p:animScale>
                                      <p:cBhvr>
                                        <p:cTn id="37" dur="166" decel="50000">
                                          <p:stCondLst>
                                            <p:cond delay="676"/>
                                          </p:stCondLst>
                                        </p:cTn>
                                        <p:tgtEl>
                                          <p:spTgt spid="36"/>
                                        </p:tgtEl>
                                      </p:cBhvr>
                                      <p:to x="100000" y="100000"/>
                                    </p:animScale>
                                    <p:animScale>
                                      <p:cBhvr>
                                        <p:cTn id="38" dur="26">
                                          <p:stCondLst>
                                            <p:cond delay="1312"/>
                                          </p:stCondLst>
                                        </p:cTn>
                                        <p:tgtEl>
                                          <p:spTgt spid="36"/>
                                        </p:tgtEl>
                                      </p:cBhvr>
                                      <p:to x="100000" y="80000"/>
                                    </p:animScale>
                                    <p:animScale>
                                      <p:cBhvr>
                                        <p:cTn id="39" dur="166" decel="50000">
                                          <p:stCondLst>
                                            <p:cond delay="1338"/>
                                          </p:stCondLst>
                                        </p:cTn>
                                        <p:tgtEl>
                                          <p:spTgt spid="36"/>
                                        </p:tgtEl>
                                      </p:cBhvr>
                                      <p:to x="100000" y="100000"/>
                                    </p:animScale>
                                    <p:animScale>
                                      <p:cBhvr>
                                        <p:cTn id="40" dur="26">
                                          <p:stCondLst>
                                            <p:cond delay="1642"/>
                                          </p:stCondLst>
                                        </p:cTn>
                                        <p:tgtEl>
                                          <p:spTgt spid="36"/>
                                        </p:tgtEl>
                                      </p:cBhvr>
                                      <p:to x="100000" y="90000"/>
                                    </p:animScale>
                                    <p:animScale>
                                      <p:cBhvr>
                                        <p:cTn id="41" dur="166" decel="50000">
                                          <p:stCondLst>
                                            <p:cond delay="1668"/>
                                          </p:stCondLst>
                                        </p:cTn>
                                        <p:tgtEl>
                                          <p:spTgt spid="36"/>
                                        </p:tgtEl>
                                      </p:cBhvr>
                                      <p:to x="100000" y="100000"/>
                                    </p:animScale>
                                    <p:animScale>
                                      <p:cBhvr>
                                        <p:cTn id="42" dur="26">
                                          <p:stCondLst>
                                            <p:cond delay="1808"/>
                                          </p:stCondLst>
                                        </p:cTn>
                                        <p:tgtEl>
                                          <p:spTgt spid="36"/>
                                        </p:tgtEl>
                                      </p:cBhvr>
                                      <p:to x="100000" y="95000"/>
                                    </p:animScale>
                                    <p:animScale>
                                      <p:cBhvr>
                                        <p:cTn id="43" dur="166" decel="50000">
                                          <p:stCondLst>
                                            <p:cond delay="1834"/>
                                          </p:stCondLst>
                                        </p:cTn>
                                        <p:tgtEl>
                                          <p:spTgt spid="3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inVertical)">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80">
                                          <p:stCondLst>
                                            <p:cond delay="0"/>
                                          </p:stCondLst>
                                        </p:cTn>
                                        <p:tgtEl>
                                          <p:spTgt spid="15"/>
                                        </p:tgtEl>
                                      </p:cBhvr>
                                    </p:animEffect>
                                    <p:anim calcmode="lin" valueType="num">
                                      <p:cBhvr>
                                        <p:cTn id="5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9" dur="26">
                                          <p:stCondLst>
                                            <p:cond delay="650"/>
                                          </p:stCondLst>
                                        </p:cTn>
                                        <p:tgtEl>
                                          <p:spTgt spid="15"/>
                                        </p:tgtEl>
                                      </p:cBhvr>
                                      <p:to x="100000" y="60000"/>
                                    </p:animScale>
                                    <p:animScale>
                                      <p:cBhvr>
                                        <p:cTn id="60" dur="166" decel="50000">
                                          <p:stCondLst>
                                            <p:cond delay="676"/>
                                          </p:stCondLst>
                                        </p:cTn>
                                        <p:tgtEl>
                                          <p:spTgt spid="15"/>
                                        </p:tgtEl>
                                      </p:cBhvr>
                                      <p:to x="100000" y="100000"/>
                                    </p:animScale>
                                    <p:animScale>
                                      <p:cBhvr>
                                        <p:cTn id="61" dur="26">
                                          <p:stCondLst>
                                            <p:cond delay="1312"/>
                                          </p:stCondLst>
                                        </p:cTn>
                                        <p:tgtEl>
                                          <p:spTgt spid="15"/>
                                        </p:tgtEl>
                                      </p:cBhvr>
                                      <p:to x="100000" y="80000"/>
                                    </p:animScale>
                                    <p:animScale>
                                      <p:cBhvr>
                                        <p:cTn id="62" dur="166" decel="50000">
                                          <p:stCondLst>
                                            <p:cond delay="1338"/>
                                          </p:stCondLst>
                                        </p:cTn>
                                        <p:tgtEl>
                                          <p:spTgt spid="15"/>
                                        </p:tgtEl>
                                      </p:cBhvr>
                                      <p:to x="100000" y="100000"/>
                                    </p:animScale>
                                    <p:animScale>
                                      <p:cBhvr>
                                        <p:cTn id="63" dur="26">
                                          <p:stCondLst>
                                            <p:cond delay="1642"/>
                                          </p:stCondLst>
                                        </p:cTn>
                                        <p:tgtEl>
                                          <p:spTgt spid="15"/>
                                        </p:tgtEl>
                                      </p:cBhvr>
                                      <p:to x="100000" y="90000"/>
                                    </p:animScale>
                                    <p:animScale>
                                      <p:cBhvr>
                                        <p:cTn id="64" dur="166" decel="50000">
                                          <p:stCondLst>
                                            <p:cond delay="1668"/>
                                          </p:stCondLst>
                                        </p:cTn>
                                        <p:tgtEl>
                                          <p:spTgt spid="15"/>
                                        </p:tgtEl>
                                      </p:cBhvr>
                                      <p:to x="100000" y="100000"/>
                                    </p:animScale>
                                    <p:animScale>
                                      <p:cBhvr>
                                        <p:cTn id="65" dur="26">
                                          <p:stCondLst>
                                            <p:cond delay="1808"/>
                                          </p:stCondLst>
                                        </p:cTn>
                                        <p:tgtEl>
                                          <p:spTgt spid="15"/>
                                        </p:tgtEl>
                                      </p:cBhvr>
                                      <p:to x="100000" y="95000"/>
                                    </p:animScale>
                                    <p:animScale>
                                      <p:cBhvr>
                                        <p:cTn id="66" dur="166" decel="50000">
                                          <p:stCondLst>
                                            <p:cond delay="1834"/>
                                          </p:stCondLst>
                                        </p:cTn>
                                        <p:tgtEl>
                                          <p:spTgt spid="15"/>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80">
                                          <p:stCondLst>
                                            <p:cond delay="0"/>
                                          </p:stCondLst>
                                        </p:cTn>
                                        <p:tgtEl>
                                          <p:spTgt spid="16"/>
                                        </p:tgtEl>
                                      </p:cBhvr>
                                    </p:animEffect>
                                    <p:anim calcmode="lin" valueType="num">
                                      <p:cBhvr>
                                        <p:cTn id="7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7" dur="26">
                                          <p:stCondLst>
                                            <p:cond delay="650"/>
                                          </p:stCondLst>
                                        </p:cTn>
                                        <p:tgtEl>
                                          <p:spTgt spid="16"/>
                                        </p:tgtEl>
                                      </p:cBhvr>
                                      <p:to x="100000" y="60000"/>
                                    </p:animScale>
                                    <p:animScale>
                                      <p:cBhvr>
                                        <p:cTn id="78" dur="166" decel="50000">
                                          <p:stCondLst>
                                            <p:cond delay="676"/>
                                          </p:stCondLst>
                                        </p:cTn>
                                        <p:tgtEl>
                                          <p:spTgt spid="16"/>
                                        </p:tgtEl>
                                      </p:cBhvr>
                                      <p:to x="100000" y="100000"/>
                                    </p:animScale>
                                    <p:animScale>
                                      <p:cBhvr>
                                        <p:cTn id="79" dur="26">
                                          <p:stCondLst>
                                            <p:cond delay="1312"/>
                                          </p:stCondLst>
                                        </p:cTn>
                                        <p:tgtEl>
                                          <p:spTgt spid="16"/>
                                        </p:tgtEl>
                                      </p:cBhvr>
                                      <p:to x="100000" y="80000"/>
                                    </p:animScale>
                                    <p:animScale>
                                      <p:cBhvr>
                                        <p:cTn id="80" dur="166" decel="50000">
                                          <p:stCondLst>
                                            <p:cond delay="1338"/>
                                          </p:stCondLst>
                                        </p:cTn>
                                        <p:tgtEl>
                                          <p:spTgt spid="16"/>
                                        </p:tgtEl>
                                      </p:cBhvr>
                                      <p:to x="100000" y="100000"/>
                                    </p:animScale>
                                    <p:animScale>
                                      <p:cBhvr>
                                        <p:cTn id="81" dur="26">
                                          <p:stCondLst>
                                            <p:cond delay="1642"/>
                                          </p:stCondLst>
                                        </p:cTn>
                                        <p:tgtEl>
                                          <p:spTgt spid="16"/>
                                        </p:tgtEl>
                                      </p:cBhvr>
                                      <p:to x="100000" y="90000"/>
                                    </p:animScale>
                                    <p:animScale>
                                      <p:cBhvr>
                                        <p:cTn id="82" dur="166" decel="50000">
                                          <p:stCondLst>
                                            <p:cond delay="1668"/>
                                          </p:stCondLst>
                                        </p:cTn>
                                        <p:tgtEl>
                                          <p:spTgt spid="16"/>
                                        </p:tgtEl>
                                      </p:cBhvr>
                                      <p:to x="100000" y="100000"/>
                                    </p:animScale>
                                    <p:animScale>
                                      <p:cBhvr>
                                        <p:cTn id="83" dur="26">
                                          <p:stCondLst>
                                            <p:cond delay="1808"/>
                                          </p:stCondLst>
                                        </p:cTn>
                                        <p:tgtEl>
                                          <p:spTgt spid="16"/>
                                        </p:tgtEl>
                                      </p:cBhvr>
                                      <p:to x="100000" y="95000"/>
                                    </p:animScale>
                                    <p:animScale>
                                      <p:cBhvr>
                                        <p:cTn id="84" dur="166" decel="50000">
                                          <p:stCondLst>
                                            <p:cond delay="1834"/>
                                          </p:stCondLst>
                                        </p:cTn>
                                        <p:tgtEl>
                                          <p:spTgt spid="1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down)">
                                      <p:cBhvr>
                                        <p:cTn id="89" dur="580">
                                          <p:stCondLst>
                                            <p:cond delay="0"/>
                                          </p:stCondLst>
                                        </p:cTn>
                                        <p:tgtEl>
                                          <p:spTgt spid="22"/>
                                        </p:tgtEl>
                                      </p:cBhvr>
                                    </p:animEffect>
                                    <p:anim calcmode="lin" valueType="num">
                                      <p:cBhvr>
                                        <p:cTn id="9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5" dur="26">
                                          <p:stCondLst>
                                            <p:cond delay="650"/>
                                          </p:stCondLst>
                                        </p:cTn>
                                        <p:tgtEl>
                                          <p:spTgt spid="22"/>
                                        </p:tgtEl>
                                      </p:cBhvr>
                                      <p:to x="100000" y="60000"/>
                                    </p:animScale>
                                    <p:animScale>
                                      <p:cBhvr>
                                        <p:cTn id="96" dur="166" decel="50000">
                                          <p:stCondLst>
                                            <p:cond delay="676"/>
                                          </p:stCondLst>
                                        </p:cTn>
                                        <p:tgtEl>
                                          <p:spTgt spid="22"/>
                                        </p:tgtEl>
                                      </p:cBhvr>
                                      <p:to x="100000" y="100000"/>
                                    </p:animScale>
                                    <p:animScale>
                                      <p:cBhvr>
                                        <p:cTn id="97" dur="26">
                                          <p:stCondLst>
                                            <p:cond delay="1312"/>
                                          </p:stCondLst>
                                        </p:cTn>
                                        <p:tgtEl>
                                          <p:spTgt spid="22"/>
                                        </p:tgtEl>
                                      </p:cBhvr>
                                      <p:to x="100000" y="80000"/>
                                    </p:animScale>
                                    <p:animScale>
                                      <p:cBhvr>
                                        <p:cTn id="98" dur="166" decel="50000">
                                          <p:stCondLst>
                                            <p:cond delay="1338"/>
                                          </p:stCondLst>
                                        </p:cTn>
                                        <p:tgtEl>
                                          <p:spTgt spid="22"/>
                                        </p:tgtEl>
                                      </p:cBhvr>
                                      <p:to x="100000" y="100000"/>
                                    </p:animScale>
                                    <p:animScale>
                                      <p:cBhvr>
                                        <p:cTn id="99" dur="26">
                                          <p:stCondLst>
                                            <p:cond delay="1642"/>
                                          </p:stCondLst>
                                        </p:cTn>
                                        <p:tgtEl>
                                          <p:spTgt spid="22"/>
                                        </p:tgtEl>
                                      </p:cBhvr>
                                      <p:to x="100000" y="90000"/>
                                    </p:animScale>
                                    <p:animScale>
                                      <p:cBhvr>
                                        <p:cTn id="100" dur="166" decel="50000">
                                          <p:stCondLst>
                                            <p:cond delay="1668"/>
                                          </p:stCondLst>
                                        </p:cTn>
                                        <p:tgtEl>
                                          <p:spTgt spid="22"/>
                                        </p:tgtEl>
                                      </p:cBhvr>
                                      <p:to x="100000" y="100000"/>
                                    </p:animScale>
                                    <p:animScale>
                                      <p:cBhvr>
                                        <p:cTn id="101" dur="26">
                                          <p:stCondLst>
                                            <p:cond delay="1808"/>
                                          </p:stCondLst>
                                        </p:cTn>
                                        <p:tgtEl>
                                          <p:spTgt spid="22"/>
                                        </p:tgtEl>
                                      </p:cBhvr>
                                      <p:to x="100000" y="95000"/>
                                    </p:animScale>
                                    <p:animScale>
                                      <p:cBhvr>
                                        <p:cTn id="102"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22"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89118" y="416367"/>
            <a:ext cx="4078361" cy="523220"/>
          </a:xfrm>
          <a:prstGeom prst="rect">
            <a:avLst/>
          </a:prstGeom>
          <a:noFill/>
        </p:spPr>
        <p:txBody>
          <a:bodyPr wrap="none" rtlCol="0">
            <a:spAutoFit/>
          </a:bodyPr>
          <a:lstStyle/>
          <a:p>
            <a:r>
              <a:rPr lang="es-ES" sz="2800" b="1" dirty="0" smtClean="0"/>
              <a:t>Categorías Variables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3607" y="252489"/>
            <a:ext cx="925830" cy="92583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303 Grupo"/>
          <p:cNvGrpSpPr/>
          <p:nvPr/>
        </p:nvGrpSpPr>
        <p:grpSpPr>
          <a:xfrm>
            <a:off x="693683" y="787791"/>
            <a:ext cx="10572487" cy="5151226"/>
            <a:chOff x="0" y="0"/>
            <a:chExt cx="7182276" cy="4042481"/>
          </a:xfrm>
        </p:grpSpPr>
        <p:grpSp>
          <p:nvGrpSpPr>
            <p:cNvPr id="9" name="77 Grupo"/>
            <p:cNvGrpSpPr/>
            <p:nvPr/>
          </p:nvGrpSpPr>
          <p:grpSpPr>
            <a:xfrm>
              <a:off x="222800" y="0"/>
              <a:ext cx="6959476" cy="4042481"/>
              <a:chOff x="1381122" y="0"/>
              <a:chExt cx="6959476" cy="4042481"/>
            </a:xfrm>
          </p:grpSpPr>
          <p:sp>
            <p:nvSpPr>
              <p:cNvPr id="14" name="13 Elipse"/>
              <p:cNvSpPr>
                <a:spLocks noChangeArrowheads="1"/>
              </p:cNvSpPr>
              <p:nvPr/>
            </p:nvSpPr>
            <p:spPr bwMode="auto">
              <a:xfrm>
                <a:off x="3514726" y="0"/>
                <a:ext cx="2210214" cy="779228"/>
              </a:xfrm>
              <a:prstGeom prst="ellipse">
                <a:avLst/>
              </a:prstGeom>
              <a:solidFill>
                <a:schemeClr val="lt1">
                  <a:lumMod val="100000"/>
                  <a:lumOff val="0"/>
                </a:schemeClr>
              </a:solidFill>
              <a:ln w="63500" cmpd="thickThin" algn="ctr">
                <a:solidFill>
                  <a:schemeClr val="accent4">
                    <a:lumMod val="100000"/>
                    <a:lumOff val="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50000"/>
                  </a:lnSpc>
                  <a:spcAft>
                    <a:spcPts val="0"/>
                  </a:spcAft>
                </a:pPr>
                <a:r>
                  <a:rPr lang="es-ES" sz="1400" b="1" dirty="0" smtClean="0">
                    <a:effectLst/>
                    <a:latin typeface="Times New Roman"/>
                    <a:ea typeface="Times New Roman"/>
                  </a:rPr>
                  <a:t>Ley de Economía Popular y Solidaria</a:t>
                </a:r>
                <a:endParaRPr lang="es-EC" sz="1200" dirty="0">
                  <a:effectLst/>
                  <a:latin typeface="Times New Roman"/>
                  <a:ea typeface="Times New Roman"/>
                </a:endParaRPr>
              </a:p>
            </p:txBody>
          </p:sp>
          <p:sp>
            <p:nvSpPr>
              <p:cNvPr id="15" name="14 Elipse"/>
              <p:cNvSpPr>
                <a:spLocks noChangeArrowheads="1"/>
              </p:cNvSpPr>
              <p:nvPr/>
            </p:nvSpPr>
            <p:spPr bwMode="auto">
              <a:xfrm>
                <a:off x="3657600" y="1390650"/>
                <a:ext cx="2247900" cy="1039504"/>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rot="0" vert="horz" wrap="square" lIns="91440" tIns="45720" rIns="91440" bIns="45720" anchor="t" anchorCtr="0" upright="1">
                <a:noAutofit/>
              </a:bodyPr>
              <a:lstStyle/>
              <a:p>
                <a:pPr algn="ctr">
                  <a:lnSpc>
                    <a:spcPct val="150000"/>
                  </a:lnSpc>
                  <a:spcAft>
                    <a:spcPts val="0"/>
                  </a:spcAft>
                  <a:tabLst>
                    <a:tab pos="1285875" algn="l"/>
                  </a:tabLst>
                </a:pPr>
                <a:r>
                  <a:rPr lang="es-ES" sz="2000" b="1" dirty="0">
                    <a:effectLst/>
                    <a:latin typeface="Times New Roman"/>
                    <a:ea typeface="Times New Roman"/>
                  </a:rPr>
                  <a:t>LA </a:t>
                </a:r>
                <a:r>
                  <a:rPr lang="es-EC" sz="2000" b="1" dirty="0" smtClean="0">
                    <a:effectLst/>
                    <a:latin typeface="Times New Roman"/>
                    <a:ea typeface="Times New Roman"/>
                  </a:rPr>
                  <a:t>ECONOMÍA COMUNITARIA</a:t>
                </a:r>
                <a:endParaRPr lang="es-EC" sz="1100" dirty="0">
                  <a:effectLst/>
                  <a:latin typeface="Times New Roman"/>
                  <a:ea typeface="Times New Roman"/>
                </a:endParaRPr>
              </a:p>
              <a:p>
                <a:pPr algn="just">
                  <a:lnSpc>
                    <a:spcPct val="150000"/>
                  </a:lnSpc>
                  <a:spcAft>
                    <a:spcPts val="0"/>
                  </a:spcAft>
                </a:pPr>
                <a:r>
                  <a:rPr lang="es-ES" sz="1400" dirty="0">
                    <a:effectLst/>
                    <a:latin typeface="Times New Roman"/>
                    <a:ea typeface="Times New Roman"/>
                  </a:rPr>
                  <a:t> </a:t>
                </a:r>
                <a:endParaRPr lang="es-EC" sz="1100" dirty="0">
                  <a:effectLst/>
                  <a:latin typeface="Times New Roman"/>
                  <a:ea typeface="Times New Roman"/>
                </a:endParaRPr>
              </a:p>
            </p:txBody>
          </p:sp>
          <p:sp>
            <p:nvSpPr>
              <p:cNvPr id="16" name="15 Elipse"/>
              <p:cNvSpPr>
                <a:spLocks noChangeArrowheads="1"/>
              </p:cNvSpPr>
              <p:nvPr/>
            </p:nvSpPr>
            <p:spPr bwMode="auto">
              <a:xfrm>
                <a:off x="6089523" y="323186"/>
                <a:ext cx="2251075" cy="724563"/>
              </a:xfrm>
              <a:prstGeom prst="ellipse">
                <a:avLst/>
              </a:prstGeom>
              <a:solidFill>
                <a:schemeClr val="lt1">
                  <a:lumMod val="100000"/>
                  <a:lumOff val="0"/>
                </a:schemeClr>
              </a:solidFill>
              <a:ln w="63500" cmpd="thickThin" algn="ctr">
                <a:solidFill>
                  <a:schemeClr val="accent2">
                    <a:lumMod val="100000"/>
                    <a:lumOff val="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spcAft>
                    <a:spcPts val="0"/>
                  </a:spcAft>
                </a:pPr>
                <a:r>
                  <a:rPr lang="es-ES" b="1" dirty="0" smtClean="0">
                    <a:effectLst/>
                    <a:latin typeface="Times New Roman"/>
                    <a:ea typeface="Times New Roman"/>
                  </a:rPr>
                  <a:t>La estructura financiera</a:t>
                </a:r>
                <a:endParaRPr lang="es-EC" dirty="0">
                  <a:effectLst/>
                  <a:latin typeface="Times New Roman"/>
                  <a:ea typeface="Times New Roman"/>
                </a:endParaRPr>
              </a:p>
            </p:txBody>
          </p:sp>
          <p:sp>
            <p:nvSpPr>
              <p:cNvPr id="17" name="16 Elipse"/>
              <p:cNvSpPr>
                <a:spLocks noChangeArrowheads="1"/>
              </p:cNvSpPr>
              <p:nvPr/>
            </p:nvSpPr>
            <p:spPr bwMode="auto">
              <a:xfrm>
                <a:off x="3433747" y="2912453"/>
                <a:ext cx="1909725" cy="526114"/>
              </a:xfrm>
              <a:prstGeom prst="ellipse">
                <a:avLst/>
              </a:prstGeom>
              <a:ln>
                <a:headEnd/>
                <a:tailEnd/>
              </a:ln>
              <a:extLst/>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algn="ctr">
                  <a:lnSpc>
                    <a:spcPct val="150000"/>
                  </a:lnSpc>
                  <a:spcAft>
                    <a:spcPts val="0"/>
                  </a:spcAft>
                </a:pPr>
                <a:r>
                  <a:rPr lang="es-EC" b="1" dirty="0" smtClean="0">
                    <a:effectLst/>
                    <a:latin typeface="Times New Roman"/>
                    <a:ea typeface="Times New Roman"/>
                  </a:rPr>
                  <a:t>Cartera</a:t>
                </a:r>
                <a:endParaRPr lang="es-EC" sz="2000" dirty="0">
                  <a:effectLst/>
                  <a:latin typeface="Times New Roman"/>
                  <a:ea typeface="Times New Roman"/>
                </a:endParaRPr>
              </a:p>
              <a:p>
                <a:pPr algn="ctr">
                  <a:lnSpc>
                    <a:spcPct val="150000"/>
                  </a:lnSpc>
                  <a:spcAft>
                    <a:spcPts val="0"/>
                  </a:spcAft>
                </a:pPr>
                <a:r>
                  <a:rPr lang="es-EC" b="1" dirty="0">
                    <a:effectLst/>
                    <a:latin typeface="Times New Roman"/>
                    <a:ea typeface="Times New Roman"/>
                  </a:rPr>
                  <a:t> </a:t>
                </a:r>
                <a:endParaRPr lang="es-EC" sz="2000" dirty="0">
                  <a:effectLst/>
                  <a:latin typeface="Times New Roman"/>
                  <a:ea typeface="Times New Roman"/>
                </a:endParaRPr>
              </a:p>
            </p:txBody>
          </p:sp>
          <p:sp>
            <p:nvSpPr>
              <p:cNvPr id="18" name="17 Elipse"/>
              <p:cNvSpPr>
                <a:spLocks noChangeArrowheads="1"/>
              </p:cNvSpPr>
              <p:nvPr/>
            </p:nvSpPr>
            <p:spPr bwMode="auto">
              <a:xfrm>
                <a:off x="5562600" y="2430154"/>
                <a:ext cx="2436412" cy="709921"/>
              </a:xfrm>
              <a:prstGeom prst="ellipse">
                <a:avLst/>
              </a:prstGeom>
              <a:solidFill>
                <a:schemeClr val="lt1">
                  <a:lumMod val="100000"/>
                  <a:lumOff val="0"/>
                </a:schemeClr>
              </a:solidFill>
              <a:ln w="63500" cmpd="thickThin" algn="ctr">
                <a:solidFill>
                  <a:schemeClr val="accent1">
                    <a:lumMod val="100000"/>
                    <a:lumOff val="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50000"/>
                  </a:lnSpc>
                  <a:spcAft>
                    <a:spcPts val="0"/>
                  </a:spcAft>
                </a:pPr>
                <a:r>
                  <a:rPr lang="es-ES" sz="2000" b="1" dirty="0" smtClean="0">
                    <a:effectLst/>
                    <a:latin typeface="Times New Roman"/>
                    <a:ea typeface="Times New Roman"/>
                  </a:rPr>
                  <a:t>CRÉDITO</a:t>
                </a:r>
                <a:endParaRPr lang="es-EC" sz="2000" dirty="0">
                  <a:effectLst/>
                  <a:latin typeface="Times New Roman"/>
                  <a:ea typeface="Times New Roman"/>
                </a:endParaRPr>
              </a:p>
            </p:txBody>
          </p:sp>
          <p:sp>
            <p:nvSpPr>
              <p:cNvPr id="19" name="18 Elipse"/>
              <p:cNvSpPr>
                <a:spLocks noChangeArrowheads="1"/>
              </p:cNvSpPr>
              <p:nvPr/>
            </p:nvSpPr>
            <p:spPr bwMode="auto">
              <a:xfrm>
                <a:off x="1381122" y="1047749"/>
                <a:ext cx="1905000" cy="796953"/>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upright="1">
                <a:noAutofit/>
              </a:bodyPr>
              <a:lstStyle/>
              <a:p>
                <a:pPr algn="ctr">
                  <a:lnSpc>
                    <a:spcPct val="150000"/>
                  </a:lnSpc>
                  <a:spcAft>
                    <a:spcPts val="0"/>
                  </a:spcAft>
                </a:pPr>
                <a:r>
                  <a:rPr lang="es-EC" sz="1600" b="1" dirty="0" smtClean="0">
                    <a:effectLst/>
                    <a:latin typeface="Times New Roman"/>
                    <a:ea typeface="Times New Roman"/>
                  </a:rPr>
                  <a:t>Morosidad crediticia</a:t>
                </a:r>
                <a:endParaRPr lang="es-EC" dirty="0">
                  <a:effectLst/>
                  <a:latin typeface="Times New Roman"/>
                  <a:ea typeface="Times New Roman"/>
                </a:endParaRPr>
              </a:p>
            </p:txBody>
          </p:sp>
          <p:sp>
            <p:nvSpPr>
              <p:cNvPr id="22" name="21 Elipse"/>
              <p:cNvSpPr>
                <a:spLocks noChangeArrowheads="1"/>
              </p:cNvSpPr>
              <p:nvPr/>
            </p:nvSpPr>
            <p:spPr bwMode="auto">
              <a:xfrm>
                <a:off x="6149839" y="3505271"/>
                <a:ext cx="1614114" cy="537210"/>
              </a:xfrm>
              <a:prstGeom prst="ellipse">
                <a:avLst/>
              </a:prstGeom>
              <a:gradFill rotWithShape="0">
                <a:gsLst>
                  <a:gs pos="0">
                    <a:schemeClr val="lt1">
                      <a:lumMod val="100000"/>
                      <a:lumOff val="0"/>
                    </a:schemeClr>
                  </a:gs>
                  <a:gs pos="100000">
                    <a:schemeClr val="accent1">
                      <a:lumMod val="40000"/>
                      <a:lumOff val="60000"/>
                    </a:schemeClr>
                  </a:gs>
                </a:gsLst>
                <a:lin ang="5400000" scaled="1"/>
              </a:gradFill>
              <a:ln w="12700" cmpd="sng" algn="ctr">
                <a:solidFill>
                  <a:schemeClr val="accent1">
                    <a:lumMod val="60000"/>
                    <a:lumOff val="40000"/>
                  </a:schemeClr>
                </a:solidFill>
                <a:prstDash val="solid"/>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50000"/>
                  </a:lnSpc>
                  <a:spcAft>
                    <a:spcPts val="0"/>
                  </a:spcAft>
                </a:pPr>
                <a:r>
                  <a:rPr lang="es-ES" b="1" dirty="0" smtClean="0">
                    <a:effectLst/>
                    <a:latin typeface="Times New Roman"/>
                    <a:ea typeface="Times New Roman"/>
                  </a:rPr>
                  <a:t>Tipos</a:t>
                </a:r>
                <a:endParaRPr lang="es-EC" sz="2800" dirty="0">
                  <a:effectLst/>
                  <a:latin typeface="Times New Roman"/>
                  <a:ea typeface="Times New Roman"/>
                </a:endParaRPr>
              </a:p>
            </p:txBody>
          </p:sp>
          <p:cxnSp>
            <p:nvCxnSpPr>
              <p:cNvPr id="24" name="35 Conector recto"/>
              <p:cNvCxnSpPr>
                <a:endCxn id="14" idx="4"/>
              </p:cNvCxnSpPr>
              <p:nvPr/>
            </p:nvCxnSpPr>
            <p:spPr>
              <a:xfrm flipH="1" flipV="1">
                <a:off x="4619833" y="779228"/>
                <a:ext cx="56942" cy="611740"/>
              </a:xfrm>
              <a:prstGeom prst="line">
                <a:avLst/>
              </a:prstGeom>
            </p:spPr>
            <p:style>
              <a:lnRef idx="1">
                <a:schemeClr val="dk1"/>
              </a:lnRef>
              <a:fillRef idx="0">
                <a:schemeClr val="dk1"/>
              </a:fillRef>
              <a:effectRef idx="0">
                <a:schemeClr val="dk1"/>
              </a:effectRef>
              <a:fontRef idx="minor">
                <a:schemeClr val="tx1"/>
              </a:fontRef>
            </p:style>
          </p:cxnSp>
          <p:cxnSp>
            <p:nvCxnSpPr>
              <p:cNvPr id="25" name="37 Conector recto"/>
              <p:cNvCxnSpPr/>
              <p:nvPr/>
            </p:nvCxnSpPr>
            <p:spPr>
              <a:xfrm flipV="1">
                <a:off x="5857875" y="1047198"/>
                <a:ext cx="428625" cy="629202"/>
              </a:xfrm>
              <a:prstGeom prst="line">
                <a:avLst/>
              </a:prstGeom>
            </p:spPr>
            <p:style>
              <a:lnRef idx="1">
                <a:schemeClr val="dk1"/>
              </a:lnRef>
              <a:fillRef idx="0">
                <a:schemeClr val="dk1"/>
              </a:fillRef>
              <a:effectRef idx="0">
                <a:schemeClr val="dk1"/>
              </a:effectRef>
              <a:fontRef idx="minor">
                <a:schemeClr val="tx1"/>
              </a:fontRef>
            </p:style>
          </p:cxnSp>
          <p:cxnSp>
            <p:nvCxnSpPr>
              <p:cNvPr id="26" name="38 Conector recto"/>
              <p:cNvCxnSpPr/>
              <p:nvPr/>
            </p:nvCxnSpPr>
            <p:spPr>
              <a:xfrm>
                <a:off x="5772150" y="2162175"/>
                <a:ext cx="514350" cy="281306"/>
              </a:xfrm>
              <a:prstGeom prst="line">
                <a:avLst/>
              </a:prstGeom>
            </p:spPr>
            <p:style>
              <a:lnRef idx="1">
                <a:schemeClr val="dk1"/>
              </a:lnRef>
              <a:fillRef idx="0">
                <a:schemeClr val="dk1"/>
              </a:fillRef>
              <a:effectRef idx="0">
                <a:schemeClr val="dk1"/>
              </a:effectRef>
              <a:fontRef idx="minor">
                <a:schemeClr val="tx1"/>
              </a:fontRef>
            </p:style>
          </p:cxnSp>
          <p:cxnSp>
            <p:nvCxnSpPr>
              <p:cNvPr id="27" name="39 Conector recto"/>
              <p:cNvCxnSpPr/>
              <p:nvPr/>
            </p:nvCxnSpPr>
            <p:spPr>
              <a:xfrm flipH="1" flipV="1">
                <a:off x="6928320" y="3140075"/>
                <a:ext cx="28576" cy="348698"/>
              </a:xfrm>
              <a:prstGeom prst="line">
                <a:avLst/>
              </a:prstGeom>
            </p:spPr>
            <p:style>
              <a:lnRef idx="1">
                <a:schemeClr val="dk1"/>
              </a:lnRef>
              <a:fillRef idx="0">
                <a:schemeClr val="dk1"/>
              </a:fillRef>
              <a:effectRef idx="0">
                <a:schemeClr val="dk1"/>
              </a:effectRef>
              <a:fontRef idx="minor">
                <a:schemeClr val="tx1"/>
              </a:fontRef>
            </p:style>
          </p:cxnSp>
          <p:cxnSp>
            <p:nvCxnSpPr>
              <p:cNvPr id="30" name="42 Conector recto"/>
              <p:cNvCxnSpPr/>
              <p:nvPr/>
            </p:nvCxnSpPr>
            <p:spPr>
              <a:xfrm flipV="1">
                <a:off x="4619833" y="2505074"/>
                <a:ext cx="56943" cy="457199"/>
              </a:xfrm>
              <a:prstGeom prst="line">
                <a:avLst/>
              </a:prstGeom>
            </p:spPr>
            <p:style>
              <a:lnRef idx="1">
                <a:schemeClr val="dk1"/>
              </a:lnRef>
              <a:fillRef idx="0">
                <a:schemeClr val="dk1"/>
              </a:fillRef>
              <a:effectRef idx="0">
                <a:schemeClr val="dk1"/>
              </a:effectRef>
              <a:fontRef idx="minor">
                <a:schemeClr val="tx1"/>
              </a:fontRef>
            </p:style>
          </p:cxnSp>
          <p:cxnSp>
            <p:nvCxnSpPr>
              <p:cNvPr id="31" name="43 Conector recto"/>
              <p:cNvCxnSpPr/>
              <p:nvPr/>
            </p:nvCxnSpPr>
            <p:spPr>
              <a:xfrm flipH="1" flipV="1">
                <a:off x="3286125" y="1466850"/>
                <a:ext cx="565150" cy="156210"/>
              </a:xfrm>
              <a:prstGeom prst="line">
                <a:avLst/>
              </a:prstGeom>
            </p:spPr>
            <p:style>
              <a:lnRef idx="1">
                <a:schemeClr val="dk1"/>
              </a:lnRef>
              <a:fillRef idx="0">
                <a:schemeClr val="dk1"/>
              </a:fillRef>
              <a:effectRef idx="0">
                <a:schemeClr val="dk1"/>
              </a:effectRef>
              <a:fontRef idx="minor">
                <a:schemeClr val="tx1"/>
              </a:fontRef>
            </p:style>
          </p:cxnSp>
        </p:grpSp>
        <p:sp>
          <p:nvSpPr>
            <p:cNvPr id="12" name="11 Elipse"/>
            <p:cNvSpPr>
              <a:spLocks noChangeArrowheads="1"/>
            </p:cNvSpPr>
            <p:nvPr/>
          </p:nvSpPr>
          <p:spPr bwMode="auto">
            <a:xfrm>
              <a:off x="0" y="2091193"/>
              <a:ext cx="1701165" cy="445273"/>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t" anchorCtr="0" upright="1">
              <a:noAutofit/>
            </a:bodyPr>
            <a:lstStyle/>
            <a:p>
              <a:pPr algn="ctr">
                <a:lnSpc>
                  <a:spcPct val="150000"/>
                </a:lnSpc>
                <a:spcAft>
                  <a:spcPts val="0"/>
                </a:spcAft>
              </a:pPr>
              <a:r>
                <a:rPr lang="es-EC" sz="1100" b="1" dirty="0" smtClean="0">
                  <a:effectLst/>
                  <a:latin typeface="Times New Roman"/>
                  <a:ea typeface="Times New Roman"/>
                </a:rPr>
                <a:t>Situación actual</a:t>
              </a:r>
              <a:endParaRPr lang="es-EC" sz="1200" dirty="0">
                <a:effectLst/>
                <a:latin typeface="Times New Roman"/>
                <a:ea typeface="Times New Roman"/>
              </a:endParaRPr>
            </a:p>
          </p:txBody>
        </p:sp>
        <p:cxnSp>
          <p:nvCxnSpPr>
            <p:cNvPr id="13" name="269 Conector recto"/>
            <p:cNvCxnSpPr/>
            <p:nvPr/>
          </p:nvCxnSpPr>
          <p:spPr>
            <a:xfrm>
              <a:off x="978010" y="1844703"/>
              <a:ext cx="0" cy="246490"/>
            </a:xfrm>
            <a:prstGeom prst="line">
              <a:avLst/>
            </a:prstGeom>
          </p:spPr>
          <p:style>
            <a:lnRef idx="1">
              <a:schemeClr val="dk1"/>
            </a:lnRef>
            <a:fillRef idx="0">
              <a:schemeClr val="dk1"/>
            </a:fillRef>
            <a:effectRef idx="0">
              <a:schemeClr val="dk1"/>
            </a:effectRef>
            <a:fontRef idx="minor">
              <a:schemeClr val="tx1"/>
            </a:fontRef>
          </p:style>
        </p:cxnSp>
      </p:grpSp>
      <p:sp>
        <p:nvSpPr>
          <p:cNvPr id="36" name="35 Elipse"/>
          <p:cNvSpPr>
            <a:spLocks noChangeArrowheads="1"/>
          </p:cNvSpPr>
          <p:nvPr/>
        </p:nvSpPr>
        <p:spPr bwMode="auto">
          <a:xfrm>
            <a:off x="8242487" y="2675690"/>
            <a:ext cx="3124208" cy="867303"/>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upright="1">
            <a:noAutofit/>
          </a:bodyPr>
          <a:lstStyle/>
          <a:p>
            <a:pPr algn="ctr">
              <a:spcAft>
                <a:spcPts val="0"/>
              </a:spcAft>
            </a:pPr>
            <a:r>
              <a:rPr lang="es-EC" sz="1400" dirty="0" smtClean="0">
                <a:effectLst/>
                <a:latin typeface="Times New Roman"/>
                <a:ea typeface="Times New Roman"/>
              </a:rPr>
              <a:t>Intermediación financiera y posicionamiento de las COACS</a:t>
            </a:r>
            <a:endParaRPr lang="es-EC" sz="1400" dirty="0">
              <a:effectLst/>
              <a:latin typeface="Times New Roman"/>
              <a:ea typeface="Times New Roman"/>
            </a:endParaRPr>
          </a:p>
        </p:txBody>
      </p:sp>
      <p:cxnSp>
        <p:nvCxnSpPr>
          <p:cNvPr id="6" name="5 Conector recto"/>
          <p:cNvCxnSpPr>
            <a:stCxn id="16" idx="4"/>
          </p:cNvCxnSpPr>
          <p:nvPr/>
        </p:nvCxnSpPr>
        <p:spPr>
          <a:xfrm>
            <a:off x="9609351" y="2122909"/>
            <a:ext cx="0" cy="5340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61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89118" y="416367"/>
            <a:ext cx="4078361" cy="523220"/>
          </a:xfrm>
          <a:prstGeom prst="rect">
            <a:avLst/>
          </a:prstGeom>
          <a:noFill/>
        </p:spPr>
        <p:txBody>
          <a:bodyPr wrap="none" rtlCol="0">
            <a:spAutoFit/>
          </a:bodyPr>
          <a:lstStyle/>
          <a:p>
            <a:r>
              <a:rPr lang="es-ES" sz="2800" b="1" dirty="0" smtClean="0"/>
              <a:t>Categorías Variables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8886" y="224777"/>
            <a:ext cx="925830" cy="92583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28 Conector recto"/>
          <p:cNvCxnSpPr>
            <a:stCxn id="18" idx="4"/>
            <a:endCxn id="47" idx="0"/>
          </p:cNvCxnSpPr>
          <p:nvPr/>
        </p:nvCxnSpPr>
        <p:spPr>
          <a:xfrm>
            <a:off x="6357861" y="3212435"/>
            <a:ext cx="233510" cy="327266"/>
          </a:xfrm>
          <a:prstGeom prst="line">
            <a:avLst/>
          </a:prstGeom>
        </p:spPr>
        <p:style>
          <a:lnRef idx="1">
            <a:schemeClr val="dk1"/>
          </a:lnRef>
          <a:fillRef idx="0">
            <a:schemeClr val="dk1"/>
          </a:fillRef>
          <a:effectRef idx="0">
            <a:schemeClr val="dk1"/>
          </a:effectRef>
          <a:fontRef idx="minor">
            <a:schemeClr val="tx1"/>
          </a:fontRef>
        </p:style>
      </p:cxnSp>
      <p:cxnSp>
        <p:nvCxnSpPr>
          <p:cNvPr id="52" name="51 Conector recto"/>
          <p:cNvCxnSpPr>
            <a:stCxn id="47" idx="7"/>
            <a:endCxn id="49" idx="2"/>
          </p:cNvCxnSpPr>
          <p:nvPr/>
        </p:nvCxnSpPr>
        <p:spPr>
          <a:xfrm>
            <a:off x="7309791" y="3651099"/>
            <a:ext cx="642607" cy="16721"/>
          </a:xfrm>
          <a:prstGeom prst="line">
            <a:avLst/>
          </a:prstGeom>
        </p:spPr>
        <p:style>
          <a:lnRef idx="1">
            <a:schemeClr val="dk1"/>
          </a:lnRef>
          <a:fillRef idx="0">
            <a:schemeClr val="dk1"/>
          </a:fillRef>
          <a:effectRef idx="0">
            <a:schemeClr val="dk1"/>
          </a:effectRef>
          <a:fontRef idx="minor">
            <a:schemeClr val="tx1"/>
          </a:fontRef>
        </p:style>
      </p:cxnSp>
      <p:cxnSp>
        <p:nvCxnSpPr>
          <p:cNvPr id="54" name="53 Conector recto"/>
          <p:cNvCxnSpPr>
            <a:stCxn id="47" idx="6"/>
            <a:endCxn id="50" idx="1"/>
          </p:cNvCxnSpPr>
          <p:nvPr/>
        </p:nvCxnSpPr>
        <p:spPr>
          <a:xfrm>
            <a:off x="7607371" y="3920039"/>
            <a:ext cx="728573" cy="497316"/>
          </a:xfrm>
          <a:prstGeom prst="line">
            <a:avLst/>
          </a:prstGeom>
        </p:spPr>
        <p:style>
          <a:lnRef idx="1">
            <a:schemeClr val="dk1"/>
          </a:lnRef>
          <a:fillRef idx="0">
            <a:schemeClr val="dk1"/>
          </a:fillRef>
          <a:effectRef idx="0">
            <a:schemeClr val="dk1"/>
          </a:effectRef>
          <a:fontRef idx="minor">
            <a:schemeClr val="tx1"/>
          </a:fontRef>
        </p:style>
      </p:cxnSp>
      <p:cxnSp>
        <p:nvCxnSpPr>
          <p:cNvPr id="56" name="55 Conector recto"/>
          <p:cNvCxnSpPr>
            <a:stCxn id="47" idx="4"/>
            <a:endCxn id="51" idx="0"/>
          </p:cNvCxnSpPr>
          <p:nvPr/>
        </p:nvCxnSpPr>
        <p:spPr>
          <a:xfrm>
            <a:off x="6591371" y="4300377"/>
            <a:ext cx="168956" cy="399388"/>
          </a:xfrm>
          <a:prstGeom prst="line">
            <a:avLst/>
          </a:prstGeom>
        </p:spPr>
        <p:style>
          <a:lnRef idx="1">
            <a:schemeClr val="dk1"/>
          </a:lnRef>
          <a:fillRef idx="0">
            <a:schemeClr val="dk1"/>
          </a:fillRef>
          <a:effectRef idx="0">
            <a:schemeClr val="dk1"/>
          </a:effectRef>
          <a:fontRef idx="minor">
            <a:schemeClr val="tx1"/>
          </a:fontRef>
        </p:style>
      </p:cxnSp>
      <p:grpSp>
        <p:nvGrpSpPr>
          <p:cNvPr id="72" name="71 Grupo"/>
          <p:cNvGrpSpPr/>
          <p:nvPr/>
        </p:nvGrpSpPr>
        <p:grpSpPr>
          <a:xfrm>
            <a:off x="489118" y="1440365"/>
            <a:ext cx="10267853" cy="4609386"/>
            <a:chOff x="489118" y="1440365"/>
            <a:chExt cx="10267853" cy="4609386"/>
          </a:xfrm>
        </p:grpSpPr>
        <p:grpSp>
          <p:nvGrpSpPr>
            <p:cNvPr id="23" name="22 Grupo"/>
            <p:cNvGrpSpPr/>
            <p:nvPr/>
          </p:nvGrpSpPr>
          <p:grpSpPr>
            <a:xfrm>
              <a:off x="1644889" y="1440365"/>
              <a:ext cx="9112082" cy="4058177"/>
              <a:chOff x="489118" y="1231624"/>
              <a:chExt cx="9112082" cy="4058177"/>
            </a:xfrm>
          </p:grpSpPr>
          <p:grpSp>
            <p:nvGrpSpPr>
              <p:cNvPr id="9" name="77 Grupo"/>
              <p:cNvGrpSpPr/>
              <p:nvPr/>
            </p:nvGrpSpPr>
            <p:grpSpPr>
              <a:xfrm>
                <a:off x="489118" y="1231624"/>
                <a:ext cx="6470850" cy="2664754"/>
                <a:chOff x="3514726" y="0"/>
                <a:chExt cx="4484286" cy="2091194"/>
              </a:xfrm>
            </p:grpSpPr>
            <p:sp>
              <p:nvSpPr>
                <p:cNvPr id="14" name="13 Elipse"/>
                <p:cNvSpPr>
                  <a:spLocks noChangeArrowheads="1"/>
                </p:cNvSpPr>
                <p:nvPr/>
              </p:nvSpPr>
              <p:spPr bwMode="auto">
                <a:xfrm>
                  <a:off x="3514726" y="0"/>
                  <a:ext cx="2210214" cy="779228"/>
                </a:xfrm>
                <a:prstGeom prst="ellipse">
                  <a:avLst/>
                </a:prstGeom>
                <a:solidFill>
                  <a:schemeClr val="lt1">
                    <a:lumMod val="100000"/>
                    <a:lumOff val="0"/>
                  </a:schemeClr>
                </a:solidFill>
                <a:ln w="63500" cmpd="thickThin" algn="ctr">
                  <a:solidFill>
                    <a:schemeClr val="accent4">
                      <a:lumMod val="100000"/>
                      <a:lumOff val="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50000"/>
                    </a:lnSpc>
                    <a:spcAft>
                      <a:spcPts val="0"/>
                    </a:spcAft>
                  </a:pPr>
                  <a:r>
                    <a:rPr lang="es-ES" b="1" dirty="0" smtClean="0">
                      <a:effectLst/>
                      <a:latin typeface="Times New Roman"/>
                      <a:ea typeface="Times New Roman"/>
                    </a:rPr>
                    <a:t>Proceso de cobranza</a:t>
                  </a:r>
                  <a:endParaRPr lang="es-EC" sz="1600" dirty="0">
                    <a:effectLst/>
                    <a:latin typeface="Times New Roman"/>
                    <a:ea typeface="Times New Roman"/>
                  </a:endParaRPr>
                </a:p>
              </p:txBody>
            </p:sp>
            <p:sp>
              <p:nvSpPr>
                <p:cNvPr id="15" name="14 Elipse"/>
                <p:cNvSpPr>
                  <a:spLocks noChangeArrowheads="1"/>
                </p:cNvSpPr>
                <p:nvPr/>
              </p:nvSpPr>
              <p:spPr bwMode="auto">
                <a:xfrm>
                  <a:off x="3657600" y="1390650"/>
                  <a:ext cx="1905000" cy="700544"/>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rot="0" vert="horz" wrap="square" lIns="91440" tIns="45720" rIns="91440" bIns="45720" anchor="t" anchorCtr="0" upright="1">
                  <a:noAutofit/>
                </a:bodyPr>
                <a:lstStyle/>
                <a:p>
                  <a:pPr algn="ctr">
                    <a:lnSpc>
                      <a:spcPct val="150000"/>
                    </a:lnSpc>
                    <a:spcAft>
                      <a:spcPts val="0"/>
                    </a:spcAft>
                    <a:tabLst>
                      <a:tab pos="1285875" algn="l"/>
                    </a:tabLst>
                  </a:pPr>
                  <a:r>
                    <a:rPr lang="es-EC" sz="2000" b="1" dirty="0" smtClean="0">
                      <a:latin typeface="Times New Roman"/>
                      <a:ea typeface="Times New Roman"/>
                    </a:rPr>
                    <a:t>COBRANZA</a:t>
                  </a:r>
                  <a:endParaRPr lang="es-EC" sz="1100" dirty="0">
                    <a:effectLst/>
                    <a:latin typeface="Times New Roman"/>
                    <a:ea typeface="Times New Roman"/>
                  </a:endParaRPr>
                </a:p>
                <a:p>
                  <a:pPr algn="just">
                    <a:lnSpc>
                      <a:spcPct val="150000"/>
                    </a:lnSpc>
                    <a:spcAft>
                      <a:spcPts val="0"/>
                    </a:spcAft>
                  </a:pPr>
                  <a:r>
                    <a:rPr lang="es-ES" sz="1400" dirty="0">
                      <a:effectLst/>
                      <a:latin typeface="Times New Roman"/>
                      <a:ea typeface="Times New Roman"/>
                    </a:rPr>
                    <a:t> </a:t>
                  </a:r>
                  <a:endParaRPr lang="es-EC" sz="1100" dirty="0">
                    <a:effectLst/>
                    <a:latin typeface="Times New Roman"/>
                    <a:ea typeface="Times New Roman"/>
                  </a:endParaRPr>
                </a:p>
              </p:txBody>
            </p:sp>
            <p:sp>
              <p:nvSpPr>
                <p:cNvPr id="18" name="17 Elipse"/>
                <p:cNvSpPr>
                  <a:spLocks noChangeArrowheads="1"/>
                </p:cNvSpPr>
                <p:nvPr/>
              </p:nvSpPr>
              <p:spPr bwMode="auto">
                <a:xfrm>
                  <a:off x="5562600" y="680729"/>
                  <a:ext cx="2436412" cy="709921"/>
                </a:xfrm>
                <a:prstGeom prst="ellipse">
                  <a:avLst/>
                </a:prstGeom>
                <a:solidFill>
                  <a:schemeClr val="lt1">
                    <a:lumMod val="100000"/>
                    <a:lumOff val="0"/>
                  </a:schemeClr>
                </a:solidFill>
                <a:ln w="63500" cmpd="thickThin" algn="ctr">
                  <a:solidFill>
                    <a:schemeClr val="accent1">
                      <a:lumMod val="100000"/>
                      <a:lumOff val="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50000"/>
                    </a:lnSpc>
                    <a:spcAft>
                      <a:spcPts val="0"/>
                    </a:spcAft>
                  </a:pPr>
                  <a:r>
                    <a:rPr lang="es-ES" sz="2000" b="1" dirty="0" smtClean="0">
                      <a:effectLst/>
                      <a:latin typeface="Times New Roman"/>
                      <a:ea typeface="Times New Roman"/>
                    </a:rPr>
                    <a:t>Procedimiento</a:t>
                  </a:r>
                  <a:endParaRPr lang="es-EC" sz="2000" dirty="0">
                    <a:effectLst/>
                    <a:latin typeface="Times New Roman"/>
                    <a:ea typeface="Times New Roman"/>
                  </a:endParaRPr>
                </a:p>
              </p:txBody>
            </p:sp>
            <p:cxnSp>
              <p:nvCxnSpPr>
                <p:cNvPr id="24" name="35 Conector recto"/>
                <p:cNvCxnSpPr>
                  <a:endCxn id="14" idx="4"/>
                </p:cNvCxnSpPr>
                <p:nvPr/>
              </p:nvCxnSpPr>
              <p:spPr>
                <a:xfrm flipH="1" flipV="1">
                  <a:off x="4619833" y="779228"/>
                  <a:ext cx="56942" cy="611740"/>
                </a:xfrm>
                <a:prstGeom prst="line">
                  <a:avLst/>
                </a:prstGeom>
              </p:spPr>
              <p:style>
                <a:lnRef idx="1">
                  <a:schemeClr val="dk1"/>
                </a:lnRef>
                <a:fillRef idx="0">
                  <a:schemeClr val="dk1"/>
                </a:fillRef>
                <a:effectRef idx="0">
                  <a:schemeClr val="dk1"/>
                </a:effectRef>
                <a:fontRef idx="minor">
                  <a:schemeClr val="tx1"/>
                </a:fontRef>
              </p:style>
            </p:cxnSp>
            <p:cxnSp>
              <p:nvCxnSpPr>
                <p:cNvPr id="26" name="38 Conector recto"/>
                <p:cNvCxnSpPr>
                  <a:endCxn id="18" idx="2"/>
                </p:cNvCxnSpPr>
                <p:nvPr/>
              </p:nvCxnSpPr>
              <p:spPr>
                <a:xfrm flipV="1">
                  <a:off x="5106047" y="1035690"/>
                  <a:ext cx="456553" cy="355278"/>
                </a:xfrm>
                <a:prstGeom prst="line">
                  <a:avLst/>
                </a:prstGeom>
              </p:spPr>
              <p:style>
                <a:lnRef idx="1">
                  <a:schemeClr val="dk1"/>
                </a:lnRef>
                <a:fillRef idx="0">
                  <a:schemeClr val="dk1"/>
                </a:fillRef>
                <a:effectRef idx="0">
                  <a:schemeClr val="dk1"/>
                </a:effectRef>
                <a:fontRef idx="minor">
                  <a:schemeClr val="tx1"/>
                </a:fontRef>
              </p:style>
            </p:cxnSp>
          </p:grpSp>
          <p:sp>
            <p:nvSpPr>
              <p:cNvPr id="47" name="46 Elipse"/>
              <p:cNvSpPr>
                <a:spLocks noChangeArrowheads="1"/>
              </p:cNvSpPr>
              <p:nvPr/>
            </p:nvSpPr>
            <p:spPr bwMode="auto">
              <a:xfrm>
                <a:off x="4419600" y="3330960"/>
                <a:ext cx="2032000" cy="760676"/>
              </a:xfrm>
              <a:prstGeom prst="ellipse">
                <a:avLst/>
              </a:prstGeom>
              <a:ln>
                <a:headEnd/>
                <a:tailEnd/>
              </a:ln>
              <a:extLst/>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algn="ctr">
                  <a:lnSpc>
                    <a:spcPct val="150000"/>
                  </a:lnSpc>
                  <a:spcAft>
                    <a:spcPts val="0"/>
                  </a:spcAft>
                </a:pPr>
                <a:r>
                  <a:rPr lang="es-ES" sz="2000" b="1" dirty="0" smtClean="0">
                    <a:effectLst/>
                    <a:latin typeface="Times New Roman"/>
                    <a:ea typeface="Times New Roman"/>
                  </a:rPr>
                  <a:t>Estrategias</a:t>
                </a:r>
                <a:endParaRPr lang="es-EC" sz="2000" dirty="0">
                  <a:effectLst/>
                  <a:latin typeface="Times New Roman"/>
                  <a:ea typeface="Times New Roman"/>
                </a:endParaRPr>
              </a:p>
            </p:txBody>
          </p:sp>
          <p:sp>
            <p:nvSpPr>
              <p:cNvPr id="49" name="48 Elipse"/>
              <p:cNvSpPr>
                <a:spLocks noChangeArrowheads="1"/>
              </p:cNvSpPr>
              <p:nvPr/>
            </p:nvSpPr>
            <p:spPr bwMode="auto">
              <a:xfrm>
                <a:off x="6796627" y="3156721"/>
                <a:ext cx="1521873" cy="604716"/>
              </a:xfrm>
              <a:prstGeom prst="ellipse">
                <a:avLst/>
              </a:prstGeom>
              <a:ln>
                <a:headEnd/>
                <a:tailEnd/>
              </a:ln>
              <a:extLst/>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algn="ctr">
                  <a:spcAft>
                    <a:spcPts val="0"/>
                  </a:spcAft>
                </a:pPr>
                <a:r>
                  <a:rPr lang="es-ES" sz="2000" b="1" dirty="0" smtClean="0">
                    <a:effectLst/>
                    <a:latin typeface="Times New Roman"/>
                    <a:ea typeface="Times New Roman"/>
                  </a:rPr>
                  <a:t>Cartas</a:t>
                </a:r>
                <a:endParaRPr lang="es-EC" sz="2000" dirty="0">
                  <a:effectLst/>
                  <a:latin typeface="Times New Roman"/>
                  <a:ea typeface="Times New Roman"/>
                </a:endParaRPr>
              </a:p>
            </p:txBody>
          </p:sp>
          <p:sp>
            <p:nvSpPr>
              <p:cNvPr id="50" name="49 Elipse"/>
              <p:cNvSpPr>
                <a:spLocks noChangeArrowheads="1"/>
              </p:cNvSpPr>
              <p:nvPr/>
            </p:nvSpPr>
            <p:spPr bwMode="auto">
              <a:xfrm>
                <a:off x="6764790" y="4091636"/>
                <a:ext cx="2836410" cy="798777"/>
              </a:xfrm>
              <a:prstGeom prst="ellipse">
                <a:avLst/>
              </a:prstGeom>
              <a:ln>
                <a:headEnd/>
                <a:tailEnd/>
              </a:ln>
              <a:extLst/>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algn="ctr">
                  <a:spcAft>
                    <a:spcPts val="0"/>
                  </a:spcAft>
                </a:pPr>
                <a:r>
                  <a:rPr lang="es-ES" sz="2000" b="1" dirty="0" smtClean="0">
                    <a:effectLst/>
                    <a:latin typeface="Times New Roman"/>
                    <a:ea typeface="Times New Roman"/>
                  </a:rPr>
                  <a:t>Llamadas telefónicas</a:t>
                </a:r>
                <a:endParaRPr lang="es-EC" sz="2000" dirty="0">
                  <a:effectLst/>
                  <a:latin typeface="Times New Roman"/>
                  <a:ea typeface="Times New Roman"/>
                </a:endParaRPr>
              </a:p>
            </p:txBody>
          </p:sp>
          <p:sp>
            <p:nvSpPr>
              <p:cNvPr id="51" name="50 Elipse"/>
              <p:cNvSpPr>
                <a:spLocks noChangeArrowheads="1"/>
              </p:cNvSpPr>
              <p:nvPr/>
            </p:nvSpPr>
            <p:spPr bwMode="auto">
              <a:xfrm>
                <a:off x="4639500" y="4491024"/>
                <a:ext cx="1930112" cy="798777"/>
              </a:xfrm>
              <a:prstGeom prst="ellipse">
                <a:avLst/>
              </a:prstGeom>
              <a:ln>
                <a:headEnd/>
                <a:tailEnd/>
              </a:ln>
              <a:extLst/>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algn="ctr">
                  <a:spcAft>
                    <a:spcPts val="0"/>
                  </a:spcAft>
                </a:pPr>
                <a:r>
                  <a:rPr lang="es-ES" sz="2000" b="1" dirty="0" smtClean="0">
                    <a:effectLst/>
                    <a:latin typeface="Times New Roman"/>
                    <a:ea typeface="Times New Roman"/>
                  </a:rPr>
                  <a:t>Proceso legal</a:t>
                </a:r>
                <a:endParaRPr lang="es-EC" sz="2000" dirty="0">
                  <a:effectLst/>
                  <a:latin typeface="Times New Roman"/>
                  <a:ea typeface="Times New Roman"/>
                </a:endParaRPr>
              </a:p>
            </p:txBody>
          </p:sp>
        </p:grpSp>
        <p:sp>
          <p:nvSpPr>
            <p:cNvPr id="58" name="57 Elipse"/>
            <p:cNvSpPr>
              <a:spLocks noChangeArrowheads="1"/>
            </p:cNvSpPr>
            <p:nvPr/>
          </p:nvSpPr>
          <p:spPr bwMode="auto">
            <a:xfrm>
              <a:off x="2882614" y="4569932"/>
              <a:ext cx="2032000" cy="529222"/>
            </a:xfrm>
            <a:prstGeom prst="ellipse">
              <a:avLst/>
            </a:prstGeom>
            <a:ln>
              <a:headEnd/>
              <a:tailEnd/>
            </a:ln>
            <a:extLst/>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gn="ctr">
                <a:spcAft>
                  <a:spcPts val="0"/>
                </a:spcAft>
              </a:pPr>
              <a:r>
                <a:rPr lang="es-ES" sz="2000" b="1" dirty="0" smtClean="0">
                  <a:effectLst/>
                  <a:latin typeface="Times New Roman"/>
                  <a:ea typeface="Times New Roman"/>
                </a:rPr>
                <a:t>Políticas</a:t>
              </a:r>
              <a:endParaRPr lang="es-EC" sz="2000" dirty="0">
                <a:effectLst/>
                <a:latin typeface="Times New Roman"/>
                <a:ea typeface="Times New Roman"/>
              </a:endParaRPr>
            </a:p>
          </p:txBody>
        </p:sp>
        <p:sp>
          <p:nvSpPr>
            <p:cNvPr id="59" name="58 Elipse"/>
            <p:cNvSpPr>
              <a:spLocks noChangeArrowheads="1"/>
            </p:cNvSpPr>
            <p:nvPr/>
          </p:nvSpPr>
          <p:spPr bwMode="auto">
            <a:xfrm>
              <a:off x="489118" y="4699765"/>
              <a:ext cx="2032000" cy="529222"/>
            </a:xfrm>
            <a:prstGeom prst="ellipse">
              <a:avLst/>
            </a:prstGeom>
            <a:ln>
              <a:headEnd/>
              <a:tailEnd/>
            </a:ln>
            <a:extLst/>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gn="ctr">
                <a:spcAft>
                  <a:spcPts val="0"/>
                </a:spcAft>
              </a:pPr>
              <a:r>
                <a:rPr lang="es-ES" b="1" dirty="0" smtClean="0">
                  <a:effectLst/>
                  <a:latin typeface="Times New Roman"/>
                  <a:ea typeface="Times New Roman"/>
                </a:rPr>
                <a:t>Restrictivas</a:t>
              </a:r>
              <a:endParaRPr lang="es-EC" dirty="0">
                <a:effectLst/>
                <a:latin typeface="Times New Roman"/>
                <a:ea typeface="Times New Roman"/>
              </a:endParaRPr>
            </a:p>
          </p:txBody>
        </p:sp>
        <p:sp>
          <p:nvSpPr>
            <p:cNvPr id="60" name="59 Elipse"/>
            <p:cNvSpPr>
              <a:spLocks noChangeArrowheads="1"/>
            </p:cNvSpPr>
            <p:nvPr/>
          </p:nvSpPr>
          <p:spPr bwMode="auto">
            <a:xfrm>
              <a:off x="1248649" y="5520529"/>
              <a:ext cx="2032000" cy="529222"/>
            </a:xfrm>
            <a:prstGeom prst="ellipse">
              <a:avLst/>
            </a:prstGeom>
            <a:ln>
              <a:headEnd/>
              <a:tailEnd/>
            </a:ln>
            <a:extLst/>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gn="ctr">
                <a:spcAft>
                  <a:spcPts val="0"/>
                </a:spcAft>
              </a:pPr>
              <a:r>
                <a:rPr lang="es-ES" b="1" dirty="0" smtClean="0">
                  <a:effectLst/>
                  <a:latin typeface="Times New Roman"/>
                  <a:ea typeface="Times New Roman"/>
                </a:rPr>
                <a:t>Liberales</a:t>
              </a:r>
              <a:endParaRPr lang="es-EC" dirty="0">
                <a:effectLst/>
                <a:latin typeface="Times New Roman"/>
                <a:ea typeface="Times New Roman"/>
              </a:endParaRPr>
            </a:p>
          </p:txBody>
        </p:sp>
        <p:sp>
          <p:nvSpPr>
            <p:cNvPr id="61" name="60 Elipse"/>
            <p:cNvSpPr>
              <a:spLocks noChangeArrowheads="1"/>
            </p:cNvSpPr>
            <p:nvPr/>
          </p:nvSpPr>
          <p:spPr bwMode="auto">
            <a:xfrm>
              <a:off x="3543371" y="5404347"/>
              <a:ext cx="2032000" cy="529222"/>
            </a:xfrm>
            <a:prstGeom prst="ellipse">
              <a:avLst/>
            </a:prstGeom>
            <a:ln>
              <a:headEnd/>
              <a:tailEnd/>
            </a:ln>
            <a:extLst/>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gn="ctr">
                <a:spcAft>
                  <a:spcPts val="0"/>
                </a:spcAft>
              </a:pPr>
              <a:r>
                <a:rPr lang="es-ES" b="1" dirty="0" smtClean="0">
                  <a:effectLst/>
                  <a:latin typeface="Times New Roman"/>
                  <a:ea typeface="Times New Roman"/>
                </a:rPr>
                <a:t>Racionales</a:t>
              </a:r>
              <a:endParaRPr lang="es-EC" dirty="0">
                <a:effectLst/>
                <a:latin typeface="Times New Roman"/>
                <a:ea typeface="Times New Roman"/>
              </a:endParaRPr>
            </a:p>
          </p:txBody>
        </p:sp>
        <p:cxnSp>
          <p:nvCxnSpPr>
            <p:cNvPr id="65" name="64 Conector recto"/>
            <p:cNvCxnSpPr>
              <a:endCxn id="58" idx="0"/>
            </p:cNvCxnSpPr>
            <p:nvPr/>
          </p:nvCxnSpPr>
          <p:spPr>
            <a:xfrm>
              <a:off x="3225520" y="4105119"/>
              <a:ext cx="673094" cy="464813"/>
            </a:xfrm>
            <a:prstGeom prst="line">
              <a:avLst/>
            </a:prstGeom>
          </p:spPr>
          <p:style>
            <a:lnRef idx="1">
              <a:schemeClr val="dk1"/>
            </a:lnRef>
            <a:fillRef idx="0">
              <a:schemeClr val="dk1"/>
            </a:fillRef>
            <a:effectRef idx="0">
              <a:schemeClr val="dk1"/>
            </a:effectRef>
            <a:fontRef idx="minor">
              <a:schemeClr val="tx1"/>
            </a:fontRef>
          </p:style>
        </p:cxnSp>
        <p:cxnSp>
          <p:nvCxnSpPr>
            <p:cNvPr id="67" name="66 Conector recto"/>
            <p:cNvCxnSpPr>
              <a:stCxn id="58" idx="2"/>
              <a:endCxn id="59" idx="7"/>
            </p:cNvCxnSpPr>
            <p:nvPr/>
          </p:nvCxnSpPr>
          <p:spPr>
            <a:xfrm flipH="1" flipV="1">
              <a:off x="2223538" y="4777268"/>
              <a:ext cx="659076" cy="57275"/>
            </a:xfrm>
            <a:prstGeom prst="line">
              <a:avLst/>
            </a:prstGeom>
          </p:spPr>
          <p:style>
            <a:lnRef idx="1">
              <a:schemeClr val="dk1"/>
            </a:lnRef>
            <a:fillRef idx="0">
              <a:schemeClr val="dk1"/>
            </a:fillRef>
            <a:effectRef idx="0">
              <a:schemeClr val="dk1"/>
            </a:effectRef>
            <a:fontRef idx="minor">
              <a:schemeClr val="tx1"/>
            </a:fontRef>
          </p:style>
        </p:cxnSp>
        <p:cxnSp>
          <p:nvCxnSpPr>
            <p:cNvPr id="69" name="68 Conector recto"/>
            <p:cNvCxnSpPr>
              <a:stCxn id="58" idx="3"/>
              <a:endCxn id="60" idx="7"/>
            </p:cNvCxnSpPr>
            <p:nvPr/>
          </p:nvCxnSpPr>
          <p:spPr>
            <a:xfrm flipH="1">
              <a:off x="2983069" y="5021651"/>
              <a:ext cx="197125" cy="576381"/>
            </a:xfrm>
            <a:prstGeom prst="line">
              <a:avLst/>
            </a:prstGeom>
          </p:spPr>
          <p:style>
            <a:lnRef idx="1">
              <a:schemeClr val="dk1"/>
            </a:lnRef>
            <a:fillRef idx="0">
              <a:schemeClr val="dk1"/>
            </a:fillRef>
            <a:effectRef idx="0">
              <a:schemeClr val="dk1"/>
            </a:effectRef>
            <a:fontRef idx="minor">
              <a:schemeClr val="tx1"/>
            </a:fontRef>
          </p:style>
        </p:cxnSp>
        <p:cxnSp>
          <p:nvCxnSpPr>
            <p:cNvPr id="71" name="70 Conector recto"/>
            <p:cNvCxnSpPr>
              <a:stCxn id="58" idx="4"/>
              <a:endCxn id="61" idx="0"/>
            </p:cNvCxnSpPr>
            <p:nvPr/>
          </p:nvCxnSpPr>
          <p:spPr>
            <a:xfrm>
              <a:off x="3898614" y="5099154"/>
              <a:ext cx="660757" cy="305193"/>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58728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796332" y="340192"/>
            <a:ext cx="7023076" cy="523220"/>
          </a:xfrm>
          <a:prstGeom prst="rect">
            <a:avLst/>
          </a:prstGeom>
          <a:noFill/>
        </p:spPr>
        <p:txBody>
          <a:bodyPr wrap="none" rtlCol="0">
            <a:spAutoFit/>
          </a:bodyPr>
          <a:lstStyle/>
          <a:p>
            <a:r>
              <a:rPr lang="es-ES" sz="2800" b="1" dirty="0" smtClean="0"/>
              <a:t>Matriz de Síntesis del Marco Teórico</a:t>
            </a:r>
            <a:endParaRPr lang="es-ES" sz="2800" b="1" dirty="0"/>
          </a:p>
        </p:txBody>
      </p:sp>
      <p:pic>
        <p:nvPicPr>
          <p:cNvPr id="21"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3963" y="102198"/>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nvPr>
        </p:nvGraphicFramePr>
        <p:xfrm>
          <a:off x="596900" y="999892"/>
          <a:ext cx="10798981" cy="5228598"/>
        </p:xfrm>
        <a:graphic>
          <a:graphicData uri="http://schemas.openxmlformats.org/drawingml/2006/table">
            <a:tbl>
              <a:tblPr firstRow="1" firstCol="1" bandRow="1">
                <a:tableStyleId>{3B4B98B0-60AC-42C2-AFA5-B58CD77FA1E5}</a:tableStyleId>
              </a:tblPr>
              <a:tblGrid>
                <a:gridCol w="1641872">
                  <a:extLst>
                    <a:ext uri="{9D8B030D-6E8A-4147-A177-3AD203B41FA5}">
                      <a16:colId xmlns:a16="http://schemas.microsoft.com/office/drawing/2014/main" val="20000"/>
                    </a:ext>
                  </a:extLst>
                </a:gridCol>
                <a:gridCol w="1923795">
                  <a:extLst>
                    <a:ext uri="{9D8B030D-6E8A-4147-A177-3AD203B41FA5}">
                      <a16:colId xmlns:a16="http://schemas.microsoft.com/office/drawing/2014/main" val="20001"/>
                    </a:ext>
                  </a:extLst>
                </a:gridCol>
                <a:gridCol w="1787104">
                  <a:extLst>
                    <a:ext uri="{9D8B030D-6E8A-4147-A177-3AD203B41FA5}">
                      <a16:colId xmlns:a16="http://schemas.microsoft.com/office/drawing/2014/main" val="20002"/>
                    </a:ext>
                  </a:extLst>
                </a:gridCol>
                <a:gridCol w="3163608">
                  <a:extLst>
                    <a:ext uri="{9D8B030D-6E8A-4147-A177-3AD203B41FA5}">
                      <a16:colId xmlns:a16="http://schemas.microsoft.com/office/drawing/2014/main" val="20003"/>
                    </a:ext>
                  </a:extLst>
                </a:gridCol>
                <a:gridCol w="2282602">
                  <a:extLst>
                    <a:ext uri="{9D8B030D-6E8A-4147-A177-3AD203B41FA5}">
                      <a16:colId xmlns:a16="http://schemas.microsoft.com/office/drawing/2014/main" val="20004"/>
                    </a:ext>
                  </a:extLst>
                </a:gridCol>
              </a:tblGrid>
              <a:tr h="210898">
                <a:tc gridSpan="5">
                  <a:txBody>
                    <a:bodyPr/>
                    <a:lstStyle/>
                    <a:p>
                      <a:pPr algn="ctr" fontAlgn="ctr"/>
                      <a:r>
                        <a:rPr lang="es-EC" sz="1600" u="none" strike="noStrike" dirty="0">
                          <a:effectLst/>
                        </a:rPr>
                        <a:t>MARCO TEORICO </a:t>
                      </a:r>
                      <a:endParaRPr lang="es-EC" sz="1600" b="1" i="0" u="none" strike="noStrike" dirty="0">
                        <a:solidFill>
                          <a:srgbClr val="000000"/>
                        </a:solidFill>
                        <a:effectLst/>
                        <a:latin typeface="Times New Roman"/>
                      </a:endParaRPr>
                    </a:p>
                  </a:txBody>
                  <a:tcPr marL="7393" marR="7393" marT="7393" marB="0" anchor="ctr">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10898">
                <a:tc>
                  <a:txBody>
                    <a:bodyPr/>
                    <a:lstStyle/>
                    <a:p>
                      <a:pPr algn="l" fontAlgn="ctr"/>
                      <a:r>
                        <a:rPr lang="es-EC" sz="1300" u="none" strike="noStrike" dirty="0">
                          <a:effectLst/>
                        </a:rPr>
                        <a:t>Teoría de Soporte </a:t>
                      </a:r>
                      <a:endParaRPr lang="es-EC" sz="13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300" u="none" strike="noStrike" dirty="0">
                          <a:effectLst/>
                        </a:rPr>
                        <a:t>Paper Base</a:t>
                      </a:r>
                      <a:endParaRPr lang="es-EC" sz="13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fontAlgn="ctr"/>
                      <a:r>
                        <a:rPr lang="es-EC" sz="1400" u="none" strike="noStrike">
                          <a:effectLst/>
                        </a:rPr>
                        <a:t> </a:t>
                      </a:r>
                      <a:endParaRPr lang="es-EC" sz="1400" b="1" i="0" u="none" strike="noStrike">
                        <a:solidFill>
                          <a:srgbClr val="000000"/>
                        </a:solidFill>
                        <a:effectLst/>
                        <a:latin typeface="Times New Roman"/>
                      </a:endParaRPr>
                    </a:p>
                  </a:txBody>
                  <a:tcPr marL="7393" marR="7393" marT="73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fontAlgn="ctr"/>
                      <a:r>
                        <a:rPr lang="es-EC" sz="1400" u="none" strike="noStrike" dirty="0">
                          <a:effectLst/>
                        </a:rPr>
                        <a:t>Marco Referencial </a:t>
                      </a:r>
                      <a:endParaRPr lang="es-EC" sz="1400" b="1" i="0" u="none" strike="noStrike" dirty="0">
                        <a:solidFill>
                          <a:srgbClr val="000000"/>
                        </a:solidFill>
                        <a:effectLst/>
                        <a:latin typeface="Times New Roman"/>
                      </a:endParaRPr>
                    </a:p>
                  </a:txBody>
                  <a:tcPr marL="7393" marR="7393" marT="73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dirty="0">
                          <a:effectLst/>
                        </a:rPr>
                        <a:t> </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1663">
                <a:tc>
                  <a:txBody>
                    <a:bodyPr/>
                    <a:lstStyle/>
                    <a:p>
                      <a:pPr algn="l" fontAlgn="ctr"/>
                      <a:r>
                        <a:rPr lang="es-EC" sz="1300" u="none" strike="noStrike">
                          <a:effectLst/>
                        </a:rPr>
                        <a:t>La teoría de la calidad de Kaoru Ishikawa </a:t>
                      </a:r>
                      <a:endParaRPr lang="es-EC" sz="1300" b="1"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300" u="none" strike="noStrike" dirty="0">
                          <a:effectLst/>
                        </a:rPr>
                        <a:t>Autores: Claudio </a:t>
                      </a:r>
                      <a:r>
                        <a:rPr lang="es-EC" sz="1300" u="none" strike="noStrike" dirty="0" err="1">
                          <a:effectLst/>
                        </a:rPr>
                        <a:t>Fiorillo</a:t>
                      </a:r>
                      <a:endParaRPr lang="es-EC" sz="13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dirty="0">
                          <a:effectLst/>
                        </a:rPr>
                        <a:t>Paper 1</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dirty="0">
                          <a:effectLst/>
                        </a:rPr>
                        <a:t>Paper 2</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dirty="0">
                          <a:effectLst/>
                        </a:rPr>
                        <a:t>Paper 3</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16868">
                <a:tc>
                  <a:txBody>
                    <a:bodyPr/>
                    <a:lstStyle/>
                    <a:p>
                      <a:pPr algn="l" fontAlgn="ctr"/>
                      <a:r>
                        <a:rPr lang="es-EC" sz="1300" u="none" strike="noStrike">
                          <a:effectLst/>
                        </a:rPr>
                        <a:t>Calidad del servicio</a:t>
                      </a:r>
                      <a:endParaRPr lang="es-EC" sz="1300" b="0" i="0" u="none" strike="noStrike">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300" u="none" strike="noStrike">
                          <a:effectLst/>
                        </a:rPr>
                        <a:t>Tendencias de cobranza y recuperación de cartera en el sector financiero a partir de la crisis:</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es-EC" sz="1400" u="none" strike="noStrike" dirty="0">
                          <a:effectLst/>
                        </a:rPr>
                        <a:t>Optimización del Proceso de Cobranza</a:t>
                      </a:r>
                      <a:endParaRPr lang="es-EC" sz="14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u="none" strike="noStrike" dirty="0">
                          <a:effectLst/>
                        </a:rPr>
                        <a:t>Una mirada crítica a las cobranzas extrajudiciales a la luz de la ley 19.496.</a:t>
                      </a:r>
                      <a:endParaRPr lang="es-EC" sz="14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es-EC" sz="1400" u="none" strike="noStrike" dirty="0">
                          <a:effectLst/>
                        </a:rPr>
                        <a:t>Estrategia de recuperación de carteras vencidas</a:t>
                      </a:r>
                      <a:endParaRPr lang="es-EC" sz="14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16868">
                <a:tc>
                  <a:txBody>
                    <a:bodyPr/>
                    <a:lstStyle/>
                    <a:p>
                      <a:pPr algn="l" fontAlgn="ctr"/>
                      <a:r>
                        <a:rPr lang="es-EC" sz="1300" u="none" strike="noStrike">
                          <a:effectLst/>
                        </a:rPr>
                        <a:t>(Joseph M. Juran, 2001)</a:t>
                      </a:r>
                      <a:endParaRPr lang="es-EC" sz="1300" b="0" i="0" u="none" strike="noStrike">
                        <a:solidFill>
                          <a:srgbClr val="ED7D31"/>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300" u="none" strike="noStrike">
                          <a:effectLst/>
                        </a:rPr>
                        <a:t>Punto de vista sobre las prácticas para eficientar la labor de cobranza de las instituciones financieras</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C"/>
                    </a:p>
                  </a:txBody>
                  <a:tcPr/>
                </a:tc>
                <a:tc rowSpan="3">
                  <a:txBody>
                    <a:bodyPr/>
                    <a:lstStyle/>
                    <a:p>
                      <a:pPr algn="ctr" fontAlgn="ctr"/>
                      <a:r>
                        <a:rPr lang="es-EC" sz="1400" u="none" strike="noStrike" dirty="0">
                          <a:effectLst/>
                        </a:rPr>
                        <a:t>Análisis de su regulación y sentencias judiciales</a:t>
                      </a:r>
                      <a:endParaRPr lang="es-EC" sz="14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10004"/>
                  </a:ext>
                </a:extLst>
              </a:tr>
              <a:tr h="210898">
                <a:tc>
                  <a:txBody>
                    <a:bodyPr/>
                    <a:lstStyle/>
                    <a:p>
                      <a:pPr algn="l" fontAlgn="ctr"/>
                      <a:r>
                        <a:rPr lang="es-EC" sz="1300" u="none" strike="noStrike">
                          <a:effectLst/>
                        </a:rPr>
                        <a:t> </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300" u="none" strike="noStrike">
                          <a:effectLst/>
                        </a:rPr>
                        <a:t>Revista Deloite</a:t>
                      </a:r>
                      <a:endParaRPr lang="es-EC" sz="1300" b="0" i="0" u="none" strike="noStrike">
                        <a:solidFill>
                          <a:srgbClr val="000000"/>
                        </a:solidFill>
                        <a:effectLst/>
                        <a:latin typeface="Calibri"/>
                      </a:endParaRPr>
                    </a:p>
                  </a:txBody>
                  <a:tcPr marL="7393" marR="7393" marT="73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5"/>
                  </a:ext>
                </a:extLst>
              </a:tr>
              <a:tr h="210898">
                <a:tc>
                  <a:txBody>
                    <a:bodyPr/>
                    <a:lstStyle/>
                    <a:p>
                      <a:pPr algn="l" fontAlgn="ctr"/>
                      <a:r>
                        <a:rPr lang="es-EC" sz="1300" u="none" strike="noStrike">
                          <a:effectLst/>
                        </a:rPr>
                        <a:t> </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300" u="none" strike="noStrike">
                          <a:effectLst/>
                        </a:rPr>
                        <a:t>Indexada en Scopus</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6"/>
                  </a:ext>
                </a:extLst>
              </a:tr>
              <a:tr h="802292">
                <a:tc rowSpan="6">
                  <a:txBody>
                    <a:bodyPr/>
                    <a:lstStyle/>
                    <a:p>
                      <a:pPr algn="l" fontAlgn="ctr"/>
                      <a:r>
                        <a:rPr lang="es-EC" sz="1300" u="none" strike="noStrike" dirty="0">
                          <a:effectLst/>
                        </a:rPr>
                        <a:t> </a:t>
                      </a:r>
                      <a:endParaRPr lang="es-EC" sz="13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300" b="1" u="none" strike="noStrike" dirty="0">
                          <a:effectLst/>
                        </a:rPr>
                        <a:t>Teoría: Calidad de </a:t>
                      </a:r>
                      <a:r>
                        <a:rPr lang="es-EC" sz="1300" b="1" u="none" strike="noStrike" dirty="0" err="1">
                          <a:effectLst/>
                        </a:rPr>
                        <a:t>Kauro</a:t>
                      </a:r>
                      <a:r>
                        <a:rPr lang="es-EC" sz="1300" b="1" u="none" strike="noStrike" dirty="0">
                          <a:effectLst/>
                        </a:rPr>
                        <a:t> Ishikawa</a:t>
                      </a:r>
                      <a:endParaRPr lang="es-EC" sz="13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b="1" u="none" strike="noStrike" dirty="0">
                          <a:effectLst/>
                        </a:rPr>
                        <a:t>Teoría de X y teoría Y de Douglas </a:t>
                      </a:r>
                      <a:r>
                        <a:rPr lang="es-EC" sz="1400" b="1" u="none" strike="noStrike" dirty="0" err="1">
                          <a:effectLst/>
                        </a:rPr>
                        <a:t>McGregor</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b="1" u="none" strike="noStrike" dirty="0">
                          <a:effectLst/>
                        </a:rPr>
                        <a:t>Teoría del establecimiento de metas de </a:t>
                      </a:r>
                      <a:r>
                        <a:rPr lang="es-EC" sz="1400" b="1" u="none" strike="noStrike" dirty="0" err="1">
                          <a:effectLst/>
                        </a:rPr>
                        <a:t>Edwing</a:t>
                      </a:r>
                      <a:r>
                        <a:rPr lang="es-EC" sz="1400" b="1" u="none" strike="noStrike" dirty="0">
                          <a:effectLst/>
                        </a:rPr>
                        <a:t> Locke</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b="1" u="none" strike="noStrike" dirty="0">
                          <a:effectLst/>
                        </a:rPr>
                        <a:t>Teoría del dinero, liquidez y utilidad marginal ante la morosidad crediticia </a:t>
                      </a:r>
                      <a:endParaRPr lang="es-EC" sz="1400" b="1"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10898">
                <a:tc vMerge="1">
                  <a:txBody>
                    <a:bodyPr/>
                    <a:lstStyle/>
                    <a:p>
                      <a:endParaRPr lang="es-EC"/>
                    </a:p>
                  </a:txBody>
                  <a:tcPr/>
                </a:tc>
                <a:tc>
                  <a:txBody>
                    <a:bodyPr/>
                    <a:lstStyle/>
                    <a:p>
                      <a:pPr algn="ctr" fontAlgn="ctr"/>
                      <a:r>
                        <a:rPr lang="es-EC" sz="1400" b="1" u="none" strike="noStrike" dirty="0">
                          <a:solidFill>
                            <a:srgbClr val="FF0000"/>
                          </a:solidFill>
                          <a:effectLst/>
                        </a:rPr>
                        <a:t>Variables:</a:t>
                      </a:r>
                      <a:endParaRPr lang="es-EC" sz="1400" b="1" i="0" u="none" strike="noStrike" dirty="0">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b="1" u="none" strike="noStrike" dirty="0">
                          <a:solidFill>
                            <a:srgbClr val="FF0000"/>
                          </a:solidFill>
                          <a:effectLst/>
                        </a:rPr>
                        <a:t>Variables:</a:t>
                      </a:r>
                      <a:endParaRPr lang="es-EC" sz="1400" b="1" i="0" u="none" strike="noStrike" dirty="0">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b="1" u="none" strike="noStrike" dirty="0">
                          <a:solidFill>
                            <a:srgbClr val="FF0000"/>
                          </a:solidFill>
                          <a:effectLst/>
                        </a:rPr>
                        <a:t>Variables:</a:t>
                      </a:r>
                      <a:endParaRPr lang="es-EC" sz="1400" b="1" i="0" u="none" strike="noStrike" dirty="0">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400" b="1" u="none" strike="noStrike" dirty="0">
                          <a:solidFill>
                            <a:srgbClr val="FF0000"/>
                          </a:solidFill>
                          <a:effectLst/>
                        </a:rPr>
                        <a:t>Variables:</a:t>
                      </a:r>
                      <a:endParaRPr lang="es-EC" sz="1400" b="1" i="0" u="none" strike="noStrike" dirty="0">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2134">
                <a:tc vMerge="1">
                  <a:txBody>
                    <a:bodyPr/>
                    <a:lstStyle/>
                    <a:p>
                      <a:endParaRPr lang="es-EC"/>
                    </a:p>
                  </a:txBody>
                  <a:tcPr/>
                </a:tc>
                <a:tc>
                  <a:txBody>
                    <a:bodyPr/>
                    <a:lstStyle/>
                    <a:p>
                      <a:pPr algn="l" fontAlgn="ctr"/>
                      <a:r>
                        <a:rPr lang="es-EC" sz="1300" u="none" strike="noStrike">
                          <a:effectLst/>
                        </a:rPr>
                        <a:t>Calidad</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a:effectLst/>
                        </a:rPr>
                        <a:t>Capacidad percibida </a:t>
                      </a:r>
                      <a:endParaRPr lang="es-EC" sz="1400" b="0" i="0" u="none" strike="noStrike">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a:effectLst/>
                        </a:rPr>
                        <a:t>Información</a:t>
                      </a:r>
                      <a:endParaRPr lang="es-EC" sz="14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dirty="0">
                          <a:effectLst/>
                        </a:rPr>
                        <a:t>Calidad del proceso de cobranza</a:t>
                      </a:r>
                      <a:endParaRPr lang="es-EC" sz="14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10898">
                <a:tc vMerge="1">
                  <a:txBody>
                    <a:bodyPr/>
                    <a:lstStyle/>
                    <a:p>
                      <a:endParaRPr lang="es-EC"/>
                    </a:p>
                  </a:txBody>
                  <a:tcPr/>
                </a:tc>
                <a:tc>
                  <a:txBody>
                    <a:bodyPr/>
                    <a:lstStyle/>
                    <a:p>
                      <a:pPr algn="l" fontAlgn="ctr"/>
                      <a:r>
                        <a:rPr lang="es-EC" sz="1300" u="none" strike="noStrike">
                          <a:effectLst/>
                        </a:rPr>
                        <a:t>Cobranza</a:t>
                      </a:r>
                      <a:endParaRPr lang="es-EC" sz="1300" b="0" i="0" u="none" strike="noStrike">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a:effectLst/>
                        </a:rPr>
                        <a:t>Satisfacción</a:t>
                      </a:r>
                      <a:endParaRPr lang="es-EC" sz="14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a:effectLst/>
                        </a:rPr>
                        <a:t>Confianza</a:t>
                      </a:r>
                      <a:endParaRPr lang="es-EC" sz="1400" b="0" i="0" u="none" strike="noStrike">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dirty="0">
                          <a:effectLst/>
                        </a:rPr>
                        <a:t>Eficiencia</a:t>
                      </a:r>
                      <a:endParaRPr lang="es-EC" sz="1400" b="0" i="0" u="none" strike="noStrike" dirty="0">
                        <a:solidFill>
                          <a:srgbClr val="FF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10898">
                <a:tc vMerge="1">
                  <a:txBody>
                    <a:bodyPr/>
                    <a:lstStyle/>
                    <a:p>
                      <a:endParaRPr lang="es-EC"/>
                    </a:p>
                  </a:txBody>
                  <a:tcPr/>
                </a:tc>
                <a:tc>
                  <a:txBody>
                    <a:bodyPr/>
                    <a:lstStyle/>
                    <a:p>
                      <a:pPr algn="l" fontAlgn="ctr"/>
                      <a:r>
                        <a:rPr lang="es-EC" sz="1300" u="none" strike="noStrike">
                          <a:effectLst/>
                        </a:rPr>
                        <a:t>Eficiencia</a:t>
                      </a:r>
                      <a:endParaRPr lang="es-EC" sz="13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a:effectLst/>
                        </a:rPr>
                        <a:t>Lealtad</a:t>
                      </a:r>
                      <a:endParaRPr lang="es-EC" sz="14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a:effectLst/>
                        </a:rPr>
                        <a:t>Cobranza</a:t>
                      </a:r>
                      <a:endParaRPr lang="es-EC" sz="1400" b="0" i="0" u="none" strike="noStrike">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400" u="none" strike="noStrike" dirty="0">
                          <a:effectLst/>
                        </a:rPr>
                        <a:t>Apoyo directivo</a:t>
                      </a:r>
                      <a:endParaRPr lang="es-EC" sz="14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10898">
                <a:tc vMerge="1">
                  <a:txBody>
                    <a:bodyPr/>
                    <a:lstStyle/>
                    <a:p>
                      <a:endParaRPr lang="es-EC"/>
                    </a:p>
                  </a:txBody>
                  <a:tcPr/>
                </a:tc>
                <a:tc>
                  <a:txBody>
                    <a:bodyPr/>
                    <a:lstStyle/>
                    <a:p>
                      <a:pPr algn="l" fontAlgn="ctr"/>
                      <a:r>
                        <a:rPr lang="es-EC" sz="1300" u="none" strike="noStrike" dirty="0">
                          <a:effectLst/>
                        </a:rPr>
                        <a:t>Estrategias</a:t>
                      </a:r>
                      <a:endParaRPr lang="es-EC" sz="1300" b="0" i="0" u="none" strike="noStrike" dirty="0">
                        <a:solidFill>
                          <a:srgbClr val="000000"/>
                        </a:solidFill>
                        <a:effectLst/>
                        <a:latin typeface="Times New Roman"/>
                      </a:endParaRPr>
                    </a:p>
                  </a:txBody>
                  <a:tcPr marL="7393" marR="7393" marT="739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ctr"/>
                      <a:r>
                        <a:rPr lang="es-EC" sz="1400" u="none" strike="noStrike" dirty="0">
                          <a:effectLst/>
                        </a:rPr>
                        <a:t> </a:t>
                      </a:r>
                      <a:endParaRPr lang="es-EC" sz="1400" b="0" i="0" u="none" strike="noStrike" dirty="0">
                        <a:solidFill>
                          <a:srgbClr val="000000"/>
                        </a:solidFill>
                        <a:effectLst/>
                        <a:latin typeface="Times New Roman"/>
                      </a:endParaRPr>
                    </a:p>
                  </a:txBody>
                  <a:tcPr marL="7393" marR="7393" marT="7393" marB="0" anchor="ctr">
                    <a:lnT w="12700" cap="flat" cmpd="sng" algn="ctr">
                      <a:solidFill>
                        <a:schemeClr val="tx1"/>
                      </a:solidFill>
                      <a:prstDash val="solid"/>
                      <a:round/>
                      <a:headEnd type="none" w="med" len="med"/>
                      <a:tailEnd type="none" w="med" len="med"/>
                    </a:lnT>
                  </a:tcPr>
                </a:tc>
                <a:tc>
                  <a:txBody>
                    <a:bodyPr/>
                    <a:lstStyle/>
                    <a:p>
                      <a:pPr algn="l" fontAlgn="ctr"/>
                      <a:r>
                        <a:rPr lang="es-EC" sz="1400" u="none" strike="noStrike" dirty="0">
                          <a:effectLst/>
                        </a:rPr>
                        <a:t> </a:t>
                      </a:r>
                      <a:endParaRPr lang="es-EC" sz="1400" b="0" i="0" u="none" strike="noStrike" dirty="0">
                        <a:solidFill>
                          <a:srgbClr val="000000"/>
                        </a:solidFill>
                        <a:effectLst/>
                        <a:latin typeface="Times New Roman"/>
                      </a:endParaRPr>
                    </a:p>
                  </a:txBody>
                  <a:tcPr marL="7393" marR="7393" marT="7393" marB="0" anchor="ctr">
                    <a:lnT w="12700" cap="flat" cmpd="sng" algn="ctr">
                      <a:solidFill>
                        <a:schemeClr val="tx1"/>
                      </a:solidFill>
                      <a:prstDash val="solid"/>
                      <a:round/>
                      <a:headEnd type="none" w="med" len="med"/>
                      <a:tailEnd type="none" w="med" len="med"/>
                    </a:lnT>
                  </a:tcPr>
                </a:tc>
                <a:tc>
                  <a:txBody>
                    <a:bodyPr/>
                    <a:lstStyle/>
                    <a:p>
                      <a:pPr algn="l" fontAlgn="ctr"/>
                      <a:r>
                        <a:rPr lang="es-EC" sz="1400" u="none" strike="noStrike" dirty="0">
                          <a:effectLst/>
                        </a:rPr>
                        <a:t> </a:t>
                      </a:r>
                      <a:endParaRPr lang="es-EC" sz="1400" b="0" i="0" u="none" strike="noStrike" dirty="0">
                        <a:solidFill>
                          <a:srgbClr val="000000"/>
                        </a:solidFill>
                        <a:effectLst/>
                        <a:latin typeface="Times New Roman"/>
                      </a:endParaRPr>
                    </a:p>
                  </a:txBody>
                  <a:tcPr marL="7393" marR="7393" marT="7393"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9038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24386" y="505506"/>
            <a:ext cx="5485797" cy="523220"/>
          </a:xfrm>
          <a:prstGeom prst="rect">
            <a:avLst/>
          </a:prstGeom>
          <a:noFill/>
        </p:spPr>
        <p:txBody>
          <a:bodyPr wrap="none" rtlCol="0">
            <a:spAutoFit/>
          </a:bodyPr>
          <a:lstStyle/>
          <a:p>
            <a:r>
              <a:rPr lang="es-ES" sz="2800" b="1" dirty="0" smtClean="0"/>
              <a:t>Población Objeto de Estudio</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5596" y="251962"/>
            <a:ext cx="925830" cy="925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05803" y="1662862"/>
            <a:ext cx="3540983" cy="3785652"/>
          </a:xfrm>
          <a:prstGeom prst="rect">
            <a:avLst/>
          </a:prstGeom>
        </p:spPr>
        <p:txBody>
          <a:bodyPr wrap="square">
            <a:spAutoFit/>
          </a:bodyPr>
          <a:lstStyle/>
          <a:p>
            <a:pPr indent="180340" algn="ctr">
              <a:lnSpc>
                <a:spcPct val="150000"/>
              </a:lnSpc>
              <a:spcBef>
                <a:spcPts val="1200"/>
              </a:spcBef>
              <a:spcAft>
                <a:spcPts val="1800"/>
              </a:spcAft>
            </a:pPr>
            <a:r>
              <a:rPr lang="es-EC" sz="2000" dirty="0" smtClean="0">
                <a:effectLst/>
                <a:latin typeface="Arial" panose="020B0604020202020204" pitchFamily="34" charset="0"/>
                <a:ea typeface="Calibri" panose="020F0502020204030204" pitchFamily="34" charset="0"/>
                <a:cs typeface="Arial" panose="020B0604020202020204" pitchFamily="34" charset="0"/>
              </a:rPr>
              <a:t>La población establecida para la investigación está dada por el personal de la totalidad de las Matrices de las  COACS del segmento 2 del Cantón Quito, por ser inferior a las 100 personas no se calculó muestra.</a:t>
            </a:r>
            <a:endParaRPr lang="es-EC" sz="2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051889253"/>
              </p:ext>
            </p:extLst>
          </p:nvPr>
        </p:nvGraphicFramePr>
        <p:xfrm>
          <a:off x="4076701" y="1788795"/>
          <a:ext cx="6119812" cy="3131060"/>
        </p:xfrm>
        <a:graphic>
          <a:graphicData uri="http://schemas.openxmlformats.org/drawingml/2006/table">
            <a:tbl>
              <a:tblPr firstRow="1" firstCol="1" bandRow="1">
                <a:tableStyleId>{3B4B98B0-60AC-42C2-AFA5-B58CD77FA1E5}</a:tableStyleId>
              </a:tblPr>
              <a:tblGrid>
                <a:gridCol w="4138125">
                  <a:extLst>
                    <a:ext uri="{9D8B030D-6E8A-4147-A177-3AD203B41FA5}">
                      <a16:colId xmlns:a16="http://schemas.microsoft.com/office/drawing/2014/main" val="20000"/>
                    </a:ext>
                  </a:extLst>
                </a:gridCol>
                <a:gridCol w="1981687">
                  <a:extLst>
                    <a:ext uri="{9D8B030D-6E8A-4147-A177-3AD203B41FA5}">
                      <a16:colId xmlns:a16="http://schemas.microsoft.com/office/drawing/2014/main" val="20001"/>
                    </a:ext>
                  </a:extLst>
                </a:gridCol>
              </a:tblGrid>
              <a:tr h="161925">
                <a:tc>
                  <a:txBody>
                    <a:bodyPr/>
                    <a:lstStyle/>
                    <a:p>
                      <a:pPr algn="ctr">
                        <a:lnSpc>
                          <a:spcPct val="107000"/>
                        </a:lnSpc>
                        <a:spcAft>
                          <a:spcPts val="800"/>
                        </a:spcAft>
                      </a:pPr>
                      <a:r>
                        <a:rPr lang="es-EC" sz="1600" b="1" dirty="0">
                          <a:effectLst/>
                        </a:rPr>
                        <a:t>Cooperativas del segmento 2 de la ciudad de Quito</a:t>
                      </a:r>
                      <a:endParaRPr lang="es-EC" sz="1400" b="1" dirty="0">
                        <a:effectLst/>
                        <a:latin typeface="Calibri"/>
                        <a:ea typeface="Calibri"/>
                        <a:cs typeface="Times New Roman"/>
                      </a:endParaRPr>
                    </a:p>
                  </a:txBody>
                  <a:tcPr marL="68580" marR="68580" marT="0" marB="0"/>
                </a:tc>
                <a:tc>
                  <a:txBody>
                    <a:bodyPr/>
                    <a:lstStyle/>
                    <a:p>
                      <a:pPr algn="ctr">
                        <a:lnSpc>
                          <a:spcPct val="107000"/>
                        </a:lnSpc>
                        <a:spcAft>
                          <a:spcPts val="800"/>
                        </a:spcAft>
                      </a:pPr>
                      <a:r>
                        <a:rPr lang="es-EC" sz="1600" b="1" dirty="0">
                          <a:effectLst/>
                        </a:rPr>
                        <a:t>Personal de recuperación de créditos</a:t>
                      </a:r>
                      <a:endParaRPr lang="es-EC"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00025">
                <a:tc>
                  <a:txBody>
                    <a:bodyPr/>
                    <a:lstStyle/>
                    <a:p>
                      <a:pPr>
                        <a:lnSpc>
                          <a:spcPct val="107000"/>
                        </a:lnSpc>
                        <a:spcAft>
                          <a:spcPts val="800"/>
                        </a:spcAft>
                      </a:pPr>
                      <a:r>
                        <a:rPr lang="es-EC" sz="1600" b="0" dirty="0">
                          <a:effectLst/>
                        </a:rPr>
                        <a:t>Cooperativa de Ahorro y Crédito Construcción, Comercio y Producción</a:t>
                      </a:r>
                      <a:endParaRPr lang="es-EC" sz="1400" b="0" dirty="0">
                        <a:effectLst/>
                        <a:latin typeface="Calibri"/>
                        <a:ea typeface="Calibri"/>
                        <a:cs typeface="Times New Roman"/>
                      </a:endParaRPr>
                    </a:p>
                  </a:txBody>
                  <a:tcPr marL="68580" marR="68580" marT="0" marB="0"/>
                </a:tc>
                <a:tc>
                  <a:txBody>
                    <a:bodyPr/>
                    <a:lstStyle/>
                    <a:p>
                      <a:pPr algn="ctr">
                        <a:lnSpc>
                          <a:spcPct val="107000"/>
                        </a:lnSpc>
                        <a:spcAft>
                          <a:spcPts val="800"/>
                        </a:spcAft>
                      </a:pPr>
                      <a:r>
                        <a:rPr lang="es-EC" sz="1600" b="0">
                          <a:effectLst/>
                        </a:rPr>
                        <a:t>3</a:t>
                      </a:r>
                      <a:endParaRPr lang="es-EC" sz="1400" b="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00025">
                <a:tc>
                  <a:txBody>
                    <a:bodyPr/>
                    <a:lstStyle/>
                    <a:p>
                      <a:pPr>
                        <a:lnSpc>
                          <a:spcPct val="107000"/>
                        </a:lnSpc>
                        <a:spcAft>
                          <a:spcPts val="800"/>
                        </a:spcAft>
                      </a:pPr>
                      <a:r>
                        <a:rPr lang="es-EC" sz="1600" b="0">
                          <a:effectLst/>
                        </a:rPr>
                        <a:t>Cooperativa de Ahorro y Crédito Cotocollao</a:t>
                      </a:r>
                      <a:endParaRPr lang="es-EC" sz="1400" b="0">
                        <a:effectLst/>
                        <a:latin typeface="Calibri"/>
                        <a:ea typeface="Calibri"/>
                        <a:cs typeface="Times New Roman"/>
                      </a:endParaRPr>
                    </a:p>
                  </a:txBody>
                  <a:tcPr marL="68580" marR="68580" marT="0" marB="0"/>
                </a:tc>
                <a:tc>
                  <a:txBody>
                    <a:bodyPr/>
                    <a:lstStyle/>
                    <a:p>
                      <a:pPr algn="ctr">
                        <a:lnSpc>
                          <a:spcPct val="107000"/>
                        </a:lnSpc>
                        <a:spcAft>
                          <a:spcPts val="800"/>
                        </a:spcAft>
                      </a:pPr>
                      <a:r>
                        <a:rPr lang="es-EC" sz="1600" b="0">
                          <a:effectLst/>
                        </a:rPr>
                        <a:t>2</a:t>
                      </a:r>
                      <a:endParaRPr lang="es-EC" sz="1400" b="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00025">
                <a:tc>
                  <a:txBody>
                    <a:bodyPr/>
                    <a:lstStyle/>
                    <a:p>
                      <a:pPr>
                        <a:lnSpc>
                          <a:spcPct val="107000"/>
                        </a:lnSpc>
                        <a:spcAft>
                          <a:spcPts val="800"/>
                        </a:spcAft>
                      </a:pPr>
                      <a:r>
                        <a:rPr lang="es-EC" sz="1600" b="0">
                          <a:effectLst/>
                        </a:rPr>
                        <a:t>Cooperativa de Ahorro y Crédito Maquita Cushunchic</a:t>
                      </a:r>
                      <a:endParaRPr lang="es-EC" sz="1400" b="0">
                        <a:effectLst/>
                        <a:latin typeface="Calibri"/>
                        <a:ea typeface="Calibri"/>
                        <a:cs typeface="Times New Roman"/>
                      </a:endParaRPr>
                    </a:p>
                  </a:txBody>
                  <a:tcPr marL="68580" marR="68580" marT="0" marB="0"/>
                </a:tc>
                <a:tc>
                  <a:txBody>
                    <a:bodyPr/>
                    <a:lstStyle/>
                    <a:p>
                      <a:pPr algn="ctr">
                        <a:lnSpc>
                          <a:spcPct val="107000"/>
                        </a:lnSpc>
                        <a:spcAft>
                          <a:spcPts val="800"/>
                        </a:spcAft>
                      </a:pPr>
                      <a:r>
                        <a:rPr lang="es-EC" sz="1600" b="0">
                          <a:effectLst/>
                        </a:rPr>
                        <a:t>3</a:t>
                      </a:r>
                      <a:endParaRPr lang="es-EC" sz="1400" b="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00025">
                <a:tc>
                  <a:txBody>
                    <a:bodyPr/>
                    <a:lstStyle/>
                    <a:p>
                      <a:pPr>
                        <a:lnSpc>
                          <a:spcPct val="107000"/>
                        </a:lnSpc>
                        <a:spcAft>
                          <a:spcPts val="800"/>
                        </a:spcAft>
                      </a:pPr>
                      <a:r>
                        <a:rPr lang="es-EC" sz="1600" b="0">
                          <a:effectLst/>
                        </a:rPr>
                        <a:t>Cooperativa de Ahorro y Crédito  Previsión</a:t>
                      </a:r>
                      <a:endParaRPr lang="es-EC" sz="1400" b="0">
                        <a:effectLst/>
                        <a:latin typeface="Calibri"/>
                        <a:ea typeface="Calibri"/>
                        <a:cs typeface="Times New Roman"/>
                      </a:endParaRPr>
                    </a:p>
                  </a:txBody>
                  <a:tcPr marL="68580" marR="68580" marT="0" marB="0"/>
                </a:tc>
                <a:tc>
                  <a:txBody>
                    <a:bodyPr/>
                    <a:lstStyle/>
                    <a:p>
                      <a:pPr algn="ctr">
                        <a:lnSpc>
                          <a:spcPct val="107000"/>
                        </a:lnSpc>
                        <a:spcAft>
                          <a:spcPts val="800"/>
                        </a:spcAft>
                      </a:pPr>
                      <a:r>
                        <a:rPr lang="es-EC" sz="1600" b="0">
                          <a:effectLst/>
                        </a:rPr>
                        <a:t>1</a:t>
                      </a:r>
                      <a:endParaRPr lang="es-EC" sz="1400" b="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00025">
                <a:tc>
                  <a:txBody>
                    <a:bodyPr/>
                    <a:lstStyle/>
                    <a:p>
                      <a:pPr>
                        <a:lnSpc>
                          <a:spcPct val="107000"/>
                        </a:lnSpc>
                        <a:spcAft>
                          <a:spcPts val="800"/>
                        </a:spcAft>
                      </a:pPr>
                      <a:r>
                        <a:rPr lang="es-EC" sz="1600" b="0">
                          <a:effectLst/>
                        </a:rPr>
                        <a:t>Cooperativa de Ahorro y Crédito  San Francisco de Asís</a:t>
                      </a:r>
                      <a:endParaRPr lang="es-EC" sz="1400" b="0">
                        <a:effectLst/>
                        <a:latin typeface="Calibri"/>
                        <a:ea typeface="Calibri"/>
                        <a:cs typeface="Times New Roman"/>
                      </a:endParaRPr>
                    </a:p>
                  </a:txBody>
                  <a:tcPr marL="68580" marR="68580" marT="0" marB="0"/>
                </a:tc>
                <a:tc>
                  <a:txBody>
                    <a:bodyPr/>
                    <a:lstStyle/>
                    <a:p>
                      <a:pPr algn="ctr">
                        <a:lnSpc>
                          <a:spcPct val="107000"/>
                        </a:lnSpc>
                        <a:spcAft>
                          <a:spcPts val="800"/>
                        </a:spcAft>
                      </a:pPr>
                      <a:r>
                        <a:rPr lang="es-EC" sz="1600" b="0">
                          <a:effectLst/>
                        </a:rPr>
                        <a:t>2</a:t>
                      </a:r>
                      <a:endParaRPr lang="es-EC" sz="1400" b="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161925">
                <a:tc>
                  <a:txBody>
                    <a:bodyPr/>
                    <a:lstStyle/>
                    <a:p>
                      <a:pPr>
                        <a:lnSpc>
                          <a:spcPct val="107000"/>
                        </a:lnSpc>
                        <a:spcAft>
                          <a:spcPts val="800"/>
                        </a:spcAft>
                      </a:pPr>
                      <a:r>
                        <a:rPr lang="es-EC" sz="1600" b="0">
                          <a:effectLst/>
                        </a:rPr>
                        <a:t>TOTAL</a:t>
                      </a:r>
                      <a:endParaRPr lang="es-EC" sz="1400" b="0">
                        <a:effectLst/>
                        <a:latin typeface="Calibri"/>
                        <a:ea typeface="Calibri"/>
                        <a:cs typeface="Times New Roman"/>
                      </a:endParaRPr>
                    </a:p>
                  </a:txBody>
                  <a:tcPr marL="68580" marR="68580" marT="0" marB="0"/>
                </a:tc>
                <a:tc>
                  <a:txBody>
                    <a:bodyPr/>
                    <a:lstStyle/>
                    <a:p>
                      <a:pPr algn="ctr">
                        <a:lnSpc>
                          <a:spcPct val="107000"/>
                        </a:lnSpc>
                        <a:spcAft>
                          <a:spcPts val="800"/>
                        </a:spcAft>
                      </a:pPr>
                      <a:r>
                        <a:rPr lang="es-EC" sz="1600" b="0" dirty="0">
                          <a:effectLst/>
                        </a:rPr>
                        <a:t>11</a:t>
                      </a:r>
                      <a:endParaRPr lang="es-EC" sz="1400" b="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pic>
        <p:nvPicPr>
          <p:cNvPr id="6" name="Imagen 6"/>
          <p:cNvPicPr>
            <a:picLocks noChangeAspect="1"/>
          </p:cNvPicPr>
          <p:nvPr/>
        </p:nvPicPr>
        <p:blipFill>
          <a:blip r:embed="rId3"/>
          <a:stretch>
            <a:fillRect/>
          </a:stretch>
        </p:blipFill>
        <p:spPr>
          <a:xfrm>
            <a:off x="5173053" y="5099571"/>
            <a:ext cx="2293287" cy="1526078"/>
          </a:xfrm>
          <a:prstGeom prst="rect">
            <a:avLst/>
          </a:prstGeom>
        </p:spPr>
      </p:pic>
    </p:spTree>
    <p:extLst>
      <p:ext uri="{BB962C8B-B14F-4D97-AF65-F5344CB8AC3E}">
        <p14:creationId xmlns:p14="http://schemas.microsoft.com/office/powerpoint/2010/main" val="3857866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37415" y="220179"/>
            <a:ext cx="5172698" cy="523220"/>
          </a:xfrm>
          <a:prstGeom prst="rect">
            <a:avLst/>
          </a:prstGeom>
          <a:noFill/>
        </p:spPr>
        <p:txBody>
          <a:bodyPr wrap="none" rtlCol="0">
            <a:spAutoFit/>
          </a:bodyPr>
          <a:lstStyle/>
          <a:p>
            <a:pPr algn="ctr"/>
            <a:r>
              <a:rPr lang="es-ES" sz="2800" b="1" dirty="0" smtClean="0"/>
              <a:t>Operacionalización de Variables </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342" y="232060"/>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nvPr>
        </p:nvGraphicFramePr>
        <p:xfrm>
          <a:off x="805222" y="941695"/>
          <a:ext cx="10031104" cy="5541441"/>
        </p:xfrm>
        <a:graphic>
          <a:graphicData uri="http://schemas.openxmlformats.org/drawingml/2006/table">
            <a:tbl>
              <a:tblPr lastCol="1" bandRow="1">
                <a:tableStyleId>{68D230F3-CF80-4859-8CE7-A43EE81993B5}</a:tableStyleId>
              </a:tblPr>
              <a:tblGrid>
                <a:gridCol w="1625584">
                  <a:extLst>
                    <a:ext uri="{9D8B030D-6E8A-4147-A177-3AD203B41FA5}">
                      <a16:colId xmlns:a16="http://schemas.microsoft.com/office/drawing/2014/main" val="20000"/>
                    </a:ext>
                  </a:extLst>
                </a:gridCol>
                <a:gridCol w="2765012">
                  <a:extLst>
                    <a:ext uri="{9D8B030D-6E8A-4147-A177-3AD203B41FA5}">
                      <a16:colId xmlns:a16="http://schemas.microsoft.com/office/drawing/2014/main" val="20001"/>
                    </a:ext>
                  </a:extLst>
                </a:gridCol>
                <a:gridCol w="5640508">
                  <a:extLst>
                    <a:ext uri="{9D8B030D-6E8A-4147-A177-3AD203B41FA5}">
                      <a16:colId xmlns:a16="http://schemas.microsoft.com/office/drawing/2014/main" val="20002"/>
                    </a:ext>
                  </a:extLst>
                </a:gridCol>
              </a:tblGrid>
              <a:tr h="227051">
                <a:tc>
                  <a:txBody>
                    <a:bodyPr/>
                    <a:lstStyle/>
                    <a:p>
                      <a:pPr>
                        <a:lnSpc>
                          <a:spcPct val="107000"/>
                        </a:lnSpc>
                        <a:spcAft>
                          <a:spcPts val="800"/>
                        </a:spcAft>
                      </a:pPr>
                      <a:r>
                        <a:rPr lang="es-EC" sz="1400" dirty="0">
                          <a:effectLst/>
                        </a:rPr>
                        <a:t>Dimensión</a:t>
                      </a:r>
                      <a:endParaRPr lang="es-EC" sz="14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C" sz="1400">
                          <a:effectLst/>
                        </a:rPr>
                        <a:t>VARIABLES</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C" sz="1400">
                          <a:effectLst/>
                        </a:rPr>
                        <a:t>ÍTEMS</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7051">
                <a:tc rowSpan="8">
                  <a:txBody>
                    <a:bodyPr/>
                    <a:lstStyle/>
                    <a:p>
                      <a:pPr>
                        <a:lnSpc>
                          <a:spcPct val="107000"/>
                        </a:lnSpc>
                        <a:spcAft>
                          <a:spcPts val="800"/>
                        </a:spcAft>
                      </a:pPr>
                      <a:r>
                        <a:rPr lang="es-EC" sz="1400" dirty="0">
                          <a:effectLst/>
                        </a:rPr>
                        <a:t>1 Calidad percibida</a:t>
                      </a:r>
                      <a:endParaRPr lang="es-EC" sz="14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nSpc>
                          <a:spcPct val="107000"/>
                        </a:lnSpc>
                        <a:spcAft>
                          <a:spcPts val="800"/>
                        </a:spcAft>
                      </a:pPr>
                      <a:r>
                        <a:rPr lang="es-EC" sz="1400" dirty="0">
                          <a:effectLst/>
                        </a:rPr>
                        <a:t>1.1.Condiciones de colocación</a:t>
                      </a:r>
                      <a:endParaRPr lang="es-EC" sz="14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C" sz="1400">
                          <a:effectLst/>
                        </a:rPr>
                        <a:t>1.1.1. Plazo</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a:effectLst/>
                        </a:rPr>
                        <a:t>1.1.2. Tasa de interés</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dirty="0">
                          <a:effectLst/>
                        </a:rPr>
                        <a:t>1.1.3. Documento de respaldo del crédito</a:t>
                      </a:r>
                      <a:endParaRPr lang="es-EC" sz="14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4101">
                <a:tc vMerge="1">
                  <a:txBody>
                    <a:bodyPr/>
                    <a:lstStyle/>
                    <a:p>
                      <a:endParaRPr lang="es-EC"/>
                    </a:p>
                  </a:txBody>
                  <a:tcPr/>
                </a:tc>
                <a:tc rowSpan="5">
                  <a:txBody>
                    <a:bodyPr/>
                    <a:lstStyle/>
                    <a:p>
                      <a:pPr>
                        <a:lnSpc>
                          <a:spcPct val="107000"/>
                        </a:lnSpc>
                        <a:spcAft>
                          <a:spcPts val="800"/>
                        </a:spcAft>
                      </a:pPr>
                      <a:r>
                        <a:rPr lang="es-EC" sz="1400" dirty="0">
                          <a:effectLst/>
                        </a:rPr>
                        <a:t>1.2. Cobranza</a:t>
                      </a:r>
                      <a:endParaRPr lang="es-EC" sz="14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C" sz="1400" dirty="0">
                          <a:effectLst/>
                        </a:rPr>
                        <a:t>1.2.1. Medidas de cobranza (personal, teléfono, carta, otros)</a:t>
                      </a:r>
                      <a:endParaRPr lang="es-EC" sz="14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a:effectLst/>
                        </a:rPr>
                        <a:t>1.2.2. Procesos </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a:effectLst/>
                        </a:rPr>
                        <a:t>1.2.3. Índices de morosidad</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a:effectLst/>
                        </a:rPr>
                        <a:t>1.2.4. Segmento de crédito en riesgo de morosidad</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a:effectLst/>
                        </a:rPr>
                        <a:t>1.2.5. Seguimiento del crédito</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27051">
                <a:tc rowSpan="7">
                  <a:txBody>
                    <a:bodyPr/>
                    <a:lstStyle/>
                    <a:p>
                      <a:pPr>
                        <a:lnSpc>
                          <a:spcPct val="107000"/>
                        </a:lnSpc>
                        <a:spcAft>
                          <a:spcPts val="800"/>
                        </a:spcAft>
                      </a:pPr>
                      <a:r>
                        <a:rPr lang="es-EC" sz="1400">
                          <a:effectLst/>
                        </a:rPr>
                        <a:t>2 Confianza</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nSpc>
                          <a:spcPct val="107000"/>
                        </a:lnSpc>
                        <a:spcAft>
                          <a:spcPts val="800"/>
                        </a:spcAft>
                      </a:pPr>
                      <a:r>
                        <a:rPr lang="es-EC" sz="1400">
                          <a:effectLst/>
                        </a:rPr>
                        <a:t>2.1. Eficiencia</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C" sz="1400">
                          <a:effectLst/>
                        </a:rPr>
                        <a:t>2.1.1. Ejecución de tareas</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dirty="0">
                          <a:effectLst/>
                        </a:rPr>
                        <a:t>2.1.2. Prestación del servicio de recuperación de cartera</a:t>
                      </a:r>
                      <a:endParaRPr lang="es-EC" sz="14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a:effectLst/>
                        </a:rPr>
                        <a:t>2.1.3. Proceso actual</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27051">
                <a:tc vMerge="1">
                  <a:txBody>
                    <a:bodyPr/>
                    <a:lstStyle/>
                    <a:p>
                      <a:endParaRPr lang="es-EC"/>
                    </a:p>
                  </a:txBody>
                  <a:tcPr/>
                </a:tc>
                <a:tc rowSpan="4">
                  <a:txBody>
                    <a:bodyPr/>
                    <a:lstStyle/>
                    <a:p>
                      <a:pPr>
                        <a:lnSpc>
                          <a:spcPct val="107000"/>
                        </a:lnSpc>
                        <a:spcAft>
                          <a:spcPts val="800"/>
                        </a:spcAft>
                      </a:pPr>
                      <a:r>
                        <a:rPr lang="es-EC" sz="1400" dirty="0" smtClean="0">
                          <a:effectLst/>
                        </a:rPr>
                        <a:t>2.2Rendimiento </a:t>
                      </a:r>
                      <a:r>
                        <a:rPr lang="es-EC" sz="1400" dirty="0">
                          <a:effectLst/>
                        </a:rPr>
                        <a:t>de los recursos humanos</a:t>
                      </a:r>
                      <a:endParaRPr lang="es-EC" sz="14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C" sz="1400">
                          <a:effectLst/>
                        </a:rPr>
                        <a:t>2.2.1. Atención personalizada</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a:effectLst/>
                        </a:rPr>
                        <a:t>2.2.2. Horario de trabajo</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a:effectLst/>
                        </a:rPr>
                        <a:t>2.2.3. Acuerdos de pago extraordinario</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a:effectLst/>
                        </a:rPr>
                        <a:t>2.2.4. Plan de pago personalizado</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521680">
                <a:tc rowSpan="6">
                  <a:txBody>
                    <a:bodyPr/>
                    <a:lstStyle/>
                    <a:p>
                      <a:pPr>
                        <a:lnSpc>
                          <a:spcPct val="107000"/>
                        </a:lnSpc>
                        <a:spcAft>
                          <a:spcPts val="800"/>
                        </a:spcAft>
                      </a:pPr>
                      <a:r>
                        <a:rPr lang="es-EC" sz="1400" dirty="0">
                          <a:effectLst/>
                        </a:rPr>
                        <a:t>3 Calidad del servicio</a:t>
                      </a:r>
                      <a:endParaRPr lang="es-EC" sz="14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nSpc>
                          <a:spcPct val="107000"/>
                        </a:lnSpc>
                        <a:spcAft>
                          <a:spcPts val="800"/>
                        </a:spcAft>
                      </a:pPr>
                      <a:r>
                        <a:rPr lang="es-EC" sz="1400" dirty="0" smtClean="0">
                          <a:effectLst/>
                        </a:rPr>
                        <a:t>3.1Tecnología</a:t>
                      </a:r>
                      <a:endParaRPr lang="es-EC" sz="14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C" sz="1400" dirty="0">
                          <a:effectLst/>
                        </a:rPr>
                        <a:t>3.1.1. Modernidad de la tecnología</a:t>
                      </a:r>
                      <a:endParaRPr lang="es-EC" sz="14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a:effectLst/>
                        </a:rPr>
                        <a:t>3.1.2. Aprovisionamiento de deudas</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a:effectLst/>
                        </a:rPr>
                        <a:t>3.1.3. Confianza en el proceso (Proceso)</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a:effectLst/>
                        </a:rPr>
                        <a:t>3.1.4. Morosidad por segmento</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a:effectLst/>
                        </a:rPr>
                        <a:t>3.1.5. Capacitación</a:t>
                      </a:r>
                      <a:endParaRPr lang="es-EC" sz="14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227051">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400" dirty="0">
                          <a:effectLst/>
                        </a:rPr>
                        <a:t>3.1.6. Afectación al desarrollo</a:t>
                      </a:r>
                      <a:endParaRPr lang="es-EC" sz="14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526565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Base</Template>
  <TotalTime>2635</TotalTime>
  <Words>1463</Words>
  <Application>Microsoft Office PowerPoint</Application>
  <PresentationFormat>Panorámica</PresentationFormat>
  <Paragraphs>314</Paragraphs>
  <Slides>29</Slides>
  <Notes>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29</vt:i4>
      </vt:variant>
    </vt:vector>
  </HeadingPairs>
  <TitlesOfParts>
    <vt:vector size="40" baseType="lpstr">
      <vt:lpstr>AR BERKLEY</vt:lpstr>
      <vt:lpstr>AR BLANCA</vt:lpstr>
      <vt:lpstr>AR CENA</vt:lpstr>
      <vt:lpstr>Arial</vt:lpstr>
      <vt:lpstr>Arial Narrow</vt:lpstr>
      <vt:lpstr>Bahnschrift SemiLight</vt:lpstr>
      <vt:lpstr>Bodoni MT Condensed</vt:lpstr>
      <vt:lpstr>Calibri</vt:lpstr>
      <vt:lpstr>Corbel</vt:lpstr>
      <vt:lpstr>Times New Roman</vt:lpstr>
      <vt:lpstr>Base</vt:lpstr>
      <vt:lpstr>Presentación de PowerPoint</vt:lpstr>
      <vt:lpstr>PLANTEAMIENTO DEL PROBLEMA DE INVESTIGACIÓN</vt:lpstr>
      <vt:lpstr>Formulación del Problema </vt:lpstr>
      <vt:lpstr>Objetivos </vt:lpstr>
      <vt:lpstr>Presentación de PowerPoint</vt:lpstr>
      <vt:lpstr>Presentación de PowerPoint</vt:lpstr>
      <vt:lpstr>Presentación de PowerPoint</vt:lpstr>
      <vt:lpstr>Presentación de PowerPoint</vt:lpstr>
      <vt:lpstr>Presentación de PowerPoint</vt:lpstr>
      <vt:lpstr>Presentación de PowerPoint</vt:lpstr>
      <vt:lpstr>INFORME DESCRIPTIVO</vt:lpstr>
      <vt:lpstr>Presentación de PowerPoint</vt:lpstr>
      <vt:lpstr>Presentación de PowerPoint</vt:lpstr>
      <vt:lpstr>Presentación de PowerPoint</vt:lpstr>
      <vt:lpstr>Presentación de PowerPoint</vt:lpstr>
      <vt:lpstr>INFORME POR OBJETIVOS</vt:lpstr>
      <vt:lpstr>Presentación de PowerPoint</vt:lpstr>
      <vt:lpstr>Presentación de PowerPoint</vt:lpstr>
      <vt:lpstr>Presentación de PowerPoint</vt:lpstr>
      <vt:lpstr>Presentación de PowerPoint</vt:lpstr>
      <vt:lpstr>PROPUESTA </vt:lpstr>
      <vt:lpstr>Presentación de PowerPoint</vt:lpstr>
      <vt:lpstr>Presentación de PowerPoint</vt:lpstr>
      <vt:lpstr>CONCLUSIONES Y RECOMENDACIONES DE LA INVESTIGACIÓN</vt:lpstr>
      <vt:lpstr>Conclusiones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SEGURIDAD Y DEFENSA CARRERA DE INGENIERÍA EN SEGURIDAD  TEMA DE TESIS:  “DISEÑO DE UN MODELO DE GESTIÓN DE SEGURIDAD INTEGRAL DENTRO DEL PROYECTO COCA CODO SINCLAIR”</dc:title>
  <dc:creator>Windows User</dc:creator>
  <cp:lastModifiedBy>IVAN CH</cp:lastModifiedBy>
  <cp:revision>72</cp:revision>
  <cp:lastPrinted>2018-05-11T22:26:11Z</cp:lastPrinted>
  <dcterms:created xsi:type="dcterms:W3CDTF">2017-11-18T17:21:04Z</dcterms:created>
  <dcterms:modified xsi:type="dcterms:W3CDTF">2018-07-06T04:03:35Z</dcterms:modified>
</cp:coreProperties>
</file>