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13" r:id="rId3"/>
    <p:sldId id="273" r:id="rId4"/>
    <p:sldId id="275" r:id="rId5"/>
    <p:sldId id="314" r:id="rId6"/>
    <p:sldId id="310" r:id="rId7"/>
    <p:sldId id="280" r:id="rId8"/>
    <p:sldId id="277" r:id="rId9"/>
    <p:sldId id="278" r:id="rId10"/>
    <p:sldId id="279" r:id="rId11"/>
    <p:sldId id="281" r:id="rId12"/>
    <p:sldId id="294" r:id="rId13"/>
    <p:sldId id="309" r:id="rId14"/>
    <p:sldId id="315" r:id="rId15"/>
    <p:sldId id="284" r:id="rId16"/>
    <p:sldId id="301" r:id="rId17"/>
    <p:sldId id="282" r:id="rId18"/>
    <p:sldId id="317" r:id="rId19"/>
    <p:sldId id="303" r:id="rId20"/>
    <p:sldId id="265" r:id="rId21"/>
    <p:sldId id="316" r:id="rId22"/>
    <p:sldId id="298" r:id="rId23"/>
    <p:sldId id="311" r:id="rId24"/>
    <p:sldId id="312" r:id="rId25"/>
    <p:sldId id="268" r:id="rId26"/>
    <p:sldId id="260" r:id="rId27"/>
    <p:sldId id="267" r:id="rId28"/>
    <p:sldId id="292" r:id="rId29"/>
    <p:sldId id="288" r:id="rId30"/>
    <p:sldId id="297" r:id="rId31"/>
    <p:sldId id="296" r:id="rId32"/>
    <p:sldId id="304" r:id="rId33"/>
    <p:sldId id="285" r:id="rId34"/>
    <p:sldId id="287" r:id="rId35"/>
    <p:sldId id="286" r:id="rId36"/>
    <p:sldId id="299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497" autoAdjust="0"/>
  </p:normalViewPr>
  <p:slideViewPr>
    <p:cSldViewPr>
      <p:cViewPr>
        <p:scale>
          <a:sx n="77" d="100"/>
          <a:sy n="77" d="100"/>
        </p:scale>
        <p:origin x="-78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JANNE\Janneth\ESPE%20X\TEISIS%202018\PAPER%20BASE%20TESIS\Tesis%20Modificaciones\indicador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JANNE\Janneth\ESPE%20X\TEISIS%202018\PAPER%20BASE%20TESIS\Tesis%20Modificaciones\indicado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ilman\Escritorio\tesis%20jannet\Libro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ilman\Escritorio\tesis%20jannet\Libro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ilman\Escritorio\tesis%20jannet\Libro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ilman\Escritorio\tesis%20jannet\Libro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JANNE\Janneth\ESPE%20X\TEISIS%202018\PAPER%20BASE%20TESIS\Tesis%20Modificaciones\indicador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JANNE\Janneth\ESPE%20X\TEISIS%202018\PAPER%20BASE%20TESIS\Tesis%20Modificaciones\indicado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JANNE\Janneth\ESPE%20X\TEISIS%202018\PAPER%20BASE%20TESIS\Tesis%20Modificaciones\indicado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JANNE\Janneth\ESPE%20X\TEISIS%202018\PAPER%20BASE%20TESIS\Tesis%20Modificaciones\indicad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>
        <c:manualLayout>
          <c:xMode val="edge"/>
          <c:yMode val="edge"/>
          <c:x val="0.20497670098951712"/>
          <c:y val="4.2504706269905629E-2"/>
        </c:manualLayout>
      </c:layout>
      <c:overlay val="0"/>
      <c:txPr>
        <a:bodyPr/>
        <a:lstStyle/>
        <a:p>
          <a:pPr>
            <a:defRPr sz="1800"/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8531234512819061E-2"/>
          <c:y val="0.35954302488608481"/>
          <c:w val="0.9229656668153885"/>
          <c:h val="0.4331488783736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DERECHO Y TRATO EQUITATIVO ACCIONISTAS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movingAvg"/>
            <c:period val="2"/>
            <c:dispRSqr val="0"/>
            <c:dispEq val="0"/>
          </c:trendline>
          <c:cat>
            <c:strRef>
              <c:f>Hoja1!$A$2:$A$12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0.5</c:v>
                </c:pt>
                <c:pt idx="1">
                  <c:v>0.45</c:v>
                </c:pt>
                <c:pt idx="2">
                  <c:v>0.5</c:v>
                </c:pt>
                <c:pt idx="3">
                  <c:v>0.42</c:v>
                </c:pt>
                <c:pt idx="4">
                  <c:v>0.52</c:v>
                </c:pt>
                <c:pt idx="5">
                  <c:v>0.41</c:v>
                </c:pt>
                <c:pt idx="6">
                  <c:v>0.52</c:v>
                </c:pt>
                <c:pt idx="7">
                  <c:v>0.56000000000000005</c:v>
                </c:pt>
                <c:pt idx="8">
                  <c:v>0.48</c:v>
                </c:pt>
                <c:pt idx="9">
                  <c:v>0.53</c:v>
                </c:pt>
                <c:pt idx="10">
                  <c:v>0.54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791552"/>
        <c:axId val="136793088"/>
      </c:barChart>
      <c:catAx>
        <c:axId val="136791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s-ES"/>
          </a:p>
        </c:txPr>
        <c:crossAx val="136793088"/>
        <c:crosses val="autoZero"/>
        <c:auto val="1"/>
        <c:lblAlgn val="ctr"/>
        <c:lblOffset val="100"/>
        <c:noMultiLvlLbl val="0"/>
      </c:catAx>
      <c:valAx>
        <c:axId val="13679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79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ROE</a:t>
            </a:r>
          </a:p>
        </c:rich>
      </c:tx>
      <c:layout>
        <c:manualLayout>
          <c:xMode val="edge"/>
          <c:yMode val="edge"/>
          <c:x val="0.47052288307835077"/>
          <c:y val="2.58101403367105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26351040360596"/>
          <c:y val="0.19784116128018295"/>
          <c:w val="0.77606181529538254"/>
          <c:h val="0.76895859719413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RENTABILIDAD!$L$3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RENTABILIDAD!$K$4:$K$14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RENTABILIDAD!$L$4:$L$14</c:f>
              <c:numCache>
                <c:formatCode>_ * #,##0.00_ ;_ * \-#,##0.00_ ;_ * "-"??_ ;_ @_ </c:formatCode>
                <c:ptCount val="11"/>
                <c:pt idx="0">
                  <c:v>0.11303005127617134</c:v>
                </c:pt>
                <c:pt idx="1">
                  <c:v>0.13658510948623648</c:v>
                </c:pt>
                <c:pt idx="2">
                  <c:v>0.1558899340411693</c:v>
                </c:pt>
                <c:pt idx="3">
                  <c:v>2.7622594621812473E-2</c:v>
                </c:pt>
                <c:pt idx="4">
                  <c:v>0.11137213759232721</c:v>
                </c:pt>
                <c:pt idx="5">
                  <c:v>6.3461763779316852E-2</c:v>
                </c:pt>
                <c:pt idx="6">
                  <c:v>5.3891553231975871E-2</c:v>
                </c:pt>
                <c:pt idx="7">
                  <c:v>0.18341981194350149</c:v>
                </c:pt>
                <c:pt idx="8">
                  <c:v>8.2522070405633696E-2</c:v>
                </c:pt>
                <c:pt idx="9">
                  <c:v>4.3769328836085301E-2</c:v>
                </c:pt>
                <c:pt idx="10">
                  <c:v>0.14914521696479377</c:v>
                </c:pt>
              </c:numCache>
            </c:numRef>
          </c:val>
        </c:ser>
        <c:ser>
          <c:idx val="1"/>
          <c:order val="1"/>
          <c:tx>
            <c:strRef>
              <c:f>RENTABILIDAD!$M$3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RENTABILIDAD!$K$4:$K$14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RENTABILIDAD!$M$4:$M$14</c:f>
              <c:numCache>
                <c:formatCode>_ * #,##0.00_ ;_ * \-#,##0.00_ ;_ * "-"??_ ;_ @_ </c:formatCode>
                <c:ptCount val="11"/>
                <c:pt idx="0">
                  <c:v>0.10459605108060437</c:v>
                </c:pt>
                <c:pt idx="1">
                  <c:v>0.13137903532636164</c:v>
                </c:pt>
                <c:pt idx="2">
                  <c:v>0.1215287345774077</c:v>
                </c:pt>
                <c:pt idx="3">
                  <c:v>-0.28936870137831661</c:v>
                </c:pt>
                <c:pt idx="4">
                  <c:v>0.10473155062967059</c:v>
                </c:pt>
                <c:pt idx="5">
                  <c:v>4.7301299882915489E-2</c:v>
                </c:pt>
                <c:pt idx="6">
                  <c:v>4.9618467184605691E-2</c:v>
                </c:pt>
                <c:pt idx="7">
                  <c:v>0.17421073547097193</c:v>
                </c:pt>
                <c:pt idx="8">
                  <c:v>2.9904187081887999E-2</c:v>
                </c:pt>
                <c:pt idx="9">
                  <c:v>3.6657659577465702E-2</c:v>
                </c:pt>
                <c:pt idx="10">
                  <c:v>9.9803215851519134E-2</c:v>
                </c:pt>
              </c:numCache>
            </c:numRef>
          </c:val>
        </c:ser>
        <c:ser>
          <c:idx val="2"/>
          <c:order val="2"/>
          <c:tx>
            <c:strRef>
              <c:f>RENTABILIDAD!$N$3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RENTABILIDAD!$K$4:$K$14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RENTABILIDAD!$N$4:$N$14</c:f>
              <c:numCache>
                <c:formatCode>_ * #,##0.00_ ;_ * \-#,##0.00_ ;_ * "-"??_ ;_ @_ </c:formatCode>
                <c:ptCount val="11"/>
                <c:pt idx="0">
                  <c:v>0.12610861578191959</c:v>
                </c:pt>
                <c:pt idx="1">
                  <c:v>0.1019851149835391</c:v>
                </c:pt>
                <c:pt idx="2">
                  <c:v>0.11009528796957901</c:v>
                </c:pt>
                <c:pt idx="3">
                  <c:v>3.9959363775786141E-2</c:v>
                </c:pt>
                <c:pt idx="4">
                  <c:v>7.2687767266150866E-2</c:v>
                </c:pt>
                <c:pt idx="5">
                  <c:v>2.7850857750810528E-2</c:v>
                </c:pt>
                <c:pt idx="6">
                  <c:v>5.9958250202164873E-2</c:v>
                </c:pt>
                <c:pt idx="7">
                  <c:v>0.15665781646288712</c:v>
                </c:pt>
                <c:pt idx="8">
                  <c:v>5.4890445826463463E-2</c:v>
                </c:pt>
                <c:pt idx="9">
                  <c:v>3.0464552723635675E-2</c:v>
                </c:pt>
                <c:pt idx="10">
                  <c:v>1.1420335191025597E-2</c:v>
                </c:pt>
              </c:numCache>
            </c:numRef>
          </c:val>
        </c:ser>
        <c:ser>
          <c:idx val="3"/>
          <c:order val="3"/>
          <c:tx>
            <c:strRef>
              <c:f>RENTABILIDAD!$O$3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RENTABILIDAD!$K$4:$K$14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RENTABILIDAD!$O$4:$O$14</c:f>
              <c:numCache>
                <c:formatCode>_ * #,##0.00_ ;_ * \-#,##0.00_ ;_ * "-"??_ ;_ @_ </c:formatCode>
                <c:ptCount val="11"/>
                <c:pt idx="0">
                  <c:v>6.1098257478293776E-2</c:v>
                </c:pt>
                <c:pt idx="1">
                  <c:v>9.3735322340896127E-2</c:v>
                </c:pt>
                <c:pt idx="2">
                  <c:v>8.9205501033447154E-2</c:v>
                </c:pt>
                <c:pt idx="3">
                  <c:v>1.6830244631001089E-2</c:v>
                </c:pt>
                <c:pt idx="4">
                  <c:v>4.3339780571585287E-2</c:v>
                </c:pt>
                <c:pt idx="5">
                  <c:v>5.5875903479971435E-2</c:v>
                </c:pt>
                <c:pt idx="6">
                  <c:v>5.2374575441545982E-3</c:v>
                </c:pt>
                <c:pt idx="7">
                  <c:v>0.1163467709254629</c:v>
                </c:pt>
                <c:pt idx="8">
                  <c:v>3.606579731935345E-2</c:v>
                </c:pt>
                <c:pt idx="9">
                  <c:v>1.9401558960991973E-2</c:v>
                </c:pt>
                <c:pt idx="10">
                  <c:v>4.4213295571560875E-2</c:v>
                </c:pt>
              </c:numCache>
            </c:numRef>
          </c:val>
        </c:ser>
        <c:ser>
          <c:idx val="4"/>
          <c:order val="4"/>
          <c:tx>
            <c:strRef>
              <c:f>RENTABILIDAD!$P$3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RENTABILIDAD!$K$4:$K$14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RENTABILIDAD!$P$4:$P$14</c:f>
              <c:numCache>
                <c:formatCode>_ * #,##0.00_ ;_ * \-#,##0.00_ ;_ * "-"??_ ;_ @_ </c:formatCode>
                <c:ptCount val="11"/>
                <c:pt idx="0">
                  <c:v>6.4208105211374544E-2</c:v>
                </c:pt>
                <c:pt idx="1">
                  <c:v>0.11004010231914968</c:v>
                </c:pt>
                <c:pt idx="2">
                  <c:v>9.1834293916770129E-2</c:v>
                </c:pt>
                <c:pt idx="3">
                  <c:v>1.5023818993316031E-2</c:v>
                </c:pt>
                <c:pt idx="4">
                  <c:v>7.4924337436755417E-2</c:v>
                </c:pt>
                <c:pt idx="5">
                  <c:v>7.575046919489864E-2</c:v>
                </c:pt>
                <c:pt idx="7">
                  <c:v>0.14017714173329393</c:v>
                </c:pt>
                <c:pt idx="8">
                  <c:v>8.699577265591403E-2</c:v>
                </c:pt>
                <c:pt idx="9">
                  <c:v>4.65194890883429E-2</c:v>
                </c:pt>
                <c:pt idx="10">
                  <c:v>7.6116905221921841E-2</c:v>
                </c:pt>
              </c:numCache>
            </c:numRef>
          </c:val>
        </c:ser>
        <c:ser>
          <c:idx val="5"/>
          <c:order val="5"/>
          <c:tx>
            <c:strRef>
              <c:f>RENTABILIDAD!$Q$3</c:f>
              <c:strCache>
                <c:ptCount val="1"/>
                <c:pt idx="0">
                  <c:v>Promedio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10"/>
              <c:layout>
                <c:manualLayout>
                  <c:x val="-2.5195613185836494E-2"/>
                  <c:y val="1.5319097336068351E-2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 sz="1000" b="1" dirty="0"/>
                      <a:t> 0,07 PROMEDIO</a:t>
                    </a:r>
                    <a:endParaRPr lang="en-US" b="1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inear"/>
            <c:dispRSqr val="0"/>
            <c:dispEq val="0"/>
          </c:trendline>
          <c:cat>
            <c:strRef>
              <c:f>RENTABILIDAD!$K$4:$K$14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RENTABILIDAD!$Q$4:$Q$14</c:f>
              <c:numCache>
                <c:formatCode>_ * #,##0.00_ ;_ * \-#,##0.00_ ;_ * "-"??_ ;_ @_ </c:formatCode>
                <c:ptCount val="11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28320"/>
        <c:axId val="138338304"/>
      </c:barChart>
      <c:catAx>
        <c:axId val="13832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8338304"/>
        <c:crosses val="autoZero"/>
        <c:auto val="1"/>
        <c:lblAlgn val="ctr"/>
        <c:lblOffset val="100"/>
        <c:noMultiLvlLbl val="0"/>
      </c:catAx>
      <c:valAx>
        <c:axId val="1383383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RENTABILIDAD</a:t>
                </a:r>
              </a:p>
            </c:rich>
          </c:tx>
          <c:layout/>
          <c:overlay val="0"/>
        </c:title>
        <c:numFmt formatCode="_ * #,##0.00_ ;_ * \-#,##0.00_ ;_ * &quot;-&quot;??_ ;_ @_ " sourceLinked="1"/>
        <c:majorTickMark val="out"/>
        <c:minorTickMark val="none"/>
        <c:tickLblPos val="nextTo"/>
        <c:crossAx val="138328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731077499325473"/>
          <c:y val="0.10141251243086812"/>
          <c:w val="0.62914973733077273"/>
          <c:h val="0.15060487859072569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ROA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387451895688598"/>
          <c:y val="0.22653132917083091"/>
          <c:w val="0.74696735498866762"/>
          <c:h val="0.73545400060984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RENTABILIDAD!$T$3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RENTABILIDAD!$S$4:$S$14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RENTABILIDAD!$T$4:$T$14</c:f>
              <c:numCache>
                <c:formatCode>_ * #,##0.00_ ;_ * \-#,##0.00_ ;_ * "-"??_ ;_ @_ </c:formatCode>
                <c:ptCount val="11"/>
                <c:pt idx="0">
                  <c:v>1.8644865893295181E-2</c:v>
                </c:pt>
                <c:pt idx="1">
                  <c:v>2.1959212749570172E-2</c:v>
                </c:pt>
                <c:pt idx="2">
                  <c:v>2.3602617100704795E-2</c:v>
                </c:pt>
                <c:pt idx="3">
                  <c:v>2.4964491524486687E-3</c:v>
                </c:pt>
                <c:pt idx="4">
                  <c:v>2.190135108530494E-2</c:v>
                </c:pt>
                <c:pt idx="5">
                  <c:v>8.9052468507482812E-3</c:v>
                </c:pt>
                <c:pt idx="6">
                  <c:v>5.9601478135321755E-3</c:v>
                </c:pt>
                <c:pt idx="7">
                  <c:v>2.5010928585258465E-2</c:v>
                </c:pt>
                <c:pt idx="8">
                  <c:v>1.0313100965522759E-2</c:v>
                </c:pt>
                <c:pt idx="9">
                  <c:v>9.6088218704996845E-3</c:v>
                </c:pt>
                <c:pt idx="10">
                  <c:v>3.4438525979182934E-2</c:v>
                </c:pt>
              </c:numCache>
            </c:numRef>
          </c:val>
        </c:ser>
        <c:ser>
          <c:idx val="1"/>
          <c:order val="1"/>
          <c:tx>
            <c:strRef>
              <c:f>RENTABILIDAD!$U$3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RENTABILIDAD!$S$4:$S$14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RENTABILIDAD!$U$4:$U$14</c:f>
              <c:numCache>
                <c:formatCode>_ * #,##0.00_ ;_ * \-#,##0.00_ ;_ * "-"??_ ;_ @_ </c:formatCode>
                <c:ptCount val="11"/>
                <c:pt idx="0">
                  <c:v>1.6125454266464456E-2</c:v>
                </c:pt>
                <c:pt idx="1">
                  <c:v>2.1259618389718397E-2</c:v>
                </c:pt>
                <c:pt idx="2">
                  <c:v>1.7360988803913856E-2</c:v>
                </c:pt>
                <c:pt idx="3">
                  <c:v>-1.8940818980839567E-2</c:v>
                </c:pt>
                <c:pt idx="4">
                  <c:v>1.9863776268953994E-2</c:v>
                </c:pt>
                <c:pt idx="5">
                  <c:v>7.2585391268570696E-3</c:v>
                </c:pt>
                <c:pt idx="6">
                  <c:v>4.9713140646813689E-3</c:v>
                </c:pt>
                <c:pt idx="7">
                  <c:v>2.2812465013846605E-2</c:v>
                </c:pt>
                <c:pt idx="8">
                  <c:v>3.2808963339659436E-3</c:v>
                </c:pt>
                <c:pt idx="9">
                  <c:v>8.0615471940872051E-3</c:v>
                </c:pt>
                <c:pt idx="10">
                  <c:v>2.5362114516853471E-2</c:v>
                </c:pt>
              </c:numCache>
            </c:numRef>
          </c:val>
        </c:ser>
        <c:ser>
          <c:idx val="2"/>
          <c:order val="2"/>
          <c:tx>
            <c:strRef>
              <c:f>RENTABILIDAD!$V$3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RENTABILIDAD!$S$4:$S$14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RENTABILIDAD!$V$4:$V$14</c:f>
              <c:numCache>
                <c:formatCode>_ * #,##0.00_ ;_ * \-#,##0.00_ ;_ * "-"??_ ;_ @_ </c:formatCode>
                <c:ptCount val="11"/>
                <c:pt idx="0">
                  <c:v>2.0580103638201924E-2</c:v>
                </c:pt>
                <c:pt idx="1">
                  <c:v>1.6690660764103714E-2</c:v>
                </c:pt>
                <c:pt idx="2">
                  <c:v>1.7352397756633886E-2</c:v>
                </c:pt>
                <c:pt idx="3">
                  <c:v>4.3737632954414692E-3</c:v>
                </c:pt>
                <c:pt idx="4">
                  <c:v>1.5212243278537088E-2</c:v>
                </c:pt>
                <c:pt idx="5">
                  <c:v>4.6661722763415474E-3</c:v>
                </c:pt>
                <c:pt idx="6">
                  <c:v>6.338505832476745E-3</c:v>
                </c:pt>
                <c:pt idx="7">
                  <c:v>2.2179121764578622E-2</c:v>
                </c:pt>
                <c:pt idx="8">
                  <c:v>6.9166790677130325E-3</c:v>
                </c:pt>
                <c:pt idx="9">
                  <c:v>6.7633575269549643E-3</c:v>
                </c:pt>
                <c:pt idx="10">
                  <c:v>2.7856507949635353E-3</c:v>
                </c:pt>
              </c:numCache>
            </c:numRef>
          </c:val>
        </c:ser>
        <c:ser>
          <c:idx val="3"/>
          <c:order val="3"/>
          <c:tx>
            <c:strRef>
              <c:f>RENTABILIDAD!$W$3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RENTABILIDAD!$S$4:$S$14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RENTABILIDAD!$W$4:$W$14</c:f>
              <c:numCache>
                <c:formatCode>_ * #,##0.00_ ;_ * \-#,##0.00_ ;_ * "-"??_ ;_ @_ </c:formatCode>
                <c:ptCount val="11"/>
                <c:pt idx="0">
                  <c:v>9.9790301444981095E-3</c:v>
                </c:pt>
                <c:pt idx="1">
                  <c:v>1.5846814288531602E-2</c:v>
                </c:pt>
                <c:pt idx="2">
                  <c:v>1.4013755749001683E-2</c:v>
                </c:pt>
                <c:pt idx="3">
                  <c:v>1.897340534145042E-3</c:v>
                </c:pt>
                <c:pt idx="4">
                  <c:v>8.6197724847757121E-3</c:v>
                </c:pt>
                <c:pt idx="5">
                  <c:v>8.2921437621329801E-3</c:v>
                </c:pt>
                <c:pt idx="6">
                  <c:v>5.6955663951906263E-4</c:v>
                </c:pt>
                <c:pt idx="7">
                  <c:v>1.7215006300799026E-2</c:v>
                </c:pt>
                <c:pt idx="8">
                  <c:v>4.9515453751347331E-3</c:v>
                </c:pt>
                <c:pt idx="9">
                  <c:v>3.740295111297504E-3</c:v>
                </c:pt>
                <c:pt idx="10">
                  <c:v>1.0957714842862194E-2</c:v>
                </c:pt>
              </c:numCache>
            </c:numRef>
          </c:val>
        </c:ser>
        <c:ser>
          <c:idx val="4"/>
          <c:order val="4"/>
          <c:tx>
            <c:strRef>
              <c:f>RENTABILIDAD!$X$3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RENTABILIDAD!$S$4:$S$14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RENTABILIDAD!$X$4:$X$14</c:f>
              <c:numCache>
                <c:formatCode>_ * #,##0.00_ ;_ * \-#,##0.00_ ;_ * "-"??_ ;_ @_ </c:formatCode>
                <c:ptCount val="11"/>
                <c:pt idx="0">
                  <c:v>9.8019632591699948E-3</c:v>
                </c:pt>
                <c:pt idx="1">
                  <c:v>1.6848707967544733E-2</c:v>
                </c:pt>
                <c:pt idx="2">
                  <c:v>1.4199985322427958E-2</c:v>
                </c:pt>
                <c:pt idx="3">
                  <c:v>1.9042898502666578E-3</c:v>
                </c:pt>
                <c:pt idx="4">
                  <c:v>1.5243775792306884E-2</c:v>
                </c:pt>
                <c:pt idx="5">
                  <c:v>1.0621125756799334E-2</c:v>
                </c:pt>
                <c:pt idx="6">
                  <c:v>2.7598686291028665E-3</c:v>
                </c:pt>
                <c:pt idx="7">
                  <c:v>2.0518630913939601E-2</c:v>
                </c:pt>
                <c:pt idx="8">
                  <c:v>1.1474862082002485E-2</c:v>
                </c:pt>
                <c:pt idx="9">
                  <c:v>8.308688097256248E-3</c:v>
                </c:pt>
                <c:pt idx="10">
                  <c:v>1.9882861333574853E-2</c:v>
                </c:pt>
              </c:numCache>
            </c:numRef>
          </c:val>
        </c:ser>
        <c:ser>
          <c:idx val="5"/>
          <c:order val="5"/>
          <c:tx>
            <c:strRef>
              <c:f>RENTABILIDAD!$Z$3</c:f>
              <c:strCache>
                <c:ptCount val="1"/>
                <c:pt idx="0">
                  <c:v>Promedio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10"/>
              <c:layout>
                <c:manualLayout>
                  <c:x val="6.9891256857512532E-2"/>
                  <c:y val="4.108761394466173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 0,01 PROMEDIO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inear"/>
            <c:dispRSqr val="0"/>
            <c:dispEq val="0"/>
          </c:trendline>
          <c:cat>
            <c:strRef>
              <c:f>RENTABILIDAD!$S$4:$S$14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RENTABILIDAD!$Z$4:$Z$14</c:f>
              <c:numCache>
                <c:formatCode>_ * #,##0.00_ ;_ * \-#,##0.00_ ;_ * "-"??_ ;_ @_ 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06912"/>
        <c:axId val="138412800"/>
      </c:barChart>
      <c:catAx>
        <c:axId val="13840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8412800"/>
        <c:crosses val="autoZero"/>
        <c:auto val="1"/>
        <c:lblAlgn val="ctr"/>
        <c:lblOffset val="100"/>
        <c:noMultiLvlLbl val="0"/>
      </c:catAx>
      <c:valAx>
        <c:axId val="138412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RENTABILIDAD</a:t>
                </a:r>
              </a:p>
            </c:rich>
          </c:tx>
          <c:layout/>
          <c:overlay val="0"/>
        </c:title>
        <c:numFmt formatCode="_ * #,##0.00_ ;_ * \-#,##0.00_ ;_ * &quot;-&quot;??_ ;_ @_ " sourceLinked="1"/>
        <c:majorTickMark val="out"/>
        <c:minorTickMark val="none"/>
        <c:tickLblPos val="nextTo"/>
        <c:crossAx val="1384069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layout>
        <c:manualLayout>
          <c:xMode val="edge"/>
          <c:yMode val="edge"/>
          <c:x val="0.23778477690288713"/>
          <c:y val="0.131492411955994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888888888888888E-2"/>
          <c:y val="0.48667474533957761"/>
          <c:w val="0.93888888888888888"/>
          <c:h val="0.32742935854895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'Hoja1 (2)'!$B$1</c:f>
              <c:strCache>
                <c:ptCount val="1"/>
                <c:pt idx="0">
                  <c:v>ASAMBLEA GENERAL DE ACCIONISTAS</c:v>
                </c:pt>
              </c:strCache>
            </c:strRef>
          </c:tx>
          <c:invertIfNegative val="0"/>
          <c:trendline>
            <c:trendlineType val="movingAvg"/>
            <c:period val="2"/>
            <c:dispRSqr val="0"/>
            <c:dispEq val="0"/>
          </c:trendline>
          <c:cat>
            <c:strRef>
              <c:f>'Hoja1 (2)'!$A$2:$A$12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'Hoja1 (2)'!$B$2:$B$12</c:f>
              <c:numCache>
                <c:formatCode>General</c:formatCode>
                <c:ptCount val="11"/>
                <c:pt idx="0">
                  <c:v>0.64</c:v>
                </c:pt>
                <c:pt idx="1">
                  <c:v>0.6</c:v>
                </c:pt>
                <c:pt idx="2">
                  <c:v>0.62</c:v>
                </c:pt>
                <c:pt idx="3">
                  <c:v>0.59</c:v>
                </c:pt>
                <c:pt idx="4">
                  <c:v>0.68</c:v>
                </c:pt>
                <c:pt idx="5">
                  <c:v>0.66</c:v>
                </c:pt>
                <c:pt idx="6">
                  <c:v>0.66</c:v>
                </c:pt>
                <c:pt idx="7">
                  <c:v>0.66</c:v>
                </c:pt>
                <c:pt idx="8">
                  <c:v>0.66</c:v>
                </c:pt>
                <c:pt idx="9">
                  <c:v>0.64</c:v>
                </c:pt>
                <c:pt idx="10">
                  <c:v>0.66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7302400"/>
        <c:axId val="137303936"/>
      </c:barChart>
      <c:catAx>
        <c:axId val="137302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137303936"/>
        <c:crosses val="autoZero"/>
        <c:auto val="1"/>
        <c:lblAlgn val="ctr"/>
        <c:lblOffset val="100"/>
        <c:noMultiLvlLbl val="0"/>
      </c:catAx>
      <c:valAx>
        <c:axId val="137303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30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>
        <c:manualLayout>
          <c:xMode val="edge"/>
          <c:yMode val="edge"/>
          <c:x val="0.29885167464114831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'Hoja1 (3)'!$B$1</c:f>
              <c:strCache>
                <c:ptCount val="1"/>
                <c:pt idx="0">
                  <c:v>DIRECTORIO</c:v>
                </c:pt>
              </c:strCache>
            </c:strRef>
          </c:tx>
          <c:invertIfNegative val="0"/>
          <c:trendline>
            <c:trendlineType val="movingAvg"/>
            <c:period val="2"/>
            <c:dispRSqr val="0"/>
            <c:dispEq val="0"/>
          </c:trendline>
          <c:cat>
            <c:strRef>
              <c:f>'Hoja1 (3)'!$A$2:$A$12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'Hoja1 (3)'!$B$2:$B$12</c:f>
              <c:numCache>
                <c:formatCode>General</c:formatCode>
                <c:ptCount val="11"/>
                <c:pt idx="0">
                  <c:v>0.72</c:v>
                </c:pt>
                <c:pt idx="1">
                  <c:v>0.75</c:v>
                </c:pt>
                <c:pt idx="2">
                  <c:v>0.75</c:v>
                </c:pt>
                <c:pt idx="3">
                  <c:v>0.78</c:v>
                </c:pt>
                <c:pt idx="4">
                  <c:v>0.74</c:v>
                </c:pt>
                <c:pt idx="5">
                  <c:v>0.73</c:v>
                </c:pt>
                <c:pt idx="6">
                  <c:v>0.71</c:v>
                </c:pt>
                <c:pt idx="7">
                  <c:v>0.83</c:v>
                </c:pt>
                <c:pt idx="8">
                  <c:v>0.76</c:v>
                </c:pt>
                <c:pt idx="9">
                  <c:v>0.75</c:v>
                </c:pt>
                <c:pt idx="10">
                  <c:v>0.73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7371648"/>
        <c:axId val="137373184"/>
      </c:barChart>
      <c:catAx>
        <c:axId val="137371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373184"/>
        <c:crosses val="autoZero"/>
        <c:auto val="1"/>
        <c:lblAlgn val="ctr"/>
        <c:lblOffset val="100"/>
        <c:noMultiLvlLbl val="0"/>
      </c:catAx>
      <c:valAx>
        <c:axId val="137373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371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INFORMACIÓN </a:t>
            </a:r>
            <a:r>
              <a:rPr lang="es-ES" dirty="0"/>
              <a:t>FINANCIERA Y NO FINANCIERA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'Hoja1 (4)'!$B$1</c:f>
              <c:strCache>
                <c:ptCount val="1"/>
                <c:pt idx="0">
                  <c:v>INFORMACIÒN FINANCIERA Y NO FINANCIERA</c:v>
                </c:pt>
              </c:strCache>
            </c:strRef>
          </c:tx>
          <c:invertIfNegative val="0"/>
          <c:trendline>
            <c:trendlineType val="movingAvg"/>
            <c:period val="2"/>
            <c:dispRSqr val="0"/>
            <c:dispEq val="0"/>
          </c:trendline>
          <c:cat>
            <c:strRef>
              <c:f>'Hoja1 (4)'!$A$2:$A$12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'Hoja1 (4)'!$B$2:$B$12</c:f>
              <c:numCache>
                <c:formatCode>General</c:formatCode>
                <c:ptCount val="11"/>
                <c:pt idx="0">
                  <c:v>0.93</c:v>
                </c:pt>
                <c:pt idx="1">
                  <c:v>0.93</c:v>
                </c:pt>
                <c:pt idx="2">
                  <c:v>0.87</c:v>
                </c:pt>
                <c:pt idx="3">
                  <c:v>0.87</c:v>
                </c:pt>
                <c:pt idx="4">
                  <c:v>0.97</c:v>
                </c:pt>
                <c:pt idx="5">
                  <c:v>0.93</c:v>
                </c:pt>
                <c:pt idx="6">
                  <c:v>0.87</c:v>
                </c:pt>
                <c:pt idx="7">
                  <c:v>0.93</c:v>
                </c:pt>
                <c:pt idx="8">
                  <c:v>0.93</c:v>
                </c:pt>
                <c:pt idx="9">
                  <c:v>0.93</c:v>
                </c:pt>
                <c:pt idx="10">
                  <c:v>0.93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7415296"/>
        <c:axId val="137421184"/>
      </c:barChart>
      <c:catAx>
        <c:axId val="137415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421184"/>
        <c:crosses val="autoZero"/>
        <c:auto val="1"/>
        <c:lblAlgn val="ctr"/>
        <c:lblOffset val="100"/>
        <c:noMultiLvlLbl val="0"/>
      </c:catAx>
      <c:valAx>
        <c:axId val="137421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415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RESOLUCIÓN </a:t>
            </a:r>
            <a:r>
              <a:rPr lang="en-US" dirty="0"/>
              <a:t>DE CONTROVERSIAS</a:t>
            </a:r>
          </a:p>
        </c:rich>
      </c:tx>
      <c:layout>
        <c:manualLayout>
          <c:xMode val="edge"/>
          <c:yMode val="edge"/>
          <c:x val="0.2810798926897688"/>
          <c:y val="0.1070813560398051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'Hoja1 (5)'!$B$1</c:f>
              <c:strCache>
                <c:ptCount val="1"/>
                <c:pt idx="0">
                  <c:v>RESOLICIÒN DE CONTROVERSIAS</c:v>
                </c:pt>
              </c:strCache>
            </c:strRef>
          </c:tx>
          <c:invertIfNegative val="0"/>
          <c:trendline>
            <c:trendlineType val="movingAvg"/>
            <c:period val="2"/>
            <c:dispRSqr val="0"/>
            <c:dispEq val="0"/>
          </c:trendline>
          <c:cat>
            <c:strRef>
              <c:f>'Hoja1 (5)'!$A$2:$A$12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'Hoja1 (5)'!$B$2:$B$12</c:f>
              <c:numCache>
                <c:formatCode>General</c:formatCode>
                <c:ptCount val="1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0.5</c:v>
                </c:pt>
                <c:pt idx="5">
                  <c:v>0.5</c:v>
                </c:pt>
                <c:pt idx="6">
                  <c:v>1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7520640"/>
        <c:axId val="137522176"/>
      </c:barChart>
      <c:catAx>
        <c:axId val="137520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522176"/>
        <c:crosses val="autoZero"/>
        <c:auto val="1"/>
        <c:lblAlgn val="ctr"/>
        <c:lblOffset val="100"/>
        <c:noMultiLvlLbl val="0"/>
      </c:catAx>
      <c:valAx>
        <c:axId val="137522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520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LIQUIDEZ CORRIENTE</a:t>
            </a:r>
          </a:p>
        </c:rich>
      </c:tx>
      <c:layout>
        <c:manualLayout>
          <c:xMode val="edge"/>
          <c:yMode val="edge"/>
          <c:x val="0.34499987531084453"/>
          <c:y val="2.5457431966516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29839382456637"/>
          <c:y val="0.15989787640181341"/>
          <c:w val="0.62661109066637599"/>
          <c:h val="0.47116869482223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'INDICADORES FIANCIEROS '!$C$3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'INDICADORES FIANCIEROS '!$B$4:$B$14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'INDICADORES FIANCIEROS '!$C$4:$C$14</c:f>
              <c:numCache>
                <c:formatCode>_ * #,##0.00_ ;_ * \-#,##0.00_ ;_ * "-"??_ ;_ @_ </c:formatCode>
                <c:ptCount val="11"/>
                <c:pt idx="0">
                  <c:v>1.1466331012094346</c:v>
                </c:pt>
                <c:pt idx="1">
                  <c:v>1.1606043365345973</c:v>
                </c:pt>
                <c:pt idx="2">
                  <c:v>1.1529128669904576</c:v>
                </c:pt>
                <c:pt idx="3">
                  <c:v>1.0699475453266662</c:v>
                </c:pt>
                <c:pt idx="4">
                  <c:v>1.1860478944978907</c:v>
                </c:pt>
                <c:pt idx="5">
                  <c:v>1.1594279285636224</c:v>
                </c:pt>
                <c:pt idx="6">
                  <c:v>1.0966248832612016</c:v>
                </c:pt>
                <c:pt idx="7">
                  <c:v>1.1433547734730873</c:v>
                </c:pt>
                <c:pt idx="8">
                  <c:v>1.0916276656896005</c:v>
                </c:pt>
                <c:pt idx="9">
                  <c:v>1.2672401500208375</c:v>
                </c:pt>
                <c:pt idx="10">
                  <c:v>1.3569324067485102</c:v>
                </c:pt>
              </c:numCache>
            </c:numRef>
          </c:val>
        </c:ser>
        <c:ser>
          <c:idx val="1"/>
          <c:order val="1"/>
          <c:tx>
            <c:strRef>
              <c:f>'INDICADORES FIANCIEROS '!$D$3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'INDICADORES FIANCIEROS '!$B$4:$B$14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'INDICADORES FIANCIEROS '!$D$4:$D$14</c:f>
              <c:numCache>
                <c:formatCode>_ * #,##0.00_ ;_ * \-#,##0.00_ ;_ * "-"??_ ;_ @_ </c:formatCode>
                <c:ptCount val="11"/>
                <c:pt idx="0">
                  <c:v>1.1418019335254921</c:v>
                </c:pt>
                <c:pt idx="1">
                  <c:v>1.1652749137782121</c:v>
                </c:pt>
                <c:pt idx="2">
                  <c:v>1.1411315667138797</c:v>
                </c:pt>
                <c:pt idx="3">
                  <c:v>1.0282281899405927</c:v>
                </c:pt>
                <c:pt idx="4">
                  <c:v>1.183687075429356</c:v>
                </c:pt>
                <c:pt idx="5">
                  <c:v>1.1681194534732624</c:v>
                </c:pt>
                <c:pt idx="6">
                  <c:v>1.0764114886573792</c:v>
                </c:pt>
                <c:pt idx="7">
                  <c:v>1.1323272264548059</c:v>
                </c:pt>
                <c:pt idx="8">
                  <c:v>1.0657456144479365</c:v>
                </c:pt>
                <c:pt idx="9">
                  <c:v>1.2558866774284363</c:v>
                </c:pt>
                <c:pt idx="10">
                  <c:v>1.3399807345294523</c:v>
                </c:pt>
              </c:numCache>
            </c:numRef>
          </c:val>
        </c:ser>
        <c:ser>
          <c:idx val="2"/>
          <c:order val="2"/>
          <c:tx>
            <c:strRef>
              <c:f>'INDICADORES FIANCIEROS '!$E$3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'INDICADORES FIANCIEROS '!$B$4:$B$14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'INDICADORES FIANCIEROS '!$E$4:$E$14</c:f>
              <c:numCache>
                <c:formatCode>_ * #,##0.00_ ;_ * \-#,##0.00_ ;_ * "-"??_ ;_ @_ </c:formatCode>
                <c:ptCount val="11"/>
                <c:pt idx="0">
                  <c:v>1.159871508343542</c:v>
                </c:pt>
                <c:pt idx="1">
                  <c:v>1.1755743301514032</c:v>
                </c:pt>
                <c:pt idx="2">
                  <c:v>1.1548927999623875</c:v>
                </c:pt>
                <c:pt idx="3">
                  <c:v>1.0737511582363122</c:v>
                </c:pt>
                <c:pt idx="4">
                  <c:v>1.2027326561486036</c:v>
                </c:pt>
                <c:pt idx="5">
                  <c:v>1.1835194779180453</c:v>
                </c:pt>
                <c:pt idx="6">
                  <c:v>1.0867587020148748</c:v>
                </c:pt>
                <c:pt idx="7">
                  <c:v>1.1379513202248994</c:v>
                </c:pt>
                <c:pt idx="8">
                  <c:v>1.084453162284184</c:v>
                </c:pt>
                <c:pt idx="9">
                  <c:v>1.2873671408043053</c:v>
                </c:pt>
                <c:pt idx="10">
                  <c:v>1.3346076616479745</c:v>
                </c:pt>
              </c:numCache>
            </c:numRef>
          </c:val>
        </c:ser>
        <c:ser>
          <c:idx val="3"/>
          <c:order val="3"/>
          <c:tx>
            <c:strRef>
              <c:f>'INDICADORES FIANCIEROS '!$F$3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'INDICADORES FIANCIEROS '!$B$4:$B$14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'INDICADORES FIANCIEROS '!$F$4:$F$14</c:f>
              <c:numCache>
                <c:formatCode>_ * #,##0.00_ ;_ * \-#,##0.00_ ;_ * "-"??_ ;_ @_ </c:formatCode>
                <c:ptCount val="11"/>
                <c:pt idx="0">
                  <c:v>1.1550687030455118</c:v>
                </c:pt>
                <c:pt idx="1">
                  <c:v>1.1537526455370311</c:v>
                </c:pt>
                <c:pt idx="2">
                  <c:v>1.1489887433869221</c:v>
                </c:pt>
                <c:pt idx="3">
                  <c:v>1.0646614888112143</c:v>
                </c:pt>
                <c:pt idx="4">
                  <c:v>1.1827059317655537</c:v>
                </c:pt>
                <c:pt idx="5">
                  <c:v>1.1552219120589922</c:v>
                </c:pt>
                <c:pt idx="6">
                  <c:v>1.0511766231830908</c:v>
                </c:pt>
                <c:pt idx="7">
                  <c:v>1.1490276827362098</c:v>
                </c:pt>
                <c:pt idx="8">
                  <c:v>1.0884117749718765</c:v>
                </c:pt>
                <c:pt idx="9">
                  <c:v>1.2114598976271065</c:v>
                </c:pt>
                <c:pt idx="10">
                  <c:v>1.3160842547604421</c:v>
                </c:pt>
              </c:numCache>
            </c:numRef>
          </c:val>
        </c:ser>
        <c:ser>
          <c:idx val="4"/>
          <c:order val="4"/>
          <c:tx>
            <c:strRef>
              <c:f>'INDICADORES FIANCIEROS '!$G$3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'INDICADORES FIANCIEROS '!$B$4:$B$14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'INDICADORES FIANCIEROS '!$G$4:$G$14</c:f>
              <c:numCache>
                <c:formatCode>_ * #,##0.00_ ;_ * \-#,##0.00_ ;_ * "-"??_ ;_ @_ </c:formatCode>
                <c:ptCount val="11"/>
                <c:pt idx="0">
                  <c:v>1.1417711229766458</c:v>
                </c:pt>
                <c:pt idx="1">
                  <c:v>1.1316449757385929</c:v>
                </c:pt>
                <c:pt idx="2">
                  <c:v>1.1454034108692337</c:v>
                </c:pt>
                <c:pt idx="3">
                  <c:v>1.0734061664933974</c:v>
                </c:pt>
                <c:pt idx="4">
                  <c:v>1.1794975451672955</c:v>
                </c:pt>
                <c:pt idx="5">
                  <c:v>1.1416678214617575</c:v>
                </c:pt>
                <c:pt idx="6">
                  <c:v>1.0497765195364677</c:v>
                </c:pt>
                <c:pt idx="7">
                  <c:v>1.1477501267220147</c:v>
                </c:pt>
                <c:pt idx="8">
                  <c:v>1.0860564389875726</c:v>
                </c:pt>
                <c:pt idx="9">
                  <c:v>1.1774957543552036</c:v>
                </c:pt>
                <c:pt idx="10">
                  <c:v>1.3398085162832349</c:v>
                </c:pt>
              </c:numCache>
            </c:numRef>
          </c:val>
        </c:ser>
        <c:ser>
          <c:idx val="5"/>
          <c:order val="5"/>
          <c:tx>
            <c:strRef>
              <c:f>'INDICADORES FIANCIEROS '!$I$3</c:f>
              <c:strCache>
                <c:ptCount val="1"/>
                <c:pt idx="0">
                  <c:v>PROMEDIO 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42953333710784269"/>
                  <c:y val="-1.959658803342833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 1,16 PROMEDIO</a:t>
                    </a:r>
                    <a:r>
                      <a:rPr lang="en-US" sz="1200" baseline="0"/>
                      <a:t> </a:t>
                    </a:r>
                    <a:endParaRPr lang="en-US" sz="8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5400"/>
            </c:spPr>
            <c:trendlineType val="linear"/>
            <c:dispRSqr val="0"/>
            <c:dispEq val="0"/>
          </c:trendline>
          <c:cat>
            <c:strRef>
              <c:f>'INDICADORES FIANCIEROS '!$B$4:$B$14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'INDICADORES FIANCIEROS '!$I$4:$I$14</c:f>
              <c:numCache>
                <c:formatCode>_ * #,##0.00_ ;_ * \-#,##0.00_ ;_ * "-"??_ ;_ @_ </c:formatCode>
                <c:ptCount val="11"/>
                <c:pt idx="0">
                  <c:v>1.1490292738201253</c:v>
                </c:pt>
                <c:pt idx="1">
                  <c:v>1.1573702403479671</c:v>
                </c:pt>
                <c:pt idx="2">
                  <c:v>1.1486658775845762</c:v>
                </c:pt>
                <c:pt idx="3">
                  <c:v>1.0619989097616365</c:v>
                </c:pt>
                <c:pt idx="4">
                  <c:v>1.1869342206017399</c:v>
                </c:pt>
                <c:pt idx="5">
                  <c:v>1.1615913186951359</c:v>
                </c:pt>
                <c:pt idx="6">
                  <c:v>1.0721496433306028</c:v>
                </c:pt>
                <c:pt idx="7">
                  <c:v>1.1420822259222034</c:v>
                </c:pt>
                <c:pt idx="8">
                  <c:v>1.0832589312762342</c:v>
                </c:pt>
                <c:pt idx="9">
                  <c:v>1.2398899240471779</c:v>
                </c:pt>
                <c:pt idx="10">
                  <c:v>1.3374827147939228</c:v>
                </c:pt>
              </c:numCache>
            </c:numRef>
          </c:val>
        </c:ser>
        <c:ser>
          <c:idx val="6"/>
          <c:order val="6"/>
          <c:tx>
            <c:strRef>
              <c:f>'INDICADORES FIANCIEROS '!$J$3</c:f>
              <c:strCache>
                <c:ptCount val="1"/>
                <c:pt idx="0">
                  <c:v>MINIMO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27418282889202789"/>
                  <c:y val="7.367044093866113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1 MINIMO   </a:t>
                    </a:r>
                  </a:p>
                </c:rich>
              </c:tx>
              <c:spPr>
                <a:noFill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spPr>
              <a:noFill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5400">
                <a:solidFill>
                  <a:srgbClr val="FC3A8D"/>
                </a:solidFill>
                <a:prstDash val="solid"/>
              </a:ln>
            </c:spPr>
            <c:trendlineType val="linear"/>
            <c:dispRSqr val="0"/>
            <c:dispEq val="0"/>
          </c:trendline>
          <c:cat>
            <c:strRef>
              <c:f>'INDICADORES FIANCIEROS '!$B$4:$B$14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'INDICADORES FIANCIEROS '!$J$4:$J$14</c:f>
              <c:numCache>
                <c:formatCode>_(* #,##0.00_);_(* \(#,##0.00\);_(* "-"??_);_(@_)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7"/>
          <c:order val="7"/>
          <c:tx>
            <c:strRef>
              <c:f>'INDICADORES FIANCIEROS '!$K$3</c:f>
              <c:strCache>
                <c:ptCount val="1"/>
                <c:pt idx="0">
                  <c:v>MAXIMO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0.38333325775594096"/>
                  <c:y val="9.798294016714191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2  MAXIMO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spPr>
              <a:noFill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9050">
                <a:solidFill>
                  <a:srgbClr val="FC3A8D"/>
                </a:solidFill>
              </a:ln>
            </c:spPr>
            <c:trendlineType val="linear"/>
            <c:dispRSqr val="0"/>
            <c:dispEq val="0"/>
          </c:trendline>
          <c:cat>
            <c:strRef>
              <c:f>'INDICADORES FIANCIEROS '!$B$4:$B$14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'INDICADORES FIANCIEROS '!$K$4:$K$14</c:f>
              <c:numCache>
                <c:formatCode>_ * #,##0.00_ ;_ * \-#,##0.00_ ;_ * "-"??_ ;_ @_ 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4"/>
        <c:axId val="137899008"/>
        <c:axId val="137949952"/>
      </c:barChart>
      <c:catAx>
        <c:axId val="137899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949952"/>
        <c:crosses val="autoZero"/>
        <c:auto val="1"/>
        <c:lblAlgn val="ctr"/>
        <c:lblOffset val="100"/>
        <c:noMultiLvlLbl val="0"/>
      </c:catAx>
      <c:valAx>
        <c:axId val="137949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LIQUIDEZ</a:t>
                </a:r>
              </a:p>
            </c:rich>
          </c:tx>
          <c:layout/>
          <c:overlay val="0"/>
        </c:title>
        <c:numFmt formatCode="_ * #,##0.00_ ;_ * \-#,##0.00_ ;_ * &quot;-&quot;??_ ;_ @_ " sourceLinked="1"/>
        <c:majorTickMark val="none"/>
        <c:minorTickMark val="none"/>
        <c:tickLblPos val="nextTo"/>
        <c:crossAx val="13789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93650001536222"/>
          <c:y val="7.9225324107213876E-2"/>
          <c:w val="0.14931808809777944"/>
          <c:h val="0.89003522100386656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 w="25400">
      <a:solidFill>
        <a:schemeClr val="tx1"/>
      </a:solidFill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es-ES" sz="1700" dirty="0" smtClean="0"/>
              <a:t>Endeudamiento Del Activo</a:t>
            </a:r>
            <a:endParaRPr lang="es-ES" sz="1700" dirty="0"/>
          </a:p>
        </c:rich>
      </c:tx>
      <c:layout>
        <c:manualLayout>
          <c:xMode val="edge"/>
          <c:yMode val="edge"/>
          <c:x val="0.23162376892188791"/>
          <c:y val="3.74251497005987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53834455270734"/>
          <c:y val="0.35342336979584138"/>
          <c:w val="0.75573833074363961"/>
          <c:h val="0.44002616512907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ENDEUDAMIENTO!$M$4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ENDEUDAMIENTO!$L$5:$L$15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ENDEUDAMIENTO!$M$5:$M$15</c:f>
              <c:numCache>
                <c:formatCode>_ * #,##0.00_ ;_ * \-#,##0.00_ ;_ * "-"??_ ;_ @_ </c:formatCode>
                <c:ptCount val="11"/>
                <c:pt idx="0">
                  <c:v>0.83504505498507298</c:v>
                </c:pt>
                <c:pt idx="1">
                  <c:v>0.83922689060198774</c:v>
                </c:pt>
                <c:pt idx="2">
                  <c:v>0.84859434801947164</c:v>
                </c:pt>
                <c:pt idx="3">
                  <c:v>0.90962293055275412</c:v>
                </c:pt>
                <c:pt idx="4">
                  <c:v>0.80334981837671227</c:v>
                </c:pt>
                <c:pt idx="5">
                  <c:v>0.85967539632658874</c:v>
                </c:pt>
                <c:pt idx="6">
                  <c:v>0.88940478690831648</c:v>
                </c:pt>
                <c:pt idx="7">
                  <c:v>0.86364107388266997</c:v>
                </c:pt>
                <c:pt idx="8">
                  <c:v>0.87502614858268635</c:v>
                </c:pt>
                <c:pt idx="9">
                  <c:v>0.78046677602746883</c:v>
                </c:pt>
                <c:pt idx="10">
                  <c:v>0.76909399657575162</c:v>
                </c:pt>
              </c:numCache>
            </c:numRef>
          </c:val>
        </c:ser>
        <c:ser>
          <c:idx val="1"/>
          <c:order val="1"/>
          <c:tx>
            <c:strRef>
              <c:f>ENDEUDAMIENTO!$N$4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D7BB3"/>
            </a:solidFill>
          </c:spPr>
          <c:invertIfNegative val="0"/>
          <c:cat>
            <c:strRef>
              <c:f>ENDEUDAMIENTO!$L$5:$L$15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ENDEUDAMIENTO!$N$5:$N$15</c:f>
              <c:numCache>
                <c:formatCode>_ * #,##0.00_ ;_ * \-#,##0.00_ ;_ * "-"??_ ;_ @_ </c:formatCode>
                <c:ptCount val="11"/>
                <c:pt idx="0">
                  <c:v>0.84583113702793833</c:v>
                </c:pt>
                <c:pt idx="1">
                  <c:v>0.83818104359720025</c:v>
                </c:pt>
                <c:pt idx="2">
                  <c:v>0.85714498826731567</c:v>
                </c:pt>
                <c:pt idx="3">
                  <c:v>0.93454434121374941</c:v>
                </c:pt>
                <c:pt idx="4">
                  <c:v>0.81033627259857877</c:v>
                </c:pt>
                <c:pt idx="5">
                  <c:v>0.84654673032614192</c:v>
                </c:pt>
                <c:pt idx="6">
                  <c:v>0.89980919712441787</c:v>
                </c:pt>
                <c:pt idx="7">
                  <c:v>0.86905247284460396</c:v>
                </c:pt>
                <c:pt idx="8">
                  <c:v>0.89028638949516614</c:v>
                </c:pt>
                <c:pt idx="9">
                  <c:v>0.78008560047180908</c:v>
                </c:pt>
                <c:pt idx="10">
                  <c:v>0.74587878456155532</c:v>
                </c:pt>
              </c:numCache>
            </c:numRef>
          </c:val>
        </c:ser>
        <c:ser>
          <c:idx val="2"/>
          <c:order val="2"/>
          <c:tx>
            <c:strRef>
              <c:f>ENDEUDAMIENTO!$O$4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ENDEUDAMIENTO!$L$5:$L$15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ENDEUDAMIENTO!$O$5:$O$15</c:f>
              <c:numCache>
                <c:formatCode>_ * #,##0.00_ ;_ * \-#,##0.00_ ;_ * "-"??_ ;_ @_ </c:formatCode>
                <c:ptCount val="11"/>
                <c:pt idx="0">
                  <c:v>0.8368065218177384</c:v>
                </c:pt>
                <c:pt idx="1">
                  <c:v>0.83634218810463012</c:v>
                </c:pt>
                <c:pt idx="2">
                  <c:v>0.84238746201900472</c:v>
                </c:pt>
                <c:pt idx="3">
                  <c:v>0.89054472138288132</c:v>
                </c:pt>
                <c:pt idx="4">
                  <c:v>0.79071797290407209</c:v>
                </c:pt>
                <c:pt idx="5">
                  <c:v>0.8324585792620427</c:v>
                </c:pt>
                <c:pt idx="6">
                  <c:v>0.89428467623546692</c:v>
                </c:pt>
                <c:pt idx="7">
                  <c:v>0.8584231399022918</c:v>
                </c:pt>
                <c:pt idx="8">
                  <c:v>0.87399120259324969</c:v>
                </c:pt>
                <c:pt idx="9">
                  <c:v>0.77799255454987626</c:v>
                </c:pt>
                <c:pt idx="10">
                  <c:v>0.75607976925645992</c:v>
                </c:pt>
              </c:numCache>
            </c:numRef>
          </c:val>
        </c:ser>
        <c:ser>
          <c:idx val="3"/>
          <c:order val="3"/>
          <c:tx>
            <c:strRef>
              <c:f>ENDEUDAMIENTO!$P$4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ENDEUDAMIENTO!$L$5:$L$15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ENDEUDAMIENTO!$P$5:$P$15</c:f>
              <c:numCache>
                <c:formatCode>_ * #,##0.00_ ;_ * \-#,##0.00_ ;_ * "-"??_ ;_ @_ </c:formatCode>
                <c:ptCount val="11"/>
                <c:pt idx="0">
                  <c:v>0.83667242641014217</c:v>
                </c:pt>
                <c:pt idx="1">
                  <c:v>0.83094084606761165</c:v>
                </c:pt>
                <c:pt idx="2">
                  <c:v>0.84290480310460569</c:v>
                </c:pt>
                <c:pt idx="3">
                  <c:v>0.88726601569117047</c:v>
                </c:pt>
                <c:pt idx="4">
                  <c:v>0.80111176450147825</c:v>
                </c:pt>
                <c:pt idx="5">
                  <c:v>0.85159714213649762</c:v>
                </c:pt>
                <c:pt idx="6">
                  <c:v>0.89125322072448465</c:v>
                </c:pt>
                <c:pt idx="7">
                  <c:v>0.85203709424967422</c:v>
                </c:pt>
                <c:pt idx="8">
                  <c:v>0.86270800195292896</c:v>
                </c:pt>
                <c:pt idx="9">
                  <c:v>0.80721677475415266</c:v>
                </c:pt>
                <c:pt idx="10">
                  <c:v>0.7521624502039953</c:v>
                </c:pt>
              </c:numCache>
            </c:numRef>
          </c:val>
        </c:ser>
        <c:ser>
          <c:idx val="4"/>
          <c:order val="4"/>
          <c:tx>
            <c:strRef>
              <c:f>ENDEUDAMIENTO!$Q$4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ENDEUDAMIENTO!$L$5:$L$15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ENDEUDAMIENTO!$Q$5:$Q$15</c:f>
              <c:numCache>
                <c:formatCode>_ * #,##0.00_ ;_ * \-#,##0.00_ ;_ * "-"??_ ;_ @_ </c:formatCode>
                <c:ptCount val="11"/>
                <c:pt idx="0">
                  <c:v>0.84734071770375852</c:v>
                </c:pt>
                <c:pt idx="1">
                  <c:v>0.84688574790053928</c:v>
                </c:pt>
                <c:pt idx="2">
                  <c:v>0.84537382804622552</c:v>
                </c:pt>
                <c:pt idx="3">
                  <c:v>0.87324861600676507</c:v>
                </c:pt>
                <c:pt idx="4">
                  <c:v>0.79654440314304609</c:v>
                </c:pt>
                <c:pt idx="5">
                  <c:v>0.85978798719421523</c:v>
                </c:pt>
                <c:pt idx="6">
                  <c:v>0.89398008644891769</c:v>
                </c:pt>
                <c:pt idx="7">
                  <c:v>0.85362356044483279</c:v>
                </c:pt>
                <c:pt idx="8">
                  <c:v>0.8680986244310066</c:v>
                </c:pt>
                <c:pt idx="9">
                  <c:v>0.8213933931759736</c:v>
                </c:pt>
                <c:pt idx="10">
                  <c:v>0.73878521104338668</c:v>
                </c:pt>
              </c:numCache>
            </c:numRef>
          </c:val>
        </c:ser>
        <c:ser>
          <c:idx val="5"/>
          <c:order val="5"/>
          <c:tx>
            <c:strRef>
              <c:f>ENDEUDAMIENTO!$S$4</c:f>
              <c:strCache>
                <c:ptCount val="1"/>
                <c:pt idx="0">
                  <c:v>PROMEDIO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10"/>
              <c:layout>
                <c:manualLayout>
                  <c:x val="7.1038472930541455E-2"/>
                  <c:y val="4.424941732496913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 0,84 Promedio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19050" cap="flat" cmpd="sng" algn="ctr">
                <a:solidFill>
                  <a:schemeClr val="dk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linear"/>
            <c:dispRSqr val="0"/>
            <c:dispEq val="0"/>
          </c:trendline>
          <c:cat>
            <c:strRef>
              <c:f>ENDEUDAMIENTO!$L$5:$L$15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ENDEUDAMIENTO!$S$5:$S$15</c:f>
              <c:numCache>
                <c:formatCode>_ * #,##0.00_ ;_ * \-#,##0.00_ ;_ * "-"??_ ;_ @_ </c:formatCode>
                <c:ptCount val="11"/>
                <c:pt idx="0">
                  <c:v>0.84033917158893012</c:v>
                </c:pt>
                <c:pt idx="1">
                  <c:v>0.84033917158893012</c:v>
                </c:pt>
                <c:pt idx="2">
                  <c:v>0.84033917158893012</c:v>
                </c:pt>
                <c:pt idx="3">
                  <c:v>0.84033917158893012</c:v>
                </c:pt>
                <c:pt idx="4">
                  <c:v>0.84033917158893012</c:v>
                </c:pt>
                <c:pt idx="5">
                  <c:v>0.84033917158893012</c:v>
                </c:pt>
                <c:pt idx="6">
                  <c:v>0.84033917158893012</c:v>
                </c:pt>
                <c:pt idx="7">
                  <c:v>0.84033917158893012</c:v>
                </c:pt>
                <c:pt idx="8">
                  <c:v>0.84033917158893012</c:v>
                </c:pt>
                <c:pt idx="9">
                  <c:v>0.84033917158893012</c:v>
                </c:pt>
                <c:pt idx="10">
                  <c:v>0.84033917158893012</c:v>
                </c:pt>
              </c:numCache>
            </c:numRef>
          </c:val>
        </c:ser>
        <c:ser>
          <c:idx val="6"/>
          <c:order val="6"/>
          <c:tx>
            <c:strRef>
              <c:f>ENDEUDAMIENTO!$T$4</c:f>
              <c:strCache>
                <c:ptCount val="1"/>
                <c:pt idx="0">
                  <c:v>MINIMO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10"/>
              <c:layout>
                <c:manualLayout>
                  <c:x val="5.7946832132178154E-2"/>
                  <c:y val="2.7610988175601016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 0,40 Minimo  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25400"/>
            </c:spPr>
            <c:trendlineType val="linear"/>
            <c:dispRSqr val="0"/>
            <c:dispEq val="0"/>
          </c:trendline>
          <c:cat>
            <c:strRef>
              <c:f>ENDEUDAMIENTO!$L$5:$L$15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ENDEUDAMIENTO!$T$5:$T$15</c:f>
              <c:numCache>
                <c:formatCode>_(* #,##0.00_);_(* \(#,##0.00\);_(* "-"??_);_(@_)</c:formatCode>
                <c:ptCount val="11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</c:numCache>
            </c:numRef>
          </c:val>
        </c:ser>
        <c:ser>
          <c:idx val="7"/>
          <c:order val="7"/>
          <c:tx>
            <c:strRef>
              <c:f>ENDEUDAMIENTO!$U$4</c:f>
              <c:strCache>
                <c:ptCount val="1"/>
                <c:pt idx="0">
                  <c:v>MAXIMO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10"/>
              <c:layout>
                <c:manualLayout>
                  <c:x val="5.1208932278763296E-2"/>
                  <c:y val="4.0253636746684494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 0,60  Máximo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25400" cmpd="sng"/>
            </c:spPr>
            <c:trendlineType val="linear"/>
            <c:dispRSqr val="0"/>
            <c:dispEq val="0"/>
          </c:trendline>
          <c:cat>
            <c:strRef>
              <c:f>ENDEUDAMIENTO!$L$5:$L$15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ENDEUDAMIENTO!$U$5:$U$15</c:f>
              <c:numCache>
                <c:formatCode>_ * #,##0.00_ ;_ * \-#,##0.00_ ;_ * "-"??_ ;_ @_ </c:formatCode>
                <c:ptCount val="11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  <c:pt idx="10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27136"/>
        <c:axId val="137628672"/>
      </c:barChart>
      <c:catAx>
        <c:axId val="13762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7628672"/>
        <c:crosses val="autoZero"/>
        <c:auto val="1"/>
        <c:lblAlgn val="ctr"/>
        <c:lblOffset val="100"/>
        <c:noMultiLvlLbl val="0"/>
      </c:catAx>
      <c:valAx>
        <c:axId val="137628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ENDEUDAMIENTO</a:t>
                </a:r>
              </a:p>
            </c:rich>
          </c:tx>
          <c:layout/>
          <c:overlay val="0"/>
        </c:title>
        <c:numFmt formatCode="_ * #,##0.00_ ;_ * \-#,##0.00_ ;_ * &quot;-&quot;??_ ;_ @_ " sourceLinked="1"/>
        <c:majorTickMark val="out"/>
        <c:minorTickMark val="none"/>
        <c:tickLblPos val="nextTo"/>
        <c:crossAx val="13762713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5380753707408357"/>
          <c:y val="0.13837963836107314"/>
          <c:w val="0.74324753898007745"/>
          <c:h val="0.111632580300132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es-ES" sz="1700"/>
              <a:t>Endeudamiento del Patrimonio </a:t>
            </a:r>
          </a:p>
        </c:rich>
      </c:tx>
      <c:layout>
        <c:manualLayout>
          <c:xMode val="edge"/>
          <c:yMode val="edge"/>
          <c:x val="0.2011539458578676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971206902936711"/>
          <c:y val="0.2827646134556478"/>
          <c:w val="0.70211333910746332"/>
          <c:h val="0.49452259389994541"/>
        </c:manualLayout>
      </c:layout>
      <c:barChart>
        <c:barDir val="col"/>
        <c:grouping val="clustered"/>
        <c:varyColors val="0"/>
        <c:ser>
          <c:idx val="8"/>
          <c:order val="0"/>
          <c:tx>
            <c:strRef>
              <c:f>ENDEUDAMIENTO!$C$4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ENDEUDAMIENTO!$B$5:$B$15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ENDEUDAMIENTO!$C$5:$C$15</c:f>
              <c:numCache>
                <c:formatCode>_ * #,##0.00_ ;_ * \-#,##0.00_ ;_ * "-"??_ ;_ @_ </c:formatCode>
                <c:ptCount val="11"/>
                <c:pt idx="0">
                  <c:v>5.0622614248364055</c:v>
                </c:pt>
                <c:pt idx="1">
                  <c:v>5.2199456348411202</c:v>
                </c:pt>
                <c:pt idx="2">
                  <c:v>5.6047732493408233</c:v>
                </c:pt>
                <c:pt idx="3">
                  <c:v>10.064753549944552</c:v>
                </c:pt>
                <c:pt idx="4">
                  <c:v>4.0851720132943816</c:v>
                </c:pt>
                <c:pt idx="5">
                  <c:v>6.1263340413729628</c:v>
                </c:pt>
                <c:pt idx="6">
                  <c:v>8.0419826685536506</c:v>
                </c:pt>
                <c:pt idx="7">
                  <c:v>6.3335866486624486</c:v>
                </c:pt>
                <c:pt idx="8">
                  <c:v>7.0016738594443462</c:v>
                </c:pt>
                <c:pt idx="9">
                  <c:v>3.5551191838057439</c:v>
                </c:pt>
                <c:pt idx="10">
                  <c:v>3.3307665680856271</c:v>
                </c:pt>
              </c:numCache>
            </c:numRef>
          </c:val>
        </c:ser>
        <c:ser>
          <c:idx val="9"/>
          <c:order val="1"/>
          <c:tx>
            <c:strRef>
              <c:f>ENDEUDAMIENTO!$D$4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D7BB3"/>
            </a:solidFill>
          </c:spPr>
          <c:invertIfNegative val="0"/>
          <c:cat>
            <c:strRef>
              <c:f>ENDEUDAMIENTO!$B$5:$B$15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ENDEUDAMIENTO!$D$5:$D$15</c:f>
              <c:numCache>
                <c:formatCode>_ * #,##0.00_ ;_ * \-#,##0.00_ ;_ * "-"??_ ;_ @_ </c:formatCode>
                <c:ptCount val="11"/>
                <c:pt idx="0">
                  <c:v>5.4863940793363648</c:v>
                </c:pt>
                <c:pt idx="1">
                  <c:v>5.1797456999463041</c:v>
                </c:pt>
                <c:pt idx="2">
                  <c:v>6.0001044266562911</c:v>
                </c:pt>
                <c:pt idx="3">
                  <c:v>14.277517918894663</c:v>
                </c:pt>
                <c:pt idx="4">
                  <c:v>4.2724894406588909</c:v>
                </c:pt>
                <c:pt idx="5">
                  <c:v>5.516641855369711</c:v>
                </c:pt>
                <c:pt idx="6">
                  <c:v>8.9809560488482099</c:v>
                </c:pt>
                <c:pt idx="7">
                  <c:v>6.6366466914132385</c:v>
                </c:pt>
                <c:pt idx="8">
                  <c:v>8.114639427128699</c:v>
                </c:pt>
                <c:pt idx="9">
                  <c:v>3.5472238386636876</c:v>
                </c:pt>
                <c:pt idx="10">
                  <c:v>2.9351299271674889</c:v>
                </c:pt>
              </c:numCache>
            </c:numRef>
          </c:val>
        </c:ser>
        <c:ser>
          <c:idx val="10"/>
          <c:order val="2"/>
          <c:tx>
            <c:strRef>
              <c:f>ENDEUDAMIENTO!$E$4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ENDEUDAMIENTO!$B$5:$B$15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ENDEUDAMIENTO!$E$5:$E$15</c:f>
              <c:numCache>
                <c:formatCode>_ * #,##0.00_ ;_ * \-#,##0.00_ ;_ * "-"??_ ;_ @_ </c:formatCode>
                <c:ptCount val="11"/>
                <c:pt idx="0">
                  <c:v>5.1276958561000558</c:v>
                </c:pt>
                <c:pt idx="1">
                  <c:v>5.1103102162903307</c:v>
                </c:pt>
                <c:pt idx="2">
                  <c:v>5.3446729099722932</c:v>
                </c:pt>
                <c:pt idx="3">
                  <c:v>8.1361514276352302</c:v>
                </c:pt>
                <c:pt idx="4">
                  <c:v>3.7782411795047892</c:v>
                </c:pt>
                <c:pt idx="5">
                  <c:v>4.9686732725279139</c:v>
                </c:pt>
                <c:pt idx="6">
                  <c:v>8.4593665742098771</c:v>
                </c:pt>
                <c:pt idx="7">
                  <c:v>6.0633011588889421</c:v>
                </c:pt>
                <c:pt idx="8">
                  <c:v>6.9359538427467804</c:v>
                </c:pt>
                <c:pt idx="9">
                  <c:v>3.5043534372123588</c:v>
                </c:pt>
                <c:pt idx="10">
                  <c:v>3.0997009430161153</c:v>
                </c:pt>
              </c:numCache>
            </c:numRef>
          </c:val>
        </c:ser>
        <c:ser>
          <c:idx val="11"/>
          <c:order val="3"/>
          <c:tx>
            <c:strRef>
              <c:f>ENDEUDAMIENTO!$F$4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ENDEUDAMIENTO!$B$5:$B$15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ENDEUDAMIENTO!$F$5:$F$15</c:f>
              <c:numCache>
                <c:formatCode>_ * #,##0.00_ ;_ * \-#,##0.00_ ;_ * "-"??_ ;_ @_ </c:formatCode>
                <c:ptCount val="11"/>
                <c:pt idx="0">
                  <c:v>5.1226648876273817</c:v>
                </c:pt>
                <c:pt idx="1">
                  <c:v>4.9150893444073942</c:v>
                </c:pt>
                <c:pt idx="2">
                  <c:v>5.3655669922605869</c:v>
                </c:pt>
                <c:pt idx="3">
                  <c:v>7.8704396117194362</c:v>
                </c:pt>
                <c:pt idx="4">
                  <c:v>4.0279494787283809</c:v>
                </c:pt>
                <c:pt idx="5">
                  <c:v>5.7384147070791407</c:v>
                </c:pt>
                <c:pt idx="6">
                  <c:v>8.1956746366386692</c:v>
                </c:pt>
                <c:pt idx="7">
                  <c:v>5.7584506733559984</c:v>
                </c:pt>
                <c:pt idx="8">
                  <c:v>6.2837456969425602</c:v>
                </c:pt>
                <c:pt idx="9">
                  <c:v>4.1871733068307533</c:v>
                </c:pt>
                <c:pt idx="10">
                  <c:v>3.0349010907471481</c:v>
                </c:pt>
              </c:numCache>
            </c:numRef>
          </c:val>
        </c:ser>
        <c:ser>
          <c:idx val="12"/>
          <c:order val="4"/>
          <c:tx>
            <c:strRef>
              <c:f>ENDEUDAMIENTO!$G$4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ENDEUDAMIENTO!$B$5:$B$15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ENDEUDAMIENTO!$G$5:$G$15</c:f>
              <c:numCache>
                <c:formatCode>_ * #,##0.00_ ;_ * \-#,##0.00_ ;_ * "-"??_ ;_ @_ </c:formatCode>
                <c:ptCount val="11"/>
                <c:pt idx="0">
                  <c:v>5.5505351850106326</c:v>
                </c:pt>
                <c:pt idx="1">
                  <c:v>5.5310706631699782</c:v>
                </c:pt>
                <c:pt idx="2">
                  <c:v>5.4672104816702731</c:v>
                </c:pt>
                <c:pt idx="3">
                  <c:v>6.8894602054473193</c:v>
                </c:pt>
                <c:pt idx="4">
                  <c:v>3.9150773704351955</c:v>
                </c:pt>
                <c:pt idx="5">
                  <c:v>6.1320565191882235</c:v>
                </c:pt>
                <c:pt idx="6">
                  <c:v>8.4321902980819097</c:v>
                </c:pt>
                <c:pt idx="7">
                  <c:v>5.8317005321277433</c:v>
                </c:pt>
                <c:pt idx="8">
                  <c:v>6.581422071500171</c:v>
                </c:pt>
                <c:pt idx="9">
                  <c:v>4.5988970272821872</c:v>
                </c:pt>
                <c:pt idx="10">
                  <c:v>2.8282671666269854</c:v>
                </c:pt>
              </c:numCache>
            </c:numRef>
          </c:val>
        </c:ser>
        <c:ser>
          <c:idx val="13"/>
          <c:order val="5"/>
          <c:tx>
            <c:strRef>
              <c:f>ENDEUDAMIENTO!$H$4</c:f>
              <c:strCache>
                <c:ptCount val="1"/>
                <c:pt idx="0">
                  <c:v>PROMEDIO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10"/>
              <c:layout>
                <c:manualLayout>
                  <c:x val="7.4999890638670172E-2"/>
                  <c:y val="2.0822407815171969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/>
                      <a:t> 5,78   PROMEDIO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28575"/>
            </c:spPr>
            <c:trendlineType val="linear"/>
            <c:dispRSqr val="0"/>
            <c:dispEq val="0"/>
          </c:trendline>
          <c:cat>
            <c:strRef>
              <c:f>ENDEUDAMIENTO!$B$5:$B$15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ENDEUDAMIENTO!$H$5:$H$15</c:f>
              <c:numCache>
                <c:formatCode>_ * #,##0.00_ ;_ * \-#,##0.00_ ;_ * "-"??_ ;_ @_ </c:formatCode>
                <c:ptCount val="11"/>
                <c:pt idx="0">
                  <c:v>5.78</c:v>
                </c:pt>
                <c:pt idx="1">
                  <c:v>5.78</c:v>
                </c:pt>
                <c:pt idx="2">
                  <c:v>5.78</c:v>
                </c:pt>
                <c:pt idx="3">
                  <c:v>5.78</c:v>
                </c:pt>
                <c:pt idx="4">
                  <c:v>5.78</c:v>
                </c:pt>
                <c:pt idx="5">
                  <c:v>5.78</c:v>
                </c:pt>
                <c:pt idx="6">
                  <c:v>5.78</c:v>
                </c:pt>
                <c:pt idx="7">
                  <c:v>5.78</c:v>
                </c:pt>
                <c:pt idx="8">
                  <c:v>5.78</c:v>
                </c:pt>
                <c:pt idx="9">
                  <c:v>5.78</c:v>
                </c:pt>
                <c:pt idx="10">
                  <c:v>5.78</c:v>
                </c:pt>
              </c:numCache>
            </c:numRef>
          </c:val>
        </c:ser>
        <c:ser>
          <c:idx val="14"/>
          <c:order val="6"/>
          <c:tx>
            <c:strRef>
              <c:f>ENDEUDAMIENTO!$I$4</c:f>
              <c:strCache>
                <c:ptCount val="1"/>
                <c:pt idx="0">
                  <c:v>MINIMO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7"/>
                  <c:y val="3.27209265666988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/>
                      <a:t> 0,67  MINIMO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2225"/>
            </c:spPr>
            <c:trendlineType val="linear"/>
            <c:dispRSqr val="0"/>
            <c:dispEq val="0"/>
          </c:trendline>
          <c:cat>
            <c:strRef>
              <c:f>ENDEUDAMIENTO!$B$5:$B$15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ENDEUDAMIENTO!$I$5:$I$15</c:f>
              <c:numCache>
                <c:formatCode>_ * #,##0.00_ ;_ * \-#,##0.00_ ;_ * "-"??_ ;_ @_ </c:formatCode>
                <c:ptCount val="11"/>
                <c:pt idx="0">
                  <c:v>0.67</c:v>
                </c:pt>
                <c:pt idx="1">
                  <c:v>0.67</c:v>
                </c:pt>
                <c:pt idx="2">
                  <c:v>0.67</c:v>
                </c:pt>
                <c:pt idx="3">
                  <c:v>0.67</c:v>
                </c:pt>
                <c:pt idx="4">
                  <c:v>0.67</c:v>
                </c:pt>
                <c:pt idx="5">
                  <c:v>0.67</c:v>
                </c:pt>
                <c:pt idx="6">
                  <c:v>0.67</c:v>
                </c:pt>
                <c:pt idx="7">
                  <c:v>0.67</c:v>
                </c:pt>
                <c:pt idx="8">
                  <c:v>0.67</c:v>
                </c:pt>
                <c:pt idx="9">
                  <c:v>0.67</c:v>
                </c:pt>
                <c:pt idx="10">
                  <c:v>0.67</c:v>
                </c:pt>
              </c:numCache>
            </c:numRef>
          </c:val>
        </c:ser>
        <c:ser>
          <c:idx val="15"/>
          <c:order val="7"/>
          <c:tx>
            <c:strRef>
              <c:f>ENDEUDAMIENTO!$J$4</c:f>
              <c:strCache>
                <c:ptCount val="1"/>
                <c:pt idx="0">
                  <c:v>MAXIMO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10"/>
              <c:layout>
                <c:manualLayout>
                  <c:x val="5.5555555555555552E-2"/>
                  <c:y val="8.9238890636451299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/>
                      <a:t> 1,50 MAXIMO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exp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spPr>
              <a:ln w="22225"/>
            </c:spPr>
            <c:trendlineType val="linear"/>
            <c:dispRSqr val="0"/>
            <c:dispEq val="0"/>
          </c:trendline>
          <c:cat>
            <c:strRef>
              <c:f>ENDEUDAMIENTO!$B$5:$B$15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ENDEUDAMIENTO!$J$5:$J$15</c:f>
              <c:numCache>
                <c:formatCode>_ * #,##0.00_ ;_ * \-#,##0.00_ ;_ * "-"??_ ;_ @_ </c:formatCode>
                <c:ptCount val="11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-23"/>
        <c:axId val="137776512"/>
        <c:axId val="137958528"/>
      </c:barChart>
      <c:catAx>
        <c:axId val="13777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7958528"/>
        <c:crosses val="autoZero"/>
        <c:auto val="1"/>
        <c:lblAlgn val="ctr"/>
        <c:lblOffset val="100"/>
        <c:noMultiLvlLbl val="0"/>
      </c:catAx>
      <c:valAx>
        <c:axId val="137958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Endeudamiento</a:t>
                </a:r>
              </a:p>
            </c:rich>
          </c:tx>
          <c:layout/>
          <c:overlay val="0"/>
        </c:title>
        <c:numFmt formatCode="_ * #,##0.00_ ;_ * \-#,##0.00_ ;_ * &quot;-&quot;??_ ;_ @_ " sourceLinked="1"/>
        <c:majorTickMark val="out"/>
        <c:minorTickMark val="none"/>
        <c:tickLblPos val="nextTo"/>
        <c:crossAx val="137776512"/>
        <c:crosses val="autoZero"/>
        <c:crossBetween val="between"/>
      </c:valAx>
    </c:plotArea>
    <c:legend>
      <c:legendPos val="t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"/>
          <c:y val="9.7491980169145509E-2"/>
          <c:w val="0.98709492983164471"/>
          <c:h val="0.13174528227022395"/>
        </c:manualLayout>
      </c:layout>
      <c:overlay val="0"/>
      <c:txPr>
        <a:bodyPr/>
        <a:lstStyle/>
        <a:p>
          <a:pPr>
            <a:defRPr sz="10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MARGEN</a:t>
            </a:r>
            <a:r>
              <a:rPr lang="es-ES" baseline="0"/>
              <a:t> NETO </a:t>
            </a:r>
            <a:endParaRPr lang="es-E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029294042403697"/>
          <c:y val="0.25011357869505718"/>
          <c:w val="0.73951370116245008"/>
          <c:h val="0.70196544034049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RENTABILIDAD!$C$3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RENTABILIDAD!$B$4:$B$14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RENTABILIDAD!$C$4:$C$14</c:f>
              <c:numCache>
                <c:formatCode>_ * #,##0.00_ ;_ * \-#,##0.00_ ;_ * "-"??_ ;_ @_ </c:formatCode>
                <c:ptCount val="11"/>
                <c:pt idx="0">
                  <c:v>0.129429219171456</c:v>
                </c:pt>
                <c:pt idx="1">
                  <c:v>0.14895301552768667</c:v>
                </c:pt>
                <c:pt idx="2">
                  <c:v>0.16062770916171623</c:v>
                </c:pt>
                <c:pt idx="3">
                  <c:v>2.0812465749338448E-2</c:v>
                </c:pt>
                <c:pt idx="4">
                  <c:v>0.14568104728815306</c:v>
                </c:pt>
                <c:pt idx="5">
                  <c:v>6.5671071368818681E-2</c:v>
                </c:pt>
                <c:pt idx="6">
                  <c:v>4.0633206902951878E-2</c:v>
                </c:pt>
                <c:pt idx="7">
                  <c:v>0.19679535583377794</c:v>
                </c:pt>
                <c:pt idx="8">
                  <c:v>7.740987203511504E-2</c:v>
                </c:pt>
                <c:pt idx="9">
                  <c:v>9.179310991938168E-2</c:v>
                </c:pt>
                <c:pt idx="10">
                  <c:v>0.39758678891705246</c:v>
                </c:pt>
              </c:numCache>
            </c:numRef>
          </c:val>
        </c:ser>
        <c:ser>
          <c:idx val="1"/>
          <c:order val="1"/>
          <c:tx>
            <c:strRef>
              <c:f>RENTABILIDAD!$D$3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RENTABILIDAD!$B$4:$B$14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RENTABILIDAD!$D$4:$D$14</c:f>
              <c:numCache>
                <c:formatCode>_ * #,##0.00_ ;_ * \-#,##0.00_ ;_ * "-"??_ ;_ @_ </c:formatCode>
                <c:ptCount val="11"/>
                <c:pt idx="0">
                  <c:v>0.11454561756412679</c:v>
                </c:pt>
                <c:pt idx="1">
                  <c:v>0.15243567561091387</c:v>
                </c:pt>
                <c:pt idx="2">
                  <c:v>0.1252367386877816</c:v>
                </c:pt>
                <c:pt idx="3">
                  <c:v>-0.12500593771718843</c:v>
                </c:pt>
                <c:pt idx="4">
                  <c:v>0.13002940408822872</c:v>
                </c:pt>
                <c:pt idx="5">
                  <c:v>5.1843223619822097E-2</c:v>
                </c:pt>
                <c:pt idx="6">
                  <c:v>3.6084741717146963E-2</c:v>
                </c:pt>
                <c:pt idx="7">
                  <c:v>0.18263785000025615</c:v>
                </c:pt>
                <c:pt idx="8">
                  <c:v>2.6763143175845171E-2</c:v>
                </c:pt>
                <c:pt idx="9">
                  <c:v>7.2372647904437898E-2</c:v>
                </c:pt>
                <c:pt idx="10">
                  <c:v>0.29626840116212438</c:v>
                </c:pt>
              </c:numCache>
            </c:numRef>
          </c:val>
        </c:ser>
        <c:ser>
          <c:idx val="2"/>
          <c:order val="2"/>
          <c:tx>
            <c:strRef>
              <c:f>RENTABILIDAD!$E$3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RENTABILIDAD!$B$4:$B$14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RENTABILIDAD!$E$4:$E$14</c:f>
              <c:numCache>
                <c:formatCode>_ * #,##0.00_ ;_ * \-#,##0.00_ ;_ * "-"??_ ;_ @_ </c:formatCode>
                <c:ptCount val="11"/>
                <c:pt idx="0">
                  <c:v>0.13640049216012559</c:v>
                </c:pt>
                <c:pt idx="1">
                  <c:v>0.1203237142129279</c:v>
                </c:pt>
                <c:pt idx="2">
                  <c:v>0.10997443139422111</c:v>
                </c:pt>
                <c:pt idx="3">
                  <c:v>2.8125762421610547E-2</c:v>
                </c:pt>
                <c:pt idx="4">
                  <c:v>8.9034214879512033E-2</c:v>
                </c:pt>
                <c:pt idx="5">
                  <c:v>3.2142273272996957E-2</c:v>
                </c:pt>
                <c:pt idx="6">
                  <c:v>4.3724198210298659E-2</c:v>
                </c:pt>
                <c:pt idx="7">
                  <c:v>0.15705339678549127</c:v>
                </c:pt>
                <c:pt idx="8">
                  <c:v>4.6653918051998929E-2</c:v>
                </c:pt>
                <c:pt idx="9">
                  <c:v>5.8577099299903408E-2</c:v>
                </c:pt>
                <c:pt idx="10">
                  <c:v>3.2718464700265924E-2</c:v>
                </c:pt>
              </c:numCache>
            </c:numRef>
          </c:val>
        </c:ser>
        <c:ser>
          <c:idx val="3"/>
          <c:order val="3"/>
          <c:tx>
            <c:strRef>
              <c:f>RENTABILIDAD!$F$3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RENTABILIDAD!$B$4:$B$14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RENTABILIDAD!$F$4:$F$14</c:f>
              <c:numCache>
                <c:formatCode>_ * #,##0.00_ ;_ * \-#,##0.00_ ;_ * "-"??_ ;_ @_ </c:formatCode>
                <c:ptCount val="11"/>
                <c:pt idx="0">
                  <c:v>7.7616912936271543E-2</c:v>
                </c:pt>
                <c:pt idx="1">
                  <c:v>0.12627565377078276</c:v>
                </c:pt>
                <c:pt idx="2">
                  <c:v>0.10895836127251844</c:v>
                </c:pt>
                <c:pt idx="3">
                  <c:v>1.233314174761743E-2</c:v>
                </c:pt>
                <c:pt idx="4">
                  <c:v>6.0278208468534974E-2</c:v>
                </c:pt>
                <c:pt idx="5">
                  <c:v>6.6707977690966383E-2</c:v>
                </c:pt>
                <c:pt idx="6">
                  <c:v>4.5500289634914856E-3</c:v>
                </c:pt>
                <c:pt idx="7">
                  <c:v>0.12485846270718248</c:v>
                </c:pt>
                <c:pt idx="8">
                  <c:v>3.7142089177257011E-2</c:v>
                </c:pt>
                <c:pt idx="9">
                  <c:v>3.6060569016374999E-2</c:v>
                </c:pt>
                <c:pt idx="10">
                  <c:v>0.13261115552304117</c:v>
                </c:pt>
              </c:numCache>
            </c:numRef>
          </c:val>
        </c:ser>
        <c:ser>
          <c:idx val="4"/>
          <c:order val="4"/>
          <c:tx>
            <c:strRef>
              <c:f>RENTABILIDAD!$G$3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RENTABILIDAD!$B$4:$B$14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RENTABILIDAD!$G$4:$G$14</c:f>
              <c:numCache>
                <c:formatCode>_ * #,##0.00_ ;_ * \-#,##0.00_ ;_ * "-"??_ ;_ @_ </c:formatCode>
                <c:ptCount val="11"/>
                <c:pt idx="0">
                  <c:v>8.3779234292323729E-2</c:v>
                </c:pt>
                <c:pt idx="1">
                  <c:v>0.14198190847918316</c:v>
                </c:pt>
                <c:pt idx="2">
                  <c:v>0.11966344335802233</c:v>
                </c:pt>
                <c:pt idx="3">
                  <c:v>1.2561559983312581E-2</c:v>
                </c:pt>
                <c:pt idx="4">
                  <c:v>0.11348267520280525</c:v>
                </c:pt>
                <c:pt idx="5">
                  <c:v>8.7590328709210422E-2</c:v>
                </c:pt>
                <c:pt idx="6">
                  <c:v>2.5246901462220011E-2</c:v>
                </c:pt>
                <c:pt idx="7">
                  <c:v>0.15944537575991338</c:v>
                </c:pt>
                <c:pt idx="8">
                  <c:v>9.5547161159088581E-2</c:v>
                </c:pt>
                <c:pt idx="9">
                  <c:v>7.6514288862806035E-2</c:v>
                </c:pt>
                <c:pt idx="10">
                  <c:v>0.22161069893371432</c:v>
                </c:pt>
              </c:numCache>
            </c:numRef>
          </c:val>
        </c:ser>
        <c:ser>
          <c:idx val="5"/>
          <c:order val="5"/>
          <c:tx>
            <c:strRef>
              <c:f>RENTABILIDAD!$H$3</c:f>
              <c:strCache>
                <c:ptCount val="1"/>
                <c:pt idx="0">
                  <c:v>Promedio</c:v>
                </c:pt>
              </c:strCache>
            </c:strRef>
          </c:tx>
          <c:spPr>
            <a:noFill/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10"/>
              <c:layout>
                <c:manualLayout>
                  <c:x val="6.2843993310052637E-2"/>
                  <c:y val="7.679149808414068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100" b="1" dirty="0"/>
                      <a:t> </a:t>
                    </a:r>
                    <a:r>
                      <a:rPr lang="en-US" sz="1100" b="1" dirty="0" smtClean="0"/>
                      <a:t>  0,10 </a:t>
                    </a:r>
                    <a:r>
                      <a:rPr lang="en-US" sz="1100" b="1" dirty="0"/>
                      <a:t>PROMEDIO </a:t>
                    </a:r>
                    <a:endParaRPr lang="en-US" sz="900" b="1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inear"/>
            <c:dispRSqr val="0"/>
            <c:dispEq val="0"/>
          </c:trendline>
          <c:cat>
            <c:strRef>
              <c:f>RENTABILIDAD!$B$4:$B$14</c:f>
              <c:strCache>
                <c:ptCount val="11"/>
                <c:pt idx="0">
                  <c:v>COAC 1</c:v>
                </c:pt>
                <c:pt idx="1">
                  <c:v>COAC 2</c:v>
                </c:pt>
                <c:pt idx="2">
                  <c:v>COAC 3</c:v>
                </c:pt>
                <c:pt idx="3">
                  <c:v>COAC 4</c:v>
                </c:pt>
                <c:pt idx="4">
                  <c:v>COAC 5</c:v>
                </c:pt>
                <c:pt idx="5">
                  <c:v>COAC 6</c:v>
                </c:pt>
                <c:pt idx="6">
                  <c:v>COAC 7</c:v>
                </c:pt>
                <c:pt idx="7">
                  <c:v>COAC 8</c:v>
                </c:pt>
                <c:pt idx="8">
                  <c:v>COAC 9</c:v>
                </c:pt>
                <c:pt idx="9">
                  <c:v>COAC 10</c:v>
                </c:pt>
                <c:pt idx="10">
                  <c:v>COAC 11</c:v>
                </c:pt>
              </c:strCache>
            </c:strRef>
          </c:cat>
          <c:val>
            <c:numRef>
              <c:f>RENTABILIDAD!$H$4:$H$14</c:f>
              <c:numCache>
                <c:formatCode>_ * #,##0.00_ ;_ * \-#,##0.00_ ;_ * "-"??_ ;_ @_ </c:formatCode>
                <c:ptCount val="1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99872"/>
        <c:axId val="138001408"/>
      </c:barChart>
      <c:catAx>
        <c:axId val="137999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ES"/>
          </a:p>
        </c:txPr>
        <c:crossAx val="138001408"/>
        <c:crosses val="autoZero"/>
        <c:auto val="1"/>
        <c:lblAlgn val="ctr"/>
        <c:lblOffset val="100"/>
        <c:noMultiLvlLbl val="0"/>
      </c:catAx>
      <c:valAx>
        <c:axId val="1380014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RENTABILIDAD</a:t>
                </a:r>
              </a:p>
            </c:rich>
          </c:tx>
          <c:layout/>
          <c:overlay val="0"/>
        </c:title>
        <c:numFmt formatCode="_ * #,##0.00_ ;_ * \-#,##0.0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137999872"/>
        <c:crosses val="autoZero"/>
        <c:crossBetween val="between"/>
      </c:valAx>
    </c:plotArea>
    <c:legend>
      <c:legendPos val="t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4319242306410399"/>
          <c:y val="0.12416574035747008"/>
          <c:w val="0.70019284954115302"/>
          <c:h val="7.2437233686640859E-2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83B94-10CD-4B35-BBF9-36E8417D412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64D19EB-EE08-4F51-95A0-EBF4D2F3C9AA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Organización</a:t>
          </a:r>
          <a:endParaRPr lang="es-ES" sz="1400" dirty="0">
            <a:solidFill>
              <a:schemeClr val="tx1"/>
            </a:solidFill>
          </a:endParaRPr>
        </a:p>
      </dgm:t>
    </dgm:pt>
    <dgm:pt modelId="{BE5FB5E4-B7A6-450B-AEE0-80B0BEE8B662}" type="parTrans" cxnId="{2DA31749-B938-481C-9DAE-0E843CE373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EE0130-858C-4B1E-B373-7FB49A47F981}" type="sibTrans" cxnId="{2DA31749-B938-481C-9DAE-0E843CE3735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7AE793-3E62-40E4-B51F-F7389588CA0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Grupo de personas u Organizaciones</a:t>
          </a:r>
          <a:endParaRPr lang="es-ES" dirty="0">
            <a:solidFill>
              <a:schemeClr val="tx1"/>
            </a:solidFill>
          </a:endParaRPr>
        </a:p>
      </dgm:t>
    </dgm:pt>
    <dgm:pt modelId="{FCA93381-A491-4CC6-986D-F9B4740F665F}" type="parTrans" cxnId="{A984E89C-DEC3-41A7-A484-F950499938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7E8D2-75AD-4627-8456-7463BDD170F3}" type="sibTrans" cxnId="{A984E89C-DEC3-41A7-A484-F950499938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2435B16-4366-4434-8FB9-AEE8BEE251D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Bien Común</a:t>
          </a:r>
          <a:endParaRPr lang="es-ES" dirty="0">
            <a:solidFill>
              <a:schemeClr val="tx1"/>
            </a:solidFill>
          </a:endParaRPr>
        </a:p>
      </dgm:t>
    </dgm:pt>
    <dgm:pt modelId="{57118986-BB84-4D7D-A64F-4C88EA9E64C4}" type="parTrans" cxnId="{E2B8A0F8-F404-49E9-88B6-7DA3A97238F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E06F351-EF97-4AAB-9D54-A28DBF2BF1A4}" type="sibTrans" cxnId="{E2B8A0F8-F404-49E9-88B6-7DA3A97238F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F209661-1469-4861-9983-612015ECC1C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Intereses Relacionados</a:t>
          </a:r>
          <a:endParaRPr lang="es-ES" dirty="0">
            <a:solidFill>
              <a:schemeClr val="tx1"/>
            </a:solidFill>
          </a:endParaRPr>
        </a:p>
      </dgm:t>
    </dgm:pt>
    <dgm:pt modelId="{957DACD6-EF5C-4942-8962-D08F4D026806}" type="parTrans" cxnId="{967DA586-C0F4-4A5A-B869-38D322FFBE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EF9A7A-044C-460A-8529-D3C75E65B114}" type="sibTrans" cxnId="{967DA586-C0F4-4A5A-B869-38D322FFBE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ACA1DD5-CC59-4ADE-BF1A-507BF9C65DE8}" type="pres">
      <dgm:prSet presAssocID="{BC583B94-10CD-4B35-BBF9-36E8417D412D}" presName="CompostProcess" presStyleCnt="0">
        <dgm:presLayoutVars>
          <dgm:dir/>
          <dgm:resizeHandles val="exact"/>
        </dgm:presLayoutVars>
      </dgm:prSet>
      <dgm:spPr/>
    </dgm:pt>
    <dgm:pt modelId="{FD81B6C3-8C68-42B8-AD04-4B44FBB0C4A4}" type="pres">
      <dgm:prSet presAssocID="{BC583B94-10CD-4B35-BBF9-36E8417D412D}" presName="arrow" presStyleLbl="bgShp" presStyleIdx="0" presStyleCnt="1"/>
      <dgm:spPr/>
    </dgm:pt>
    <dgm:pt modelId="{FAA226C6-1CC0-4A38-B1EF-BBE3B769F02B}" type="pres">
      <dgm:prSet presAssocID="{BC583B94-10CD-4B35-BBF9-36E8417D412D}" presName="linearProcess" presStyleCnt="0"/>
      <dgm:spPr/>
    </dgm:pt>
    <dgm:pt modelId="{720D247F-0183-4B46-A380-A6A679076B67}" type="pres">
      <dgm:prSet presAssocID="{664D19EB-EE08-4F51-95A0-EBF4D2F3C9AA}" presName="textNode" presStyleLbl="node1" presStyleIdx="0" presStyleCnt="4" custScaleX="80152" custScaleY="153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28CABE-F089-4B73-B2CF-3FF67DB72D70}" type="pres">
      <dgm:prSet presAssocID="{73EE0130-858C-4B1E-B373-7FB49A47F981}" presName="sibTrans" presStyleCnt="0"/>
      <dgm:spPr/>
    </dgm:pt>
    <dgm:pt modelId="{525677CB-43A3-4E6C-8243-13288F159D3D}" type="pres">
      <dgm:prSet presAssocID="{0A7AE793-3E62-40E4-B51F-F7389588CA06}" presName="textNode" presStyleLbl="node1" presStyleIdx="1" presStyleCnt="4" custScaleY="153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9E7D89-42C4-4B99-84F3-B8D69D9BC7F7}" type="pres">
      <dgm:prSet presAssocID="{EE07E8D2-75AD-4627-8456-7463BDD170F3}" presName="sibTrans" presStyleCnt="0"/>
      <dgm:spPr/>
    </dgm:pt>
    <dgm:pt modelId="{3AFAA0AA-A088-4888-B798-15C1CDC8F89F}" type="pres">
      <dgm:prSet presAssocID="{EF209661-1469-4861-9983-612015ECC1C9}" presName="textNode" presStyleLbl="node1" presStyleIdx="2" presStyleCnt="4" custScaleY="153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FF6198-3996-42D3-A227-0B14502E7DBE}" type="pres">
      <dgm:prSet presAssocID="{13EF9A7A-044C-460A-8529-D3C75E65B114}" presName="sibTrans" presStyleCnt="0"/>
      <dgm:spPr/>
    </dgm:pt>
    <dgm:pt modelId="{0CBCB441-7BA8-4C37-9620-C699DAC91525}" type="pres">
      <dgm:prSet presAssocID="{92435B16-4366-4434-8FB9-AEE8BEE251D2}" presName="textNode" presStyleLbl="node1" presStyleIdx="3" presStyleCnt="4" custScaleY="1537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3BCF81-7A81-497A-99A1-A04F7BFB155A}" type="presOf" srcId="{664D19EB-EE08-4F51-95A0-EBF4D2F3C9AA}" destId="{720D247F-0183-4B46-A380-A6A679076B67}" srcOrd="0" destOrd="0" presId="urn:microsoft.com/office/officeart/2005/8/layout/hProcess9"/>
    <dgm:cxn modelId="{2DA31749-B938-481C-9DAE-0E843CE37356}" srcId="{BC583B94-10CD-4B35-BBF9-36E8417D412D}" destId="{664D19EB-EE08-4F51-95A0-EBF4D2F3C9AA}" srcOrd="0" destOrd="0" parTransId="{BE5FB5E4-B7A6-450B-AEE0-80B0BEE8B662}" sibTransId="{73EE0130-858C-4B1E-B373-7FB49A47F981}"/>
    <dgm:cxn modelId="{26623925-8790-4F65-BD98-58CA09AFBEF2}" type="presOf" srcId="{0A7AE793-3E62-40E4-B51F-F7389588CA06}" destId="{525677CB-43A3-4E6C-8243-13288F159D3D}" srcOrd="0" destOrd="0" presId="urn:microsoft.com/office/officeart/2005/8/layout/hProcess9"/>
    <dgm:cxn modelId="{967DA586-C0F4-4A5A-B869-38D322FFBE8D}" srcId="{BC583B94-10CD-4B35-BBF9-36E8417D412D}" destId="{EF209661-1469-4861-9983-612015ECC1C9}" srcOrd="2" destOrd="0" parTransId="{957DACD6-EF5C-4942-8962-D08F4D026806}" sibTransId="{13EF9A7A-044C-460A-8529-D3C75E65B114}"/>
    <dgm:cxn modelId="{7E5FC37B-075E-42A5-8AFB-42B3B5888B99}" type="presOf" srcId="{92435B16-4366-4434-8FB9-AEE8BEE251D2}" destId="{0CBCB441-7BA8-4C37-9620-C699DAC91525}" srcOrd="0" destOrd="0" presId="urn:microsoft.com/office/officeart/2005/8/layout/hProcess9"/>
    <dgm:cxn modelId="{E2B8A0F8-F404-49E9-88B6-7DA3A97238F2}" srcId="{BC583B94-10CD-4B35-BBF9-36E8417D412D}" destId="{92435B16-4366-4434-8FB9-AEE8BEE251D2}" srcOrd="3" destOrd="0" parTransId="{57118986-BB84-4D7D-A64F-4C88EA9E64C4}" sibTransId="{AE06F351-EF97-4AAB-9D54-A28DBF2BF1A4}"/>
    <dgm:cxn modelId="{8471A97B-EDE7-4E36-B2EE-4255CE4EEE00}" type="presOf" srcId="{EF209661-1469-4861-9983-612015ECC1C9}" destId="{3AFAA0AA-A088-4888-B798-15C1CDC8F89F}" srcOrd="0" destOrd="0" presId="urn:microsoft.com/office/officeart/2005/8/layout/hProcess9"/>
    <dgm:cxn modelId="{A984E89C-DEC3-41A7-A484-F950499938C7}" srcId="{BC583B94-10CD-4B35-BBF9-36E8417D412D}" destId="{0A7AE793-3E62-40E4-B51F-F7389588CA06}" srcOrd="1" destOrd="0" parTransId="{FCA93381-A491-4CC6-986D-F9B4740F665F}" sibTransId="{EE07E8D2-75AD-4627-8456-7463BDD170F3}"/>
    <dgm:cxn modelId="{8FDC7BFE-05A3-45F8-8CFF-068AD3626428}" type="presOf" srcId="{BC583B94-10CD-4B35-BBF9-36E8417D412D}" destId="{AACA1DD5-CC59-4ADE-BF1A-507BF9C65DE8}" srcOrd="0" destOrd="0" presId="urn:microsoft.com/office/officeart/2005/8/layout/hProcess9"/>
    <dgm:cxn modelId="{78818A20-B812-416B-86FB-EC7A8969A9D8}" type="presParOf" srcId="{AACA1DD5-CC59-4ADE-BF1A-507BF9C65DE8}" destId="{FD81B6C3-8C68-42B8-AD04-4B44FBB0C4A4}" srcOrd="0" destOrd="0" presId="urn:microsoft.com/office/officeart/2005/8/layout/hProcess9"/>
    <dgm:cxn modelId="{A0D7C20F-D6AA-4F76-8EFA-253012EA3FDD}" type="presParOf" srcId="{AACA1DD5-CC59-4ADE-BF1A-507BF9C65DE8}" destId="{FAA226C6-1CC0-4A38-B1EF-BBE3B769F02B}" srcOrd="1" destOrd="0" presId="urn:microsoft.com/office/officeart/2005/8/layout/hProcess9"/>
    <dgm:cxn modelId="{C69847E3-EE20-4007-B2C7-C602CACC6B2B}" type="presParOf" srcId="{FAA226C6-1CC0-4A38-B1EF-BBE3B769F02B}" destId="{720D247F-0183-4B46-A380-A6A679076B67}" srcOrd="0" destOrd="0" presId="urn:microsoft.com/office/officeart/2005/8/layout/hProcess9"/>
    <dgm:cxn modelId="{CFAD9A85-EF39-4BA2-99AC-F2AA0CF8AE0D}" type="presParOf" srcId="{FAA226C6-1CC0-4A38-B1EF-BBE3B769F02B}" destId="{3828CABE-F089-4B73-B2CF-3FF67DB72D70}" srcOrd="1" destOrd="0" presId="urn:microsoft.com/office/officeart/2005/8/layout/hProcess9"/>
    <dgm:cxn modelId="{36B35937-CC89-4A7E-9B16-90DEACBBE0A7}" type="presParOf" srcId="{FAA226C6-1CC0-4A38-B1EF-BBE3B769F02B}" destId="{525677CB-43A3-4E6C-8243-13288F159D3D}" srcOrd="2" destOrd="0" presId="urn:microsoft.com/office/officeart/2005/8/layout/hProcess9"/>
    <dgm:cxn modelId="{1C947CCE-BACB-4A8B-B983-FBFC874B8731}" type="presParOf" srcId="{FAA226C6-1CC0-4A38-B1EF-BBE3B769F02B}" destId="{A09E7D89-42C4-4B99-84F3-B8D69D9BC7F7}" srcOrd="3" destOrd="0" presId="urn:microsoft.com/office/officeart/2005/8/layout/hProcess9"/>
    <dgm:cxn modelId="{66565F63-D188-4A08-8134-E7D1A2013AF8}" type="presParOf" srcId="{FAA226C6-1CC0-4A38-B1EF-BBE3B769F02B}" destId="{3AFAA0AA-A088-4888-B798-15C1CDC8F89F}" srcOrd="4" destOrd="0" presId="urn:microsoft.com/office/officeart/2005/8/layout/hProcess9"/>
    <dgm:cxn modelId="{97384546-FACB-4D9C-A5BF-EB9E6E377A5B}" type="presParOf" srcId="{FAA226C6-1CC0-4A38-B1EF-BBE3B769F02B}" destId="{40FF6198-3996-42D3-A227-0B14502E7DBE}" srcOrd="5" destOrd="0" presId="urn:microsoft.com/office/officeart/2005/8/layout/hProcess9"/>
    <dgm:cxn modelId="{BFE52CDC-4615-448E-A1D9-9D1F5BA2B5E2}" type="presParOf" srcId="{FAA226C6-1CC0-4A38-B1EF-BBE3B769F02B}" destId="{0CBCB441-7BA8-4C37-9620-C699DAC9152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AE1CF-1245-4917-99B4-46C4EE440DC6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DA6D520-2968-42BB-8E7A-F71B3C337A24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Modelo británico (Cadbury)</a:t>
          </a:r>
          <a:endParaRPr lang="es-ES" dirty="0">
            <a:solidFill>
              <a:schemeClr val="tx1"/>
            </a:solidFill>
          </a:endParaRPr>
        </a:p>
      </dgm:t>
    </dgm:pt>
    <dgm:pt modelId="{7867EF6C-1066-4558-BCDA-4E8F6E4EADF2}" type="parTrans" cxnId="{C30EDDAE-9E7C-4A8E-AAA5-536B36B836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ECE96D-8856-4DC2-89FD-A6204BA57DDC}" type="sibTrans" cxnId="{C30EDDAE-9E7C-4A8E-AAA5-536B36B836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2F931F-25C6-4A73-925A-F349F98D30F2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Modelo Germano</a:t>
          </a:r>
          <a:endParaRPr lang="es-ES" dirty="0">
            <a:solidFill>
              <a:schemeClr val="tx1"/>
            </a:solidFill>
          </a:endParaRPr>
        </a:p>
      </dgm:t>
    </dgm:pt>
    <dgm:pt modelId="{BC661ACE-BCD8-4D47-8A05-D5A1A248E5AE}" type="parTrans" cxnId="{3D542DA4-CE00-4515-A728-4DE00845F4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D5598A-6302-47B0-9213-53804EE6D779}" type="sibTrans" cxnId="{3D542DA4-CE00-4515-A728-4DE00845F4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576A24F-77C7-4048-A928-D400F80D2C81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</a:rPr>
            <a:t>Modelo japonés</a:t>
          </a:r>
          <a:endParaRPr lang="es-ES" dirty="0">
            <a:solidFill>
              <a:schemeClr val="tx1"/>
            </a:solidFill>
          </a:endParaRPr>
        </a:p>
      </dgm:t>
    </dgm:pt>
    <dgm:pt modelId="{5AF95AB5-B0D7-42E9-8B32-09FB45825C7B}" type="parTrans" cxnId="{A27CBB63-7207-4322-BB06-399000547C8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B2363C-0540-4484-81BE-7D04D1DDE597}" type="sibTrans" cxnId="{A27CBB63-7207-4322-BB06-399000547C8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396EF4E-402F-4107-A7F6-E12D2F24A109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</a:rPr>
            <a:t>Modelo Latinoamericano</a:t>
          </a:r>
          <a:r>
            <a:rPr lang="es-ES" b="0" smtClean="0">
              <a:solidFill>
                <a:schemeClr val="tx1"/>
              </a:solidFill>
            </a:rPr>
            <a:t> </a:t>
          </a:r>
          <a:endParaRPr lang="es-ES" dirty="0">
            <a:solidFill>
              <a:schemeClr val="tx1"/>
            </a:solidFill>
          </a:endParaRPr>
        </a:p>
      </dgm:t>
    </dgm:pt>
    <dgm:pt modelId="{AFF56D39-13FF-4A15-A4BF-57031E6CC6B9}" type="parTrans" cxnId="{0830F939-CB84-4C02-BB3F-0F1B675C1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A914CBE-8A7F-4FFA-96C4-5FC80023858E}" type="sibTrans" cxnId="{0830F939-CB84-4C02-BB3F-0F1B675C1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2D032F3-9EA4-49C1-B0D6-1A8D6C5BCF9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Modelo norteamericano (Ley </a:t>
          </a:r>
          <a:r>
            <a:rPr lang="es-ES" b="1" dirty="0" err="1" smtClean="0">
              <a:solidFill>
                <a:schemeClr val="tx1"/>
              </a:solidFill>
            </a:rPr>
            <a:t>Sarbanes</a:t>
          </a:r>
          <a:r>
            <a:rPr lang="es-ES" b="1" dirty="0" smtClean="0">
              <a:solidFill>
                <a:schemeClr val="tx1"/>
              </a:solidFill>
            </a:rPr>
            <a:t>) </a:t>
          </a:r>
          <a:endParaRPr lang="es-ES" b="1" dirty="0">
            <a:solidFill>
              <a:schemeClr val="tx1"/>
            </a:solidFill>
          </a:endParaRPr>
        </a:p>
      </dgm:t>
    </dgm:pt>
    <dgm:pt modelId="{0BC79DC4-8CA4-41F6-AC2F-0F0F6E0769E8}" type="parTrans" cxnId="{8F0A1611-0E78-413A-ABD9-7F5E2F807D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C72D13-800E-4DE5-82F9-42FD7ABFBF1A}" type="sibTrans" cxnId="{8F0A1611-0E78-413A-ABD9-7F5E2F807D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8D96D1-EC7D-4930-B230-0DB7D6BEFAA5}" type="pres">
      <dgm:prSet presAssocID="{B66AE1CF-1245-4917-99B4-46C4EE440D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A09911-5896-4BB3-9D12-DB4DD9782663}" type="pres">
      <dgm:prSet presAssocID="{2DA6D520-2968-42BB-8E7A-F71B3C337A24}" presName="node" presStyleLbl="node1" presStyleIdx="0" presStyleCnt="5" custScaleX="117966" custScaleY="118654" custRadScaleRad="86924" custRadScaleInc="-101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F9D375-721B-4D71-833C-3AD8A3F9F742}" type="pres">
      <dgm:prSet presAssocID="{C8ECE96D-8856-4DC2-89FD-A6204BA57DDC}" presName="sibTrans" presStyleLbl="sibTrans2D1" presStyleIdx="0" presStyleCnt="5"/>
      <dgm:spPr/>
      <dgm:t>
        <a:bodyPr/>
        <a:lstStyle/>
        <a:p>
          <a:endParaRPr lang="es-ES"/>
        </a:p>
      </dgm:t>
    </dgm:pt>
    <dgm:pt modelId="{15FCA89F-CE8C-403F-ACE2-04901B81654F}" type="pres">
      <dgm:prSet presAssocID="{C8ECE96D-8856-4DC2-89FD-A6204BA57DDC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9D1BA47F-C3EE-4DF3-BD10-7F7BBCC10E22}" type="pres">
      <dgm:prSet presAssocID="{B2D032F3-9EA4-49C1-B0D6-1A8D6C5BCF90}" presName="node" presStyleLbl="node1" presStyleIdx="1" presStyleCnt="5" custScaleX="117966" custScaleY="118654" custRadScaleRad="83452" custRadScaleInc="1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A3F179-213D-4157-B9B2-EFF6A93998CE}" type="pres">
      <dgm:prSet presAssocID="{94C72D13-800E-4DE5-82F9-42FD7ABFBF1A}" presName="sibTrans" presStyleLbl="sibTrans2D1" presStyleIdx="1" presStyleCnt="5"/>
      <dgm:spPr/>
      <dgm:t>
        <a:bodyPr/>
        <a:lstStyle/>
        <a:p>
          <a:endParaRPr lang="es-ES"/>
        </a:p>
      </dgm:t>
    </dgm:pt>
    <dgm:pt modelId="{C76B5475-4F62-4E1E-8D8C-BB23B8B15836}" type="pres">
      <dgm:prSet presAssocID="{94C72D13-800E-4DE5-82F9-42FD7ABFBF1A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B9F4D9BD-D3B7-45BE-ADC7-CC087DA8B1BB}" type="pres">
      <dgm:prSet presAssocID="{EC2F931F-25C6-4A73-925A-F349F98D30F2}" presName="node" presStyleLbl="node1" presStyleIdx="2" presStyleCnt="5" custScaleX="117966" custScaleY="118654" custRadScaleRad="92100" custRadScaleInc="2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BE8D14-015F-44ED-A990-7FEBD9911DC6}" type="pres">
      <dgm:prSet presAssocID="{CCD5598A-6302-47B0-9213-53804EE6D779}" presName="sibTrans" presStyleLbl="sibTrans2D1" presStyleIdx="2" presStyleCnt="5"/>
      <dgm:spPr/>
      <dgm:t>
        <a:bodyPr/>
        <a:lstStyle/>
        <a:p>
          <a:endParaRPr lang="es-ES"/>
        </a:p>
      </dgm:t>
    </dgm:pt>
    <dgm:pt modelId="{B0F80886-6597-4D75-B5A4-65962F362332}" type="pres">
      <dgm:prSet presAssocID="{CCD5598A-6302-47B0-9213-53804EE6D779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289BB93B-9720-455F-A66A-1D94987828BC}" type="pres">
      <dgm:prSet presAssocID="{5576A24F-77C7-4048-A928-D400F80D2C81}" presName="node" presStyleLbl="node1" presStyleIdx="3" presStyleCnt="5" custScaleX="117966" custScaleY="118654" custRadScaleRad="97721" custRadScaleInc="-106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D2CE75-6791-4F77-A364-FF1C03957DF6}" type="pres">
      <dgm:prSet presAssocID="{43B2363C-0540-4484-81BE-7D04D1DDE597}" presName="sibTrans" presStyleLbl="sibTrans2D1" presStyleIdx="3" presStyleCnt="5"/>
      <dgm:spPr/>
      <dgm:t>
        <a:bodyPr/>
        <a:lstStyle/>
        <a:p>
          <a:endParaRPr lang="es-ES"/>
        </a:p>
      </dgm:t>
    </dgm:pt>
    <dgm:pt modelId="{449FC808-4B95-4F74-938F-C4BF1C4B3EC2}" type="pres">
      <dgm:prSet presAssocID="{43B2363C-0540-4484-81BE-7D04D1DDE597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EFE5F80B-7F81-4BF9-9A89-E039B1BFE4C5}" type="pres">
      <dgm:prSet presAssocID="{9396EF4E-402F-4107-A7F6-E12D2F24A109}" presName="node" presStyleLbl="node1" presStyleIdx="4" presStyleCnt="5" custScaleX="117966" custScaleY="118654" custRadScaleRad="86866" custRadScaleInc="-142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D8C799-7FB4-42E7-B3D8-991B50BB7829}" type="pres">
      <dgm:prSet presAssocID="{6A914CBE-8A7F-4FFA-96C4-5FC80023858E}" presName="sibTrans" presStyleLbl="sibTrans2D1" presStyleIdx="4" presStyleCnt="5"/>
      <dgm:spPr/>
      <dgm:t>
        <a:bodyPr/>
        <a:lstStyle/>
        <a:p>
          <a:endParaRPr lang="es-ES"/>
        </a:p>
      </dgm:t>
    </dgm:pt>
    <dgm:pt modelId="{0EE027D0-EDAD-4674-9D3C-B14B7CA27098}" type="pres">
      <dgm:prSet presAssocID="{6A914CBE-8A7F-4FFA-96C4-5FC80023858E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A27CBB63-7207-4322-BB06-399000547C80}" srcId="{B66AE1CF-1245-4917-99B4-46C4EE440DC6}" destId="{5576A24F-77C7-4048-A928-D400F80D2C81}" srcOrd="3" destOrd="0" parTransId="{5AF95AB5-B0D7-42E9-8B32-09FB45825C7B}" sibTransId="{43B2363C-0540-4484-81BE-7D04D1DDE597}"/>
    <dgm:cxn modelId="{465E98BC-18D3-43ED-80C3-EBB3CCEA93F9}" type="presOf" srcId="{CCD5598A-6302-47B0-9213-53804EE6D779}" destId="{B0F80886-6597-4D75-B5A4-65962F362332}" srcOrd="1" destOrd="0" presId="urn:microsoft.com/office/officeart/2005/8/layout/cycle2"/>
    <dgm:cxn modelId="{D8B60314-59A6-4D84-B5CE-446ACAFAFD2D}" type="presOf" srcId="{43B2363C-0540-4484-81BE-7D04D1DDE597}" destId="{1AD2CE75-6791-4F77-A364-FF1C03957DF6}" srcOrd="0" destOrd="0" presId="urn:microsoft.com/office/officeart/2005/8/layout/cycle2"/>
    <dgm:cxn modelId="{5D92D9D2-10C6-4FE2-945C-D2CE9229E56E}" type="presOf" srcId="{9396EF4E-402F-4107-A7F6-E12D2F24A109}" destId="{EFE5F80B-7F81-4BF9-9A89-E039B1BFE4C5}" srcOrd="0" destOrd="0" presId="urn:microsoft.com/office/officeart/2005/8/layout/cycle2"/>
    <dgm:cxn modelId="{2BC24560-1E50-410F-B83A-F6C43CCDC3D4}" type="presOf" srcId="{B2D032F3-9EA4-49C1-B0D6-1A8D6C5BCF90}" destId="{9D1BA47F-C3EE-4DF3-BD10-7F7BBCC10E22}" srcOrd="0" destOrd="0" presId="urn:microsoft.com/office/officeart/2005/8/layout/cycle2"/>
    <dgm:cxn modelId="{5ED2BA75-CEDE-4407-8B9A-279336D4C995}" type="presOf" srcId="{6A914CBE-8A7F-4FFA-96C4-5FC80023858E}" destId="{0EE027D0-EDAD-4674-9D3C-B14B7CA27098}" srcOrd="1" destOrd="0" presId="urn:microsoft.com/office/officeart/2005/8/layout/cycle2"/>
    <dgm:cxn modelId="{22B86E6B-34E0-4B3B-88F5-99531E9998C9}" type="presOf" srcId="{6A914CBE-8A7F-4FFA-96C4-5FC80023858E}" destId="{C3D8C799-7FB4-42E7-B3D8-991B50BB7829}" srcOrd="0" destOrd="0" presId="urn:microsoft.com/office/officeart/2005/8/layout/cycle2"/>
    <dgm:cxn modelId="{60B558E3-8A8E-4F68-8FB3-BEA35DEF581E}" type="presOf" srcId="{C8ECE96D-8856-4DC2-89FD-A6204BA57DDC}" destId="{15FCA89F-CE8C-403F-ACE2-04901B81654F}" srcOrd="1" destOrd="0" presId="urn:microsoft.com/office/officeart/2005/8/layout/cycle2"/>
    <dgm:cxn modelId="{3D542DA4-CE00-4515-A728-4DE00845F411}" srcId="{B66AE1CF-1245-4917-99B4-46C4EE440DC6}" destId="{EC2F931F-25C6-4A73-925A-F349F98D30F2}" srcOrd="2" destOrd="0" parTransId="{BC661ACE-BCD8-4D47-8A05-D5A1A248E5AE}" sibTransId="{CCD5598A-6302-47B0-9213-53804EE6D779}"/>
    <dgm:cxn modelId="{6636C666-44BA-44F3-B8B2-14953F69CBAF}" type="presOf" srcId="{C8ECE96D-8856-4DC2-89FD-A6204BA57DDC}" destId="{A9F9D375-721B-4D71-833C-3AD8A3F9F742}" srcOrd="0" destOrd="0" presId="urn:microsoft.com/office/officeart/2005/8/layout/cycle2"/>
    <dgm:cxn modelId="{5937E20B-A012-417F-9B67-1B3B94D1A436}" type="presOf" srcId="{EC2F931F-25C6-4A73-925A-F349F98D30F2}" destId="{B9F4D9BD-D3B7-45BE-ADC7-CC087DA8B1BB}" srcOrd="0" destOrd="0" presId="urn:microsoft.com/office/officeart/2005/8/layout/cycle2"/>
    <dgm:cxn modelId="{0B97397F-BA8B-433F-AB2A-6DFF8717E5AB}" type="presOf" srcId="{94C72D13-800E-4DE5-82F9-42FD7ABFBF1A}" destId="{AEA3F179-213D-4157-B9B2-EFF6A93998CE}" srcOrd="0" destOrd="0" presId="urn:microsoft.com/office/officeart/2005/8/layout/cycle2"/>
    <dgm:cxn modelId="{1DCA0690-E899-4B44-B1D7-DD27D2970D54}" type="presOf" srcId="{94C72D13-800E-4DE5-82F9-42FD7ABFBF1A}" destId="{C76B5475-4F62-4E1E-8D8C-BB23B8B15836}" srcOrd="1" destOrd="0" presId="urn:microsoft.com/office/officeart/2005/8/layout/cycle2"/>
    <dgm:cxn modelId="{460B9D4D-92D5-4877-B44B-4C52F6600A50}" type="presOf" srcId="{5576A24F-77C7-4048-A928-D400F80D2C81}" destId="{289BB93B-9720-455F-A66A-1D94987828BC}" srcOrd="0" destOrd="0" presId="urn:microsoft.com/office/officeart/2005/8/layout/cycle2"/>
    <dgm:cxn modelId="{9E002319-A823-4504-B266-59440A75937D}" type="presOf" srcId="{2DA6D520-2968-42BB-8E7A-F71B3C337A24}" destId="{33A09911-5896-4BB3-9D12-DB4DD9782663}" srcOrd="0" destOrd="0" presId="urn:microsoft.com/office/officeart/2005/8/layout/cycle2"/>
    <dgm:cxn modelId="{8F0A1611-0E78-413A-ABD9-7F5E2F807D4C}" srcId="{B66AE1CF-1245-4917-99B4-46C4EE440DC6}" destId="{B2D032F3-9EA4-49C1-B0D6-1A8D6C5BCF90}" srcOrd="1" destOrd="0" parTransId="{0BC79DC4-8CA4-41F6-AC2F-0F0F6E0769E8}" sibTransId="{94C72D13-800E-4DE5-82F9-42FD7ABFBF1A}"/>
    <dgm:cxn modelId="{0830F939-CB84-4C02-BB3F-0F1B675C1046}" srcId="{B66AE1CF-1245-4917-99B4-46C4EE440DC6}" destId="{9396EF4E-402F-4107-A7F6-E12D2F24A109}" srcOrd="4" destOrd="0" parTransId="{AFF56D39-13FF-4A15-A4BF-57031E6CC6B9}" sibTransId="{6A914CBE-8A7F-4FFA-96C4-5FC80023858E}"/>
    <dgm:cxn modelId="{5E771689-7703-4C99-BD47-BEB2EB4637AF}" type="presOf" srcId="{B66AE1CF-1245-4917-99B4-46C4EE440DC6}" destId="{088D96D1-EC7D-4930-B230-0DB7D6BEFAA5}" srcOrd="0" destOrd="0" presId="urn:microsoft.com/office/officeart/2005/8/layout/cycle2"/>
    <dgm:cxn modelId="{C30EDDAE-9E7C-4A8E-AAA5-536B36B836B3}" srcId="{B66AE1CF-1245-4917-99B4-46C4EE440DC6}" destId="{2DA6D520-2968-42BB-8E7A-F71B3C337A24}" srcOrd="0" destOrd="0" parTransId="{7867EF6C-1066-4558-BCDA-4E8F6E4EADF2}" sibTransId="{C8ECE96D-8856-4DC2-89FD-A6204BA57DDC}"/>
    <dgm:cxn modelId="{90629F52-C9EE-445F-824A-02DCA23B2F50}" type="presOf" srcId="{CCD5598A-6302-47B0-9213-53804EE6D779}" destId="{8BBE8D14-015F-44ED-A990-7FEBD9911DC6}" srcOrd="0" destOrd="0" presId="urn:microsoft.com/office/officeart/2005/8/layout/cycle2"/>
    <dgm:cxn modelId="{CA21F9D6-6BE4-41A2-9256-E217AF7C741D}" type="presOf" srcId="{43B2363C-0540-4484-81BE-7D04D1DDE597}" destId="{449FC808-4B95-4F74-938F-C4BF1C4B3EC2}" srcOrd="1" destOrd="0" presId="urn:microsoft.com/office/officeart/2005/8/layout/cycle2"/>
    <dgm:cxn modelId="{33685573-5AAE-476E-B25D-F6351AA29752}" type="presParOf" srcId="{088D96D1-EC7D-4930-B230-0DB7D6BEFAA5}" destId="{33A09911-5896-4BB3-9D12-DB4DD9782663}" srcOrd="0" destOrd="0" presId="urn:microsoft.com/office/officeart/2005/8/layout/cycle2"/>
    <dgm:cxn modelId="{8E7AF49B-7B88-404F-9246-F2A0AEB9982F}" type="presParOf" srcId="{088D96D1-EC7D-4930-B230-0DB7D6BEFAA5}" destId="{A9F9D375-721B-4D71-833C-3AD8A3F9F742}" srcOrd="1" destOrd="0" presId="urn:microsoft.com/office/officeart/2005/8/layout/cycle2"/>
    <dgm:cxn modelId="{EAAEB537-0F72-46C2-BBE4-3424AA169E64}" type="presParOf" srcId="{A9F9D375-721B-4D71-833C-3AD8A3F9F742}" destId="{15FCA89F-CE8C-403F-ACE2-04901B81654F}" srcOrd="0" destOrd="0" presId="urn:microsoft.com/office/officeart/2005/8/layout/cycle2"/>
    <dgm:cxn modelId="{19B81A6B-E45F-470B-B5B7-E8BF5B925EFD}" type="presParOf" srcId="{088D96D1-EC7D-4930-B230-0DB7D6BEFAA5}" destId="{9D1BA47F-C3EE-4DF3-BD10-7F7BBCC10E22}" srcOrd="2" destOrd="0" presId="urn:microsoft.com/office/officeart/2005/8/layout/cycle2"/>
    <dgm:cxn modelId="{B3E55DBA-77D0-491F-9E95-21EE5CDD0D77}" type="presParOf" srcId="{088D96D1-EC7D-4930-B230-0DB7D6BEFAA5}" destId="{AEA3F179-213D-4157-B9B2-EFF6A93998CE}" srcOrd="3" destOrd="0" presId="urn:microsoft.com/office/officeart/2005/8/layout/cycle2"/>
    <dgm:cxn modelId="{1D024652-5B4B-4801-8719-02AC157ED84E}" type="presParOf" srcId="{AEA3F179-213D-4157-B9B2-EFF6A93998CE}" destId="{C76B5475-4F62-4E1E-8D8C-BB23B8B15836}" srcOrd="0" destOrd="0" presId="urn:microsoft.com/office/officeart/2005/8/layout/cycle2"/>
    <dgm:cxn modelId="{A2A061EF-FABE-44DE-A437-EA7402CBECDD}" type="presParOf" srcId="{088D96D1-EC7D-4930-B230-0DB7D6BEFAA5}" destId="{B9F4D9BD-D3B7-45BE-ADC7-CC087DA8B1BB}" srcOrd="4" destOrd="0" presId="urn:microsoft.com/office/officeart/2005/8/layout/cycle2"/>
    <dgm:cxn modelId="{8F63C8C6-9EED-432F-B113-6C0FDB30D24A}" type="presParOf" srcId="{088D96D1-EC7D-4930-B230-0DB7D6BEFAA5}" destId="{8BBE8D14-015F-44ED-A990-7FEBD9911DC6}" srcOrd="5" destOrd="0" presId="urn:microsoft.com/office/officeart/2005/8/layout/cycle2"/>
    <dgm:cxn modelId="{21350C85-33D9-4587-92C3-B224C0F2BF40}" type="presParOf" srcId="{8BBE8D14-015F-44ED-A990-7FEBD9911DC6}" destId="{B0F80886-6597-4D75-B5A4-65962F362332}" srcOrd="0" destOrd="0" presId="urn:microsoft.com/office/officeart/2005/8/layout/cycle2"/>
    <dgm:cxn modelId="{20CE75F6-188A-4930-B8EF-4F640092048B}" type="presParOf" srcId="{088D96D1-EC7D-4930-B230-0DB7D6BEFAA5}" destId="{289BB93B-9720-455F-A66A-1D94987828BC}" srcOrd="6" destOrd="0" presId="urn:microsoft.com/office/officeart/2005/8/layout/cycle2"/>
    <dgm:cxn modelId="{E24A8DB5-6E93-4F34-A9AC-3ED69E8E4D24}" type="presParOf" srcId="{088D96D1-EC7D-4930-B230-0DB7D6BEFAA5}" destId="{1AD2CE75-6791-4F77-A364-FF1C03957DF6}" srcOrd="7" destOrd="0" presId="urn:microsoft.com/office/officeart/2005/8/layout/cycle2"/>
    <dgm:cxn modelId="{8B497916-DFC5-4627-AA33-EEF00F11D7DB}" type="presParOf" srcId="{1AD2CE75-6791-4F77-A364-FF1C03957DF6}" destId="{449FC808-4B95-4F74-938F-C4BF1C4B3EC2}" srcOrd="0" destOrd="0" presId="urn:microsoft.com/office/officeart/2005/8/layout/cycle2"/>
    <dgm:cxn modelId="{3B82F580-263B-47DA-ACB1-18CBB95D82A4}" type="presParOf" srcId="{088D96D1-EC7D-4930-B230-0DB7D6BEFAA5}" destId="{EFE5F80B-7F81-4BF9-9A89-E039B1BFE4C5}" srcOrd="8" destOrd="0" presId="urn:microsoft.com/office/officeart/2005/8/layout/cycle2"/>
    <dgm:cxn modelId="{3A2DC1AB-B207-4B11-9AB4-B74B6F17EFD9}" type="presParOf" srcId="{088D96D1-EC7D-4930-B230-0DB7D6BEFAA5}" destId="{C3D8C799-7FB4-42E7-B3D8-991B50BB7829}" srcOrd="9" destOrd="0" presId="urn:microsoft.com/office/officeart/2005/8/layout/cycle2"/>
    <dgm:cxn modelId="{617CB2AE-2CC6-44A8-9C19-93E16A8C35B4}" type="presParOf" srcId="{C3D8C799-7FB4-42E7-B3D8-991B50BB7829}" destId="{0EE027D0-EDAD-4674-9D3C-B14B7CA270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86A8DE-309E-410C-A4D1-9FBDB9806A60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ES"/>
        </a:p>
      </dgm:t>
    </dgm:pt>
    <dgm:pt modelId="{8E92EDCB-370B-42AB-ACB9-5D613FB091B3}">
      <dgm:prSet phldrT="[Texto]" phldr="1"/>
      <dgm:spPr/>
      <dgm:t>
        <a:bodyPr/>
        <a:lstStyle/>
        <a:p>
          <a:endParaRPr lang="es-ES"/>
        </a:p>
      </dgm:t>
    </dgm:pt>
    <dgm:pt modelId="{D1AD7BB8-8CD7-42A9-BDE9-8B6E79C13164}" type="parTrans" cxnId="{9ED29DA6-F405-45B0-80D5-1A4D207880CF}">
      <dgm:prSet/>
      <dgm:spPr/>
      <dgm:t>
        <a:bodyPr/>
        <a:lstStyle/>
        <a:p>
          <a:endParaRPr lang="es-ES"/>
        </a:p>
      </dgm:t>
    </dgm:pt>
    <dgm:pt modelId="{C35E1B8B-945E-4059-9924-B81E9B39F758}" type="sibTrans" cxnId="{9ED29DA6-F405-45B0-80D5-1A4D207880CF}">
      <dgm:prSet/>
      <dgm:spPr/>
      <dgm:t>
        <a:bodyPr/>
        <a:lstStyle/>
        <a:p>
          <a:endParaRPr lang="es-ES"/>
        </a:p>
      </dgm:t>
    </dgm:pt>
    <dgm:pt modelId="{E2A9D851-5924-4953-B6CF-1C2C9A8C4016}">
      <dgm:prSet phldrT="[Texto]" phldr="1"/>
      <dgm:spPr/>
      <dgm:t>
        <a:bodyPr/>
        <a:lstStyle/>
        <a:p>
          <a:endParaRPr lang="es-ES"/>
        </a:p>
      </dgm:t>
    </dgm:pt>
    <dgm:pt modelId="{FEA66697-9545-46D7-9A2D-1AEA1EBE127D}" type="parTrans" cxnId="{C2E26E46-2D18-4357-A8BE-ED13C24E2BE2}">
      <dgm:prSet/>
      <dgm:spPr/>
      <dgm:t>
        <a:bodyPr/>
        <a:lstStyle/>
        <a:p>
          <a:endParaRPr lang="es-ES"/>
        </a:p>
      </dgm:t>
    </dgm:pt>
    <dgm:pt modelId="{BA5FF76A-1C5B-485E-89F2-54F0F7566D7D}" type="sibTrans" cxnId="{C2E26E46-2D18-4357-A8BE-ED13C24E2BE2}">
      <dgm:prSet/>
      <dgm:spPr/>
      <dgm:t>
        <a:bodyPr/>
        <a:lstStyle/>
        <a:p>
          <a:endParaRPr lang="es-ES"/>
        </a:p>
      </dgm:t>
    </dgm:pt>
    <dgm:pt modelId="{3C0960D0-B929-43AB-AF66-8D5C8360BA27}" type="pres">
      <dgm:prSet presAssocID="{B686A8DE-309E-410C-A4D1-9FBDB9806A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C21F46-7FD8-4EE8-A561-18AF6E088737}" type="pres">
      <dgm:prSet presAssocID="{8E92EDCB-370B-42AB-ACB9-5D613FB091B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AEAE8-032C-45F7-AA67-0C4EBC948B94}" type="pres">
      <dgm:prSet presAssocID="{E2A9D851-5924-4953-B6CF-1C2C9A8C401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D29DA6-F405-45B0-80D5-1A4D207880CF}" srcId="{B686A8DE-309E-410C-A4D1-9FBDB9806A60}" destId="{8E92EDCB-370B-42AB-ACB9-5D613FB091B3}" srcOrd="0" destOrd="0" parTransId="{D1AD7BB8-8CD7-42A9-BDE9-8B6E79C13164}" sibTransId="{C35E1B8B-945E-4059-9924-B81E9B39F758}"/>
    <dgm:cxn modelId="{C2E26E46-2D18-4357-A8BE-ED13C24E2BE2}" srcId="{B686A8DE-309E-410C-A4D1-9FBDB9806A60}" destId="{E2A9D851-5924-4953-B6CF-1C2C9A8C4016}" srcOrd="1" destOrd="0" parTransId="{FEA66697-9545-46D7-9A2D-1AEA1EBE127D}" sibTransId="{BA5FF76A-1C5B-485E-89F2-54F0F7566D7D}"/>
    <dgm:cxn modelId="{1BBD76DF-429E-40BF-ACE5-931E1DE706FD}" type="presOf" srcId="{8E92EDCB-370B-42AB-ACB9-5D613FB091B3}" destId="{D3C21F46-7FD8-4EE8-A561-18AF6E088737}" srcOrd="0" destOrd="0" presId="urn:microsoft.com/office/officeart/2005/8/layout/arrow5"/>
    <dgm:cxn modelId="{7A88A796-272C-4C63-9CF9-52416606D31A}" type="presOf" srcId="{B686A8DE-309E-410C-A4D1-9FBDB9806A60}" destId="{3C0960D0-B929-43AB-AF66-8D5C8360BA27}" srcOrd="0" destOrd="0" presId="urn:microsoft.com/office/officeart/2005/8/layout/arrow5"/>
    <dgm:cxn modelId="{2DB3C145-2876-4446-B0DE-F2FC883EB508}" type="presOf" srcId="{E2A9D851-5924-4953-B6CF-1C2C9A8C4016}" destId="{3B8AEAE8-032C-45F7-AA67-0C4EBC948B94}" srcOrd="0" destOrd="0" presId="urn:microsoft.com/office/officeart/2005/8/layout/arrow5"/>
    <dgm:cxn modelId="{554B11B8-78F0-4824-83FA-F6350D2BDB30}" type="presParOf" srcId="{3C0960D0-B929-43AB-AF66-8D5C8360BA27}" destId="{D3C21F46-7FD8-4EE8-A561-18AF6E088737}" srcOrd="0" destOrd="0" presId="urn:microsoft.com/office/officeart/2005/8/layout/arrow5"/>
    <dgm:cxn modelId="{0AECE5D8-A27C-4649-90FF-4A6E8F6FF264}" type="presParOf" srcId="{3C0960D0-B929-43AB-AF66-8D5C8360BA27}" destId="{3B8AEAE8-032C-45F7-AA67-0C4EBC948B9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6A8625-027E-4AC1-83F3-A706663C7449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31CB08A5-0C98-4C26-9910-5AD95B13C888}">
      <dgm:prSet phldrT="[Texto]" custT="1"/>
      <dgm:spPr/>
      <dgm:t>
        <a:bodyPr/>
        <a:lstStyle/>
        <a:p>
          <a:pPr algn="l"/>
          <a:r>
            <a:rPr lang="es-ES" sz="800" b="1" dirty="0" smtClean="0">
              <a:latin typeface="Arial" panose="020B0604020202020204" pitchFamily="34" charset="0"/>
              <a:cs typeface="Arial" panose="020B0604020202020204" pitchFamily="34" charset="0"/>
            </a:rPr>
            <a:t>DA: 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6     Medida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15   Recomendaciones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124 Puntos 	 </a:t>
          </a:r>
          <a:endParaRPr lang="es-ES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45FF2-BB54-4038-AD0D-CE2D02881941}" type="parTrans" cxnId="{8B3EF831-B740-476B-B69D-1DDCF1593613}">
      <dgm:prSet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1610EF-2EB3-427C-B9D4-D85E96E2F106}" type="sibTrans" cxnId="{8B3EF831-B740-476B-B69D-1DDCF1593613}">
      <dgm:prSet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191CB-BE9F-42C8-999A-DBE8013A8AE1}">
      <dgm:prSet phldrT="[Texto]" custT="1"/>
      <dgm:spPr/>
      <dgm:t>
        <a:bodyPr/>
        <a:lstStyle/>
        <a:p>
          <a:pPr algn="l"/>
          <a:r>
            <a:rPr lang="es-ES" sz="800" b="1" dirty="0" smtClean="0">
              <a:latin typeface="Arial" panose="020B0604020202020204" pitchFamily="34" charset="0"/>
              <a:cs typeface="Arial" panose="020B0604020202020204" pitchFamily="34" charset="0"/>
            </a:rPr>
            <a:t>IF: 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8     Medida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11   Recomendaciones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138 Puntos 	</a:t>
          </a:r>
          <a:endParaRPr lang="es-ES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29443-9660-477E-B2A3-285E1A742216}" type="parTrans" cxnId="{02163E08-9F35-4EBC-90B9-76ECE02A8034}">
      <dgm:prSet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7CBDE-C976-43C2-8581-F7D304443E1A}" type="sibTrans" cxnId="{02163E08-9F35-4EBC-90B9-76ECE02A8034}">
      <dgm:prSet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A63D3-29A7-42A0-BE46-B3E97C864E5D}">
      <dgm:prSet phldrT="[Texto]" custT="1"/>
      <dgm:spPr/>
      <dgm:t>
        <a:bodyPr/>
        <a:lstStyle/>
        <a:p>
          <a:pPr algn="l"/>
          <a:r>
            <a:rPr lang="es-ES" sz="800" b="1" dirty="0" smtClean="0">
              <a:latin typeface="Arial" panose="020B0604020202020204" pitchFamily="34" charset="0"/>
              <a:cs typeface="Arial" panose="020B0604020202020204" pitchFamily="34" charset="0"/>
            </a:rPr>
            <a:t>RC: 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1 Medida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1 Recomendaciones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3 Puntos 	 </a:t>
          </a:r>
          <a:endParaRPr lang="es-ES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DE6DC-5D8F-4CDD-9E96-09039528F034}" type="parTrans" cxnId="{61A90205-84F8-4470-A1FB-5CCA1A87E32A}">
      <dgm:prSet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0D1C3-91FE-4166-8C24-E9B5AA1E24B0}" type="sibTrans" cxnId="{61A90205-84F8-4470-A1FB-5CCA1A87E32A}">
      <dgm:prSet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5D1EE-349D-43AB-93DC-104AA4266ED2}">
      <dgm:prSet phldrT="[Texto]" custT="1"/>
      <dgm:spPr/>
      <dgm:t>
        <a:bodyPr/>
        <a:lstStyle/>
        <a:p>
          <a:pPr algn="l"/>
          <a:r>
            <a:rPr lang="es-ES" sz="800" b="1" dirty="0" smtClean="0">
              <a:latin typeface="Arial" panose="020B0604020202020204" pitchFamily="34" charset="0"/>
              <a:cs typeface="Arial" panose="020B0604020202020204" pitchFamily="34" charset="0"/>
            </a:rPr>
            <a:t>AG: 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12   Medida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19   Recomendaciones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235 Puntos 	</a:t>
          </a:r>
          <a:endParaRPr lang="es-ES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415D6-51B4-40BA-A9E3-7E9168DB8625}" type="parTrans" cxnId="{85042D44-1261-40FA-AD66-2A074C85123D}">
      <dgm:prSet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528F5-6A74-44E1-894C-ADE0981A63E9}" type="sibTrans" cxnId="{85042D44-1261-40FA-AD66-2A074C85123D}">
      <dgm:prSet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BF1DD-AD80-46C8-914F-A38B2AA4D6A7}">
      <dgm:prSet phldrT="[Texto]" custT="1"/>
      <dgm:spPr/>
      <dgm:t>
        <a:bodyPr/>
        <a:lstStyle/>
        <a:p>
          <a:pPr algn="l"/>
          <a:r>
            <a:rPr lang="es-ES" sz="800" b="1" dirty="0" smtClean="0">
              <a:latin typeface="Arial" panose="020B0604020202020204" pitchFamily="34" charset="0"/>
              <a:cs typeface="Arial" panose="020B0604020202020204" pitchFamily="34" charset="0"/>
            </a:rPr>
            <a:t>DR: 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24    Medida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39   Recomendaciones</a:t>
          </a:r>
        </a:p>
        <a:p>
          <a:pPr algn="l"/>
          <a:r>
            <a:rPr lang="es-ES" sz="800" dirty="0" smtClean="0">
              <a:latin typeface="Arial" panose="020B0604020202020204" pitchFamily="34" charset="0"/>
              <a:cs typeface="Arial" panose="020B0604020202020204" pitchFamily="34" charset="0"/>
            </a:rPr>
            <a:t>733 Puntos </a:t>
          </a:r>
          <a:endParaRPr lang="es-ES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5ECB4-402E-4906-83BB-B3F3CBBE3127}" type="parTrans" cxnId="{AB0C09B9-0A4F-4086-84D5-ED9570168889}">
      <dgm:prSet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11F3C-4DB7-4F43-9B89-062E86CFBB54}" type="sibTrans" cxnId="{AB0C09B9-0A4F-4086-84D5-ED9570168889}">
      <dgm:prSet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E1C37-EEAA-4ED5-B821-C91FC34364E2}" type="pres">
      <dgm:prSet presAssocID="{7F6A8625-027E-4AC1-83F3-A706663C7449}" presName="CompostProcess" presStyleCnt="0">
        <dgm:presLayoutVars>
          <dgm:dir/>
          <dgm:resizeHandles val="exact"/>
        </dgm:presLayoutVars>
      </dgm:prSet>
      <dgm:spPr/>
    </dgm:pt>
    <dgm:pt modelId="{85F5F2FD-8B71-43E6-AF27-B05E9618F0B1}" type="pres">
      <dgm:prSet presAssocID="{7F6A8625-027E-4AC1-83F3-A706663C7449}" presName="arrow" presStyleLbl="bgShp" presStyleIdx="0" presStyleCnt="1" custScaleX="117647" custLinFactNeighborX="-10213" custLinFactNeighborY="90802"/>
      <dgm:spPr/>
    </dgm:pt>
    <dgm:pt modelId="{CC89F7A7-6188-4F42-AE79-825C9251BFDF}" type="pres">
      <dgm:prSet presAssocID="{7F6A8625-027E-4AC1-83F3-A706663C7449}" presName="linearProcess" presStyleCnt="0"/>
      <dgm:spPr/>
    </dgm:pt>
    <dgm:pt modelId="{13F2CADB-B740-4AA0-B08C-B18058110486}" type="pres">
      <dgm:prSet presAssocID="{31CB08A5-0C98-4C26-9910-5AD95B13C888}" presName="textNode" presStyleLbl="node1" presStyleIdx="0" presStyleCnt="5" custScaleX="102936" custScaleY="176944" custLinFactNeighborX="46081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B48B64-A4BF-4627-8FB3-6BB9DB596AAD}" type="pres">
      <dgm:prSet presAssocID="{711610EF-2EB3-427C-B9D4-D85E96E2F106}" presName="sibTrans" presStyleCnt="0"/>
      <dgm:spPr/>
    </dgm:pt>
    <dgm:pt modelId="{A9DB7435-1358-47C2-B5A7-8C6F7A91A8F2}" type="pres">
      <dgm:prSet presAssocID="{DA85D1EE-349D-43AB-93DC-104AA4266ED2}" presName="textNode" presStyleLbl="node1" presStyleIdx="1" presStyleCnt="5" custScaleX="101568" custScaleY="1769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4E60DC-E3D5-442D-AC9C-B89E76A9A5FA}" type="pres">
      <dgm:prSet presAssocID="{707528F5-6A74-44E1-894C-ADE0981A63E9}" presName="sibTrans" presStyleCnt="0"/>
      <dgm:spPr/>
    </dgm:pt>
    <dgm:pt modelId="{0E1994DD-3B75-4206-9444-C917360491AC}" type="pres">
      <dgm:prSet presAssocID="{A80BF1DD-AD80-46C8-914F-A38B2AA4D6A7}" presName="textNode" presStyleLbl="node1" presStyleIdx="2" presStyleCnt="5" custScaleX="101568" custScaleY="176944" custLinFactNeighborX="-18292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D64454-0129-4B98-BD53-094B96B0E26E}" type="pres">
      <dgm:prSet presAssocID="{E2511F3C-4DB7-4F43-9B89-062E86CFBB54}" presName="sibTrans" presStyleCnt="0"/>
      <dgm:spPr/>
    </dgm:pt>
    <dgm:pt modelId="{73069CDD-FAF1-491B-8AC0-56AF8F37BD7A}" type="pres">
      <dgm:prSet presAssocID="{767191CB-BE9F-42C8-999A-DBE8013A8AE1}" presName="textNode" presStyleLbl="node1" presStyleIdx="3" presStyleCnt="5" custScaleX="110978" custScaleY="176944" custLinFactNeighborX="-3573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42E56-41F1-4907-9BD7-C84A886F8B46}" type="pres">
      <dgm:prSet presAssocID="{E3E7CBDE-C976-43C2-8581-F7D304443E1A}" presName="sibTrans" presStyleCnt="0"/>
      <dgm:spPr/>
    </dgm:pt>
    <dgm:pt modelId="{35171B26-85D2-486C-8154-985475282905}" type="pres">
      <dgm:prSet presAssocID="{0F5A63D3-29A7-42A0-BE46-B3E97C864E5D}" presName="textNode" presStyleLbl="node1" presStyleIdx="4" presStyleCnt="5" custScaleY="176944" custLinFactNeighborX="-72078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395A7E-C8C3-403E-B4C4-9DEF0A87387A}" type="presOf" srcId="{DA85D1EE-349D-43AB-93DC-104AA4266ED2}" destId="{A9DB7435-1358-47C2-B5A7-8C6F7A91A8F2}" srcOrd="0" destOrd="0" presId="urn:microsoft.com/office/officeart/2005/8/layout/hProcess9"/>
    <dgm:cxn modelId="{85042D44-1261-40FA-AD66-2A074C85123D}" srcId="{7F6A8625-027E-4AC1-83F3-A706663C7449}" destId="{DA85D1EE-349D-43AB-93DC-104AA4266ED2}" srcOrd="1" destOrd="0" parTransId="{406415D6-51B4-40BA-A9E3-7E9168DB8625}" sibTransId="{707528F5-6A74-44E1-894C-ADE0981A63E9}"/>
    <dgm:cxn modelId="{AB0C09B9-0A4F-4086-84D5-ED9570168889}" srcId="{7F6A8625-027E-4AC1-83F3-A706663C7449}" destId="{A80BF1DD-AD80-46C8-914F-A38B2AA4D6A7}" srcOrd="2" destOrd="0" parTransId="{2B45ECB4-402E-4906-83BB-B3F3CBBE3127}" sibTransId="{E2511F3C-4DB7-4F43-9B89-062E86CFBB54}"/>
    <dgm:cxn modelId="{E0ADA5F3-C466-435A-A2A3-D021C4C1847C}" type="presOf" srcId="{31CB08A5-0C98-4C26-9910-5AD95B13C888}" destId="{13F2CADB-B740-4AA0-B08C-B18058110486}" srcOrd="0" destOrd="0" presId="urn:microsoft.com/office/officeart/2005/8/layout/hProcess9"/>
    <dgm:cxn modelId="{8B3EF831-B740-476B-B69D-1DDCF1593613}" srcId="{7F6A8625-027E-4AC1-83F3-A706663C7449}" destId="{31CB08A5-0C98-4C26-9910-5AD95B13C888}" srcOrd="0" destOrd="0" parTransId="{C1245FF2-BB54-4038-AD0D-CE2D02881941}" sibTransId="{711610EF-2EB3-427C-B9D4-D85E96E2F106}"/>
    <dgm:cxn modelId="{EB391730-668A-496E-8657-425FA9775C17}" type="presOf" srcId="{A80BF1DD-AD80-46C8-914F-A38B2AA4D6A7}" destId="{0E1994DD-3B75-4206-9444-C917360491AC}" srcOrd="0" destOrd="0" presId="urn:microsoft.com/office/officeart/2005/8/layout/hProcess9"/>
    <dgm:cxn modelId="{61A90205-84F8-4470-A1FB-5CCA1A87E32A}" srcId="{7F6A8625-027E-4AC1-83F3-A706663C7449}" destId="{0F5A63D3-29A7-42A0-BE46-B3E97C864E5D}" srcOrd="4" destOrd="0" parTransId="{962DE6DC-5D8F-4CDD-9E96-09039528F034}" sibTransId="{6A90D1C3-91FE-4166-8C24-E9B5AA1E24B0}"/>
    <dgm:cxn modelId="{5C7BEFC9-6466-458C-B843-BF594092F230}" type="presOf" srcId="{7F6A8625-027E-4AC1-83F3-A706663C7449}" destId="{55AE1C37-EEAA-4ED5-B821-C91FC34364E2}" srcOrd="0" destOrd="0" presId="urn:microsoft.com/office/officeart/2005/8/layout/hProcess9"/>
    <dgm:cxn modelId="{25D4300F-8E08-47CB-BC17-FBF6F57A895A}" type="presOf" srcId="{0F5A63D3-29A7-42A0-BE46-B3E97C864E5D}" destId="{35171B26-85D2-486C-8154-985475282905}" srcOrd="0" destOrd="0" presId="urn:microsoft.com/office/officeart/2005/8/layout/hProcess9"/>
    <dgm:cxn modelId="{F57EEE7C-E4F7-4C30-8482-8652B26BCC99}" type="presOf" srcId="{767191CB-BE9F-42C8-999A-DBE8013A8AE1}" destId="{73069CDD-FAF1-491B-8AC0-56AF8F37BD7A}" srcOrd="0" destOrd="0" presId="urn:microsoft.com/office/officeart/2005/8/layout/hProcess9"/>
    <dgm:cxn modelId="{02163E08-9F35-4EBC-90B9-76ECE02A8034}" srcId="{7F6A8625-027E-4AC1-83F3-A706663C7449}" destId="{767191CB-BE9F-42C8-999A-DBE8013A8AE1}" srcOrd="3" destOrd="0" parTransId="{0C729443-9660-477E-B2A3-285E1A742216}" sibTransId="{E3E7CBDE-C976-43C2-8581-F7D304443E1A}"/>
    <dgm:cxn modelId="{4530AB7C-C8D0-4EE1-A04D-B0607E258E80}" type="presParOf" srcId="{55AE1C37-EEAA-4ED5-B821-C91FC34364E2}" destId="{85F5F2FD-8B71-43E6-AF27-B05E9618F0B1}" srcOrd="0" destOrd="0" presId="urn:microsoft.com/office/officeart/2005/8/layout/hProcess9"/>
    <dgm:cxn modelId="{CC9D5A23-4BE0-4142-BE30-887BB6609478}" type="presParOf" srcId="{55AE1C37-EEAA-4ED5-B821-C91FC34364E2}" destId="{CC89F7A7-6188-4F42-AE79-825C9251BFDF}" srcOrd="1" destOrd="0" presId="urn:microsoft.com/office/officeart/2005/8/layout/hProcess9"/>
    <dgm:cxn modelId="{1D1F758F-A8F1-4BC5-A895-5BD9A16FCF6E}" type="presParOf" srcId="{CC89F7A7-6188-4F42-AE79-825C9251BFDF}" destId="{13F2CADB-B740-4AA0-B08C-B18058110486}" srcOrd="0" destOrd="0" presId="urn:microsoft.com/office/officeart/2005/8/layout/hProcess9"/>
    <dgm:cxn modelId="{8F411238-0DBF-4B9D-9B1C-7123B15ED2E6}" type="presParOf" srcId="{CC89F7A7-6188-4F42-AE79-825C9251BFDF}" destId="{CFB48B64-A4BF-4627-8FB3-6BB9DB596AAD}" srcOrd="1" destOrd="0" presId="urn:microsoft.com/office/officeart/2005/8/layout/hProcess9"/>
    <dgm:cxn modelId="{3D07E78C-C7A6-4DEB-A754-DF44C955CC2E}" type="presParOf" srcId="{CC89F7A7-6188-4F42-AE79-825C9251BFDF}" destId="{A9DB7435-1358-47C2-B5A7-8C6F7A91A8F2}" srcOrd="2" destOrd="0" presId="urn:microsoft.com/office/officeart/2005/8/layout/hProcess9"/>
    <dgm:cxn modelId="{CDD080C9-E8C5-419A-B256-08B421C54575}" type="presParOf" srcId="{CC89F7A7-6188-4F42-AE79-825C9251BFDF}" destId="{364E60DC-E3D5-442D-AC9C-B89E76A9A5FA}" srcOrd="3" destOrd="0" presId="urn:microsoft.com/office/officeart/2005/8/layout/hProcess9"/>
    <dgm:cxn modelId="{D4AACA0D-00EE-4973-8CD5-67864FCC40A9}" type="presParOf" srcId="{CC89F7A7-6188-4F42-AE79-825C9251BFDF}" destId="{0E1994DD-3B75-4206-9444-C917360491AC}" srcOrd="4" destOrd="0" presId="urn:microsoft.com/office/officeart/2005/8/layout/hProcess9"/>
    <dgm:cxn modelId="{FD0AB218-EF23-4A8F-8B72-7C43E10EB921}" type="presParOf" srcId="{CC89F7A7-6188-4F42-AE79-825C9251BFDF}" destId="{3CD64454-0129-4B98-BD53-094B96B0E26E}" srcOrd="5" destOrd="0" presId="urn:microsoft.com/office/officeart/2005/8/layout/hProcess9"/>
    <dgm:cxn modelId="{86CCCAD2-FC3F-4CE4-AE35-8A229567742C}" type="presParOf" srcId="{CC89F7A7-6188-4F42-AE79-825C9251BFDF}" destId="{73069CDD-FAF1-491B-8AC0-56AF8F37BD7A}" srcOrd="6" destOrd="0" presId="urn:microsoft.com/office/officeart/2005/8/layout/hProcess9"/>
    <dgm:cxn modelId="{BCF84251-4F8E-4C86-91D0-1927D34FCB1B}" type="presParOf" srcId="{CC89F7A7-6188-4F42-AE79-825C9251BFDF}" destId="{8C442E56-41F1-4907-9BD7-C84A886F8B46}" srcOrd="7" destOrd="0" presId="urn:microsoft.com/office/officeart/2005/8/layout/hProcess9"/>
    <dgm:cxn modelId="{554B83D9-5F6A-4001-8E31-8133B80DC37C}" type="presParOf" srcId="{CC89F7A7-6188-4F42-AE79-825C9251BFDF}" destId="{35171B26-85D2-486C-8154-98547528290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1E5C32-305B-4CAE-9DE1-6EFAC55389A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F5C451C-9236-437F-A28A-9F69E9D5B377}">
      <dgm:prSet phldrT="[Texto]" custT="1"/>
      <dgm:spPr/>
      <dgm:t>
        <a:bodyPr/>
        <a:lstStyle/>
        <a:p>
          <a:pPr algn="just"/>
          <a:r>
            <a:rPr lang="es-EC" sz="1600" b="1" dirty="0" smtClean="0">
              <a:solidFill>
                <a:srgbClr val="002060"/>
              </a:solidFill>
              <a:latin typeface="+mn-lt"/>
            </a:rPr>
            <a:t>Medida 1 </a:t>
          </a:r>
          <a:r>
            <a:rPr lang="es-ES" sz="1600" b="1" dirty="0" smtClean="0">
              <a:solidFill>
                <a:srgbClr val="002060"/>
              </a:solidFill>
              <a:latin typeface="+mn-lt"/>
            </a:rPr>
            <a:t>Una Acción un Voto</a:t>
          </a:r>
          <a:endParaRPr lang="es-ES" sz="1600" b="0" dirty="0">
            <a:solidFill>
              <a:srgbClr val="002060"/>
            </a:solidFill>
            <a:latin typeface="+mn-lt"/>
          </a:endParaRPr>
        </a:p>
      </dgm:t>
    </dgm:pt>
    <dgm:pt modelId="{79B27A6C-ED55-4845-8442-6A3CEC9E03FB}" type="parTrans" cxnId="{CB00D91C-ABCD-44DF-AA0B-5418BB7F0808}">
      <dgm:prSet/>
      <dgm:spPr/>
      <dgm:t>
        <a:bodyPr/>
        <a:lstStyle/>
        <a:p>
          <a:endParaRPr lang="es-ES" sz="1600" b="1">
            <a:solidFill>
              <a:srgbClr val="002060"/>
            </a:solidFill>
            <a:latin typeface="+mn-lt"/>
          </a:endParaRPr>
        </a:p>
      </dgm:t>
    </dgm:pt>
    <dgm:pt modelId="{A43217AA-212D-496C-A9BF-FDF41AAADDC9}" type="sibTrans" cxnId="{CB00D91C-ABCD-44DF-AA0B-5418BB7F0808}">
      <dgm:prSet/>
      <dgm:spPr/>
      <dgm:t>
        <a:bodyPr/>
        <a:lstStyle/>
        <a:p>
          <a:endParaRPr lang="es-ES" sz="1600" b="1">
            <a:solidFill>
              <a:srgbClr val="002060"/>
            </a:solidFill>
            <a:latin typeface="+mn-lt"/>
          </a:endParaRPr>
        </a:p>
      </dgm:t>
    </dgm:pt>
    <dgm:pt modelId="{30B4F98B-B4D0-42A4-A553-AB0B1FE1E502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  <a:latin typeface="+mn-lt"/>
            </a:rPr>
            <a:t>(4) Información cooperativa de la página web</a:t>
          </a:r>
          <a:endParaRPr lang="es-ES" sz="1600" b="1" dirty="0">
            <a:solidFill>
              <a:srgbClr val="002060"/>
            </a:solidFill>
            <a:latin typeface="+mn-lt"/>
          </a:endParaRPr>
        </a:p>
      </dgm:t>
    </dgm:pt>
    <dgm:pt modelId="{E7C5BA54-37A6-4874-BF83-E02D6838DB82}" type="parTrans" cxnId="{969B39ED-8A7C-4A7F-A539-86409FE36A0C}">
      <dgm:prSet/>
      <dgm:spPr/>
      <dgm:t>
        <a:bodyPr/>
        <a:lstStyle/>
        <a:p>
          <a:endParaRPr lang="es-ES" sz="1600" b="1">
            <a:solidFill>
              <a:srgbClr val="002060"/>
            </a:solidFill>
            <a:latin typeface="+mn-lt"/>
          </a:endParaRPr>
        </a:p>
      </dgm:t>
    </dgm:pt>
    <dgm:pt modelId="{7B49CF61-598E-436F-A95C-DFEC942ECF75}" type="sibTrans" cxnId="{969B39ED-8A7C-4A7F-A539-86409FE36A0C}">
      <dgm:prSet/>
      <dgm:spPr/>
      <dgm:t>
        <a:bodyPr/>
        <a:lstStyle/>
        <a:p>
          <a:endParaRPr lang="es-ES" sz="1600" b="1">
            <a:solidFill>
              <a:srgbClr val="002060"/>
            </a:solidFill>
            <a:latin typeface="+mn-lt"/>
          </a:endParaRPr>
        </a:p>
      </dgm:t>
    </dgm:pt>
    <dgm:pt modelId="{DEB234CC-4533-4644-9D7B-546E54FA3403}">
      <dgm:prSet phldrT="[Texto]" custT="1"/>
      <dgm:spPr/>
      <dgm:t>
        <a:bodyPr/>
        <a:lstStyle/>
        <a:p>
          <a:r>
            <a:rPr lang="es-ES" sz="1600" b="1" i="0" dirty="0" smtClean="0">
              <a:solidFill>
                <a:srgbClr val="002060"/>
              </a:solidFill>
            </a:rPr>
            <a:t>15)Cese o ejercicio de acción de responsabilidad contra los administradores</a:t>
          </a:r>
          <a:endParaRPr lang="es-ES" sz="1600" b="1" dirty="0">
            <a:solidFill>
              <a:srgbClr val="002060"/>
            </a:solidFill>
            <a:latin typeface="+mn-lt"/>
          </a:endParaRPr>
        </a:p>
      </dgm:t>
    </dgm:pt>
    <dgm:pt modelId="{801BA4BE-4590-4CB9-9716-4A9D6989848F}" type="parTrans" cxnId="{1739690E-577A-4217-86A2-9F93D9C70A02}">
      <dgm:prSet/>
      <dgm:spPr/>
      <dgm:t>
        <a:bodyPr/>
        <a:lstStyle/>
        <a:p>
          <a:endParaRPr lang="es-ES" sz="1600" b="1">
            <a:solidFill>
              <a:srgbClr val="002060"/>
            </a:solidFill>
            <a:latin typeface="+mn-lt"/>
          </a:endParaRPr>
        </a:p>
      </dgm:t>
    </dgm:pt>
    <dgm:pt modelId="{2809FE04-8BBE-4689-A5C1-1DE0996E4D9C}" type="sibTrans" cxnId="{1739690E-577A-4217-86A2-9F93D9C70A02}">
      <dgm:prSet/>
      <dgm:spPr/>
      <dgm:t>
        <a:bodyPr/>
        <a:lstStyle/>
        <a:p>
          <a:endParaRPr lang="es-ES" sz="1600" b="1">
            <a:solidFill>
              <a:srgbClr val="002060"/>
            </a:solidFill>
            <a:latin typeface="+mn-lt"/>
          </a:endParaRPr>
        </a:p>
      </dgm:t>
    </dgm:pt>
    <dgm:pt modelId="{FB681932-7E18-4E24-8E76-C72897382716}">
      <dgm:prSet custT="1"/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  <a:latin typeface="+mn-lt"/>
            </a:rPr>
            <a:t>5) </a:t>
          </a:r>
          <a:r>
            <a:rPr lang="es-ES" sz="1600" b="1" i="0" dirty="0" smtClean="0">
              <a:solidFill>
                <a:srgbClr val="002060"/>
              </a:solidFill>
            </a:rPr>
            <a:t>Eliminación blindajes anti opa</a:t>
          </a:r>
          <a:endParaRPr lang="es-ES" sz="1600" b="1" dirty="0">
            <a:solidFill>
              <a:srgbClr val="002060"/>
            </a:solidFill>
            <a:latin typeface="+mn-lt"/>
          </a:endParaRPr>
        </a:p>
      </dgm:t>
    </dgm:pt>
    <dgm:pt modelId="{283955A9-95C5-48B0-881B-D60726413AAA}" type="parTrans" cxnId="{AE43C676-86D9-4417-9836-E1F9CBD27EF5}">
      <dgm:prSet/>
      <dgm:spPr/>
      <dgm:t>
        <a:bodyPr/>
        <a:lstStyle/>
        <a:p>
          <a:endParaRPr lang="es-ES" sz="1600" b="1">
            <a:solidFill>
              <a:srgbClr val="002060"/>
            </a:solidFill>
            <a:latin typeface="+mn-lt"/>
          </a:endParaRPr>
        </a:p>
      </dgm:t>
    </dgm:pt>
    <dgm:pt modelId="{A14F8A22-0A8F-46E0-B50A-147E28A03D4F}" type="sibTrans" cxnId="{AE43C676-86D9-4417-9836-E1F9CBD27EF5}">
      <dgm:prSet/>
      <dgm:spPr/>
      <dgm:t>
        <a:bodyPr/>
        <a:lstStyle/>
        <a:p>
          <a:endParaRPr lang="es-ES" sz="1600" b="1">
            <a:solidFill>
              <a:srgbClr val="002060"/>
            </a:solidFill>
            <a:latin typeface="+mn-lt"/>
          </a:endParaRPr>
        </a:p>
      </dgm:t>
    </dgm:pt>
    <dgm:pt modelId="{2DB1F2A4-7DEE-4278-B5F8-48D7557ABC5C}">
      <dgm:prSet custT="1"/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  <a:latin typeface="+mn-lt"/>
            </a:rPr>
            <a:t>4) Sistemas de Alerta</a:t>
          </a:r>
          <a:endParaRPr lang="es-ES" sz="1600" b="1" dirty="0">
            <a:solidFill>
              <a:srgbClr val="002060"/>
            </a:solidFill>
            <a:latin typeface="+mn-lt"/>
          </a:endParaRPr>
        </a:p>
      </dgm:t>
    </dgm:pt>
    <dgm:pt modelId="{15230D40-96F3-4F25-B253-3A70CFFFAD68}" type="parTrans" cxnId="{F593ADB5-7751-4AD0-A737-F082537A7807}">
      <dgm:prSet/>
      <dgm:spPr/>
      <dgm:t>
        <a:bodyPr/>
        <a:lstStyle/>
        <a:p>
          <a:endParaRPr lang="es-ES" sz="1600" b="1">
            <a:solidFill>
              <a:srgbClr val="002060"/>
            </a:solidFill>
            <a:latin typeface="+mn-lt"/>
          </a:endParaRPr>
        </a:p>
      </dgm:t>
    </dgm:pt>
    <dgm:pt modelId="{9AC33449-849A-4554-B310-C10F7117208C}" type="sibTrans" cxnId="{F593ADB5-7751-4AD0-A737-F082537A7807}">
      <dgm:prSet/>
      <dgm:spPr/>
      <dgm:t>
        <a:bodyPr/>
        <a:lstStyle/>
        <a:p>
          <a:endParaRPr lang="es-ES" sz="1600" b="1">
            <a:solidFill>
              <a:srgbClr val="002060"/>
            </a:solidFill>
            <a:latin typeface="+mn-lt"/>
          </a:endParaRPr>
        </a:p>
      </dgm:t>
    </dgm:pt>
    <dgm:pt modelId="{AEA5C2B9-C706-4E69-9E7A-E53DE35918C9}">
      <dgm:prSet custT="1"/>
      <dgm:spPr/>
      <dgm:t>
        <a:bodyPr/>
        <a:lstStyle/>
        <a:p>
          <a:r>
            <a:rPr lang="es-ES" sz="1600" b="1" i="0" dirty="0" smtClean="0">
              <a:solidFill>
                <a:srgbClr val="002060"/>
              </a:solidFill>
            </a:rPr>
            <a:t>14)Posibilidad de voto a Distancia</a:t>
          </a:r>
          <a:endParaRPr lang="es-ES" sz="1600" b="1" dirty="0">
            <a:solidFill>
              <a:srgbClr val="002060"/>
            </a:solidFill>
            <a:latin typeface="+mn-lt"/>
          </a:endParaRPr>
        </a:p>
      </dgm:t>
    </dgm:pt>
    <dgm:pt modelId="{4D41A93C-05BA-49F5-A1D1-93DDF3AEEDA2}" type="parTrans" cxnId="{ED3825FB-E4C8-4469-B9DB-EF4441B03E0A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64261712-D2C9-4052-8A72-09B79CAE3E00}" type="sibTrans" cxnId="{ED3825FB-E4C8-4469-B9DB-EF4441B03E0A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778FBD19-CC0E-489F-B302-7162A4E7F856}">
      <dgm:prSet custT="1"/>
      <dgm:spPr/>
      <dgm:t>
        <a:bodyPr/>
        <a:lstStyle/>
        <a:p>
          <a:r>
            <a:rPr lang="es-ES" sz="1600" b="1" i="0" dirty="0" smtClean="0">
              <a:solidFill>
                <a:srgbClr val="002060"/>
              </a:solidFill>
            </a:rPr>
            <a:t>9) Capacidad de introducir Temas en la Agenda:</a:t>
          </a:r>
          <a:endParaRPr lang="es-ES" sz="1600" b="1" dirty="0">
            <a:solidFill>
              <a:srgbClr val="002060"/>
            </a:solidFill>
            <a:latin typeface="+mn-lt"/>
          </a:endParaRPr>
        </a:p>
      </dgm:t>
    </dgm:pt>
    <dgm:pt modelId="{933FE6BF-315A-4EB9-BD14-ED7492F4522B}" type="parTrans" cxnId="{E942DEDB-418B-4EE1-BAD9-E5CA85FDF1FD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04885E89-CEDF-4A38-B65D-03DE1DA7F7C2}" type="sibTrans" cxnId="{E942DEDB-418B-4EE1-BAD9-E5CA85FDF1FD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F09BB913-6C0A-4469-A506-E4434ED3A221}">
      <dgm:prSet phldrT="[Texto]"/>
      <dgm:spPr/>
      <dgm:t>
        <a:bodyPr/>
        <a:lstStyle/>
        <a:p>
          <a:endParaRPr lang="es-ES" sz="1600"/>
        </a:p>
      </dgm:t>
    </dgm:pt>
    <dgm:pt modelId="{A8635071-E00B-465E-B395-F0DA196028D6}" type="parTrans" cxnId="{CDE26EA1-813E-4A4E-9A42-F7C790C1D980}">
      <dgm:prSet/>
      <dgm:spPr/>
      <dgm:t>
        <a:bodyPr/>
        <a:lstStyle/>
        <a:p>
          <a:endParaRPr lang="es-ES" sz="1600"/>
        </a:p>
      </dgm:t>
    </dgm:pt>
    <dgm:pt modelId="{4C1411E2-057B-44F6-856F-9853C6362C81}" type="sibTrans" cxnId="{CDE26EA1-813E-4A4E-9A42-F7C790C1D980}">
      <dgm:prSet/>
      <dgm:spPr/>
      <dgm:t>
        <a:bodyPr/>
        <a:lstStyle/>
        <a:p>
          <a:endParaRPr lang="es-ES" sz="1600"/>
        </a:p>
      </dgm:t>
    </dgm:pt>
    <dgm:pt modelId="{BF99E0C3-438A-4F52-B426-066DFACFC5F2}">
      <dgm:prSet/>
      <dgm:spPr/>
      <dgm:t>
        <a:bodyPr/>
        <a:lstStyle/>
        <a:p>
          <a:endParaRPr lang="es-ES" sz="1600" b="1" dirty="0">
            <a:solidFill>
              <a:srgbClr val="002060"/>
            </a:solidFill>
            <a:latin typeface="+mn-lt"/>
          </a:endParaRPr>
        </a:p>
      </dgm:t>
    </dgm:pt>
    <dgm:pt modelId="{861CF40F-D1C6-4D45-8E3D-D720DD211412}" type="parTrans" cxnId="{5255B996-D151-44FF-A501-4BEC4CD27CBB}">
      <dgm:prSet/>
      <dgm:spPr/>
      <dgm:t>
        <a:bodyPr/>
        <a:lstStyle/>
        <a:p>
          <a:endParaRPr lang="es-ES" sz="1600"/>
        </a:p>
      </dgm:t>
    </dgm:pt>
    <dgm:pt modelId="{B51F2598-2235-4CB7-971D-4129582F697F}" type="sibTrans" cxnId="{5255B996-D151-44FF-A501-4BEC4CD27CBB}">
      <dgm:prSet/>
      <dgm:spPr/>
      <dgm:t>
        <a:bodyPr/>
        <a:lstStyle/>
        <a:p>
          <a:endParaRPr lang="es-ES" sz="1600"/>
        </a:p>
      </dgm:t>
    </dgm:pt>
    <dgm:pt modelId="{0AD99399-2076-440F-9BCD-BBFB68DF6BF4}" type="pres">
      <dgm:prSet presAssocID="{3C1E5C32-305B-4CAE-9DE1-6EFAC55389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B5774EC-A498-4950-B4F9-05CAA8905D91}" type="pres">
      <dgm:prSet presAssocID="{3C1E5C32-305B-4CAE-9DE1-6EFAC55389A6}" presName="Name1" presStyleCnt="0"/>
      <dgm:spPr/>
      <dgm:t>
        <a:bodyPr/>
        <a:lstStyle/>
        <a:p>
          <a:endParaRPr lang="es-ES"/>
        </a:p>
      </dgm:t>
    </dgm:pt>
    <dgm:pt modelId="{7F842D8D-6F5D-4D9A-B7E1-ABC0EF11E2D2}" type="pres">
      <dgm:prSet presAssocID="{3C1E5C32-305B-4CAE-9DE1-6EFAC55389A6}" presName="cycle" presStyleCnt="0"/>
      <dgm:spPr/>
      <dgm:t>
        <a:bodyPr/>
        <a:lstStyle/>
        <a:p>
          <a:endParaRPr lang="es-ES"/>
        </a:p>
      </dgm:t>
    </dgm:pt>
    <dgm:pt modelId="{659C2082-4582-451E-B22F-FB74481412F5}" type="pres">
      <dgm:prSet presAssocID="{3C1E5C32-305B-4CAE-9DE1-6EFAC55389A6}" presName="srcNode" presStyleLbl="node1" presStyleIdx="0" presStyleCnt="7"/>
      <dgm:spPr/>
      <dgm:t>
        <a:bodyPr/>
        <a:lstStyle/>
        <a:p>
          <a:endParaRPr lang="es-ES"/>
        </a:p>
      </dgm:t>
    </dgm:pt>
    <dgm:pt modelId="{AD2AF8B1-1392-412A-8F7A-9F20C57FCA4B}" type="pres">
      <dgm:prSet presAssocID="{3C1E5C32-305B-4CAE-9DE1-6EFAC55389A6}" presName="conn" presStyleLbl="parChTrans1D2" presStyleIdx="0" presStyleCnt="1"/>
      <dgm:spPr/>
      <dgm:t>
        <a:bodyPr/>
        <a:lstStyle/>
        <a:p>
          <a:endParaRPr lang="es-ES"/>
        </a:p>
      </dgm:t>
    </dgm:pt>
    <dgm:pt modelId="{A07E946F-E46E-4DE7-8D71-E15401033610}" type="pres">
      <dgm:prSet presAssocID="{3C1E5C32-305B-4CAE-9DE1-6EFAC55389A6}" presName="extraNode" presStyleLbl="node1" presStyleIdx="0" presStyleCnt="7"/>
      <dgm:spPr/>
      <dgm:t>
        <a:bodyPr/>
        <a:lstStyle/>
        <a:p>
          <a:endParaRPr lang="es-ES"/>
        </a:p>
      </dgm:t>
    </dgm:pt>
    <dgm:pt modelId="{B82E5FED-96F4-49F3-BB87-E9B7A3606D4B}" type="pres">
      <dgm:prSet presAssocID="{3C1E5C32-305B-4CAE-9DE1-6EFAC55389A6}" presName="dstNode" presStyleLbl="node1" presStyleIdx="0" presStyleCnt="7"/>
      <dgm:spPr/>
      <dgm:t>
        <a:bodyPr/>
        <a:lstStyle/>
        <a:p>
          <a:endParaRPr lang="es-ES"/>
        </a:p>
      </dgm:t>
    </dgm:pt>
    <dgm:pt modelId="{2652C79A-2774-4A6E-AF55-8CE5DF1ECF3F}" type="pres">
      <dgm:prSet presAssocID="{5F5C451C-9236-437F-A28A-9F69E9D5B377}" presName="text_1" presStyleLbl="node1" presStyleIdx="0" presStyleCnt="7" custScaleY="62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258470-C4CB-4C4F-84ED-EB7633253BBA}" type="pres">
      <dgm:prSet presAssocID="{5F5C451C-9236-437F-A28A-9F69E9D5B377}" presName="accent_1" presStyleCnt="0"/>
      <dgm:spPr/>
      <dgm:t>
        <a:bodyPr/>
        <a:lstStyle/>
        <a:p>
          <a:endParaRPr lang="es-ES"/>
        </a:p>
      </dgm:t>
    </dgm:pt>
    <dgm:pt modelId="{953AABA1-1317-45E3-B2CC-6BC52E27ED48}" type="pres">
      <dgm:prSet presAssocID="{5F5C451C-9236-437F-A28A-9F69E9D5B377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46A71D4-187B-4B84-958E-D91FD0133730}" type="pres">
      <dgm:prSet presAssocID="{30B4F98B-B4D0-42A4-A553-AB0B1FE1E502}" presName="text_2" presStyleLbl="node1" presStyleIdx="1" presStyleCnt="7" custScaleY="124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3B1B1E-5DB5-440A-AAB5-27D47E7FFC8B}" type="pres">
      <dgm:prSet presAssocID="{30B4F98B-B4D0-42A4-A553-AB0B1FE1E502}" presName="accent_2" presStyleCnt="0"/>
      <dgm:spPr/>
      <dgm:t>
        <a:bodyPr/>
        <a:lstStyle/>
        <a:p>
          <a:endParaRPr lang="es-ES"/>
        </a:p>
      </dgm:t>
    </dgm:pt>
    <dgm:pt modelId="{6C585267-853B-4C2A-BFDC-3CF10E1BF9ED}" type="pres">
      <dgm:prSet presAssocID="{30B4F98B-B4D0-42A4-A553-AB0B1FE1E502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FB308CA-05A0-4E13-B285-2B71B51288A0}" type="pres">
      <dgm:prSet presAssocID="{2DB1F2A4-7DEE-4278-B5F8-48D7557ABC5C}" presName="text_3" presStyleLbl="node1" presStyleIdx="2" presStyleCnt="7" custScaleY="124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F1579F-7457-4919-81BA-B1CDEBC2754B}" type="pres">
      <dgm:prSet presAssocID="{2DB1F2A4-7DEE-4278-B5F8-48D7557ABC5C}" presName="accent_3" presStyleCnt="0"/>
      <dgm:spPr/>
      <dgm:t>
        <a:bodyPr/>
        <a:lstStyle/>
        <a:p>
          <a:endParaRPr lang="es-ES"/>
        </a:p>
      </dgm:t>
    </dgm:pt>
    <dgm:pt modelId="{73FFF7F3-E225-48EC-88AF-7418DAAE6807}" type="pres">
      <dgm:prSet presAssocID="{2DB1F2A4-7DEE-4278-B5F8-48D7557ABC5C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1335B3D-1B7F-467B-89CC-132419C21870}" type="pres">
      <dgm:prSet presAssocID="{FB681932-7E18-4E24-8E76-C72897382716}" presName="text_4" presStyleLbl="node1" presStyleIdx="3" presStyleCnt="7" custScaleY="124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6094C5-0264-4B3B-935D-E1614112A373}" type="pres">
      <dgm:prSet presAssocID="{FB681932-7E18-4E24-8E76-C72897382716}" presName="accent_4" presStyleCnt="0"/>
      <dgm:spPr/>
      <dgm:t>
        <a:bodyPr/>
        <a:lstStyle/>
        <a:p>
          <a:endParaRPr lang="es-ES"/>
        </a:p>
      </dgm:t>
    </dgm:pt>
    <dgm:pt modelId="{C9811F00-5D35-4E38-95EC-614CA41642C2}" type="pres">
      <dgm:prSet presAssocID="{FB681932-7E18-4E24-8E76-C72897382716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E103537-1AE4-4598-AD3A-1025653DFCEA}" type="pres">
      <dgm:prSet presAssocID="{778FBD19-CC0E-489F-B302-7162A4E7F85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7048B6-EE30-42FE-BFB6-46D0D18DD55E}" type="pres">
      <dgm:prSet presAssocID="{778FBD19-CC0E-489F-B302-7162A4E7F856}" presName="accent_5" presStyleCnt="0"/>
      <dgm:spPr/>
    </dgm:pt>
    <dgm:pt modelId="{CD319868-348B-4B71-9482-D420003294FD}" type="pres">
      <dgm:prSet presAssocID="{778FBD19-CC0E-489F-B302-7162A4E7F856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0828628-319D-4BAD-9E85-A6AD47083429}" type="pres">
      <dgm:prSet presAssocID="{AEA5C2B9-C706-4E69-9E7A-E53DE35918C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3B356A-1E26-455D-80A7-FC2304C60150}" type="pres">
      <dgm:prSet presAssocID="{AEA5C2B9-C706-4E69-9E7A-E53DE35918C9}" presName="accent_6" presStyleCnt="0"/>
      <dgm:spPr/>
    </dgm:pt>
    <dgm:pt modelId="{FFFB6117-2648-40DC-A443-11C8C294F850}" type="pres">
      <dgm:prSet presAssocID="{AEA5C2B9-C706-4E69-9E7A-E53DE35918C9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1171CB8-C63C-4C24-A75A-9B6BD9C97BFB}" type="pres">
      <dgm:prSet presAssocID="{DEB234CC-4533-4644-9D7B-546E54FA340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765A7-D052-41D7-9864-8AC61A9A4450}" type="pres">
      <dgm:prSet presAssocID="{DEB234CC-4533-4644-9D7B-546E54FA3403}" presName="accent_7" presStyleCnt="0"/>
      <dgm:spPr/>
    </dgm:pt>
    <dgm:pt modelId="{EC947765-E936-4FA2-BE80-1FF5FA5BCE82}" type="pres">
      <dgm:prSet presAssocID="{DEB234CC-4533-4644-9D7B-546E54FA3403}" presName="accentRepeatNode" presStyleLbl="solidFgAcc1" presStyleIdx="6" presStyleCnt="7" custLinFactNeighborX="402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1B6C4E7C-EB74-4E0B-8806-47A912F1C64B}" type="presOf" srcId="{2DB1F2A4-7DEE-4278-B5F8-48D7557ABC5C}" destId="{6FB308CA-05A0-4E13-B285-2B71B51288A0}" srcOrd="0" destOrd="0" presId="urn:microsoft.com/office/officeart/2008/layout/VerticalCurvedList"/>
    <dgm:cxn modelId="{D798A811-CEA6-490C-84DF-1635D9312A99}" type="presOf" srcId="{A43217AA-212D-496C-A9BF-FDF41AAADDC9}" destId="{AD2AF8B1-1392-412A-8F7A-9F20C57FCA4B}" srcOrd="0" destOrd="0" presId="urn:microsoft.com/office/officeart/2008/layout/VerticalCurvedList"/>
    <dgm:cxn modelId="{B12BDACE-3D96-462E-BF29-3039EE51B03D}" type="presOf" srcId="{30B4F98B-B4D0-42A4-A553-AB0B1FE1E502}" destId="{446A71D4-187B-4B84-958E-D91FD0133730}" srcOrd="0" destOrd="0" presId="urn:microsoft.com/office/officeart/2008/layout/VerticalCurvedList"/>
    <dgm:cxn modelId="{123B227D-76DB-47C5-916C-54981FE3D8F3}" type="presOf" srcId="{5F5C451C-9236-437F-A28A-9F69E9D5B377}" destId="{2652C79A-2774-4A6E-AF55-8CE5DF1ECF3F}" srcOrd="0" destOrd="0" presId="urn:microsoft.com/office/officeart/2008/layout/VerticalCurvedList"/>
    <dgm:cxn modelId="{F593ADB5-7751-4AD0-A737-F082537A7807}" srcId="{3C1E5C32-305B-4CAE-9DE1-6EFAC55389A6}" destId="{2DB1F2A4-7DEE-4278-B5F8-48D7557ABC5C}" srcOrd="2" destOrd="0" parTransId="{15230D40-96F3-4F25-B253-3A70CFFFAD68}" sibTransId="{9AC33449-849A-4554-B310-C10F7117208C}"/>
    <dgm:cxn modelId="{5255B996-D151-44FF-A501-4BEC4CD27CBB}" srcId="{F09BB913-6C0A-4469-A506-E4434ED3A221}" destId="{BF99E0C3-438A-4F52-B426-066DFACFC5F2}" srcOrd="0" destOrd="0" parTransId="{861CF40F-D1C6-4D45-8E3D-D720DD211412}" sibTransId="{B51F2598-2235-4CB7-971D-4129582F697F}"/>
    <dgm:cxn modelId="{969B39ED-8A7C-4A7F-A539-86409FE36A0C}" srcId="{3C1E5C32-305B-4CAE-9DE1-6EFAC55389A6}" destId="{30B4F98B-B4D0-42A4-A553-AB0B1FE1E502}" srcOrd="1" destOrd="0" parTransId="{E7C5BA54-37A6-4874-BF83-E02D6838DB82}" sibTransId="{7B49CF61-598E-436F-A95C-DFEC942ECF75}"/>
    <dgm:cxn modelId="{663A8662-0846-4111-ABCB-10DF7FAA62FB}" type="presOf" srcId="{3C1E5C32-305B-4CAE-9DE1-6EFAC55389A6}" destId="{0AD99399-2076-440F-9BCD-BBFB68DF6BF4}" srcOrd="0" destOrd="0" presId="urn:microsoft.com/office/officeart/2008/layout/VerticalCurvedList"/>
    <dgm:cxn modelId="{AE43C676-86D9-4417-9836-E1F9CBD27EF5}" srcId="{3C1E5C32-305B-4CAE-9DE1-6EFAC55389A6}" destId="{FB681932-7E18-4E24-8E76-C72897382716}" srcOrd="3" destOrd="0" parTransId="{283955A9-95C5-48B0-881B-D60726413AAA}" sibTransId="{A14F8A22-0A8F-46E0-B50A-147E28A03D4F}"/>
    <dgm:cxn modelId="{E942DEDB-418B-4EE1-BAD9-E5CA85FDF1FD}" srcId="{3C1E5C32-305B-4CAE-9DE1-6EFAC55389A6}" destId="{778FBD19-CC0E-489F-B302-7162A4E7F856}" srcOrd="4" destOrd="0" parTransId="{933FE6BF-315A-4EB9-BD14-ED7492F4522B}" sibTransId="{04885E89-CEDF-4A38-B65D-03DE1DA7F7C2}"/>
    <dgm:cxn modelId="{CB00D91C-ABCD-44DF-AA0B-5418BB7F0808}" srcId="{3C1E5C32-305B-4CAE-9DE1-6EFAC55389A6}" destId="{5F5C451C-9236-437F-A28A-9F69E9D5B377}" srcOrd="0" destOrd="0" parTransId="{79B27A6C-ED55-4845-8442-6A3CEC9E03FB}" sibTransId="{A43217AA-212D-496C-A9BF-FDF41AAADDC9}"/>
    <dgm:cxn modelId="{C553EDB6-E594-4361-A94E-EE7E5F24790D}" type="presOf" srcId="{DEB234CC-4533-4644-9D7B-546E54FA3403}" destId="{51171CB8-C63C-4C24-A75A-9B6BD9C97BFB}" srcOrd="0" destOrd="0" presId="urn:microsoft.com/office/officeart/2008/layout/VerticalCurvedList"/>
    <dgm:cxn modelId="{2E652AFF-33FB-44C0-910B-895679B8C4DB}" type="presOf" srcId="{778FBD19-CC0E-489F-B302-7162A4E7F856}" destId="{EE103537-1AE4-4598-AD3A-1025653DFCEA}" srcOrd="0" destOrd="0" presId="urn:microsoft.com/office/officeart/2008/layout/VerticalCurvedList"/>
    <dgm:cxn modelId="{CA1D6B1C-BB9E-479E-A29C-54CB3D4EF2B3}" type="presOf" srcId="{FB681932-7E18-4E24-8E76-C72897382716}" destId="{31335B3D-1B7F-467B-89CC-132419C21870}" srcOrd="0" destOrd="0" presId="urn:microsoft.com/office/officeart/2008/layout/VerticalCurvedList"/>
    <dgm:cxn modelId="{1739690E-577A-4217-86A2-9F93D9C70A02}" srcId="{3C1E5C32-305B-4CAE-9DE1-6EFAC55389A6}" destId="{DEB234CC-4533-4644-9D7B-546E54FA3403}" srcOrd="6" destOrd="0" parTransId="{801BA4BE-4590-4CB9-9716-4A9D6989848F}" sibTransId="{2809FE04-8BBE-4689-A5C1-1DE0996E4D9C}"/>
    <dgm:cxn modelId="{CDE26EA1-813E-4A4E-9A42-F7C790C1D980}" srcId="{3C1E5C32-305B-4CAE-9DE1-6EFAC55389A6}" destId="{F09BB913-6C0A-4469-A506-E4434ED3A221}" srcOrd="7" destOrd="0" parTransId="{A8635071-E00B-465E-B395-F0DA196028D6}" sibTransId="{4C1411E2-057B-44F6-856F-9853C6362C81}"/>
    <dgm:cxn modelId="{4644D482-9E8C-4952-BF04-DC3B363345DD}" type="presOf" srcId="{AEA5C2B9-C706-4E69-9E7A-E53DE35918C9}" destId="{50828628-319D-4BAD-9E85-A6AD47083429}" srcOrd="0" destOrd="0" presId="urn:microsoft.com/office/officeart/2008/layout/VerticalCurvedList"/>
    <dgm:cxn modelId="{ED3825FB-E4C8-4469-B9DB-EF4441B03E0A}" srcId="{3C1E5C32-305B-4CAE-9DE1-6EFAC55389A6}" destId="{AEA5C2B9-C706-4E69-9E7A-E53DE35918C9}" srcOrd="5" destOrd="0" parTransId="{4D41A93C-05BA-49F5-A1D1-93DDF3AEEDA2}" sibTransId="{64261712-D2C9-4052-8A72-09B79CAE3E00}"/>
    <dgm:cxn modelId="{4DFC6ADB-B30A-485E-A4EA-8A0E3085EA7E}" type="presParOf" srcId="{0AD99399-2076-440F-9BCD-BBFB68DF6BF4}" destId="{9B5774EC-A498-4950-B4F9-05CAA8905D91}" srcOrd="0" destOrd="0" presId="urn:microsoft.com/office/officeart/2008/layout/VerticalCurvedList"/>
    <dgm:cxn modelId="{ABD53DFF-8092-4373-8D96-B31B8C4EF1CC}" type="presParOf" srcId="{9B5774EC-A498-4950-B4F9-05CAA8905D91}" destId="{7F842D8D-6F5D-4D9A-B7E1-ABC0EF11E2D2}" srcOrd="0" destOrd="0" presId="urn:microsoft.com/office/officeart/2008/layout/VerticalCurvedList"/>
    <dgm:cxn modelId="{44E0C534-03CB-49E5-9B0E-871888BFBFD7}" type="presParOf" srcId="{7F842D8D-6F5D-4D9A-B7E1-ABC0EF11E2D2}" destId="{659C2082-4582-451E-B22F-FB74481412F5}" srcOrd="0" destOrd="0" presId="urn:microsoft.com/office/officeart/2008/layout/VerticalCurvedList"/>
    <dgm:cxn modelId="{B3594CEE-6474-4C65-A625-8A87C4230D36}" type="presParOf" srcId="{7F842D8D-6F5D-4D9A-B7E1-ABC0EF11E2D2}" destId="{AD2AF8B1-1392-412A-8F7A-9F20C57FCA4B}" srcOrd="1" destOrd="0" presId="urn:microsoft.com/office/officeart/2008/layout/VerticalCurvedList"/>
    <dgm:cxn modelId="{833AAB92-617A-4DBC-BD9C-7A449DBA86FA}" type="presParOf" srcId="{7F842D8D-6F5D-4D9A-B7E1-ABC0EF11E2D2}" destId="{A07E946F-E46E-4DE7-8D71-E15401033610}" srcOrd="2" destOrd="0" presId="urn:microsoft.com/office/officeart/2008/layout/VerticalCurvedList"/>
    <dgm:cxn modelId="{7BBF5FA1-72A2-40BC-97F9-2885BC9296E7}" type="presParOf" srcId="{7F842D8D-6F5D-4D9A-B7E1-ABC0EF11E2D2}" destId="{B82E5FED-96F4-49F3-BB87-E9B7A3606D4B}" srcOrd="3" destOrd="0" presId="urn:microsoft.com/office/officeart/2008/layout/VerticalCurvedList"/>
    <dgm:cxn modelId="{20ECCCCC-F0D7-4396-BEE9-DF5ACB102353}" type="presParOf" srcId="{9B5774EC-A498-4950-B4F9-05CAA8905D91}" destId="{2652C79A-2774-4A6E-AF55-8CE5DF1ECF3F}" srcOrd="1" destOrd="0" presId="urn:microsoft.com/office/officeart/2008/layout/VerticalCurvedList"/>
    <dgm:cxn modelId="{3948DC9C-1EF9-4904-A36F-347105E34559}" type="presParOf" srcId="{9B5774EC-A498-4950-B4F9-05CAA8905D91}" destId="{77258470-C4CB-4C4F-84ED-EB7633253BBA}" srcOrd="2" destOrd="0" presId="urn:microsoft.com/office/officeart/2008/layout/VerticalCurvedList"/>
    <dgm:cxn modelId="{DFF1EAD9-539F-4ABF-9CA2-D365DB741F91}" type="presParOf" srcId="{77258470-C4CB-4C4F-84ED-EB7633253BBA}" destId="{953AABA1-1317-45E3-B2CC-6BC52E27ED48}" srcOrd="0" destOrd="0" presId="urn:microsoft.com/office/officeart/2008/layout/VerticalCurvedList"/>
    <dgm:cxn modelId="{EE68BA09-E128-4A71-A003-1F3F0E71BD8C}" type="presParOf" srcId="{9B5774EC-A498-4950-B4F9-05CAA8905D91}" destId="{446A71D4-187B-4B84-958E-D91FD0133730}" srcOrd="3" destOrd="0" presId="urn:microsoft.com/office/officeart/2008/layout/VerticalCurvedList"/>
    <dgm:cxn modelId="{5D78DD2C-AAD5-4111-89F5-A442E76D4643}" type="presParOf" srcId="{9B5774EC-A498-4950-B4F9-05CAA8905D91}" destId="{E43B1B1E-5DB5-440A-AAB5-27D47E7FFC8B}" srcOrd="4" destOrd="0" presId="urn:microsoft.com/office/officeart/2008/layout/VerticalCurvedList"/>
    <dgm:cxn modelId="{6F6E4807-4087-4C23-BCFF-3AFBF4E0E41C}" type="presParOf" srcId="{E43B1B1E-5DB5-440A-AAB5-27D47E7FFC8B}" destId="{6C585267-853B-4C2A-BFDC-3CF10E1BF9ED}" srcOrd="0" destOrd="0" presId="urn:microsoft.com/office/officeart/2008/layout/VerticalCurvedList"/>
    <dgm:cxn modelId="{D9742026-CD05-4AD5-8911-AA8010C16D08}" type="presParOf" srcId="{9B5774EC-A498-4950-B4F9-05CAA8905D91}" destId="{6FB308CA-05A0-4E13-B285-2B71B51288A0}" srcOrd="5" destOrd="0" presId="urn:microsoft.com/office/officeart/2008/layout/VerticalCurvedList"/>
    <dgm:cxn modelId="{624CA349-C8E0-43BC-9FF9-8D0A562C0CAF}" type="presParOf" srcId="{9B5774EC-A498-4950-B4F9-05CAA8905D91}" destId="{E4F1579F-7457-4919-81BA-B1CDEBC2754B}" srcOrd="6" destOrd="0" presId="urn:microsoft.com/office/officeart/2008/layout/VerticalCurvedList"/>
    <dgm:cxn modelId="{C783CF9A-14B3-487E-8CD1-9593FC33EAA2}" type="presParOf" srcId="{E4F1579F-7457-4919-81BA-B1CDEBC2754B}" destId="{73FFF7F3-E225-48EC-88AF-7418DAAE6807}" srcOrd="0" destOrd="0" presId="urn:microsoft.com/office/officeart/2008/layout/VerticalCurvedList"/>
    <dgm:cxn modelId="{0CB71C3F-AEE2-4741-9F99-85DB64726A51}" type="presParOf" srcId="{9B5774EC-A498-4950-B4F9-05CAA8905D91}" destId="{31335B3D-1B7F-467B-89CC-132419C21870}" srcOrd="7" destOrd="0" presId="urn:microsoft.com/office/officeart/2008/layout/VerticalCurvedList"/>
    <dgm:cxn modelId="{9703C232-F3EF-4ECE-951C-5EB3691915D8}" type="presParOf" srcId="{9B5774EC-A498-4950-B4F9-05CAA8905D91}" destId="{DE6094C5-0264-4B3B-935D-E1614112A373}" srcOrd="8" destOrd="0" presId="urn:microsoft.com/office/officeart/2008/layout/VerticalCurvedList"/>
    <dgm:cxn modelId="{F50382BE-FD7D-4B2D-A340-BA41CECF1ED6}" type="presParOf" srcId="{DE6094C5-0264-4B3B-935D-E1614112A373}" destId="{C9811F00-5D35-4E38-95EC-614CA41642C2}" srcOrd="0" destOrd="0" presId="urn:microsoft.com/office/officeart/2008/layout/VerticalCurvedList"/>
    <dgm:cxn modelId="{3BF71127-7101-4844-8AEC-C342860B9188}" type="presParOf" srcId="{9B5774EC-A498-4950-B4F9-05CAA8905D91}" destId="{EE103537-1AE4-4598-AD3A-1025653DFCEA}" srcOrd="9" destOrd="0" presId="urn:microsoft.com/office/officeart/2008/layout/VerticalCurvedList"/>
    <dgm:cxn modelId="{90BD0509-7478-44B6-BF09-13B407AC3968}" type="presParOf" srcId="{9B5774EC-A498-4950-B4F9-05CAA8905D91}" destId="{377048B6-EE30-42FE-BFB6-46D0D18DD55E}" srcOrd="10" destOrd="0" presId="urn:microsoft.com/office/officeart/2008/layout/VerticalCurvedList"/>
    <dgm:cxn modelId="{2C18A0DE-DA58-4371-AFC0-038AC726EE0A}" type="presParOf" srcId="{377048B6-EE30-42FE-BFB6-46D0D18DD55E}" destId="{CD319868-348B-4B71-9482-D420003294FD}" srcOrd="0" destOrd="0" presId="urn:microsoft.com/office/officeart/2008/layout/VerticalCurvedList"/>
    <dgm:cxn modelId="{2ADE5F7A-F6F7-4695-A136-8276C1ECBF17}" type="presParOf" srcId="{9B5774EC-A498-4950-B4F9-05CAA8905D91}" destId="{50828628-319D-4BAD-9E85-A6AD47083429}" srcOrd="11" destOrd="0" presId="urn:microsoft.com/office/officeart/2008/layout/VerticalCurvedList"/>
    <dgm:cxn modelId="{E238D927-508B-4DA6-9E30-28C6E1525B1C}" type="presParOf" srcId="{9B5774EC-A498-4950-B4F9-05CAA8905D91}" destId="{D83B356A-1E26-455D-80A7-FC2304C60150}" srcOrd="12" destOrd="0" presId="urn:microsoft.com/office/officeart/2008/layout/VerticalCurvedList"/>
    <dgm:cxn modelId="{4192439D-F977-41AB-99DC-3EFFBD9808CA}" type="presParOf" srcId="{D83B356A-1E26-455D-80A7-FC2304C60150}" destId="{FFFB6117-2648-40DC-A443-11C8C294F850}" srcOrd="0" destOrd="0" presId="urn:microsoft.com/office/officeart/2008/layout/VerticalCurvedList"/>
    <dgm:cxn modelId="{7ACD4AAF-07D6-49BB-864D-14474D818831}" type="presParOf" srcId="{9B5774EC-A498-4950-B4F9-05CAA8905D91}" destId="{51171CB8-C63C-4C24-A75A-9B6BD9C97BFB}" srcOrd="13" destOrd="0" presId="urn:microsoft.com/office/officeart/2008/layout/VerticalCurvedList"/>
    <dgm:cxn modelId="{BBD74583-3816-44BC-8961-6ADD5A69194A}" type="presParOf" srcId="{9B5774EC-A498-4950-B4F9-05CAA8905D91}" destId="{A80765A7-D052-41D7-9864-8AC61A9A4450}" srcOrd="14" destOrd="0" presId="urn:microsoft.com/office/officeart/2008/layout/VerticalCurvedList"/>
    <dgm:cxn modelId="{78B0F60D-6138-4FD0-B633-A7C316AA86D6}" type="presParOf" srcId="{A80765A7-D052-41D7-9864-8AC61A9A4450}" destId="{EC947765-E936-4FA2-BE80-1FF5FA5BCE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AA1820-A67B-4DBA-BBF2-EA7987B3328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D4BCC5F-8109-477B-881A-5384819D093E}">
      <dgm:prSet phldrT="[Texto]" custT="1"/>
      <dgm:spPr/>
      <dgm:t>
        <a:bodyPr/>
        <a:lstStyle/>
        <a:p>
          <a:r>
            <a:rPr lang="es-ES" sz="1600" b="1" i="0" dirty="0" smtClean="0">
              <a:solidFill>
                <a:srgbClr val="002060"/>
              </a:solidFill>
            </a:rPr>
            <a:t>23) No voto Dirimente</a:t>
          </a:r>
          <a:endParaRPr lang="es-ES" sz="1600" b="0" dirty="0">
            <a:solidFill>
              <a:srgbClr val="002060"/>
            </a:solidFill>
          </a:endParaRPr>
        </a:p>
      </dgm:t>
    </dgm:pt>
    <dgm:pt modelId="{490E60A3-0A2C-4716-998A-7E1DEA0FDB5F}" type="parTrans" cxnId="{2F34AB7C-4C2F-404C-B62B-C663B2B1C21E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BD8645FC-8210-4877-9D9F-F2641D79A464}" type="sibTrans" cxnId="{2F34AB7C-4C2F-404C-B62B-C663B2B1C21E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5918B816-D08C-441F-84A1-CC9277DB6E71}">
      <dgm:prSet phldrT="[Texto]" custT="1"/>
      <dgm:spPr/>
      <dgm:t>
        <a:bodyPr/>
        <a:lstStyle/>
        <a:p>
          <a:r>
            <a:rPr lang="es-ES" sz="1600" b="1" i="0" dirty="0" smtClean="0">
              <a:solidFill>
                <a:srgbClr val="002060"/>
              </a:solidFill>
            </a:rPr>
            <a:t>24) Distintas categoría de miembros</a:t>
          </a:r>
          <a:endParaRPr lang="es-ES" sz="1600" b="0" dirty="0">
            <a:solidFill>
              <a:srgbClr val="002060"/>
            </a:solidFill>
          </a:endParaRPr>
        </a:p>
      </dgm:t>
    </dgm:pt>
    <dgm:pt modelId="{7782DA0C-6F81-442C-8738-DFF308571A3C}" type="parTrans" cxnId="{D205F65D-E64C-45D7-BA46-08B6F33EC929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D09CEFA3-8EAB-4424-8D8C-41FD98652A64}" type="sibTrans" cxnId="{D205F65D-E64C-45D7-BA46-08B6F33EC929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67B28279-0A96-428A-8F09-DB182F2688A3}">
      <dgm:prSet phldrT="[Texto]" custT="1"/>
      <dgm:spPr/>
      <dgm:t>
        <a:bodyPr/>
        <a:lstStyle/>
        <a:p>
          <a:r>
            <a:rPr lang="es-ES" sz="1600" b="1" i="0" dirty="0" smtClean="0">
              <a:solidFill>
                <a:srgbClr val="002060"/>
              </a:solidFill>
            </a:rPr>
            <a:t>24) Directores externos con mayoría en el directorio</a:t>
          </a:r>
          <a:endParaRPr lang="es-ES" sz="1600" b="1" dirty="0">
            <a:solidFill>
              <a:srgbClr val="002060"/>
            </a:solidFill>
          </a:endParaRPr>
        </a:p>
      </dgm:t>
    </dgm:pt>
    <dgm:pt modelId="{94D7E0D8-0156-4048-9B53-4348A75ABBD2}" type="parTrans" cxnId="{0AD94C5D-42D5-4205-BD79-CD2985F57A40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2BE21C2E-B333-4DCD-BC59-9CE2FAC41593}" type="sibTrans" cxnId="{0AD94C5D-42D5-4205-BD79-CD2985F57A40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E1612A69-C8BF-4D88-B447-7EE680B22341}">
      <dgm:prSet phldrT="[Texto]" custT="1"/>
      <dgm:spPr/>
      <dgm:t>
        <a:bodyPr/>
        <a:lstStyle/>
        <a:p>
          <a:r>
            <a:rPr lang="es-ES" sz="1600" b="1" i="0" dirty="0" smtClean="0">
              <a:solidFill>
                <a:srgbClr val="002060"/>
              </a:solidFill>
            </a:rPr>
            <a:t>25) Limitación edad media del  Directorio</a:t>
          </a:r>
          <a:endParaRPr lang="es-ES" sz="1600" dirty="0">
            <a:solidFill>
              <a:srgbClr val="002060"/>
            </a:solidFill>
          </a:endParaRPr>
        </a:p>
      </dgm:t>
    </dgm:pt>
    <dgm:pt modelId="{E5C2AFF7-33DF-458C-9BD3-14D77A59752C}" type="parTrans" cxnId="{FDB6FA02-6139-4B23-BB65-8FFE08ACE508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E3246763-3764-4A3F-8680-8B0005393F6F}" type="sibTrans" cxnId="{FDB6FA02-6139-4B23-BB65-8FFE08ACE508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406F06D2-2417-40AA-BC97-5A25B09ED662}">
      <dgm:prSet phldrT="[Texto]" custT="1"/>
      <dgm:spPr/>
      <dgm:t>
        <a:bodyPr/>
        <a:lstStyle/>
        <a:p>
          <a:r>
            <a:rPr lang="es-ES" sz="1600" b="1" i="0" dirty="0" smtClean="0">
              <a:solidFill>
                <a:srgbClr val="002060"/>
              </a:solidFill>
            </a:rPr>
            <a:t>42) Autoevaluación del Director</a:t>
          </a:r>
          <a:endParaRPr lang="es-ES" sz="1600" dirty="0">
            <a:solidFill>
              <a:srgbClr val="002060"/>
            </a:solidFill>
          </a:endParaRPr>
        </a:p>
      </dgm:t>
    </dgm:pt>
    <dgm:pt modelId="{EF321E74-A08E-4135-B916-FF27DE1449F1}" type="parTrans" cxnId="{7FC9D7B3-1EE3-4715-9D99-7643705B830F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F727C661-43C8-4958-A403-A5B7B47BA763}" type="sibTrans" cxnId="{7FC9D7B3-1EE3-4715-9D99-7643705B830F}">
      <dgm:prSet/>
      <dgm:spPr/>
      <dgm:t>
        <a:bodyPr/>
        <a:lstStyle/>
        <a:p>
          <a:endParaRPr lang="es-ES" sz="1600">
            <a:solidFill>
              <a:srgbClr val="002060"/>
            </a:solidFill>
          </a:endParaRPr>
        </a:p>
      </dgm:t>
    </dgm:pt>
    <dgm:pt modelId="{131903DE-D6EF-43FF-980E-7171D9543140}" type="pres">
      <dgm:prSet presAssocID="{BBAA1820-A67B-4DBA-BBF2-EA7987B332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CE172E6-9AF4-4B42-BDBD-D2BDD148682E}" type="pres">
      <dgm:prSet presAssocID="{BBAA1820-A67B-4DBA-BBF2-EA7987B3328E}" presName="Name1" presStyleCnt="0"/>
      <dgm:spPr/>
    </dgm:pt>
    <dgm:pt modelId="{0591B02D-5A7B-473C-9A3F-29175F19F6BA}" type="pres">
      <dgm:prSet presAssocID="{BBAA1820-A67B-4DBA-BBF2-EA7987B3328E}" presName="cycle" presStyleCnt="0"/>
      <dgm:spPr/>
    </dgm:pt>
    <dgm:pt modelId="{9125A6CB-ED3D-4572-B085-047C5819DE61}" type="pres">
      <dgm:prSet presAssocID="{BBAA1820-A67B-4DBA-BBF2-EA7987B3328E}" presName="srcNode" presStyleLbl="node1" presStyleIdx="0" presStyleCnt="5"/>
      <dgm:spPr/>
    </dgm:pt>
    <dgm:pt modelId="{4FDA91F7-EBAF-49EF-891E-8C0AD58A478D}" type="pres">
      <dgm:prSet presAssocID="{BBAA1820-A67B-4DBA-BBF2-EA7987B3328E}" presName="conn" presStyleLbl="parChTrans1D2" presStyleIdx="0" presStyleCnt="1"/>
      <dgm:spPr/>
      <dgm:t>
        <a:bodyPr/>
        <a:lstStyle/>
        <a:p>
          <a:endParaRPr lang="es-ES"/>
        </a:p>
      </dgm:t>
    </dgm:pt>
    <dgm:pt modelId="{1CAFFC2F-E96E-4085-9164-2F81E4FBE63C}" type="pres">
      <dgm:prSet presAssocID="{BBAA1820-A67B-4DBA-BBF2-EA7987B3328E}" presName="extraNode" presStyleLbl="node1" presStyleIdx="0" presStyleCnt="5"/>
      <dgm:spPr/>
    </dgm:pt>
    <dgm:pt modelId="{50EE1A5B-89A2-4165-B184-BC686D50C62E}" type="pres">
      <dgm:prSet presAssocID="{BBAA1820-A67B-4DBA-BBF2-EA7987B3328E}" presName="dstNode" presStyleLbl="node1" presStyleIdx="0" presStyleCnt="5"/>
      <dgm:spPr/>
    </dgm:pt>
    <dgm:pt modelId="{96826FED-94D8-41C1-B416-EB2D9CA7166A}" type="pres">
      <dgm:prSet presAssocID="{4D4BCC5F-8109-477B-881A-5384819D093E}" presName="text_1" presStyleLbl="node1" presStyleIdx="0" presStyleCnt="5" custScaleY="1181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8D4D72-039A-424A-9BEB-63DDA520FCF4}" type="pres">
      <dgm:prSet presAssocID="{4D4BCC5F-8109-477B-881A-5384819D093E}" presName="accent_1" presStyleCnt="0"/>
      <dgm:spPr/>
    </dgm:pt>
    <dgm:pt modelId="{362CE6FF-113D-4795-A3F4-134434FEFB06}" type="pres">
      <dgm:prSet presAssocID="{4D4BCC5F-8109-477B-881A-5384819D093E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2ABFF6-A27B-467A-A15C-606A8208DDA7}" type="pres">
      <dgm:prSet presAssocID="{5918B816-D08C-441F-84A1-CC9277DB6E71}" presName="text_2" presStyleLbl="node1" presStyleIdx="1" presStyleCnt="5" custScaleY="1181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65C290-740F-4F75-B213-33F61841B0B0}" type="pres">
      <dgm:prSet presAssocID="{5918B816-D08C-441F-84A1-CC9277DB6E71}" presName="accent_2" presStyleCnt="0"/>
      <dgm:spPr/>
    </dgm:pt>
    <dgm:pt modelId="{BBA7EE57-6E83-4D6E-A8AF-49A14B61BED4}" type="pres">
      <dgm:prSet presAssocID="{5918B816-D08C-441F-84A1-CC9277DB6E71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647C69-4D15-4945-938C-3C5A18CB0683}" type="pres">
      <dgm:prSet presAssocID="{67B28279-0A96-428A-8F09-DB182F2688A3}" presName="text_3" presStyleLbl="node1" presStyleIdx="2" presStyleCnt="5" custScaleY="1181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4CB775-429E-45EF-A070-12E580C049A2}" type="pres">
      <dgm:prSet presAssocID="{67B28279-0A96-428A-8F09-DB182F2688A3}" presName="accent_3" presStyleCnt="0"/>
      <dgm:spPr/>
    </dgm:pt>
    <dgm:pt modelId="{5FB496F3-01D2-443D-9B74-1A5C7EECA2C3}" type="pres">
      <dgm:prSet presAssocID="{67B28279-0A96-428A-8F09-DB182F2688A3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EAD8D57-E41C-4A46-8D61-E3E9F6A1FF2D}" type="pres">
      <dgm:prSet presAssocID="{E1612A69-C8BF-4D88-B447-7EE680B22341}" presName="text_4" presStyleLbl="node1" presStyleIdx="3" presStyleCnt="5" custScaleY="1181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FF9E20-7864-4BEF-AC55-50B29B2AC2CE}" type="pres">
      <dgm:prSet presAssocID="{E1612A69-C8BF-4D88-B447-7EE680B22341}" presName="accent_4" presStyleCnt="0"/>
      <dgm:spPr/>
    </dgm:pt>
    <dgm:pt modelId="{C3BB60E2-0B2E-4083-8655-E43E514E55CF}" type="pres">
      <dgm:prSet presAssocID="{E1612A69-C8BF-4D88-B447-7EE680B22341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681E5FE-1021-4DFF-BDA7-757F4615F828}" type="pres">
      <dgm:prSet presAssocID="{406F06D2-2417-40AA-BC97-5A25B09ED662}" presName="text_5" presStyleLbl="node1" presStyleIdx="4" presStyleCnt="5" custScaleY="1181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10447D-8E5D-40DC-9D2F-4CC7751BEF90}" type="pres">
      <dgm:prSet presAssocID="{406F06D2-2417-40AA-BC97-5A25B09ED662}" presName="accent_5" presStyleCnt="0"/>
      <dgm:spPr/>
    </dgm:pt>
    <dgm:pt modelId="{0D73D384-F989-4F1E-BABD-585B8C00870D}" type="pres">
      <dgm:prSet presAssocID="{406F06D2-2417-40AA-BC97-5A25B09ED662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826DF63-BE94-4546-A3DF-759A84F0D933}" type="presOf" srcId="{67B28279-0A96-428A-8F09-DB182F2688A3}" destId="{18647C69-4D15-4945-938C-3C5A18CB0683}" srcOrd="0" destOrd="0" presId="urn:microsoft.com/office/officeart/2008/layout/VerticalCurvedList"/>
    <dgm:cxn modelId="{2F34AB7C-4C2F-404C-B62B-C663B2B1C21E}" srcId="{BBAA1820-A67B-4DBA-BBF2-EA7987B3328E}" destId="{4D4BCC5F-8109-477B-881A-5384819D093E}" srcOrd="0" destOrd="0" parTransId="{490E60A3-0A2C-4716-998A-7E1DEA0FDB5F}" sibTransId="{BD8645FC-8210-4877-9D9F-F2641D79A464}"/>
    <dgm:cxn modelId="{D205F65D-E64C-45D7-BA46-08B6F33EC929}" srcId="{BBAA1820-A67B-4DBA-BBF2-EA7987B3328E}" destId="{5918B816-D08C-441F-84A1-CC9277DB6E71}" srcOrd="1" destOrd="0" parTransId="{7782DA0C-6F81-442C-8738-DFF308571A3C}" sibTransId="{D09CEFA3-8EAB-4424-8D8C-41FD98652A64}"/>
    <dgm:cxn modelId="{7FC9D7B3-1EE3-4715-9D99-7643705B830F}" srcId="{BBAA1820-A67B-4DBA-BBF2-EA7987B3328E}" destId="{406F06D2-2417-40AA-BC97-5A25B09ED662}" srcOrd="4" destOrd="0" parTransId="{EF321E74-A08E-4135-B916-FF27DE1449F1}" sibTransId="{F727C661-43C8-4958-A403-A5B7B47BA763}"/>
    <dgm:cxn modelId="{FDB6FA02-6139-4B23-BB65-8FFE08ACE508}" srcId="{BBAA1820-A67B-4DBA-BBF2-EA7987B3328E}" destId="{E1612A69-C8BF-4D88-B447-7EE680B22341}" srcOrd="3" destOrd="0" parTransId="{E5C2AFF7-33DF-458C-9BD3-14D77A59752C}" sibTransId="{E3246763-3764-4A3F-8680-8B0005393F6F}"/>
    <dgm:cxn modelId="{C7C2F377-7E9F-41FD-85E8-D66577F53C59}" type="presOf" srcId="{BBAA1820-A67B-4DBA-BBF2-EA7987B3328E}" destId="{131903DE-D6EF-43FF-980E-7171D9543140}" srcOrd="0" destOrd="0" presId="urn:microsoft.com/office/officeart/2008/layout/VerticalCurvedList"/>
    <dgm:cxn modelId="{EC584FD4-57F6-4420-BAC0-CE375AE26430}" type="presOf" srcId="{406F06D2-2417-40AA-BC97-5A25B09ED662}" destId="{7681E5FE-1021-4DFF-BDA7-757F4615F828}" srcOrd="0" destOrd="0" presId="urn:microsoft.com/office/officeart/2008/layout/VerticalCurvedList"/>
    <dgm:cxn modelId="{19454588-69E6-4719-8CCF-BA89F870185D}" type="presOf" srcId="{5918B816-D08C-441F-84A1-CC9277DB6E71}" destId="{972ABFF6-A27B-467A-A15C-606A8208DDA7}" srcOrd="0" destOrd="0" presId="urn:microsoft.com/office/officeart/2008/layout/VerticalCurvedList"/>
    <dgm:cxn modelId="{8DDB1A27-E810-4C67-9083-D570A4ADB320}" type="presOf" srcId="{4D4BCC5F-8109-477B-881A-5384819D093E}" destId="{96826FED-94D8-41C1-B416-EB2D9CA7166A}" srcOrd="0" destOrd="0" presId="urn:microsoft.com/office/officeart/2008/layout/VerticalCurvedList"/>
    <dgm:cxn modelId="{88DDEE76-5201-4D30-B06B-E530031202A7}" type="presOf" srcId="{BD8645FC-8210-4877-9D9F-F2641D79A464}" destId="{4FDA91F7-EBAF-49EF-891E-8C0AD58A478D}" srcOrd="0" destOrd="0" presId="urn:microsoft.com/office/officeart/2008/layout/VerticalCurvedList"/>
    <dgm:cxn modelId="{FCE16CFE-705D-40CD-9DDB-F54446114FD4}" type="presOf" srcId="{E1612A69-C8BF-4D88-B447-7EE680B22341}" destId="{EEAD8D57-E41C-4A46-8D61-E3E9F6A1FF2D}" srcOrd="0" destOrd="0" presId="urn:microsoft.com/office/officeart/2008/layout/VerticalCurvedList"/>
    <dgm:cxn modelId="{0AD94C5D-42D5-4205-BD79-CD2985F57A40}" srcId="{BBAA1820-A67B-4DBA-BBF2-EA7987B3328E}" destId="{67B28279-0A96-428A-8F09-DB182F2688A3}" srcOrd="2" destOrd="0" parTransId="{94D7E0D8-0156-4048-9B53-4348A75ABBD2}" sibTransId="{2BE21C2E-B333-4DCD-BC59-9CE2FAC41593}"/>
    <dgm:cxn modelId="{44BD1371-AB49-41D3-8057-352FAD57D25C}" type="presParOf" srcId="{131903DE-D6EF-43FF-980E-7171D9543140}" destId="{1CE172E6-9AF4-4B42-BDBD-D2BDD148682E}" srcOrd="0" destOrd="0" presId="urn:microsoft.com/office/officeart/2008/layout/VerticalCurvedList"/>
    <dgm:cxn modelId="{E3863127-A42B-4DE2-AB5B-2CE6532F9BB0}" type="presParOf" srcId="{1CE172E6-9AF4-4B42-BDBD-D2BDD148682E}" destId="{0591B02D-5A7B-473C-9A3F-29175F19F6BA}" srcOrd="0" destOrd="0" presId="urn:microsoft.com/office/officeart/2008/layout/VerticalCurvedList"/>
    <dgm:cxn modelId="{1093AAAD-D627-4AB1-B268-501B3B26F911}" type="presParOf" srcId="{0591B02D-5A7B-473C-9A3F-29175F19F6BA}" destId="{9125A6CB-ED3D-4572-B085-047C5819DE61}" srcOrd="0" destOrd="0" presId="urn:microsoft.com/office/officeart/2008/layout/VerticalCurvedList"/>
    <dgm:cxn modelId="{F60AC66E-53FE-4EE8-85CA-257841597A38}" type="presParOf" srcId="{0591B02D-5A7B-473C-9A3F-29175F19F6BA}" destId="{4FDA91F7-EBAF-49EF-891E-8C0AD58A478D}" srcOrd="1" destOrd="0" presId="urn:microsoft.com/office/officeart/2008/layout/VerticalCurvedList"/>
    <dgm:cxn modelId="{0E816440-11D0-4EFF-ADA2-1CF2DF5D3F6B}" type="presParOf" srcId="{0591B02D-5A7B-473C-9A3F-29175F19F6BA}" destId="{1CAFFC2F-E96E-4085-9164-2F81E4FBE63C}" srcOrd="2" destOrd="0" presId="urn:microsoft.com/office/officeart/2008/layout/VerticalCurvedList"/>
    <dgm:cxn modelId="{D4EF5BAC-DB44-4E14-ACA1-09682CF1644D}" type="presParOf" srcId="{0591B02D-5A7B-473C-9A3F-29175F19F6BA}" destId="{50EE1A5B-89A2-4165-B184-BC686D50C62E}" srcOrd="3" destOrd="0" presId="urn:microsoft.com/office/officeart/2008/layout/VerticalCurvedList"/>
    <dgm:cxn modelId="{3FF9C5E0-9AD4-4663-88FD-77022CC19472}" type="presParOf" srcId="{1CE172E6-9AF4-4B42-BDBD-D2BDD148682E}" destId="{96826FED-94D8-41C1-B416-EB2D9CA7166A}" srcOrd="1" destOrd="0" presId="urn:microsoft.com/office/officeart/2008/layout/VerticalCurvedList"/>
    <dgm:cxn modelId="{48CB509A-7DA0-474A-A4A4-BBE2C20E5429}" type="presParOf" srcId="{1CE172E6-9AF4-4B42-BDBD-D2BDD148682E}" destId="{558D4D72-039A-424A-9BEB-63DDA520FCF4}" srcOrd="2" destOrd="0" presId="urn:microsoft.com/office/officeart/2008/layout/VerticalCurvedList"/>
    <dgm:cxn modelId="{ADC8CA0C-6B5B-4564-B76D-B91673438211}" type="presParOf" srcId="{558D4D72-039A-424A-9BEB-63DDA520FCF4}" destId="{362CE6FF-113D-4795-A3F4-134434FEFB06}" srcOrd="0" destOrd="0" presId="urn:microsoft.com/office/officeart/2008/layout/VerticalCurvedList"/>
    <dgm:cxn modelId="{3E47B2D9-F9EC-401C-AC7D-DE9A895445D3}" type="presParOf" srcId="{1CE172E6-9AF4-4B42-BDBD-D2BDD148682E}" destId="{972ABFF6-A27B-467A-A15C-606A8208DDA7}" srcOrd="3" destOrd="0" presId="urn:microsoft.com/office/officeart/2008/layout/VerticalCurvedList"/>
    <dgm:cxn modelId="{6949F50F-AD45-4AD2-A63B-B7E769ED3AF0}" type="presParOf" srcId="{1CE172E6-9AF4-4B42-BDBD-D2BDD148682E}" destId="{DE65C290-740F-4F75-B213-33F61841B0B0}" srcOrd="4" destOrd="0" presId="urn:microsoft.com/office/officeart/2008/layout/VerticalCurvedList"/>
    <dgm:cxn modelId="{E0BF4D94-BE0C-477A-A5F2-850ADE4F2CC5}" type="presParOf" srcId="{DE65C290-740F-4F75-B213-33F61841B0B0}" destId="{BBA7EE57-6E83-4D6E-A8AF-49A14B61BED4}" srcOrd="0" destOrd="0" presId="urn:microsoft.com/office/officeart/2008/layout/VerticalCurvedList"/>
    <dgm:cxn modelId="{D00703BE-02DF-41D8-A662-1AFF0E0C9DE5}" type="presParOf" srcId="{1CE172E6-9AF4-4B42-BDBD-D2BDD148682E}" destId="{18647C69-4D15-4945-938C-3C5A18CB0683}" srcOrd="5" destOrd="0" presId="urn:microsoft.com/office/officeart/2008/layout/VerticalCurvedList"/>
    <dgm:cxn modelId="{35917DDE-8A38-4A79-A15A-90EB95DF208F}" type="presParOf" srcId="{1CE172E6-9AF4-4B42-BDBD-D2BDD148682E}" destId="{904CB775-429E-45EF-A070-12E580C049A2}" srcOrd="6" destOrd="0" presId="urn:microsoft.com/office/officeart/2008/layout/VerticalCurvedList"/>
    <dgm:cxn modelId="{DF7E067A-CB42-4599-84C9-FDA6C195A470}" type="presParOf" srcId="{904CB775-429E-45EF-A070-12E580C049A2}" destId="{5FB496F3-01D2-443D-9B74-1A5C7EECA2C3}" srcOrd="0" destOrd="0" presId="urn:microsoft.com/office/officeart/2008/layout/VerticalCurvedList"/>
    <dgm:cxn modelId="{E463C489-3082-4813-A4D5-9B62C3E3E15B}" type="presParOf" srcId="{1CE172E6-9AF4-4B42-BDBD-D2BDD148682E}" destId="{EEAD8D57-E41C-4A46-8D61-E3E9F6A1FF2D}" srcOrd="7" destOrd="0" presId="urn:microsoft.com/office/officeart/2008/layout/VerticalCurvedList"/>
    <dgm:cxn modelId="{EA7CDBD9-C961-43BC-9FD8-3EA9A6179021}" type="presParOf" srcId="{1CE172E6-9AF4-4B42-BDBD-D2BDD148682E}" destId="{51FF9E20-7864-4BEF-AC55-50B29B2AC2CE}" srcOrd="8" destOrd="0" presId="urn:microsoft.com/office/officeart/2008/layout/VerticalCurvedList"/>
    <dgm:cxn modelId="{E2A077F5-66D5-4A6F-BD01-EE6B3767F3F1}" type="presParOf" srcId="{51FF9E20-7864-4BEF-AC55-50B29B2AC2CE}" destId="{C3BB60E2-0B2E-4083-8655-E43E514E55CF}" srcOrd="0" destOrd="0" presId="urn:microsoft.com/office/officeart/2008/layout/VerticalCurvedList"/>
    <dgm:cxn modelId="{011F92D6-50BD-44B8-BF70-10C376DA09B5}" type="presParOf" srcId="{1CE172E6-9AF4-4B42-BDBD-D2BDD148682E}" destId="{7681E5FE-1021-4DFF-BDA7-757F4615F828}" srcOrd="9" destOrd="0" presId="urn:microsoft.com/office/officeart/2008/layout/VerticalCurvedList"/>
    <dgm:cxn modelId="{58BA0D45-18D1-4909-82B5-B541E438B0EF}" type="presParOf" srcId="{1CE172E6-9AF4-4B42-BDBD-D2BDD148682E}" destId="{4A10447D-8E5D-40DC-9D2F-4CC7751BEF90}" srcOrd="10" destOrd="0" presId="urn:microsoft.com/office/officeart/2008/layout/VerticalCurvedList"/>
    <dgm:cxn modelId="{CD4D080C-FCCE-472D-AE46-BCEB6D760E72}" type="presParOf" srcId="{4A10447D-8E5D-40DC-9D2F-4CC7751BEF90}" destId="{0D73D384-F989-4F1E-BABD-585B8C0087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1B6C3-8C68-42B8-AD04-4B44FBB0C4A4}">
      <dsp:nvSpPr>
        <dsp:cNvPr id="0" name=""/>
        <dsp:cNvSpPr/>
      </dsp:nvSpPr>
      <dsp:spPr>
        <a:xfrm>
          <a:off x="457199" y="0"/>
          <a:ext cx="5181600" cy="162960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D247F-0183-4B46-A380-A6A679076B67}">
      <dsp:nvSpPr>
        <dsp:cNvPr id="0" name=""/>
        <dsp:cNvSpPr/>
      </dsp:nvSpPr>
      <dsp:spPr>
        <a:xfrm>
          <a:off x="1655" y="313745"/>
          <a:ext cx="1235831" cy="10021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Organización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0574" y="362664"/>
        <a:ext cx="1137993" cy="904280"/>
      </dsp:txXfrm>
    </dsp:sp>
    <dsp:sp modelId="{525677CB-43A3-4E6C-8243-13288F159D3D}">
      <dsp:nvSpPr>
        <dsp:cNvPr id="0" name=""/>
        <dsp:cNvSpPr/>
      </dsp:nvSpPr>
      <dsp:spPr>
        <a:xfrm>
          <a:off x="1314580" y="313745"/>
          <a:ext cx="1541859" cy="100211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Grupo de personas u Organizaciones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363499" y="362664"/>
        <a:ext cx="1444021" cy="904280"/>
      </dsp:txXfrm>
    </dsp:sp>
    <dsp:sp modelId="{3AFAA0AA-A088-4888-B798-15C1CDC8F89F}">
      <dsp:nvSpPr>
        <dsp:cNvPr id="0" name=""/>
        <dsp:cNvSpPr/>
      </dsp:nvSpPr>
      <dsp:spPr>
        <a:xfrm>
          <a:off x="2933532" y="313745"/>
          <a:ext cx="1541859" cy="100211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Intereses Relacionados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982451" y="362664"/>
        <a:ext cx="1444021" cy="904280"/>
      </dsp:txXfrm>
    </dsp:sp>
    <dsp:sp modelId="{0CBCB441-7BA8-4C37-9620-C699DAC91525}">
      <dsp:nvSpPr>
        <dsp:cNvPr id="0" name=""/>
        <dsp:cNvSpPr/>
      </dsp:nvSpPr>
      <dsp:spPr>
        <a:xfrm>
          <a:off x="4552484" y="313745"/>
          <a:ext cx="1541859" cy="10021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Bien Común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601403" y="362664"/>
        <a:ext cx="1444021" cy="904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09911-5896-4BB3-9D12-DB4DD9782663}">
      <dsp:nvSpPr>
        <dsp:cNvPr id="0" name=""/>
        <dsp:cNvSpPr/>
      </dsp:nvSpPr>
      <dsp:spPr>
        <a:xfrm>
          <a:off x="2688421" y="125584"/>
          <a:ext cx="1951079" cy="196245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Modelo británico (Cadbury)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974150" y="412979"/>
        <a:ext cx="1379621" cy="1387668"/>
      </dsp:txXfrm>
    </dsp:sp>
    <dsp:sp modelId="{A9F9D375-721B-4D71-833C-3AD8A3F9F742}">
      <dsp:nvSpPr>
        <dsp:cNvPr id="0" name=""/>
        <dsp:cNvSpPr/>
      </dsp:nvSpPr>
      <dsp:spPr>
        <a:xfrm rot="2155186">
          <a:off x="4489199" y="1476048"/>
          <a:ext cx="139504" cy="55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4493178" y="1575412"/>
        <a:ext cx="97653" cy="334922"/>
      </dsp:txXfrm>
    </dsp:sp>
    <dsp:sp modelId="{9D1BA47F-C3EE-4DF3-BD10-7F7BBCC10E22}">
      <dsp:nvSpPr>
        <dsp:cNvPr id="0" name=""/>
        <dsp:cNvSpPr/>
      </dsp:nvSpPr>
      <dsp:spPr>
        <a:xfrm>
          <a:off x="4484798" y="1426888"/>
          <a:ext cx="1951079" cy="19624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Modelo norteamericano (Ley </a:t>
          </a:r>
          <a:r>
            <a:rPr lang="es-ES" sz="1500" b="1" kern="1200" dirty="0" err="1" smtClean="0">
              <a:solidFill>
                <a:schemeClr val="tx1"/>
              </a:solidFill>
            </a:rPr>
            <a:t>Sarbanes</a:t>
          </a:r>
          <a:r>
            <a:rPr lang="es-ES" sz="1500" b="1" kern="1200" dirty="0" smtClean="0">
              <a:solidFill>
                <a:schemeClr val="tx1"/>
              </a:solidFill>
            </a:rPr>
            <a:t>) 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4770527" y="1714283"/>
        <a:ext cx="1379621" cy="1387668"/>
      </dsp:txXfrm>
    </dsp:sp>
    <dsp:sp modelId="{AEA3F179-213D-4157-B9B2-EFF6A93998CE}">
      <dsp:nvSpPr>
        <dsp:cNvPr id="0" name=""/>
        <dsp:cNvSpPr/>
      </dsp:nvSpPr>
      <dsp:spPr>
        <a:xfrm rot="6287987">
          <a:off x="5120517" y="3184969"/>
          <a:ext cx="121660" cy="55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 rot="10800000">
        <a:off x="5143428" y="3278965"/>
        <a:ext cx="85162" cy="334922"/>
      </dsp:txXfrm>
    </dsp:sp>
    <dsp:sp modelId="{B9F4D9BD-D3B7-45BE-ADC7-CC087DA8B1BB}">
      <dsp:nvSpPr>
        <dsp:cNvPr id="0" name=""/>
        <dsp:cNvSpPr/>
      </dsp:nvSpPr>
      <dsp:spPr>
        <a:xfrm>
          <a:off x="3925058" y="3545451"/>
          <a:ext cx="1951079" cy="19624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Modelo Germano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210787" y="3832846"/>
        <a:ext cx="1379621" cy="1387668"/>
      </dsp:txXfrm>
    </dsp:sp>
    <dsp:sp modelId="{8BBE8D14-015F-44ED-A990-7FEBD9911DC6}">
      <dsp:nvSpPr>
        <dsp:cNvPr id="0" name=""/>
        <dsp:cNvSpPr/>
      </dsp:nvSpPr>
      <dsp:spPr>
        <a:xfrm rot="10616029">
          <a:off x="3723998" y="4306770"/>
          <a:ext cx="143190" cy="55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 rot="10800000">
        <a:off x="3766924" y="4417261"/>
        <a:ext cx="100233" cy="334922"/>
      </dsp:txXfrm>
    </dsp:sp>
    <dsp:sp modelId="{289BB93B-9720-455F-A66A-1D94987828BC}">
      <dsp:nvSpPr>
        <dsp:cNvPr id="0" name=""/>
        <dsp:cNvSpPr/>
      </dsp:nvSpPr>
      <dsp:spPr>
        <a:xfrm>
          <a:off x="1706956" y="3664266"/>
          <a:ext cx="1951079" cy="19624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>
              <a:solidFill>
                <a:schemeClr val="tx1"/>
              </a:solidFill>
            </a:rPr>
            <a:t>Modelo japonés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992685" y="3951661"/>
        <a:ext cx="1379621" cy="1387668"/>
      </dsp:txXfrm>
    </dsp:sp>
    <dsp:sp modelId="{1AD2CE75-6791-4F77-A364-FF1C03957DF6}">
      <dsp:nvSpPr>
        <dsp:cNvPr id="0" name=""/>
        <dsp:cNvSpPr/>
      </dsp:nvSpPr>
      <dsp:spPr>
        <a:xfrm rot="15116827">
          <a:off x="2268978" y="3312288"/>
          <a:ext cx="139883" cy="55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 rot="10800000">
        <a:off x="2296463" y="3443878"/>
        <a:ext cx="97918" cy="334922"/>
      </dsp:txXfrm>
    </dsp:sp>
    <dsp:sp modelId="{EFE5F80B-7F81-4BF9-9A89-E039B1BFE4C5}">
      <dsp:nvSpPr>
        <dsp:cNvPr id="0" name=""/>
        <dsp:cNvSpPr/>
      </dsp:nvSpPr>
      <dsp:spPr>
        <a:xfrm>
          <a:off x="1017350" y="1548526"/>
          <a:ext cx="1951079" cy="19624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>
              <a:solidFill>
                <a:schemeClr val="tx1"/>
              </a:solidFill>
            </a:rPr>
            <a:t>Modelo Latinoamericano</a:t>
          </a:r>
          <a:r>
            <a:rPr lang="es-ES" sz="1500" b="0" kern="1200" smtClean="0">
              <a:solidFill>
                <a:schemeClr val="tx1"/>
              </a:solidFill>
            </a:rPr>
            <a:t> 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303079" y="1835921"/>
        <a:ext cx="1379621" cy="1387668"/>
      </dsp:txXfrm>
    </dsp:sp>
    <dsp:sp modelId="{C3D8C799-7FB4-42E7-B3D8-991B50BB7829}">
      <dsp:nvSpPr>
        <dsp:cNvPr id="0" name=""/>
        <dsp:cNvSpPr/>
      </dsp:nvSpPr>
      <dsp:spPr>
        <a:xfrm rot="19175106">
          <a:off x="2762365" y="1541507"/>
          <a:ext cx="126661" cy="55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2766899" y="1665464"/>
        <a:ext cx="88663" cy="334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21F46-7FD8-4EE8-A561-18AF6E088737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 rot="5400000">
        <a:off x="702" y="1262409"/>
        <a:ext cx="3301885" cy="2001143"/>
      </dsp:txXfrm>
    </dsp:sp>
    <dsp:sp modelId="{3B8AEAE8-032C-45F7-AA67-0C4EBC948B94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 rot="-5400000">
        <a:off x="4927011" y="1262409"/>
        <a:ext cx="3301885" cy="2001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5F2FD-8B71-43E6-AF27-B05E9618F0B1}">
      <dsp:nvSpPr>
        <dsp:cNvPr id="0" name=""/>
        <dsp:cNvSpPr/>
      </dsp:nvSpPr>
      <dsp:spPr>
        <a:xfrm>
          <a:off x="0" y="0"/>
          <a:ext cx="7008436" cy="14784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2CADB-B740-4AA0-B08C-B18058110486}">
      <dsp:nvSpPr>
        <dsp:cNvPr id="0" name=""/>
        <dsp:cNvSpPr/>
      </dsp:nvSpPr>
      <dsp:spPr>
        <a:xfrm>
          <a:off x="96638" y="216025"/>
          <a:ext cx="1234305" cy="10464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DA: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6     Medida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15   Recomendaciones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124 Puntos 	 </a:t>
          </a:r>
          <a:endParaRPr lang="es-ES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721" y="267108"/>
        <a:ext cx="1132139" cy="944277"/>
      </dsp:txXfrm>
    </dsp:sp>
    <dsp:sp modelId="{A9DB7435-1358-47C2-B5A7-8C6F7A91A8F2}">
      <dsp:nvSpPr>
        <dsp:cNvPr id="0" name=""/>
        <dsp:cNvSpPr/>
      </dsp:nvSpPr>
      <dsp:spPr>
        <a:xfrm>
          <a:off x="1438701" y="216025"/>
          <a:ext cx="1217902" cy="10464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AG: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12   Medida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19   Recomendaciones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235 Puntos 	</a:t>
          </a:r>
          <a:endParaRPr lang="es-ES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9784" y="267108"/>
        <a:ext cx="1115736" cy="944277"/>
      </dsp:txXfrm>
    </dsp:sp>
    <dsp:sp modelId="{0E1994DD-3B75-4206-9444-C917360491AC}">
      <dsp:nvSpPr>
        <dsp:cNvPr id="0" name=""/>
        <dsp:cNvSpPr/>
      </dsp:nvSpPr>
      <dsp:spPr>
        <a:xfrm>
          <a:off x="2819897" y="216025"/>
          <a:ext cx="1217902" cy="10464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DR: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24    Medida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39   Recomendaciones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733 Puntos </a:t>
          </a:r>
          <a:endParaRPr lang="es-ES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0980" y="267108"/>
        <a:ext cx="1115736" cy="944277"/>
      </dsp:txXfrm>
    </dsp:sp>
    <dsp:sp modelId="{73069CDD-FAF1-491B-8AC0-56AF8F37BD7A}">
      <dsp:nvSpPr>
        <dsp:cNvPr id="0" name=""/>
        <dsp:cNvSpPr/>
      </dsp:nvSpPr>
      <dsp:spPr>
        <a:xfrm>
          <a:off x="4202791" y="216025"/>
          <a:ext cx="1330737" cy="10464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IF: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8     Medida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11   Recomendaciones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138 Puntos 	</a:t>
          </a:r>
          <a:endParaRPr lang="es-ES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874" y="267108"/>
        <a:ext cx="1228571" cy="944277"/>
      </dsp:txXfrm>
    </dsp:sp>
    <dsp:sp modelId="{35171B26-85D2-486C-8154-985475282905}">
      <dsp:nvSpPr>
        <dsp:cNvPr id="0" name=""/>
        <dsp:cNvSpPr/>
      </dsp:nvSpPr>
      <dsp:spPr>
        <a:xfrm>
          <a:off x="5660745" y="216025"/>
          <a:ext cx="1199100" cy="10464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RC: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1 Medida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1 Recomendaciones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3 Puntos 	 </a:t>
          </a:r>
          <a:endParaRPr lang="es-ES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1828" y="267108"/>
        <a:ext cx="1096934" cy="9442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AF8B1-1392-412A-8F7A-9F20C57FCA4B}">
      <dsp:nvSpPr>
        <dsp:cNvPr id="0" name=""/>
        <dsp:cNvSpPr/>
      </dsp:nvSpPr>
      <dsp:spPr>
        <a:xfrm>
          <a:off x="-7354716" y="-1125109"/>
          <a:ext cx="8760158" cy="8760158"/>
        </a:xfrm>
        <a:prstGeom prst="blockArc">
          <a:avLst>
            <a:gd name="adj1" fmla="val 18900000"/>
            <a:gd name="adj2" fmla="val 2700000"/>
            <a:gd name="adj3" fmla="val 24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2C79A-2774-4A6E-AF55-8CE5DF1ECF3F}">
      <dsp:nvSpPr>
        <dsp:cNvPr id="0" name=""/>
        <dsp:cNvSpPr/>
      </dsp:nvSpPr>
      <dsp:spPr>
        <a:xfrm>
          <a:off x="456672" y="406823"/>
          <a:ext cx="5505092" cy="3698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601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rgbClr val="002060"/>
              </a:solidFill>
              <a:latin typeface="+mn-lt"/>
            </a:rPr>
            <a:t>Medida 1 </a:t>
          </a:r>
          <a:r>
            <a:rPr lang="es-ES" sz="1600" b="1" kern="1200" dirty="0" smtClean="0">
              <a:solidFill>
                <a:srgbClr val="002060"/>
              </a:solidFill>
              <a:latin typeface="+mn-lt"/>
            </a:rPr>
            <a:t>Una Acción un Voto</a:t>
          </a:r>
          <a:endParaRPr lang="es-ES" sz="1600" b="0" kern="1200" dirty="0">
            <a:solidFill>
              <a:srgbClr val="002060"/>
            </a:solidFill>
            <a:latin typeface="+mn-lt"/>
          </a:endParaRPr>
        </a:p>
      </dsp:txBody>
      <dsp:txXfrm>
        <a:off x="456672" y="406823"/>
        <a:ext cx="5505092" cy="369859"/>
      </dsp:txXfrm>
    </dsp:sp>
    <dsp:sp modelId="{953AABA1-1317-45E3-B2CC-6BC52E27ED48}">
      <dsp:nvSpPr>
        <dsp:cNvPr id="0" name=""/>
        <dsp:cNvSpPr/>
      </dsp:nvSpPr>
      <dsp:spPr>
        <a:xfrm>
          <a:off x="86907" y="221988"/>
          <a:ext cx="739529" cy="7395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6A71D4-187B-4B84-958E-D91FD0133730}">
      <dsp:nvSpPr>
        <dsp:cNvPr id="0" name=""/>
        <dsp:cNvSpPr/>
      </dsp:nvSpPr>
      <dsp:spPr>
        <a:xfrm>
          <a:off x="992440" y="1110240"/>
          <a:ext cx="4969324" cy="738937"/>
        </a:xfrm>
        <a:prstGeom prst="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6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060"/>
              </a:solidFill>
              <a:latin typeface="+mn-lt"/>
            </a:rPr>
            <a:t>(4) Información cooperativa de la página web</a:t>
          </a:r>
          <a:endParaRPr lang="es-ES" sz="1600" b="1" kern="1200" dirty="0">
            <a:solidFill>
              <a:srgbClr val="002060"/>
            </a:solidFill>
            <a:latin typeface="+mn-lt"/>
          </a:endParaRPr>
        </a:p>
      </dsp:txBody>
      <dsp:txXfrm>
        <a:off x="992440" y="1110240"/>
        <a:ext cx="4969324" cy="738937"/>
      </dsp:txXfrm>
    </dsp:sp>
    <dsp:sp modelId="{6C585267-853B-4C2A-BFDC-3CF10E1BF9ED}">
      <dsp:nvSpPr>
        <dsp:cNvPr id="0" name=""/>
        <dsp:cNvSpPr/>
      </dsp:nvSpPr>
      <dsp:spPr>
        <a:xfrm>
          <a:off x="622675" y="1109944"/>
          <a:ext cx="739529" cy="7395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B308CA-05A0-4E13-B285-2B71B51288A0}">
      <dsp:nvSpPr>
        <dsp:cNvPr id="0" name=""/>
        <dsp:cNvSpPr/>
      </dsp:nvSpPr>
      <dsp:spPr>
        <a:xfrm>
          <a:off x="1286038" y="1997545"/>
          <a:ext cx="4675725" cy="738937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6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060"/>
              </a:solidFill>
              <a:latin typeface="+mn-lt"/>
            </a:rPr>
            <a:t>4) Sistemas de Alerta</a:t>
          </a:r>
          <a:endParaRPr lang="es-ES" sz="1600" b="1" kern="1200" dirty="0">
            <a:solidFill>
              <a:srgbClr val="002060"/>
            </a:solidFill>
            <a:latin typeface="+mn-lt"/>
          </a:endParaRPr>
        </a:p>
      </dsp:txBody>
      <dsp:txXfrm>
        <a:off x="1286038" y="1997545"/>
        <a:ext cx="4675725" cy="738937"/>
      </dsp:txXfrm>
    </dsp:sp>
    <dsp:sp modelId="{73FFF7F3-E225-48EC-88AF-7418DAAE6807}">
      <dsp:nvSpPr>
        <dsp:cNvPr id="0" name=""/>
        <dsp:cNvSpPr/>
      </dsp:nvSpPr>
      <dsp:spPr>
        <a:xfrm>
          <a:off x="916273" y="1997249"/>
          <a:ext cx="739529" cy="7395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335B3D-1B7F-467B-89CC-132419C21870}">
      <dsp:nvSpPr>
        <dsp:cNvPr id="0" name=""/>
        <dsp:cNvSpPr/>
      </dsp:nvSpPr>
      <dsp:spPr>
        <a:xfrm>
          <a:off x="1379781" y="2885500"/>
          <a:ext cx="4581982" cy="738937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6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060"/>
              </a:solidFill>
              <a:latin typeface="+mn-lt"/>
            </a:rPr>
            <a:t>5) </a:t>
          </a:r>
          <a:r>
            <a:rPr lang="es-ES" sz="1600" b="1" i="0" kern="1200" dirty="0" smtClean="0">
              <a:solidFill>
                <a:srgbClr val="002060"/>
              </a:solidFill>
            </a:rPr>
            <a:t>Eliminación blindajes anti opa</a:t>
          </a:r>
          <a:endParaRPr lang="es-ES" sz="1600" b="1" kern="1200" dirty="0">
            <a:solidFill>
              <a:srgbClr val="002060"/>
            </a:solidFill>
            <a:latin typeface="+mn-lt"/>
          </a:endParaRPr>
        </a:p>
      </dsp:txBody>
      <dsp:txXfrm>
        <a:off x="1379781" y="2885500"/>
        <a:ext cx="4581982" cy="738937"/>
      </dsp:txXfrm>
    </dsp:sp>
    <dsp:sp modelId="{C9811F00-5D35-4E38-95EC-614CA41642C2}">
      <dsp:nvSpPr>
        <dsp:cNvPr id="0" name=""/>
        <dsp:cNvSpPr/>
      </dsp:nvSpPr>
      <dsp:spPr>
        <a:xfrm>
          <a:off x="1010017" y="2885204"/>
          <a:ext cx="739529" cy="7395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E103537-1AE4-4598-AD3A-1025653DFCEA}">
      <dsp:nvSpPr>
        <dsp:cNvPr id="0" name=""/>
        <dsp:cNvSpPr/>
      </dsp:nvSpPr>
      <dsp:spPr>
        <a:xfrm>
          <a:off x="1286038" y="3847113"/>
          <a:ext cx="4675725" cy="591623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6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rgbClr val="002060"/>
              </a:solidFill>
            </a:rPr>
            <a:t>9) Capacidad de introducir Temas en la Agenda:</a:t>
          </a:r>
          <a:endParaRPr lang="es-ES" sz="1600" b="1" kern="1200" dirty="0">
            <a:solidFill>
              <a:srgbClr val="002060"/>
            </a:solidFill>
            <a:latin typeface="+mn-lt"/>
          </a:endParaRPr>
        </a:p>
      </dsp:txBody>
      <dsp:txXfrm>
        <a:off x="1286038" y="3847113"/>
        <a:ext cx="4675725" cy="591623"/>
      </dsp:txXfrm>
    </dsp:sp>
    <dsp:sp modelId="{CD319868-348B-4B71-9482-D420003294FD}">
      <dsp:nvSpPr>
        <dsp:cNvPr id="0" name=""/>
        <dsp:cNvSpPr/>
      </dsp:nvSpPr>
      <dsp:spPr>
        <a:xfrm>
          <a:off x="916273" y="3773160"/>
          <a:ext cx="739529" cy="73952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0828628-319D-4BAD-9E85-A6AD47083429}">
      <dsp:nvSpPr>
        <dsp:cNvPr id="0" name=""/>
        <dsp:cNvSpPr/>
      </dsp:nvSpPr>
      <dsp:spPr>
        <a:xfrm>
          <a:off x="992440" y="4734418"/>
          <a:ext cx="4969324" cy="591623"/>
        </a:xfrm>
        <a:prstGeom prst="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6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rgbClr val="002060"/>
              </a:solidFill>
            </a:rPr>
            <a:t>14)Posibilidad de voto a Distancia</a:t>
          </a:r>
          <a:endParaRPr lang="es-ES" sz="1600" b="1" kern="1200" dirty="0">
            <a:solidFill>
              <a:srgbClr val="002060"/>
            </a:solidFill>
            <a:latin typeface="+mn-lt"/>
          </a:endParaRPr>
        </a:p>
      </dsp:txBody>
      <dsp:txXfrm>
        <a:off x="992440" y="4734418"/>
        <a:ext cx="4969324" cy="591623"/>
      </dsp:txXfrm>
    </dsp:sp>
    <dsp:sp modelId="{FFFB6117-2648-40DC-A443-11C8C294F850}">
      <dsp:nvSpPr>
        <dsp:cNvPr id="0" name=""/>
        <dsp:cNvSpPr/>
      </dsp:nvSpPr>
      <dsp:spPr>
        <a:xfrm>
          <a:off x="622675" y="4660465"/>
          <a:ext cx="739529" cy="73952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1171CB8-C63C-4C24-A75A-9B6BD9C97BFB}">
      <dsp:nvSpPr>
        <dsp:cNvPr id="0" name=""/>
        <dsp:cNvSpPr/>
      </dsp:nvSpPr>
      <dsp:spPr>
        <a:xfrm>
          <a:off x="456672" y="5622373"/>
          <a:ext cx="5505092" cy="59162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60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rgbClr val="002060"/>
              </a:solidFill>
            </a:rPr>
            <a:t>15)Cese o ejercicio de acción de responsabilidad contra los administradores</a:t>
          </a:r>
          <a:endParaRPr lang="es-ES" sz="1600" b="1" kern="1200" dirty="0">
            <a:solidFill>
              <a:srgbClr val="002060"/>
            </a:solidFill>
            <a:latin typeface="+mn-lt"/>
          </a:endParaRPr>
        </a:p>
      </dsp:txBody>
      <dsp:txXfrm>
        <a:off x="456672" y="5622373"/>
        <a:ext cx="5505092" cy="591623"/>
      </dsp:txXfrm>
    </dsp:sp>
    <dsp:sp modelId="{EC947765-E936-4FA2-BE80-1FF5FA5BCE82}">
      <dsp:nvSpPr>
        <dsp:cNvPr id="0" name=""/>
        <dsp:cNvSpPr/>
      </dsp:nvSpPr>
      <dsp:spPr>
        <a:xfrm>
          <a:off x="116695" y="5548421"/>
          <a:ext cx="739529" cy="739529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A91F7-EBAF-49EF-891E-8C0AD58A478D}">
      <dsp:nvSpPr>
        <dsp:cNvPr id="0" name=""/>
        <dsp:cNvSpPr/>
      </dsp:nvSpPr>
      <dsp:spPr>
        <a:xfrm>
          <a:off x="-6839757" y="-1045771"/>
          <a:ext cx="8140215" cy="8140215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6FED-94D8-41C1-B416-EB2D9CA7166A}">
      <dsp:nvSpPr>
        <dsp:cNvPr id="0" name=""/>
        <dsp:cNvSpPr/>
      </dsp:nvSpPr>
      <dsp:spPr>
        <a:xfrm>
          <a:off x="567933" y="309307"/>
          <a:ext cx="6497989" cy="8935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3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rgbClr val="002060"/>
              </a:solidFill>
            </a:rPr>
            <a:t>23) No voto Dirimente</a:t>
          </a:r>
          <a:endParaRPr lang="es-ES" sz="1600" b="0" kern="1200" dirty="0">
            <a:solidFill>
              <a:srgbClr val="002060"/>
            </a:solidFill>
          </a:endParaRPr>
        </a:p>
      </dsp:txBody>
      <dsp:txXfrm>
        <a:off x="567933" y="309307"/>
        <a:ext cx="6497989" cy="893553"/>
      </dsp:txXfrm>
    </dsp:sp>
    <dsp:sp modelId="{362CE6FF-113D-4795-A3F4-134434FEFB06}">
      <dsp:nvSpPr>
        <dsp:cNvPr id="0" name=""/>
        <dsp:cNvSpPr/>
      </dsp:nvSpPr>
      <dsp:spPr>
        <a:xfrm>
          <a:off x="95230" y="283380"/>
          <a:ext cx="945407" cy="9454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72ABFF6-A27B-467A-A15C-606A8208DDA7}">
      <dsp:nvSpPr>
        <dsp:cNvPr id="0" name=""/>
        <dsp:cNvSpPr/>
      </dsp:nvSpPr>
      <dsp:spPr>
        <a:xfrm>
          <a:off x="1109894" y="1443433"/>
          <a:ext cx="5956028" cy="893553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3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rgbClr val="002060"/>
              </a:solidFill>
            </a:rPr>
            <a:t>24) Distintas categoría de miembros</a:t>
          </a:r>
          <a:endParaRPr lang="es-ES" sz="1600" b="0" kern="1200" dirty="0">
            <a:solidFill>
              <a:srgbClr val="002060"/>
            </a:solidFill>
          </a:endParaRPr>
        </a:p>
      </dsp:txBody>
      <dsp:txXfrm>
        <a:off x="1109894" y="1443433"/>
        <a:ext cx="5956028" cy="893553"/>
      </dsp:txXfrm>
    </dsp:sp>
    <dsp:sp modelId="{BBA7EE57-6E83-4D6E-A8AF-49A14B61BED4}">
      <dsp:nvSpPr>
        <dsp:cNvPr id="0" name=""/>
        <dsp:cNvSpPr/>
      </dsp:nvSpPr>
      <dsp:spPr>
        <a:xfrm>
          <a:off x="637191" y="1417506"/>
          <a:ext cx="945407" cy="9454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8647C69-4D15-4945-938C-3C5A18CB0683}">
      <dsp:nvSpPr>
        <dsp:cNvPr id="0" name=""/>
        <dsp:cNvSpPr/>
      </dsp:nvSpPr>
      <dsp:spPr>
        <a:xfrm>
          <a:off x="1276233" y="2577559"/>
          <a:ext cx="5789690" cy="893553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3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rgbClr val="002060"/>
              </a:solidFill>
            </a:rPr>
            <a:t>24) Directores externos con mayoría en el directorio</a:t>
          </a:r>
          <a:endParaRPr lang="es-ES" sz="1600" b="1" kern="1200" dirty="0">
            <a:solidFill>
              <a:srgbClr val="002060"/>
            </a:solidFill>
          </a:endParaRPr>
        </a:p>
      </dsp:txBody>
      <dsp:txXfrm>
        <a:off x="1276233" y="2577559"/>
        <a:ext cx="5789690" cy="893553"/>
      </dsp:txXfrm>
    </dsp:sp>
    <dsp:sp modelId="{5FB496F3-01D2-443D-9B74-1A5C7EECA2C3}">
      <dsp:nvSpPr>
        <dsp:cNvPr id="0" name=""/>
        <dsp:cNvSpPr/>
      </dsp:nvSpPr>
      <dsp:spPr>
        <a:xfrm>
          <a:off x="803529" y="2551632"/>
          <a:ext cx="945407" cy="9454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EAD8D57-E41C-4A46-8D61-E3E9F6A1FF2D}">
      <dsp:nvSpPr>
        <dsp:cNvPr id="0" name=""/>
        <dsp:cNvSpPr/>
      </dsp:nvSpPr>
      <dsp:spPr>
        <a:xfrm>
          <a:off x="1109894" y="3711685"/>
          <a:ext cx="5956028" cy="893553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3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rgbClr val="002060"/>
              </a:solidFill>
            </a:rPr>
            <a:t>25) Limitación edad media del  Directorio</a:t>
          </a:r>
          <a:endParaRPr lang="es-ES" sz="1600" kern="1200" dirty="0">
            <a:solidFill>
              <a:srgbClr val="002060"/>
            </a:solidFill>
          </a:endParaRPr>
        </a:p>
      </dsp:txBody>
      <dsp:txXfrm>
        <a:off x="1109894" y="3711685"/>
        <a:ext cx="5956028" cy="893553"/>
      </dsp:txXfrm>
    </dsp:sp>
    <dsp:sp modelId="{C3BB60E2-0B2E-4083-8655-E43E514E55CF}">
      <dsp:nvSpPr>
        <dsp:cNvPr id="0" name=""/>
        <dsp:cNvSpPr/>
      </dsp:nvSpPr>
      <dsp:spPr>
        <a:xfrm>
          <a:off x="637191" y="3685758"/>
          <a:ext cx="945407" cy="9454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681E5FE-1021-4DFF-BDA7-757F4615F828}">
      <dsp:nvSpPr>
        <dsp:cNvPr id="0" name=""/>
        <dsp:cNvSpPr/>
      </dsp:nvSpPr>
      <dsp:spPr>
        <a:xfrm>
          <a:off x="567933" y="4845811"/>
          <a:ext cx="6497989" cy="89355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3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rgbClr val="002060"/>
              </a:solidFill>
            </a:rPr>
            <a:t>42) Autoevaluación del Director</a:t>
          </a:r>
          <a:endParaRPr lang="es-ES" sz="1600" kern="1200" dirty="0">
            <a:solidFill>
              <a:srgbClr val="002060"/>
            </a:solidFill>
          </a:endParaRPr>
        </a:p>
      </dsp:txBody>
      <dsp:txXfrm>
        <a:off x="567933" y="4845811"/>
        <a:ext cx="6497989" cy="893553"/>
      </dsp:txXfrm>
    </dsp:sp>
    <dsp:sp modelId="{0D73D384-F989-4F1E-BABD-585B8C00870D}">
      <dsp:nvSpPr>
        <dsp:cNvPr id="0" name=""/>
        <dsp:cNvSpPr/>
      </dsp:nvSpPr>
      <dsp:spPr>
        <a:xfrm>
          <a:off x="95230" y="4819884"/>
          <a:ext cx="945407" cy="94540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BEF-2DE7-4282-8376-83B876C86C82}" type="datetimeFigureOut">
              <a:rPr lang="es-ES" smtClean="0"/>
              <a:t>09/07/2018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EE79F-5D4F-4C1C-83AB-EF5D52960B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31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EE79F-5D4F-4C1C-83AB-EF5D52960BC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24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                                    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EE79F-5D4F-4C1C-83AB-EF5D52960BC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33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EE79F-5D4F-4C1C-83AB-EF5D52960BC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14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EE79F-5D4F-4C1C-83AB-EF5D52960BCC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54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EE79F-5D4F-4C1C-83AB-EF5D52960BCC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15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849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422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720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39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0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073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646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492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35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806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199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1707-5953-41E9-A7C9-4D281FF7FD4B}" type="datetimeFigureOut">
              <a:rPr lang="es-ES" smtClean="0"/>
              <a:t>09/07/2018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B0D6-7CE6-456C-B547-DF73111922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547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diagramDrawing" Target="../diagrams/drawing1.xml"/><Relationship Id="rId5" Type="http://schemas.openxmlformats.org/officeDocument/2006/relationships/image" Target="../media/image9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66896" y="1581346"/>
            <a:ext cx="7560840" cy="5013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>
              <a:latin typeface="+mj-lt"/>
              <a:cs typeface="Arial" panose="020B0604020202020204" pitchFamily="34" charset="0"/>
            </a:endParaRPr>
          </a:p>
          <a:p>
            <a:pPr algn="ctr"/>
            <a:endParaRPr lang="es-EC" dirty="0">
              <a:latin typeface="+mj-lt"/>
              <a:cs typeface="Arial" panose="020B0604020202020204" pitchFamily="34" charset="0"/>
            </a:endParaRPr>
          </a:p>
          <a:p>
            <a:pPr algn="ctr"/>
            <a:endParaRPr lang="es-EC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+mj-lt"/>
                <a:cs typeface="Arial" panose="020B0604020202020204" pitchFamily="34" charset="0"/>
              </a:rPr>
              <a:t>DEPARTAMENTO DE CIENCIAS ADMINISTRATIVAS Y DE COMERCIO.</a:t>
            </a:r>
          </a:p>
          <a:p>
            <a:pPr algn="ctr"/>
            <a:endParaRPr lang="es-EC" b="1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+mj-lt"/>
                <a:cs typeface="Arial" panose="020B0604020202020204" pitchFamily="34" charset="0"/>
              </a:rPr>
              <a:t>CARRERA DE CONTABILIDAD Y AUDITORÍA</a:t>
            </a:r>
          </a:p>
          <a:p>
            <a:pPr algn="ctr"/>
            <a:endParaRPr lang="es-EC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endParaRPr lang="es-EC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+mj-lt"/>
                <a:cs typeface="Arial" panose="020B0604020202020204" pitchFamily="34" charset="0"/>
              </a:rPr>
              <a:t>TRABAJO DE TITULACIÓN PREVIO A LA OBTENCIÓN DEL TITULO DE CONTADOR PÚBLICO AUTORIZADO (CPA)</a:t>
            </a:r>
          </a:p>
          <a:p>
            <a:pPr algn="ctr"/>
            <a:endParaRPr lang="es-EC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endParaRPr lang="es-EC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+mj-lt"/>
                <a:cs typeface="Arial" panose="020B0604020202020204" pitchFamily="34" charset="0"/>
              </a:rPr>
              <a:t>TEMA: EL GOBIERNO CORPORATIVO EN EL SECTOR FINANCIERO, POPULAR Y SOLIDARIO DE LA  ZONA 2 DEL ECUADOR SEGMENTO 1.</a:t>
            </a:r>
          </a:p>
          <a:p>
            <a:pPr algn="ctr"/>
            <a:endParaRPr lang="es-EC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endParaRPr lang="es-EC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+mj-lt"/>
                <a:cs typeface="Arial" panose="020B0604020202020204" pitchFamily="34" charset="0"/>
              </a:rPr>
              <a:t>AUTOR: NINFA JANNETH ROSERO HERNÁNDEZ</a:t>
            </a:r>
          </a:p>
          <a:p>
            <a:pPr algn="ctr"/>
            <a:endParaRPr lang="es-EC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+mj-lt"/>
                <a:cs typeface="Arial" panose="020B0604020202020204" pitchFamily="34" charset="0"/>
              </a:rPr>
              <a:t>DIRECTORA: ING. SANDRA GALARZA </a:t>
            </a:r>
          </a:p>
          <a:p>
            <a:pPr algn="ctr"/>
            <a:endParaRPr lang="es-EC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+mj-lt"/>
                <a:cs typeface="Arial" panose="020B0604020202020204" pitchFamily="34" charset="0"/>
              </a:rPr>
              <a:t>SANGOLQUI, 2018</a:t>
            </a:r>
            <a:endParaRPr lang="es-EC" b="1" dirty="0">
              <a:latin typeface="+mj-lt"/>
              <a:cs typeface="Arial" panose="020B0604020202020204" pitchFamily="34" charset="0"/>
            </a:endParaRPr>
          </a:p>
          <a:p>
            <a:pPr algn="ctr"/>
            <a:endParaRPr lang="es-EC" dirty="0" smtClean="0">
              <a:latin typeface="+mj-lt"/>
              <a:cs typeface="Arial" panose="020B0604020202020204" pitchFamily="34" charset="0"/>
            </a:endParaRPr>
          </a:p>
          <a:p>
            <a:pPr algn="ctr"/>
            <a:endParaRPr lang="es-EC" dirty="0">
              <a:latin typeface="+mj-lt"/>
              <a:cs typeface="Arial" panose="020B0604020202020204" pitchFamily="34" charset="0"/>
            </a:endParaRPr>
          </a:p>
          <a:p>
            <a:pPr algn="ctr"/>
            <a:endParaRPr lang="es-E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82641" y="1038526"/>
            <a:ext cx="765285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 ESPE 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0999" y="332656"/>
            <a:ext cx="338437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61026" y="3429000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Teoría Asociatividad</a:t>
            </a:r>
            <a:endParaRPr lang="es-E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991664" y="783820"/>
            <a:ext cx="293491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/>
              <a:t>Teoría Shareholders Valué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447764" y="166283"/>
            <a:ext cx="42484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TEORIAS DE SOPORTE </a:t>
            </a:r>
            <a:endParaRPr lang="es-ES" b="1" dirty="0"/>
          </a:p>
        </p:txBody>
      </p:sp>
      <p:sp>
        <p:nvSpPr>
          <p:cNvPr id="9" name="8 Recortar rectángulo de esquina del mismo lado"/>
          <p:cNvSpPr/>
          <p:nvPr/>
        </p:nvSpPr>
        <p:spPr>
          <a:xfrm>
            <a:off x="3745825" y="1184826"/>
            <a:ext cx="1652349" cy="490611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Accionistas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1287876" y="2343266"/>
            <a:ext cx="2204004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Genera Valor para los Accionistas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25349" y="2343266"/>
            <a:ext cx="2170987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No considera  los interés de los demás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Flecha izquierda, derecha y arriba"/>
          <p:cNvSpPr/>
          <p:nvPr/>
        </p:nvSpPr>
        <p:spPr>
          <a:xfrm>
            <a:off x="3947622" y="2522889"/>
            <a:ext cx="1152128" cy="507179"/>
          </a:xfrm>
          <a:prstGeom prst="leftRightUp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Llamada de flecha hacia arriba"/>
          <p:cNvSpPr/>
          <p:nvPr/>
        </p:nvSpPr>
        <p:spPr>
          <a:xfrm>
            <a:off x="3843445" y="1766026"/>
            <a:ext cx="1360481" cy="642401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Empresa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Resultado de imagen para crear valor solo el dueÃ±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42" y="0"/>
            <a:ext cx="1847272" cy="22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4.bp.blogspot.com/-FBX9HGiA7Ok/WDTTvsIzKiI/AAAAAAAAL0Q/2WGAG3tjbgQ25AdBAoC_040vWUGYzl_8QCLcB/s1600/trabajo-en-equipo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45233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077627" y="4005064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Alternativa de Desarrollo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13154" y="4941168"/>
            <a:ext cx="2016224" cy="5040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Esfuerzos Realizados en conjunto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947622" y="5732467"/>
            <a:ext cx="2016224" cy="5040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Objetivos Comunes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49546" y="6240507"/>
            <a:ext cx="40943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tx1"/>
                </a:solidFill>
              </a:rPr>
              <a:t>Fuente: </a:t>
            </a:r>
            <a:r>
              <a:rPr lang="es-ES" sz="1100" dirty="0" smtClean="0">
                <a:solidFill>
                  <a:schemeClr val="tx1"/>
                </a:solidFill>
              </a:rPr>
              <a:t>Antonio Argandoña 1998 </a:t>
            </a:r>
            <a:endParaRPr lang="es-E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Proceso"/>
          <p:cNvSpPr/>
          <p:nvPr/>
        </p:nvSpPr>
        <p:spPr>
          <a:xfrm>
            <a:off x="1979712" y="152636"/>
            <a:ext cx="5184576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MODELOS DE GOBIERNO CORPORATIVO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04070481"/>
              </p:ext>
            </p:extLst>
          </p:nvPr>
        </p:nvGraphicFramePr>
        <p:xfrm>
          <a:off x="1079612" y="634422"/>
          <a:ext cx="75608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Rectángulo"/>
          <p:cNvSpPr/>
          <p:nvPr/>
        </p:nvSpPr>
        <p:spPr>
          <a:xfrm>
            <a:off x="3635896" y="6237312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Gran </a:t>
            </a:r>
            <a:r>
              <a:rPr lang="es-ES" sz="1200" dirty="0"/>
              <a:t>participación de los bancos</a:t>
            </a:r>
            <a:endParaRPr lang="es-ES" sz="1150" dirty="0" smtClean="0">
              <a:solidFill>
                <a:schemeClr val="tx1"/>
              </a:solidFill>
            </a:endParaRPr>
          </a:p>
          <a:p>
            <a:pPr algn="ctr"/>
            <a:r>
              <a:rPr lang="es-ES" sz="1150" dirty="0" smtClean="0">
                <a:solidFill>
                  <a:schemeClr val="tx1"/>
                </a:solidFill>
              </a:rPr>
              <a:t>Desprotección  a sus </a:t>
            </a:r>
            <a:r>
              <a:rPr lang="es-ES" sz="1150" dirty="0">
                <a:solidFill>
                  <a:schemeClr val="tx1"/>
                </a:solidFill>
              </a:rPr>
              <a:t>pequeños accionistas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020272" y="2420888"/>
            <a:ext cx="15841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50" dirty="0">
                <a:solidFill>
                  <a:schemeClr val="tx1"/>
                </a:solidFill>
              </a:rPr>
              <a:t>Constante monitoreo de las empresas para evitar fraudes</a:t>
            </a:r>
            <a:endParaRPr lang="es-ES" sz="115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15616" y="1844824"/>
            <a:ext cx="15841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50" dirty="0" smtClean="0">
                <a:solidFill>
                  <a:schemeClr val="tx1"/>
                </a:solidFill>
              </a:rPr>
              <a:t>Evalúa </a:t>
            </a:r>
            <a:r>
              <a:rPr lang="es-EC" sz="1150" dirty="0">
                <a:solidFill>
                  <a:schemeClr val="tx1"/>
                </a:solidFill>
              </a:rPr>
              <a:t>5 </a:t>
            </a:r>
            <a:r>
              <a:rPr lang="es-EC" sz="1150" dirty="0" smtClean="0">
                <a:solidFill>
                  <a:schemeClr val="tx1"/>
                </a:solidFill>
              </a:rPr>
              <a:t>áreas </a:t>
            </a:r>
            <a:r>
              <a:rPr lang="es-EC" sz="1150" dirty="0">
                <a:solidFill>
                  <a:schemeClr val="tx1"/>
                </a:solidFill>
              </a:rPr>
              <a:t>del </a:t>
            </a:r>
            <a:r>
              <a:rPr lang="es-EC" sz="1150" dirty="0" smtClean="0">
                <a:solidFill>
                  <a:schemeClr val="tx1"/>
                </a:solidFill>
              </a:rPr>
              <a:t>Gobierno  Corporativo</a:t>
            </a:r>
            <a:endParaRPr lang="es-ES" sz="115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99592" y="3776464"/>
            <a:ext cx="15841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50" dirty="0">
                <a:solidFill>
                  <a:schemeClr val="tx1"/>
                </a:solidFill>
              </a:rPr>
              <a:t> </a:t>
            </a:r>
            <a:r>
              <a:rPr lang="es-ES" sz="1000" dirty="0" smtClean="0">
                <a:solidFill>
                  <a:schemeClr val="tx1"/>
                </a:solidFill>
              </a:rPr>
              <a:t>Los Empresarios decidieron garantizar el empleo de por vida </a:t>
            </a:r>
            <a:endParaRPr lang="es-ES" sz="1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8"/>
          <a:stretch/>
        </p:blipFill>
        <p:spPr bwMode="auto">
          <a:xfrm>
            <a:off x="3956412" y="3138836"/>
            <a:ext cx="1663224" cy="9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5436096" y="548680"/>
            <a:ext cx="15841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Practicas de Gobierno</a:t>
            </a:r>
            <a:endParaRPr lang="es-EC" sz="1200" dirty="0"/>
          </a:p>
          <a:p>
            <a:pPr algn="ctr"/>
            <a:r>
              <a:rPr lang="es-EC" sz="1200" dirty="0" smtClean="0"/>
              <a:t>Código de Ética.</a:t>
            </a:r>
          </a:p>
          <a:p>
            <a:pPr algn="ctr"/>
            <a:r>
              <a:rPr lang="es-EC" sz="1200" dirty="0" smtClean="0"/>
              <a:t>Aspectos financieros</a:t>
            </a:r>
            <a:endParaRPr lang="es-ES" sz="1200" dirty="0"/>
          </a:p>
        </p:txBody>
      </p:sp>
      <p:sp>
        <p:nvSpPr>
          <p:cNvPr id="2" name="1 Rectángulo"/>
          <p:cNvSpPr/>
          <p:nvPr/>
        </p:nvSpPr>
        <p:spPr>
          <a:xfrm>
            <a:off x="6008770" y="6340690"/>
            <a:ext cx="2880320" cy="25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Fuente: </a:t>
            </a:r>
            <a:r>
              <a:rPr lang="es-ES" sz="1100" dirty="0" err="1" smtClean="0"/>
              <a:t>Garde</a:t>
            </a:r>
            <a:r>
              <a:rPr lang="es-ES" sz="1100" dirty="0" smtClean="0"/>
              <a:t> Hugo 2012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2573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18" y="48168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17859" y="409111"/>
            <a:ext cx="6336704" cy="415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MODELO LATINOAMERICANO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899592" y="807365"/>
            <a:ext cx="7920880" cy="7920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Este modelo  centra su atención en el estudio de las </a:t>
            </a:r>
            <a:r>
              <a:rPr lang="es-ES" dirty="0"/>
              <a:t>relaciones existentes entre Propiedad (accionistas), La Administración (directorio), y la Gestión (Alta Gerencia)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15887" y="1977638"/>
            <a:ext cx="151216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Ámbito de aplicación </a:t>
            </a:r>
            <a:endParaRPr lang="es-ES" sz="1600" b="1" dirty="0"/>
          </a:p>
        </p:txBody>
      </p:sp>
      <p:sp>
        <p:nvSpPr>
          <p:cNvPr id="9" name="8 Rectángulo"/>
          <p:cNvSpPr/>
          <p:nvPr/>
        </p:nvSpPr>
        <p:spPr>
          <a:xfrm>
            <a:off x="3131840" y="1821549"/>
            <a:ext cx="2592288" cy="54476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Esta </a:t>
            </a:r>
            <a:r>
              <a:rPr lang="pt-BR" sz="1200" dirty="0"/>
              <a:t>dirigido de forma fundamental a empresas</a:t>
            </a:r>
            <a:endParaRPr lang="es-ES" sz="1200" dirty="0"/>
          </a:p>
        </p:txBody>
      </p:sp>
      <p:sp>
        <p:nvSpPr>
          <p:cNvPr id="10" name="9 Rectángulo"/>
          <p:cNvSpPr/>
          <p:nvPr/>
        </p:nvSpPr>
        <p:spPr>
          <a:xfrm>
            <a:off x="765980" y="2924944"/>
            <a:ext cx="1861804" cy="190280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La </a:t>
            </a:r>
            <a:r>
              <a:rPr lang="es-ES" sz="1200" dirty="0"/>
              <a:t>implementación de su contenido deberá, necesariamente, basarse en la autorregulación, y consecuentemente </a:t>
            </a:r>
            <a:r>
              <a:rPr lang="es-ES" sz="1200" dirty="0" smtClean="0"/>
              <a:t>incluirse  </a:t>
            </a:r>
            <a:r>
              <a:rPr lang="es-ES" sz="1200" dirty="0"/>
              <a:t>en los Estatutos corporativos, el Reglamento del Directorio, </a:t>
            </a:r>
            <a:r>
              <a:rPr lang="es-ES" sz="1200" dirty="0" smtClean="0"/>
              <a:t>y en documentos de normativa interna</a:t>
            </a:r>
            <a:endParaRPr lang="es-ES" sz="1200" dirty="0"/>
          </a:p>
        </p:txBody>
      </p:sp>
      <p:cxnSp>
        <p:nvCxnSpPr>
          <p:cNvPr id="21" name="20 Conector curvado"/>
          <p:cNvCxnSpPr>
            <a:stCxn id="2" idx="3"/>
          </p:cNvCxnSpPr>
          <p:nvPr/>
        </p:nvCxnSpPr>
        <p:spPr>
          <a:xfrm flipV="1">
            <a:off x="2428055" y="2075396"/>
            <a:ext cx="720080" cy="19027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23 Cerrar llave"/>
          <p:cNvSpPr/>
          <p:nvPr/>
        </p:nvSpPr>
        <p:spPr>
          <a:xfrm rot="10800000">
            <a:off x="5744955" y="1805900"/>
            <a:ext cx="432048" cy="57606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6240699" y="1571889"/>
            <a:ext cx="2291739" cy="4057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Empresas listadas y entidades financieras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240700" y="2113317"/>
            <a:ext cx="2291739" cy="4057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Empresas no listadas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3160621" y="4149080"/>
            <a:ext cx="1425590" cy="531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Fundamento de cumplimiento</a:t>
            </a:r>
            <a:endParaRPr lang="es-ES" sz="1400" b="1" dirty="0"/>
          </a:p>
        </p:txBody>
      </p:sp>
      <p:cxnSp>
        <p:nvCxnSpPr>
          <p:cNvPr id="36" name="35 Conector curvado"/>
          <p:cNvCxnSpPr/>
          <p:nvPr/>
        </p:nvCxnSpPr>
        <p:spPr>
          <a:xfrm>
            <a:off x="2411760" y="2465008"/>
            <a:ext cx="720080" cy="505999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3131840" y="2655445"/>
            <a:ext cx="1728192" cy="82172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Depende </a:t>
            </a:r>
            <a:r>
              <a:rPr lang="es-ES" sz="1400" dirty="0"/>
              <a:t>de la libre y autónoma decisión de las </a:t>
            </a:r>
            <a:r>
              <a:rPr lang="es-ES" sz="1400" dirty="0" smtClean="0"/>
              <a:t>empresas</a:t>
            </a:r>
          </a:p>
          <a:p>
            <a:pPr algn="ctr"/>
            <a:endParaRPr lang="es-ES" sz="1400" dirty="0"/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1696882" y="2619316"/>
            <a:ext cx="0" cy="368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60 Rectángulo"/>
          <p:cNvSpPr/>
          <p:nvPr/>
        </p:nvSpPr>
        <p:spPr>
          <a:xfrm>
            <a:off x="4402394" y="5013176"/>
            <a:ext cx="3016304" cy="9251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Deberán </a:t>
            </a:r>
            <a:r>
              <a:rPr lang="es-ES" sz="1400" dirty="0"/>
              <a:t>cumplir con su contenido o explicar aquellos Lineamientos o Recomendaciones que o bien no cumplan, o lo hagan de forma parcial. </a:t>
            </a:r>
          </a:p>
        </p:txBody>
      </p:sp>
      <p:cxnSp>
        <p:nvCxnSpPr>
          <p:cNvPr id="11" name="10 Conector angular"/>
          <p:cNvCxnSpPr>
            <a:stCxn id="28" idx="2"/>
            <a:endCxn id="61" idx="1"/>
          </p:cNvCxnSpPr>
          <p:nvPr/>
        </p:nvCxnSpPr>
        <p:spPr>
          <a:xfrm rot="16200000" flipH="1">
            <a:off x="3740477" y="4813823"/>
            <a:ext cx="794856" cy="52897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749546" y="6219433"/>
            <a:ext cx="40943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tx1"/>
                </a:solidFill>
              </a:rPr>
              <a:t>Fuente: </a:t>
            </a:r>
            <a:r>
              <a:rPr lang="es-ES" sz="1100" dirty="0" smtClean="0">
                <a:solidFill>
                  <a:schemeClr val="tx1"/>
                </a:solidFill>
              </a:rPr>
              <a:t>Corporación Andina de Fomento CAF</a:t>
            </a:r>
            <a:endParaRPr lang="es-E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13" y="-21576"/>
            <a:ext cx="9144000" cy="6858000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3374272" y="5157192"/>
            <a:ext cx="2376264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cs typeface="Arial" panose="020B0604020202020204" pitchFamily="34" charset="0"/>
              </a:rPr>
              <a:t>EL GOBIERNO CORPORATIVO EN EL SECTOR FINANCIERO POPULAR Y SOLIDARIO  </a:t>
            </a:r>
            <a:r>
              <a:rPr lang="es-EC" sz="1000" b="1" dirty="0" smtClean="0">
                <a:cs typeface="Arial" panose="020B0604020202020204" pitchFamily="34" charset="0"/>
              </a:rPr>
              <a:t>DE LA ZONA </a:t>
            </a:r>
            <a:r>
              <a:rPr lang="es-EC" sz="1000" b="1" dirty="0">
                <a:cs typeface="Arial" panose="020B0604020202020204" pitchFamily="34" charset="0"/>
              </a:rPr>
              <a:t>2 DEL ECUADOR SEGMENTO 1.</a:t>
            </a:r>
          </a:p>
        </p:txBody>
      </p:sp>
      <p:sp>
        <p:nvSpPr>
          <p:cNvPr id="4" name="3 Elipse"/>
          <p:cNvSpPr/>
          <p:nvPr/>
        </p:nvSpPr>
        <p:spPr>
          <a:xfrm>
            <a:off x="5172906" y="3717032"/>
            <a:ext cx="2376264" cy="1008112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Indicadores Financieros 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1489328" y="4005064"/>
            <a:ext cx="2376264" cy="1008112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Gobierno Corporativo 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758082" y="2990146"/>
            <a:ext cx="1581670" cy="87090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s-ES" sz="1200" b="1" dirty="0"/>
              <a:t>Derecho y trato </a:t>
            </a:r>
            <a:r>
              <a:rPr lang="es-ES" sz="1200" b="1" dirty="0" smtClean="0"/>
              <a:t>Equitativo </a:t>
            </a:r>
            <a:r>
              <a:rPr lang="es-ES" sz="1200" b="1" dirty="0"/>
              <a:t>de </a:t>
            </a:r>
            <a:r>
              <a:rPr lang="es-ES" sz="1200" b="1" dirty="0" smtClean="0"/>
              <a:t>Accionista</a:t>
            </a:r>
            <a:r>
              <a:rPr lang="es-ES" sz="1200" b="1" dirty="0"/>
              <a:t>.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1867839" y="879861"/>
            <a:ext cx="1646588" cy="92554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s-ES" sz="1600" b="1" dirty="0"/>
              <a:t>Directorio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58082" y="1867872"/>
            <a:ext cx="1581670" cy="91305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Asamblea General de Accionistas</a:t>
            </a:r>
          </a:p>
        </p:txBody>
      </p:sp>
      <p:sp>
        <p:nvSpPr>
          <p:cNvPr id="9" name="8 Elipse"/>
          <p:cNvSpPr/>
          <p:nvPr/>
        </p:nvSpPr>
        <p:spPr>
          <a:xfrm>
            <a:off x="2915816" y="1821310"/>
            <a:ext cx="1646588" cy="77959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Información Financiera y no Financiera</a:t>
            </a:r>
          </a:p>
        </p:txBody>
      </p:sp>
      <p:sp>
        <p:nvSpPr>
          <p:cNvPr id="10" name="9 Elipse"/>
          <p:cNvSpPr/>
          <p:nvPr/>
        </p:nvSpPr>
        <p:spPr>
          <a:xfrm>
            <a:off x="2953433" y="3177685"/>
            <a:ext cx="1571354" cy="87090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Resolución de Controversias </a:t>
            </a:r>
          </a:p>
        </p:txBody>
      </p:sp>
      <p:sp>
        <p:nvSpPr>
          <p:cNvPr id="11" name="10 Elipse"/>
          <p:cNvSpPr/>
          <p:nvPr/>
        </p:nvSpPr>
        <p:spPr>
          <a:xfrm>
            <a:off x="5420968" y="1319893"/>
            <a:ext cx="1791696" cy="64807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Solvencia</a:t>
            </a:r>
            <a:endParaRPr lang="es-ES" b="1" dirty="0"/>
          </a:p>
        </p:txBody>
      </p:sp>
      <p:sp>
        <p:nvSpPr>
          <p:cNvPr id="12" name="11 Elipse"/>
          <p:cNvSpPr/>
          <p:nvPr/>
        </p:nvSpPr>
        <p:spPr>
          <a:xfrm>
            <a:off x="4418353" y="2342074"/>
            <a:ext cx="1509106" cy="64807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L</a:t>
            </a:r>
            <a:r>
              <a:rPr lang="es-ES" b="1" dirty="0" smtClean="0"/>
              <a:t>iquidez</a:t>
            </a:r>
            <a:endParaRPr lang="es-ES" b="1" dirty="0"/>
          </a:p>
        </p:txBody>
      </p:sp>
      <p:sp>
        <p:nvSpPr>
          <p:cNvPr id="14" name="13 Elipse"/>
          <p:cNvSpPr/>
          <p:nvPr/>
        </p:nvSpPr>
        <p:spPr>
          <a:xfrm>
            <a:off x="6423645" y="2324399"/>
            <a:ext cx="1880712" cy="64807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Rentabilidad</a:t>
            </a:r>
            <a:endParaRPr lang="es-ES" sz="1600" b="1" dirty="0"/>
          </a:p>
        </p:txBody>
      </p:sp>
      <p:cxnSp>
        <p:nvCxnSpPr>
          <p:cNvPr id="20" name="19 Conector curvado"/>
          <p:cNvCxnSpPr>
            <a:stCxn id="5" idx="0"/>
            <a:endCxn id="10" idx="2"/>
          </p:cNvCxnSpPr>
          <p:nvPr/>
        </p:nvCxnSpPr>
        <p:spPr>
          <a:xfrm rot="5400000" flipH="1" flipV="1">
            <a:off x="2619482" y="3671114"/>
            <a:ext cx="391928" cy="275973"/>
          </a:xfrm>
          <a:prstGeom prst="curvedConnector2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curvado"/>
          <p:cNvCxnSpPr>
            <a:stCxn id="5" idx="0"/>
            <a:endCxn id="6" idx="6"/>
          </p:cNvCxnSpPr>
          <p:nvPr/>
        </p:nvCxnSpPr>
        <p:spPr>
          <a:xfrm rot="16200000" flipV="1">
            <a:off x="2218873" y="3546477"/>
            <a:ext cx="579467" cy="337708"/>
          </a:xfrm>
          <a:prstGeom prst="curvedConnector2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23 Conector curvado"/>
          <p:cNvCxnSpPr>
            <a:stCxn id="5" idx="0"/>
            <a:endCxn id="8" idx="6"/>
          </p:cNvCxnSpPr>
          <p:nvPr/>
        </p:nvCxnSpPr>
        <p:spPr>
          <a:xfrm rot="16200000" flipV="1">
            <a:off x="1668274" y="2995878"/>
            <a:ext cx="1680664" cy="337708"/>
          </a:xfrm>
          <a:prstGeom prst="curvedConnector2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25 Conector curvado"/>
          <p:cNvCxnSpPr>
            <a:stCxn id="5" idx="0"/>
            <a:endCxn id="9" idx="2"/>
          </p:cNvCxnSpPr>
          <p:nvPr/>
        </p:nvCxnSpPr>
        <p:spPr>
          <a:xfrm rot="5400000" flipH="1" flipV="1">
            <a:off x="1899661" y="2988909"/>
            <a:ext cx="1793955" cy="238356"/>
          </a:xfrm>
          <a:prstGeom prst="curvedConnector2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27 Conector curvado"/>
          <p:cNvCxnSpPr>
            <a:stCxn id="5" idx="0"/>
          </p:cNvCxnSpPr>
          <p:nvPr/>
        </p:nvCxnSpPr>
        <p:spPr>
          <a:xfrm rot="5400000" flipH="1" flipV="1">
            <a:off x="1585583" y="2913187"/>
            <a:ext cx="2183754" cy="1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32 Conector curvado"/>
          <p:cNvCxnSpPr>
            <a:stCxn id="5" idx="4"/>
            <a:endCxn id="3" idx="2"/>
          </p:cNvCxnSpPr>
          <p:nvPr/>
        </p:nvCxnSpPr>
        <p:spPr>
          <a:xfrm rot="16200000" flipH="1">
            <a:off x="2701830" y="4988806"/>
            <a:ext cx="648072" cy="696812"/>
          </a:xfrm>
          <a:prstGeom prst="curvedConnector2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34 Conector curvado"/>
          <p:cNvCxnSpPr/>
          <p:nvPr/>
        </p:nvCxnSpPr>
        <p:spPr>
          <a:xfrm rot="5400000" flipH="1" flipV="1">
            <a:off x="5662415" y="4820203"/>
            <a:ext cx="936104" cy="745986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37 Conector curvado"/>
          <p:cNvCxnSpPr>
            <a:stCxn id="4" idx="0"/>
            <a:endCxn id="11" idx="4"/>
          </p:cNvCxnSpPr>
          <p:nvPr/>
        </p:nvCxnSpPr>
        <p:spPr>
          <a:xfrm rot="16200000" flipV="1">
            <a:off x="5464394" y="2820388"/>
            <a:ext cx="1749067" cy="4422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39 Conector curvado"/>
          <p:cNvCxnSpPr>
            <a:stCxn id="4" idx="0"/>
            <a:endCxn id="14" idx="4"/>
          </p:cNvCxnSpPr>
          <p:nvPr/>
        </p:nvCxnSpPr>
        <p:spPr>
          <a:xfrm rot="5400000" flipH="1" flipV="1">
            <a:off x="6490239" y="2843271"/>
            <a:ext cx="744561" cy="1002963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47 Conector curvado"/>
          <p:cNvCxnSpPr>
            <a:stCxn id="12" idx="4"/>
            <a:endCxn id="4" idx="0"/>
          </p:cNvCxnSpPr>
          <p:nvPr/>
        </p:nvCxnSpPr>
        <p:spPr>
          <a:xfrm rot="16200000" flipH="1">
            <a:off x="5403529" y="2759523"/>
            <a:ext cx="726886" cy="1188132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49 Elipse"/>
          <p:cNvSpPr/>
          <p:nvPr/>
        </p:nvSpPr>
        <p:spPr>
          <a:xfrm>
            <a:off x="6503460" y="501245"/>
            <a:ext cx="1721083" cy="54720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Endeudamiento del Activo</a:t>
            </a:r>
            <a:endParaRPr lang="es-ES" sz="1200" b="1" dirty="0"/>
          </a:p>
        </p:txBody>
      </p:sp>
      <p:sp>
        <p:nvSpPr>
          <p:cNvPr id="51" name="50 Elipse"/>
          <p:cNvSpPr/>
          <p:nvPr/>
        </p:nvSpPr>
        <p:spPr>
          <a:xfrm>
            <a:off x="4266585" y="543539"/>
            <a:ext cx="1747756" cy="54720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Endeudamiento del Patrimonio</a:t>
            </a:r>
            <a:endParaRPr lang="es-ES" sz="1200" b="1" dirty="0"/>
          </a:p>
        </p:txBody>
      </p:sp>
      <p:cxnSp>
        <p:nvCxnSpPr>
          <p:cNvPr id="59" name="58 Conector curvado"/>
          <p:cNvCxnSpPr>
            <a:stCxn id="11" idx="0"/>
            <a:endCxn id="51" idx="6"/>
          </p:cNvCxnSpPr>
          <p:nvPr/>
        </p:nvCxnSpPr>
        <p:spPr>
          <a:xfrm rot="16200000" flipV="1">
            <a:off x="5914204" y="917280"/>
            <a:ext cx="502751" cy="302475"/>
          </a:xfrm>
          <a:prstGeom prst="curvedConnector2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" name="60 Conector curvado"/>
          <p:cNvCxnSpPr>
            <a:stCxn id="11" idx="0"/>
            <a:endCxn id="50" idx="2"/>
          </p:cNvCxnSpPr>
          <p:nvPr/>
        </p:nvCxnSpPr>
        <p:spPr>
          <a:xfrm rot="5400000" flipH="1" flipV="1">
            <a:off x="6137616" y="954049"/>
            <a:ext cx="545045" cy="186644"/>
          </a:xfrm>
          <a:prstGeom prst="curvedConnector2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64 Elipse"/>
          <p:cNvSpPr/>
          <p:nvPr/>
        </p:nvSpPr>
        <p:spPr>
          <a:xfrm>
            <a:off x="7967336" y="5193196"/>
            <a:ext cx="833672" cy="54720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ROA</a:t>
            </a:r>
            <a:endParaRPr lang="es-ES" sz="1200" b="1" dirty="0"/>
          </a:p>
        </p:txBody>
      </p:sp>
      <p:sp>
        <p:nvSpPr>
          <p:cNvPr id="66" name="65 Elipse"/>
          <p:cNvSpPr/>
          <p:nvPr/>
        </p:nvSpPr>
        <p:spPr>
          <a:xfrm>
            <a:off x="7887521" y="4341504"/>
            <a:ext cx="833672" cy="52992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ROE</a:t>
            </a:r>
            <a:endParaRPr lang="es-ES" sz="1200" b="1" dirty="0"/>
          </a:p>
        </p:txBody>
      </p:sp>
      <p:sp>
        <p:nvSpPr>
          <p:cNvPr id="74" name="73 Elipse"/>
          <p:cNvSpPr/>
          <p:nvPr/>
        </p:nvSpPr>
        <p:spPr>
          <a:xfrm>
            <a:off x="7492435" y="3407424"/>
            <a:ext cx="1127286" cy="54720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MARGEN NETO</a:t>
            </a:r>
            <a:endParaRPr lang="es-ES" sz="1200" b="1" dirty="0"/>
          </a:p>
        </p:txBody>
      </p:sp>
      <p:cxnSp>
        <p:nvCxnSpPr>
          <p:cNvPr id="76" name="75 Conector curvado"/>
          <p:cNvCxnSpPr>
            <a:stCxn id="74" idx="4"/>
            <a:endCxn id="66" idx="0"/>
          </p:cNvCxnSpPr>
          <p:nvPr/>
        </p:nvCxnSpPr>
        <p:spPr>
          <a:xfrm rot="16200000" flipH="1">
            <a:off x="7986780" y="4023926"/>
            <a:ext cx="386875" cy="248279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76 Conector curvado"/>
          <p:cNvCxnSpPr/>
          <p:nvPr/>
        </p:nvCxnSpPr>
        <p:spPr>
          <a:xfrm>
            <a:off x="7492435" y="2994044"/>
            <a:ext cx="474901" cy="413380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0" name="79 Conector curvado"/>
          <p:cNvCxnSpPr>
            <a:stCxn id="66" idx="4"/>
            <a:endCxn id="65" idx="0"/>
          </p:cNvCxnSpPr>
          <p:nvPr/>
        </p:nvCxnSpPr>
        <p:spPr>
          <a:xfrm rot="16200000" flipH="1">
            <a:off x="8183381" y="4992404"/>
            <a:ext cx="321767" cy="79815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3683858" y="1283401"/>
            <a:ext cx="1681858" cy="447177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Liquidez Corriente</a:t>
            </a:r>
            <a:endParaRPr lang="es-ES" sz="1400" b="1" dirty="0"/>
          </a:p>
        </p:txBody>
      </p:sp>
      <p:cxnSp>
        <p:nvCxnSpPr>
          <p:cNvPr id="18" name="17 Conector curvado"/>
          <p:cNvCxnSpPr>
            <a:stCxn id="12" idx="0"/>
            <a:endCxn id="16" idx="4"/>
          </p:cNvCxnSpPr>
          <p:nvPr/>
        </p:nvCxnSpPr>
        <p:spPr>
          <a:xfrm rot="16200000" flipV="1">
            <a:off x="4543099" y="1712266"/>
            <a:ext cx="611496" cy="648119"/>
          </a:xfrm>
          <a:prstGeom prst="curved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899592" y="122004"/>
            <a:ext cx="2880320" cy="442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CATEGORÍAS DE ESTUDIO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140463" y="3613136"/>
            <a:ext cx="280505" cy="2479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1" name="40 Elipse"/>
          <p:cNvSpPr/>
          <p:nvPr/>
        </p:nvSpPr>
        <p:spPr>
          <a:xfrm>
            <a:off x="1268412" y="4196075"/>
            <a:ext cx="280505" cy="2479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1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58082" y="2842499"/>
            <a:ext cx="429542" cy="19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1.1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972853" y="1610506"/>
            <a:ext cx="429542" cy="19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1.2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832144" y="719691"/>
            <a:ext cx="429542" cy="19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1.3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309568" y="1636136"/>
            <a:ext cx="429542" cy="19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1.4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39110" y="2969831"/>
            <a:ext cx="429542" cy="19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1.5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5320994" y="2147174"/>
            <a:ext cx="429542" cy="19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2.1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799571" y="1148950"/>
            <a:ext cx="429542" cy="19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2.2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334399" y="2152510"/>
            <a:ext cx="429542" cy="19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2.3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3865592" y="1125267"/>
            <a:ext cx="552761" cy="158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2.1,1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6753276" y="343824"/>
            <a:ext cx="552761" cy="158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2.2.1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4896526" y="338090"/>
            <a:ext cx="552761" cy="158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2.2.2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8009772" y="3230697"/>
            <a:ext cx="522668" cy="17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2.3.1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8302881" y="4152158"/>
            <a:ext cx="522668" cy="17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2.3.2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8459859" y="5046132"/>
            <a:ext cx="522668" cy="17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2.3.3</a:t>
            </a:r>
            <a:endParaRPr lang="es-E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13" y="-3403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830222" y="1052736"/>
            <a:ext cx="46805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Capitulo II </a:t>
            </a:r>
          </a:p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marco metodológico 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3.bp.blogspot.com/-F1OYZ779AGg/VkQMr_SCrgI/AAAAAAAAAE4/beSxSicOx60/s1600/7paso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79" y="2564904"/>
            <a:ext cx="2852313" cy="28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87624" y="2708855"/>
            <a:ext cx="3600400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Universo y Población de Estudio.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Metodología.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Instrumentos 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6" y="1564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302331" y="285769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UNIVERSO DE ESTUDIO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22543" y="1281138"/>
            <a:ext cx="2736304" cy="3240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Zona 2 del Ecuador </a:t>
            </a:r>
            <a:endParaRPr lang="es-ES" b="1" dirty="0"/>
          </a:p>
        </p:txBody>
      </p:sp>
      <p:pic>
        <p:nvPicPr>
          <p:cNvPr id="1028" name="Picture 4" descr="Resultado de imagen para mapa zona 2 del ecu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6" y="1626490"/>
            <a:ext cx="4291499" cy="39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19973" y="1041853"/>
            <a:ext cx="1260140" cy="10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Pichincha 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Napo 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Orellana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130125" y="2162378"/>
            <a:ext cx="30963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Segmentos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95249"/>
              </p:ext>
            </p:extLst>
          </p:nvPr>
        </p:nvGraphicFramePr>
        <p:xfrm>
          <a:off x="4648523" y="2547583"/>
          <a:ext cx="4059547" cy="176283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15683"/>
                <a:gridCol w="3343864"/>
              </a:tblGrid>
              <a:tr h="2472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Segmento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Activos (USD)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72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1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Mayor a 80'000.000,00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84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2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Mayor a 20'000.000,00 hasta 80'000.000,00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95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3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Mayor a 5'000.000,00 hasta 20'000.000,00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77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4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Mayor a 1'000.000,00 hasta 5'000.000,00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77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5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>
                          <a:effectLst/>
                        </a:rPr>
                        <a:t>Hasta 1'000.000,00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77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u="none" strike="noStrike" dirty="0">
                          <a:effectLst/>
                        </a:rPr>
                        <a:t>Cajas de Ahorro, bancos comunales y cajas comunales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10 Flecha derecha"/>
          <p:cNvSpPr/>
          <p:nvPr/>
        </p:nvSpPr>
        <p:spPr>
          <a:xfrm>
            <a:off x="3658847" y="1281138"/>
            <a:ext cx="553113" cy="30589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5827292" y="1242567"/>
            <a:ext cx="553113" cy="30589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678297" y="1169469"/>
            <a:ext cx="1260140" cy="41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241 COAC.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68154" y="4226501"/>
            <a:ext cx="37984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Fuente: Boletín Financiero Corporativo SEPS 2016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78801" y="4797152"/>
            <a:ext cx="2572608" cy="7746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Dentro del segmento 1 existen 27 cooperativas 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2498259" y="4779923"/>
            <a:ext cx="2502340" cy="756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Dentro de la zona 2 existen 241 cooperativas </a:t>
            </a:r>
            <a:endParaRPr lang="es-ES" dirty="0"/>
          </a:p>
        </p:txBody>
      </p:sp>
      <p:sp>
        <p:nvSpPr>
          <p:cNvPr id="16" name="15 Flecha izquierda, derecha y arriba"/>
          <p:cNvSpPr/>
          <p:nvPr/>
        </p:nvSpPr>
        <p:spPr>
          <a:xfrm rot="10800000">
            <a:off x="5124653" y="4991592"/>
            <a:ext cx="1086721" cy="360040"/>
          </a:xfrm>
          <a:prstGeom prst="leftRigh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258372" y="5733256"/>
            <a:ext cx="3132347" cy="8640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 las cuales 11 cooperativas pertenecen a la zona 2  Segmento 1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837993" y="5978921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POBLACIÓN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Flecha a la derecha con muesca"/>
          <p:cNvSpPr/>
          <p:nvPr/>
        </p:nvSpPr>
        <p:spPr>
          <a:xfrm>
            <a:off x="3191482" y="5978921"/>
            <a:ext cx="689597" cy="39604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4598475" y="2780928"/>
            <a:ext cx="4005973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8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612144"/>
              </p:ext>
            </p:extLst>
          </p:nvPr>
        </p:nvGraphicFramePr>
        <p:xfrm>
          <a:off x="1079612" y="1088737"/>
          <a:ext cx="6984776" cy="4680525"/>
        </p:xfrm>
        <a:graphic>
          <a:graphicData uri="http://schemas.openxmlformats.org/drawingml/2006/table">
            <a:tbl>
              <a:tblPr firstRow="1" firstCol="1" bandRow="1"/>
              <a:tblGrid>
                <a:gridCol w="394784"/>
                <a:gridCol w="2917584"/>
                <a:gridCol w="1286021"/>
                <a:gridCol w="1306267"/>
                <a:gridCol w="1080120"/>
              </a:tblGrid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ES" sz="1400" b="1" i="1" baseline="300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Razón Social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Estado jurídico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Pablo Muñoz Vega Ltda.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Tulcán Ltda.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Atuntaqui Ltda.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Pilahuin Tio Ltda.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2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23 De Julio Ltda.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Andalucia Ltda.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Cooprogreso Ltda.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Alianza Del Valle Ltda.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29 De Octubre Ltda.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Policía Nacional Ltda.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6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Cooperativa De Ahorro Y Crédito De Los Servidores Público Del Ministerio De Educación Y Cultura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Segmento 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Activa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Zonal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275856" y="537797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POBLACIÓN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32756" y="5939618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baseline="-25000" dirty="0" smtClean="0"/>
              <a:t>Fuente: </a:t>
            </a:r>
            <a:r>
              <a:rPr lang="es-ES" baseline="-25000" dirty="0" smtClean="0"/>
              <a:t>(</a:t>
            </a:r>
            <a:r>
              <a:rPr lang="es-ES" baseline="-25000" dirty="0" smtClean="0"/>
              <a:t>Superintendencia de Economía Popular y Solidaria, 2016)</a:t>
            </a:r>
            <a:endParaRPr lang="es-ES" dirty="0" smtClean="0"/>
          </a:p>
          <a:p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84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2069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8" name="7 Flecha derecha"/>
          <p:cNvSpPr/>
          <p:nvPr/>
        </p:nvSpPr>
        <p:spPr>
          <a:xfrm>
            <a:off x="835796" y="725671"/>
            <a:ext cx="2081646" cy="1224136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Enfoque de la Investigación</a:t>
            </a:r>
            <a:endParaRPr lang="es-ES" dirty="0"/>
          </a:p>
        </p:txBody>
      </p:sp>
      <p:sp>
        <p:nvSpPr>
          <p:cNvPr id="9" name="8 Estrella de 7 puntas"/>
          <p:cNvSpPr/>
          <p:nvPr/>
        </p:nvSpPr>
        <p:spPr>
          <a:xfrm>
            <a:off x="3317408" y="725671"/>
            <a:ext cx="3384376" cy="913302"/>
          </a:xfrm>
          <a:prstGeom prst="star7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Cuantitativo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835797" y="1956862"/>
            <a:ext cx="2081646" cy="1224136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Tipología de la investigación </a:t>
            </a:r>
            <a:endParaRPr lang="es-ES" dirty="0"/>
          </a:p>
        </p:txBody>
      </p:sp>
      <p:sp>
        <p:nvSpPr>
          <p:cNvPr id="11" name="10 Pergamino vertical"/>
          <p:cNvSpPr/>
          <p:nvPr/>
        </p:nvSpPr>
        <p:spPr>
          <a:xfrm>
            <a:off x="3547074" y="1879820"/>
            <a:ext cx="3338945" cy="1224136"/>
          </a:xfrm>
          <a:prstGeom prst="verticalScroll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Por la fuente de información (mixta).</a:t>
            </a:r>
          </a:p>
          <a:p>
            <a:r>
              <a:rPr lang="es-EC" dirty="0" smtClean="0"/>
              <a:t>Por el alcance Correlacional 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3275856" y="260648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METODOLOGÍA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04761" y="3437939"/>
            <a:ext cx="4464496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DISEÑO DEL INSTRUMENTO</a:t>
            </a:r>
            <a:endParaRPr lang="es-ES" b="1" dirty="0"/>
          </a:p>
        </p:txBody>
      </p:sp>
      <p:sp>
        <p:nvSpPr>
          <p:cNvPr id="16" name="15 Rectángulo"/>
          <p:cNvSpPr/>
          <p:nvPr/>
        </p:nvSpPr>
        <p:spPr>
          <a:xfrm>
            <a:off x="1117518" y="3833983"/>
            <a:ext cx="6908963" cy="75608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Software </a:t>
            </a:r>
            <a:r>
              <a:rPr lang="es-ES" sz="1600" dirty="0"/>
              <a:t>E</a:t>
            </a:r>
            <a:r>
              <a:rPr lang="es-ES" sz="1600" dirty="0" smtClean="0"/>
              <a:t>valuador </a:t>
            </a:r>
            <a:r>
              <a:rPr lang="es-ES" sz="1600" dirty="0"/>
              <a:t>de </a:t>
            </a:r>
            <a:r>
              <a:rPr lang="es-ES" sz="1600" dirty="0" smtClean="0"/>
              <a:t>Prácticas </a:t>
            </a:r>
            <a:r>
              <a:rPr lang="es-ES" sz="1600" dirty="0"/>
              <a:t>de Gobierno Corporativo creado por la corporación Andina de Fomento (CAF</a:t>
            </a:r>
            <a:r>
              <a:rPr lang="es-ES" sz="1600" dirty="0" smtClean="0"/>
              <a:t>), con el fin de </a:t>
            </a:r>
            <a:r>
              <a:rPr lang="es-ES" sz="1600" dirty="0"/>
              <a:t>evaluar  el cumplimiento  </a:t>
            </a:r>
            <a:r>
              <a:rPr lang="es-ES" sz="1600" dirty="0" smtClean="0"/>
              <a:t>de  </a:t>
            </a:r>
            <a:r>
              <a:rPr lang="es-ES" sz="1600" dirty="0"/>
              <a:t>Gobierno </a:t>
            </a:r>
            <a:r>
              <a:rPr lang="es-ES" sz="1600" dirty="0" smtClean="0"/>
              <a:t>Corporativo  en las cooperativas.</a:t>
            </a:r>
            <a:endParaRPr lang="es-ES" sz="1600" dirty="0"/>
          </a:p>
        </p:txBody>
      </p:sp>
      <p:pic>
        <p:nvPicPr>
          <p:cNvPr id="17" name="16 Imagen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2500"/>
          <a:stretch/>
        </p:blipFill>
        <p:spPr bwMode="auto">
          <a:xfrm>
            <a:off x="2900820" y="1432669"/>
            <a:ext cx="673100" cy="1048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3039" y="4596624"/>
            <a:ext cx="2785105" cy="408628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2232926" y="5013284"/>
            <a:ext cx="4208166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TRATAMIENTO DE LA INFORMACIÓN </a:t>
            </a:r>
            <a:endParaRPr lang="es-ES" b="1" dirty="0"/>
          </a:p>
        </p:txBody>
      </p:sp>
      <p:sp>
        <p:nvSpPr>
          <p:cNvPr id="21" name="20 Rectángulo"/>
          <p:cNvSpPr/>
          <p:nvPr/>
        </p:nvSpPr>
        <p:spPr>
          <a:xfrm>
            <a:off x="1082959" y="5373324"/>
            <a:ext cx="6657393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Una vez obtenido los resultados de la evaluación de Gobierno Corporativo y la Información financiera Se emplea el programa SPSS para determinar si existe relación entre estas variables, a fin de comprobar la hipótesis planteada. </a:t>
            </a:r>
            <a:endParaRPr lang="es-ES" sz="1600" dirty="0"/>
          </a:p>
        </p:txBody>
      </p:sp>
      <p:pic>
        <p:nvPicPr>
          <p:cNvPr id="22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1855" y="6125096"/>
            <a:ext cx="2750307" cy="43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51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58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"/>
          <a:stretch/>
        </p:blipFill>
        <p:spPr bwMode="auto">
          <a:xfrm>
            <a:off x="1150556" y="404664"/>
            <a:ext cx="770923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63688" y="126381"/>
            <a:ext cx="6192688" cy="278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Evaluador de Practicas de Gobierno Corporativo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513063032"/>
              </p:ext>
            </p:extLst>
          </p:nvPr>
        </p:nvGraphicFramePr>
        <p:xfrm>
          <a:off x="1355812" y="5402245"/>
          <a:ext cx="7008440" cy="147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Rectángulo"/>
          <p:cNvSpPr/>
          <p:nvPr/>
        </p:nvSpPr>
        <p:spPr>
          <a:xfrm>
            <a:off x="2524804" y="5157192"/>
            <a:ext cx="40943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tx1"/>
                </a:solidFill>
              </a:rPr>
              <a:t>Fuente: </a:t>
            </a:r>
            <a:r>
              <a:rPr lang="es-ES" sz="1100" dirty="0" smtClean="0">
                <a:solidFill>
                  <a:schemeClr val="tx1"/>
                </a:solidFill>
              </a:rPr>
              <a:t>Corporación Andina de Fomento CAF</a:t>
            </a:r>
            <a:endParaRPr lang="es-E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58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537878" y="209178"/>
            <a:ext cx="6048672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i="1" dirty="0" smtClean="0"/>
              <a:t>Medidas de Evaluación </a:t>
            </a:r>
            <a:endParaRPr lang="es-ES" b="1" i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44447"/>
              </p:ext>
            </p:extLst>
          </p:nvPr>
        </p:nvGraphicFramePr>
        <p:xfrm>
          <a:off x="1083189" y="692696"/>
          <a:ext cx="6696744" cy="238904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88032"/>
                <a:gridCol w="864096"/>
                <a:gridCol w="5544616"/>
              </a:tblGrid>
              <a:tr h="1510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No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Componente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Cumplimiento</a:t>
                      </a:r>
                      <a:endParaRPr lang="es-ES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7124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>
                          <a:effectLst/>
                        </a:rPr>
                        <a:t>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Si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</a:rPr>
                        <a:t>Cumplimiento completo de la Recomendación. Se obtiene una calificación máxima, del cien por cien (100%) del valor asignado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096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>
                          <a:effectLst/>
                        </a:rPr>
                        <a:t>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En Proceso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</a:rPr>
                        <a:t>No se cumple todavía de manera completa, pero se han tomado las decisiones y se están desarrollando los mecanismos para </a:t>
                      </a:r>
                      <a:r>
                        <a:rPr lang="es-ES" sz="1200" u="none" strike="noStrike" dirty="0" smtClean="0">
                          <a:effectLst/>
                        </a:rPr>
                        <a:t>cumplirla.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343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No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</a:rPr>
                        <a:t>La Recomendación no se cumple en absoluto.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80998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>
                          <a:effectLst/>
                        </a:rPr>
                        <a:t>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Incompatibilidad Legal / No aplica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</a:rPr>
                        <a:t>Los LCAGC tienen un alcance regional, y definen estándares de </a:t>
                      </a:r>
                      <a:r>
                        <a:rPr lang="es-ES" sz="1200" u="none" strike="noStrike" dirty="0" smtClean="0">
                          <a:effectLst/>
                        </a:rPr>
                        <a:t>Gobierno </a:t>
                      </a:r>
                      <a:r>
                        <a:rPr lang="es-ES" sz="1200" u="none" strike="noStrike" dirty="0">
                          <a:effectLst/>
                        </a:rPr>
                        <a:t>C</a:t>
                      </a:r>
                      <a:r>
                        <a:rPr lang="es-ES" sz="1200" u="none" strike="noStrike" dirty="0" smtClean="0">
                          <a:effectLst/>
                        </a:rPr>
                        <a:t>orporativo </a:t>
                      </a:r>
                      <a:r>
                        <a:rPr lang="es-ES" sz="1200" u="none" strike="noStrike" dirty="0">
                          <a:effectLst/>
                        </a:rPr>
                        <a:t>internacionalmente aceptados. Sin embargo, existen Recomendaciones que en algunos países pueden no ser implantadas, debido a que el marco legal o regulador lo impide.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4701"/>
            <a:ext cx="6984776" cy="326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7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547664" y="1772816"/>
            <a:ext cx="6336704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Planteamiento Del Problema.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Objetivos Generales, Específicos, Hipótesis.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Capitulo I Marco Teórico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Capitulo II Marco Metodológico.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Capitulo III Análisis de Resultados.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Capitulo VI Propuesta.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Conclusiones y Recomendaciones.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 </a:t>
            </a:r>
            <a:endParaRPr lang="es-ES" sz="2400" dirty="0"/>
          </a:p>
        </p:txBody>
      </p:sp>
      <p:pic>
        <p:nvPicPr>
          <p:cNvPr id="1026" name="Picture 2" descr="Código de Gobierno Corporativo  A continuación podrá consultar los  Códigos de Buen Gobierno Corporativo de Bancoomeva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8" t="806" r="3542" b="-7291"/>
          <a:stretch/>
        </p:blipFill>
        <p:spPr bwMode="auto">
          <a:xfrm>
            <a:off x="7004453" y="5218376"/>
            <a:ext cx="1984697" cy="17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755981" y="836712"/>
            <a:ext cx="42484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INDICE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23728" y="476672"/>
            <a:ext cx="43924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endParaRPr lang="es-ES" dirty="0"/>
          </a:p>
        </p:txBody>
      </p:sp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" y="-459432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576295" y="476672"/>
            <a:ext cx="5487353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MATRIZ DE OPERACIONALIZACIÓN DE  VARIABLES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0340"/>
              </p:ext>
            </p:extLst>
          </p:nvPr>
        </p:nvGraphicFramePr>
        <p:xfrm>
          <a:off x="1029491" y="1278880"/>
          <a:ext cx="6588732" cy="338137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656184"/>
                <a:gridCol w="1643402"/>
                <a:gridCol w="1326928"/>
                <a:gridCol w="1962218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CATEGORIA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VARIABLE 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Tipo de información 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Instrumento 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Gobierno Corporativo 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1.1 Derecho  Trato Equitativo Accionista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Aplicación de </a:t>
                      </a:r>
                      <a:r>
                        <a:rPr lang="es-ES" sz="1400" u="none" strike="noStrike" dirty="0" smtClean="0">
                          <a:effectLst/>
                        </a:rPr>
                        <a:t>software </a:t>
                      </a:r>
                      <a:r>
                        <a:rPr lang="es-ES" sz="1400" u="none" strike="noStrike" dirty="0">
                          <a:effectLst/>
                        </a:rPr>
                        <a:t>evaluador de la CAF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1.2 Asamblea General de Socios </a:t>
                      </a:r>
                      <a:endParaRPr lang="es-E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Aplicación de software evaluador de la CAF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1.3 Directorio</a:t>
                      </a:r>
                      <a:endParaRPr lang="es-E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Aplicación de software evaluador de la CAF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1.4 Información Financiera y no Financiera</a:t>
                      </a:r>
                      <a:endParaRPr lang="es-ES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Aplicación de software evaluador de la CAF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81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1.5 </a:t>
                      </a:r>
                      <a:r>
                        <a:rPr lang="es-ES" sz="1400" u="none" strike="noStrike" dirty="0" smtClean="0">
                          <a:effectLst/>
                        </a:rPr>
                        <a:t>Resolución </a:t>
                      </a:r>
                      <a:r>
                        <a:rPr lang="es-ES" sz="1400" u="none" strike="noStrike" dirty="0">
                          <a:effectLst/>
                        </a:rPr>
                        <a:t>de Controversias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Aplicación de software evaluador de la CAF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1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" y="-459432"/>
            <a:ext cx="9144000" cy="685800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29329"/>
              </p:ext>
            </p:extLst>
          </p:nvPr>
        </p:nvGraphicFramePr>
        <p:xfrm>
          <a:off x="1142397" y="1344603"/>
          <a:ext cx="6858447" cy="324993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40160"/>
                <a:gridCol w="1368152"/>
                <a:gridCol w="1440160"/>
                <a:gridCol w="1313831"/>
                <a:gridCol w="1296144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smtClean="0">
                          <a:effectLst/>
                        </a:rPr>
                        <a:t>Categoría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smtClean="0">
                          <a:effectLst/>
                        </a:rPr>
                        <a:t>Variable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smtClean="0">
                          <a:effectLst/>
                        </a:rPr>
                        <a:t>Subvariable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smtClean="0">
                          <a:effectLst/>
                        </a:rPr>
                        <a:t>Tipo De Información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smtClean="0">
                          <a:effectLst/>
                        </a:rPr>
                        <a:t>Instrumento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Indicadores </a:t>
                      </a:r>
                      <a:r>
                        <a:rPr lang="es-ES" sz="1400" u="none" strike="noStrike" dirty="0" smtClean="0">
                          <a:effectLst/>
                        </a:rPr>
                        <a:t>Financieros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2.1 indicadores de Liquidez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Liquidez Corriente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Estados </a:t>
                      </a:r>
                      <a:r>
                        <a:rPr lang="es-ES" sz="1400" u="none" strike="noStrike" dirty="0" smtClean="0">
                          <a:effectLst/>
                        </a:rPr>
                        <a:t>Financieros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2.2 Indicadores de Solvencia.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Endeudamiento del Patrimonio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Estados Fianancieros  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Endeudamiento del Activo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Estados Fianancieros  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2.3 Indicadores de Rentabilidad.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Margen Neto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Estados Fianancieros  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ROE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Estados Fianancieros  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ROA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Secundaria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Estados </a:t>
                      </a:r>
                      <a:r>
                        <a:rPr lang="es-ES" sz="1400" u="none" strike="noStrike" dirty="0" smtClean="0">
                          <a:effectLst/>
                        </a:rPr>
                        <a:t>Financieros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576295" y="548680"/>
            <a:ext cx="5487353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MATRIZ DE OPERACIONALIZACIÓN DE  VARIABLES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23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43608" y="332656"/>
            <a:ext cx="67687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CAPITULO III </a:t>
            </a:r>
          </a:p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ANALISIS DE RESULTADOS 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3568" y="2492896"/>
            <a:ext cx="403244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Resultados Categoría : Gobierno Corporativo.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Resultados Categoría Indicadores Financieros.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101" name="Picture 5" descr="Resultado de imagen para capitulo analisis de da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85" y="2492896"/>
            <a:ext cx="38453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" y="1922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061117" y="260648"/>
            <a:ext cx="6755518" cy="565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CATEGORIA 1: </a:t>
            </a:r>
            <a:r>
              <a:rPr lang="es-ES" dirty="0" smtClean="0"/>
              <a:t>GOBIERNO CORPORATIVO</a:t>
            </a:r>
          </a:p>
          <a:p>
            <a:endParaRPr lang="es-ES" b="1" dirty="0" smtClean="0"/>
          </a:p>
          <a:p>
            <a:r>
              <a:rPr lang="es-ES" b="1" dirty="0" smtClean="0"/>
              <a:t>VARIABLE  1.1:  </a:t>
            </a:r>
            <a:r>
              <a:rPr lang="es-ES" dirty="0" smtClean="0"/>
              <a:t>DA.</a:t>
            </a:r>
            <a:endParaRPr lang="es-ES" dirty="0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36193"/>
              </p:ext>
            </p:extLst>
          </p:nvPr>
        </p:nvGraphicFramePr>
        <p:xfrm>
          <a:off x="859244" y="831498"/>
          <a:ext cx="4451262" cy="261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5403231" y="2060848"/>
            <a:ext cx="2242678" cy="2880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b="1" dirty="0" smtClean="0"/>
              <a:t>Medida 1:  </a:t>
            </a:r>
            <a:r>
              <a:rPr lang="es-ES" sz="1100" dirty="0"/>
              <a:t>U</a:t>
            </a:r>
            <a:r>
              <a:rPr lang="es-ES" sz="1100" dirty="0" smtClean="0"/>
              <a:t>na Acción un  Voto</a:t>
            </a:r>
            <a:endParaRPr lang="es-ES" sz="1100" dirty="0"/>
          </a:p>
        </p:txBody>
      </p:sp>
      <p:graphicFrame>
        <p:nvGraphicFramePr>
          <p:cNvPr id="1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794138"/>
              </p:ext>
            </p:extLst>
          </p:nvPr>
        </p:nvGraphicFramePr>
        <p:xfrm>
          <a:off x="4324709" y="3793523"/>
          <a:ext cx="4321435" cy="250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1475656" y="5085184"/>
            <a:ext cx="2608572" cy="11521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b="1" dirty="0" smtClean="0"/>
              <a:t>Medida 7: </a:t>
            </a:r>
            <a:r>
              <a:rPr lang="es-ES" sz="1100" dirty="0" smtClean="0"/>
              <a:t>Reconocimiento de competencias exclusivas e indelegables.</a:t>
            </a:r>
          </a:p>
          <a:p>
            <a:endParaRPr lang="es-ES" sz="1100" dirty="0" smtClean="0"/>
          </a:p>
          <a:p>
            <a:r>
              <a:rPr lang="es-ES" sz="1100" b="1" dirty="0"/>
              <a:t>Medida </a:t>
            </a:r>
            <a:r>
              <a:rPr lang="es-ES" sz="1100" b="1" dirty="0" smtClean="0"/>
              <a:t>15: </a:t>
            </a:r>
            <a:r>
              <a:rPr lang="es-ES" sz="1100" dirty="0" smtClean="0"/>
              <a:t>Cese o ejercicio de acción de responsabilidad contra el administrador.</a:t>
            </a:r>
            <a:endParaRPr lang="es-ES" sz="1100" dirty="0"/>
          </a:p>
        </p:txBody>
      </p:sp>
      <p:sp>
        <p:nvSpPr>
          <p:cNvPr id="8" name="7 Rectángulo"/>
          <p:cNvSpPr/>
          <p:nvPr/>
        </p:nvSpPr>
        <p:spPr>
          <a:xfrm>
            <a:off x="1061116" y="3584828"/>
            <a:ext cx="2023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VARIABLE  </a:t>
            </a:r>
            <a:r>
              <a:rPr lang="es-ES" b="1" dirty="0" smtClean="0"/>
              <a:t>1.2:  </a:t>
            </a:r>
            <a:r>
              <a:rPr lang="es-ES" dirty="0" smtClean="0"/>
              <a:t>AG.</a:t>
            </a:r>
            <a:endParaRPr lang="es-ES" dirty="0"/>
          </a:p>
        </p:txBody>
      </p:sp>
      <p:sp>
        <p:nvSpPr>
          <p:cNvPr id="9" name="8 Flecha derecha"/>
          <p:cNvSpPr/>
          <p:nvPr/>
        </p:nvSpPr>
        <p:spPr>
          <a:xfrm>
            <a:off x="5148064" y="2132856"/>
            <a:ext cx="144016" cy="14401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izquierda"/>
          <p:cNvSpPr/>
          <p:nvPr/>
        </p:nvSpPr>
        <p:spPr>
          <a:xfrm>
            <a:off x="4211960" y="5517232"/>
            <a:ext cx="144016" cy="144016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8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07574" y="2924944"/>
            <a:ext cx="3764426" cy="14969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200" b="1" dirty="0" smtClean="0"/>
              <a:t>Medida 19: </a:t>
            </a:r>
            <a:r>
              <a:rPr lang="es-ES" sz="1200" dirty="0"/>
              <a:t>N</a:t>
            </a:r>
            <a:r>
              <a:rPr lang="es-ES" sz="1200" dirty="0" smtClean="0"/>
              <a:t>ecesidad de Directorio.</a:t>
            </a:r>
          </a:p>
          <a:p>
            <a:r>
              <a:rPr lang="es-ES" sz="1200" b="1" dirty="0" smtClean="0"/>
              <a:t>Medida 24: </a:t>
            </a:r>
            <a:r>
              <a:rPr lang="es-ES" sz="1200" dirty="0" smtClean="0"/>
              <a:t>Distintas categorías de miembros.</a:t>
            </a:r>
          </a:p>
          <a:p>
            <a:r>
              <a:rPr lang="es-ES" sz="1200" b="1" dirty="0" smtClean="0"/>
              <a:t>Medida 25: </a:t>
            </a:r>
            <a:r>
              <a:rPr lang="es-ES" sz="1200" dirty="0" smtClean="0"/>
              <a:t>Requisitos para ser director</a:t>
            </a:r>
          </a:p>
          <a:p>
            <a:r>
              <a:rPr lang="es-ES" sz="1200" b="1" dirty="0" smtClean="0"/>
              <a:t>Medida 28: </a:t>
            </a:r>
            <a:r>
              <a:rPr lang="es-ES" sz="1200" dirty="0" smtClean="0"/>
              <a:t>Definición y regulación deberes del director en estatutos.</a:t>
            </a:r>
          </a:p>
          <a:p>
            <a:r>
              <a:rPr lang="es-ES" sz="1200" b="1" dirty="0" smtClean="0"/>
              <a:t>Medida 29: </a:t>
            </a:r>
            <a:r>
              <a:rPr lang="es-ES" sz="1200" dirty="0" smtClean="0"/>
              <a:t>Declaración conflicto de interés directores</a:t>
            </a:r>
          </a:p>
          <a:p>
            <a:r>
              <a:rPr lang="es-ES" sz="1200" b="1" dirty="0" smtClean="0"/>
              <a:t>Medida 32: </a:t>
            </a:r>
            <a:r>
              <a:rPr lang="es-ES" sz="1200" dirty="0" smtClean="0"/>
              <a:t>Política retributiva aprobada por la asamblea </a:t>
            </a:r>
            <a:endParaRPr lang="es-ES" sz="1200" dirty="0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208507"/>
              </p:ext>
            </p:extLst>
          </p:nvPr>
        </p:nvGraphicFramePr>
        <p:xfrm>
          <a:off x="803747" y="631630"/>
          <a:ext cx="3981450" cy="232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553733"/>
              </p:ext>
            </p:extLst>
          </p:nvPr>
        </p:nvGraphicFramePr>
        <p:xfrm>
          <a:off x="5148064" y="764704"/>
          <a:ext cx="35283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908678"/>
              </p:ext>
            </p:extLst>
          </p:nvPr>
        </p:nvGraphicFramePr>
        <p:xfrm>
          <a:off x="2983074" y="4737357"/>
          <a:ext cx="395265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1137728" y="188640"/>
            <a:ext cx="675551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5436096" y="3284984"/>
            <a:ext cx="324036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200" b="1" dirty="0" smtClean="0"/>
          </a:p>
          <a:p>
            <a:pPr algn="ctr"/>
            <a:endParaRPr lang="es-ES" sz="1200" b="1" dirty="0"/>
          </a:p>
          <a:p>
            <a:pPr algn="ctr"/>
            <a:endParaRPr lang="es-ES" sz="1200" b="1" dirty="0" smtClean="0"/>
          </a:p>
          <a:p>
            <a:pPr algn="ctr"/>
            <a:endParaRPr lang="es-ES" sz="1200" b="1" dirty="0"/>
          </a:p>
          <a:p>
            <a:pPr algn="ctr"/>
            <a:r>
              <a:rPr lang="es-ES" sz="1200" b="1" dirty="0" smtClean="0"/>
              <a:t>Medida 43: </a:t>
            </a:r>
            <a:r>
              <a:rPr lang="es-ES" sz="1200" dirty="0" smtClean="0"/>
              <a:t>Rendición de estados financieros  según principios contables.</a:t>
            </a:r>
          </a:p>
          <a:p>
            <a:pPr algn="ctr"/>
            <a:endParaRPr lang="es-ES" sz="1200" dirty="0"/>
          </a:p>
          <a:p>
            <a:pPr algn="ctr"/>
            <a:endParaRPr lang="es-ES" sz="1200" dirty="0" smtClean="0"/>
          </a:p>
          <a:p>
            <a:pPr algn="ctr"/>
            <a:endParaRPr lang="es-ES" sz="1200" dirty="0"/>
          </a:p>
          <a:p>
            <a:pPr algn="ctr"/>
            <a:endParaRPr lang="es-ES" sz="1200" dirty="0" smtClean="0"/>
          </a:p>
          <a:p>
            <a:pPr algn="ctr"/>
            <a:endParaRPr lang="es-ES" sz="1200" dirty="0"/>
          </a:p>
        </p:txBody>
      </p:sp>
      <p:sp>
        <p:nvSpPr>
          <p:cNvPr id="11" name="10 Rectángulo"/>
          <p:cNvSpPr/>
          <p:nvPr/>
        </p:nvSpPr>
        <p:spPr>
          <a:xfrm>
            <a:off x="971600" y="251356"/>
            <a:ext cx="201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VARIABLE  </a:t>
            </a:r>
            <a:r>
              <a:rPr lang="es-ES" b="1" dirty="0" smtClean="0"/>
              <a:t>1.3:  </a:t>
            </a:r>
            <a:r>
              <a:rPr lang="es-ES" dirty="0" smtClean="0"/>
              <a:t>DR.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6112139" y="188640"/>
            <a:ext cx="1888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VARIABLE  </a:t>
            </a:r>
            <a:r>
              <a:rPr lang="es-ES" b="1" dirty="0" smtClean="0"/>
              <a:t>1.4:  </a:t>
            </a:r>
            <a:r>
              <a:rPr lang="es-ES" dirty="0" smtClean="0"/>
              <a:t>IF.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3923928" y="4553377"/>
            <a:ext cx="201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VARIABLE  </a:t>
            </a:r>
            <a:r>
              <a:rPr lang="es-ES" b="1" dirty="0" smtClean="0"/>
              <a:t>1.5:  </a:t>
            </a:r>
            <a:r>
              <a:rPr lang="es-ES" dirty="0" smtClean="0"/>
              <a:t>DR.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55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8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843724" y="349525"/>
            <a:ext cx="5040560" cy="342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RESULTADOS 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smtClean="0">
                <a:solidFill>
                  <a:schemeClr val="tx1"/>
                </a:solidFill>
              </a:rPr>
              <a:t>PRINCIPALES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61534"/>
              </p:ext>
            </p:extLst>
          </p:nvPr>
        </p:nvGraphicFramePr>
        <p:xfrm>
          <a:off x="720666" y="1365740"/>
          <a:ext cx="7848871" cy="476968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841003"/>
                <a:gridCol w="1058122"/>
                <a:gridCol w="936906"/>
                <a:gridCol w="936906"/>
                <a:gridCol w="936906"/>
                <a:gridCol w="936906"/>
                <a:gridCol w="1202122"/>
              </a:tblGrid>
              <a:tr h="6790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COOPERATIVA</a:t>
                      </a:r>
                      <a:endParaRPr lang="es-E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DA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AG</a:t>
                      </a:r>
                      <a:endParaRPr lang="es-E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DR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IF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RC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PROMEDIO TOTAL</a:t>
                      </a:r>
                      <a:endParaRPr lang="es-E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1</a:t>
                      </a:r>
                      <a:endParaRPr lang="es-E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0,50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0,64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0,72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0,93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71,57%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2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0,45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0,6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0,75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0,93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1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73,46%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0,50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0,62</a:t>
                      </a:r>
                      <a:endParaRPr lang="es-E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0,75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0,87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73,36%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4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0,42</a:t>
                      </a:r>
                      <a:endParaRPr lang="es-E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0,59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0,78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0,87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75,83%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5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0,52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0,68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0,74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0,97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1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73,53%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6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0,41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0,66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0,73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0,93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72,13%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7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0,52</a:t>
                      </a:r>
                      <a:endParaRPr lang="es-E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0,66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0,71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0,87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1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70,39%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8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0,56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0,66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0,83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0,93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1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81,20%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9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0,48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0,66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0,76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0,93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1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74,69%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10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0,64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0,75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0,93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1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74,34%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37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COAC 11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0,54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0,66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0,73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0,93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1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72,72%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706"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PROMEDIO </a:t>
                      </a:r>
                      <a:endParaRPr lang="es-ES" sz="13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49%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64%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75%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92%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82%</a:t>
                      </a:r>
                      <a:endParaRPr lang="es-ES" sz="13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>
                            <a:outerShdw blurRad="50800" dist="50800" dir="5400000" sx="0" sy="0" algn="ctr">
                              <a:schemeClr val="bg1"/>
                            </a:outerShdw>
                          </a:effectLst>
                        </a:rPr>
                        <a:t> </a:t>
                      </a:r>
                      <a:endParaRPr lang="es-ES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813928" y="996408"/>
            <a:ext cx="5662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Cumplimiento De Las Áreas De Gobierno Corporativo</a:t>
            </a:r>
          </a:p>
        </p:txBody>
      </p:sp>
    </p:spTree>
    <p:extLst>
      <p:ext uri="{BB962C8B-B14F-4D97-AF65-F5344CB8AC3E}">
        <p14:creationId xmlns:p14="http://schemas.microsoft.com/office/powerpoint/2010/main" val="9445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-63348"/>
            <a:ext cx="9144000" cy="6858000"/>
          </a:xfrm>
          <a:prstGeom prst="rect">
            <a:avLst/>
          </a:prstGeom>
        </p:spPr>
      </p:pic>
      <p:graphicFrame>
        <p:nvGraphicFramePr>
          <p:cNvPr id="8" name="7 Gráfico" title="INIDES DE LIQUIDEZ"/>
          <p:cNvGraphicFramePr/>
          <p:nvPr>
            <p:extLst>
              <p:ext uri="{D42A27DB-BD31-4B8C-83A1-F6EECF244321}">
                <p14:modId xmlns:p14="http://schemas.microsoft.com/office/powerpoint/2010/main" val="3253741363"/>
              </p:ext>
            </p:extLst>
          </p:nvPr>
        </p:nvGraphicFramePr>
        <p:xfrm>
          <a:off x="988944" y="1772816"/>
          <a:ext cx="687807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Rectángulo"/>
          <p:cNvSpPr/>
          <p:nvPr/>
        </p:nvSpPr>
        <p:spPr>
          <a:xfrm>
            <a:off x="2364026" y="4729130"/>
            <a:ext cx="4584237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Las cooperativas de ahorro y crédito tienen suficientes bienes y derechos para respaldar sus obligaciones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856622" y="631630"/>
            <a:ext cx="4795498" cy="565122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 smtClean="0"/>
              <a:t>CATEGORIA 2. </a:t>
            </a:r>
            <a:r>
              <a:rPr lang="es-ES" dirty="0" smtClean="0"/>
              <a:t>Indicadores Financieros  </a:t>
            </a:r>
          </a:p>
          <a:p>
            <a:r>
              <a:rPr lang="es-ES" b="1" dirty="0" smtClean="0"/>
              <a:t>Variable 2.1: Índice de Liquidez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584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119698431"/>
              </p:ext>
            </p:extLst>
          </p:nvPr>
        </p:nvGraphicFramePr>
        <p:xfrm>
          <a:off x="1743187" y="953344"/>
          <a:ext cx="5199620" cy="29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242240282"/>
              </p:ext>
            </p:extLst>
          </p:nvPr>
        </p:nvGraphicFramePr>
        <p:xfrm>
          <a:off x="1619672" y="4295344"/>
          <a:ext cx="54006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>
          <a:xfrm>
            <a:off x="827584" y="404664"/>
            <a:ext cx="33068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Variable 2.1: Índice de </a:t>
            </a:r>
            <a:r>
              <a:rPr lang="es-ES" b="1" dirty="0" smtClean="0"/>
              <a:t>Solvencia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Subvariable 2.2.1</a:t>
            </a:r>
          </a:p>
          <a:p>
            <a:endParaRPr lang="es-ES" b="1" dirty="0"/>
          </a:p>
        </p:txBody>
      </p:sp>
      <p:sp>
        <p:nvSpPr>
          <p:cNvPr id="4" name="3 Rectángulo"/>
          <p:cNvSpPr/>
          <p:nvPr/>
        </p:nvSpPr>
        <p:spPr>
          <a:xfrm>
            <a:off x="827584" y="3933056"/>
            <a:ext cx="183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Subvariable </a:t>
            </a:r>
            <a:r>
              <a:rPr lang="es-ES" b="1" dirty="0" smtClean="0">
                <a:solidFill>
                  <a:srgbClr val="002060"/>
                </a:solidFill>
              </a:rPr>
              <a:t>2.2.2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941232058"/>
              </p:ext>
            </p:extLst>
          </p:nvPr>
        </p:nvGraphicFramePr>
        <p:xfrm>
          <a:off x="1979712" y="976326"/>
          <a:ext cx="5328592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112712831"/>
              </p:ext>
            </p:extLst>
          </p:nvPr>
        </p:nvGraphicFramePr>
        <p:xfrm>
          <a:off x="1907704" y="3613666"/>
          <a:ext cx="4896544" cy="276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Rectángulo"/>
          <p:cNvSpPr/>
          <p:nvPr/>
        </p:nvSpPr>
        <p:spPr>
          <a:xfrm>
            <a:off x="827584" y="404664"/>
            <a:ext cx="3613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Variable </a:t>
            </a:r>
            <a:r>
              <a:rPr lang="es-ES" b="1" dirty="0" smtClean="0"/>
              <a:t>2.3: </a:t>
            </a:r>
            <a:r>
              <a:rPr lang="es-ES" b="1" dirty="0"/>
              <a:t>Índice de </a:t>
            </a:r>
            <a:r>
              <a:rPr lang="es-ES" b="1" dirty="0" smtClean="0"/>
              <a:t>Rentabilidad </a:t>
            </a:r>
          </a:p>
          <a:p>
            <a:r>
              <a:rPr lang="es-ES" b="1" dirty="0">
                <a:solidFill>
                  <a:srgbClr val="002060"/>
                </a:solidFill>
              </a:rPr>
              <a:t>Subvariable 2.3.1</a:t>
            </a:r>
          </a:p>
          <a:p>
            <a:endParaRPr lang="es-ES" b="1" dirty="0"/>
          </a:p>
        </p:txBody>
      </p:sp>
      <p:sp>
        <p:nvSpPr>
          <p:cNvPr id="2" name="1 Rectángulo"/>
          <p:cNvSpPr/>
          <p:nvPr/>
        </p:nvSpPr>
        <p:spPr>
          <a:xfrm>
            <a:off x="611560" y="3613666"/>
            <a:ext cx="183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Subvariable </a:t>
            </a:r>
            <a:r>
              <a:rPr lang="es-ES" b="1" dirty="0" smtClean="0">
                <a:solidFill>
                  <a:srgbClr val="002060"/>
                </a:solidFill>
              </a:rPr>
              <a:t>2.3.2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698753603"/>
              </p:ext>
            </p:extLst>
          </p:nvPr>
        </p:nvGraphicFramePr>
        <p:xfrm>
          <a:off x="1187624" y="1628800"/>
          <a:ext cx="6768752" cy="428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Rectángulo"/>
          <p:cNvSpPr/>
          <p:nvPr/>
        </p:nvSpPr>
        <p:spPr>
          <a:xfrm>
            <a:off x="1331640" y="755412"/>
            <a:ext cx="183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Subvariable </a:t>
            </a:r>
            <a:r>
              <a:rPr lang="es-ES" b="1" dirty="0" smtClean="0">
                <a:solidFill>
                  <a:srgbClr val="002060"/>
                </a:solidFill>
              </a:rPr>
              <a:t>2.3.2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447764" y="188640"/>
            <a:ext cx="4248472" cy="6480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PLANTEAMIENTO DEL PROBLEMA</a:t>
            </a:r>
          </a:p>
          <a:p>
            <a:pPr algn="ctr"/>
            <a:r>
              <a:rPr lang="es-EC" b="1" dirty="0" smtClean="0"/>
              <a:t> </a:t>
            </a:r>
            <a:endParaRPr lang="es-ES" b="1" dirty="0"/>
          </a:p>
        </p:txBody>
      </p:sp>
      <p:sp>
        <p:nvSpPr>
          <p:cNvPr id="2" name="1 Rectángulo"/>
          <p:cNvSpPr/>
          <p:nvPr/>
        </p:nvSpPr>
        <p:spPr>
          <a:xfrm>
            <a:off x="955366" y="2735554"/>
            <a:ext cx="2949480" cy="383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Problemas de  Gobernanza </a:t>
            </a:r>
            <a:endParaRPr lang="es-ES" dirty="0"/>
          </a:p>
        </p:txBody>
      </p:sp>
      <p:sp>
        <p:nvSpPr>
          <p:cNvPr id="8" name="17 Rectángulo"/>
          <p:cNvSpPr/>
          <p:nvPr/>
        </p:nvSpPr>
        <p:spPr>
          <a:xfrm>
            <a:off x="5241896" y="2767592"/>
            <a:ext cx="3110039" cy="351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Efecto </a:t>
            </a:r>
            <a:r>
              <a:rPr lang="es-EC" dirty="0"/>
              <a:t>Financiero no saludable  </a:t>
            </a:r>
            <a:endParaRPr lang="es-ES" dirty="0"/>
          </a:p>
          <a:p>
            <a:pPr algn="ctr"/>
            <a:r>
              <a:rPr lang="es-EC" dirty="0"/>
              <a:t> </a:t>
            </a:r>
            <a:endParaRPr lang="es-ES" dirty="0"/>
          </a:p>
        </p:txBody>
      </p:sp>
      <p:sp>
        <p:nvSpPr>
          <p:cNvPr id="9" name="33 Rectángulo"/>
          <p:cNvSpPr/>
          <p:nvPr/>
        </p:nvSpPr>
        <p:spPr>
          <a:xfrm>
            <a:off x="5241896" y="1134066"/>
            <a:ext cx="2885570" cy="351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Inadecuado </a:t>
            </a:r>
            <a:r>
              <a:rPr lang="es-EC" dirty="0"/>
              <a:t>uso de recursos</a:t>
            </a:r>
            <a:endParaRPr lang="es-ES" dirty="0"/>
          </a:p>
          <a:p>
            <a:pPr algn="ctr"/>
            <a:r>
              <a:rPr lang="es-EC" dirty="0"/>
              <a:t> 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893590" y="1134066"/>
            <a:ext cx="301125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Escasa experiencia  sobre el Buen Gobierno  Corporativo</a:t>
            </a:r>
            <a:endParaRPr lang="es-ES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7494"/>
              </p:ext>
            </p:extLst>
          </p:nvPr>
        </p:nvGraphicFramePr>
        <p:xfrm>
          <a:off x="2945153" y="3471531"/>
          <a:ext cx="3233272" cy="174410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05688"/>
                <a:gridCol w="1158619"/>
                <a:gridCol w="868965"/>
              </a:tblGrid>
              <a:tr h="533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 dirty="0">
                          <a:effectLst/>
                        </a:rPr>
                        <a:t>Cooperativas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 dirty="0">
                          <a:effectLst/>
                        </a:rPr>
                        <a:t>Cooperativas  En Liquidación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 dirty="0">
                          <a:effectLst/>
                        </a:rPr>
                        <a:t>Sector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9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241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19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Zona 2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9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382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33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Zona 3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9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68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10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Zona 4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9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Zona 5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1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>
                          <a:effectLst/>
                        </a:rPr>
                        <a:t>157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22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u="none" strike="noStrike" dirty="0">
                          <a:effectLst/>
                        </a:rPr>
                        <a:t>Zona 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2955638" y="5144853"/>
            <a:ext cx="327365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baseline="-25000" dirty="0" smtClean="0"/>
              <a:t>Fuente :</a:t>
            </a:r>
            <a:r>
              <a:rPr lang="es-ES" sz="1400" baseline="-25000" dirty="0" smtClean="0"/>
              <a:t>(</a:t>
            </a:r>
            <a:r>
              <a:rPr lang="es-ES" sz="1400" baseline="-25000" dirty="0"/>
              <a:t>Superintendencia de Economía Popular y Solidaria, 2016)</a:t>
            </a:r>
            <a:endParaRPr lang="es-ES" sz="1400" dirty="0"/>
          </a:p>
        </p:txBody>
      </p:sp>
      <p:sp>
        <p:nvSpPr>
          <p:cNvPr id="13" name="12 Llamada de flecha hacia abajo"/>
          <p:cNvSpPr/>
          <p:nvPr/>
        </p:nvSpPr>
        <p:spPr>
          <a:xfrm>
            <a:off x="2758773" y="2056534"/>
            <a:ext cx="3470520" cy="600558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Liquidación forzosa de las COAC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1469697" y="5661248"/>
            <a:ext cx="302433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Según la Cosede 200 cooperativas fueron cerradas entre  los años 2013 - 2016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075045" y="5607034"/>
            <a:ext cx="1992317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62 por liquidación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5066724" y="6142444"/>
            <a:ext cx="1992317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138 por fusión</a:t>
            </a:r>
            <a:endParaRPr lang="es-ES" dirty="0"/>
          </a:p>
        </p:txBody>
      </p:sp>
      <p:sp>
        <p:nvSpPr>
          <p:cNvPr id="11" name="10 Abrir llave"/>
          <p:cNvSpPr/>
          <p:nvPr/>
        </p:nvSpPr>
        <p:spPr>
          <a:xfrm>
            <a:off x="4494033" y="5787054"/>
            <a:ext cx="566732" cy="61248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851854" y="872716"/>
            <a:ext cx="1332148" cy="177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Causas </a:t>
            </a:r>
            <a:endParaRPr lang="es-ES" b="1" i="1" u="sng" dirty="0">
              <a:solidFill>
                <a:schemeClr val="tx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803623" y="2339299"/>
            <a:ext cx="1332148" cy="177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u="sng" dirty="0" smtClean="0">
                <a:solidFill>
                  <a:schemeClr val="tx1"/>
                </a:solidFill>
              </a:rPr>
              <a:t>Efectos</a:t>
            </a:r>
            <a:endParaRPr lang="es-ES" b="1" i="1" u="sng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034682" y="4005064"/>
            <a:ext cx="3115565" cy="28803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1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26623"/>
              </p:ext>
            </p:extLst>
          </p:nvPr>
        </p:nvGraphicFramePr>
        <p:xfrm>
          <a:off x="1187624" y="1088896"/>
          <a:ext cx="7344815" cy="49323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2306"/>
                <a:gridCol w="2356006"/>
                <a:gridCol w="2304256"/>
                <a:gridCol w="1152128"/>
                <a:gridCol w="1080119"/>
              </a:tblGrid>
              <a:tr h="2154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AREAS DE CORRELACIÓN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VALOR R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30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Información </a:t>
                      </a:r>
                      <a:r>
                        <a:rPr lang="es-ES" sz="1200" u="none" strike="noStrike" dirty="0" smtClean="0">
                          <a:effectLst/>
                        </a:rPr>
                        <a:t>Financiera </a:t>
                      </a:r>
                      <a:r>
                        <a:rPr lang="es-ES" sz="1200" u="none" strike="noStrike" dirty="0">
                          <a:effectLst/>
                        </a:rPr>
                        <a:t>y no </a:t>
                      </a:r>
                      <a:r>
                        <a:rPr lang="es-ES" sz="1200" u="none" strike="noStrike" dirty="0" smtClean="0">
                          <a:effectLst/>
                        </a:rPr>
                        <a:t>Financiera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Índice </a:t>
                      </a:r>
                      <a:r>
                        <a:rPr lang="es-ES" sz="1200" u="none" strike="noStrike" dirty="0">
                          <a:effectLst/>
                        </a:rPr>
                        <a:t>de Endeudamiento del patrimonio.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[-,653*]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Fuerte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</a:tr>
              <a:tr h="6030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Índice </a:t>
                      </a:r>
                      <a:r>
                        <a:rPr lang="es-ES" sz="1200" u="none" strike="noStrike" dirty="0">
                          <a:effectLst/>
                        </a:rPr>
                        <a:t>de </a:t>
                      </a:r>
                      <a:r>
                        <a:rPr lang="es-ES" sz="1200" u="none" strike="noStrike" dirty="0" smtClean="0">
                          <a:effectLst/>
                        </a:rPr>
                        <a:t>Liquidez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Índice </a:t>
                      </a:r>
                      <a:r>
                        <a:rPr lang="es-ES" sz="1200" u="none" strike="noStrike" dirty="0">
                          <a:effectLst/>
                        </a:rPr>
                        <a:t>de endeudamiento del patrimonio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[-,963</a:t>
                      </a:r>
                      <a:r>
                        <a:rPr lang="es-ES" sz="1200" u="none" strike="noStrike" baseline="30000">
                          <a:effectLst/>
                        </a:rPr>
                        <a:t>**</a:t>
                      </a:r>
                      <a:r>
                        <a:rPr lang="es-ES" sz="1200" u="none" strike="noStrike">
                          <a:effectLst/>
                        </a:rPr>
                        <a:t>]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Fuerte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</a:tr>
              <a:tr h="421852">
                <a:tc>
                  <a:txBody>
                    <a:bodyPr/>
                    <a:lstStyle/>
                    <a:p>
                      <a:pPr algn="ctr" fontAlgn="ctr"/>
                      <a:endParaRPr lang="es-ES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S" sz="1200" u="none" strike="noStrike" dirty="0" smtClean="0">
                          <a:effectLst/>
                        </a:rPr>
                        <a:t>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Índice </a:t>
                      </a:r>
                      <a:r>
                        <a:rPr lang="es-ES" sz="1200" u="none" strike="noStrike" dirty="0">
                          <a:effectLst/>
                        </a:rPr>
                        <a:t>de </a:t>
                      </a:r>
                      <a:r>
                        <a:rPr lang="es-ES" sz="1200" u="none" strike="noStrike" dirty="0" smtClean="0">
                          <a:effectLst/>
                        </a:rPr>
                        <a:t>Liquidez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Índice </a:t>
                      </a:r>
                      <a:r>
                        <a:rPr lang="es-ES" sz="1200" u="none" strike="noStrike" dirty="0">
                          <a:effectLst/>
                        </a:rPr>
                        <a:t>de endeudamiento del Activo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[-,974</a:t>
                      </a:r>
                      <a:r>
                        <a:rPr lang="es-ES" sz="1200" u="none" strike="noStrike" baseline="30000">
                          <a:effectLst/>
                        </a:rPr>
                        <a:t>**</a:t>
                      </a:r>
                      <a:r>
                        <a:rPr lang="es-ES" sz="1200" u="none" strike="noStrike">
                          <a:effectLst/>
                        </a:rPr>
                        <a:t>] 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Fuerte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</a:tr>
              <a:tr h="422163">
                <a:tc>
                  <a:txBody>
                    <a:bodyPr/>
                    <a:lstStyle/>
                    <a:p>
                      <a:pPr algn="ctr" fontAlgn="ctr"/>
                      <a:endParaRPr lang="es-ES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S" sz="1200" u="none" strike="noStrike" dirty="0" smtClean="0">
                          <a:effectLst/>
                        </a:rPr>
                        <a:t>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Índice </a:t>
                      </a:r>
                      <a:r>
                        <a:rPr lang="es-ES" sz="1200" u="none" strike="noStrike" dirty="0">
                          <a:effectLst/>
                        </a:rPr>
                        <a:t>de </a:t>
                      </a:r>
                      <a:r>
                        <a:rPr lang="es-ES" sz="1200" u="none" strike="noStrike" dirty="0" smtClean="0">
                          <a:effectLst/>
                        </a:rPr>
                        <a:t>Liquidez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Índice de Margen Neto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[,642</a:t>
                      </a:r>
                      <a:r>
                        <a:rPr lang="es-ES" sz="1200" u="none" strike="noStrike" baseline="30000">
                          <a:effectLst/>
                        </a:rPr>
                        <a:t>*</a:t>
                      </a:r>
                      <a:r>
                        <a:rPr lang="es-ES" sz="1200" u="none" strike="noStrike">
                          <a:effectLst/>
                        </a:rPr>
                        <a:t>]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Fuerte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</a:tr>
              <a:tr h="6332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Índice Endeudamiento </a:t>
                      </a:r>
                      <a:r>
                        <a:rPr lang="es-ES" sz="1200" u="none" strike="noStrike" dirty="0">
                          <a:effectLst/>
                        </a:rPr>
                        <a:t>Patrimonial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Índice de Endeudamiento del Activo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[,981</a:t>
                      </a:r>
                      <a:r>
                        <a:rPr lang="es-ES" sz="1200" u="none" strike="noStrike" baseline="30000">
                          <a:effectLst/>
                        </a:rPr>
                        <a:t>**</a:t>
                      </a:r>
                      <a:r>
                        <a:rPr lang="es-ES" sz="1200" u="none" strike="noStrike">
                          <a:effectLst/>
                        </a:rPr>
                        <a:t>]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Fuerte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</a:tr>
              <a:tr h="4221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Índice Endeudamiento </a:t>
                      </a:r>
                      <a:r>
                        <a:rPr lang="es-ES" sz="1200" u="none" strike="noStrike" dirty="0">
                          <a:effectLst/>
                        </a:rPr>
                        <a:t>del Patrimonio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Índice de Margen Neto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[-,658</a:t>
                      </a:r>
                      <a:r>
                        <a:rPr lang="es-ES" sz="1200" u="none" strike="noStrike" baseline="30000">
                          <a:effectLst/>
                        </a:rPr>
                        <a:t>*</a:t>
                      </a:r>
                      <a:r>
                        <a:rPr lang="es-ES" sz="1200" u="none" strike="noStrike">
                          <a:effectLst/>
                        </a:rPr>
                        <a:t>]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Fuerte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</a:tr>
              <a:tr h="6332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Índice </a:t>
                      </a:r>
                      <a:r>
                        <a:rPr lang="es-ES" sz="1200" u="none" strike="noStrike" dirty="0">
                          <a:effectLst/>
                        </a:rPr>
                        <a:t>de Margen Neto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Índice Rentabilidad ROE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[,802</a:t>
                      </a:r>
                      <a:r>
                        <a:rPr lang="es-ES" sz="1200" u="none" strike="noStrike" baseline="30000">
                          <a:effectLst/>
                        </a:rPr>
                        <a:t>**</a:t>
                      </a:r>
                      <a:r>
                        <a:rPr lang="es-ES" sz="1200" u="none" strike="noStrike">
                          <a:effectLst/>
                        </a:rPr>
                        <a:t>]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Fuerte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</a:tr>
              <a:tr h="5562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Índice </a:t>
                      </a:r>
                      <a:r>
                        <a:rPr lang="es-ES" sz="1200" u="none" strike="noStrike" dirty="0">
                          <a:effectLst/>
                        </a:rPr>
                        <a:t>de Margen Neto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Índice de rentabilidad  ROA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[,876</a:t>
                      </a:r>
                      <a:r>
                        <a:rPr lang="es-ES" sz="1200" u="none" strike="noStrike" baseline="30000">
                          <a:effectLst/>
                        </a:rPr>
                        <a:t>**</a:t>
                      </a:r>
                      <a:r>
                        <a:rPr lang="es-ES" sz="1200" u="none" strike="noStrike">
                          <a:effectLst/>
                        </a:rPr>
                        <a:t>]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Fuerte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</a:tr>
              <a:tr h="421852">
                <a:tc>
                  <a:txBody>
                    <a:bodyPr/>
                    <a:lstStyle/>
                    <a:p>
                      <a:pPr algn="ctr" fontAlgn="ctr"/>
                      <a:endParaRPr lang="es-ES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S" sz="1200" u="none" strike="noStrike" dirty="0" smtClean="0">
                          <a:effectLst/>
                        </a:rPr>
                        <a:t>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Índice de Rentabilidad </a:t>
                      </a:r>
                      <a:r>
                        <a:rPr lang="es-ES" sz="1200" u="none" strike="noStrike" dirty="0">
                          <a:effectLst/>
                        </a:rPr>
                        <a:t>ROE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Índice de rentabilidad  </a:t>
                      </a:r>
                      <a:r>
                        <a:rPr lang="es-ES" sz="1200" u="none" strike="noStrike" dirty="0" smtClean="0">
                          <a:effectLst/>
                        </a:rPr>
                        <a:t>ROA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[,855</a:t>
                      </a:r>
                      <a:r>
                        <a:rPr lang="es-ES" sz="1200" u="none" strike="noStrike" baseline="30000">
                          <a:effectLst/>
                        </a:rPr>
                        <a:t>**</a:t>
                      </a:r>
                      <a:r>
                        <a:rPr lang="es-ES" sz="1200" u="none" strike="noStrike">
                          <a:effectLst/>
                        </a:rPr>
                        <a:t>]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96" marR="7996" marT="7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Fuerte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6" marR="7996" marT="7996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547664" y="327243"/>
            <a:ext cx="6552728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CORRELACIONES ENCONTRADAS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investigador lup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7648">
            <a:off x="347808" y="5581172"/>
            <a:ext cx="1044580" cy="12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187624" y="1340768"/>
            <a:ext cx="7056784" cy="504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3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" y="-4606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123676" y="404664"/>
            <a:ext cx="285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Comprobación de Hipótesis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19672" y="1268760"/>
            <a:ext cx="626469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H</a:t>
            </a:r>
            <a:r>
              <a:rPr lang="es-ES" dirty="0" smtClean="0"/>
              <a:t> </a:t>
            </a:r>
            <a:r>
              <a:rPr lang="es-ES" dirty="0"/>
              <a:t>El Gobierno Corporativo influye en la mejora de la gestión financiera de las cooperativas de ahorro y crédito zona dos del </a:t>
            </a:r>
            <a:r>
              <a:rPr lang="es-ES" dirty="0" smtClean="0"/>
              <a:t>Ecuador segmento 1.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429794" y="2996952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Por medio del análisis de correlación se determina que existe relación entre un área del  Gobierno Corporativo  con un </a:t>
            </a:r>
            <a:r>
              <a:rPr lang="es-ES" dirty="0" smtClean="0"/>
              <a:t> </a:t>
            </a:r>
            <a:r>
              <a:rPr lang="es-ES" dirty="0"/>
              <a:t>indicador financiero  sin embargo no se tiene evidencia estadística suficiente ni representativa para rechazar  o no rechazar la hipótesis Por esta razón solo se sospecha del evento en cuestión.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483924" y="4725144"/>
            <a:ext cx="2520280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Información financiera y no financiera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129273" y="4735889"/>
            <a:ext cx="2755095" cy="7179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Índice de Endeudamiento del Patrimonio</a:t>
            </a:r>
          </a:p>
        </p:txBody>
      </p:sp>
      <p:sp>
        <p:nvSpPr>
          <p:cNvPr id="11" name="10 Cheurón"/>
          <p:cNvSpPr/>
          <p:nvPr/>
        </p:nvSpPr>
        <p:spPr>
          <a:xfrm>
            <a:off x="4273466" y="4772741"/>
            <a:ext cx="558062" cy="644262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03848" y="173358"/>
            <a:ext cx="3384376" cy="3467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PROPUESTA</a:t>
            </a:r>
            <a:endParaRPr lang="es-ES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45225203"/>
              </p:ext>
            </p:extLst>
          </p:nvPr>
        </p:nvGraphicFramePr>
        <p:xfrm>
          <a:off x="1187624" y="198798"/>
          <a:ext cx="6048672" cy="65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Rectángulo"/>
          <p:cNvSpPr/>
          <p:nvPr/>
        </p:nvSpPr>
        <p:spPr>
          <a:xfrm>
            <a:off x="2627784" y="6486736"/>
            <a:ext cx="40943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tx1"/>
                </a:solidFill>
              </a:rPr>
              <a:t>Fuente: </a:t>
            </a:r>
            <a:r>
              <a:rPr lang="es-ES" sz="1100" dirty="0" smtClean="0">
                <a:solidFill>
                  <a:schemeClr val="tx1"/>
                </a:solidFill>
              </a:rPr>
              <a:t>Corporación Andina de Fomento CAF</a:t>
            </a:r>
            <a:endParaRPr lang="es-E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03848" y="173358"/>
            <a:ext cx="3384376" cy="3467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PROPUESTA</a:t>
            </a:r>
            <a:endParaRPr lang="es-ES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1012026"/>
              </p:ext>
            </p:extLst>
          </p:nvPr>
        </p:nvGraphicFramePr>
        <p:xfrm>
          <a:off x="995772" y="520074"/>
          <a:ext cx="715245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2627784" y="6355077"/>
            <a:ext cx="40943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tx1"/>
                </a:solidFill>
              </a:rPr>
              <a:t>Fuente: </a:t>
            </a:r>
            <a:r>
              <a:rPr lang="es-ES" sz="1100" dirty="0" smtClean="0">
                <a:solidFill>
                  <a:schemeClr val="tx1"/>
                </a:solidFill>
              </a:rPr>
              <a:t>Corporación Andina de Fomento CAF</a:t>
            </a:r>
            <a:endParaRPr lang="es-E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447401" y="404664"/>
            <a:ext cx="48245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CONCLUSIONES</a:t>
            </a:r>
            <a:endParaRPr lang="es-ES" b="1" dirty="0"/>
          </a:p>
        </p:txBody>
      </p:sp>
      <p:sp>
        <p:nvSpPr>
          <p:cNvPr id="8" name="7 Rectángulo"/>
          <p:cNvSpPr/>
          <p:nvPr/>
        </p:nvSpPr>
        <p:spPr>
          <a:xfrm>
            <a:off x="1366366" y="956792"/>
            <a:ext cx="2665021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dirty="0"/>
              <a:t>El Gobierno Corporativo </a:t>
            </a:r>
            <a:r>
              <a:rPr lang="es-ES" sz="1500" dirty="0" smtClean="0"/>
              <a:t>en </a:t>
            </a:r>
            <a:r>
              <a:rPr lang="es-ES" sz="1500" dirty="0"/>
              <a:t>una herramienta esencial </a:t>
            </a:r>
            <a:r>
              <a:rPr lang="es-ES" sz="1500" dirty="0" smtClean="0"/>
              <a:t>para mejorar las relaciones </a:t>
            </a:r>
            <a:r>
              <a:rPr lang="es-ES" sz="1500" dirty="0"/>
              <a:t>entre los organismos de control y los demás </a:t>
            </a:r>
            <a:r>
              <a:rPr lang="es-ES" sz="1500" dirty="0" smtClean="0"/>
              <a:t>Stakeholders</a:t>
            </a:r>
            <a:endParaRPr lang="es-ES" sz="1500" dirty="0"/>
          </a:p>
        </p:txBody>
      </p:sp>
      <p:sp>
        <p:nvSpPr>
          <p:cNvPr id="9" name="8 Rectángulo"/>
          <p:cNvSpPr/>
          <p:nvPr/>
        </p:nvSpPr>
        <p:spPr>
          <a:xfrm>
            <a:off x="3743545" y="2924944"/>
            <a:ext cx="2232248" cy="12941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Organismos  buscan </a:t>
            </a:r>
            <a:r>
              <a:rPr lang="es-ES" sz="1600" dirty="0"/>
              <a:t>fortalecer la práctica de códigos de buen Gobierno Corporativo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136107" y="956792"/>
            <a:ext cx="2518111" cy="13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Los lineamientos </a:t>
            </a:r>
            <a:r>
              <a:rPr lang="es-ES" sz="1600" dirty="0"/>
              <a:t>de Buen Gobierno Corporativo no tiene limitaciones para su </a:t>
            </a:r>
            <a:r>
              <a:rPr lang="es-ES" sz="1600" dirty="0" smtClean="0"/>
              <a:t>aplicación</a:t>
            </a:r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1366366" y="4730290"/>
            <a:ext cx="2376627" cy="1008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La implementación de lineamientos de gobierno corporativo es voluntario</a:t>
            </a:r>
            <a:endParaRPr lang="es-ES" sz="1600" dirty="0"/>
          </a:p>
        </p:txBody>
      </p:sp>
      <p:sp>
        <p:nvSpPr>
          <p:cNvPr id="13" name="12 Rectángulo"/>
          <p:cNvSpPr/>
          <p:nvPr/>
        </p:nvSpPr>
        <p:spPr>
          <a:xfrm>
            <a:off x="5977866" y="4706951"/>
            <a:ext cx="2351856" cy="9593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El gobierno corporativo influye en la gestión financiera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0118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369195" y="404664"/>
            <a:ext cx="33483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RECOMENDACIONES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82744" y="1410226"/>
            <a:ext cx="2564757" cy="11323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 smtClean="0"/>
              <a:t>Implementación de  voluntaria del  los lineamientos de Buen </a:t>
            </a:r>
            <a:r>
              <a:rPr lang="es-EC" sz="1500" dirty="0"/>
              <a:t>G</a:t>
            </a:r>
            <a:r>
              <a:rPr lang="es-EC" sz="1500" dirty="0" smtClean="0"/>
              <a:t>obierno </a:t>
            </a:r>
            <a:r>
              <a:rPr lang="es-EC" sz="1500" dirty="0"/>
              <a:t>C</a:t>
            </a:r>
            <a:r>
              <a:rPr lang="es-EC" sz="1500" dirty="0" smtClean="0"/>
              <a:t>orporativo propuesto la CAF</a:t>
            </a:r>
            <a:endParaRPr lang="es-ES" sz="1500" dirty="0"/>
          </a:p>
        </p:txBody>
      </p:sp>
      <p:sp>
        <p:nvSpPr>
          <p:cNvPr id="6" name="5 Rectángulo"/>
          <p:cNvSpPr/>
          <p:nvPr/>
        </p:nvSpPr>
        <p:spPr>
          <a:xfrm>
            <a:off x="3927257" y="2996952"/>
            <a:ext cx="2232248" cy="11235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Realizar evaluaciones periódicas mediante el </a:t>
            </a:r>
            <a:r>
              <a:rPr lang="es-ES" sz="1600" dirty="0" smtClean="0"/>
              <a:t>programa Evaluador.</a:t>
            </a:r>
            <a:endParaRPr lang="es-ES" sz="1600" dirty="0"/>
          </a:p>
        </p:txBody>
      </p:sp>
      <p:sp>
        <p:nvSpPr>
          <p:cNvPr id="7" name="6 Rectángulo"/>
          <p:cNvSpPr/>
          <p:nvPr/>
        </p:nvSpPr>
        <p:spPr>
          <a:xfrm>
            <a:off x="6172559" y="1351970"/>
            <a:ext cx="2232248" cy="11521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Transparentar la mas la información mediante las paginas Web corporativa.</a:t>
            </a:r>
            <a:endParaRPr lang="es-ES" sz="1600" dirty="0"/>
          </a:p>
        </p:txBody>
      </p:sp>
      <p:sp>
        <p:nvSpPr>
          <p:cNvPr id="8" name="7 Rectángulo"/>
          <p:cNvSpPr/>
          <p:nvPr/>
        </p:nvSpPr>
        <p:spPr>
          <a:xfrm>
            <a:off x="1362501" y="4433770"/>
            <a:ext cx="2564756" cy="116765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Aplicar los lineamientos que no se cumplen o se cumplen de forma parcial</a:t>
            </a:r>
            <a:endParaRPr lang="es-ES" sz="1600" dirty="0"/>
          </a:p>
        </p:txBody>
      </p:sp>
      <p:sp>
        <p:nvSpPr>
          <p:cNvPr id="10" name="9 Rectángulo"/>
          <p:cNvSpPr/>
          <p:nvPr/>
        </p:nvSpPr>
        <p:spPr>
          <a:xfrm>
            <a:off x="6172559" y="4577787"/>
            <a:ext cx="2232248" cy="10236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Se ponga en práctica la propuesta  presentada en este documento</a:t>
            </a:r>
          </a:p>
        </p:txBody>
      </p:sp>
    </p:spTree>
    <p:extLst>
      <p:ext uri="{BB962C8B-B14F-4D97-AF65-F5344CB8AC3E}">
        <p14:creationId xmlns:p14="http://schemas.microsoft.com/office/powerpoint/2010/main" val="30118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graci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624736" cy="46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83227" y="604694"/>
            <a:ext cx="7853986" cy="864095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 General.- </a:t>
            </a:r>
            <a:r>
              <a:rPr lang="es-EC" sz="1600" dirty="0" smtClean="0"/>
              <a:t>Establecer </a:t>
            </a:r>
            <a:r>
              <a:rPr lang="es-EC" sz="1600" dirty="0"/>
              <a:t>lineamientos de prácticas del Buen Gobierno Corporativo a fin de mejorar la G</a:t>
            </a:r>
            <a:r>
              <a:rPr lang="es-EC" sz="1600" dirty="0" smtClean="0"/>
              <a:t>estión </a:t>
            </a:r>
            <a:r>
              <a:rPr lang="es-EC" sz="1600" dirty="0"/>
              <a:t>F</a:t>
            </a:r>
            <a:r>
              <a:rPr lang="es-EC" sz="1600" dirty="0" smtClean="0"/>
              <a:t>inanciera </a:t>
            </a:r>
            <a:r>
              <a:rPr lang="es-EC" sz="1600" dirty="0"/>
              <a:t>del Sector Financiero Popular y </a:t>
            </a:r>
            <a:r>
              <a:rPr lang="es-EC" sz="1600" dirty="0" smtClean="0"/>
              <a:t>Solidario de </a:t>
            </a:r>
            <a:r>
              <a:rPr lang="es-EC" sz="1600" dirty="0"/>
              <a:t>la zona </a:t>
            </a:r>
            <a:r>
              <a:rPr lang="es-EC" sz="1600" dirty="0" smtClean="0"/>
              <a:t>2 del Ecuador  segmento 1.</a:t>
            </a:r>
            <a:endParaRPr lang="es-ES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83227" y="1556734"/>
            <a:ext cx="2424136" cy="386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1600" b="1" dirty="0"/>
              <a:t>Objetivos específicos.-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2585343" y="100638"/>
            <a:ext cx="419364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i="1" dirty="0" smtClean="0"/>
              <a:t>OBJETIVOS</a:t>
            </a:r>
            <a:endParaRPr lang="es-ES" sz="3600" b="1" i="1" dirty="0"/>
          </a:p>
        </p:txBody>
      </p:sp>
      <p:pic>
        <p:nvPicPr>
          <p:cNvPr id="3074" name="Picture 2" descr="Resultado de imagen para OBJETIVOS DE BUEN GOBIERNO CORPORATIVO C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0" y="3140985"/>
            <a:ext cx="2016224" cy="15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16032" y="1957189"/>
            <a:ext cx="7709970" cy="3337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dirty="0" smtClean="0">
                <a:solidFill>
                  <a:schemeClr val="tx1"/>
                </a:solidFill>
              </a:rPr>
              <a:t>1</a:t>
            </a:r>
            <a:r>
              <a:rPr lang="es-EC" sz="1600" dirty="0" smtClean="0">
                <a:solidFill>
                  <a:schemeClr val="tx1"/>
                </a:solidFill>
              </a:rPr>
              <a:t>. Elaborar </a:t>
            </a:r>
            <a:r>
              <a:rPr lang="es-EC" sz="1600" dirty="0">
                <a:solidFill>
                  <a:schemeClr val="tx1"/>
                </a:solidFill>
              </a:rPr>
              <a:t>una fundamentación teórica del Gobierno Corporativo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83227" y="2466402"/>
            <a:ext cx="7709970" cy="581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b="1" dirty="0" smtClean="0">
                <a:solidFill>
                  <a:schemeClr val="tx1"/>
                </a:solidFill>
              </a:rPr>
              <a:t>2</a:t>
            </a:r>
            <a:r>
              <a:rPr lang="es-EC" sz="1600" dirty="0" smtClean="0">
                <a:solidFill>
                  <a:schemeClr val="tx1"/>
                </a:solidFill>
              </a:rPr>
              <a:t>. </a:t>
            </a:r>
            <a:r>
              <a:rPr lang="es-EC" sz="1600" dirty="0">
                <a:solidFill>
                  <a:schemeClr val="tx1"/>
                </a:solidFill>
              </a:rPr>
              <a:t>Realizar un diagnóstico </a:t>
            </a:r>
            <a:r>
              <a:rPr lang="es-EC" sz="1600" dirty="0" smtClean="0">
                <a:solidFill>
                  <a:schemeClr val="tx1"/>
                </a:solidFill>
              </a:rPr>
              <a:t> de la </a:t>
            </a:r>
            <a:r>
              <a:rPr lang="es-EC" sz="1600" dirty="0">
                <a:solidFill>
                  <a:schemeClr val="tx1"/>
                </a:solidFill>
              </a:rPr>
              <a:t>G</a:t>
            </a:r>
            <a:r>
              <a:rPr lang="es-EC" sz="1600" dirty="0" smtClean="0">
                <a:solidFill>
                  <a:schemeClr val="tx1"/>
                </a:solidFill>
              </a:rPr>
              <a:t>estión </a:t>
            </a:r>
            <a:r>
              <a:rPr lang="es-EC" sz="1600" dirty="0">
                <a:solidFill>
                  <a:schemeClr val="tx1"/>
                </a:solidFill>
              </a:rPr>
              <a:t>F</a:t>
            </a:r>
            <a:r>
              <a:rPr lang="es-EC" sz="1600" dirty="0" smtClean="0">
                <a:solidFill>
                  <a:schemeClr val="tx1"/>
                </a:solidFill>
              </a:rPr>
              <a:t>inanciera de las cooperativas </a:t>
            </a:r>
            <a:r>
              <a:rPr lang="es-EC" sz="1600" dirty="0">
                <a:solidFill>
                  <a:schemeClr val="tx1"/>
                </a:solidFill>
              </a:rPr>
              <a:t>de ahorro y </a:t>
            </a:r>
            <a:r>
              <a:rPr lang="es-EC" sz="1600" dirty="0" smtClean="0">
                <a:solidFill>
                  <a:schemeClr val="tx1"/>
                </a:solidFill>
              </a:rPr>
              <a:t>crédito de la zona 2 del Ecuador segmento 1</a:t>
            </a:r>
            <a:endParaRPr lang="es-ES" sz="1600" dirty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22383" y="3288832"/>
            <a:ext cx="5609309" cy="64564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b="1" dirty="0" smtClean="0">
                <a:solidFill>
                  <a:schemeClr val="tx1"/>
                </a:solidFill>
              </a:rPr>
              <a:t>3</a:t>
            </a:r>
            <a:r>
              <a:rPr lang="es-EC" sz="1600" dirty="0" smtClean="0">
                <a:solidFill>
                  <a:schemeClr val="tx1"/>
                </a:solidFill>
              </a:rPr>
              <a:t>. </a:t>
            </a:r>
            <a:r>
              <a:rPr lang="es-ES" sz="1600" dirty="0">
                <a:solidFill>
                  <a:schemeClr val="tx1"/>
                </a:solidFill>
              </a:rPr>
              <a:t>Relacionar los lineamientos de Gobierno Corporativo con la gestión financiera de las cooperativas.</a:t>
            </a:r>
          </a:p>
          <a:p>
            <a:pPr lvl="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042708" y="4013525"/>
            <a:ext cx="5626433" cy="714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b="1" dirty="0">
                <a:solidFill>
                  <a:schemeClr val="tx1"/>
                </a:solidFill>
              </a:rPr>
              <a:t>4</a:t>
            </a:r>
            <a:r>
              <a:rPr lang="es-EC" sz="1600" dirty="0" smtClean="0">
                <a:solidFill>
                  <a:schemeClr val="tx1"/>
                </a:solidFill>
              </a:rPr>
              <a:t>. </a:t>
            </a:r>
            <a:r>
              <a:rPr lang="es-ES" sz="1600" dirty="0">
                <a:solidFill>
                  <a:schemeClr val="tx1"/>
                </a:solidFill>
              </a:rPr>
              <a:t>Establecer conclusiones y recomendaciones de mejores prácticas de gobierno corporativo  en las cooperativas de ahorro y crédito.</a:t>
            </a:r>
          </a:p>
          <a:p>
            <a:pPr lvl="0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88246" y="5505328"/>
            <a:ext cx="225615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i="1" dirty="0" smtClean="0"/>
              <a:t>HIPOTESIS</a:t>
            </a:r>
            <a:endParaRPr lang="es-ES" sz="3600" b="1" i="1" dirty="0"/>
          </a:p>
        </p:txBody>
      </p:sp>
      <p:sp>
        <p:nvSpPr>
          <p:cNvPr id="12" name="11 Rectángulo"/>
          <p:cNvSpPr/>
          <p:nvPr/>
        </p:nvSpPr>
        <p:spPr>
          <a:xfrm>
            <a:off x="3569996" y="5182065"/>
            <a:ext cx="49863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El Gobierno Corporativo influye en la mejora de la gestión financiera de las cooperativas de ahorro y crédito </a:t>
            </a:r>
            <a:r>
              <a:rPr lang="es-ES" dirty="0" smtClean="0"/>
              <a:t>de la zona </a:t>
            </a:r>
            <a:r>
              <a:rPr lang="es-ES" dirty="0"/>
              <a:t>dos del Ecuador segmento 1.</a:t>
            </a:r>
          </a:p>
          <a:p>
            <a:pPr algn="ctr"/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3022383" y="5553382"/>
            <a:ext cx="360040" cy="407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1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93806" y="332656"/>
            <a:ext cx="61926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CAPITULO I</a:t>
            </a:r>
          </a:p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 MARCO TEORICO 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5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332489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85989" y="1988840"/>
            <a:ext cx="3903985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Síntesis Del Marco Teórico.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Principios de Gobierno Corporativo.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Teorías de soporte.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Modelos de Gobierno Corporativo.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Categorías de Estudio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773670" y="1600199"/>
          <a:ext cx="1596659" cy="4525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6659"/>
              </a:tblGrid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PAPER BASE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754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Análisis Del Gobierno Corporativo en las Cooperativas de Ahorro y Crédito del Ecuador.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AUTORES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Aníbal Salazar                    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Henry Pazmiño    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Nelson Cerda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Pilar Espinoza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VARIABLES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377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Derecho y trato equitativo de socios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377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Asamblea General de socios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Directorio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Arquitectura de control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56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Transparencia de información financiera y no financiera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u="none" strike="noStrike">
                          <a:effectLst/>
                        </a:rPr>
                        <a:t>TEORIAS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effectLst/>
                        </a:rPr>
                        <a:t>Stakeholders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effectLst/>
                        </a:rPr>
                        <a:t>Shareholders.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u="none" strike="noStrike" dirty="0">
                          <a:effectLst/>
                        </a:rPr>
                        <a:t>De Agencia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ctr"/>
                </a:tc>
              </a:tr>
            </a:tbl>
          </a:graphicData>
        </a:graphic>
      </p:graphicFrame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" y="177613"/>
            <a:ext cx="9127000" cy="6779779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763688" y="116632"/>
            <a:ext cx="50405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SÍNTESIS DEL MARCO TEÓRICO</a:t>
            </a:r>
            <a:endParaRPr lang="es-EC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38427"/>
              </p:ext>
            </p:extLst>
          </p:nvPr>
        </p:nvGraphicFramePr>
        <p:xfrm>
          <a:off x="899592" y="1048934"/>
          <a:ext cx="1872209" cy="52809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72209"/>
              </a:tblGrid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PAPER BASE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Análisis Del Gobierno Corporativo en las Cooperativas de Ahorro y Crédito del Ecuador.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AUTORES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Aníbal Salazar                    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Henry Pazmiño    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Nelson Cerda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Pilar Espinoza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VARIABLES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Derecho y trato </a:t>
                      </a:r>
                      <a:r>
                        <a:rPr lang="es-E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Equitativo </a:t>
                      </a: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</a:t>
                      </a:r>
                      <a:r>
                        <a:rPr lang="es-E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Socios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Asamblea General de socios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Directorio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Arquitectura de control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Transparencia de información financiera y no financiera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TEORIAS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Stakeholders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Shareholders.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De Agencia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29" marR="9429" marT="9429" marB="0" anchor="ctr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810874"/>
              </p:ext>
            </p:extLst>
          </p:nvPr>
        </p:nvGraphicFramePr>
        <p:xfrm>
          <a:off x="2915817" y="1058249"/>
          <a:ext cx="5760639" cy="48910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08495"/>
                <a:gridCol w="1763913"/>
                <a:gridCol w="2088231"/>
              </a:tblGrid>
              <a:tr h="269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</a:rPr>
                        <a:t>PAPER </a:t>
                      </a:r>
                      <a:r>
                        <a:rPr lang="es-ES" sz="1400" b="1" u="none" strike="noStrike" dirty="0" smtClean="0">
                          <a:effectLst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</a:rPr>
                        <a:t>PAPER </a:t>
                      </a:r>
                      <a:r>
                        <a:rPr lang="es-ES" sz="1400" b="1" u="none" strike="noStrike" dirty="0" smtClean="0">
                          <a:effectLst/>
                        </a:rPr>
                        <a:t>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</a:rPr>
                        <a:t>PAPER </a:t>
                      </a:r>
                      <a:r>
                        <a:rPr lang="es-ES" sz="1400" b="1" u="none" strike="noStrike" dirty="0" smtClean="0">
                          <a:effectLst/>
                        </a:rPr>
                        <a:t>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91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Gestión </a:t>
                      </a:r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Financiera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Modelos de Gobierno </a:t>
                      </a:r>
                      <a:r>
                        <a:rPr lang="es-ES" sz="1400" u="none" strike="noStrike" dirty="0" smtClean="0">
                          <a:effectLst/>
                        </a:rPr>
                        <a:t>Corporativo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Gobierno corporativo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y Teoría de la Agencia. Caso Megacable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9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AUTORES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AUTORES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AUTORES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78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Marcial Córdoba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Garde Hugo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Maria Teodoro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97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Jose Vargas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9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</a:rPr>
                        <a:t>VARIABLES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</a:rPr>
                        <a:t>VARIABLES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</a:rPr>
                        <a:t>VARIABLES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86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Financiera 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Modelo británico (Cadbury) 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Antecedentes Gobierno Corporativo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978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Índices de Liquidez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Modelo germano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Accionistas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118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Índices de Solvencia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Modelo japonés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Juntas directivas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95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Índices de Gestión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Modelo norteamericano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Códigos de gobierno corporativo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038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Índices de Rentabilidad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Modelo francés (Informe Vienot)</a:t>
                      </a:r>
                      <a:b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9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" y="-27384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603383" y="3160322"/>
            <a:ext cx="5580620" cy="537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Principio de Gobierno Corporativo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1640" y="3740348"/>
            <a:ext cx="7416824" cy="21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Garantizar </a:t>
            </a:r>
            <a:r>
              <a:rPr lang="es-ES" dirty="0">
                <a:solidFill>
                  <a:schemeClr val="tx1"/>
                </a:solidFill>
              </a:rPr>
              <a:t>la base de un marco eficaz para el Gobierno </a:t>
            </a:r>
            <a:r>
              <a:rPr lang="es-ES" dirty="0" smtClean="0">
                <a:solidFill>
                  <a:schemeClr val="tx1"/>
                </a:solidFill>
              </a:rPr>
              <a:t>Corporativo.</a:t>
            </a:r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Los </a:t>
            </a:r>
            <a:r>
              <a:rPr lang="es-ES" dirty="0">
                <a:solidFill>
                  <a:schemeClr val="tx1"/>
                </a:solidFill>
              </a:rPr>
              <a:t>derechos de los accionistas y funciones claves en el ámbito de la </a:t>
            </a:r>
            <a:r>
              <a:rPr lang="es-ES" dirty="0" smtClean="0">
                <a:solidFill>
                  <a:schemeClr val="tx1"/>
                </a:solidFill>
              </a:rPr>
              <a:t>propiedad.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Tratamiento </a:t>
            </a:r>
            <a:r>
              <a:rPr lang="es-ES" dirty="0">
                <a:solidFill>
                  <a:schemeClr val="tx1"/>
                </a:solidFill>
              </a:rPr>
              <a:t>equitativo de los </a:t>
            </a:r>
            <a:r>
              <a:rPr lang="es-ES" dirty="0" smtClean="0">
                <a:solidFill>
                  <a:schemeClr val="tx1"/>
                </a:solidFill>
              </a:rPr>
              <a:t>accionistas.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El </a:t>
            </a:r>
            <a:r>
              <a:rPr lang="es-ES" dirty="0">
                <a:solidFill>
                  <a:schemeClr val="tx1"/>
                </a:solidFill>
              </a:rPr>
              <a:t>papel de las partes interesadas en el ámbito del  Gobierno </a:t>
            </a:r>
            <a:r>
              <a:rPr lang="es-ES" dirty="0" smtClean="0">
                <a:solidFill>
                  <a:schemeClr val="tx1"/>
                </a:solidFill>
              </a:rPr>
              <a:t>Corporativo.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Divulgación  </a:t>
            </a:r>
            <a:r>
              <a:rPr lang="es-ES" dirty="0">
                <a:solidFill>
                  <a:schemeClr val="tx1"/>
                </a:solidFill>
              </a:rPr>
              <a:t>de datos de </a:t>
            </a:r>
            <a:r>
              <a:rPr lang="es-ES" dirty="0" smtClean="0">
                <a:solidFill>
                  <a:schemeClr val="tx1"/>
                </a:solidFill>
              </a:rPr>
              <a:t>transparencia.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</a:rPr>
              <a:t>Las </a:t>
            </a:r>
            <a:r>
              <a:rPr lang="es-ES" dirty="0">
                <a:solidFill>
                  <a:schemeClr val="tx1"/>
                </a:solidFill>
              </a:rPr>
              <a:t>responsabilidades del </a:t>
            </a:r>
            <a:r>
              <a:rPr lang="es-ES" dirty="0" smtClean="0">
                <a:solidFill>
                  <a:schemeClr val="tx1"/>
                </a:solidFill>
              </a:rPr>
              <a:t>consejo.</a:t>
            </a:r>
            <a:r>
              <a:rPr lang="es-ES" b="1" dirty="0" smtClean="0"/>
              <a:t>s </a:t>
            </a:r>
            <a:r>
              <a:rPr lang="es-ES" b="1" dirty="0"/>
              <a:t>responsabilidades del consejo</a:t>
            </a: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31640" y="798003"/>
            <a:ext cx="6840760" cy="21846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Nace por la falta de transparencia en el manejo del patrimonio de las empresas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Conjunto </a:t>
            </a:r>
            <a:r>
              <a:rPr lang="es-ES" dirty="0"/>
              <a:t>de practicas que regulan la relación entre los administradores y aquellos que invierten recursos en la empresa. </a:t>
            </a:r>
          </a:p>
          <a:p>
            <a:pPr algn="ctr"/>
            <a:endParaRPr lang="es-ES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1881139" y="260648"/>
            <a:ext cx="5580620" cy="537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El Gobierno Corporativo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9692" y="2541646"/>
            <a:ext cx="5904656" cy="4410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alcanzar mercados más confiable y eficientes</a:t>
            </a:r>
          </a:p>
        </p:txBody>
      </p:sp>
    </p:spTree>
    <p:extLst>
      <p:ext uri="{BB962C8B-B14F-4D97-AF65-F5344CB8AC3E}">
        <p14:creationId xmlns:p14="http://schemas.microsoft.com/office/powerpoint/2010/main" val="7879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27384"/>
            <a:ext cx="9144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785327" y="218995"/>
            <a:ext cx="4248472" cy="476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TEORIAS DE SOPORTE 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827613" y="664259"/>
            <a:ext cx="3723938" cy="500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Teoría De Gobierno Corporativo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1055708" y="3859657"/>
            <a:ext cx="2508180" cy="295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Teoría De Agencia</a:t>
            </a:r>
            <a:endParaRPr lang="es-ES" sz="2000" b="1" dirty="0"/>
          </a:p>
        </p:txBody>
      </p:sp>
      <p:sp>
        <p:nvSpPr>
          <p:cNvPr id="13" name="12 Elipse"/>
          <p:cNvSpPr/>
          <p:nvPr/>
        </p:nvSpPr>
        <p:spPr>
          <a:xfrm>
            <a:off x="993126" y="4301299"/>
            <a:ext cx="2304256" cy="936104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Principal </a:t>
            </a:r>
            <a:endParaRPr lang="es-ES" b="1" dirty="0"/>
          </a:p>
        </p:txBody>
      </p:sp>
      <p:sp>
        <p:nvSpPr>
          <p:cNvPr id="14" name="13 Elipse"/>
          <p:cNvSpPr/>
          <p:nvPr/>
        </p:nvSpPr>
        <p:spPr>
          <a:xfrm>
            <a:off x="6093877" y="4178756"/>
            <a:ext cx="2304256" cy="936104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dk1"/>
                </a:solidFill>
              </a:rPr>
              <a:t>Agente </a:t>
            </a:r>
            <a:endParaRPr lang="es-ES" b="1" dirty="0">
              <a:solidFill>
                <a:schemeClr val="dk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331110" y="5282552"/>
            <a:ext cx="2897073" cy="953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Divergencia de interés.</a:t>
            </a:r>
          </a:p>
          <a:p>
            <a:r>
              <a:rPr lang="es-EC" dirty="0" smtClean="0"/>
              <a:t>Conflicto de objetivos .</a:t>
            </a:r>
          </a:p>
          <a:p>
            <a:r>
              <a:rPr lang="es-EC" dirty="0" smtClean="0"/>
              <a:t>Asimetría de la información.</a:t>
            </a:r>
            <a:endParaRPr lang="es-ES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3368274" y="4581128"/>
            <a:ext cx="26090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3368274" y="5013176"/>
            <a:ext cx="27627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3563888" y="4300897"/>
            <a:ext cx="1944216" cy="24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Delega  Autoridad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647550" y="4741831"/>
            <a:ext cx="1944216" cy="24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Rinde</a:t>
            </a:r>
            <a:r>
              <a:rPr lang="es-EC" b="1" dirty="0" smtClean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Cuentas</a:t>
            </a:r>
            <a:r>
              <a:rPr lang="es-EC" b="1" dirty="0" smtClean="0">
                <a:solidFill>
                  <a:schemeClr val="tx1"/>
                </a:solidFill>
              </a:rPr>
              <a:t> </a:t>
            </a:r>
            <a:endParaRPr lang="es-ES" b="1" dirty="0">
              <a:solidFill>
                <a:schemeClr val="tx1"/>
              </a:solidFill>
            </a:endParaRPr>
          </a:p>
        </p:txBody>
      </p:sp>
      <p:cxnSp>
        <p:nvCxnSpPr>
          <p:cNvPr id="35" name="34 Conector recto"/>
          <p:cNvCxnSpPr/>
          <p:nvPr/>
        </p:nvCxnSpPr>
        <p:spPr>
          <a:xfrm>
            <a:off x="7091782" y="5190360"/>
            <a:ext cx="0" cy="4563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H="1">
            <a:off x="6228184" y="5646671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2207554" y="5282552"/>
            <a:ext cx="0" cy="393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2207554" y="5675685"/>
            <a:ext cx="10898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3368274" y="1164540"/>
            <a:ext cx="2139830" cy="2482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Diferencias 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2102131" y="1970796"/>
            <a:ext cx="1174901" cy="2906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Control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5820973" y="1918240"/>
            <a:ext cx="1271307" cy="3431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Propiedad 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3645781" y="1702216"/>
            <a:ext cx="1712833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Entre</a:t>
            </a:r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438189" y="1471363"/>
            <a:ext cx="0" cy="16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297382" y="2108466"/>
            <a:ext cx="245028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4437757" y="1918240"/>
            <a:ext cx="0" cy="16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Resultado de imagen para separaciÃ³n de propiedad del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8995"/>
            <a:ext cx="2151337" cy="14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Rectángulo redondeado"/>
          <p:cNvSpPr/>
          <p:nvPr/>
        </p:nvSpPr>
        <p:spPr>
          <a:xfrm>
            <a:off x="5806424" y="2535763"/>
            <a:ext cx="1425032" cy="8897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Trasparencias de la información </a:t>
            </a:r>
            <a:endParaRPr lang="es-ES" sz="1600" dirty="0"/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4438189" y="2139673"/>
            <a:ext cx="0" cy="619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 redondeado"/>
          <p:cNvSpPr/>
          <p:nvPr/>
        </p:nvSpPr>
        <p:spPr>
          <a:xfrm>
            <a:off x="2082398" y="2625836"/>
            <a:ext cx="1194634" cy="6973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trato equitativo</a:t>
            </a:r>
            <a:endParaRPr lang="es-ES" dirty="0"/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3277056" y="2924944"/>
            <a:ext cx="245028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3331110" y="6236510"/>
            <a:ext cx="291027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dirty="0" smtClean="0"/>
              <a:t>Fuente: </a:t>
            </a:r>
            <a:r>
              <a:rPr lang="es-ES" sz="1000" b="1" dirty="0" smtClean="0"/>
              <a:t>Teodoro María 2016 </a:t>
            </a:r>
            <a:endParaRPr lang="es-ES" sz="1000" b="1" dirty="0"/>
          </a:p>
        </p:txBody>
      </p:sp>
    </p:spTree>
    <p:extLst>
      <p:ext uri="{BB962C8B-B14F-4D97-AF65-F5344CB8AC3E}">
        <p14:creationId xmlns:p14="http://schemas.microsoft.com/office/powerpoint/2010/main" val="42571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416156" y="828689"/>
            <a:ext cx="288032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Teoría </a:t>
            </a:r>
            <a:r>
              <a:rPr lang="es-EC" sz="2000" b="1" dirty="0"/>
              <a:t>De Stakeholders</a:t>
            </a:r>
            <a:endParaRPr lang="es-E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2643172" y="166283"/>
            <a:ext cx="42484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TEORIAS DE SOPORTE </a:t>
            </a:r>
            <a:endParaRPr lang="es-ES" b="1" dirty="0"/>
          </a:p>
        </p:txBody>
      </p:sp>
      <p:sp>
        <p:nvSpPr>
          <p:cNvPr id="2" name="1 Sol"/>
          <p:cNvSpPr/>
          <p:nvPr/>
        </p:nvSpPr>
        <p:spPr>
          <a:xfrm>
            <a:off x="2875425" y="1243169"/>
            <a:ext cx="3897206" cy="2430270"/>
          </a:xfrm>
          <a:prstGeom prst="sun">
            <a:avLst>
              <a:gd name="adj" fmla="val 1549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EMPRESA</a:t>
            </a:r>
          </a:p>
          <a:p>
            <a:pPr algn="ctr"/>
            <a:r>
              <a:rPr lang="es-EC" sz="1400" dirty="0" smtClean="0"/>
              <a:t>Grupos de Interés que pueden impactar o ser impactados por la actividad de la empresa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1691679" y="2309070"/>
            <a:ext cx="122506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Clientes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72415" y="2310111"/>
            <a:ext cx="1327761" cy="43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Medio Ambiente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59763" y="1338968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Proveedores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23727" y="3257230"/>
            <a:ext cx="132529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Empleados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821753" y="3303319"/>
            <a:ext cx="131609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Directivos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280243" y="1264951"/>
            <a:ext cx="95605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Socios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103948" y="3735367"/>
            <a:ext cx="1440160" cy="669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Autoridades  Supervisoras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098" name="Picture 2" descr="Resultado de imagen para proveedores de cooperativ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63"/>
          <a:stretch/>
        </p:blipFill>
        <p:spPr bwMode="auto">
          <a:xfrm>
            <a:off x="821289" y="1147591"/>
            <a:ext cx="910130" cy="8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eposito en cooperativ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08" y="598184"/>
            <a:ext cx="1569736" cy="10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69" y="3655942"/>
            <a:ext cx="1438275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empleados de cooperativas de ahorro y credi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4" y="3733564"/>
            <a:ext cx="1366818" cy="102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4010079953"/>
              </p:ext>
            </p:extLst>
          </p:nvPr>
        </p:nvGraphicFramePr>
        <p:xfrm>
          <a:off x="1936770" y="4758678"/>
          <a:ext cx="6096000" cy="162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8" name="Picture 6" descr="Resultado de imagen para superintendencia de economÃ­a popular y solidari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3" r="4017" b="20666"/>
          <a:stretch/>
        </p:blipFill>
        <p:spPr bwMode="auto">
          <a:xfrm>
            <a:off x="3994629" y="4018488"/>
            <a:ext cx="1545558" cy="10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8" y="2458304"/>
            <a:ext cx="1034104" cy="58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2779" y="1989671"/>
            <a:ext cx="937265" cy="93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49546" y="6219433"/>
            <a:ext cx="40943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tx1"/>
                </a:solidFill>
              </a:rPr>
              <a:t>Fuente: </a:t>
            </a:r>
            <a:r>
              <a:rPr lang="es-ES" sz="1100" dirty="0" smtClean="0">
                <a:solidFill>
                  <a:schemeClr val="tx1"/>
                </a:solidFill>
              </a:rPr>
              <a:t>Antonio Argandoña 1998 </a:t>
            </a:r>
            <a:endParaRPr lang="es-E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7996</TotalTime>
  <Words>2548</Words>
  <Application>Microsoft Office PowerPoint</Application>
  <PresentationFormat>Presentación en pantalla (4:3)</PresentationFormat>
  <Paragraphs>717</Paragraphs>
  <Slides>36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user</cp:lastModifiedBy>
  <cp:revision>320</cp:revision>
  <dcterms:created xsi:type="dcterms:W3CDTF">2018-03-04T13:29:18Z</dcterms:created>
  <dcterms:modified xsi:type="dcterms:W3CDTF">2018-07-09T12:30:54Z</dcterms:modified>
</cp:coreProperties>
</file>