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1.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6" r:id="rId2"/>
    <p:sldId id="289" r:id="rId3"/>
    <p:sldId id="258" r:id="rId4"/>
    <p:sldId id="261" r:id="rId5"/>
    <p:sldId id="262" r:id="rId6"/>
    <p:sldId id="263" r:id="rId7"/>
    <p:sldId id="286" r:id="rId8"/>
    <p:sldId id="264" r:id="rId9"/>
    <p:sldId id="265" r:id="rId10"/>
    <p:sldId id="259" r:id="rId11"/>
    <p:sldId id="267" r:id="rId12"/>
    <p:sldId id="266" r:id="rId13"/>
    <p:sldId id="269" r:id="rId14"/>
    <p:sldId id="270" r:id="rId15"/>
    <p:sldId id="288" r:id="rId16"/>
    <p:sldId id="268" r:id="rId17"/>
    <p:sldId id="271" r:id="rId18"/>
    <p:sldId id="290" r:id="rId19"/>
    <p:sldId id="273" r:id="rId20"/>
    <p:sldId id="276" r:id="rId21"/>
    <p:sldId id="277" r:id="rId22"/>
    <p:sldId id="278" r:id="rId23"/>
    <p:sldId id="280" r:id="rId24"/>
    <p:sldId id="293" r:id="rId25"/>
    <p:sldId id="281" r:id="rId26"/>
    <p:sldId id="294" r:id="rId27"/>
    <p:sldId id="285" r:id="rId28"/>
  </p:sldIdLst>
  <p:sldSz cx="12190413"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3BF0C0C-13E1-4D1F-AB59-727729AF45BD}">
          <p14:sldIdLst>
            <p14:sldId id="296"/>
            <p14:sldId id="289"/>
            <p14:sldId id="258"/>
            <p14:sldId id="261"/>
            <p14:sldId id="262"/>
            <p14:sldId id="263"/>
            <p14:sldId id="286"/>
            <p14:sldId id="264"/>
          </p14:sldIdLst>
        </p14:section>
        <p14:section name="Sección sin título" id="{225AE19E-42CF-4708-9E27-72AEA01B2321}">
          <p14:sldIdLst>
            <p14:sldId id="265"/>
            <p14:sldId id="259"/>
            <p14:sldId id="267"/>
            <p14:sldId id="266"/>
            <p14:sldId id="269"/>
            <p14:sldId id="270"/>
            <p14:sldId id="288"/>
            <p14:sldId id="268"/>
            <p14:sldId id="271"/>
            <p14:sldId id="290"/>
            <p14:sldId id="273"/>
            <p14:sldId id="276"/>
            <p14:sldId id="277"/>
            <p14:sldId id="278"/>
            <p14:sldId id="280"/>
            <p14:sldId id="293"/>
            <p14:sldId id="281"/>
            <p14:sldId id="294"/>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uri Ayala" initials="MA" lastIdx="2" clrIdx="0">
    <p:extLst>
      <p:ext uri="{19B8F6BF-5375-455C-9EA6-DF929625EA0E}">
        <p15:presenceInfo xmlns:p15="http://schemas.microsoft.com/office/powerpoint/2012/main" userId="f7fa28a5d4e0e9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CC"/>
    <a:srgbClr val="FFFFCC"/>
    <a:srgbClr val="CCFFCC"/>
    <a:srgbClr val="66FFFF"/>
    <a:srgbClr val="FFFF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6" autoAdjust="0"/>
    <p:restoredTop sz="94291" autoAdjust="0"/>
  </p:normalViewPr>
  <p:slideViewPr>
    <p:cSldViewPr>
      <p:cViewPr varScale="1">
        <p:scale>
          <a:sx n="74" d="100"/>
          <a:sy n="74" d="100"/>
        </p:scale>
        <p:origin x="582" y="72"/>
      </p:cViewPr>
      <p:guideLst>
        <p:guide orient="horz" pos="2160"/>
        <p:guide pos="3840"/>
      </p:guideLst>
    </p:cSldViewPr>
  </p:slideViewPr>
  <p:outlineViewPr>
    <p:cViewPr>
      <p:scale>
        <a:sx n="33" d="100"/>
        <a:sy n="33" d="100"/>
      </p:scale>
      <p:origin x="0" y="1194"/>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1.xml.rels><?xml version="1.0" encoding="UTF-8" standalone="yes"?>
<Relationships xmlns="http://schemas.openxmlformats.org/package/2006/relationships"><Relationship Id="rId3" Type="http://schemas.openxmlformats.org/officeDocument/2006/relationships/oleObject" Target="file:///C:\Users\xxx\Desktop\Sra%20Ayala)\Chart%20in%20Microsoft%20Word.xlsx"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xxx\Desktop\Sra%20Ayala)\Chart%20in%20Microsoft%20Word.xlsx"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xxx\Desktop\Sra%20Ayala)\Chart%20in%20Microsoft%20Word.xlsx" TargetMode="External"/><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uario\Desktop\ultimos%20archivos\Estados%20financieros%20consolodados%20%2017-04%20Maryuri%20Ayala.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1.xml"/></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23.xml.rels><?xml version="1.0" encoding="UTF-8" standalone="yes"?>
<Relationships xmlns="http://schemas.openxmlformats.org/package/2006/relationships"><Relationship Id="rId1" Type="http://schemas.openxmlformats.org/officeDocument/2006/relationships/oleObject" Target="file:///C:\Users\Usuario\Desktop\ultimos%20archivos\Estados%20financieros%20consolodados%20%2017-04%20Maryuri%20Ayala.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CUADROS-_MAYU%20%20II.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esktop\CUADROS-_MAYU%20%20II.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cap="none" spc="20" baseline="0">
                <a:solidFill>
                  <a:sysClr val="windowText" lastClr="000000"/>
                </a:solidFill>
                <a:latin typeface="+mn-lt"/>
                <a:ea typeface="+mn-ea"/>
                <a:cs typeface="+mn-cs"/>
              </a:defRPr>
            </a:pPr>
            <a:r>
              <a:rPr lang="es-EC" sz="1200" b="1">
                <a:solidFill>
                  <a:sysClr val="windowText" lastClr="000000"/>
                </a:solidFill>
                <a:latin typeface="Times New Roman" panose="02020603050405020304" pitchFamily="18" charset="0"/>
                <a:cs typeface="Times New Roman" panose="02020603050405020304" pitchFamily="18" charset="0"/>
              </a:rPr>
              <a:t>Producto Interno Bruto (PIB)</a:t>
            </a:r>
          </a:p>
          <a:p>
            <a:pPr>
              <a:defRPr sz="1400" b="0" i="0" u="none" strike="noStrike" kern="1200" cap="none" spc="20" baseline="0">
                <a:solidFill>
                  <a:sysClr val="windowText" lastClr="000000"/>
                </a:solidFill>
                <a:latin typeface="+mn-lt"/>
                <a:ea typeface="+mn-ea"/>
                <a:cs typeface="+mn-cs"/>
              </a:defRPr>
            </a:pPr>
            <a:r>
              <a:rPr lang="es-EC" sz="1200" b="1">
                <a:solidFill>
                  <a:sysClr val="windowText" lastClr="000000"/>
                </a:solidFill>
                <a:latin typeface="Times New Roman" panose="02020603050405020304" pitchFamily="18" charset="0"/>
                <a:cs typeface="Times New Roman" panose="02020603050405020304" pitchFamily="18" charset="0"/>
              </a:rPr>
              <a:t>Tasa de Variación Anual (USD 2007</a:t>
            </a:r>
            <a:r>
              <a:rPr lang="es-EC">
                <a:solidFill>
                  <a:sysClr val="windowText" lastClr="000000"/>
                </a:solidFill>
              </a:rPr>
              <a:t>)</a:t>
            </a:r>
          </a:p>
        </c:rich>
      </c:tx>
      <c:overlay val="0"/>
      <c:spPr>
        <a:noFill/>
        <a:ln>
          <a:noFill/>
        </a:ln>
        <a:effectLst/>
      </c:spPr>
    </c:title>
    <c:autoTitleDeleted val="0"/>
    <c:plotArea>
      <c:layout/>
      <c:barChart>
        <c:barDir val="col"/>
        <c:grouping val="clustered"/>
        <c:varyColors val="0"/>
        <c:ser>
          <c:idx val="0"/>
          <c:order val="0"/>
          <c:tx>
            <c:strRef>
              <c:f>'INDICADORES '!$D$4</c:f>
              <c:strCache>
                <c:ptCount val="1"/>
                <c:pt idx="0">
                  <c:v>PIB 
(Millones de USD)</c:v>
                </c:pt>
              </c:strCache>
            </c:strRef>
          </c:tx>
          <c:spPr>
            <a:gradFill rotWithShape="1">
              <a:gsLst>
                <a:gs pos="0">
                  <a:schemeClr val="accent1">
                    <a:tint val="77000"/>
                    <a:lumMod val="110000"/>
                    <a:satMod val="105000"/>
                    <a:tint val="67000"/>
                  </a:schemeClr>
                </a:gs>
                <a:gs pos="50000">
                  <a:schemeClr val="accent1">
                    <a:tint val="77000"/>
                    <a:lumMod val="105000"/>
                    <a:satMod val="103000"/>
                    <a:tint val="73000"/>
                  </a:schemeClr>
                </a:gs>
                <a:gs pos="100000">
                  <a:schemeClr val="accent1">
                    <a:tint val="77000"/>
                    <a:lumMod val="105000"/>
                    <a:satMod val="109000"/>
                    <a:tint val="81000"/>
                  </a:schemeClr>
                </a:gs>
              </a:gsLst>
              <a:lin ang="5400000" scaled="0"/>
            </a:gradFill>
            <a:ln w="9525" cap="flat" cmpd="sng" algn="ctr">
              <a:solidFill>
                <a:schemeClr val="accent1">
                  <a:tint val="77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'INDICADORES '!$C$5:$C$8</c:f>
              <c:numCache>
                <c:formatCode>General</c:formatCode>
                <c:ptCount val="4"/>
                <c:pt idx="0">
                  <c:v>2013</c:v>
                </c:pt>
                <c:pt idx="1">
                  <c:v>2014</c:v>
                </c:pt>
                <c:pt idx="2">
                  <c:v>2015</c:v>
                </c:pt>
                <c:pt idx="3">
                  <c:v>2016</c:v>
                </c:pt>
              </c:numCache>
            </c:numRef>
          </c:cat>
          <c:val>
            <c:numRef>
              <c:f>'INDICADORES '!$D$5:$D$8</c:f>
              <c:numCache>
                <c:formatCode>#,##0</c:formatCode>
                <c:ptCount val="4"/>
                <c:pt idx="0">
                  <c:v>67546128</c:v>
                </c:pt>
                <c:pt idx="1">
                  <c:v>70105362</c:v>
                </c:pt>
                <c:pt idx="2">
                  <c:v>70174677</c:v>
                </c:pt>
                <c:pt idx="3">
                  <c:v>69068458</c:v>
                </c:pt>
              </c:numCache>
            </c:numRef>
          </c:val>
          <c:extLst xmlns:c16r2="http://schemas.microsoft.com/office/drawing/2015/06/chart">
            <c:ext xmlns:c16="http://schemas.microsoft.com/office/drawing/2014/chart" uri="{C3380CC4-5D6E-409C-BE32-E72D297353CC}">
              <c16:uniqueId val="{00000000-56CA-40A0-88AE-C4A1D373C5F6}"/>
            </c:ext>
          </c:extLst>
        </c:ser>
        <c:dLbls>
          <c:showLegendKey val="0"/>
          <c:showVal val="1"/>
          <c:showCatName val="0"/>
          <c:showSerName val="0"/>
          <c:showPercent val="0"/>
          <c:showBubbleSize val="0"/>
        </c:dLbls>
        <c:gapWidth val="150"/>
        <c:axId val="328514176"/>
        <c:axId val="328514568"/>
      </c:barChart>
      <c:lineChart>
        <c:grouping val="standard"/>
        <c:varyColors val="0"/>
        <c:ser>
          <c:idx val="1"/>
          <c:order val="1"/>
          <c:tx>
            <c:strRef>
              <c:f>'INDICADORES '!$E$4</c:f>
              <c:strCache>
                <c:ptCount val="1"/>
                <c:pt idx="0">
                  <c:v>Variación Anual</c:v>
                </c:pt>
              </c:strCache>
            </c:strRef>
          </c:tx>
          <c:spPr>
            <a:ln w="15875" cap="rnd">
              <a:solidFill>
                <a:schemeClr val="accent1">
                  <a:shade val="76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'INDICADORES '!$E$5:$E$8</c:f>
              <c:numCache>
                <c:formatCode>0.00</c:formatCode>
                <c:ptCount val="4"/>
                <c:pt idx="0">
                  <c:v>4.5999999999999996</c:v>
                </c:pt>
                <c:pt idx="1">
                  <c:v>3.8</c:v>
                </c:pt>
                <c:pt idx="2">
                  <c:v>0.1</c:v>
                </c:pt>
                <c:pt idx="3">
                  <c:v>-1.6</c:v>
                </c:pt>
              </c:numCache>
            </c:numRef>
          </c:val>
          <c:smooth val="0"/>
          <c:extLst xmlns:c16r2="http://schemas.microsoft.com/office/drawing/2015/06/chart">
            <c:ext xmlns:c16="http://schemas.microsoft.com/office/drawing/2014/chart" uri="{C3380CC4-5D6E-409C-BE32-E72D297353CC}">
              <c16:uniqueId val="{00000001-56CA-40A0-88AE-C4A1D373C5F6}"/>
            </c:ext>
          </c:extLst>
        </c:ser>
        <c:dLbls>
          <c:showLegendKey val="0"/>
          <c:showVal val="1"/>
          <c:showCatName val="0"/>
          <c:showSerName val="0"/>
          <c:showPercent val="0"/>
          <c:showBubbleSize val="0"/>
        </c:dLbls>
        <c:marker val="1"/>
        <c:smooth val="0"/>
        <c:axId val="328515352"/>
        <c:axId val="328514960"/>
      </c:lineChart>
      <c:catAx>
        <c:axId val="32851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28514568"/>
        <c:crosses val="autoZero"/>
        <c:auto val="1"/>
        <c:lblAlgn val="ctr"/>
        <c:lblOffset val="100"/>
        <c:noMultiLvlLbl val="0"/>
      </c:catAx>
      <c:valAx>
        <c:axId val="3285145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s-ES"/>
          </a:p>
        </c:txPr>
        <c:crossAx val="328514176"/>
        <c:crosses val="autoZero"/>
        <c:crossBetween val="between"/>
      </c:valAx>
      <c:valAx>
        <c:axId val="32851496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s-ES"/>
          </a:p>
        </c:txPr>
        <c:crossAx val="328515352"/>
        <c:crosses val="max"/>
        <c:crossBetween val="between"/>
      </c:valAx>
      <c:catAx>
        <c:axId val="328515352"/>
        <c:scaling>
          <c:orientation val="minMax"/>
        </c:scaling>
        <c:delete val="1"/>
        <c:axPos val="b"/>
        <c:majorTickMark val="none"/>
        <c:minorTickMark val="none"/>
        <c:tickLblPos val="nextTo"/>
        <c:crossAx val="328514960"/>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000" b="0" i="0" u="none" strike="noStrike" kern="1200" baseline="0">
                <a:solidFill>
                  <a:schemeClr val="tx1">
                    <a:lumMod val="50000"/>
                    <a:lumOff val="50000"/>
                  </a:schemeClr>
                </a:solidFill>
                <a:latin typeface="+mn-lt"/>
                <a:ea typeface="+mn-ea"/>
                <a:cs typeface="+mn-cs"/>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Evolución del Estado de Situacón Financiera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'COMPOSICIÓN DEL ACTIVO,PASIVO P'!$B$50</c:f>
              <c:strCache>
                <c:ptCount val="1"/>
                <c:pt idx="0">
                  <c:v>ACTIVO</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cat>
            <c:numRef>
              <c:f>'COMPOSICIÓN DEL ACTIVO,PASIVO P'!$C$49:$F$49</c:f>
              <c:numCache>
                <c:formatCode>General</c:formatCode>
                <c:ptCount val="4"/>
                <c:pt idx="0">
                  <c:v>2013</c:v>
                </c:pt>
                <c:pt idx="1">
                  <c:v>2014</c:v>
                </c:pt>
                <c:pt idx="2">
                  <c:v>2015</c:v>
                </c:pt>
                <c:pt idx="3">
                  <c:v>2016</c:v>
                </c:pt>
              </c:numCache>
            </c:numRef>
          </c:cat>
          <c:val>
            <c:numRef>
              <c:f>'COMPOSICIÓN DEL ACTIVO,PASIVO P'!$C$50:$F$50</c:f>
              <c:numCache>
                <c:formatCode>General</c:formatCode>
                <c:ptCount val="4"/>
                <c:pt idx="0">
                  <c:v>9995576.5700000003</c:v>
                </c:pt>
                <c:pt idx="1">
                  <c:v>11568742.67</c:v>
                </c:pt>
                <c:pt idx="2">
                  <c:v>12044956.57</c:v>
                </c:pt>
                <c:pt idx="3">
                  <c:v>10674134.349999998</c:v>
                </c:pt>
              </c:numCache>
            </c:numRef>
          </c:val>
          <c:extLst xmlns:c16r2="http://schemas.microsoft.com/office/drawing/2015/06/chart">
            <c:ext xmlns:c16="http://schemas.microsoft.com/office/drawing/2014/chart" uri="{C3380CC4-5D6E-409C-BE32-E72D297353CC}">
              <c16:uniqueId val="{00000000-F11E-4C5B-8891-A1E6FECCAB1F}"/>
            </c:ext>
          </c:extLst>
        </c:ser>
        <c:ser>
          <c:idx val="1"/>
          <c:order val="1"/>
          <c:tx>
            <c:strRef>
              <c:f>'COMPOSICIÓN DEL ACTIVO,PASIVO P'!$B$51</c:f>
              <c:strCache>
                <c:ptCount val="1"/>
                <c:pt idx="0">
                  <c:v>PASIVO</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invertIfNegative val="0"/>
          <c:cat>
            <c:numRef>
              <c:f>'COMPOSICIÓN DEL ACTIVO,PASIVO P'!$C$49:$F$49</c:f>
              <c:numCache>
                <c:formatCode>General</c:formatCode>
                <c:ptCount val="4"/>
                <c:pt idx="0">
                  <c:v>2013</c:v>
                </c:pt>
                <c:pt idx="1">
                  <c:v>2014</c:v>
                </c:pt>
                <c:pt idx="2">
                  <c:v>2015</c:v>
                </c:pt>
                <c:pt idx="3">
                  <c:v>2016</c:v>
                </c:pt>
              </c:numCache>
            </c:numRef>
          </c:cat>
          <c:val>
            <c:numRef>
              <c:f>'COMPOSICIÓN DEL ACTIVO,PASIVO P'!$C$51:$F$51</c:f>
              <c:numCache>
                <c:formatCode>General</c:formatCode>
                <c:ptCount val="4"/>
                <c:pt idx="0">
                  <c:v>7039159.6200000001</c:v>
                </c:pt>
                <c:pt idx="1">
                  <c:v>8289337.3300000001</c:v>
                </c:pt>
                <c:pt idx="2">
                  <c:v>8412349.0800000001</c:v>
                </c:pt>
                <c:pt idx="3">
                  <c:v>7298600.9800000004</c:v>
                </c:pt>
              </c:numCache>
            </c:numRef>
          </c:val>
          <c:extLst xmlns:c16r2="http://schemas.microsoft.com/office/drawing/2015/06/chart">
            <c:ext xmlns:c16="http://schemas.microsoft.com/office/drawing/2014/chart" uri="{C3380CC4-5D6E-409C-BE32-E72D297353CC}">
              <c16:uniqueId val="{00000001-F11E-4C5B-8891-A1E6FECCAB1F}"/>
            </c:ext>
          </c:extLst>
        </c:ser>
        <c:ser>
          <c:idx val="2"/>
          <c:order val="2"/>
          <c:tx>
            <c:strRef>
              <c:f>'COMPOSICIÓN DEL ACTIVO,PASIVO P'!$B$52</c:f>
              <c:strCache>
                <c:ptCount val="1"/>
                <c:pt idx="0">
                  <c:v>PATRIMONIO NETO</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p3d contourW="9525">
              <a:contourClr>
                <a:schemeClr val="accent3">
                  <a:shade val="95000"/>
                </a:schemeClr>
              </a:contourClr>
            </a:sp3d>
          </c:spPr>
          <c:invertIfNegative val="0"/>
          <c:cat>
            <c:numRef>
              <c:f>'COMPOSICIÓN DEL ACTIVO,PASIVO P'!$C$49:$F$49</c:f>
              <c:numCache>
                <c:formatCode>General</c:formatCode>
                <c:ptCount val="4"/>
                <c:pt idx="0">
                  <c:v>2013</c:v>
                </c:pt>
                <c:pt idx="1">
                  <c:v>2014</c:v>
                </c:pt>
                <c:pt idx="2">
                  <c:v>2015</c:v>
                </c:pt>
                <c:pt idx="3">
                  <c:v>2016</c:v>
                </c:pt>
              </c:numCache>
            </c:numRef>
          </c:cat>
          <c:val>
            <c:numRef>
              <c:f>'COMPOSICIÓN DEL ACTIVO,PASIVO P'!$C$52:$F$52</c:f>
              <c:numCache>
                <c:formatCode>General</c:formatCode>
                <c:ptCount val="4"/>
                <c:pt idx="0">
                  <c:v>2956426.9499999993</c:v>
                </c:pt>
                <c:pt idx="1">
                  <c:v>3291025.2699999991</c:v>
                </c:pt>
                <c:pt idx="2">
                  <c:v>3629749.4899999998</c:v>
                </c:pt>
                <c:pt idx="3">
                  <c:v>3268139.69</c:v>
                </c:pt>
              </c:numCache>
            </c:numRef>
          </c:val>
          <c:extLst xmlns:c16r2="http://schemas.microsoft.com/office/drawing/2015/06/chart">
            <c:ext xmlns:c16="http://schemas.microsoft.com/office/drawing/2014/chart" uri="{C3380CC4-5D6E-409C-BE32-E72D297353CC}">
              <c16:uniqueId val="{00000002-F11E-4C5B-8891-A1E6FECCAB1F}"/>
            </c:ext>
          </c:extLst>
        </c:ser>
        <c:dLbls>
          <c:showLegendKey val="0"/>
          <c:showVal val="0"/>
          <c:showCatName val="0"/>
          <c:showSerName val="0"/>
          <c:showPercent val="0"/>
          <c:showBubbleSize val="0"/>
        </c:dLbls>
        <c:gapWidth val="150"/>
        <c:shape val="box"/>
        <c:axId val="360250624"/>
        <c:axId val="360869040"/>
        <c:axId val="0"/>
      </c:bar3DChart>
      <c:catAx>
        <c:axId val="360250624"/>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s-ES"/>
          </a:p>
        </c:txPr>
        <c:crossAx val="360869040"/>
        <c:crosses val="autoZero"/>
        <c:auto val="1"/>
        <c:lblAlgn val="ctr"/>
        <c:lblOffset val="100"/>
        <c:noMultiLvlLbl val="0"/>
      </c:catAx>
      <c:valAx>
        <c:axId val="360869040"/>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s-ES"/>
          </a:p>
        </c:txPr>
        <c:crossAx val="360250624"/>
        <c:crosses val="autoZero"/>
        <c:crossBetween val="between"/>
      </c:valAx>
      <c:dTable>
        <c:showHorzBorder val="1"/>
        <c:showVertBorder val="1"/>
        <c:showOutline val="1"/>
        <c:showKeys val="1"/>
        <c:spPr>
          <a:noFill/>
          <a:ln w="9525">
            <a:solidFill>
              <a:schemeClr val="tx1">
                <a:lumMod val="15000"/>
                <a:lumOff val="85000"/>
              </a:schemeClr>
            </a:solidFill>
          </a:ln>
          <a:effectLst/>
        </c:spPr>
      </c:dTable>
      <c:spPr>
        <a:noFill/>
        <a:ln>
          <a:noFill/>
        </a:ln>
        <a:effectLst/>
      </c:spPr>
    </c:plotArea>
    <c:plotVisOnly val="1"/>
    <c:dispBlanksAs val="gap"/>
    <c:showDLblsOverMax val="0"/>
  </c:chart>
  <c:spPr>
    <a:solidFill>
      <a:srgbClr val="FFFFCC"/>
    </a:solidFill>
    <a:ln>
      <a:noFill/>
    </a:ln>
    <a:effectLst/>
  </c:spPr>
  <c:txPr>
    <a:bodyPr/>
    <a:lstStyle/>
    <a:p>
      <a:pPr>
        <a:defRPr sz="1050"/>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ES" b="1" dirty="0"/>
              <a:t>INGRESOS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ES"/>
        </a:p>
      </c:txPr>
    </c:title>
    <c:autoTitleDeleted val="0"/>
    <c:plotArea>
      <c:layout/>
      <c:barChart>
        <c:barDir val="col"/>
        <c:grouping val="clustered"/>
        <c:varyColors val="0"/>
        <c:ser>
          <c:idx val="0"/>
          <c:order val="0"/>
          <c:tx>
            <c:strRef>
              <c:f>'CONSOLIDADO ERI'!$B$70</c:f>
              <c:strCache>
                <c:ptCount val="1"/>
                <c:pt idx="0">
                  <c:v>INGRESOS DE ACTIVIDADES ORDINARIAS</c:v>
                </c:pt>
              </c:strCache>
            </c:strRef>
          </c:tx>
          <c:spPr>
            <a:solidFill>
              <a:schemeClr val="accent1"/>
            </a:solidFill>
            <a:ln>
              <a:noFill/>
            </a:ln>
            <a:effectLst/>
          </c:spPr>
          <c:invertIfNegative val="0"/>
          <c:val>
            <c:numRef>
              <c:f>'CONSOLIDADO ERI'!$C$70:$F$70</c:f>
              <c:numCache>
                <c:formatCode>0.00%</c:formatCode>
                <c:ptCount val="4"/>
                <c:pt idx="0">
                  <c:v>0.99671564084964803</c:v>
                </c:pt>
                <c:pt idx="1">
                  <c:v>0.9983368309159103</c:v>
                </c:pt>
                <c:pt idx="2">
                  <c:v>0.97543114426543343</c:v>
                </c:pt>
                <c:pt idx="3">
                  <c:v>0.9976524270358661</c:v>
                </c:pt>
              </c:numCache>
            </c:numRef>
          </c:val>
          <c:extLst xmlns:c16r2="http://schemas.microsoft.com/office/drawing/2015/06/chart">
            <c:ext xmlns:c16="http://schemas.microsoft.com/office/drawing/2014/chart" uri="{C3380CC4-5D6E-409C-BE32-E72D297353CC}">
              <c16:uniqueId val="{00000000-2488-411B-987D-48610BE76E2B}"/>
            </c:ext>
          </c:extLst>
        </c:ser>
        <c:ser>
          <c:idx val="1"/>
          <c:order val="1"/>
          <c:tx>
            <c:strRef>
              <c:f>'CONSOLIDADO ERI'!$B$79</c:f>
              <c:strCache>
                <c:ptCount val="1"/>
                <c:pt idx="0">
                  <c:v>TOTAL COSTO DE VENTA</c:v>
                </c:pt>
              </c:strCache>
            </c:strRef>
          </c:tx>
          <c:spPr>
            <a:solidFill>
              <a:schemeClr val="accent2"/>
            </a:solidFill>
            <a:ln>
              <a:noFill/>
            </a:ln>
            <a:effectLst/>
          </c:spPr>
          <c:invertIfNegative val="0"/>
          <c:val>
            <c:numRef>
              <c:f>'CONSOLIDADO ERI'!$C$79:$F$79</c:f>
              <c:numCache>
                <c:formatCode>0.00%</c:formatCode>
                <c:ptCount val="4"/>
                <c:pt idx="0">
                  <c:v>0.78999056215118268</c:v>
                </c:pt>
                <c:pt idx="1">
                  <c:v>0.74590399088392401</c:v>
                </c:pt>
                <c:pt idx="2">
                  <c:v>0.76504665102431568</c:v>
                </c:pt>
                <c:pt idx="3">
                  <c:v>0.74174424216264445</c:v>
                </c:pt>
              </c:numCache>
            </c:numRef>
          </c:val>
          <c:extLst xmlns:c16r2="http://schemas.microsoft.com/office/drawing/2015/06/chart">
            <c:ext xmlns:c16="http://schemas.microsoft.com/office/drawing/2014/chart" uri="{C3380CC4-5D6E-409C-BE32-E72D297353CC}">
              <c16:uniqueId val="{00000001-2488-411B-987D-48610BE76E2B}"/>
            </c:ext>
          </c:extLst>
        </c:ser>
        <c:dLbls>
          <c:showLegendKey val="0"/>
          <c:showVal val="0"/>
          <c:showCatName val="0"/>
          <c:showSerName val="0"/>
          <c:showPercent val="0"/>
          <c:showBubbleSize val="0"/>
        </c:dLbls>
        <c:gapWidth val="219"/>
        <c:overlap val="-27"/>
        <c:axId val="360870216"/>
        <c:axId val="360870608"/>
      </c:barChart>
      <c:catAx>
        <c:axId val="36087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360870608"/>
        <c:crosses val="autoZero"/>
        <c:auto val="1"/>
        <c:lblAlgn val="ctr"/>
        <c:lblOffset val="100"/>
        <c:noMultiLvlLbl val="0"/>
      </c:catAx>
      <c:valAx>
        <c:axId val="360870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3608702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E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chemeClr val="tx1"/>
          </a:solidFill>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31124234470691"/>
          <c:y val="2.5428331875182269E-2"/>
          <c:w val="0.63668875765529309"/>
          <c:h val="0.62297863808690579"/>
        </c:manualLayout>
      </c:layout>
      <c:barChart>
        <c:barDir val="col"/>
        <c:grouping val="clustered"/>
        <c:varyColors val="0"/>
        <c:ser>
          <c:idx val="0"/>
          <c:order val="0"/>
          <c:tx>
            <c:strRef>
              <c:f>'CONSOLIDADO ERI'!$B$79</c:f>
              <c:strCache>
                <c:ptCount val="1"/>
                <c:pt idx="0">
                  <c:v>TOTAL COSTO DE VENTA</c:v>
                </c:pt>
              </c:strCache>
            </c:strRef>
          </c:tx>
          <c:spPr>
            <a:solidFill>
              <a:schemeClr val="accent1"/>
            </a:solidFill>
            <a:ln>
              <a:noFill/>
            </a:ln>
            <a:effectLst/>
          </c:spPr>
          <c:invertIfNegative val="0"/>
          <c:val>
            <c:numRef>
              <c:f>'CONSOLIDADO ERI'!$C$79:$F$79</c:f>
              <c:numCache>
                <c:formatCode>0.00%</c:formatCode>
                <c:ptCount val="4"/>
                <c:pt idx="0">
                  <c:v>0.78999056215118268</c:v>
                </c:pt>
                <c:pt idx="1">
                  <c:v>0.74590399088392401</c:v>
                </c:pt>
                <c:pt idx="2">
                  <c:v>0.76504665102431568</c:v>
                </c:pt>
                <c:pt idx="3">
                  <c:v>0.74174424216264445</c:v>
                </c:pt>
              </c:numCache>
            </c:numRef>
          </c:val>
          <c:extLst xmlns:c16r2="http://schemas.microsoft.com/office/drawing/2015/06/chart">
            <c:ext xmlns:c16="http://schemas.microsoft.com/office/drawing/2014/chart" uri="{C3380CC4-5D6E-409C-BE32-E72D297353CC}">
              <c16:uniqueId val="{00000000-76B9-4CD8-B58F-14E07E4ACF34}"/>
            </c:ext>
          </c:extLst>
        </c:ser>
        <c:ser>
          <c:idx val="1"/>
          <c:order val="1"/>
          <c:tx>
            <c:strRef>
              <c:f>'CONSOLIDADO ERI'!$B$86</c:f>
              <c:strCache>
                <c:ptCount val="1"/>
                <c:pt idx="0">
                  <c:v>TOTAL DE GASTOS</c:v>
                </c:pt>
              </c:strCache>
            </c:strRef>
          </c:tx>
          <c:spPr>
            <a:solidFill>
              <a:schemeClr val="accent2"/>
            </a:solidFill>
            <a:ln>
              <a:noFill/>
            </a:ln>
            <a:effectLst/>
          </c:spPr>
          <c:invertIfNegative val="0"/>
          <c:val>
            <c:numRef>
              <c:f>'CONSOLIDADO ERI'!$C$86:$F$86</c:f>
              <c:numCache>
                <c:formatCode>0.00%</c:formatCode>
                <c:ptCount val="4"/>
                <c:pt idx="0">
                  <c:v>0.1725304787001187</c:v>
                </c:pt>
                <c:pt idx="1">
                  <c:v>0.14923912379052812</c:v>
                </c:pt>
                <c:pt idx="2">
                  <c:v>0.2055321539510401</c:v>
                </c:pt>
                <c:pt idx="3">
                  <c:v>0.23126155614265004</c:v>
                </c:pt>
              </c:numCache>
            </c:numRef>
          </c:val>
          <c:extLst xmlns:c16r2="http://schemas.microsoft.com/office/drawing/2015/06/chart">
            <c:ext xmlns:c16="http://schemas.microsoft.com/office/drawing/2014/chart" uri="{C3380CC4-5D6E-409C-BE32-E72D297353CC}">
              <c16:uniqueId val="{00000001-76B9-4CD8-B58F-14E07E4ACF34}"/>
            </c:ext>
          </c:extLst>
        </c:ser>
        <c:dLbls>
          <c:showLegendKey val="0"/>
          <c:showVal val="0"/>
          <c:showCatName val="0"/>
          <c:showSerName val="0"/>
          <c:showPercent val="0"/>
          <c:showBubbleSize val="0"/>
        </c:dLbls>
        <c:gapWidth val="219"/>
        <c:overlap val="-27"/>
        <c:axId val="360871784"/>
        <c:axId val="360872176"/>
      </c:barChart>
      <c:catAx>
        <c:axId val="36087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360872176"/>
        <c:crosses val="autoZero"/>
        <c:auto val="1"/>
        <c:lblAlgn val="ctr"/>
        <c:lblOffset val="100"/>
        <c:noMultiLvlLbl val="0"/>
      </c:catAx>
      <c:valAx>
        <c:axId val="360872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360871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E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chemeClr val="tx1"/>
          </a:solidFill>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es-ES" sz="1800" b="1" dirty="0"/>
              <a:t>UTILIDAD</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s-ES"/>
        </a:p>
      </c:txPr>
    </c:title>
    <c:autoTitleDeleted val="0"/>
    <c:plotArea>
      <c:layout/>
      <c:barChart>
        <c:barDir val="col"/>
        <c:grouping val="clustered"/>
        <c:varyColors val="0"/>
        <c:ser>
          <c:idx val="0"/>
          <c:order val="0"/>
          <c:tx>
            <c:strRef>
              <c:f>'CONSOLIDADO ERI'!$B$85</c:f>
              <c:strCache>
                <c:ptCount val="1"/>
                <c:pt idx="0">
                  <c:v>UTILIDAD BRUTA </c:v>
                </c:pt>
              </c:strCache>
            </c:strRef>
          </c:tx>
          <c:spPr>
            <a:solidFill>
              <a:schemeClr val="accent1"/>
            </a:solidFill>
            <a:ln>
              <a:noFill/>
            </a:ln>
            <a:effectLst/>
          </c:spPr>
          <c:invertIfNegative val="0"/>
          <c:val>
            <c:numRef>
              <c:f>'CONSOLIDADO ERI'!$C$85:$F$85</c:f>
              <c:numCache>
                <c:formatCode>0.00%</c:formatCode>
                <c:ptCount val="4"/>
                <c:pt idx="0">
                  <c:v>0.20740627539690557</c:v>
                </c:pt>
                <c:pt idx="1">
                  <c:v>0.25285337795300544</c:v>
                </c:pt>
                <c:pt idx="2">
                  <c:v>0.21568359230476655</c:v>
                </c:pt>
                <c:pt idx="3">
                  <c:v>0.25651036166328256</c:v>
                </c:pt>
              </c:numCache>
            </c:numRef>
          </c:val>
          <c:extLst xmlns:c16r2="http://schemas.microsoft.com/office/drawing/2015/06/chart">
            <c:ext xmlns:c16="http://schemas.microsoft.com/office/drawing/2014/chart" uri="{C3380CC4-5D6E-409C-BE32-E72D297353CC}">
              <c16:uniqueId val="{00000000-3750-4232-904F-4A125717B97A}"/>
            </c:ext>
          </c:extLst>
        </c:ser>
        <c:ser>
          <c:idx val="1"/>
          <c:order val="1"/>
          <c:tx>
            <c:strRef>
              <c:f>'CONSOLIDADO ERI'!$B$116</c:f>
              <c:strCache>
                <c:ptCount val="1"/>
                <c:pt idx="0">
                  <c:v>RESULTADO DEL EJERCICIO</c:v>
                </c:pt>
              </c:strCache>
            </c:strRef>
          </c:tx>
          <c:spPr>
            <a:solidFill>
              <a:schemeClr val="accent2"/>
            </a:solidFill>
            <a:ln>
              <a:noFill/>
            </a:ln>
            <a:effectLst/>
          </c:spPr>
          <c:invertIfNegative val="0"/>
          <c:val>
            <c:numRef>
              <c:f>'CONSOLIDADO ERI'!$C$116:$F$116</c:f>
              <c:numCache>
                <c:formatCode>0.00%</c:formatCode>
                <c:ptCount val="4"/>
                <c:pt idx="0">
                  <c:v>3.7478959148698678E-2</c:v>
                </c:pt>
                <c:pt idx="1">
                  <c:v>0.10485688532554796</c:v>
                </c:pt>
                <c:pt idx="2">
                  <c:v>2.942119502464444E-2</c:v>
                </c:pt>
                <c:pt idx="3">
                  <c:v>2.6994201694705802E-2</c:v>
                </c:pt>
              </c:numCache>
            </c:numRef>
          </c:val>
          <c:extLst xmlns:c16r2="http://schemas.microsoft.com/office/drawing/2015/06/chart">
            <c:ext xmlns:c16="http://schemas.microsoft.com/office/drawing/2014/chart" uri="{C3380CC4-5D6E-409C-BE32-E72D297353CC}">
              <c16:uniqueId val="{00000001-3750-4232-904F-4A125717B97A}"/>
            </c:ext>
          </c:extLst>
        </c:ser>
        <c:ser>
          <c:idx val="2"/>
          <c:order val="2"/>
          <c:tx>
            <c:strRef>
              <c:f>'CONSOLIDADO ERI'!$B$125</c:f>
              <c:strCache>
                <c:ptCount val="1"/>
                <c:pt idx="0">
                  <c:v>(=)Utilidad o perdida Final del Ejercicio</c:v>
                </c:pt>
              </c:strCache>
            </c:strRef>
          </c:tx>
          <c:spPr>
            <a:solidFill>
              <a:schemeClr val="accent3"/>
            </a:solidFill>
            <a:ln>
              <a:noFill/>
            </a:ln>
            <a:effectLst/>
          </c:spPr>
          <c:invertIfNegative val="0"/>
          <c:val>
            <c:numRef>
              <c:f>'CONSOLIDADO ERI'!$C$125:$F$125</c:f>
              <c:numCache>
                <c:formatCode>0.00%</c:formatCode>
                <c:ptCount val="4"/>
                <c:pt idx="0">
                  <c:v>2.2938159525044941E-2</c:v>
                </c:pt>
                <c:pt idx="1">
                  <c:v>7.4542184178093648E-2</c:v>
                </c:pt>
                <c:pt idx="2">
                  <c:v>3.7841327839202278E-2</c:v>
                </c:pt>
                <c:pt idx="3">
                  <c:v>2.8931453711522837E-2</c:v>
                </c:pt>
              </c:numCache>
            </c:numRef>
          </c:val>
          <c:extLst xmlns:c16r2="http://schemas.microsoft.com/office/drawing/2015/06/chart">
            <c:ext xmlns:c16="http://schemas.microsoft.com/office/drawing/2014/chart" uri="{C3380CC4-5D6E-409C-BE32-E72D297353CC}">
              <c16:uniqueId val="{00000002-3750-4232-904F-4A125717B97A}"/>
            </c:ext>
          </c:extLst>
        </c:ser>
        <c:dLbls>
          <c:showLegendKey val="0"/>
          <c:showVal val="0"/>
          <c:showCatName val="0"/>
          <c:showSerName val="0"/>
          <c:showPercent val="0"/>
          <c:showBubbleSize val="0"/>
        </c:dLbls>
        <c:gapWidth val="219"/>
        <c:overlap val="-27"/>
        <c:axId val="361089616"/>
        <c:axId val="361090008"/>
      </c:barChart>
      <c:catAx>
        <c:axId val="36108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crossAx val="361090008"/>
        <c:crosses val="autoZero"/>
        <c:auto val="1"/>
        <c:lblAlgn val="ctr"/>
        <c:lblOffset val="100"/>
        <c:noMultiLvlLbl val="0"/>
      </c:catAx>
      <c:valAx>
        <c:axId val="361090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crossAx val="361089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solidFill>
                <a:latin typeface="+mn-lt"/>
                <a:ea typeface="+mn-ea"/>
                <a:cs typeface="+mn-cs"/>
              </a:defRPr>
            </a:pPr>
            <a:endParaRPr lang="es-E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sz="1050">
          <a:solidFill>
            <a:schemeClr val="tx1"/>
          </a:solidFill>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lineChart>
        <c:grouping val="standard"/>
        <c:varyColors val="0"/>
        <c:ser>
          <c:idx val="0"/>
          <c:order val="0"/>
          <c:tx>
            <c:strRef>
              <c:f>Hoja2!$F$3</c:f>
              <c:strCache>
                <c:ptCount val="1"/>
                <c:pt idx="0">
                  <c:v>Prueba Ácida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Hoja2!$F$4:$F$7</c:f>
              <c:numCache>
                <c:formatCode>0.00</c:formatCode>
                <c:ptCount val="4"/>
                <c:pt idx="0">
                  <c:v>0.91184005519980249</c:v>
                </c:pt>
                <c:pt idx="1">
                  <c:v>0.78000098088280856</c:v>
                </c:pt>
                <c:pt idx="2">
                  <c:v>0.64319080532805339</c:v>
                </c:pt>
                <c:pt idx="3">
                  <c:v>0.7334373458530451</c:v>
                </c:pt>
              </c:numCache>
            </c:numRef>
          </c:val>
          <c:smooth val="0"/>
          <c:extLst xmlns:c16r2="http://schemas.microsoft.com/office/drawing/2015/06/chart">
            <c:ext xmlns:c16="http://schemas.microsoft.com/office/drawing/2014/chart" uri="{C3380CC4-5D6E-409C-BE32-E72D297353CC}">
              <c16:uniqueId val="{00000000-FE7C-473A-B5AC-C4EAD59AE30B}"/>
            </c:ext>
          </c:extLst>
        </c:ser>
        <c:dLbls>
          <c:showLegendKey val="0"/>
          <c:showVal val="0"/>
          <c:showCatName val="0"/>
          <c:showSerName val="0"/>
          <c:showPercent val="0"/>
          <c:showBubbleSize val="0"/>
        </c:dLbls>
        <c:marker val="1"/>
        <c:smooth val="0"/>
        <c:axId val="361091184"/>
        <c:axId val="361091576"/>
      </c:lineChart>
      <c:catAx>
        <c:axId val="36109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1091576"/>
        <c:crosses val="autoZero"/>
        <c:auto val="1"/>
        <c:lblAlgn val="ctr"/>
        <c:lblOffset val="100"/>
        <c:noMultiLvlLbl val="0"/>
      </c:catAx>
      <c:valAx>
        <c:axId val="3610915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1091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015966754155735"/>
          <c:y val="1.96656833824975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lineChart>
        <c:grouping val="stacked"/>
        <c:varyColors val="0"/>
        <c:ser>
          <c:idx val="0"/>
          <c:order val="0"/>
          <c:tx>
            <c:strRef>
              <c:f>Hoja2!$G$3</c:f>
              <c:strCache>
                <c:ptCount val="1"/>
                <c:pt idx="0">
                  <c:v>Capital Neto de Trabajo</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Hoja2!$G$4:$G$7</c:f>
              <c:numCache>
                <c:formatCode>0.00</c:formatCode>
                <c:ptCount val="4"/>
                <c:pt idx="0">
                  <c:v>3136322.7599999988</c:v>
                </c:pt>
                <c:pt idx="1">
                  <c:v>3128633.2799999975</c:v>
                </c:pt>
                <c:pt idx="2">
                  <c:v>2718947.4199999981</c:v>
                </c:pt>
                <c:pt idx="3">
                  <c:v>2931473.5099999979</c:v>
                </c:pt>
              </c:numCache>
            </c:numRef>
          </c:val>
          <c:smooth val="0"/>
          <c:extLst xmlns:c16r2="http://schemas.microsoft.com/office/drawing/2015/06/chart">
            <c:ext xmlns:c16="http://schemas.microsoft.com/office/drawing/2014/chart" uri="{C3380CC4-5D6E-409C-BE32-E72D297353CC}">
              <c16:uniqueId val="{00000000-A991-4251-BB60-22339E585386}"/>
            </c:ext>
          </c:extLst>
        </c:ser>
        <c:dLbls>
          <c:dLblPos val="t"/>
          <c:showLegendKey val="0"/>
          <c:showVal val="1"/>
          <c:showCatName val="0"/>
          <c:showSerName val="0"/>
          <c:showPercent val="0"/>
          <c:showBubbleSize val="0"/>
        </c:dLbls>
        <c:smooth val="0"/>
        <c:axId val="361092752"/>
        <c:axId val="329156944"/>
      </c:lineChart>
      <c:catAx>
        <c:axId val="36109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29156944"/>
        <c:crosses val="autoZero"/>
        <c:auto val="1"/>
        <c:lblAlgn val="ctr"/>
        <c:lblOffset val="100"/>
        <c:noMultiLvlLbl val="0"/>
      </c:catAx>
      <c:valAx>
        <c:axId val="3291569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1092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lineChart>
        <c:grouping val="stacked"/>
        <c:varyColors val="0"/>
        <c:ser>
          <c:idx val="0"/>
          <c:order val="0"/>
          <c:tx>
            <c:strRef>
              <c:f>Hoja2!$H$3</c:f>
              <c:strCache>
                <c:ptCount val="1"/>
                <c:pt idx="0">
                  <c:v>ROA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Hoja2!$H$4:$H$7</c:f>
              <c:numCache>
                <c:formatCode>0.00%</c:formatCode>
                <c:ptCount val="4"/>
                <c:pt idx="0">
                  <c:v>5.8879966739127536E-2</c:v>
                </c:pt>
                <c:pt idx="1">
                  <c:v>0.18569449519616632</c:v>
                </c:pt>
                <c:pt idx="2">
                  <c:v>8.5545357946442371E-2</c:v>
                </c:pt>
                <c:pt idx="3">
                  <c:v>6.6329290225300541E-2</c:v>
                </c:pt>
              </c:numCache>
            </c:numRef>
          </c:val>
          <c:smooth val="0"/>
          <c:extLst xmlns:c16r2="http://schemas.microsoft.com/office/drawing/2015/06/chart">
            <c:ext xmlns:c16="http://schemas.microsoft.com/office/drawing/2014/chart" uri="{C3380CC4-5D6E-409C-BE32-E72D297353CC}">
              <c16:uniqueId val="{00000000-65C0-4C60-AEF8-9271442ABF58}"/>
            </c:ext>
          </c:extLst>
        </c:ser>
        <c:dLbls>
          <c:dLblPos val="t"/>
          <c:showLegendKey val="0"/>
          <c:showVal val="1"/>
          <c:showCatName val="0"/>
          <c:showSerName val="0"/>
          <c:showPercent val="0"/>
          <c:showBubbleSize val="0"/>
        </c:dLbls>
        <c:smooth val="0"/>
        <c:axId val="329158120"/>
        <c:axId val="329158512"/>
      </c:lineChart>
      <c:catAx>
        <c:axId val="32915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29158512"/>
        <c:crosses val="autoZero"/>
        <c:auto val="1"/>
        <c:lblAlgn val="ctr"/>
        <c:lblOffset val="100"/>
        <c:noMultiLvlLbl val="0"/>
      </c:catAx>
      <c:valAx>
        <c:axId val="32915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29158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lineChart>
        <c:grouping val="stacked"/>
        <c:varyColors val="0"/>
        <c:ser>
          <c:idx val="0"/>
          <c:order val="0"/>
          <c:tx>
            <c:strRef>
              <c:f>Hoja2!$I$3</c:f>
              <c:strCache>
                <c:ptCount val="1"/>
                <c:pt idx="0">
                  <c:v>ROE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Hoja2!$I$4:$I$7</c:f>
              <c:numCache>
                <c:formatCode>0.00%</c:formatCode>
                <c:ptCount val="4"/>
                <c:pt idx="0">
                  <c:v>0.19907111724171053</c:v>
                </c:pt>
                <c:pt idx="1">
                  <c:v>0.65276066086238227</c:v>
                </c:pt>
                <c:pt idx="2">
                  <c:v>0.28387361829479946</c:v>
                </c:pt>
                <c:pt idx="3">
                  <c:v>0.21663937969707764</c:v>
                </c:pt>
              </c:numCache>
            </c:numRef>
          </c:val>
          <c:smooth val="0"/>
          <c:extLst xmlns:c16r2="http://schemas.microsoft.com/office/drawing/2015/06/chart">
            <c:ext xmlns:c16="http://schemas.microsoft.com/office/drawing/2014/chart" uri="{C3380CC4-5D6E-409C-BE32-E72D297353CC}">
              <c16:uniqueId val="{00000000-EBB0-43DE-89D1-974BAE0185A8}"/>
            </c:ext>
          </c:extLst>
        </c:ser>
        <c:dLbls>
          <c:showLegendKey val="0"/>
          <c:showVal val="0"/>
          <c:showCatName val="0"/>
          <c:showSerName val="0"/>
          <c:showPercent val="0"/>
          <c:showBubbleSize val="0"/>
        </c:dLbls>
        <c:smooth val="0"/>
        <c:axId val="329159688"/>
        <c:axId val="329160080"/>
      </c:lineChart>
      <c:catAx>
        <c:axId val="329159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29160080"/>
        <c:crosses val="autoZero"/>
        <c:auto val="1"/>
        <c:lblAlgn val="ctr"/>
        <c:lblOffset val="100"/>
        <c:noMultiLvlLbl val="0"/>
      </c:catAx>
      <c:valAx>
        <c:axId val="329160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291596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lineChart>
        <c:grouping val="stacked"/>
        <c:varyColors val="0"/>
        <c:ser>
          <c:idx val="0"/>
          <c:order val="0"/>
          <c:tx>
            <c:strRef>
              <c:f>Hoja2!$J$3</c:f>
              <c:strCache>
                <c:ptCount val="1"/>
                <c:pt idx="0">
                  <c:v>Rentabilidad Neta</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Hoja2!$J$4:$J$7</c:f>
              <c:numCache>
                <c:formatCode>0.00%</c:formatCode>
                <c:ptCount val="4"/>
                <c:pt idx="0">
                  <c:v>2.3013744928785669E-2</c:v>
                </c:pt>
                <c:pt idx="1">
                  <c:v>7.4666366971261541E-2</c:v>
                </c:pt>
                <c:pt idx="2">
                  <c:v>3.8794463414123813E-2</c:v>
                </c:pt>
                <c:pt idx="3">
                  <c:v>2.8999532229357004E-2</c:v>
                </c:pt>
              </c:numCache>
            </c:numRef>
          </c:val>
          <c:smooth val="0"/>
          <c:extLst xmlns:c16r2="http://schemas.microsoft.com/office/drawing/2015/06/chart">
            <c:ext xmlns:c16="http://schemas.microsoft.com/office/drawing/2014/chart" uri="{C3380CC4-5D6E-409C-BE32-E72D297353CC}">
              <c16:uniqueId val="{00000000-6276-4EB7-B73C-4F75C238F9FB}"/>
            </c:ext>
          </c:extLst>
        </c:ser>
        <c:dLbls>
          <c:dLblPos val="t"/>
          <c:showLegendKey val="0"/>
          <c:showVal val="1"/>
          <c:showCatName val="0"/>
          <c:showSerName val="0"/>
          <c:showPercent val="0"/>
          <c:showBubbleSize val="0"/>
        </c:dLbls>
        <c:smooth val="0"/>
        <c:axId val="361306256"/>
        <c:axId val="361306648"/>
      </c:lineChart>
      <c:catAx>
        <c:axId val="36130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1306648"/>
        <c:crosses val="autoZero"/>
        <c:auto val="1"/>
        <c:lblAlgn val="ctr"/>
        <c:lblOffset val="100"/>
        <c:noMultiLvlLbl val="0"/>
      </c:catAx>
      <c:valAx>
        <c:axId val="361306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1306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lineChart>
        <c:grouping val="standard"/>
        <c:varyColors val="0"/>
        <c:ser>
          <c:idx val="0"/>
          <c:order val="0"/>
          <c:tx>
            <c:strRef>
              <c:f>Hoja2!$E$3</c:f>
              <c:strCache>
                <c:ptCount val="1"/>
                <c:pt idx="0">
                  <c:v>Relación Corriente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Hoja2!$E$4:$E$7</c:f>
              <c:numCache>
                <c:formatCode>0.00</c:formatCode>
                <c:ptCount val="4"/>
                <c:pt idx="0">
                  <c:v>1.5678294926303866</c:v>
                </c:pt>
                <c:pt idx="1">
                  <c:v>1.448003299202907</c:v>
                </c:pt>
                <c:pt idx="2">
                  <c:v>1.3498942131847191</c:v>
                </c:pt>
                <c:pt idx="3">
                  <c:v>1.4725410476534571</c:v>
                </c:pt>
              </c:numCache>
            </c:numRef>
          </c:val>
          <c:smooth val="0"/>
          <c:extLst xmlns:c16r2="http://schemas.microsoft.com/office/drawing/2015/06/chart">
            <c:ext xmlns:c16="http://schemas.microsoft.com/office/drawing/2014/chart" uri="{C3380CC4-5D6E-409C-BE32-E72D297353CC}">
              <c16:uniqueId val="{00000000-2BB2-45DD-8700-36347DEC4C30}"/>
            </c:ext>
          </c:extLst>
        </c:ser>
        <c:dLbls>
          <c:dLblPos val="ctr"/>
          <c:showLegendKey val="0"/>
          <c:showVal val="1"/>
          <c:showCatName val="0"/>
          <c:showSerName val="0"/>
          <c:showPercent val="0"/>
          <c:showBubbleSize val="0"/>
        </c:dLbls>
        <c:smooth val="0"/>
        <c:axId val="361307824"/>
        <c:axId val="361308216"/>
      </c:lineChart>
      <c:catAx>
        <c:axId val="36130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1308216"/>
        <c:crosses val="autoZero"/>
        <c:auto val="1"/>
        <c:lblAlgn val="ctr"/>
        <c:lblOffset val="100"/>
        <c:noMultiLvlLbl val="0"/>
      </c:catAx>
      <c:valAx>
        <c:axId val="361308216"/>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1307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r>
              <a:rPr lang="es-EC" sz="1200" b="1">
                <a:solidFill>
                  <a:sysClr val="windowText" lastClr="000000"/>
                </a:solidFill>
                <a:latin typeface="Times New Roman" panose="02020603050405020304" pitchFamily="18" charset="0"/>
                <a:cs typeface="Times New Roman" panose="02020603050405020304" pitchFamily="18" charset="0"/>
              </a:rPr>
              <a:t>Inflación</a:t>
            </a:r>
          </a:p>
          <a:p>
            <a:pPr>
              <a:defRPr sz="1400" b="0" i="0" u="none" strike="noStrike" kern="1200" cap="none" spc="2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r>
              <a:rPr lang="es-EC" sz="1200" b="1">
                <a:solidFill>
                  <a:sysClr val="windowText" lastClr="000000"/>
                </a:solidFill>
                <a:latin typeface="Times New Roman" panose="02020603050405020304" pitchFamily="18" charset="0"/>
                <a:cs typeface="Times New Roman" panose="02020603050405020304" pitchFamily="18" charset="0"/>
              </a:rPr>
              <a:t>Variación Anual ( USD 2007</a:t>
            </a:r>
            <a:r>
              <a:rPr lang="es-EC"/>
              <a:t>)</a:t>
            </a:r>
          </a:p>
        </c:rich>
      </c:tx>
      <c:overlay val="0"/>
      <c:spPr>
        <a:noFill/>
        <a:ln>
          <a:noFill/>
        </a:ln>
        <a:effectLst/>
      </c:spPr>
    </c:title>
    <c:autoTitleDeleted val="0"/>
    <c:plotArea>
      <c:layout>
        <c:manualLayout>
          <c:layoutTarget val="inner"/>
          <c:xMode val="edge"/>
          <c:yMode val="edge"/>
          <c:x val="0.29041776027996502"/>
          <c:y val="0.20156318920254296"/>
          <c:w val="0.61020953630796149"/>
          <c:h val="0.45159816068811143"/>
        </c:manualLayout>
      </c:layout>
      <c:barChart>
        <c:barDir val="col"/>
        <c:grouping val="clustered"/>
        <c:varyColors val="0"/>
        <c:ser>
          <c:idx val="0"/>
          <c:order val="0"/>
          <c:tx>
            <c:strRef>
              <c:f>'INDICADORES '!$D$22</c:f>
              <c:strCache>
                <c:ptCount val="1"/>
                <c:pt idx="0">
                  <c:v>Inflación
(Millones de USD)</c:v>
                </c:pt>
              </c:strCache>
            </c:strRef>
          </c:tx>
          <c:spPr>
            <a:gradFill rotWithShape="1">
              <a:gsLst>
                <a:gs pos="0">
                  <a:schemeClr val="accent1">
                    <a:tint val="77000"/>
                    <a:lumMod val="110000"/>
                    <a:satMod val="105000"/>
                    <a:tint val="67000"/>
                  </a:schemeClr>
                </a:gs>
                <a:gs pos="50000">
                  <a:schemeClr val="accent1">
                    <a:tint val="77000"/>
                    <a:lumMod val="105000"/>
                    <a:satMod val="103000"/>
                    <a:tint val="73000"/>
                  </a:schemeClr>
                </a:gs>
                <a:gs pos="100000">
                  <a:schemeClr val="accent1">
                    <a:tint val="77000"/>
                    <a:lumMod val="105000"/>
                    <a:satMod val="109000"/>
                    <a:tint val="81000"/>
                  </a:schemeClr>
                </a:gs>
              </a:gsLst>
              <a:lin ang="5400000" scaled="0"/>
            </a:gradFill>
            <a:ln w="9525" cap="flat" cmpd="sng" algn="ctr">
              <a:solidFill>
                <a:schemeClr val="accent1">
                  <a:tint val="77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'INDICADORES '!$C$23:$C$26</c:f>
              <c:numCache>
                <c:formatCode>General</c:formatCode>
                <c:ptCount val="4"/>
                <c:pt idx="0">
                  <c:v>2013</c:v>
                </c:pt>
                <c:pt idx="1">
                  <c:v>2014</c:v>
                </c:pt>
                <c:pt idx="2">
                  <c:v>2015</c:v>
                </c:pt>
                <c:pt idx="3">
                  <c:v>2016</c:v>
                </c:pt>
              </c:numCache>
            </c:numRef>
          </c:cat>
          <c:val>
            <c:numRef>
              <c:f>'INDICADORES '!$D$23:$D$26</c:f>
              <c:numCache>
                <c:formatCode>#,##0.00</c:formatCode>
                <c:ptCount val="4"/>
                <c:pt idx="0">
                  <c:v>145.46</c:v>
                </c:pt>
                <c:pt idx="1">
                  <c:v>150.79</c:v>
                </c:pt>
                <c:pt idx="2">
                  <c:v>104.05</c:v>
                </c:pt>
                <c:pt idx="3">
                  <c:v>105.21</c:v>
                </c:pt>
              </c:numCache>
            </c:numRef>
          </c:val>
          <c:extLst xmlns:c16r2="http://schemas.microsoft.com/office/drawing/2015/06/chart">
            <c:ext xmlns:c16="http://schemas.microsoft.com/office/drawing/2014/chart" uri="{C3380CC4-5D6E-409C-BE32-E72D297353CC}">
              <c16:uniqueId val="{00000000-E944-4A1E-9B5E-FBBCA2570A2C}"/>
            </c:ext>
          </c:extLst>
        </c:ser>
        <c:dLbls>
          <c:dLblPos val="inBase"/>
          <c:showLegendKey val="0"/>
          <c:showVal val="1"/>
          <c:showCatName val="0"/>
          <c:showSerName val="0"/>
          <c:showPercent val="0"/>
          <c:showBubbleSize val="0"/>
        </c:dLbls>
        <c:gapWidth val="150"/>
        <c:axId val="329330344"/>
        <c:axId val="329330736"/>
      </c:barChart>
      <c:lineChart>
        <c:grouping val="standard"/>
        <c:varyColors val="0"/>
        <c:ser>
          <c:idx val="1"/>
          <c:order val="1"/>
          <c:tx>
            <c:strRef>
              <c:f>'INDICADORES '!$E$22</c:f>
              <c:strCache>
                <c:ptCount val="1"/>
                <c:pt idx="0">
                  <c:v>Variación Anual</c:v>
                </c:pt>
              </c:strCache>
            </c:strRef>
          </c:tx>
          <c:spPr>
            <a:ln w="15875" cap="rnd">
              <a:solidFill>
                <a:schemeClr val="accent1">
                  <a:shade val="76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'INDICADORES '!$E$23:$E$26</c:f>
              <c:numCache>
                <c:formatCode>General</c:formatCode>
                <c:ptCount val="4"/>
                <c:pt idx="0" formatCode="0.00">
                  <c:v>2.7</c:v>
                </c:pt>
                <c:pt idx="1">
                  <c:v>3.67</c:v>
                </c:pt>
                <c:pt idx="2">
                  <c:v>3.38</c:v>
                </c:pt>
                <c:pt idx="3">
                  <c:v>1.1200000000000001</c:v>
                </c:pt>
              </c:numCache>
            </c:numRef>
          </c:val>
          <c:smooth val="0"/>
          <c:extLst xmlns:c16r2="http://schemas.microsoft.com/office/drawing/2015/06/chart">
            <c:ext xmlns:c16="http://schemas.microsoft.com/office/drawing/2014/chart" uri="{C3380CC4-5D6E-409C-BE32-E72D297353CC}">
              <c16:uniqueId val="{00000001-E944-4A1E-9B5E-FBBCA2570A2C}"/>
            </c:ext>
          </c:extLst>
        </c:ser>
        <c:dLbls>
          <c:showLegendKey val="0"/>
          <c:showVal val="1"/>
          <c:showCatName val="0"/>
          <c:showSerName val="0"/>
          <c:showPercent val="0"/>
          <c:showBubbleSize val="0"/>
        </c:dLbls>
        <c:marker val="1"/>
        <c:smooth val="0"/>
        <c:axId val="329331520"/>
        <c:axId val="329331128"/>
      </c:lineChart>
      <c:catAx>
        <c:axId val="32933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crossAx val="329330736"/>
        <c:crosses val="autoZero"/>
        <c:auto val="1"/>
        <c:lblAlgn val="ctr"/>
        <c:lblOffset val="100"/>
        <c:noMultiLvlLbl val="0"/>
      </c:catAx>
      <c:valAx>
        <c:axId val="3293307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crossAx val="329330344"/>
        <c:crosses val="autoZero"/>
        <c:crossBetween val="between"/>
      </c:valAx>
      <c:valAx>
        <c:axId val="329331128"/>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crossAx val="329331520"/>
        <c:crosses val="max"/>
        <c:crossBetween val="between"/>
      </c:valAx>
      <c:catAx>
        <c:axId val="329331520"/>
        <c:scaling>
          <c:orientation val="minMax"/>
        </c:scaling>
        <c:delete val="1"/>
        <c:axPos val="b"/>
        <c:majorTickMark val="none"/>
        <c:minorTickMark val="none"/>
        <c:tickLblPos val="nextTo"/>
        <c:crossAx val="329331128"/>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a:t>Endeudamiento Patrimonial</a:t>
            </a:r>
          </a:p>
        </c:rich>
      </c:tx>
      <c:overlay val="0"/>
      <c:spPr>
        <a:noFill/>
        <a:ln>
          <a:noFill/>
        </a:ln>
        <a:effectLst/>
      </c:spPr>
    </c:title>
    <c:autoTitleDeleted val="0"/>
    <c:plotArea>
      <c:layout/>
      <c:lineChart>
        <c:grouping val="standard"/>
        <c:varyColors val="0"/>
        <c:ser>
          <c:idx val="0"/>
          <c:order val="0"/>
          <c:tx>
            <c:v>Veces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Hoja2!$L$4:$L$7</c:f>
              <c:numCache>
                <c:formatCode>0.00</c:formatCode>
                <c:ptCount val="4"/>
                <c:pt idx="0">
                  <c:v>2.3809685607148188</c:v>
                </c:pt>
                <c:pt idx="1">
                  <c:v>2.5187704894165099</c:v>
                </c:pt>
                <c:pt idx="2">
                  <c:v>2.3176114779204777</c:v>
                </c:pt>
                <c:pt idx="3">
                  <c:v>2.2332585728610641</c:v>
                </c:pt>
              </c:numCache>
            </c:numRef>
          </c:val>
          <c:smooth val="0"/>
          <c:extLst xmlns:c16r2="http://schemas.microsoft.com/office/drawing/2015/06/chart">
            <c:ext xmlns:c16="http://schemas.microsoft.com/office/drawing/2014/chart" uri="{C3380CC4-5D6E-409C-BE32-E72D297353CC}">
              <c16:uniqueId val="{00000000-F1A5-4C59-95B5-065368EA5A79}"/>
            </c:ext>
          </c:extLst>
        </c:ser>
        <c:dLbls>
          <c:dLblPos val="t"/>
          <c:showLegendKey val="0"/>
          <c:showVal val="1"/>
          <c:showCatName val="0"/>
          <c:showSerName val="0"/>
          <c:showPercent val="0"/>
          <c:showBubbleSize val="0"/>
        </c:dLbls>
        <c:marker val="1"/>
        <c:smooth val="0"/>
        <c:axId val="362631480"/>
        <c:axId val="362631872"/>
      </c:lineChart>
      <c:catAx>
        <c:axId val="362631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2631872"/>
        <c:crosses val="autoZero"/>
        <c:auto val="1"/>
        <c:lblAlgn val="ctr"/>
        <c:lblOffset val="100"/>
        <c:noMultiLvlLbl val="0"/>
      </c:catAx>
      <c:valAx>
        <c:axId val="362631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2631480"/>
        <c:crosses val="autoZero"/>
        <c:crossBetween val="between"/>
      </c:valAx>
      <c:dTable>
        <c:showHorzBorder val="0"/>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s-EC" sz="1200" b="1">
                <a:solidFill>
                  <a:sysClr val="windowText" lastClr="000000"/>
                </a:solidFill>
                <a:latin typeface="Times New Roman" panose="02020603050405020304" pitchFamily="18" charset="0"/>
                <a:cs typeface="Times New Roman" panose="02020603050405020304" pitchFamily="18" charset="0"/>
              </a:rPr>
              <a:t>Apalancamiento</a:t>
            </a:r>
          </a:p>
        </c:rich>
      </c:tx>
      <c:overlay val="0"/>
      <c:spPr>
        <a:noFill/>
        <a:ln>
          <a:noFill/>
        </a:ln>
        <a:effectLst/>
      </c:spPr>
    </c:title>
    <c:autoTitleDeleted val="0"/>
    <c:plotArea>
      <c:layout/>
      <c:lineChart>
        <c:grouping val="stacked"/>
        <c:varyColors val="0"/>
        <c:ser>
          <c:idx val="0"/>
          <c:order val="0"/>
          <c:tx>
            <c:strRef>
              <c:f>Hoja2!$M$3</c:f>
              <c:strCache>
                <c:ptCount val="1"/>
                <c:pt idx="0">
                  <c:v>Apalancamiento</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Hoja2!$M$4:$M$7</c:f>
              <c:numCache>
                <c:formatCode>0.00</c:formatCode>
                <c:ptCount val="4"/>
                <c:pt idx="0">
                  <c:v>3.3809651782534327</c:v>
                </c:pt>
                <c:pt idx="1">
                  <c:v>3.51523969610844</c:v>
                </c:pt>
                <c:pt idx="2">
                  <c:v>3.318398860082215</c:v>
                </c:pt>
                <c:pt idx="3">
                  <c:v>3.2661193714152401</c:v>
                </c:pt>
              </c:numCache>
            </c:numRef>
          </c:val>
          <c:smooth val="0"/>
          <c:extLst xmlns:c16r2="http://schemas.microsoft.com/office/drawing/2015/06/chart">
            <c:ext xmlns:c16="http://schemas.microsoft.com/office/drawing/2014/chart" uri="{C3380CC4-5D6E-409C-BE32-E72D297353CC}">
              <c16:uniqueId val="{00000000-3DF0-4FBA-BD41-AA468DF00C42}"/>
            </c:ext>
          </c:extLst>
        </c:ser>
        <c:dLbls>
          <c:dLblPos val="t"/>
          <c:showLegendKey val="0"/>
          <c:showVal val="1"/>
          <c:showCatName val="0"/>
          <c:showSerName val="0"/>
          <c:showPercent val="0"/>
          <c:showBubbleSize val="0"/>
        </c:dLbls>
        <c:smooth val="0"/>
        <c:axId val="362633048"/>
        <c:axId val="362633440"/>
      </c:lineChart>
      <c:catAx>
        <c:axId val="36263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2633440"/>
        <c:crosses val="autoZero"/>
        <c:auto val="1"/>
        <c:lblAlgn val="ctr"/>
        <c:lblOffset val="100"/>
        <c:noMultiLvlLbl val="0"/>
      </c:catAx>
      <c:valAx>
        <c:axId val="3626334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26330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lineChart>
        <c:grouping val="standard"/>
        <c:varyColors val="0"/>
        <c:ser>
          <c:idx val="0"/>
          <c:order val="0"/>
          <c:tx>
            <c:strRef>
              <c:f>Hoja2!$N$3</c:f>
              <c:strCache>
                <c:ptCount val="1"/>
                <c:pt idx="0">
                  <c:v>Cobertura de Interés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Hoja2!$N$4:$N$7</c:f>
              <c:numCache>
                <c:formatCode>0.00</c:formatCode>
                <c:ptCount val="4"/>
                <c:pt idx="0">
                  <c:v>3.3312227179219933</c:v>
                </c:pt>
                <c:pt idx="1">
                  <c:v>22.371696169241652</c:v>
                </c:pt>
                <c:pt idx="2">
                  <c:v>9.8152959880263921</c:v>
                </c:pt>
                <c:pt idx="3">
                  <c:v>2.1392375578114304</c:v>
                </c:pt>
              </c:numCache>
            </c:numRef>
          </c:val>
          <c:smooth val="0"/>
          <c:extLst xmlns:c16r2="http://schemas.microsoft.com/office/drawing/2015/06/chart">
            <c:ext xmlns:c16="http://schemas.microsoft.com/office/drawing/2014/chart" uri="{C3380CC4-5D6E-409C-BE32-E72D297353CC}">
              <c16:uniqueId val="{00000000-87C0-416E-897A-8C6E32D6AF2F}"/>
            </c:ext>
          </c:extLst>
        </c:ser>
        <c:dLbls>
          <c:dLblPos val="t"/>
          <c:showLegendKey val="0"/>
          <c:showVal val="1"/>
          <c:showCatName val="0"/>
          <c:showSerName val="0"/>
          <c:showPercent val="0"/>
          <c:showBubbleSize val="0"/>
        </c:dLbls>
        <c:marker val="1"/>
        <c:smooth val="0"/>
        <c:axId val="362634616"/>
        <c:axId val="363069400"/>
      </c:lineChart>
      <c:catAx>
        <c:axId val="36263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3069400"/>
        <c:crosses val="autoZero"/>
        <c:auto val="1"/>
        <c:lblAlgn val="ctr"/>
        <c:lblOffset val="100"/>
        <c:noMultiLvlLbl val="0"/>
      </c:catAx>
      <c:valAx>
        <c:axId val="363069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2634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latin typeface="Times New Roman" panose="02020603050405020304" pitchFamily="18" charset="0"/>
                <a:cs typeface="Times New Roman" panose="02020603050405020304" pitchFamily="18" charset="0"/>
              </a:rPr>
              <a:t>Rotaciòn de Cartera </a:t>
            </a:r>
          </a:p>
        </c:rich>
      </c:tx>
      <c:layout>
        <c:manualLayout>
          <c:xMode val="edge"/>
          <c:yMode val="edge"/>
          <c:x val="0.34511789151356081"/>
          <c:y val="2.7777777777777776E-2"/>
        </c:manualLayout>
      </c:layout>
      <c:overlay val="0"/>
      <c:spPr>
        <a:noFill/>
        <a:ln>
          <a:noFill/>
        </a:ln>
        <a:effectLst/>
      </c:spPr>
    </c:title>
    <c:autoTitleDeleted val="0"/>
    <c:plotArea>
      <c:layout/>
      <c:lineChart>
        <c:grouping val="stacked"/>
        <c:varyColors val="0"/>
        <c:ser>
          <c:idx val="0"/>
          <c:order val="0"/>
          <c:tx>
            <c:strRef>
              <c:f>Hoja2!$O$3</c:f>
              <c:strCache>
                <c:ptCount val="1"/>
                <c:pt idx="0">
                  <c:v>veces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Hoja2!$O$4:$O$7</c:f>
              <c:numCache>
                <c:formatCode>0</c:formatCode>
                <c:ptCount val="4"/>
                <c:pt idx="0">
                  <c:v>59.463092228700447</c:v>
                </c:pt>
                <c:pt idx="1">
                  <c:v>60.662899741669541</c:v>
                </c:pt>
                <c:pt idx="2">
                  <c:v>52.233788664181901</c:v>
                </c:pt>
                <c:pt idx="3">
                  <c:v>58.499263489375736</c:v>
                </c:pt>
              </c:numCache>
            </c:numRef>
          </c:val>
          <c:smooth val="0"/>
          <c:extLst xmlns:c16r2="http://schemas.microsoft.com/office/drawing/2015/06/chart">
            <c:ext xmlns:c16="http://schemas.microsoft.com/office/drawing/2014/chart" uri="{C3380CC4-5D6E-409C-BE32-E72D297353CC}">
              <c16:uniqueId val="{00000000-5D43-4F53-9EC5-15B58E17DED1}"/>
            </c:ext>
          </c:extLst>
        </c:ser>
        <c:dLbls>
          <c:showLegendKey val="0"/>
          <c:showVal val="0"/>
          <c:showCatName val="0"/>
          <c:showSerName val="0"/>
          <c:showPercent val="0"/>
          <c:showBubbleSize val="0"/>
        </c:dLbls>
        <c:smooth val="0"/>
        <c:axId val="363070576"/>
        <c:axId val="363070968"/>
      </c:lineChart>
      <c:catAx>
        <c:axId val="36307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3070968"/>
        <c:crosses val="autoZero"/>
        <c:auto val="1"/>
        <c:lblAlgn val="ctr"/>
        <c:lblOffset val="100"/>
        <c:noMultiLvlLbl val="0"/>
      </c:catAx>
      <c:valAx>
        <c:axId val="363070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3070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a:solidFill>
                  <a:sysClr val="windowText" lastClr="000000"/>
                </a:solidFill>
              </a:rPr>
              <a:t>Periodo</a:t>
            </a:r>
            <a:r>
              <a:rPr lang="en-US" sz="1200" b="1" baseline="0">
                <a:solidFill>
                  <a:sysClr val="windowText" lastClr="000000"/>
                </a:solidFill>
              </a:rPr>
              <a:t> promedio de pago</a:t>
            </a:r>
            <a:endParaRPr lang="en-US" sz="1200" b="1">
              <a:solidFill>
                <a:sysClr val="windowText" lastClr="000000"/>
              </a:solidFill>
            </a:endParaRPr>
          </a:p>
        </c:rich>
      </c:tx>
      <c:overlay val="0"/>
      <c:spPr>
        <a:noFill/>
        <a:ln>
          <a:noFill/>
        </a:ln>
        <a:effectLst/>
      </c:spPr>
    </c:title>
    <c:autoTitleDeleted val="0"/>
    <c:plotArea>
      <c:layout/>
      <c:lineChart>
        <c:grouping val="standard"/>
        <c:varyColors val="0"/>
        <c:ser>
          <c:idx val="0"/>
          <c:order val="0"/>
          <c:tx>
            <c:strRef>
              <c:f>Hoja2!$P$3</c:f>
              <c:strCache>
                <c:ptCount val="1"/>
                <c:pt idx="0">
                  <c:v>Rotación Cuentas por pagar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Hoja2!$P$4:$P$7</c:f>
              <c:numCache>
                <c:formatCode>0</c:formatCode>
                <c:ptCount val="4"/>
                <c:pt idx="0">
                  <c:v>49.577621701762602</c:v>
                </c:pt>
                <c:pt idx="1">
                  <c:v>56.388837572043904</c:v>
                </c:pt>
                <c:pt idx="2">
                  <c:v>54.090084865014269</c:v>
                </c:pt>
                <c:pt idx="3">
                  <c:v>45.985564300619892</c:v>
                </c:pt>
              </c:numCache>
            </c:numRef>
          </c:val>
          <c:smooth val="0"/>
          <c:extLst xmlns:c16r2="http://schemas.microsoft.com/office/drawing/2015/06/chart">
            <c:ext xmlns:c16="http://schemas.microsoft.com/office/drawing/2014/chart" uri="{C3380CC4-5D6E-409C-BE32-E72D297353CC}">
              <c16:uniqueId val="{00000000-BF54-44D0-862D-3F4FA1CBE6EA}"/>
            </c:ext>
          </c:extLst>
        </c:ser>
        <c:dLbls>
          <c:dLblPos val="t"/>
          <c:showLegendKey val="0"/>
          <c:showVal val="1"/>
          <c:showCatName val="0"/>
          <c:showSerName val="0"/>
          <c:showPercent val="0"/>
          <c:showBubbleSize val="0"/>
        </c:dLbls>
        <c:marker val="1"/>
        <c:smooth val="0"/>
        <c:axId val="363072144"/>
        <c:axId val="363072536"/>
      </c:lineChart>
      <c:catAx>
        <c:axId val="363072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Años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3072536"/>
        <c:crosses val="autoZero"/>
        <c:auto val="1"/>
        <c:lblAlgn val="ctr"/>
        <c:lblOffset val="100"/>
        <c:noMultiLvlLbl val="0"/>
      </c:catAx>
      <c:valAx>
        <c:axId val="363072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DÍAS </a:t>
                </a:r>
              </a:p>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307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lineChart>
        <c:grouping val="standard"/>
        <c:varyColors val="0"/>
        <c:ser>
          <c:idx val="0"/>
          <c:order val="0"/>
          <c:tx>
            <c:strRef>
              <c:f>Hoja2!$Q$3</c:f>
              <c:strCache>
                <c:ptCount val="1"/>
                <c:pt idx="0">
                  <c:v>Rotación Inventario</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Hoja2!$Q$4:$Q$7</c:f>
              <c:numCache>
                <c:formatCode>0</c:formatCode>
                <c:ptCount val="4"/>
                <c:pt idx="0">
                  <c:v>64.352201795105657</c:v>
                </c:pt>
                <c:pt idx="1">
                  <c:v>78.124618861711312</c:v>
                </c:pt>
                <c:pt idx="2">
                  <c:v>94.903121710896983</c:v>
                </c:pt>
                <c:pt idx="3">
                  <c:v>90.935271964917206</c:v>
                </c:pt>
              </c:numCache>
            </c:numRef>
          </c:val>
          <c:smooth val="0"/>
          <c:extLst xmlns:c16r2="http://schemas.microsoft.com/office/drawing/2015/06/chart">
            <c:ext xmlns:c16="http://schemas.microsoft.com/office/drawing/2014/chart" uri="{C3380CC4-5D6E-409C-BE32-E72D297353CC}">
              <c16:uniqueId val="{00000000-B0CC-4573-AB09-9F74011C2A37}"/>
            </c:ext>
          </c:extLst>
        </c:ser>
        <c:dLbls>
          <c:dLblPos val="t"/>
          <c:showLegendKey val="0"/>
          <c:showVal val="1"/>
          <c:showCatName val="0"/>
          <c:showSerName val="0"/>
          <c:showPercent val="0"/>
          <c:showBubbleSize val="0"/>
        </c:dLbls>
        <c:marker val="1"/>
        <c:smooth val="0"/>
        <c:axId val="365133920"/>
        <c:axId val="365134312"/>
      </c:lineChart>
      <c:catAx>
        <c:axId val="365133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Años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5134312"/>
        <c:crosses val="autoZero"/>
        <c:auto val="1"/>
        <c:lblAlgn val="ctr"/>
        <c:lblOffset val="100"/>
        <c:noMultiLvlLbl val="0"/>
      </c:catAx>
      <c:valAx>
        <c:axId val="365134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Días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5133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b="1">
                <a:solidFill>
                  <a:sysClr val="windowText" lastClr="000000"/>
                </a:solidFill>
              </a:rPr>
              <a:t>Endeudamiento del Activo</a:t>
            </a:r>
          </a:p>
        </c:rich>
      </c:tx>
      <c:overlay val="0"/>
      <c:spPr>
        <a:noFill/>
        <a:ln>
          <a:noFill/>
        </a:ln>
        <a:effectLst/>
      </c:spPr>
    </c:title>
    <c:autoTitleDeleted val="0"/>
    <c:plotArea>
      <c:layout/>
      <c:lineChart>
        <c:grouping val="stacked"/>
        <c:varyColors val="0"/>
        <c:ser>
          <c:idx val="0"/>
          <c:order val="0"/>
          <c:tx>
            <c:strRef>
              <c:f>Hoja2!$K$3</c:f>
              <c:strCache>
                <c:ptCount val="1"/>
                <c:pt idx="0">
                  <c:v>Endeudamiento del activo</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Hoja2!$D$4:$D$7</c:f>
              <c:numCache>
                <c:formatCode>General</c:formatCode>
                <c:ptCount val="4"/>
                <c:pt idx="0">
                  <c:v>2013</c:v>
                </c:pt>
                <c:pt idx="1">
                  <c:v>2014</c:v>
                </c:pt>
                <c:pt idx="2">
                  <c:v>2015</c:v>
                </c:pt>
                <c:pt idx="3">
                  <c:v>2016</c:v>
                </c:pt>
              </c:numCache>
            </c:numRef>
          </c:cat>
          <c:val>
            <c:numRef>
              <c:f>Hoja2!$K$4:$K$7</c:f>
              <c:numCache>
                <c:formatCode>0.00</c:formatCode>
                <c:ptCount val="4"/>
                <c:pt idx="0">
                  <c:v>0.70422747209268788</c:v>
                </c:pt>
                <c:pt idx="1">
                  <c:v>0.71652880234736871</c:v>
                </c:pt>
                <c:pt idx="2">
                  <c:v>0.69841257053199979</c:v>
                </c:pt>
                <c:pt idx="3">
                  <c:v>0.68376514110486175</c:v>
                </c:pt>
              </c:numCache>
            </c:numRef>
          </c:val>
          <c:smooth val="0"/>
          <c:extLst xmlns:c16r2="http://schemas.microsoft.com/office/drawing/2015/06/chart">
            <c:ext xmlns:c16="http://schemas.microsoft.com/office/drawing/2014/chart" uri="{C3380CC4-5D6E-409C-BE32-E72D297353CC}">
              <c16:uniqueId val="{00000000-AFED-4297-A1BB-8F004662C340}"/>
            </c:ext>
          </c:extLst>
        </c:ser>
        <c:dLbls>
          <c:dLblPos val="t"/>
          <c:showLegendKey val="0"/>
          <c:showVal val="1"/>
          <c:showCatName val="0"/>
          <c:showSerName val="0"/>
          <c:showPercent val="0"/>
          <c:showBubbleSize val="0"/>
        </c:dLbls>
        <c:smooth val="0"/>
        <c:axId val="365135488"/>
        <c:axId val="365135880"/>
      </c:lineChart>
      <c:catAx>
        <c:axId val="36513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5135880"/>
        <c:crosses val="autoZero"/>
        <c:auto val="1"/>
        <c:lblAlgn val="ctr"/>
        <c:lblOffset val="100"/>
        <c:noMultiLvlLbl val="0"/>
      </c:catAx>
      <c:valAx>
        <c:axId val="365135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651354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cap="none" spc="2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b="1">
                <a:solidFill>
                  <a:sysClr val="windowText" lastClr="000000"/>
                </a:solidFill>
                <a:latin typeface="Times New Roman" panose="02020603050405020304" pitchFamily="18" charset="0"/>
                <a:cs typeface="Times New Roman" panose="02020603050405020304" pitchFamily="18" charset="0"/>
              </a:rPr>
              <a:t>Desempleo</a:t>
            </a:r>
          </a:p>
        </c:rich>
      </c:tx>
      <c:overlay val="0"/>
      <c:spPr>
        <a:noFill/>
        <a:ln>
          <a:noFill/>
        </a:ln>
        <a:effectLst/>
      </c:spPr>
    </c:title>
    <c:autoTitleDeleted val="0"/>
    <c:plotArea>
      <c:layout>
        <c:manualLayout>
          <c:layoutTarget val="inner"/>
          <c:xMode val="edge"/>
          <c:yMode val="edge"/>
          <c:x val="0.35170590366532489"/>
          <c:y val="9.7027067001922776E-2"/>
          <c:w val="0.56715171029530798"/>
          <c:h val="0.69808664095955619"/>
        </c:manualLayout>
      </c:layout>
      <c:barChart>
        <c:barDir val="col"/>
        <c:grouping val="clustered"/>
        <c:varyColors val="0"/>
        <c:ser>
          <c:idx val="0"/>
          <c:order val="0"/>
          <c:tx>
            <c:strRef>
              <c:f>'INDICADORES '!$D$42</c:f>
              <c:strCache>
                <c:ptCount val="1"/>
                <c:pt idx="0">
                  <c:v>Población desempleada</c:v>
                </c:pt>
              </c:strCache>
            </c:strRef>
          </c:tx>
          <c:spPr>
            <a:gradFill rotWithShape="1">
              <a:gsLst>
                <a:gs pos="0">
                  <a:schemeClr val="accent5">
                    <a:tint val="77000"/>
                    <a:lumMod val="110000"/>
                    <a:satMod val="105000"/>
                    <a:tint val="67000"/>
                  </a:schemeClr>
                </a:gs>
                <a:gs pos="50000">
                  <a:schemeClr val="accent5">
                    <a:tint val="77000"/>
                    <a:lumMod val="105000"/>
                    <a:satMod val="103000"/>
                    <a:tint val="73000"/>
                  </a:schemeClr>
                </a:gs>
                <a:gs pos="100000">
                  <a:schemeClr val="accent5">
                    <a:tint val="77000"/>
                    <a:lumMod val="105000"/>
                    <a:satMod val="109000"/>
                    <a:tint val="81000"/>
                  </a:schemeClr>
                </a:gs>
              </a:gsLst>
              <a:lin ang="5400000" scaled="0"/>
            </a:gradFill>
            <a:ln w="9525" cap="flat" cmpd="sng" algn="ctr">
              <a:solidFill>
                <a:schemeClr val="accent5">
                  <a:tint val="77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'INDICADORES '!$C$43:$C$46</c:f>
              <c:numCache>
                <c:formatCode>General</c:formatCode>
                <c:ptCount val="4"/>
                <c:pt idx="0">
                  <c:v>2013</c:v>
                </c:pt>
                <c:pt idx="1">
                  <c:v>2014</c:v>
                </c:pt>
                <c:pt idx="2">
                  <c:v>2015</c:v>
                </c:pt>
                <c:pt idx="3">
                  <c:v>2016</c:v>
                </c:pt>
              </c:numCache>
            </c:numRef>
          </c:cat>
          <c:val>
            <c:numRef>
              <c:f>'INDICADORES '!$D$43:$D$46</c:f>
              <c:numCache>
                <c:formatCode>General</c:formatCode>
                <c:ptCount val="4"/>
                <c:pt idx="0">
                  <c:v>288745</c:v>
                </c:pt>
                <c:pt idx="1">
                  <c:v>273414</c:v>
                </c:pt>
                <c:pt idx="2">
                  <c:v>357892</c:v>
                </c:pt>
                <c:pt idx="3">
                  <c:v>410441</c:v>
                </c:pt>
              </c:numCache>
            </c:numRef>
          </c:val>
          <c:extLst xmlns:c16r2="http://schemas.microsoft.com/office/drawing/2015/06/chart">
            <c:ext xmlns:c16="http://schemas.microsoft.com/office/drawing/2014/chart" uri="{C3380CC4-5D6E-409C-BE32-E72D297353CC}">
              <c16:uniqueId val="{00000000-D548-40E1-A2B4-29D4C9916B35}"/>
            </c:ext>
          </c:extLst>
        </c:ser>
        <c:dLbls>
          <c:dLblPos val="inBase"/>
          <c:showLegendKey val="0"/>
          <c:showVal val="1"/>
          <c:showCatName val="0"/>
          <c:showSerName val="0"/>
          <c:showPercent val="0"/>
          <c:showBubbleSize val="0"/>
        </c:dLbls>
        <c:gapWidth val="150"/>
        <c:axId val="329332696"/>
        <c:axId val="329333088"/>
      </c:barChart>
      <c:lineChart>
        <c:grouping val="standard"/>
        <c:varyColors val="0"/>
        <c:ser>
          <c:idx val="1"/>
          <c:order val="1"/>
          <c:tx>
            <c:strRef>
              <c:f>'INDICADORES '!$E$42</c:f>
              <c:strCache>
                <c:ptCount val="1"/>
                <c:pt idx="0">
                  <c:v>Tasa de desempleo</c:v>
                </c:pt>
              </c:strCache>
            </c:strRef>
          </c:tx>
          <c:spPr>
            <a:ln w="15875" cap="rnd">
              <a:solidFill>
                <a:schemeClr val="accent5">
                  <a:shade val="76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'INDICADORES '!$E$43:$E$46</c:f>
              <c:numCache>
                <c:formatCode>General</c:formatCode>
                <c:ptCount val="4"/>
                <c:pt idx="0" formatCode="0.00">
                  <c:v>4.2</c:v>
                </c:pt>
                <c:pt idx="1">
                  <c:v>3.8</c:v>
                </c:pt>
                <c:pt idx="2">
                  <c:v>4.8</c:v>
                </c:pt>
                <c:pt idx="3">
                  <c:v>5.2</c:v>
                </c:pt>
              </c:numCache>
            </c:numRef>
          </c:val>
          <c:smooth val="0"/>
          <c:extLst xmlns:c16r2="http://schemas.microsoft.com/office/drawing/2015/06/chart">
            <c:ext xmlns:c16="http://schemas.microsoft.com/office/drawing/2014/chart" uri="{C3380CC4-5D6E-409C-BE32-E72D297353CC}">
              <c16:uniqueId val="{00000001-D548-40E1-A2B4-29D4C9916B35}"/>
            </c:ext>
          </c:extLst>
        </c:ser>
        <c:dLbls>
          <c:showLegendKey val="0"/>
          <c:showVal val="1"/>
          <c:showCatName val="0"/>
          <c:showSerName val="0"/>
          <c:showPercent val="0"/>
          <c:showBubbleSize val="0"/>
        </c:dLbls>
        <c:marker val="1"/>
        <c:smooth val="0"/>
        <c:axId val="329333872"/>
        <c:axId val="329333480"/>
      </c:lineChart>
      <c:catAx>
        <c:axId val="32933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29333088"/>
        <c:crosses val="autoZero"/>
        <c:auto val="1"/>
        <c:lblAlgn val="ctr"/>
        <c:lblOffset val="100"/>
        <c:noMultiLvlLbl val="0"/>
      </c:catAx>
      <c:valAx>
        <c:axId val="329333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29332696"/>
        <c:crosses val="autoZero"/>
        <c:crossBetween val="between"/>
      </c:valAx>
      <c:valAx>
        <c:axId val="32933348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29333872"/>
        <c:crosses val="max"/>
        <c:crossBetween val="between"/>
      </c:valAx>
      <c:catAx>
        <c:axId val="329333872"/>
        <c:scaling>
          <c:orientation val="minMax"/>
        </c:scaling>
        <c:delete val="1"/>
        <c:axPos val="b"/>
        <c:majorTickMark val="none"/>
        <c:minorTickMark val="none"/>
        <c:tickLblPos val="nextTo"/>
        <c:crossAx val="329333480"/>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50000"/>
                    <a:lumOff val="50000"/>
                  </a:schemeClr>
                </a:solidFill>
                <a:latin typeface="+mn-lt"/>
                <a:ea typeface="+mn-ea"/>
                <a:cs typeface="+mn-cs"/>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Tasa de interés activa empresarial</a:t>
            </a:r>
          </a:p>
          <a:p>
            <a:pPr>
              <a:defRPr/>
            </a:pPr>
            <a:endParaRPr lang="en-US"/>
          </a:p>
          <a:p>
            <a:pPr>
              <a:defRPr/>
            </a:pPr>
            <a:endParaRPr lang="en-US"/>
          </a:p>
        </c:rich>
      </c:tx>
      <c:layout>
        <c:manualLayout>
          <c:xMode val="edge"/>
          <c:yMode val="edge"/>
          <c:x val="0.19112190857099845"/>
          <c:y val="0"/>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S"/>
        </a:p>
      </c:txPr>
    </c:title>
    <c:autoTitleDeleted val="0"/>
    <c:plotArea>
      <c:layout/>
      <c:lineChart>
        <c:grouping val="standard"/>
        <c:varyColors val="0"/>
        <c:ser>
          <c:idx val="0"/>
          <c:order val="0"/>
          <c:tx>
            <c:strRef>
              <c:f>'INDICADORES '!$B$73</c:f>
              <c:strCache>
                <c:ptCount val="1"/>
                <c:pt idx="0">
                  <c:v>Tasa activa referencial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'INDICADORES '!$A$74:$A$77</c:f>
              <c:numCache>
                <c:formatCode>General</c:formatCode>
                <c:ptCount val="4"/>
                <c:pt idx="0">
                  <c:v>2013</c:v>
                </c:pt>
                <c:pt idx="1">
                  <c:v>2014</c:v>
                </c:pt>
                <c:pt idx="2">
                  <c:v>2015</c:v>
                </c:pt>
                <c:pt idx="3">
                  <c:v>2016</c:v>
                </c:pt>
              </c:numCache>
            </c:numRef>
          </c:cat>
          <c:val>
            <c:numRef>
              <c:f>'INDICADORES '!$B$74:$B$77</c:f>
              <c:numCache>
                <c:formatCode>General</c:formatCode>
                <c:ptCount val="4"/>
                <c:pt idx="0">
                  <c:v>9.5299999999999994</c:v>
                </c:pt>
                <c:pt idx="1">
                  <c:v>9.6300000000000008</c:v>
                </c:pt>
                <c:pt idx="2">
                  <c:v>9.76</c:v>
                </c:pt>
                <c:pt idx="3">
                  <c:v>9.84</c:v>
                </c:pt>
              </c:numCache>
            </c:numRef>
          </c:val>
          <c:smooth val="0"/>
          <c:extLst xmlns:c16r2="http://schemas.microsoft.com/office/drawing/2015/06/chart">
            <c:ext xmlns:c16="http://schemas.microsoft.com/office/drawing/2014/chart" uri="{C3380CC4-5D6E-409C-BE32-E72D297353CC}">
              <c16:uniqueId val="{00000000-0EB8-400C-8F0E-7E0E81281283}"/>
            </c:ext>
          </c:extLst>
        </c:ser>
        <c:dLbls>
          <c:dLblPos val="t"/>
          <c:showLegendKey val="0"/>
          <c:showVal val="1"/>
          <c:showCatName val="0"/>
          <c:showSerName val="0"/>
          <c:showPercent val="0"/>
          <c:showBubbleSize val="0"/>
        </c:dLbls>
        <c:marker val="1"/>
        <c:smooth val="0"/>
        <c:axId val="359983208"/>
        <c:axId val="359983600"/>
      </c:lineChart>
      <c:catAx>
        <c:axId val="359983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S"/>
          </a:p>
        </c:txPr>
        <c:crossAx val="359983600"/>
        <c:crosses val="autoZero"/>
        <c:auto val="1"/>
        <c:lblAlgn val="ctr"/>
        <c:lblOffset val="100"/>
        <c:noMultiLvlLbl val="0"/>
      </c:catAx>
      <c:valAx>
        <c:axId val="35998360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5998320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cap="none" spc="2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a:solidFill>
                  <a:sysClr val="windowText" lastClr="000000"/>
                </a:solidFill>
                <a:latin typeface="Times New Roman" panose="02020603050405020304" pitchFamily="18" charset="0"/>
                <a:cs typeface="Times New Roman" panose="02020603050405020304" pitchFamily="18" charset="0"/>
              </a:rPr>
              <a:t>Vehículos Matriculados Santo Domingo</a:t>
            </a:r>
          </a:p>
        </c:rich>
      </c:tx>
      <c:layout>
        <c:manualLayout>
          <c:xMode val="edge"/>
          <c:yMode val="edge"/>
          <c:x val="0.20475010624205239"/>
          <c:y val="1.5519817525943822E-3"/>
        </c:manualLayout>
      </c:layout>
      <c:overlay val="0"/>
      <c:spPr>
        <a:noFill/>
        <a:ln>
          <a:noFill/>
        </a:ln>
        <a:effectLst/>
      </c:spPr>
    </c:title>
    <c:autoTitleDeleted val="0"/>
    <c:plotArea>
      <c:layout>
        <c:manualLayout>
          <c:layoutTarget val="inner"/>
          <c:xMode val="edge"/>
          <c:yMode val="edge"/>
          <c:x val="0.17685844954184415"/>
          <c:y val="4.1688961997419789E-2"/>
          <c:w val="0.80549768493729079"/>
          <c:h val="0.77772452720672758"/>
        </c:manualLayout>
      </c:layout>
      <c:barChart>
        <c:barDir val="col"/>
        <c:grouping val="clustered"/>
        <c:varyColors val="0"/>
        <c:ser>
          <c:idx val="0"/>
          <c:order val="0"/>
          <c:tx>
            <c:strRef>
              <c:f>'INDICADORES '!$C$100</c:f>
              <c:strCache>
                <c:ptCount val="1"/>
                <c:pt idx="0">
                  <c:v>Vehículos Matriculados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'INDICADORES '!$B$101:$B$104</c:f>
              <c:numCache>
                <c:formatCode>General</c:formatCode>
                <c:ptCount val="4"/>
                <c:pt idx="0">
                  <c:v>2013</c:v>
                </c:pt>
                <c:pt idx="1">
                  <c:v>2014</c:v>
                </c:pt>
                <c:pt idx="2">
                  <c:v>2015</c:v>
                </c:pt>
                <c:pt idx="3">
                  <c:v>2016</c:v>
                </c:pt>
              </c:numCache>
            </c:numRef>
          </c:cat>
          <c:val>
            <c:numRef>
              <c:f>'INDICADORES '!$C$101:$C$104</c:f>
              <c:numCache>
                <c:formatCode>General</c:formatCode>
                <c:ptCount val="4"/>
                <c:pt idx="0">
                  <c:v>32693</c:v>
                </c:pt>
                <c:pt idx="1">
                  <c:v>38360</c:v>
                </c:pt>
                <c:pt idx="2">
                  <c:v>61886</c:v>
                </c:pt>
                <c:pt idx="3">
                  <c:v>39769</c:v>
                </c:pt>
              </c:numCache>
            </c:numRef>
          </c:val>
          <c:extLst xmlns:c16r2="http://schemas.microsoft.com/office/drawing/2015/06/chart">
            <c:ext xmlns:c16="http://schemas.microsoft.com/office/drawing/2014/chart" uri="{C3380CC4-5D6E-409C-BE32-E72D297353CC}">
              <c16:uniqueId val="{00000000-C61B-4A1F-BCCD-15A97A4A601D}"/>
            </c:ext>
          </c:extLst>
        </c:ser>
        <c:dLbls>
          <c:dLblPos val="outEnd"/>
          <c:showLegendKey val="0"/>
          <c:showVal val="1"/>
          <c:showCatName val="0"/>
          <c:showSerName val="0"/>
          <c:showPercent val="0"/>
          <c:showBubbleSize val="0"/>
        </c:dLbls>
        <c:gapWidth val="100"/>
        <c:overlap val="-24"/>
        <c:axId val="359984776"/>
        <c:axId val="359985168"/>
      </c:barChart>
      <c:catAx>
        <c:axId val="35998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59985168"/>
        <c:crosses val="autoZero"/>
        <c:auto val="1"/>
        <c:lblAlgn val="ctr"/>
        <c:lblOffset val="100"/>
        <c:noMultiLvlLbl val="0"/>
      </c:catAx>
      <c:valAx>
        <c:axId val="359985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US"/>
                  <a:t>Cantidad</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5998477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50000"/>
                    <a:lumOff val="50000"/>
                  </a:schemeClr>
                </a:solidFill>
                <a:latin typeface="+mn-lt"/>
                <a:ea typeface="+mn-ea"/>
                <a:cs typeface="+mn-cs"/>
              </a:defRPr>
            </a:pPr>
            <a:endParaRPr lang="es-E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lgn="just">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Balanza Comercial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22402358082203075"/>
          <c:y val="0.12409871981857423"/>
          <c:w val="0.68835126630113641"/>
          <c:h val="0.59218217820530117"/>
        </c:manualLayout>
      </c:layout>
      <c:barChart>
        <c:barDir val="col"/>
        <c:grouping val="clustered"/>
        <c:varyColors val="0"/>
        <c:ser>
          <c:idx val="0"/>
          <c:order val="0"/>
          <c:tx>
            <c:strRef>
              <c:f>'INDICADORES '!$G$58</c:f>
              <c:strCache>
                <c:ptCount val="1"/>
                <c:pt idx="0">
                  <c:v>Exportaciones Totales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'INDICADORES '!$F$59:$F$62</c:f>
              <c:numCache>
                <c:formatCode>0</c:formatCode>
                <c:ptCount val="4"/>
                <c:pt idx="0" formatCode="General">
                  <c:v>2013</c:v>
                </c:pt>
                <c:pt idx="1">
                  <c:v>2014</c:v>
                </c:pt>
                <c:pt idx="2" formatCode="General">
                  <c:v>2015</c:v>
                </c:pt>
                <c:pt idx="3" formatCode="General">
                  <c:v>2016</c:v>
                </c:pt>
              </c:numCache>
            </c:numRef>
          </c:cat>
          <c:val>
            <c:numRef>
              <c:f>'INDICADORES '!$G$59:$G$62</c:f>
              <c:numCache>
                <c:formatCode>0.00</c:formatCode>
                <c:ptCount val="4"/>
                <c:pt idx="0">
                  <c:v>24750.93</c:v>
                </c:pt>
                <c:pt idx="1">
                  <c:v>25724.400000000001</c:v>
                </c:pt>
                <c:pt idx="2">
                  <c:v>18330.599999999999</c:v>
                </c:pt>
                <c:pt idx="3">
                  <c:v>19122.5</c:v>
                </c:pt>
              </c:numCache>
            </c:numRef>
          </c:val>
          <c:extLst xmlns:c16r2="http://schemas.microsoft.com/office/drawing/2015/06/chart">
            <c:ext xmlns:c16="http://schemas.microsoft.com/office/drawing/2014/chart" uri="{C3380CC4-5D6E-409C-BE32-E72D297353CC}">
              <c16:uniqueId val="{00000000-DFD7-4805-8688-2D889826455A}"/>
            </c:ext>
          </c:extLst>
        </c:ser>
        <c:ser>
          <c:idx val="1"/>
          <c:order val="1"/>
          <c:tx>
            <c:strRef>
              <c:f>'INDICADORES '!$H$58</c:f>
              <c:strCache>
                <c:ptCount val="1"/>
                <c:pt idx="0">
                  <c:v>Importaciones Totales</c:v>
                </c:pt>
              </c:strCache>
            </c:strRef>
          </c:tx>
          <c:spPr>
            <a:solidFill>
              <a:schemeClr val="accent2"/>
            </a:solidFill>
            <a:ln>
              <a:noFill/>
            </a:ln>
            <a:effectLst/>
          </c:spPr>
          <c:invertIfNegative val="0"/>
          <c:dLbls>
            <c:dLbl>
              <c:idx val="1"/>
              <c:layout>
                <c:manualLayout>
                  <c:x val="1.047120418848174E-2"/>
                  <c:y val="6.691761651041986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FD7-4805-8688-2D889826455A}"/>
                </c:ext>
                <c:ext xmlns:c15="http://schemas.microsoft.com/office/drawing/2012/chart" uri="{CE6537A1-D6FC-4f65-9D91-7224C49458BB}"/>
              </c:extLst>
            </c:dLbl>
            <c:dLbl>
              <c:idx val="3"/>
              <c:layout>
                <c:manualLayout>
                  <c:x val="2.617801047120406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FD7-4805-8688-2D889826455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'INDICADORES '!$F$59:$F$62</c:f>
              <c:numCache>
                <c:formatCode>0</c:formatCode>
                <c:ptCount val="4"/>
                <c:pt idx="0" formatCode="General">
                  <c:v>2013</c:v>
                </c:pt>
                <c:pt idx="1">
                  <c:v>2014</c:v>
                </c:pt>
                <c:pt idx="2" formatCode="General">
                  <c:v>2015</c:v>
                </c:pt>
                <c:pt idx="3" formatCode="General">
                  <c:v>2016</c:v>
                </c:pt>
              </c:numCache>
            </c:numRef>
          </c:cat>
          <c:val>
            <c:numRef>
              <c:f>'INDICADORES '!$H$59:$H$62</c:f>
              <c:numCache>
                <c:formatCode>0.00</c:formatCode>
                <c:ptCount val="4"/>
                <c:pt idx="0">
                  <c:v>25825.9</c:v>
                </c:pt>
                <c:pt idx="1">
                  <c:v>26447.599999999999</c:v>
                </c:pt>
                <c:pt idx="2">
                  <c:v>20460.2</c:v>
                </c:pt>
                <c:pt idx="3">
                  <c:v>19033.2</c:v>
                </c:pt>
              </c:numCache>
            </c:numRef>
          </c:val>
          <c:extLst xmlns:c16r2="http://schemas.microsoft.com/office/drawing/2015/06/chart">
            <c:ext xmlns:c16="http://schemas.microsoft.com/office/drawing/2014/chart" uri="{C3380CC4-5D6E-409C-BE32-E72D297353CC}">
              <c16:uniqueId val="{00000003-DFD7-4805-8688-2D889826455A}"/>
            </c:ext>
          </c:extLst>
        </c:ser>
        <c:dLbls>
          <c:showLegendKey val="0"/>
          <c:showVal val="1"/>
          <c:showCatName val="0"/>
          <c:showSerName val="0"/>
          <c:showPercent val="0"/>
          <c:showBubbleSize val="0"/>
        </c:dLbls>
        <c:gapWidth val="150"/>
        <c:axId val="360247096"/>
        <c:axId val="360247488"/>
      </c:barChart>
      <c:lineChart>
        <c:grouping val="standard"/>
        <c:varyColors val="0"/>
        <c:ser>
          <c:idx val="2"/>
          <c:order val="2"/>
          <c:tx>
            <c:strRef>
              <c:f>'INDICADORES '!$I$58</c:f>
              <c:strCache>
                <c:ptCount val="1"/>
                <c:pt idx="0">
                  <c:v>Balanza Comercial 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'INDICADORES '!$I$59:$I$62</c:f>
              <c:numCache>
                <c:formatCode>0.00</c:formatCode>
                <c:ptCount val="4"/>
                <c:pt idx="0">
                  <c:v>-1074.9700000000012</c:v>
                </c:pt>
                <c:pt idx="1">
                  <c:v>-723.19999999999709</c:v>
                </c:pt>
                <c:pt idx="2">
                  <c:v>-2129.6000000000022</c:v>
                </c:pt>
                <c:pt idx="3">
                  <c:v>89.299999999999272</c:v>
                </c:pt>
              </c:numCache>
            </c:numRef>
          </c:val>
          <c:smooth val="0"/>
          <c:extLst xmlns:c16r2="http://schemas.microsoft.com/office/drawing/2015/06/chart">
            <c:ext xmlns:c16="http://schemas.microsoft.com/office/drawing/2014/chart" uri="{C3380CC4-5D6E-409C-BE32-E72D297353CC}">
              <c16:uniqueId val="{00000004-DFD7-4805-8688-2D889826455A}"/>
            </c:ext>
          </c:extLst>
        </c:ser>
        <c:dLbls>
          <c:showLegendKey val="0"/>
          <c:showVal val="1"/>
          <c:showCatName val="0"/>
          <c:showSerName val="0"/>
          <c:showPercent val="0"/>
          <c:showBubbleSize val="0"/>
        </c:dLbls>
        <c:marker val="1"/>
        <c:smooth val="0"/>
        <c:axId val="360248272"/>
        <c:axId val="360247880"/>
      </c:lineChart>
      <c:catAx>
        <c:axId val="36024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0247488"/>
        <c:crosses val="autoZero"/>
        <c:auto val="1"/>
        <c:lblAlgn val="ctr"/>
        <c:lblOffset val="100"/>
        <c:noMultiLvlLbl val="0"/>
      </c:catAx>
      <c:valAx>
        <c:axId val="360247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0247096"/>
        <c:crosses val="autoZero"/>
        <c:crossBetween val="between"/>
      </c:valAx>
      <c:valAx>
        <c:axId val="36024788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60248272"/>
        <c:crosses val="max"/>
        <c:crossBetween val="between"/>
      </c:valAx>
      <c:catAx>
        <c:axId val="360248272"/>
        <c:scaling>
          <c:orientation val="minMax"/>
        </c:scaling>
        <c:delete val="1"/>
        <c:axPos val="b"/>
        <c:majorTickMark val="none"/>
        <c:minorTickMark val="none"/>
        <c:tickLblPos val="nextTo"/>
        <c:crossAx val="36024788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ysClr val="windowText" lastClr="000000"/>
                </a:solidFill>
                <a:latin typeface="Times New Roman" panose="02020603050405020304" pitchFamily="18" charset="0"/>
                <a:ea typeface="+mn-ea"/>
                <a:cs typeface="Times New Roman" panose="02020603050405020304" pitchFamily="18" charset="0"/>
              </a:defRPr>
            </a:pPr>
            <a:r>
              <a:rPr lang="es-ES" sz="1200" b="1" dirty="0">
                <a:solidFill>
                  <a:schemeClr val="tx1"/>
                </a:solidFill>
                <a:latin typeface="Times New Roman" panose="02020603050405020304" pitchFamily="18" charset="0"/>
                <a:cs typeface="Times New Roman" panose="02020603050405020304" pitchFamily="18" charset="0"/>
              </a:rPr>
              <a:t>Composición del Activo </a:t>
            </a:r>
          </a:p>
          <a:p>
            <a:pPr>
              <a:defRPr sz="1200" b="1" i="0" u="none" strike="noStrike" kern="1200" cap="none" spc="20" baseline="0">
                <a:solidFill>
                  <a:sysClr val="windowText" lastClr="000000"/>
                </a:solidFill>
                <a:latin typeface="Times New Roman" panose="02020603050405020304" pitchFamily="18" charset="0"/>
                <a:ea typeface="+mn-ea"/>
                <a:cs typeface="Times New Roman" panose="02020603050405020304" pitchFamily="18" charset="0"/>
              </a:defRPr>
            </a:pPr>
            <a:r>
              <a:rPr lang="es-ES" sz="1200" b="1" dirty="0">
                <a:solidFill>
                  <a:schemeClr val="tx1"/>
                </a:solidFill>
                <a:latin typeface="Times New Roman" panose="02020603050405020304" pitchFamily="18" charset="0"/>
                <a:cs typeface="Times New Roman" panose="02020603050405020304" pitchFamily="18" charset="0"/>
              </a:rPr>
              <a:t>2013-2014-2015-2016</a:t>
            </a:r>
          </a:p>
        </c:rich>
      </c:tx>
      <c:layout>
        <c:manualLayout>
          <c:xMode val="edge"/>
          <c:yMode val="edge"/>
          <c:x val="0.22676064864807952"/>
          <c:y val="1.4016438491650941E-2"/>
        </c:manualLayout>
      </c:layout>
      <c:overlay val="0"/>
      <c:spPr>
        <a:noFill/>
        <a:ln>
          <a:noFill/>
        </a:ln>
        <a:effectLst/>
      </c:spPr>
    </c:title>
    <c:autoTitleDeleted val="0"/>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8401-4646-824C-BC4A3FC7DD34}"/>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8401-4646-824C-BC4A3FC7DD3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'COMPOSICIÓN DEL ACTIVO,PASIVO P'!$B$3:$B$4</c:f>
              <c:strCache>
                <c:ptCount val="2"/>
                <c:pt idx="0">
                  <c:v>ACTIVO CORRIENTE</c:v>
                </c:pt>
                <c:pt idx="1">
                  <c:v>ACTIVOS NO CORRIENTES</c:v>
                </c:pt>
              </c:strCache>
            </c:strRef>
          </c:cat>
          <c:val>
            <c:numRef>
              <c:f>'COMPOSICIÓN DEL ACTIVO,PASIVO P'!$G$3:$G$4</c:f>
              <c:numCache>
                <c:formatCode>General</c:formatCode>
                <c:ptCount val="2"/>
                <c:pt idx="0">
                  <c:v>38396642.729999997</c:v>
                </c:pt>
                <c:pt idx="1">
                  <c:v>5886767.4300000016</c:v>
                </c:pt>
              </c:numCache>
            </c:numRef>
          </c:val>
          <c:extLst xmlns:c16r2="http://schemas.microsoft.com/office/drawing/2015/06/chart">
            <c:ext xmlns:c16="http://schemas.microsoft.com/office/drawing/2014/chart" uri="{C3380CC4-5D6E-409C-BE32-E72D297353CC}">
              <c16:uniqueId val="{00000004-8401-4646-824C-BC4A3FC7DD3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200" b="1">
                <a:solidFill>
                  <a:sysClr val="windowText" lastClr="000000"/>
                </a:solidFill>
                <a:latin typeface="Times New Roman" panose="02020603050405020304" pitchFamily="18" charset="0"/>
                <a:cs typeface="Times New Roman" panose="02020603050405020304" pitchFamily="18" charset="0"/>
              </a:rPr>
              <a:t> Activo y Pasivo Corriente  2013-2014-2015-2016</a:t>
            </a:r>
          </a:p>
        </c:rich>
      </c:tx>
      <c:layout>
        <c:manualLayout>
          <c:xMode val="edge"/>
          <c:yMode val="edge"/>
          <c:x val="0.11102899893587621"/>
          <c:y val="0"/>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B6C-402E-ABB5-60DA179B8B49}"/>
              </c:ext>
            </c:extLst>
          </c:dPt>
          <c:dPt>
            <c:idx val="1"/>
            <c:bubble3D val="0"/>
            <c:spPr>
              <a:solidFill>
                <a:schemeClr val="accent4">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B6C-402E-ABB5-60DA179B8B4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('COMPOSICIÓN DEL ACTIVO,PASIVO P'!$B$3,'COMPOSICIÓN DEL ACTIVO,PASIVO P'!$B$5)</c:f>
              <c:strCache>
                <c:ptCount val="2"/>
                <c:pt idx="0">
                  <c:v>ACTIVO CORRIENTE</c:v>
                </c:pt>
                <c:pt idx="1">
                  <c:v>PASIVO CORRIENTE</c:v>
                </c:pt>
              </c:strCache>
            </c:strRef>
          </c:cat>
          <c:val>
            <c:numRef>
              <c:f>('COMPOSICIÓN DEL ACTIVO,PASIVO P'!$G$3,'COMPOSICIÓN DEL ACTIVO,PASIVO P'!$G$5)</c:f>
              <c:numCache>
                <c:formatCode>General</c:formatCode>
                <c:ptCount val="2"/>
                <c:pt idx="0">
                  <c:v>38396642.729999997</c:v>
                </c:pt>
                <c:pt idx="1">
                  <c:v>26481265.760000005</c:v>
                </c:pt>
              </c:numCache>
            </c:numRef>
          </c:val>
          <c:extLst xmlns:c16r2="http://schemas.microsoft.com/office/drawing/2015/06/chart">
            <c:ext xmlns:c16="http://schemas.microsoft.com/office/drawing/2014/chart" uri="{C3380CC4-5D6E-409C-BE32-E72D297353CC}">
              <c16:uniqueId val="{00000004-CB6C-402E-ABB5-60DA179B8B49}"/>
            </c:ext>
          </c:extLst>
        </c:ser>
        <c:dLbls>
          <c:dLblPos val="out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1" dirty="0">
                <a:solidFill>
                  <a:sysClr val="windowText" lastClr="000000"/>
                </a:solidFill>
                <a:latin typeface="Times New Roman" panose="02020603050405020304" pitchFamily="18" charset="0"/>
                <a:cs typeface="Times New Roman" panose="02020603050405020304" pitchFamily="18" charset="0"/>
              </a:rPr>
              <a:t>Composición del Pasivo y Patrimonio  </a:t>
            </a:r>
          </a:p>
          <a:p>
            <a:pPr>
              <a:defRPr sz="1400" b="0" i="0" u="none" strike="noStrike" kern="1200" spc="0" baseline="0">
                <a:solidFill>
                  <a:schemeClr val="tx1">
                    <a:lumMod val="65000"/>
                    <a:lumOff val="35000"/>
                  </a:schemeClr>
                </a:solidFill>
                <a:latin typeface="+mn-lt"/>
                <a:ea typeface="+mn-ea"/>
                <a:cs typeface="+mn-cs"/>
              </a:defRPr>
            </a:pPr>
            <a:r>
              <a:rPr lang="es-EC" sz="1200" b="1" dirty="0">
                <a:solidFill>
                  <a:sysClr val="windowText" lastClr="000000"/>
                </a:solidFill>
                <a:latin typeface="Times New Roman" panose="02020603050405020304" pitchFamily="18" charset="0"/>
                <a:cs typeface="Times New Roman" panose="02020603050405020304" pitchFamily="18" charset="0"/>
              </a:rPr>
              <a:t>2013-2014-2015-2016</a:t>
            </a:r>
            <a:endParaRPr lang="es-ES" sz="1200" b="1" dirty="0">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950223997468097E-2"/>
          <c:y val="0.17507943616963328"/>
          <c:w val="0.81388888888888888"/>
          <c:h val="0.56490995917177023"/>
        </c:manualLayout>
      </c:layout>
      <c:pie3DChart>
        <c:varyColors val="1"/>
        <c:ser>
          <c:idx val="0"/>
          <c:order val="0"/>
          <c:dPt>
            <c:idx val="0"/>
            <c:bubble3D val="0"/>
            <c:spPr>
              <a:solidFill>
                <a:schemeClr val="accent6">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AD6E-4379-9F67-3C1CEAF5755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D6E-4379-9F67-3C1CEAF57550}"/>
              </c:ext>
            </c:extLst>
          </c:dPt>
          <c:dPt>
            <c:idx val="2"/>
            <c:bubble3D val="0"/>
            <c:spPr>
              <a:solidFill>
                <a:schemeClr val="accent4">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AD6E-4379-9F67-3C1CEAF5755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'COMPOSICIÓN DEL ACTIVO,PASIVO P'!$B$5:$B$7</c:f>
              <c:strCache>
                <c:ptCount val="3"/>
                <c:pt idx="0">
                  <c:v>PASIVO CORRIENTE</c:v>
                </c:pt>
                <c:pt idx="1">
                  <c:v>PASIVO NO CORRIENTE</c:v>
                </c:pt>
                <c:pt idx="2">
                  <c:v>PATRIMONIO NETO</c:v>
                </c:pt>
              </c:strCache>
            </c:strRef>
          </c:cat>
          <c:val>
            <c:numRef>
              <c:f>'COMPOSICIÓN DEL ACTIVO,PASIVO P'!$G$5:$G$7</c:f>
              <c:numCache>
                <c:formatCode>General</c:formatCode>
                <c:ptCount val="3"/>
                <c:pt idx="0">
                  <c:v>26481265.760000005</c:v>
                </c:pt>
                <c:pt idx="1">
                  <c:v>4558181.25</c:v>
                </c:pt>
                <c:pt idx="2">
                  <c:v>13145341.399999999</c:v>
                </c:pt>
              </c:numCache>
            </c:numRef>
          </c:val>
          <c:extLst xmlns:c16r2="http://schemas.microsoft.com/office/drawing/2015/06/chart">
            <c:ext xmlns:c16="http://schemas.microsoft.com/office/drawing/2014/chart" uri="{C3380CC4-5D6E-409C-BE32-E72D297353CC}">
              <c16:uniqueId val="{00000006-AD6E-4379-9F67-3C1CEAF57550}"/>
            </c:ext>
          </c:extLst>
        </c:ser>
        <c:dLbls>
          <c:dLblPos val="outEnd"/>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CC"/>
    </a:solid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C3CA5-7296-4CF2-BBBA-BFF776774178}" type="doc">
      <dgm:prSet loTypeId="urn:microsoft.com/office/officeart/2005/8/layout/pyramid2" loCatId="pyramid" qsTypeId="urn:microsoft.com/office/officeart/2005/8/quickstyle/3d7" qsCatId="3D" csTypeId="urn:microsoft.com/office/officeart/2005/8/colors/accent3_1" csCatId="accent3" phldr="1"/>
      <dgm:spPr/>
    </dgm:pt>
    <dgm:pt modelId="{BC9D8A2A-C98E-4D4B-A13E-9904A69AA410}">
      <dgm:prSet phldrT="[Texto]"/>
      <dgm:spPr/>
      <dgm:t>
        <a:bodyPr/>
        <a:lstStyle/>
        <a:p>
          <a:r>
            <a:rPr lang="es-ES" dirty="0">
              <a:latin typeface="Times New Roman" panose="02020603050405020304" pitchFamily="18" charset="0"/>
              <a:cs typeface="Times New Roman" panose="02020603050405020304" pitchFamily="18" charset="0"/>
            </a:rPr>
            <a:t>Sector de Comercialización</a:t>
          </a:r>
          <a:endParaRPr lang="es-EC" dirty="0">
            <a:latin typeface="Times New Roman" panose="02020603050405020304" pitchFamily="18" charset="0"/>
            <a:cs typeface="Times New Roman" panose="02020603050405020304" pitchFamily="18" charset="0"/>
          </a:endParaRPr>
        </a:p>
      </dgm:t>
    </dgm:pt>
    <dgm:pt modelId="{2F4D510A-44F7-42F2-959A-5BA8A088BFDA}" type="parTrans" cxnId="{D3A4846D-8E29-4CDF-AE12-9E6DB6181BA1}">
      <dgm:prSet/>
      <dgm:spPr/>
      <dgm:t>
        <a:bodyPr/>
        <a:lstStyle/>
        <a:p>
          <a:endParaRPr lang="es-EC">
            <a:latin typeface="Times New Roman" panose="02020603050405020304" pitchFamily="18" charset="0"/>
            <a:cs typeface="Times New Roman" panose="02020603050405020304" pitchFamily="18" charset="0"/>
          </a:endParaRPr>
        </a:p>
      </dgm:t>
    </dgm:pt>
    <dgm:pt modelId="{560F0586-B1C7-4D60-A987-DA176AC62A18}" type="sibTrans" cxnId="{D3A4846D-8E29-4CDF-AE12-9E6DB6181BA1}">
      <dgm:prSet/>
      <dgm:spPr/>
      <dgm:t>
        <a:bodyPr/>
        <a:lstStyle/>
        <a:p>
          <a:endParaRPr lang="es-EC">
            <a:latin typeface="Times New Roman" panose="02020603050405020304" pitchFamily="18" charset="0"/>
            <a:cs typeface="Times New Roman" panose="02020603050405020304" pitchFamily="18" charset="0"/>
          </a:endParaRPr>
        </a:p>
      </dgm:t>
    </dgm:pt>
    <dgm:pt modelId="{1803C558-5CB4-4620-B379-DB1CD884126E}">
      <dgm:prSet phldrT="[Texto]"/>
      <dgm:spPr/>
      <dgm:t>
        <a:bodyPr/>
        <a:lstStyle/>
        <a:p>
          <a:r>
            <a:rPr lang="es-ES" dirty="0">
              <a:latin typeface="Times New Roman" panose="02020603050405020304" pitchFamily="18" charset="0"/>
              <a:cs typeface="Times New Roman" panose="02020603050405020304" pitchFamily="18" charset="0"/>
            </a:rPr>
            <a:t>Fuentes de Información </a:t>
          </a:r>
          <a:endParaRPr lang="es-EC" dirty="0">
            <a:latin typeface="Times New Roman" panose="02020603050405020304" pitchFamily="18" charset="0"/>
            <a:cs typeface="Times New Roman" panose="02020603050405020304" pitchFamily="18" charset="0"/>
          </a:endParaRPr>
        </a:p>
      </dgm:t>
    </dgm:pt>
    <dgm:pt modelId="{9EE72E20-D418-4D0C-82F1-B9B66C083AAD}" type="parTrans" cxnId="{F760F0BE-5BCD-4A56-8FD0-7CE5EE413D60}">
      <dgm:prSet/>
      <dgm:spPr/>
      <dgm:t>
        <a:bodyPr/>
        <a:lstStyle/>
        <a:p>
          <a:endParaRPr lang="es-EC">
            <a:latin typeface="Times New Roman" panose="02020603050405020304" pitchFamily="18" charset="0"/>
            <a:cs typeface="Times New Roman" panose="02020603050405020304" pitchFamily="18" charset="0"/>
          </a:endParaRPr>
        </a:p>
      </dgm:t>
    </dgm:pt>
    <dgm:pt modelId="{F628E826-910C-47EF-924B-8D6AF7BEDBA8}" type="sibTrans" cxnId="{F760F0BE-5BCD-4A56-8FD0-7CE5EE413D60}">
      <dgm:prSet/>
      <dgm:spPr/>
      <dgm:t>
        <a:bodyPr/>
        <a:lstStyle/>
        <a:p>
          <a:endParaRPr lang="es-EC">
            <a:latin typeface="Times New Roman" panose="02020603050405020304" pitchFamily="18" charset="0"/>
            <a:cs typeface="Times New Roman" panose="02020603050405020304" pitchFamily="18" charset="0"/>
          </a:endParaRPr>
        </a:p>
      </dgm:t>
    </dgm:pt>
    <dgm:pt modelId="{16C73BD5-02F1-411F-BD6A-6EFE6C262864}">
      <dgm:prSet phldrT="[Texto]"/>
      <dgm:spPr/>
      <dgm:t>
        <a:bodyPr/>
        <a:lstStyle/>
        <a:p>
          <a:r>
            <a:rPr lang="es-ES" dirty="0">
              <a:latin typeface="Times New Roman" panose="02020603050405020304" pitchFamily="18" charset="0"/>
              <a:cs typeface="Times New Roman" panose="02020603050405020304" pitchFamily="18" charset="0"/>
            </a:rPr>
            <a:t>Análisis  Económico -financiero</a:t>
          </a:r>
          <a:endParaRPr lang="es-EC" dirty="0">
            <a:latin typeface="Times New Roman" panose="02020603050405020304" pitchFamily="18" charset="0"/>
            <a:cs typeface="Times New Roman" panose="02020603050405020304" pitchFamily="18" charset="0"/>
          </a:endParaRPr>
        </a:p>
      </dgm:t>
    </dgm:pt>
    <dgm:pt modelId="{8807F50F-C7E3-41F8-A974-CF5BB66E3DF2}" type="parTrans" cxnId="{05484BB0-9231-439A-8117-5C783CD4ED93}">
      <dgm:prSet/>
      <dgm:spPr/>
      <dgm:t>
        <a:bodyPr/>
        <a:lstStyle/>
        <a:p>
          <a:endParaRPr lang="es-EC">
            <a:latin typeface="Times New Roman" panose="02020603050405020304" pitchFamily="18" charset="0"/>
            <a:cs typeface="Times New Roman" panose="02020603050405020304" pitchFamily="18" charset="0"/>
          </a:endParaRPr>
        </a:p>
      </dgm:t>
    </dgm:pt>
    <dgm:pt modelId="{DD2E0EFF-1B41-43A1-A41A-29983C7A562B}" type="sibTrans" cxnId="{05484BB0-9231-439A-8117-5C783CD4ED93}">
      <dgm:prSet/>
      <dgm:spPr/>
      <dgm:t>
        <a:bodyPr/>
        <a:lstStyle/>
        <a:p>
          <a:endParaRPr lang="es-EC">
            <a:latin typeface="Times New Roman" panose="02020603050405020304" pitchFamily="18" charset="0"/>
            <a:cs typeface="Times New Roman" panose="02020603050405020304" pitchFamily="18" charset="0"/>
          </a:endParaRPr>
        </a:p>
      </dgm:t>
    </dgm:pt>
    <dgm:pt modelId="{ACA05FE2-7699-4586-8800-6ED2ADBB3C54}">
      <dgm:prSet phldrT="[Texto]"/>
      <dgm:spPr/>
      <dgm:t>
        <a:bodyPr/>
        <a:lstStyle/>
        <a:p>
          <a:r>
            <a:rPr lang="es-ES" dirty="0">
              <a:latin typeface="Times New Roman" panose="02020603050405020304" pitchFamily="18" charset="0"/>
              <a:cs typeface="Times New Roman" panose="02020603050405020304" pitchFamily="18" charset="0"/>
            </a:rPr>
            <a:t>Rentabilidad (Análisis)</a:t>
          </a:r>
          <a:endParaRPr lang="es-EC" dirty="0">
            <a:latin typeface="Times New Roman" panose="02020603050405020304" pitchFamily="18" charset="0"/>
            <a:cs typeface="Times New Roman" panose="02020603050405020304" pitchFamily="18" charset="0"/>
          </a:endParaRPr>
        </a:p>
      </dgm:t>
    </dgm:pt>
    <dgm:pt modelId="{23C7B8B3-0648-4A84-B6B4-78D67F8231B7}" type="parTrans" cxnId="{A984187D-4B2A-4023-853A-417AF9F658EC}">
      <dgm:prSet/>
      <dgm:spPr/>
      <dgm:t>
        <a:bodyPr/>
        <a:lstStyle/>
        <a:p>
          <a:endParaRPr lang="es-EC">
            <a:latin typeface="Times New Roman" panose="02020603050405020304" pitchFamily="18" charset="0"/>
            <a:cs typeface="Times New Roman" panose="02020603050405020304" pitchFamily="18" charset="0"/>
          </a:endParaRPr>
        </a:p>
      </dgm:t>
    </dgm:pt>
    <dgm:pt modelId="{047DD90D-C207-426A-A6E3-6C46283DB5C1}" type="sibTrans" cxnId="{A984187D-4B2A-4023-853A-417AF9F658EC}">
      <dgm:prSet/>
      <dgm:spPr/>
      <dgm:t>
        <a:bodyPr/>
        <a:lstStyle/>
        <a:p>
          <a:endParaRPr lang="es-EC">
            <a:latin typeface="Times New Roman" panose="02020603050405020304" pitchFamily="18" charset="0"/>
            <a:cs typeface="Times New Roman" panose="02020603050405020304" pitchFamily="18" charset="0"/>
          </a:endParaRPr>
        </a:p>
      </dgm:t>
    </dgm:pt>
    <dgm:pt modelId="{682B9934-A3EF-4F1E-A537-8C50ED7AEF99}" type="pres">
      <dgm:prSet presAssocID="{929C3CA5-7296-4CF2-BBBA-BFF776774178}" presName="compositeShape" presStyleCnt="0">
        <dgm:presLayoutVars>
          <dgm:dir/>
          <dgm:resizeHandles/>
        </dgm:presLayoutVars>
      </dgm:prSet>
      <dgm:spPr/>
    </dgm:pt>
    <dgm:pt modelId="{330FAD45-0033-472B-9C8E-7F54CFB2A2C1}" type="pres">
      <dgm:prSet presAssocID="{929C3CA5-7296-4CF2-BBBA-BFF776774178}" presName="pyramid" presStyleLbl="node1" presStyleIdx="0" presStyleCnt="1"/>
      <dgm:spPr/>
    </dgm:pt>
    <dgm:pt modelId="{F9CA4A22-4D27-48BC-9419-BFF0089FD43C}" type="pres">
      <dgm:prSet presAssocID="{929C3CA5-7296-4CF2-BBBA-BFF776774178}" presName="theList" presStyleCnt="0"/>
      <dgm:spPr/>
    </dgm:pt>
    <dgm:pt modelId="{9CB94D61-AFFC-423B-8C4E-EE543B3E3552}" type="pres">
      <dgm:prSet presAssocID="{ACA05FE2-7699-4586-8800-6ED2ADBB3C54}" presName="aNode" presStyleLbl="fgAcc1" presStyleIdx="0" presStyleCnt="4">
        <dgm:presLayoutVars>
          <dgm:bulletEnabled val="1"/>
        </dgm:presLayoutVars>
      </dgm:prSet>
      <dgm:spPr/>
      <dgm:t>
        <a:bodyPr/>
        <a:lstStyle/>
        <a:p>
          <a:endParaRPr lang="es-ES"/>
        </a:p>
      </dgm:t>
    </dgm:pt>
    <dgm:pt modelId="{31413096-F89D-40FE-A3BB-2D91EB8322EE}" type="pres">
      <dgm:prSet presAssocID="{ACA05FE2-7699-4586-8800-6ED2ADBB3C54}" presName="aSpace" presStyleCnt="0"/>
      <dgm:spPr/>
    </dgm:pt>
    <dgm:pt modelId="{CF8D0512-577D-44F1-8AEE-1FD5F947ED28}" type="pres">
      <dgm:prSet presAssocID="{BC9D8A2A-C98E-4D4B-A13E-9904A69AA410}" presName="aNode" presStyleLbl="fgAcc1" presStyleIdx="1" presStyleCnt="4" custLinFactNeighborX="3328" custLinFactNeighborY="16873">
        <dgm:presLayoutVars>
          <dgm:bulletEnabled val="1"/>
        </dgm:presLayoutVars>
      </dgm:prSet>
      <dgm:spPr/>
      <dgm:t>
        <a:bodyPr/>
        <a:lstStyle/>
        <a:p>
          <a:endParaRPr lang="es-ES"/>
        </a:p>
      </dgm:t>
    </dgm:pt>
    <dgm:pt modelId="{DE8BFDF9-2826-4510-878D-0B77964E7372}" type="pres">
      <dgm:prSet presAssocID="{BC9D8A2A-C98E-4D4B-A13E-9904A69AA410}" presName="aSpace" presStyleCnt="0"/>
      <dgm:spPr/>
    </dgm:pt>
    <dgm:pt modelId="{576628FB-32C2-4A8B-AB44-52BB767056F8}" type="pres">
      <dgm:prSet presAssocID="{1803C558-5CB4-4620-B379-DB1CD884126E}" presName="aNode" presStyleLbl="fgAcc1" presStyleIdx="2" presStyleCnt="4" custScaleX="159482" custLinFactNeighborX="2471" custLinFactNeighborY="-23621">
        <dgm:presLayoutVars>
          <dgm:bulletEnabled val="1"/>
        </dgm:presLayoutVars>
      </dgm:prSet>
      <dgm:spPr/>
      <dgm:t>
        <a:bodyPr/>
        <a:lstStyle/>
        <a:p>
          <a:endParaRPr lang="es-ES"/>
        </a:p>
      </dgm:t>
    </dgm:pt>
    <dgm:pt modelId="{25ECF969-2A1C-441D-8A9F-DAA2A953C7AF}" type="pres">
      <dgm:prSet presAssocID="{1803C558-5CB4-4620-B379-DB1CD884126E}" presName="aSpace" presStyleCnt="0"/>
      <dgm:spPr/>
    </dgm:pt>
    <dgm:pt modelId="{D7DC965E-FBBE-4B6D-A173-7355E6280C83}" type="pres">
      <dgm:prSet presAssocID="{16C73BD5-02F1-411F-BD6A-6EFE6C262864}" presName="aNode" presStyleLbl="fgAcc1" presStyleIdx="3" presStyleCnt="4" custScaleX="198761">
        <dgm:presLayoutVars>
          <dgm:bulletEnabled val="1"/>
        </dgm:presLayoutVars>
      </dgm:prSet>
      <dgm:spPr/>
      <dgm:t>
        <a:bodyPr/>
        <a:lstStyle/>
        <a:p>
          <a:endParaRPr lang="es-ES"/>
        </a:p>
      </dgm:t>
    </dgm:pt>
    <dgm:pt modelId="{8B051E30-2A45-4C08-A46C-D782668BC05D}" type="pres">
      <dgm:prSet presAssocID="{16C73BD5-02F1-411F-BD6A-6EFE6C262864}" presName="aSpace" presStyleCnt="0"/>
      <dgm:spPr/>
    </dgm:pt>
  </dgm:ptLst>
  <dgm:cxnLst>
    <dgm:cxn modelId="{F760F0BE-5BCD-4A56-8FD0-7CE5EE413D60}" srcId="{929C3CA5-7296-4CF2-BBBA-BFF776774178}" destId="{1803C558-5CB4-4620-B379-DB1CD884126E}" srcOrd="2" destOrd="0" parTransId="{9EE72E20-D418-4D0C-82F1-B9B66C083AAD}" sibTransId="{F628E826-910C-47EF-924B-8D6AF7BEDBA8}"/>
    <dgm:cxn modelId="{E9C7644C-8C7C-4CA2-9A4B-8D79A2431A4B}" type="presOf" srcId="{ACA05FE2-7699-4586-8800-6ED2ADBB3C54}" destId="{9CB94D61-AFFC-423B-8C4E-EE543B3E3552}" srcOrd="0" destOrd="0" presId="urn:microsoft.com/office/officeart/2005/8/layout/pyramid2"/>
    <dgm:cxn modelId="{89637380-7957-4D3F-9B65-2342063134A3}" type="presOf" srcId="{929C3CA5-7296-4CF2-BBBA-BFF776774178}" destId="{682B9934-A3EF-4F1E-A537-8C50ED7AEF99}" srcOrd="0" destOrd="0" presId="urn:microsoft.com/office/officeart/2005/8/layout/pyramid2"/>
    <dgm:cxn modelId="{09D79F68-42ED-4A65-AF5D-1F9C4297FB18}" type="presOf" srcId="{BC9D8A2A-C98E-4D4B-A13E-9904A69AA410}" destId="{CF8D0512-577D-44F1-8AEE-1FD5F947ED28}" srcOrd="0" destOrd="0" presId="urn:microsoft.com/office/officeart/2005/8/layout/pyramid2"/>
    <dgm:cxn modelId="{05484BB0-9231-439A-8117-5C783CD4ED93}" srcId="{929C3CA5-7296-4CF2-BBBA-BFF776774178}" destId="{16C73BD5-02F1-411F-BD6A-6EFE6C262864}" srcOrd="3" destOrd="0" parTransId="{8807F50F-C7E3-41F8-A974-CF5BB66E3DF2}" sibTransId="{DD2E0EFF-1B41-43A1-A41A-29983C7A562B}"/>
    <dgm:cxn modelId="{9BC7CF3A-21F3-4370-A6F5-9904402DB0E4}" type="presOf" srcId="{1803C558-5CB4-4620-B379-DB1CD884126E}" destId="{576628FB-32C2-4A8B-AB44-52BB767056F8}" srcOrd="0" destOrd="0" presId="urn:microsoft.com/office/officeart/2005/8/layout/pyramid2"/>
    <dgm:cxn modelId="{D3A4846D-8E29-4CDF-AE12-9E6DB6181BA1}" srcId="{929C3CA5-7296-4CF2-BBBA-BFF776774178}" destId="{BC9D8A2A-C98E-4D4B-A13E-9904A69AA410}" srcOrd="1" destOrd="0" parTransId="{2F4D510A-44F7-42F2-959A-5BA8A088BFDA}" sibTransId="{560F0586-B1C7-4D60-A987-DA176AC62A18}"/>
    <dgm:cxn modelId="{A984187D-4B2A-4023-853A-417AF9F658EC}" srcId="{929C3CA5-7296-4CF2-BBBA-BFF776774178}" destId="{ACA05FE2-7699-4586-8800-6ED2ADBB3C54}" srcOrd="0" destOrd="0" parTransId="{23C7B8B3-0648-4A84-B6B4-78D67F8231B7}" sibTransId="{047DD90D-C207-426A-A6E3-6C46283DB5C1}"/>
    <dgm:cxn modelId="{D4A47087-8985-4868-AC25-6689224FC4A4}" type="presOf" srcId="{16C73BD5-02F1-411F-BD6A-6EFE6C262864}" destId="{D7DC965E-FBBE-4B6D-A173-7355E6280C83}" srcOrd="0" destOrd="0" presId="urn:microsoft.com/office/officeart/2005/8/layout/pyramid2"/>
    <dgm:cxn modelId="{33A20985-CBD6-462E-A9D7-8744CFAFC122}" type="presParOf" srcId="{682B9934-A3EF-4F1E-A537-8C50ED7AEF99}" destId="{330FAD45-0033-472B-9C8E-7F54CFB2A2C1}" srcOrd="0" destOrd="0" presId="urn:microsoft.com/office/officeart/2005/8/layout/pyramid2"/>
    <dgm:cxn modelId="{2E31E611-1010-4FCE-AC8C-1F37669B7BA4}" type="presParOf" srcId="{682B9934-A3EF-4F1E-A537-8C50ED7AEF99}" destId="{F9CA4A22-4D27-48BC-9419-BFF0089FD43C}" srcOrd="1" destOrd="0" presId="urn:microsoft.com/office/officeart/2005/8/layout/pyramid2"/>
    <dgm:cxn modelId="{2FF9E2DE-58C4-4D5B-B4B7-E03DC1A55AA1}" type="presParOf" srcId="{F9CA4A22-4D27-48BC-9419-BFF0089FD43C}" destId="{9CB94D61-AFFC-423B-8C4E-EE543B3E3552}" srcOrd="0" destOrd="0" presId="urn:microsoft.com/office/officeart/2005/8/layout/pyramid2"/>
    <dgm:cxn modelId="{674A3E15-7D07-426D-8A6F-8653DFD999BA}" type="presParOf" srcId="{F9CA4A22-4D27-48BC-9419-BFF0089FD43C}" destId="{31413096-F89D-40FE-A3BB-2D91EB8322EE}" srcOrd="1" destOrd="0" presId="urn:microsoft.com/office/officeart/2005/8/layout/pyramid2"/>
    <dgm:cxn modelId="{B506EE0D-223D-4E43-830C-482B25BCE763}" type="presParOf" srcId="{F9CA4A22-4D27-48BC-9419-BFF0089FD43C}" destId="{CF8D0512-577D-44F1-8AEE-1FD5F947ED28}" srcOrd="2" destOrd="0" presId="urn:microsoft.com/office/officeart/2005/8/layout/pyramid2"/>
    <dgm:cxn modelId="{F2CB6004-9ADB-490D-A077-E94C44E4A139}" type="presParOf" srcId="{F9CA4A22-4D27-48BC-9419-BFF0089FD43C}" destId="{DE8BFDF9-2826-4510-878D-0B77964E7372}" srcOrd="3" destOrd="0" presId="urn:microsoft.com/office/officeart/2005/8/layout/pyramid2"/>
    <dgm:cxn modelId="{9EB21529-980E-4A96-87BD-352D5988F928}" type="presParOf" srcId="{F9CA4A22-4D27-48BC-9419-BFF0089FD43C}" destId="{576628FB-32C2-4A8B-AB44-52BB767056F8}" srcOrd="4" destOrd="0" presId="urn:microsoft.com/office/officeart/2005/8/layout/pyramid2"/>
    <dgm:cxn modelId="{1C9D1444-439A-479F-B151-CB2F66182560}" type="presParOf" srcId="{F9CA4A22-4D27-48BC-9419-BFF0089FD43C}" destId="{25ECF969-2A1C-441D-8A9F-DAA2A953C7AF}" srcOrd="5" destOrd="0" presId="urn:microsoft.com/office/officeart/2005/8/layout/pyramid2"/>
    <dgm:cxn modelId="{BEED1DC9-F904-448E-95F3-5420C85F9B06}" type="presParOf" srcId="{F9CA4A22-4D27-48BC-9419-BFF0089FD43C}" destId="{D7DC965E-FBBE-4B6D-A173-7355E6280C83}" srcOrd="6" destOrd="0" presId="urn:microsoft.com/office/officeart/2005/8/layout/pyramid2"/>
    <dgm:cxn modelId="{8AF81285-34BB-430F-9307-AD0002DC6CA8}" type="presParOf" srcId="{F9CA4A22-4D27-48BC-9419-BFF0089FD43C}" destId="{8B051E30-2A45-4C08-A46C-D782668BC05D}"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FAD45-0033-472B-9C8E-7F54CFB2A2C1}">
      <dsp:nvSpPr>
        <dsp:cNvPr id="0" name=""/>
        <dsp:cNvSpPr/>
      </dsp:nvSpPr>
      <dsp:spPr>
        <a:xfrm>
          <a:off x="-307100" y="0"/>
          <a:ext cx="5688632" cy="5688632"/>
        </a:xfrm>
        <a:prstGeom prst="triangle">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CB94D61-AFFC-423B-8C4E-EE543B3E3552}">
      <dsp:nvSpPr>
        <dsp:cNvPr id="0" name=""/>
        <dsp:cNvSpPr/>
      </dsp:nvSpPr>
      <dsp:spPr>
        <a:xfrm>
          <a:off x="2537215" y="569418"/>
          <a:ext cx="3697610" cy="1011065"/>
        </a:xfrm>
        <a:prstGeom prst="round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latin typeface="Times New Roman" panose="02020603050405020304" pitchFamily="18" charset="0"/>
              <a:cs typeface="Times New Roman" panose="02020603050405020304" pitchFamily="18" charset="0"/>
            </a:rPr>
            <a:t>Rentabilidad (Análisis)</a:t>
          </a:r>
          <a:endParaRPr lang="es-EC" sz="2600" kern="1200" dirty="0">
            <a:latin typeface="Times New Roman" panose="02020603050405020304" pitchFamily="18" charset="0"/>
            <a:cs typeface="Times New Roman" panose="02020603050405020304" pitchFamily="18" charset="0"/>
          </a:endParaRPr>
        </a:p>
      </dsp:txBody>
      <dsp:txXfrm>
        <a:off x="2586571" y="618774"/>
        <a:ext cx="3598898" cy="912353"/>
      </dsp:txXfrm>
    </dsp:sp>
    <dsp:sp modelId="{CF8D0512-577D-44F1-8AEE-1FD5F947ED28}">
      <dsp:nvSpPr>
        <dsp:cNvPr id="0" name=""/>
        <dsp:cNvSpPr/>
      </dsp:nvSpPr>
      <dsp:spPr>
        <a:xfrm>
          <a:off x="2660272" y="1728191"/>
          <a:ext cx="3697610" cy="1011065"/>
        </a:xfrm>
        <a:prstGeom prst="round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latin typeface="Times New Roman" panose="02020603050405020304" pitchFamily="18" charset="0"/>
              <a:cs typeface="Times New Roman" panose="02020603050405020304" pitchFamily="18" charset="0"/>
            </a:rPr>
            <a:t>Sector de Comercialización</a:t>
          </a:r>
          <a:endParaRPr lang="es-EC" sz="2600" kern="1200" dirty="0">
            <a:latin typeface="Times New Roman" panose="02020603050405020304" pitchFamily="18" charset="0"/>
            <a:cs typeface="Times New Roman" panose="02020603050405020304" pitchFamily="18" charset="0"/>
          </a:endParaRPr>
        </a:p>
      </dsp:txBody>
      <dsp:txXfrm>
        <a:off x="2709628" y="1777547"/>
        <a:ext cx="3598898" cy="912353"/>
      </dsp:txXfrm>
    </dsp:sp>
    <dsp:sp modelId="{576628FB-32C2-4A8B-AB44-52BB767056F8}">
      <dsp:nvSpPr>
        <dsp:cNvPr id="0" name=""/>
        <dsp:cNvSpPr/>
      </dsp:nvSpPr>
      <dsp:spPr>
        <a:xfrm>
          <a:off x="1528877" y="2814463"/>
          <a:ext cx="5897023" cy="1011065"/>
        </a:xfrm>
        <a:prstGeom prst="round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latin typeface="Times New Roman" panose="02020603050405020304" pitchFamily="18" charset="0"/>
              <a:cs typeface="Times New Roman" panose="02020603050405020304" pitchFamily="18" charset="0"/>
            </a:rPr>
            <a:t>Fuentes de Información </a:t>
          </a:r>
          <a:endParaRPr lang="es-EC" sz="2600" kern="1200" dirty="0">
            <a:latin typeface="Times New Roman" panose="02020603050405020304" pitchFamily="18" charset="0"/>
            <a:cs typeface="Times New Roman" panose="02020603050405020304" pitchFamily="18" charset="0"/>
          </a:endParaRPr>
        </a:p>
      </dsp:txBody>
      <dsp:txXfrm>
        <a:off x="1578233" y="2863819"/>
        <a:ext cx="5798311" cy="912353"/>
      </dsp:txXfrm>
    </dsp:sp>
    <dsp:sp modelId="{D7DC965E-FBBE-4B6D-A173-7355E6280C83}">
      <dsp:nvSpPr>
        <dsp:cNvPr id="0" name=""/>
        <dsp:cNvSpPr/>
      </dsp:nvSpPr>
      <dsp:spPr>
        <a:xfrm>
          <a:off x="711317" y="3981764"/>
          <a:ext cx="7349408" cy="1011065"/>
        </a:xfrm>
        <a:prstGeom prst="round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latin typeface="Times New Roman" panose="02020603050405020304" pitchFamily="18" charset="0"/>
              <a:cs typeface="Times New Roman" panose="02020603050405020304" pitchFamily="18" charset="0"/>
            </a:rPr>
            <a:t>Análisis  Económico -financiero</a:t>
          </a:r>
          <a:endParaRPr lang="es-EC" sz="2600" kern="1200" dirty="0">
            <a:latin typeface="Times New Roman" panose="02020603050405020304" pitchFamily="18" charset="0"/>
            <a:cs typeface="Times New Roman" panose="02020603050405020304" pitchFamily="18" charset="0"/>
          </a:endParaRPr>
        </a:p>
      </dsp:txBody>
      <dsp:txXfrm>
        <a:off x="760673" y="4031120"/>
        <a:ext cx="7250696" cy="91235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C"/>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15A93252-95CC-4C9B-9CFD-5EE4FDA83EF1}" type="datetimeFigureOut">
              <a:rPr lang="es-EC" smtClean="0"/>
              <a:t>05/07/2018</a:t>
            </a:fld>
            <a:endParaRPr lang="es-EC"/>
          </a:p>
        </p:txBody>
      </p:sp>
      <p:sp>
        <p:nvSpPr>
          <p:cNvPr id="4" name="3 Marcador de imagen de diapositiva"/>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s-EC"/>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AD83737-C0C6-4F19-8790-34413FB5EC35}" type="slidenum">
              <a:rPr lang="es-EC" smtClean="0"/>
              <a:t>‹Nº›</a:t>
            </a:fld>
            <a:endParaRPr lang="es-EC"/>
          </a:p>
        </p:txBody>
      </p:sp>
    </p:spTree>
    <p:extLst>
      <p:ext uri="{BB962C8B-B14F-4D97-AF65-F5344CB8AC3E}">
        <p14:creationId xmlns:p14="http://schemas.microsoft.com/office/powerpoint/2010/main" val="415769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D83737-C0C6-4F19-8790-34413FB5EC35}" type="slidenum">
              <a:rPr lang="es-EC" smtClean="0"/>
              <a:t>6</a:t>
            </a:fld>
            <a:endParaRPr lang="es-EC"/>
          </a:p>
        </p:txBody>
      </p:sp>
    </p:spTree>
    <p:extLst>
      <p:ext uri="{BB962C8B-B14F-4D97-AF65-F5344CB8AC3E}">
        <p14:creationId xmlns:p14="http://schemas.microsoft.com/office/powerpoint/2010/main" val="126490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D83737-C0C6-4F19-8790-34413FB5EC35}" type="slidenum">
              <a:rPr lang="es-EC" smtClean="0"/>
              <a:t>10</a:t>
            </a:fld>
            <a:endParaRPr lang="es-EC"/>
          </a:p>
        </p:txBody>
      </p:sp>
    </p:spTree>
    <p:extLst>
      <p:ext uri="{BB962C8B-B14F-4D97-AF65-F5344CB8AC3E}">
        <p14:creationId xmlns:p14="http://schemas.microsoft.com/office/powerpoint/2010/main" val="299448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4775" y="750888"/>
            <a:ext cx="6678613" cy="3757612"/>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AD83737-C0C6-4F19-8790-34413FB5EC35}" type="slidenum">
              <a:rPr lang="es-EC" smtClean="0"/>
              <a:t>16</a:t>
            </a:fld>
            <a:endParaRPr lang="es-EC"/>
          </a:p>
        </p:txBody>
      </p:sp>
    </p:spTree>
    <p:extLst>
      <p:ext uri="{BB962C8B-B14F-4D97-AF65-F5344CB8AC3E}">
        <p14:creationId xmlns:p14="http://schemas.microsoft.com/office/powerpoint/2010/main" val="187438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26"/>
            <a:ext cx="10361851"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151309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406250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521" y="274639"/>
            <a:ext cx="802535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118096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Shape 9"/>
          <p:cNvGrpSpPr/>
          <p:nvPr/>
        </p:nvGrpSpPr>
        <p:grpSpPr>
          <a:xfrm>
            <a:off x="7478581" y="2914477"/>
            <a:ext cx="4712192" cy="4577051"/>
            <a:chOff x="6172200" y="2656118"/>
            <a:chExt cx="2971754" cy="2886151"/>
          </a:xfrm>
        </p:grpSpPr>
        <p:sp>
          <p:nvSpPr>
            <p:cNvPr id="10" name="Shape 10"/>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5" name="Shape 15"/>
          <p:cNvGrpSpPr/>
          <p:nvPr/>
        </p:nvGrpSpPr>
        <p:grpSpPr>
          <a:xfrm>
            <a:off x="-29" y="-432723"/>
            <a:ext cx="4090906" cy="2547835"/>
            <a:chOff x="-32" y="-215963"/>
            <a:chExt cx="2163561" cy="1347300"/>
          </a:xfrm>
        </p:grpSpPr>
        <p:sp>
          <p:nvSpPr>
            <p:cNvPr id="16" name="Shape 16"/>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914281" y="3671767"/>
            <a:ext cx="7561016" cy="15464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extLst>
      <p:ext uri="{BB962C8B-B14F-4D97-AF65-F5344CB8AC3E}">
        <p14:creationId xmlns:p14="http://schemas.microsoft.com/office/powerpoint/2010/main" val="1514501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6149" name="CorelDRAW" r:id="rId3" imgW="9151920" imgH="5621400" progId="">
                  <p:embed/>
                </p:oleObj>
              </mc:Choice>
              <mc:Fallback>
                <p:oleObj name="CorelDRAW" r:id="rId3" imgW="9151920" imgH="5621400" progId="">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521" y="6245225"/>
            <a:ext cx="2844430" cy="476250"/>
          </a:xfrm>
          <a:prstGeom prst="rect">
            <a:avLst/>
          </a:prstGeom>
          <a:noFill/>
          <a:ln w="9525">
            <a:noFill/>
            <a:miter lim="800000"/>
            <a:headEnd/>
            <a:tailEnd/>
          </a:ln>
        </p:spPr>
        <p:txBody>
          <a:bodyPr/>
          <a:lstStyle/>
          <a:p>
            <a:pPr>
              <a:defRPr/>
            </a:pPr>
            <a:endParaRPr lang="es-ES" sz="1400">
              <a:solidFill>
                <a:prstClr val="black"/>
              </a:solidFill>
            </a:endParaRPr>
          </a:p>
        </p:txBody>
      </p:sp>
      <p:sp>
        <p:nvSpPr>
          <p:cNvPr id="4" name="Rectangle 25"/>
          <p:cNvSpPr>
            <a:spLocks noChangeArrowheads="1"/>
          </p:cNvSpPr>
          <p:nvPr userDrawn="1"/>
        </p:nvSpPr>
        <p:spPr bwMode="auto">
          <a:xfrm>
            <a:off x="4165058" y="6245225"/>
            <a:ext cx="3860297" cy="476250"/>
          </a:xfrm>
          <a:prstGeom prst="rect">
            <a:avLst/>
          </a:prstGeom>
          <a:noFill/>
          <a:ln w="9525">
            <a:noFill/>
            <a:miter lim="800000"/>
            <a:headEnd/>
            <a:tailEnd/>
          </a:ln>
        </p:spPr>
        <p:txBody>
          <a:bodyPr/>
          <a:lstStyle/>
          <a:p>
            <a:pPr algn="ctr">
              <a:defRPr/>
            </a:pPr>
            <a:endParaRPr lang="es-ES" sz="1400">
              <a:solidFill>
                <a:prstClr val="black"/>
              </a:solidFill>
            </a:endParaRPr>
          </a:p>
        </p:txBody>
      </p:sp>
      <p:sp>
        <p:nvSpPr>
          <p:cNvPr id="5" name="Rectangle 26"/>
          <p:cNvSpPr>
            <a:spLocks noChangeArrowheads="1"/>
          </p:cNvSpPr>
          <p:nvPr userDrawn="1"/>
        </p:nvSpPr>
        <p:spPr bwMode="auto">
          <a:xfrm>
            <a:off x="609521" y="6245225"/>
            <a:ext cx="2844430" cy="476250"/>
          </a:xfrm>
          <a:prstGeom prst="rect">
            <a:avLst/>
          </a:prstGeom>
          <a:noFill/>
          <a:ln w="9525">
            <a:noFill/>
            <a:miter lim="800000"/>
            <a:headEnd/>
            <a:tailEnd/>
          </a:ln>
        </p:spPr>
        <p:txBody>
          <a:bodyPr/>
          <a:lstStyle/>
          <a:p>
            <a:pPr>
              <a:defRPr/>
            </a:pPr>
            <a:endParaRPr lang="es-ES" sz="1400">
              <a:solidFill>
                <a:prstClr val="black"/>
              </a:solidFill>
            </a:endParaRPr>
          </a:p>
        </p:txBody>
      </p:sp>
      <p:sp>
        <p:nvSpPr>
          <p:cNvPr id="6" name="Rectangle 27"/>
          <p:cNvSpPr>
            <a:spLocks noChangeArrowheads="1"/>
          </p:cNvSpPr>
          <p:nvPr userDrawn="1"/>
        </p:nvSpPr>
        <p:spPr bwMode="auto">
          <a:xfrm>
            <a:off x="4165058" y="6245225"/>
            <a:ext cx="3860297" cy="476250"/>
          </a:xfrm>
          <a:prstGeom prst="rect">
            <a:avLst/>
          </a:prstGeom>
          <a:noFill/>
          <a:ln w="9525">
            <a:noFill/>
            <a:miter lim="800000"/>
            <a:headEnd/>
            <a:tailEnd/>
          </a:ln>
        </p:spPr>
        <p:txBody>
          <a:bodyPr/>
          <a:lstStyle/>
          <a:p>
            <a:pPr algn="ctr">
              <a:defRPr/>
            </a:pPr>
            <a:endParaRPr lang="es-ES" sz="1400">
              <a:solidFill>
                <a:prstClr val="black"/>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0413"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46" y="260352"/>
            <a:ext cx="1056079" cy="792163"/>
          </a:xfrm>
          <a:prstGeom prst="ellipse">
            <a:avLst/>
          </a:prstGeom>
          <a:solidFill>
            <a:schemeClr val="bg1"/>
          </a:solidFill>
          <a:ln w="9525">
            <a:noFill/>
            <a:round/>
            <a:headEnd/>
            <a:tailEnd/>
          </a:ln>
        </p:spPr>
        <p:txBody>
          <a:bodyPr wrap="none" anchor="ctr"/>
          <a:lstStyle/>
          <a:p>
            <a:pPr>
              <a:defRPr/>
            </a:pPr>
            <a:endParaRPr lang="es-EC" sz="1800">
              <a:solidFill>
                <a:prstClr val="black"/>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15" y="115888"/>
            <a:ext cx="4416909"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33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3433598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8640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50544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3163823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3396398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4205474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802849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5F33A11-D654-451C-A3FC-62AC0DF67717}" type="datetimeFigureOut">
              <a:rPr lang="es-EC" smtClean="0"/>
              <a:t>05/07/2018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5B3FED4-1D95-494F-B5C9-58AEB2E514C8}" type="slidenum">
              <a:rPr lang="es-EC" smtClean="0"/>
              <a:t>‹Nº›</a:t>
            </a:fld>
            <a:endParaRPr lang="es-EC"/>
          </a:p>
        </p:txBody>
      </p:sp>
    </p:spTree>
    <p:extLst>
      <p:ext uri="{BB962C8B-B14F-4D97-AF65-F5344CB8AC3E}">
        <p14:creationId xmlns:p14="http://schemas.microsoft.com/office/powerpoint/2010/main" val="2119154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33A11-D654-451C-A3FC-62AC0DF67717}" type="datetimeFigureOut">
              <a:rPr lang="es-EC" smtClean="0"/>
              <a:t>05/07/2018</a:t>
            </a:fld>
            <a:endParaRPr lang="es-EC"/>
          </a:p>
        </p:txBody>
      </p:sp>
      <p:sp>
        <p:nvSpPr>
          <p:cNvPr id="5" name="4 Marcador de pie de página"/>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3FED4-1D95-494F-B5C9-58AEB2E514C8}" type="slidenum">
              <a:rPr lang="es-EC" smtClean="0"/>
              <a:t>‹Nº›</a:t>
            </a:fld>
            <a:endParaRPr lang="es-EC"/>
          </a:p>
        </p:txBody>
      </p:sp>
    </p:spTree>
    <p:extLst>
      <p:ext uri="{BB962C8B-B14F-4D97-AF65-F5344CB8AC3E}">
        <p14:creationId xmlns:p14="http://schemas.microsoft.com/office/powerpoint/2010/main" val="150489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chart" Target="../charts/chart21.xml"/><Relationship Id="rId7" Type="http://schemas.openxmlformats.org/officeDocument/2006/relationships/chart" Target="../charts/chart25.xml"/><Relationship Id="rId2" Type="http://schemas.openxmlformats.org/officeDocument/2006/relationships/chart" Target="../charts/chart20.xml"/><Relationship Id="rId1" Type="http://schemas.openxmlformats.org/officeDocument/2006/relationships/slideLayout" Target="../slideLayouts/slideLayout1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2880915" y="1105874"/>
            <a:ext cx="6857155" cy="7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sz="2000" b="1" dirty="0">
                <a:solidFill>
                  <a:prstClr val="black"/>
                </a:solidFill>
                <a:latin typeface="Times New Roman" panose="02020603050405020304" pitchFamily="18" charset="0"/>
                <a:cs typeface="Times New Roman" panose="02020603050405020304" pitchFamily="18" charset="0"/>
              </a:rPr>
              <a:t>DEPARTAMENTO DE CIENCIAS ECONÓMICAS, ADMINISTRATIVAS Y DE COMERCIO</a:t>
            </a:r>
          </a:p>
        </p:txBody>
      </p:sp>
      <p:sp>
        <p:nvSpPr>
          <p:cNvPr id="6" name="5 CuadroTexto"/>
          <p:cNvSpPr txBox="1"/>
          <p:nvPr/>
        </p:nvSpPr>
        <p:spPr>
          <a:xfrm>
            <a:off x="3776378" y="1643284"/>
            <a:ext cx="5533120" cy="1200329"/>
          </a:xfrm>
          <a:prstGeom prst="rect">
            <a:avLst/>
          </a:prstGeom>
          <a:noFill/>
        </p:spPr>
        <p:txBody>
          <a:bodyPr wrap="square" rtlCol="0">
            <a:spAutoFit/>
          </a:bodyPr>
          <a:lstStyle/>
          <a:p>
            <a:pPr algn="ctr"/>
            <a:endParaRPr lang="es-ES" dirty="0">
              <a:solidFill>
                <a:prstClr val="black"/>
              </a:solidFill>
              <a:latin typeface="Times New Roman" panose="02020603050405020304" pitchFamily="18" charset="0"/>
              <a:cs typeface="Times New Roman" panose="02020603050405020304" pitchFamily="18" charset="0"/>
            </a:endParaRPr>
          </a:p>
          <a:p>
            <a:pPr algn="ctr"/>
            <a:r>
              <a:rPr lang="es-ES" b="1" dirty="0">
                <a:solidFill>
                  <a:prstClr val="black"/>
                </a:solidFill>
                <a:latin typeface="Times New Roman" panose="02020603050405020304" pitchFamily="18" charset="0"/>
                <a:cs typeface="Times New Roman" panose="02020603050405020304" pitchFamily="18" charset="0"/>
              </a:rPr>
              <a:t>CARRERA DE CONTABILIDAD Y AUDITORIA </a:t>
            </a:r>
            <a:endParaRPr lang="en-US" b="1" dirty="0">
              <a:solidFill>
                <a:prstClr val="black"/>
              </a:solidFill>
              <a:latin typeface="Times New Roman" panose="02020603050405020304" pitchFamily="18" charset="0"/>
              <a:cs typeface="Times New Roman" panose="02020603050405020304" pitchFamily="18" charset="0"/>
            </a:endParaRPr>
          </a:p>
          <a:p>
            <a:pPr algn="ctr"/>
            <a:endParaRPr lang="en-US" dirty="0">
              <a:solidFill>
                <a:prstClr val="black"/>
              </a:solidFill>
              <a:latin typeface="Times New Roman" panose="02020603050405020304" pitchFamily="18" charset="0"/>
              <a:cs typeface="Times New Roman" panose="02020603050405020304" pitchFamily="18" charset="0"/>
            </a:endParaRPr>
          </a:p>
          <a:p>
            <a:pPr algn="ctr"/>
            <a:endParaRPr lang="en-US" dirty="0">
              <a:solidFill>
                <a:prstClr val="black"/>
              </a:solidFill>
              <a:latin typeface="Times New Roman" panose="02020603050405020304" pitchFamily="18" charset="0"/>
              <a:cs typeface="Times New Roman" panose="02020603050405020304" pitchFamily="18" charset="0"/>
            </a:endParaRPr>
          </a:p>
        </p:txBody>
      </p:sp>
      <p:sp>
        <p:nvSpPr>
          <p:cNvPr id="7" name="6 CuadroTexto"/>
          <p:cNvSpPr txBox="1"/>
          <p:nvPr/>
        </p:nvSpPr>
        <p:spPr>
          <a:xfrm>
            <a:off x="2523771" y="2535412"/>
            <a:ext cx="8142840" cy="1477328"/>
          </a:xfrm>
          <a:prstGeom prst="rect">
            <a:avLst/>
          </a:prstGeom>
          <a:noFill/>
        </p:spPr>
        <p:txBody>
          <a:bodyPr wrap="square" rtlCol="0">
            <a:spAutoFit/>
          </a:bodyPr>
          <a:lstStyle/>
          <a:p>
            <a:pPr algn="ctr">
              <a:defRPr/>
            </a:pPr>
            <a:r>
              <a:rPr lang="es-ES" b="1" dirty="0">
                <a:solidFill>
                  <a:prstClr val="black"/>
                </a:solidFill>
                <a:latin typeface="Times New Roman" panose="02020603050405020304" pitchFamily="18" charset="0"/>
                <a:cs typeface="Times New Roman" panose="02020603050405020304" pitchFamily="18" charset="0"/>
              </a:rPr>
              <a:t>TEMA: </a:t>
            </a:r>
            <a:r>
              <a:rPr lang="es-ES" b="1" dirty="0">
                <a:latin typeface="Times New Roman" panose="02020603050405020304" pitchFamily="18" charset="0"/>
                <a:cs typeface="Times New Roman" panose="02020603050405020304" pitchFamily="18" charset="0"/>
              </a:rPr>
              <a:t>“</a:t>
            </a:r>
            <a:r>
              <a:rPr lang="es-EC" b="1" dirty="0">
                <a:latin typeface="Times New Roman" panose="02020603050405020304" pitchFamily="18" charset="0"/>
                <a:cs typeface="Times New Roman" panose="02020603050405020304" pitchFamily="18" charset="0"/>
              </a:rPr>
              <a:t>ANÁLISIS ECONÓMICO-FINANCIERO DE LAS EMPRESAS COMERCIALIZADORAS DE LLANTAS Y PRODUCTOS COMPLEMENTARIOS PARA VEHÍCULOS EN SANTO DOMINGO DE LOS TSÁCHILAS</a:t>
            </a:r>
            <a:r>
              <a:rPr lang="es-ES" b="1" i="1" dirty="0">
                <a:latin typeface="Times New Roman" panose="02020603050405020304" pitchFamily="18" charset="0"/>
                <a:cs typeface="Times New Roman" panose="02020603050405020304" pitchFamily="18" charset="0"/>
              </a:rPr>
              <a:t>”</a:t>
            </a:r>
          </a:p>
          <a:p>
            <a:pPr algn="ctr"/>
            <a:endParaRPr lang="en-US" dirty="0">
              <a:solidFill>
                <a:prstClr val="black"/>
              </a:solidFill>
              <a:cs typeface="Calibri" pitchFamily="34" charset="0"/>
            </a:endParaRPr>
          </a:p>
        </p:txBody>
      </p:sp>
      <p:sp>
        <p:nvSpPr>
          <p:cNvPr id="9" name="8 CuadroTexto"/>
          <p:cNvSpPr txBox="1"/>
          <p:nvPr/>
        </p:nvSpPr>
        <p:spPr>
          <a:xfrm>
            <a:off x="2998862" y="4216673"/>
            <a:ext cx="7817764" cy="646247"/>
          </a:xfrm>
          <a:prstGeom prst="rect">
            <a:avLst/>
          </a:prstGeom>
          <a:noFill/>
        </p:spPr>
        <p:txBody>
          <a:bodyPr wrap="square" rtlCol="0">
            <a:spAutoFit/>
          </a:bodyPr>
          <a:lstStyle/>
          <a:p>
            <a:r>
              <a:rPr lang="es-ES" b="1" dirty="0">
                <a:solidFill>
                  <a:prstClr val="black"/>
                </a:solidFill>
                <a:latin typeface="Times New Roman" panose="02020603050405020304" pitchFamily="18" charset="0"/>
                <a:cs typeface="Times New Roman" panose="02020603050405020304" pitchFamily="18" charset="0"/>
              </a:rPr>
              <a:t>DIRECTOR:  ING. </a:t>
            </a:r>
            <a:r>
              <a:rPr lang="es-EC" b="1" dirty="0">
                <a:latin typeface="Times New Roman" panose="02020603050405020304" pitchFamily="18" charset="0"/>
                <a:cs typeface="Times New Roman" panose="02020603050405020304" pitchFamily="18" charset="0"/>
              </a:rPr>
              <a:t>CARRILLO PUNINA, ÁLVARO PATRICIO</a:t>
            </a:r>
            <a:endParaRPr lang="es-EC" dirty="0">
              <a:latin typeface="Times New Roman" panose="02020603050405020304" pitchFamily="18" charset="0"/>
              <a:cs typeface="Times New Roman" panose="02020603050405020304" pitchFamily="18" charset="0"/>
            </a:endParaRPr>
          </a:p>
          <a:p>
            <a:pPr algn="ctr"/>
            <a:endParaRPr lang="en-US" dirty="0">
              <a:solidFill>
                <a:prstClr val="black"/>
              </a:solidFill>
              <a:cs typeface="Calibri" pitchFamily="34" charset="0"/>
            </a:endParaRPr>
          </a:p>
        </p:txBody>
      </p:sp>
      <p:pic>
        <p:nvPicPr>
          <p:cNvPr id="11" name="10 Imagen"/>
          <p:cNvPicPr/>
          <p:nvPr/>
        </p:nvPicPr>
        <p:blipFill>
          <a:blip r:embed="rId2" cstate="print">
            <a:extLst>
              <a:ext uri="{28A0092B-C50C-407E-A947-70E740481C1C}">
                <a14:useLocalDpi xmlns:a14="http://schemas.microsoft.com/office/drawing/2010/main" val="0"/>
              </a:ext>
            </a:extLst>
          </a:blip>
          <a:srcRect b="13334"/>
          <a:stretch>
            <a:fillRect/>
          </a:stretch>
        </p:blipFill>
        <p:spPr>
          <a:xfrm>
            <a:off x="1330644" y="71876"/>
            <a:ext cx="3785689" cy="1045151"/>
          </a:xfrm>
          <a:prstGeom prst="rect">
            <a:avLst/>
          </a:prstGeom>
        </p:spPr>
      </p:pic>
      <p:pic>
        <p:nvPicPr>
          <p:cNvPr id="12" name="Picture 2"/>
          <p:cNvPicPr>
            <a:picLocks noChangeAspect="1" noChangeArrowheads="1"/>
          </p:cNvPicPr>
          <p:nvPr/>
        </p:nvPicPr>
        <p:blipFill>
          <a:blip r:embed="rId3"/>
          <a:srcRect t="33824" r="28125" b="-2"/>
          <a:stretch>
            <a:fillRect/>
          </a:stretch>
        </p:blipFill>
        <p:spPr bwMode="auto">
          <a:xfrm>
            <a:off x="-1" y="5578661"/>
            <a:ext cx="12190413" cy="1285693"/>
          </a:xfrm>
          <a:prstGeom prst="rect">
            <a:avLst/>
          </a:prstGeom>
          <a:noFill/>
          <a:ln w="9525">
            <a:noFill/>
            <a:miter lim="800000"/>
            <a:headEnd/>
            <a:tailEnd/>
          </a:ln>
          <a:effectLst/>
        </p:spPr>
      </p:pic>
      <p:sp>
        <p:nvSpPr>
          <p:cNvPr id="13" name="12 CuadroTexto"/>
          <p:cNvSpPr txBox="1"/>
          <p:nvPr/>
        </p:nvSpPr>
        <p:spPr>
          <a:xfrm>
            <a:off x="3900731" y="3754496"/>
            <a:ext cx="5028325" cy="646247"/>
          </a:xfrm>
          <a:prstGeom prst="rect">
            <a:avLst/>
          </a:prstGeom>
          <a:noFill/>
        </p:spPr>
        <p:txBody>
          <a:bodyPr wrap="square" rtlCol="0">
            <a:spAutoFit/>
          </a:bodyPr>
          <a:lstStyle/>
          <a:p>
            <a:r>
              <a:rPr lang="es-ES" b="1" dirty="0">
                <a:solidFill>
                  <a:prstClr val="black"/>
                </a:solidFill>
                <a:latin typeface="Times New Roman" panose="02020603050405020304" pitchFamily="18" charset="0"/>
                <a:cs typeface="Times New Roman" panose="02020603050405020304" pitchFamily="18" charset="0"/>
              </a:rPr>
              <a:t>AUTOR: </a:t>
            </a:r>
            <a:r>
              <a:rPr lang="es-EC" b="1" dirty="0">
                <a:latin typeface="Times New Roman" panose="02020603050405020304" pitchFamily="18" charset="0"/>
                <a:cs typeface="Times New Roman" panose="02020603050405020304" pitchFamily="18" charset="0"/>
              </a:rPr>
              <a:t>AYALA RIZZO, MARYURI PETITA</a:t>
            </a:r>
            <a:endParaRPr lang="es-ES" altLang="es-EC" dirty="0">
              <a:latin typeface="Times New Roman" panose="02020603050405020304" pitchFamily="18" charset="0"/>
              <a:cs typeface="Times New Roman" panose="02020603050405020304" pitchFamily="18" charset="0"/>
            </a:endParaRPr>
          </a:p>
          <a:p>
            <a:endParaRPr lang="es-ES" b="1" dirty="0">
              <a:solidFill>
                <a:prstClr val="black"/>
              </a:solidFill>
              <a:latin typeface="Times New Roman" panose="02020603050405020304" pitchFamily="18" charset="0"/>
              <a:cs typeface="Times New Roman" panose="02020603050405020304" pitchFamily="18" charset="0"/>
            </a:endParaRPr>
          </a:p>
        </p:txBody>
      </p:sp>
      <p:sp>
        <p:nvSpPr>
          <p:cNvPr id="10" name="12 CuadroTexto"/>
          <p:cNvSpPr txBox="1"/>
          <p:nvPr/>
        </p:nvSpPr>
        <p:spPr>
          <a:xfrm>
            <a:off x="4000476" y="4728481"/>
            <a:ext cx="4928580" cy="646247"/>
          </a:xfrm>
          <a:prstGeom prst="rect">
            <a:avLst/>
          </a:prstGeom>
          <a:noFill/>
        </p:spPr>
        <p:txBody>
          <a:bodyPr wrap="square" rtlCol="0">
            <a:spAutoFit/>
          </a:bodyPr>
          <a:lstStyle/>
          <a:p>
            <a:pPr algn="ctr"/>
            <a:r>
              <a:rPr lang="es-ES" b="1" dirty="0">
                <a:solidFill>
                  <a:prstClr val="black"/>
                </a:solidFill>
                <a:latin typeface="Times New Roman" panose="02020603050405020304" pitchFamily="18" charset="0"/>
                <a:cs typeface="Times New Roman" panose="02020603050405020304" pitchFamily="18" charset="0"/>
              </a:rPr>
              <a:t>SANGOLQUÍ</a:t>
            </a:r>
          </a:p>
          <a:p>
            <a:pPr algn="ctr"/>
            <a:r>
              <a:rPr lang="es-ES" b="1" dirty="0">
                <a:solidFill>
                  <a:prstClr val="black"/>
                </a:solidFill>
                <a:latin typeface="Times New Roman" panose="02020603050405020304" pitchFamily="18" charset="0"/>
                <a:cs typeface="Times New Roman" panose="02020603050405020304" pitchFamily="18" charset="0"/>
              </a:rPr>
              <a:t>2018</a:t>
            </a:r>
          </a:p>
        </p:txBody>
      </p:sp>
    </p:spTree>
    <p:extLst>
      <p:ext uri="{BB962C8B-B14F-4D97-AF65-F5344CB8AC3E}">
        <p14:creationId xmlns:p14="http://schemas.microsoft.com/office/powerpoint/2010/main" val="2065095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a:extLst>
              <a:ext uri="{FF2B5EF4-FFF2-40B4-BE49-F238E27FC236}">
                <a16:creationId xmlns:a16="http://schemas.microsoft.com/office/drawing/2014/main" xmlns="" id="{DCC5456A-B2F3-4721-A501-5464091AC62A}"/>
              </a:ext>
            </a:extLst>
          </p:cNvPr>
          <p:cNvSpPr/>
          <p:nvPr/>
        </p:nvSpPr>
        <p:spPr>
          <a:xfrm>
            <a:off x="281448" y="0"/>
            <a:ext cx="1006223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OPERACIONALIZACIÓN DE VARIABLES</a:t>
            </a:r>
          </a:p>
        </p:txBody>
      </p:sp>
      <p:graphicFrame>
        <p:nvGraphicFramePr>
          <p:cNvPr id="4" name="3 Tabla"/>
          <p:cNvGraphicFramePr>
            <a:graphicFrameLocks noGrp="1"/>
          </p:cNvGraphicFramePr>
          <p:nvPr>
            <p:extLst>
              <p:ext uri="{D42A27DB-BD31-4B8C-83A1-F6EECF244321}">
                <p14:modId xmlns:p14="http://schemas.microsoft.com/office/powerpoint/2010/main" val="3544669788"/>
              </p:ext>
            </p:extLst>
          </p:nvPr>
        </p:nvGraphicFramePr>
        <p:xfrm>
          <a:off x="281448" y="762963"/>
          <a:ext cx="11627515" cy="6037750"/>
        </p:xfrm>
        <a:graphic>
          <a:graphicData uri="http://schemas.openxmlformats.org/drawingml/2006/table">
            <a:tbl>
              <a:tblPr>
                <a:solidFill>
                  <a:srgbClr val="FFFFCC"/>
                </a:solidFill>
                <a:tableStyleId>{5C22544A-7EE6-4342-B048-85BDC9FD1C3A}</a:tableStyleId>
              </a:tblPr>
              <a:tblGrid>
                <a:gridCol w="2111960">
                  <a:extLst>
                    <a:ext uri="{9D8B030D-6E8A-4147-A177-3AD203B41FA5}">
                      <a16:colId xmlns:a16="http://schemas.microsoft.com/office/drawing/2014/main" xmlns="" val="20000"/>
                    </a:ext>
                  </a:extLst>
                </a:gridCol>
                <a:gridCol w="1848480">
                  <a:extLst>
                    <a:ext uri="{9D8B030D-6E8A-4147-A177-3AD203B41FA5}">
                      <a16:colId xmlns:a16="http://schemas.microsoft.com/office/drawing/2014/main" xmlns="" val="20001"/>
                    </a:ext>
                  </a:extLst>
                </a:gridCol>
                <a:gridCol w="2471437">
                  <a:extLst>
                    <a:ext uri="{9D8B030D-6E8A-4147-A177-3AD203B41FA5}">
                      <a16:colId xmlns:a16="http://schemas.microsoft.com/office/drawing/2014/main" xmlns="" val="20002"/>
                    </a:ext>
                  </a:extLst>
                </a:gridCol>
                <a:gridCol w="1943219">
                  <a:extLst>
                    <a:ext uri="{9D8B030D-6E8A-4147-A177-3AD203B41FA5}">
                      <a16:colId xmlns:a16="http://schemas.microsoft.com/office/drawing/2014/main" xmlns="" val="20003"/>
                    </a:ext>
                  </a:extLst>
                </a:gridCol>
                <a:gridCol w="3252419">
                  <a:extLst>
                    <a:ext uri="{9D8B030D-6E8A-4147-A177-3AD203B41FA5}">
                      <a16:colId xmlns:a16="http://schemas.microsoft.com/office/drawing/2014/main" xmlns="" val="20004"/>
                    </a:ext>
                  </a:extLst>
                </a:gridCol>
              </a:tblGrid>
              <a:tr h="182943">
                <a:tc>
                  <a:txBody>
                    <a:bodyPr/>
                    <a:lstStyle/>
                    <a:p>
                      <a:pPr algn="just" rtl="0" fontAlgn="ctr"/>
                      <a:r>
                        <a:rPr lang="es-EC" sz="1200" u="none" strike="noStrike" dirty="0">
                          <a:effectLst/>
                          <a:latin typeface="Times New Roman" pitchFamily="18" charset="0"/>
                          <a:cs typeface="Times New Roman" pitchFamily="18" charset="0"/>
                        </a:rPr>
                        <a:t>Dimensiones</a:t>
                      </a:r>
                      <a:endParaRPr lang="es-EC" sz="1200" b="1" i="0" u="none" strike="noStrike" dirty="0">
                        <a:solidFill>
                          <a:srgbClr val="000000"/>
                        </a:solidFill>
                        <a:effectLst/>
                        <a:latin typeface="Times New Roman" pitchFamily="18" charset="0"/>
                        <a:cs typeface="Times New Roman" pitchFamily="18" charset="0"/>
                      </a:endParaRPr>
                    </a:p>
                  </a:txBody>
                  <a:tcPr marL="5426" marR="5426" marT="4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just" rtl="0" fontAlgn="ctr"/>
                      <a:r>
                        <a:rPr lang="es-EC" sz="1200" u="none" strike="noStrike" dirty="0">
                          <a:effectLst/>
                          <a:latin typeface="Times New Roman" pitchFamily="18" charset="0"/>
                          <a:cs typeface="Times New Roman" pitchFamily="18" charset="0"/>
                        </a:rPr>
                        <a:t>Variables</a:t>
                      </a:r>
                      <a:endParaRPr lang="es-EC" sz="1200" b="1" i="0" u="none" strike="noStrike" dirty="0">
                        <a:solidFill>
                          <a:srgbClr val="000000"/>
                        </a:solidFill>
                        <a:effectLst/>
                        <a:latin typeface="Times New Roman" pitchFamily="18" charset="0"/>
                        <a:cs typeface="Times New Roman" pitchFamily="18" charset="0"/>
                      </a:endParaRPr>
                    </a:p>
                  </a:txBody>
                  <a:tcPr marL="5426" marR="5426" marT="4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l" rtl="0" fontAlgn="ctr"/>
                      <a:r>
                        <a:rPr lang="es-EC" sz="1200" u="none" strike="noStrike" dirty="0">
                          <a:effectLst/>
                          <a:latin typeface="Times New Roman" pitchFamily="18" charset="0"/>
                          <a:cs typeface="Times New Roman" pitchFamily="18" charset="0"/>
                        </a:rPr>
                        <a:t>Indicadores</a:t>
                      </a:r>
                      <a:endParaRPr lang="es-EC" sz="1200" b="1" i="0" u="none" strike="noStrike" dirty="0">
                        <a:solidFill>
                          <a:srgbClr val="000000"/>
                        </a:solidFill>
                        <a:effectLst/>
                        <a:latin typeface="Times New Roman" pitchFamily="18" charset="0"/>
                        <a:cs typeface="Times New Roman" pitchFamily="18" charset="0"/>
                      </a:endParaRPr>
                    </a:p>
                  </a:txBody>
                  <a:tcPr marL="5426" marR="5426" marT="4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r>
                        <a:rPr lang="es-EC" sz="1200" u="none" strike="noStrike" dirty="0">
                          <a:effectLst/>
                          <a:latin typeface="Times New Roman" pitchFamily="18" charset="0"/>
                          <a:cs typeface="Times New Roman" pitchFamily="18" charset="0"/>
                        </a:rPr>
                        <a:t>Ítems</a:t>
                      </a:r>
                      <a:endParaRPr lang="es-EC" sz="1200" b="1" i="0" u="none" strike="noStrike" dirty="0">
                        <a:solidFill>
                          <a:srgbClr val="000000"/>
                        </a:solidFill>
                        <a:effectLst/>
                        <a:latin typeface="Times New Roman" pitchFamily="18" charset="0"/>
                        <a:cs typeface="Times New Roman" pitchFamily="18" charset="0"/>
                      </a:endParaRPr>
                    </a:p>
                  </a:txBody>
                  <a:tcPr marL="5426" marR="5426" marT="4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just" rtl="0" fontAlgn="ctr"/>
                      <a:r>
                        <a:rPr lang="es-EC" sz="1200" u="none" strike="noStrike" dirty="0">
                          <a:effectLst/>
                          <a:latin typeface="Times New Roman" pitchFamily="18" charset="0"/>
                          <a:cs typeface="Times New Roman" pitchFamily="18" charset="0"/>
                        </a:rPr>
                        <a:t>Técnicas o instrumento</a:t>
                      </a:r>
                      <a:endParaRPr lang="es-EC" sz="1200" b="1" i="0" u="none" strike="noStrike" dirty="0">
                        <a:solidFill>
                          <a:srgbClr val="000000"/>
                        </a:solidFill>
                        <a:effectLst/>
                        <a:latin typeface="Times New Roman" pitchFamily="18" charset="0"/>
                        <a:cs typeface="Times New Roman" pitchFamily="18" charset="0"/>
                      </a:endParaRPr>
                    </a:p>
                  </a:txBody>
                  <a:tcPr marL="5426" marR="5426" marT="40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0"/>
                  </a:ext>
                </a:extLst>
              </a:tr>
              <a:tr h="182943">
                <a:tc>
                  <a:txBody>
                    <a:bodyPr/>
                    <a:lstStyle/>
                    <a:p>
                      <a:pPr algn="just"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solidFill>
                      <a:srgbClr val="CCECFF"/>
                    </a:solidFill>
                  </a:tcPr>
                </a:tc>
                <a:tc>
                  <a:txBody>
                    <a:bodyPr/>
                    <a:lstStyle/>
                    <a:p>
                      <a:pPr algn="ctr" rtl="0" fontAlgn="ctr"/>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solidFill>
                      <a:srgbClr val="CCECFF"/>
                    </a:solidFill>
                  </a:tcPr>
                </a:tc>
                <a:tc>
                  <a:txBody>
                    <a:bodyPr/>
                    <a:lstStyle/>
                    <a:p>
                      <a:pPr algn="l" rtl="0" fontAlgn="ctr"/>
                      <a:r>
                        <a:rPr lang="es-EC" sz="1200" u="none" strike="noStrike" dirty="0">
                          <a:effectLst/>
                          <a:latin typeface="Times New Roman" pitchFamily="18" charset="0"/>
                          <a:cs typeface="Times New Roman" pitchFamily="18" charset="0"/>
                        </a:rPr>
                        <a:t>Inflación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solidFill>
                      <a:srgbClr val="CCECFF"/>
                    </a:solidFill>
                  </a:tcPr>
                </a:tc>
                <a:tc>
                  <a:txBody>
                    <a:bodyPr/>
                    <a:lstStyle/>
                    <a:p>
                      <a:pPr algn="l"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solidFill>
                      <a:srgbClr val="CCECFF"/>
                    </a:solidFill>
                  </a:tcPr>
                </a:tc>
                <a:tc rowSpan="5">
                  <a:txBody>
                    <a:bodyPr/>
                    <a:lstStyle/>
                    <a:p>
                      <a:pPr algn="l" rtl="0" fontAlgn="ctr"/>
                      <a:r>
                        <a:rPr lang="es-ES" sz="1200" b="0" i="0" u="none" strike="noStrike" dirty="0">
                          <a:solidFill>
                            <a:schemeClr val="tx1"/>
                          </a:solidFill>
                          <a:effectLst/>
                          <a:latin typeface="Times New Roman" pitchFamily="18" charset="0"/>
                          <a:cs typeface="Times New Roman" pitchFamily="18" charset="0"/>
                        </a:rPr>
                        <a:t>Revisión  bibliográfica</a:t>
                      </a:r>
                    </a:p>
                    <a:p>
                      <a:pPr algn="l" rtl="0" fontAlgn="ctr"/>
                      <a:endParaRPr lang="es-EC" sz="1200" b="0" i="0" u="none" strike="noStrike" dirty="0">
                        <a:solidFill>
                          <a:schemeClr val="tx1"/>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1"/>
                  </a:ext>
                </a:extLst>
              </a:tr>
              <a:tr h="512120">
                <a:tc>
                  <a:txBody>
                    <a:bodyPr/>
                    <a:lstStyle/>
                    <a:p>
                      <a:pPr algn="just"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CCECFF"/>
                    </a:solidFill>
                  </a:tcPr>
                </a:tc>
                <a:tc>
                  <a:txBody>
                    <a:bodyPr/>
                    <a:lstStyle/>
                    <a:p>
                      <a:pPr algn="ctr"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CCECFF"/>
                    </a:solidFill>
                  </a:tcPr>
                </a:tc>
                <a:tc>
                  <a:txBody>
                    <a:bodyPr/>
                    <a:lstStyle/>
                    <a:p>
                      <a:pPr algn="l" rtl="0" fontAlgn="ctr"/>
                      <a:r>
                        <a:rPr lang="es-EC" sz="1200" u="none" strike="noStrike" dirty="0">
                          <a:effectLst/>
                          <a:latin typeface="Times New Roman" pitchFamily="18" charset="0"/>
                          <a:cs typeface="Times New Roman" pitchFamily="18" charset="0"/>
                        </a:rPr>
                        <a:t>Producto Interno Bruto (PIB)</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CCECFF"/>
                    </a:solidFill>
                  </a:tcPr>
                </a:tc>
                <a:tc>
                  <a:txBody>
                    <a:bodyPr/>
                    <a:lstStyle/>
                    <a:p>
                      <a:pPr algn="just" rtl="0" fontAlgn="ctr"/>
                      <a:r>
                        <a:rPr lang="es-EC" sz="1200" u="none" strike="noStrike" dirty="0">
                          <a:effectLst/>
                          <a:latin typeface="Times New Roman" pitchFamily="18" charset="0"/>
                          <a:cs typeface="Times New Roman" pitchFamily="18" charset="0"/>
                        </a:rPr>
                        <a:t>Fuentes de información confiable.</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CCECFF"/>
                    </a:solidFill>
                  </a:tcPr>
                </a:tc>
                <a:tc vMerge="1">
                  <a:txBody>
                    <a:bodyPr/>
                    <a:lstStyle/>
                    <a:p>
                      <a:endParaRPr lang="es-EC"/>
                    </a:p>
                  </a:txBody>
                  <a:tcPr/>
                </a:tc>
                <a:extLst>
                  <a:ext uri="{0D108BD9-81ED-4DB2-BD59-A6C34878D82A}">
                    <a16:rowId xmlns:a16="http://schemas.microsoft.com/office/drawing/2014/main" xmlns="" val="10002"/>
                  </a:ext>
                </a:extLst>
              </a:tr>
              <a:tr h="540863">
                <a:tc>
                  <a:txBody>
                    <a:bodyPr/>
                    <a:lstStyle/>
                    <a:p>
                      <a:pPr algn="just" rtl="0" fontAlgn="ctr"/>
                      <a:r>
                        <a:rPr lang="es-EC" sz="1200" u="none" strike="noStrike" dirty="0">
                          <a:effectLst/>
                          <a:latin typeface="Times New Roman" pitchFamily="18" charset="0"/>
                          <a:cs typeface="Times New Roman" pitchFamily="18" charset="0"/>
                        </a:rPr>
                        <a:t>Economía</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CCECFF"/>
                    </a:solidFill>
                  </a:tcPr>
                </a:tc>
                <a:tc>
                  <a:txBody>
                    <a:bodyPr/>
                    <a:lstStyle/>
                    <a:p>
                      <a:pPr algn="just" rtl="0" fontAlgn="ctr"/>
                      <a:r>
                        <a:rPr lang="es-EC" sz="1200" u="none" strike="noStrike" dirty="0">
                          <a:effectLst/>
                          <a:latin typeface="Times New Roman" pitchFamily="18" charset="0"/>
                          <a:cs typeface="Times New Roman" pitchFamily="18" charset="0"/>
                        </a:rPr>
                        <a:t>Factores externos</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CCEC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C" sz="1200" u="none" strike="noStrike" dirty="0">
                          <a:effectLst/>
                          <a:latin typeface="Times New Roman" pitchFamily="18" charset="0"/>
                          <a:cs typeface="Times New Roman" pitchFamily="18" charset="0"/>
                        </a:rPr>
                        <a:t>Tasa de desempleo</a:t>
                      </a:r>
                      <a:endParaRPr lang="es-EC" sz="1200" b="0" i="0" u="none" strike="noStrike" dirty="0">
                        <a:solidFill>
                          <a:srgbClr val="000000"/>
                        </a:solidFill>
                        <a:effectLst/>
                        <a:latin typeface="Times New Roman" pitchFamily="18" charset="0"/>
                        <a:cs typeface="Times New Roman" pitchFamily="18" charset="0"/>
                      </a:endParaRPr>
                    </a:p>
                    <a:p>
                      <a:pPr algn="l" rtl="0" fontAlgn="ct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CCEC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C" sz="1200" u="none" strike="noStrike" dirty="0">
                          <a:solidFill>
                            <a:schemeClr val="tx1"/>
                          </a:solidFill>
                          <a:effectLst/>
                          <a:latin typeface="Times New Roman" pitchFamily="18" charset="0"/>
                          <a:cs typeface="Times New Roman" pitchFamily="18" charset="0"/>
                        </a:rPr>
                        <a:t> Recolección de información (BCE, INEC)</a:t>
                      </a:r>
                      <a:endParaRPr lang="es-EC" sz="1200" b="0" i="0" u="none" strike="noStrike" dirty="0">
                        <a:solidFill>
                          <a:schemeClr val="tx1"/>
                        </a:solidFill>
                        <a:effectLst/>
                        <a:latin typeface="Times New Roman" pitchFamily="18" charset="0"/>
                        <a:cs typeface="Times New Roman" pitchFamily="18" charset="0"/>
                      </a:endParaRPr>
                    </a:p>
                    <a:p>
                      <a:pPr algn="l" rtl="0" fontAlgn="ctr"/>
                      <a:endParaRPr lang="es-EC" sz="1200" b="0" i="0" u="none" strike="noStrike" dirty="0">
                        <a:solidFill>
                          <a:schemeClr val="tx1"/>
                        </a:solidFill>
                        <a:effectLst/>
                        <a:latin typeface="Times New Roman" pitchFamily="18" charset="0"/>
                        <a:cs typeface="Times New Roman" pitchFamily="18" charset="0"/>
                      </a:endParaRPr>
                    </a:p>
                  </a:txBody>
                  <a:tcPr marL="5426" marR="5426" marT="4070" marB="0" anchor="ctr">
                    <a:solidFill>
                      <a:srgbClr val="CCECFF"/>
                    </a:solidFill>
                  </a:tcPr>
                </a:tc>
                <a:tc vMerge="1">
                  <a:txBody>
                    <a:bodyPr/>
                    <a:lstStyle/>
                    <a:p>
                      <a:endParaRPr lang="es-EC"/>
                    </a:p>
                  </a:txBody>
                  <a:tcPr/>
                </a:tc>
                <a:extLst>
                  <a:ext uri="{0D108BD9-81ED-4DB2-BD59-A6C34878D82A}">
                    <a16:rowId xmlns:a16="http://schemas.microsoft.com/office/drawing/2014/main" xmlns="" val="10003"/>
                  </a:ext>
                </a:extLst>
              </a:tr>
              <a:tr h="361903">
                <a:tc>
                  <a:txBody>
                    <a:bodyPr/>
                    <a:lstStyle/>
                    <a:p>
                      <a:pPr algn="just"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solidFill>
                      <a:srgbClr val="CCEC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s-EC" sz="1200" b="0" i="0" u="none" strike="noStrike" dirty="0">
                        <a:solidFill>
                          <a:srgbClr val="000000"/>
                        </a:solidFill>
                        <a:effectLst/>
                        <a:latin typeface="Times New Roman" pitchFamily="18" charset="0"/>
                        <a:cs typeface="Times New Roman" pitchFamily="18" charset="0"/>
                      </a:endParaRPr>
                    </a:p>
                    <a:p>
                      <a:pPr algn="ctr"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solidFill>
                      <a:srgbClr val="CCECFF"/>
                    </a:solidFill>
                  </a:tcPr>
                </a:tc>
                <a:tc>
                  <a:txBody>
                    <a:bodyPr/>
                    <a:lstStyle/>
                    <a:p>
                      <a:pPr algn="l" rtl="0" fontAlgn="ctr"/>
                      <a:r>
                        <a:rPr lang="es-EC" sz="1200" u="none" strike="noStrike" dirty="0">
                          <a:effectLst/>
                          <a:latin typeface="Times New Roman" pitchFamily="18" charset="0"/>
                          <a:cs typeface="Times New Roman" pitchFamily="18" charset="0"/>
                        </a:rPr>
                        <a:t>Tasa de Interés</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CCECFF"/>
                    </a:solidFill>
                  </a:tcPr>
                </a:tc>
                <a:tc>
                  <a:txBody>
                    <a:bodyPr/>
                    <a:lstStyle/>
                    <a:p>
                      <a:pPr algn="l" fontAlgn="t"/>
                      <a:r>
                        <a:rPr lang="es-EC" sz="1200" u="none" strike="noStrike" dirty="0">
                          <a:solidFill>
                            <a:schemeClr val="tx1"/>
                          </a:solidFill>
                          <a:effectLst/>
                          <a:latin typeface="Times New Roman" pitchFamily="18" charset="0"/>
                          <a:cs typeface="Times New Roman" pitchFamily="18" charset="0"/>
                        </a:rPr>
                        <a:t> </a:t>
                      </a:r>
                      <a:endParaRPr lang="es-EC" sz="1200" b="0" i="0" u="none" strike="noStrike" dirty="0">
                        <a:solidFill>
                          <a:schemeClr val="tx1"/>
                        </a:solidFill>
                        <a:effectLst/>
                        <a:latin typeface="Times New Roman" pitchFamily="18" charset="0"/>
                        <a:cs typeface="Times New Roman" pitchFamily="18" charset="0"/>
                      </a:endParaRPr>
                    </a:p>
                  </a:txBody>
                  <a:tcPr marL="5426" marR="5426" marT="4070" marB="0">
                    <a:solidFill>
                      <a:srgbClr val="CCECFF"/>
                    </a:solidFill>
                  </a:tcPr>
                </a:tc>
                <a:tc vMerge="1">
                  <a:txBody>
                    <a:bodyPr/>
                    <a:lstStyle/>
                    <a:p>
                      <a:endParaRPr lang="es-EC"/>
                    </a:p>
                  </a:txBody>
                  <a:tcPr/>
                </a:tc>
                <a:extLst>
                  <a:ext uri="{0D108BD9-81ED-4DB2-BD59-A6C34878D82A}">
                    <a16:rowId xmlns:a16="http://schemas.microsoft.com/office/drawing/2014/main" xmlns="" val="10004"/>
                  </a:ext>
                </a:extLst>
              </a:tr>
              <a:tr h="257125">
                <a:tc>
                  <a:txBody>
                    <a:bodyPr/>
                    <a:lstStyle/>
                    <a:p>
                      <a:pPr algn="just"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lnB w="12700" cap="flat" cmpd="sng" algn="ctr">
                      <a:solidFill>
                        <a:schemeClr val="tx1"/>
                      </a:solidFill>
                      <a:prstDash val="solid"/>
                      <a:round/>
                      <a:headEnd type="none" w="med" len="med"/>
                      <a:tailEnd type="none" w="med" len="med"/>
                    </a:lnB>
                    <a:solidFill>
                      <a:srgbClr val="CCECFF"/>
                    </a:solidFill>
                  </a:tcPr>
                </a:tc>
                <a:tc>
                  <a:txBody>
                    <a:bodyPr/>
                    <a:lstStyle/>
                    <a:p>
                      <a:pPr algn="ctr"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lnB w="12700" cap="flat" cmpd="sng" algn="ctr">
                      <a:solidFill>
                        <a:schemeClr val="tx1"/>
                      </a:solidFill>
                      <a:prstDash val="solid"/>
                      <a:round/>
                      <a:headEnd type="none" w="med" len="med"/>
                      <a:tailEnd type="none" w="med" len="med"/>
                    </a:lnB>
                    <a:solidFill>
                      <a:srgbClr val="CCECFF"/>
                    </a:solidFill>
                  </a:tcPr>
                </a:tc>
                <a:tc>
                  <a:txBody>
                    <a:bodyPr/>
                    <a:lstStyle/>
                    <a:p>
                      <a:pPr algn="l" rtl="0" fontAlgn="ctr"/>
                      <a:r>
                        <a:rPr lang="es-EC" sz="1200" u="none" strike="noStrike" dirty="0">
                          <a:effectLst/>
                          <a:latin typeface="Times New Roman" pitchFamily="18" charset="0"/>
                          <a:cs typeface="Times New Roman" pitchFamily="18" charset="0"/>
                        </a:rPr>
                        <a:t>Balanza Comercial</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B w="12700" cap="flat" cmpd="sng" algn="ctr">
                      <a:solidFill>
                        <a:schemeClr val="tx1"/>
                      </a:solidFill>
                      <a:prstDash val="solid"/>
                      <a:round/>
                      <a:headEnd type="none" w="med" len="med"/>
                      <a:tailEnd type="none" w="med" len="med"/>
                    </a:lnB>
                    <a:solidFill>
                      <a:srgbClr val="CCECFF"/>
                    </a:solidFill>
                  </a:tcPr>
                </a:tc>
                <a:tc>
                  <a:txBody>
                    <a:bodyPr/>
                    <a:lstStyle/>
                    <a:p>
                      <a:pPr algn="l"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lnB w="12700" cap="flat" cmpd="sng" algn="ctr">
                      <a:solidFill>
                        <a:schemeClr val="tx1"/>
                      </a:solidFill>
                      <a:prstDash val="solid"/>
                      <a:round/>
                      <a:headEnd type="none" w="med" len="med"/>
                      <a:tailEnd type="none" w="med" len="med"/>
                    </a:lnB>
                    <a:solidFill>
                      <a:srgbClr val="CCECFF"/>
                    </a:solidFill>
                  </a:tcPr>
                </a:tc>
                <a:tc vMerge="1">
                  <a:txBody>
                    <a:bodyPr/>
                    <a:lstStyle/>
                    <a:p>
                      <a:endParaRPr lang="es-EC"/>
                    </a:p>
                  </a:txBody>
                  <a:tcPr/>
                </a:tc>
                <a:extLst>
                  <a:ext uri="{0D108BD9-81ED-4DB2-BD59-A6C34878D82A}">
                    <a16:rowId xmlns:a16="http://schemas.microsoft.com/office/drawing/2014/main" xmlns="" val="10005"/>
                  </a:ext>
                </a:extLst>
              </a:tr>
              <a:tr h="257125">
                <a:tc>
                  <a:txBody>
                    <a:bodyPr/>
                    <a:lstStyle/>
                    <a:p>
                      <a:pPr algn="l"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solidFill>
                      <a:srgbClr val="FFFFCC"/>
                    </a:solidFill>
                  </a:tcPr>
                </a:tc>
                <a:tc rowSpan="3">
                  <a:txBody>
                    <a:bodyPr/>
                    <a:lstStyle/>
                    <a:p>
                      <a:pPr algn="l" rtl="0" fontAlgn="ctr"/>
                      <a:r>
                        <a:rPr lang="es-EC" sz="1200" u="none" strike="noStrike" dirty="0">
                          <a:effectLst/>
                          <a:latin typeface="Times New Roman" pitchFamily="18" charset="0"/>
                          <a:cs typeface="Times New Roman" pitchFamily="18" charset="0"/>
                        </a:rPr>
                        <a:t> Liquidez</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Relación Corriente</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solidFill>
                      <a:srgbClr val="FFFFCC"/>
                    </a:solidFill>
                  </a:tcPr>
                </a:tc>
                <a:tc rowSpan="14">
                  <a:txBody>
                    <a:bodyPr/>
                    <a:lstStyle/>
                    <a:p>
                      <a:pPr algn="l" rtl="0" fontAlgn="ctr"/>
                      <a:r>
                        <a:rPr lang="es-EC" sz="1200" u="none" strike="noStrike" dirty="0">
                          <a:effectLst/>
                          <a:latin typeface="Times New Roman" pitchFamily="18" charset="0"/>
                          <a:cs typeface="Times New Roman" pitchFamily="18" charset="0"/>
                        </a:rPr>
                        <a:t>Preguntas dirigidas para el análisis financiero</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solidFill>
                      <a:srgbClr val="FFFFCC"/>
                    </a:solidFill>
                  </a:tcPr>
                </a:tc>
                <a:tc>
                  <a:txBody>
                    <a:bodyPr/>
                    <a:lstStyle/>
                    <a:p>
                      <a:pPr algn="just" rtl="0" fontAlgn="ctr"/>
                      <a:r>
                        <a:rPr lang="es-EC" sz="1200" u="none" strike="noStrike" dirty="0">
                          <a:effectLst/>
                          <a:latin typeface="Times New Roman" pitchFamily="18" charset="0"/>
                          <a:cs typeface="Times New Roman" pitchFamily="18" charset="0"/>
                        </a:rPr>
                        <a:t>Encuesta  y pruebas sustantivas</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xmlns="" val="10006"/>
                  </a:ext>
                </a:extLst>
              </a:tr>
              <a:tr h="182943">
                <a:tc>
                  <a:txBody>
                    <a:bodyPr/>
                    <a:lstStyle/>
                    <a:p>
                      <a:pPr algn="l"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vMerge="1">
                  <a:txBody>
                    <a:bodyPr/>
                    <a:lstStyle/>
                    <a:p>
                      <a:endParaRPr lang="es-EC"/>
                    </a:p>
                  </a:txBody>
                  <a:tcPr/>
                </a:tc>
                <a:tc>
                  <a:txBody>
                    <a:bodyPr/>
                    <a:lstStyle/>
                    <a:p>
                      <a:pPr algn="l" rtl="0" fontAlgn="ctr"/>
                      <a:r>
                        <a:rPr lang="es-EC" sz="1200" u="none" strike="noStrike" dirty="0">
                          <a:effectLst/>
                          <a:latin typeface="Times New Roman" pitchFamily="18" charset="0"/>
                          <a:cs typeface="Times New Roman" pitchFamily="18" charset="0"/>
                        </a:rPr>
                        <a:t>Prueba ácida</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vMerge="1">
                  <a:txBody>
                    <a:bodyPr/>
                    <a:lstStyle/>
                    <a:p>
                      <a:endParaRPr lang="es-EC"/>
                    </a:p>
                  </a:txBody>
                  <a:tcPr/>
                </a:tc>
                <a:tc>
                  <a:txBody>
                    <a:bodyPr/>
                    <a:lstStyle/>
                    <a:p>
                      <a:pPr algn="just" rtl="0" fontAlgn="ctr"/>
                      <a:r>
                        <a:rPr lang="es-EC" sz="1200" u="none" strike="noStrike" dirty="0">
                          <a:effectLst/>
                          <a:latin typeface="Times New Roman" pitchFamily="18" charset="0"/>
                          <a:cs typeface="Times New Roman" pitchFamily="18" charset="0"/>
                        </a:rPr>
                        <a:t> Análisis horizontal</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extLst>
                  <a:ext uri="{0D108BD9-81ED-4DB2-BD59-A6C34878D82A}">
                    <a16:rowId xmlns:a16="http://schemas.microsoft.com/office/drawing/2014/main" xmlns="" val="10007"/>
                  </a:ext>
                </a:extLst>
              </a:tr>
              <a:tr h="257125">
                <a:tc>
                  <a:txBody>
                    <a:bodyPr/>
                    <a:lstStyle/>
                    <a:p>
                      <a:pPr algn="l"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vMerge="1">
                  <a:txBody>
                    <a:bodyPr/>
                    <a:lstStyle/>
                    <a:p>
                      <a:endParaRPr lang="es-EC"/>
                    </a:p>
                  </a:txBody>
                  <a:tcPr/>
                </a:tc>
                <a:tc>
                  <a:txBody>
                    <a:bodyPr/>
                    <a:lstStyle/>
                    <a:p>
                      <a:pPr algn="l" rtl="0" fontAlgn="ctr"/>
                      <a:r>
                        <a:rPr lang="es-EC" sz="1200" u="none" strike="noStrike" dirty="0">
                          <a:effectLst/>
                          <a:latin typeface="Times New Roman" pitchFamily="18" charset="0"/>
                          <a:cs typeface="Times New Roman" pitchFamily="18" charset="0"/>
                        </a:rPr>
                        <a:t>Capital neto de trabajo</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B w="12700" cap="flat" cmpd="sng" algn="ctr">
                      <a:solidFill>
                        <a:schemeClr val="tx2">
                          <a:lumMod val="40000"/>
                          <a:lumOff val="60000"/>
                        </a:schemeClr>
                      </a:solidFill>
                      <a:prstDash val="solid"/>
                      <a:round/>
                      <a:headEnd type="none" w="med" len="med"/>
                      <a:tailEnd type="none" w="med" len="med"/>
                    </a:lnB>
                    <a:solidFill>
                      <a:srgbClr val="FFFFCC"/>
                    </a:solidFill>
                  </a:tcPr>
                </a:tc>
                <a:tc vMerge="1">
                  <a:txBody>
                    <a:bodyPr/>
                    <a:lstStyle/>
                    <a:p>
                      <a:endParaRPr lang="es-EC"/>
                    </a:p>
                  </a:txBody>
                  <a:tcPr/>
                </a:tc>
                <a:tc>
                  <a:txBody>
                    <a:bodyPr/>
                    <a:lstStyle/>
                    <a:p>
                      <a:pPr algn="just" rtl="0" fontAlgn="ctr"/>
                      <a:r>
                        <a:rPr lang="es-EC" sz="1200" u="none" strike="noStrike" dirty="0">
                          <a:effectLst/>
                          <a:latin typeface="Times New Roman" pitchFamily="18" charset="0"/>
                          <a:cs typeface="Times New Roman" pitchFamily="18" charset="0"/>
                        </a:rPr>
                        <a:t>Análisis vertical</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extLst>
                  <a:ext uri="{0D108BD9-81ED-4DB2-BD59-A6C34878D82A}">
                    <a16:rowId xmlns:a16="http://schemas.microsoft.com/office/drawing/2014/main" xmlns="" val="10008"/>
                  </a:ext>
                </a:extLst>
              </a:tr>
              <a:tr h="182943">
                <a:tc>
                  <a:txBody>
                    <a:bodyPr/>
                    <a:lstStyle/>
                    <a:p>
                      <a:pPr algn="l"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a:txBody>
                    <a:bodyPr/>
                    <a:lstStyle/>
                    <a:p>
                      <a:pPr algn="ctr"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2">
                          <a:lumMod val="40000"/>
                          <a:lumOff val="60000"/>
                        </a:schemeClr>
                      </a:solidFill>
                      <a:prstDash val="solid"/>
                      <a:round/>
                      <a:headEnd type="none" w="med" len="med"/>
                      <a:tailEnd type="none" w="med" len="med"/>
                    </a:lnT>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ROA</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2">
                          <a:lumMod val="40000"/>
                          <a:lumOff val="60000"/>
                        </a:schemeClr>
                      </a:solidFill>
                      <a:prstDash val="solid"/>
                      <a:round/>
                      <a:headEnd type="none" w="med" len="med"/>
                      <a:tailEnd type="none" w="med" len="med"/>
                    </a:lnT>
                    <a:solidFill>
                      <a:srgbClr val="FFFFCC"/>
                    </a:solidFill>
                  </a:tcPr>
                </a:tc>
                <a:tc vMerge="1">
                  <a:txBody>
                    <a:bodyPr/>
                    <a:lstStyle/>
                    <a:p>
                      <a:endParaRPr lang="es-EC"/>
                    </a:p>
                  </a:txBody>
                  <a:tcPr/>
                </a:tc>
                <a:tc>
                  <a:txBody>
                    <a:bodyPr/>
                    <a:lstStyle/>
                    <a:p>
                      <a:pPr algn="just" rtl="0" fontAlgn="ctr"/>
                      <a:r>
                        <a:rPr lang="es-EC" sz="1200" u="none" strike="noStrike">
                          <a:effectLst/>
                          <a:latin typeface="Times New Roman" pitchFamily="18" charset="0"/>
                          <a:cs typeface="Times New Roman" pitchFamily="18" charset="0"/>
                        </a:rPr>
                        <a:t>Indicadores financieros</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extLst>
                  <a:ext uri="{0D108BD9-81ED-4DB2-BD59-A6C34878D82A}">
                    <a16:rowId xmlns:a16="http://schemas.microsoft.com/office/drawing/2014/main" xmlns="" val="10009"/>
                  </a:ext>
                </a:extLst>
              </a:tr>
              <a:tr h="512120">
                <a:tc>
                  <a:txBody>
                    <a:bodyPr/>
                    <a:lstStyle/>
                    <a:p>
                      <a:pPr algn="l" rtl="0" fontAlgn="ctr"/>
                      <a:r>
                        <a:rPr lang="es-EC" sz="1200" u="none" strike="noStrike" dirty="0">
                          <a:effectLst/>
                          <a:latin typeface="Times New Roman" pitchFamily="18" charset="0"/>
                          <a:cs typeface="Times New Roman" pitchFamily="18" charset="0"/>
                        </a:rPr>
                        <a:t> Financiera</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a:txBody>
                    <a:bodyPr/>
                    <a:lstStyle/>
                    <a:p>
                      <a:pPr algn="just"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ROE</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vMerge="1">
                  <a:txBody>
                    <a:bodyPr/>
                    <a:lstStyle/>
                    <a:p>
                      <a:endParaRPr lang="es-EC"/>
                    </a:p>
                  </a:txBody>
                  <a:tcPr/>
                </a:tc>
                <a:tc>
                  <a:txBody>
                    <a:bodyPr/>
                    <a:lstStyle/>
                    <a:p>
                      <a:pPr algn="just" rtl="0" fontAlgn="ctr"/>
                      <a:r>
                        <a:rPr lang="es-EC" sz="1200" u="none" strike="noStrike" dirty="0">
                          <a:effectLst/>
                          <a:latin typeface="Times New Roman" pitchFamily="18" charset="0"/>
                          <a:cs typeface="Times New Roman" pitchFamily="18" charset="0"/>
                        </a:rPr>
                        <a:t>Correlaciones de Spearman entre Encuesta y los Indicadores financiero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extLst>
                  <a:ext uri="{0D108BD9-81ED-4DB2-BD59-A6C34878D82A}">
                    <a16:rowId xmlns:a16="http://schemas.microsoft.com/office/drawing/2014/main" xmlns="" val="10010"/>
                  </a:ext>
                </a:extLst>
              </a:tr>
              <a:tr h="512120">
                <a:tc>
                  <a:txBody>
                    <a:bodyPr/>
                    <a:lstStyle/>
                    <a:p>
                      <a:pPr algn="l" fontAlgn="t"/>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solidFill>
                      <a:srgbClr val="FFFFCC"/>
                    </a:solidFill>
                  </a:tcPr>
                </a:tc>
                <a:tc>
                  <a:txBody>
                    <a:bodyPr/>
                    <a:lstStyle/>
                    <a:p>
                      <a:pPr algn="just" rtl="0" fontAlgn="ctr"/>
                      <a:r>
                        <a:rPr lang="es-EC" sz="1200" u="none" strike="noStrike" dirty="0">
                          <a:effectLst/>
                          <a:latin typeface="Times New Roman" pitchFamily="18" charset="0"/>
                          <a:cs typeface="Times New Roman" pitchFamily="18" charset="0"/>
                        </a:rPr>
                        <a:t>Rentabilidad</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B w="12700" cap="flat" cmpd="sng" algn="ctr">
                      <a:solidFill>
                        <a:schemeClr val="tx2">
                          <a:lumMod val="40000"/>
                          <a:lumOff val="60000"/>
                        </a:schemeClr>
                      </a:solidFill>
                      <a:prstDash val="solid"/>
                      <a:round/>
                      <a:headEnd type="none" w="med" len="med"/>
                      <a:tailEnd type="none" w="med" len="med"/>
                    </a:lnB>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Rentabilidad Neta</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B w="12700" cap="flat" cmpd="sng" algn="ctr">
                      <a:solidFill>
                        <a:schemeClr val="tx2">
                          <a:lumMod val="40000"/>
                          <a:lumOff val="60000"/>
                        </a:schemeClr>
                      </a:solidFill>
                      <a:prstDash val="solid"/>
                      <a:round/>
                      <a:headEnd type="none" w="med" len="med"/>
                      <a:tailEnd type="none" w="med" len="med"/>
                    </a:lnB>
                    <a:solidFill>
                      <a:srgbClr val="FFFFCC"/>
                    </a:solidFill>
                  </a:tcPr>
                </a:tc>
                <a:tc vMerge="1">
                  <a:txBody>
                    <a:bodyPr/>
                    <a:lstStyle/>
                    <a:p>
                      <a:endParaRPr lang="es-EC"/>
                    </a:p>
                  </a:txBody>
                  <a:tcPr/>
                </a:tc>
                <a:tc>
                  <a:txBody>
                    <a:bodyPr/>
                    <a:lstStyle/>
                    <a:p>
                      <a:pPr algn="just" rtl="0" fontAlgn="ctr"/>
                      <a:r>
                        <a:rPr lang="es-EC" sz="1200" u="none" strike="noStrike" dirty="0">
                          <a:effectLst/>
                          <a:latin typeface="Times New Roman" pitchFamily="18" charset="0"/>
                          <a:cs typeface="Times New Roman" pitchFamily="18" charset="0"/>
                        </a:rPr>
                        <a:t>Correlaciones de Pearson entre indicadores de rentabilidad y los indicadores económicos</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extLst>
                  <a:ext uri="{0D108BD9-81ED-4DB2-BD59-A6C34878D82A}">
                    <a16:rowId xmlns:a16="http://schemas.microsoft.com/office/drawing/2014/main" xmlns="" val="10011"/>
                  </a:ext>
                </a:extLst>
              </a:tr>
              <a:tr h="257125">
                <a:tc>
                  <a:txBody>
                    <a:bodyPr/>
                    <a:lstStyle/>
                    <a:p>
                      <a:pPr algn="l" fontAlgn="t"/>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solidFill>
                      <a:srgbClr val="FFFFCC"/>
                    </a:solidFill>
                  </a:tcPr>
                </a:tc>
                <a:tc>
                  <a:txBody>
                    <a:bodyPr/>
                    <a:lstStyle/>
                    <a:p>
                      <a:pPr algn="ctr" rtl="0" fontAlgn="ctr"/>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2">
                          <a:lumMod val="40000"/>
                          <a:lumOff val="60000"/>
                        </a:schemeClr>
                      </a:solidFill>
                      <a:prstDash val="solid"/>
                      <a:round/>
                      <a:headEnd type="none" w="med" len="med"/>
                      <a:tailEnd type="none" w="med" len="med"/>
                    </a:lnT>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Endeudamiento del activo</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2">
                          <a:lumMod val="40000"/>
                          <a:lumOff val="60000"/>
                        </a:schemeClr>
                      </a:solidFill>
                      <a:prstDash val="solid"/>
                      <a:round/>
                      <a:headEnd type="none" w="med" len="med"/>
                      <a:tailEnd type="none" w="med" len="med"/>
                    </a:lnT>
                    <a:solidFill>
                      <a:srgbClr val="FFFFCC"/>
                    </a:solidFill>
                  </a:tcPr>
                </a:tc>
                <a:tc vMerge="1">
                  <a:txBody>
                    <a:bodyPr/>
                    <a:lstStyle/>
                    <a:p>
                      <a:endParaRPr lang="es-EC"/>
                    </a:p>
                  </a:txBody>
                  <a:tcPr/>
                </a:tc>
                <a:tc rowSpan="8">
                  <a:txBody>
                    <a:bodyPr/>
                    <a:lstStyle/>
                    <a:p>
                      <a:pPr algn="just"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p>
                      <a:pPr algn="just"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p>
                      <a:pPr algn="just"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p>
                      <a:pPr algn="just"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p>
                      <a:pPr algn="just"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p>
                      <a:pPr algn="just"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p>
                      <a:pPr algn="just" fontAlgn="t"/>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solidFill>
                      <a:srgbClr val="FFFFCC"/>
                    </a:solidFill>
                  </a:tcPr>
                </a:tc>
                <a:extLst>
                  <a:ext uri="{0D108BD9-81ED-4DB2-BD59-A6C34878D82A}">
                    <a16:rowId xmlns:a16="http://schemas.microsoft.com/office/drawing/2014/main" xmlns="" val="10012"/>
                  </a:ext>
                </a:extLst>
              </a:tr>
              <a:tr h="257125">
                <a:tc>
                  <a:txBody>
                    <a:bodyPr/>
                    <a:lstStyle/>
                    <a:p>
                      <a:pPr algn="l" fontAlgn="t"/>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solidFill>
                      <a:srgbClr val="FFFFCC"/>
                    </a:solidFill>
                  </a:tcPr>
                </a:tc>
                <a:tc>
                  <a:txBody>
                    <a:bodyPr/>
                    <a:lstStyle/>
                    <a:p>
                      <a:pPr algn="ctr" rtl="0" fontAlgn="ctr"/>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Endeudamiento patrimonial</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vMerge="1">
                  <a:txBody>
                    <a:bodyPr/>
                    <a:lstStyle/>
                    <a:p>
                      <a:endParaRPr lang="es-EC"/>
                    </a:p>
                  </a:txBody>
                  <a:tcPr/>
                </a:tc>
                <a:tc vMerge="1">
                  <a:txBody>
                    <a:bodyPr/>
                    <a:lstStyle/>
                    <a:p>
                      <a:pPr algn="just" fontAlgn="t"/>
                      <a:endParaRPr lang="es-EC" sz="1600" b="0" i="0" u="none" strike="noStrike" dirty="0">
                        <a:solidFill>
                          <a:srgbClr val="000000"/>
                        </a:solidFill>
                        <a:effectLst/>
                        <a:latin typeface="Times New Roman" pitchFamily="18" charset="0"/>
                        <a:cs typeface="Times New Roman" pitchFamily="18" charset="0"/>
                      </a:endParaRPr>
                    </a:p>
                  </a:txBody>
                  <a:tcPr marL="4070" marR="4070" marT="4070" marB="0"/>
                </a:tc>
                <a:extLst>
                  <a:ext uri="{0D108BD9-81ED-4DB2-BD59-A6C34878D82A}">
                    <a16:rowId xmlns:a16="http://schemas.microsoft.com/office/drawing/2014/main" xmlns="" val="10013"/>
                  </a:ext>
                </a:extLst>
              </a:tr>
              <a:tr h="257125">
                <a:tc>
                  <a:txBody>
                    <a:bodyPr/>
                    <a:lstStyle/>
                    <a:p>
                      <a:pPr algn="l" fontAlgn="t"/>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solidFill>
                      <a:srgbClr val="FFFFCC"/>
                    </a:solidFill>
                  </a:tcPr>
                </a:tc>
                <a:tc>
                  <a:txBody>
                    <a:bodyPr/>
                    <a:lstStyle/>
                    <a:p>
                      <a:pPr algn="ctr" rtl="0" fontAlgn="ctr"/>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Apalancamiento</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vMerge="1">
                  <a:txBody>
                    <a:bodyPr/>
                    <a:lstStyle/>
                    <a:p>
                      <a:endParaRPr lang="es-EC"/>
                    </a:p>
                  </a:txBody>
                  <a:tcPr/>
                </a:tc>
                <a:tc vMerge="1">
                  <a:txBody>
                    <a:bodyPr/>
                    <a:lstStyle/>
                    <a:p>
                      <a:pPr algn="just" fontAlgn="t"/>
                      <a:endParaRPr lang="es-EC" sz="1600" b="0" i="0" u="none" strike="noStrike" dirty="0">
                        <a:solidFill>
                          <a:srgbClr val="000000"/>
                        </a:solidFill>
                        <a:effectLst/>
                        <a:latin typeface="Times New Roman" pitchFamily="18" charset="0"/>
                        <a:cs typeface="Times New Roman" pitchFamily="18" charset="0"/>
                      </a:endParaRPr>
                    </a:p>
                  </a:txBody>
                  <a:tcPr marL="4070" marR="4070" marT="4070" marB="0"/>
                </a:tc>
                <a:extLst>
                  <a:ext uri="{0D108BD9-81ED-4DB2-BD59-A6C34878D82A}">
                    <a16:rowId xmlns:a16="http://schemas.microsoft.com/office/drawing/2014/main" xmlns="" val="10014"/>
                  </a:ext>
                </a:extLst>
              </a:tr>
              <a:tr h="182943">
                <a:tc rowSpan="2">
                  <a:txBody>
                    <a:bodyPr/>
                    <a:lstStyle/>
                    <a:p>
                      <a:pPr algn="l" fontAlgn="t"/>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solidFill>
                      <a:srgbClr val="FFFFCC"/>
                    </a:solidFill>
                  </a:tcPr>
                </a:tc>
                <a:tc>
                  <a:txBody>
                    <a:bodyPr/>
                    <a:lstStyle/>
                    <a:p>
                      <a:pPr algn="just" rtl="0" fontAlgn="ctr"/>
                      <a:r>
                        <a:rPr lang="es-ES" sz="1200" b="0" i="0" u="none" strike="noStrike">
                          <a:solidFill>
                            <a:srgbClr val="000000"/>
                          </a:solidFill>
                          <a:effectLst/>
                          <a:latin typeface="Times New Roman" pitchFamily="18" charset="0"/>
                          <a:cs typeface="Times New Roman" pitchFamily="18" charset="0"/>
                        </a:rPr>
                        <a:t>E</a:t>
                      </a:r>
                      <a:r>
                        <a:rPr lang="es-EC" sz="1200" b="0" i="0" u="none" strike="noStrike">
                          <a:solidFill>
                            <a:srgbClr val="000000"/>
                          </a:solidFill>
                          <a:effectLst/>
                          <a:latin typeface="Times New Roman" pitchFamily="18" charset="0"/>
                          <a:cs typeface="Times New Roman" pitchFamily="18" charset="0"/>
                        </a:rPr>
                        <a:t>ndeudamiento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B w="12700" cap="flat" cmpd="sng" algn="ctr">
                      <a:solidFill>
                        <a:schemeClr val="tx2">
                          <a:lumMod val="40000"/>
                          <a:lumOff val="60000"/>
                        </a:schemeClr>
                      </a:solidFill>
                      <a:prstDash val="solid"/>
                      <a:round/>
                      <a:headEnd type="none" w="med" len="med"/>
                      <a:tailEnd type="none" w="med" len="med"/>
                    </a:lnB>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Cobertura de Interés</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B w="12700" cap="flat" cmpd="sng" algn="ctr">
                      <a:solidFill>
                        <a:schemeClr val="tx2">
                          <a:lumMod val="40000"/>
                          <a:lumOff val="60000"/>
                        </a:schemeClr>
                      </a:solidFill>
                      <a:prstDash val="solid"/>
                      <a:round/>
                      <a:headEnd type="none" w="med" len="med"/>
                      <a:tailEnd type="none" w="med" len="med"/>
                    </a:lnB>
                    <a:solidFill>
                      <a:srgbClr val="FFFFCC"/>
                    </a:solidFill>
                  </a:tcPr>
                </a:tc>
                <a:tc vMerge="1">
                  <a:txBody>
                    <a:bodyPr/>
                    <a:lstStyle/>
                    <a:p>
                      <a:endParaRPr lang="es-EC"/>
                    </a:p>
                  </a:txBody>
                  <a:tcPr/>
                </a:tc>
                <a:tc vMerge="1">
                  <a:txBody>
                    <a:bodyPr/>
                    <a:lstStyle/>
                    <a:p>
                      <a:pPr algn="just" fontAlgn="t"/>
                      <a:endParaRPr lang="es-EC" sz="1600" b="0" i="0" u="none" strike="noStrike" dirty="0">
                        <a:solidFill>
                          <a:srgbClr val="000000"/>
                        </a:solidFill>
                        <a:effectLst/>
                        <a:latin typeface="Times New Roman" pitchFamily="18" charset="0"/>
                        <a:cs typeface="Times New Roman" pitchFamily="18" charset="0"/>
                      </a:endParaRPr>
                    </a:p>
                  </a:txBody>
                  <a:tcPr marL="4070" marR="4070" marT="4070" marB="0"/>
                </a:tc>
                <a:extLst>
                  <a:ext uri="{0D108BD9-81ED-4DB2-BD59-A6C34878D82A}">
                    <a16:rowId xmlns:a16="http://schemas.microsoft.com/office/drawing/2014/main" xmlns="" val="10015"/>
                  </a:ext>
                </a:extLst>
              </a:tr>
              <a:tr h="182943">
                <a:tc vMerge="1">
                  <a:txBody>
                    <a:bodyPr/>
                    <a:lstStyle/>
                    <a:p>
                      <a:endParaRPr lang="es-EC"/>
                    </a:p>
                  </a:txBody>
                  <a:tcPr/>
                </a:tc>
                <a:tc rowSpan="4">
                  <a:txBody>
                    <a:bodyPr/>
                    <a:lstStyle/>
                    <a:p>
                      <a:pPr algn="l" rtl="0" fontAlgn="ctr"/>
                      <a:r>
                        <a:rPr lang="es-EC" sz="1200" u="none" strike="noStrike" dirty="0">
                          <a:effectLst/>
                          <a:latin typeface="Times New Roman" pitchFamily="18" charset="0"/>
                          <a:cs typeface="Times New Roman" pitchFamily="18" charset="0"/>
                        </a:rPr>
                        <a:t> </a:t>
                      </a:r>
                    </a:p>
                    <a:p>
                      <a:pPr algn="l" rtl="0" fontAlgn="ctr"/>
                      <a:endParaRPr lang="es-EC" sz="1200" u="none" strike="noStrike" dirty="0">
                        <a:effectLst/>
                        <a:latin typeface="Times New Roman" pitchFamily="18" charset="0"/>
                        <a:cs typeface="Times New Roman" pitchFamily="18" charset="0"/>
                      </a:endParaRPr>
                    </a:p>
                    <a:p>
                      <a:pPr algn="l" rtl="0" fontAlgn="ctr"/>
                      <a:endParaRPr lang="es-EC" sz="1200" u="none" strike="noStrike" dirty="0">
                        <a:effectLst/>
                        <a:latin typeface="Times New Roman" pitchFamily="18" charset="0"/>
                        <a:cs typeface="Times New Roman" pitchFamily="18" charset="0"/>
                      </a:endParaRPr>
                    </a:p>
                    <a:p>
                      <a:pPr algn="l" rtl="0" fontAlgn="ctr"/>
                      <a:r>
                        <a:rPr lang="es-EC" sz="1200" u="none" strike="noStrike" dirty="0">
                          <a:effectLst/>
                          <a:latin typeface="Times New Roman" pitchFamily="18" charset="0"/>
                          <a:cs typeface="Times New Roman" pitchFamily="18" charset="0"/>
                        </a:rPr>
                        <a:t>Gestión</a:t>
                      </a:r>
                      <a:endParaRPr lang="es-EC" sz="1200" b="0" i="0" u="none" strike="noStrike" dirty="0">
                        <a:solidFill>
                          <a:srgbClr val="000000"/>
                        </a:solidFill>
                        <a:effectLst/>
                        <a:latin typeface="Times New Roman" pitchFamily="18" charset="0"/>
                        <a:cs typeface="Times New Roman" pitchFamily="18" charset="0"/>
                      </a:endParaRPr>
                    </a:p>
                    <a:p>
                      <a:pPr algn="l"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p>
                      <a:pPr algn="l" rtl="0" fontAlgn="ctr"/>
                      <a:r>
                        <a:rPr lang="es-EC" sz="1200" u="none" strike="noStrike" dirty="0">
                          <a:effectLst/>
                          <a:latin typeface="Times New Roman" pitchFamily="18" charset="0"/>
                          <a:cs typeface="Times New Roman" pitchFamily="18" charset="0"/>
                        </a:rPr>
                        <a:t>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2">
                          <a:lumMod val="40000"/>
                          <a:lumOff val="60000"/>
                        </a:schemeClr>
                      </a:solidFill>
                      <a:prstDash val="solid"/>
                      <a:round/>
                      <a:headEnd type="none" w="med" len="med"/>
                      <a:tailEnd type="none" w="med" len="med"/>
                    </a:lnT>
                    <a:solidFill>
                      <a:srgbClr val="FFFFCC"/>
                    </a:solidFill>
                  </a:tcPr>
                </a:tc>
                <a:tc>
                  <a:txBody>
                    <a:bodyPr/>
                    <a:lstStyle/>
                    <a:p>
                      <a:pPr algn="l" rtl="0" fontAlgn="ct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lnT w="12700" cap="flat" cmpd="sng" algn="ctr">
                      <a:solidFill>
                        <a:schemeClr val="tx2">
                          <a:lumMod val="40000"/>
                          <a:lumOff val="60000"/>
                        </a:schemeClr>
                      </a:solidFill>
                      <a:prstDash val="solid"/>
                      <a:round/>
                      <a:headEnd type="none" w="med" len="med"/>
                      <a:tailEnd type="none" w="med" len="med"/>
                    </a:lnT>
                    <a:solidFill>
                      <a:srgbClr val="FFFFCC"/>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16"/>
                  </a:ext>
                </a:extLst>
              </a:tr>
              <a:tr h="257125">
                <a:tc>
                  <a:txBody>
                    <a:bodyPr/>
                    <a:lstStyle/>
                    <a:p>
                      <a:pPr algn="l" fontAlgn="t"/>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solidFill>
                      <a:srgbClr val="FFFFCC"/>
                    </a:solidFill>
                  </a:tcPr>
                </a:tc>
                <a:tc vMerge="1">
                  <a:txBody>
                    <a:bodyPr/>
                    <a:lstStyle/>
                    <a:p>
                      <a:pPr algn="l" rtl="0" fontAlgn="ct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Rotación de cartera</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vMerge="1">
                  <a:txBody>
                    <a:bodyPr/>
                    <a:lstStyle/>
                    <a:p>
                      <a:endParaRPr lang="es-EC"/>
                    </a:p>
                  </a:txBody>
                  <a:tcPr/>
                </a:tc>
                <a:tc vMerge="1">
                  <a:txBody>
                    <a:bodyPr/>
                    <a:lstStyle/>
                    <a:p>
                      <a:pPr algn="just" fontAlgn="t"/>
                      <a:endParaRPr lang="es-EC" sz="1600" b="0" i="0" u="none" strike="noStrike" dirty="0">
                        <a:solidFill>
                          <a:srgbClr val="000000"/>
                        </a:solidFill>
                        <a:effectLst/>
                        <a:latin typeface="Times New Roman" pitchFamily="18" charset="0"/>
                        <a:cs typeface="Times New Roman" pitchFamily="18" charset="0"/>
                      </a:endParaRPr>
                    </a:p>
                  </a:txBody>
                  <a:tcPr marL="4070" marR="4070" marT="4070" marB="0"/>
                </a:tc>
                <a:extLst>
                  <a:ext uri="{0D108BD9-81ED-4DB2-BD59-A6C34878D82A}">
                    <a16:rowId xmlns:a16="http://schemas.microsoft.com/office/drawing/2014/main" xmlns="" val="10017"/>
                  </a:ext>
                </a:extLst>
              </a:tr>
              <a:tr h="384622">
                <a:tc>
                  <a:txBody>
                    <a:bodyPr/>
                    <a:lstStyle/>
                    <a:p>
                      <a:pPr algn="l" fontAlgn="t"/>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solidFill>
                      <a:srgbClr val="FFFFCC"/>
                    </a:solidFill>
                  </a:tcPr>
                </a:tc>
                <a:tc vMerge="1">
                  <a:txBody>
                    <a:bodyPr/>
                    <a:lstStyle/>
                    <a:p>
                      <a:pPr algn="l" rtl="0" fontAlgn="ct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Rotación cuentas por pagar</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vMerge="1">
                  <a:txBody>
                    <a:bodyPr/>
                    <a:lstStyle/>
                    <a:p>
                      <a:endParaRPr lang="es-EC"/>
                    </a:p>
                  </a:txBody>
                  <a:tcPr/>
                </a:tc>
                <a:tc vMerge="1">
                  <a:txBody>
                    <a:bodyPr/>
                    <a:lstStyle/>
                    <a:p>
                      <a:pPr algn="just" fontAlgn="t"/>
                      <a:endParaRPr lang="es-EC" sz="1600" b="0" i="0" u="none" strike="noStrike" dirty="0">
                        <a:solidFill>
                          <a:srgbClr val="000000"/>
                        </a:solidFill>
                        <a:effectLst/>
                        <a:latin typeface="Times New Roman" pitchFamily="18" charset="0"/>
                        <a:cs typeface="Times New Roman" pitchFamily="18" charset="0"/>
                      </a:endParaRPr>
                    </a:p>
                  </a:txBody>
                  <a:tcPr marL="4070" marR="4070" marT="4070" marB="0"/>
                </a:tc>
                <a:extLst>
                  <a:ext uri="{0D108BD9-81ED-4DB2-BD59-A6C34878D82A}">
                    <a16:rowId xmlns:a16="http://schemas.microsoft.com/office/drawing/2014/main" xmlns="" val="10018"/>
                  </a:ext>
                </a:extLst>
              </a:tr>
              <a:tr h="257125">
                <a:tc>
                  <a:txBody>
                    <a:bodyPr/>
                    <a:lstStyle/>
                    <a:p>
                      <a:pPr algn="l" fontAlgn="t"/>
                      <a:r>
                        <a:rPr lang="es-EC" sz="1200" u="none" strike="noStrike">
                          <a:effectLst/>
                          <a:latin typeface="Times New Roman" pitchFamily="18" charset="0"/>
                          <a:cs typeface="Times New Roman" pitchFamily="18" charset="0"/>
                        </a:rPr>
                        <a:t> </a:t>
                      </a:r>
                      <a:endParaRPr lang="es-EC" sz="1200" b="0" i="0" u="none" strike="noStrike">
                        <a:solidFill>
                          <a:srgbClr val="000000"/>
                        </a:solidFill>
                        <a:effectLst/>
                        <a:latin typeface="Times New Roman" pitchFamily="18" charset="0"/>
                        <a:cs typeface="Times New Roman" pitchFamily="18" charset="0"/>
                      </a:endParaRPr>
                    </a:p>
                  </a:txBody>
                  <a:tcPr marL="5426" marR="5426" marT="4070" marB="0">
                    <a:solidFill>
                      <a:srgbClr val="FFFFCC"/>
                    </a:solidFill>
                  </a:tcPr>
                </a:tc>
                <a:tc vMerge="1">
                  <a:txBody>
                    <a:bodyPr/>
                    <a:lstStyle/>
                    <a:p>
                      <a:pPr algn="l" rtl="0" fontAlgn="ct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a:txBody>
                    <a:bodyPr/>
                    <a:lstStyle/>
                    <a:p>
                      <a:pPr algn="l" rtl="0" fontAlgn="ctr"/>
                      <a:r>
                        <a:rPr lang="es-EC" sz="1200" u="none" strike="noStrike" dirty="0">
                          <a:effectLst/>
                          <a:latin typeface="Times New Roman" pitchFamily="18" charset="0"/>
                          <a:cs typeface="Times New Roman" pitchFamily="18" charset="0"/>
                        </a:rPr>
                        <a:t>Rotación inventario </a:t>
                      </a:r>
                      <a:endParaRPr lang="es-EC" sz="1200" b="0" i="0" u="none" strike="noStrike" dirty="0">
                        <a:solidFill>
                          <a:srgbClr val="000000"/>
                        </a:solidFill>
                        <a:effectLst/>
                        <a:latin typeface="Times New Roman" pitchFamily="18" charset="0"/>
                        <a:cs typeface="Times New Roman" pitchFamily="18" charset="0"/>
                      </a:endParaRPr>
                    </a:p>
                  </a:txBody>
                  <a:tcPr marL="5426" marR="5426" marT="4070" marB="0" anchor="ctr">
                    <a:solidFill>
                      <a:srgbClr val="FFFFCC"/>
                    </a:solidFill>
                  </a:tcPr>
                </a:tc>
                <a:tc vMerge="1">
                  <a:txBody>
                    <a:bodyPr/>
                    <a:lstStyle/>
                    <a:p>
                      <a:endParaRPr lang="es-EC"/>
                    </a:p>
                  </a:txBody>
                  <a:tcPr/>
                </a:tc>
                <a:tc vMerge="1">
                  <a:txBody>
                    <a:bodyPr/>
                    <a:lstStyle/>
                    <a:p>
                      <a:pPr algn="just" fontAlgn="t"/>
                      <a:endParaRPr lang="es-EC" sz="1600" b="0" i="0" u="none" strike="noStrike" dirty="0">
                        <a:solidFill>
                          <a:srgbClr val="000000"/>
                        </a:solidFill>
                        <a:effectLst/>
                        <a:latin typeface="Times New Roman" pitchFamily="18" charset="0"/>
                        <a:cs typeface="Times New Roman" pitchFamily="18" charset="0"/>
                      </a:endParaRPr>
                    </a:p>
                  </a:txBody>
                  <a:tcPr marL="4070" marR="4070" marT="4070" marB="0"/>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3320899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xmlns="" id="{E04DB0F3-D733-4E09-A042-9E3CC6F31646}"/>
              </a:ext>
            </a:extLst>
          </p:cNvPr>
          <p:cNvSpPr/>
          <p:nvPr/>
        </p:nvSpPr>
        <p:spPr>
          <a:xfrm>
            <a:off x="2720705" y="2132856"/>
            <a:ext cx="6828023" cy="1754326"/>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CAPÍTULO III</a:t>
            </a:r>
          </a:p>
          <a:p>
            <a:pPr algn="ctr"/>
            <a:r>
              <a:rPr lang="es-E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DATOS</a:t>
            </a:r>
            <a:endPar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14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a:extLst>
              <a:ext uri="{FF2B5EF4-FFF2-40B4-BE49-F238E27FC236}">
                <a16:creationId xmlns:a16="http://schemas.microsoft.com/office/drawing/2014/main" xmlns="" id="{8C581980-364A-4ECD-955C-00D4DD73CF5C}"/>
              </a:ext>
            </a:extLst>
          </p:cNvPr>
          <p:cNvSpPr/>
          <p:nvPr/>
        </p:nvSpPr>
        <p:spPr>
          <a:xfrm>
            <a:off x="4727054" y="412627"/>
            <a:ext cx="2166170" cy="400110"/>
          </a:xfrm>
          <a:prstGeom prst="rect">
            <a:avLst/>
          </a:prstGeom>
          <a:noFill/>
        </p:spPr>
        <p:txBody>
          <a:bodyPr wrap="none" lIns="91440" tIns="45720" rIns="91440" bIns="45720">
            <a:spAutoFit/>
          </a:bodyPr>
          <a:lstStyle/>
          <a:p>
            <a:pPr algn="ctr"/>
            <a:r>
              <a:rPr lang="es-ES" sz="2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Factores Externos</a:t>
            </a:r>
          </a:p>
        </p:txBody>
      </p:sp>
      <p:graphicFrame>
        <p:nvGraphicFramePr>
          <p:cNvPr id="7" name="Gráfico 2">
            <a:extLst>
              <a:ext uri="{FF2B5EF4-FFF2-40B4-BE49-F238E27FC236}">
                <a16:creationId xmlns:a16="http://schemas.microsoft.com/office/drawing/2014/main" xmlns="" id="{B31B771B-71F9-45DF-94AE-3D863BDEB894}"/>
              </a:ext>
            </a:extLst>
          </p:cNvPr>
          <p:cNvGraphicFramePr/>
          <p:nvPr>
            <p:extLst>
              <p:ext uri="{D42A27DB-BD31-4B8C-83A1-F6EECF244321}">
                <p14:modId xmlns:p14="http://schemas.microsoft.com/office/powerpoint/2010/main" val="1467545245"/>
              </p:ext>
            </p:extLst>
          </p:nvPr>
        </p:nvGraphicFramePr>
        <p:xfrm>
          <a:off x="6426875" y="812737"/>
          <a:ext cx="5567894" cy="2854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3">
            <a:extLst>
              <a:ext uri="{FF2B5EF4-FFF2-40B4-BE49-F238E27FC236}">
                <a16:creationId xmlns:a16="http://schemas.microsoft.com/office/drawing/2014/main" xmlns="" id="{30594CB6-A9C9-4E3A-8AA2-107BF8D736DE}"/>
              </a:ext>
            </a:extLst>
          </p:cNvPr>
          <p:cNvGraphicFramePr/>
          <p:nvPr>
            <p:extLst>
              <p:ext uri="{D42A27DB-BD31-4B8C-83A1-F6EECF244321}">
                <p14:modId xmlns:p14="http://schemas.microsoft.com/office/powerpoint/2010/main" val="2614939701"/>
              </p:ext>
            </p:extLst>
          </p:nvPr>
        </p:nvGraphicFramePr>
        <p:xfrm>
          <a:off x="119329" y="812737"/>
          <a:ext cx="6047885" cy="2927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4">
            <a:extLst>
              <a:ext uri="{FF2B5EF4-FFF2-40B4-BE49-F238E27FC236}">
                <a16:creationId xmlns:a16="http://schemas.microsoft.com/office/drawing/2014/main" xmlns="" id="{D5BF7A6F-7999-4321-8116-849BA8D38425}"/>
              </a:ext>
            </a:extLst>
          </p:cNvPr>
          <p:cNvGraphicFramePr/>
          <p:nvPr>
            <p:extLst>
              <p:ext uri="{D42A27DB-BD31-4B8C-83A1-F6EECF244321}">
                <p14:modId xmlns:p14="http://schemas.microsoft.com/office/powerpoint/2010/main" val="4204914355"/>
              </p:ext>
            </p:extLst>
          </p:nvPr>
        </p:nvGraphicFramePr>
        <p:xfrm>
          <a:off x="119329" y="3817101"/>
          <a:ext cx="6047885"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Rectángulo"/>
          <p:cNvSpPr/>
          <p:nvPr/>
        </p:nvSpPr>
        <p:spPr>
          <a:xfrm>
            <a:off x="4091454" y="6494084"/>
            <a:ext cx="3113353" cy="307777"/>
          </a:xfrm>
          <a:prstGeom prst="rect">
            <a:avLst/>
          </a:prstGeom>
        </p:spPr>
        <p:txBody>
          <a:bodyPr wrap="none">
            <a:spAutoFit/>
          </a:bodyPr>
          <a:lstStyle/>
          <a:p>
            <a:r>
              <a:rPr lang="es-ES" sz="1400" dirty="0">
                <a:latin typeface="Times New Roman" pitchFamily="18" charset="0"/>
                <a:cs typeface="Times New Roman" pitchFamily="18" charset="0"/>
              </a:rPr>
              <a:t>Fuente: Banco Central del Ecuador 2017</a:t>
            </a:r>
            <a:endParaRPr lang="es-EC" sz="1400" dirty="0">
              <a:latin typeface="Times New Roman" pitchFamily="18" charset="0"/>
              <a:cs typeface="Times New Roman" pitchFamily="18" charset="0"/>
            </a:endParaRPr>
          </a:p>
        </p:txBody>
      </p:sp>
      <p:sp>
        <p:nvSpPr>
          <p:cNvPr id="2" name="CuadroTexto 1">
            <a:extLst>
              <a:ext uri="{FF2B5EF4-FFF2-40B4-BE49-F238E27FC236}">
                <a16:creationId xmlns:a16="http://schemas.microsoft.com/office/drawing/2014/main" xmlns="" id="{C8F91FD4-BFD9-4EAE-84F1-22323A68FEB8}"/>
              </a:ext>
            </a:extLst>
          </p:cNvPr>
          <p:cNvSpPr txBox="1"/>
          <p:nvPr/>
        </p:nvSpPr>
        <p:spPr>
          <a:xfrm>
            <a:off x="4447321" y="56139"/>
            <a:ext cx="2757486" cy="461665"/>
          </a:xfrm>
          <a:prstGeom prst="rect">
            <a:avLst/>
          </a:prstGeom>
          <a:noFill/>
        </p:spPr>
        <p:txBody>
          <a:bodyPr wrap="none" rtlCol="0">
            <a:spAutoFit/>
          </a:bodyPr>
          <a:lstStyle/>
          <a:p>
            <a:r>
              <a:rPr lang="es-ES" sz="2400" b="1" u="sng" dirty="0">
                <a:latin typeface="Times New Roman" panose="02020603050405020304" pitchFamily="18" charset="0"/>
                <a:cs typeface="Times New Roman" panose="02020603050405020304" pitchFamily="18" charset="0"/>
              </a:rPr>
              <a:t>Análisis Económico</a:t>
            </a:r>
            <a:endParaRPr lang="es-EC" sz="2400" b="1" u="sng" dirty="0">
              <a:latin typeface="Times New Roman" panose="02020603050405020304" pitchFamily="18" charset="0"/>
              <a:cs typeface="Times New Roman" panose="02020603050405020304" pitchFamily="18" charset="0"/>
            </a:endParaRPr>
          </a:p>
        </p:txBody>
      </p:sp>
      <p:graphicFrame>
        <p:nvGraphicFramePr>
          <p:cNvPr id="9" name="Gráfico 8">
            <a:extLst>
              <a:ext uri="{FF2B5EF4-FFF2-40B4-BE49-F238E27FC236}">
                <a16:creationId xmlns:a16="http://schemas.microsoft.com/office/drawing/2014/main" xmlns="" id="{4C2A283A-8962-463F-9E6F-C3C4AD5A2396}"/>
              </a:ext>
            </a:extLst>
          </p:cNvPr>
          <p:cNvGraphicFramePr>
            <a:graphicFrameLocks/>
          </p:cNvGraphicFramePr>
          <p:nvPr>
            <p:extLst>
              <p:ext uri="{D42A27DB-BD31-4B8C-83A1-F6EECF244321}">
                <p14:modId xmlns:p14="http://schemas.microsoft.com/office/powerpoint/2010/main" val="2469767502"/>
              </p:ext>
            </p:extLst>
          </p:nvPr>
        </p:nvGraphicFramePr>
        <p:xfrm>
          <a:off x="6426875" y="3740158"/>
          <a:ext cx="5567893" cy="230510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ángulo 3">
            <a:extLst>
              <a:ext uri="{FF2B5EF4-FFF2-40B4-BE49-F238E27FC236}">
                <a16:creationId xmlns:a16="http://schemas.microsoft.com/office/drawing/2014/main" xmlns="" id="{587C56E2-9725-4DAD-9332-B9CEF5F4BE39}"/>
              </a:ext>
            </a:extLst>
          </p:cNvPr>
          <p:cNvSpPr/>
          <p:nvPr/>
        </p:nvSpPr>
        <p:spPr>
          <a:xfrm>
            <a:off x="6426875" y="6098352"/>
            <a:ext cx="5314080" cy="261610"/>
          </a:xfrm>
          <a:prstGeom prst="rect">
            <a:avLst/>
          </a:prstGeom>
        </p:spPr>
        <p:txBody>
          <a:bodyPr wrap="square">
            <a:spAutoFit/>
          </a:bodyPr>
          <a:lstStyle/>
          <a:p>
            <a:r>
              <a:rPr lang="es-EC" sz="1100" dirty="0">
                <a:solidFill>
                  <a:srgbClr val="000000"/>
                </a:solidFill>
                <a:latin typeface="Times New Roman" panose="02020603050405020304" pitchFamily="18" charset="0"/>
              </a:rPr>
              <a:t>Obligaciones con instituciones financieras</a:t>
            </a:r>
            <a:r>
              <a:rPr lang="es-EC" sz="1100" dirty="0"/>
              <a:t> </a:t>
            </a:r>
            <a:r>
              <a:rPr lang="es-EC" sz="1100" dirty="0">
                <a:solidFill>
                  <a:srgbClr val="000000"/>
                </a:solidFill>
                <a:latin typeface="Times New Roman" panose="02020603050405020304" pitchFamily="18" charset="0"/>
              </a:rPr>
              <a:t>510586,57</a:t>
            </a:r>
            <a:r>
              <a:rPr lang="es-EC" sz="1100" dirty="0"/>
              <a:t> </a:t>
            </a:r>
            <a:r>
              <a:rPr lang="es-EC" sz="1100" dirty="0">
                <a:solidFill>
                  <a:srgbClr val="000000"/>
                </a:solidFill>
                <a:latin typeface="Times New Roman" panose="02020603050405020304" pitchFamily="18" charset="0"/>
              </a:rPr>
              <a:t>309090,2</a:t>
            </a:r>
            <a:r>
              <a:rPr lang="es-EC" sz="1100" dirty="0"/>
              <a:t> </a:t>
            </a:r>
            <a:r>
              <a:rPr lang="es-EC" sz="1100" dirty="0">
                <a:solidFill>
                  <a:srgbClr val="000000"/>
                </a:solidFill>
                <a:latin typeface="Times New Roman" panose="02020603050405020304" pitchFamily="18" charset="0"/>
              </a:rPr>
              <a:t>370283,71</a:t>
            </a:r>
            <a:r>
              <a:rPr lang="es-EC" sz="1100" dirty="0"/>
              <a:t> </a:t>
            </a:r>
            <a:r>
              <a:rPr lang="es-EC" sz="1100" dirty="0">
                <a:solidFill>
                  <a:srgbClr val="000000"/>
                </a:solidFill>
                <a:latin typeface="Times New Roman" panose="02020603050405020304" pitchFamily="18" charset="0"/>
              </a:rPr>
              <a:t>735585,92</a:t>
            </a:r>
            <a:r>
              <a:rPr lang="es-EC" sz="1100" dirty="0"/>
              <a:t> </a:t>
            </a:r>
          </a:p>
        </p:txBody>
      </p:sp>
    </p:spTree>
    <p:extLst>
      <p:ext uri="{BB962C8B-B14F-4D97-AF65-F5344CB8AC3E}">
        <p14:creationId xmlns:p14="http://schemas.microsoft.com/office/powerpoint/2010/main" val="374029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xmlns="" id="{26365DC3-214B-46C1-9CCD-A82ECCAF5F55}"/>
              </a:ext>
            </a:extLst>
          </p:cNvPr>
          <p:cNvGraphicFramePr/>
          <p:nvPr>
            <p:extLst>
              <p:ext uri="{D42A27DB-BD31-4B8C-83A1-F6EECF244321}">
                <p14:modId xmlns:p14="http://schemas.microsoft.com/office/powerpoint/2010/main" val="2692509175"/>
              </p:ext>
            </p:extLst>
          </p:nvPr>
        </p:nvGraphicFramePr>
        <p:xfrm>
          <a:off x="7411078" y="125478"/>
          <a:ext cx="4577851" cy="661589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295006" y="4077072"/>
            <a:ext cx="3113353" cy="307777"/>
          </a:xfrm>
          <a:prstGeom prst="rect">
            <a:avLst/>
          </a:prstGeom>
        </p:spPr>
        <p:txBody>
          <a:bodyPr wrap="none">
            <a:spAutoFit/>
          </a:bodyPr>
          <a:lstStyle/>
          <a:p>
            <a:r>
              <a:rPr lang="es-ES" sz="1400" dirty="0">
                <a:latin typeface="Times New Roman" pitchFamily="18" charset="0"/>
                <a:cs typeface="Times New Roman" pitchFamily="18" charset="0"/>
              </a:rPr>
              <a:t>Fuente: Banco Central del Ecuador 2017</a:t>
            </a:r>
            <a:endParaRPr lang="es-EC" sz="1400" dirty="0">
              <a:latin typeface="Times New Roman" pitchFamily="18" charset="0"/>
              <a:cs typeface="Times New Roman" pitchFamily="18" charset="0"/>
            </a:endParaRPr>
          </a:p>
        </p:txBody>
      </p:sp>
      <p:graphicFrame>
        <p:nvGraphicFramePr>
          <p:cNvPr id="7" name="Gráfico 6">
            <a:extLst>
              <a:ext uri="{FF2B5EF4-FFF2-40B4-BE49-F238E27FC236}">
                <a16:creationId xmlns:a16="http://schemas.microsoft.com/office/drawing/2014/main" xmlns="" id="{1C7FD095-792D-4B86-8A9F-EA0A80CC004D}"/>
              </a:ext>
            </a:extLst>
          </p:cNvPr>
          <p:cNvGraphicFramePr>
            <a:graphicFrameLocks/>
          </p:cNvGraphicFramePr>
          <p:nvPr>
            <p:extLst>
              <p:ext uri="{D42A27DB-BD31-4B8C-83A1-F6EECF244321}">
                <p14:modId xmlns:p14="http://schemas.microsoft.com/office/powerpoint/2010/main" val="1073532064"/>
              </p:ext>
            </p:extLst>
          </p:nvPr>
        </p:nvGraphicFramePr>
        <p:xfrm>
          <a:off x="151087" y="308404"/>
          <a:ext cx="7096247" cy="6216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5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C50FA22B-32D2-4270-9A8E-6D277953F82E}"/>
              </a:ext>
            </a:extLst>
          </p:cNvPr>
          <p:cNvSpPr/>
          <p:nvPr/>
        </p:nvSpPr>
        <p:spPr>
          <a:xfrm>
            <a:off x="4168715" y="322609"/>
            <a:ext cx="4190571" cy="707886"/>
          </a:xfrm>
          <a:prstGeom prst="rect">
            <a:avLst/>
          </a:prstGeom>
          <a:noFill/>
        </p:spPr>
        <p:txBody>
          <a:bodyPr wrap="non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a:t>
            </a:r>
            <a:r>
              <a:rPr lang="es-E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t>
            </a:r>
            <a:r>
              <a:rPr lang="es-E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inanciero</a:t>
            </a:r>
          </a:p>
        </p:txBody>
      </p:sp>
      <p:graphicFrame>
        <p:nvGraphicFramePr>
          <p:cNvPr id="4" name="Gráfico 4">
            <a:extLst>
              <a:ext uri="{FF2B5EF4-FFF2-40B4-BE49-F238E27FC236}">
                <a16:creationId xmlns:a16="http://schemas.microsoft.com/office/drawing/2014/main" xmlns="" id="{6B8C6394-266A-46FC-A2FE-AAAE67A23533}"/>
              </a:ext>
            </a:extLst>
          </p:cNvPr>
          <p:cNvGraphicFramePr/>
          <p:nvPr>
            <p:extLst>
              <p:ext uri="{D42A27DB-BD31-4B8C-83A1-F6EECF244321}">
                <p14:modId xmlns:p14="http://schemas.microsoft.com/office/powerpoint/2010/main" val="2328016061"/>
              </p:ext>
            </p:extLst>
          </p:nvPr>
        </p:nvGraphicFramePr>
        <p:xfrm>
          <a:off x="855017" y="1268760"/>
          <a:ext cx="3039306" cy="26692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5">
            <a:extLst>
              <a:ext uri="{FF2B5EF4-FFF2-40B4-BE49-F238E27FC236}">
                <a16:creationId xmlns:a16="http://schemas.microsoft.com/office/drawing/2014/main" xmlns="" id="{76630E96-1F74-43AD-A921-46637AD72FFB}"/>
              </a:ext>
            </a:extLst>
          </p:cNvPr>
          <p:cNvGraphicFramePr/>
          <p:nvPr>
            <p:extLst>
              <p:ext uri="{D42A27DB-BD31-4B8C-83A1-F6EECF244321}">
                <p14:modId xmlns:p14="http://schemas.microsoft.com/office/powerpoint/2010/main" val="3995106377"/>
              </p:ext>
            </p:extLst>
          </p:nvPr>
        </p:nvGraphicFramePr>
        <p:xfrm>
          <a:off x="4089952" y="1298953"/>
          <a:ext cx="3249597" cy="2669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6">
            <a:extLst>
              <a:ext uri="{FF2B5EF4-FFF2-40B4-BE49-F238E27FC236}">
                <a16:creationId xmlns:a16="http://schemas.microsoft.com/office/drawing/2014/main" xmlns="" id="{F9B9CBA4-5E1C-4DF7-BF9E-0C2BC658D9E2}"/>
              </a:ext>
            </a:extLst>
          </p:cNvPr>
          <p:cNvGraphicFramePr/>
          <p:nvPr>
            <p:extLst>
              <p:ext uri="{D42A27DB-BD31-4B8C-83A1-F6EECF244321}">
                <p14:modId xmlns:p14="http://schemas.microsoft.com/office/powerpoint/2010/main" val="3593427141"/>
              </p:ext>
            </p:extLst>
          </p:nvPr>
        </p:nvGraphicFramePr>
        <p:xfrm>
          <a:off x="7535179" y="1268761"/>
          <a:ext cx="4345421" cy="2669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8">
            <a:extLst>
              <a:ext uri="{FF2B5EF4-FFF2-40B4-BE49-F238E27FC236}">
                <a16:creationId xmlns:a16="http://schemas.microsoft.com/office/drawing/2014/main" xmlns="" id="{00000000-0008-0000-0A00-00000F000000}"/>
              </a:ext>
            </a:extLst>
          </p:cNvPr>
          <p:cNvGraphicFramePr/>
          <p:nvPr>
            <p:extLst>
              <p:ext uri="{D42A27DB-BD31-4B8C-83A1-F6EECF244321}">
                <p14:modId xmlns:p14="http://schemas.microsoft.com/office/powerpoint/2010/main" val="562306491"/>
              </p:ext>
            </p:extLst>
          </p:nvPr>
        </p:nvGraphicFramePr>
        <p:xfrm>
          <a:off x="2976401" y="4007674"/>
          <a:ext cx="6575197" cy="2544849"/>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xmlns="" id="{537F66FE-4252-482A-B58F-D257E189F190}"/>
              </a:ext>
            </a:extLst>
          </p:cNvPr>
          <p:cNvSpPr txBox="1"/>
          <p:nvPr/>
        </p:nvSpPr>
        <p:spPr>
          <a:xfrm>
            <a:off x="5015086" y="899429"/>
            <a:ext cx="3039306" cy="369332"/>
          </a:xfrm>
          <a:prstGeom prst="rect">
            <a:avLst/>
          </a:prstGeom>
          <a:noFill/>
        </p:spPr>
        <p:txBody>
          <a:bodyPr wrap="square" rtlCol="0">
            <a:spAutoFit/>
          </a:bodyPr>
          <a:lstStyle/>
          <a:p>
            <a:pPr algn="ctr"/>
            <a:r>
              <a:rPr lang="es-ES" b="1" dirty="0"/>
              <a:t>Análisis vertical</a:t>
            </a:r>
          </a:p>
        </p:txBody>
      </p:sp>
    </p:spTree>
    <p:extLst>
      <p:ext uri="{BB962C8B-B14F-4D97-AF65-F5344CB8AC3E}">
        <p14:creationId xmlns:p14="http://schemas.microsoft.com/office/powerpoint/2010/main" val="4167482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A6E62D-9274-46ED-BF06-FE5BEEB098C0}"/>
              </a:ext>
            </a:extLst>
          </p:cNvPr>
          <p:cNvSpPr>
            <a:spLocks noGrp="1"/>
          </p:cNvSpPr>
          <p:nvPr>
            <p:ph type="ctrTitle"/>
          </p:nvPr>
        </p:nvSpPr>
        <p:spPr>
          <a:xfrm>
            <a:off x="2809245" y="314216"/>
            <a:ext cx="7561016" cy="610296"/>
          </a:xfrm>
        </p:spPr>
        <p:txBody>
          <a:bodyPr>
            <a:noAutofit/>
          </a:bodyPr>
          <a:lstStyle/>
          <a:p>
            <a:r>
              <a:rPr lang="es-ES" sz="2800" b="1" dirty="0">
                <a:solidFill>
                  <a:schemeClr val="tx1"/>
                </a:solidFill>
                <a:latin typeface="Arial" panose="020B0604020202020204" pitchFamily="34" charset="0"/>
                <a:cs typeface="Arial" panose="020B0604020202020204" pitchFamily="34" charset="0"/>
              </a:rPr>
              <a:t>Análisis vertical del Estado de Resultados</a:t>
            </a:r>
            <a:br>
              <a:rPr lang="es-ES" sz="2800" b="1" dirty="0">
                <a:solidFill>
                  <a:schemeClr val="tx1"/>
                </a:solidFill>
                <a:latin typeface="Arial" panose="020B0604020202020204" pitchFamily="34" charset="0"/>
                <a:cs typeface="Arial" panose="020B0604020202020204" pitchFamily="34" charset="0"/>
              </a:rPr>
            </a:br>
            <a:r>
              <a:rPr lang="es-ES" sz="2800" b="1" dirty="0">
                <a:solidFill>
                  <a:schemeClr val="tx1"/>
                </a:solidFill>
                <a:latin typeface="Arial" panose="020B0604020202020204" pitchFamily="34" charset="0"/>
                <a:cs typeface="Arial" panose="020B0604020202020204" pitchFamily="34" charset="0"/>
              </a:rPr>
              <a:t>2013-2016 </a:t>
            </a:r>
          </a:p>
        </p:txBody>
      </p:sp>
      <p:graphicFrame>
        <p:nvGraphicFramePr>
          <p:cNvPr id="4" name="Chart 3">
            <a:extLst>
              <a:ext uri="{FF2B5EF4-FFF2-40B4-BE49-F238E27FC236}">
                <a16:creationId xmlns:a16="http://schemas.microsoft.com/office/drawing/2014/main" xmlns="" id="{73443A22-19D7-45B3-B5C0-92D097118789}"/>
              </a:ext>
            </a:extLst>
          </p:cNvPr>
          <p:cNvGraphicFramePr>
            <a:graphicFrameLocks/>
          </p:cNvGraphicFramePr>
          <p:nvPr>
            <p:extLst>
              <p:ext uri="{D42A27DB-BD31-4B8C-83A1-F6EECF244321}">
                <p14:modId xmlns:p14="http://schemas.microsoft.com/office/powerpoint/2010/main" val="1936622611"/>
              </p:ext>
            </p:extLst>
          </p:nvPr>
        </p:nvGraphicFramePr>
        <p:xfrm>
          <a:off x="190550" y="619364"/>
          <a:ext cx="5544616" cy="2953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3E928AD7-D291-49B7-9249-4348E7DCBA8C}"/>
              </a:ext>
            </a:extLst>
          </p:cNvPr>
          <p:cNvGraphicFramePr>
            <a:graphicFrameLocks/>
          </p:cNvGraphicFramePr>
          <p:nvPr>
            <p:extLst>
              <p:ext uri="{D42A27DB-BD31-4B8C-83A1-F6EECF244321}">
                <p14:modId xmlns:p14="http://schemas.microsoft.com/office/powerpoint/2010/main" val="3121600811"/>
              </p:ext>
            </p:extLst>
          </p:nvPr>
        </p:nvGraphicFramePr>
        <p:xfrm>
          <a:off x="6638407" y="692696"/>
          <a:ext cx="5361456"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C1B4C9B1-F38B-4A02-9585-2F76A8C8BAC3}"/>
              </a:ext>
            </a:extLst>
          </p:cNvPr>
          <p:cNvGraphicFramePr>
            <a:graphicFrameLocks/>
          </p:cNvGraphicFramePr>
          <p:nvPr>
            <p:extLst>
              <p:ext uri="{D42A27DB-BD31-4B8C-83A1-F6EECF244321}">
                <p14:modId xmlns:p14="http://schemas.microsoft.com/office/powerpoint/2010/main" val="191391466"/>
              </p:ext>
            </p:extLst>
          </p:nvPr>
        </p:nvGraphicFramePr>
        <p:xfrm>
          <a:off x="3214886" y="3645024"/>
          <a:ext cx="6120680" cy="3284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5488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2">
            <a:extLst>
              <a:ext uri="{FF2B5EF4-FFF2-40B4-BE49-F238E27FC236}">
                <a16:creationId xmlns:a16="http://schemas.microsoft.com/office/drawing/2014/main" xmlns="" id="{72CBC386-2DC1-4700-B57B-37342DB94AC2}"/>
              </a:ext>
            </a:extLst>
          </p:cNvPr>
          <p:cNvGraphicFramePr/>
          <p:nvPr>
            <p:extLst>
              <p:ext uri="{D42A27DB-BD31-4B8C-83A1-F6EECF244321}">
                <p14:modId xmlns:p14="http://schemas.microsoft.com/office/powerpoint/2010/main" val="2749064871"/>
              </p:ext>
            </p:extLst>
          </p:nvPr>
        </p:nvGraphicFramePr>
        <p:xfrm>
          <a:off x="4058197" y="666204"/>
          <a:ext cx="363582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3">
            <a:extLst>
              <a:ext uri="{FF2B5EF4-FFF2-40B4-BE49-F238E27FC236}">
                <a16:creationId xmlns:a16="http://schemas.microsoft.com/office/drawing/2014/main" xmlns="" id="{AF51C200-971F-4C58-A6E1-286C2DAA8D13}"/>
              </a:ext>
            </a:extLst>
          </p:cNvPr>
          <p:cNvGraphicFramePr/>
          <p:nvPr>
            <p:extLst>
              <p:ext uri="{D42A27DB-BD31-4B8C-83A1-F6EECF244321}">
                <p14:modId xmlns:p14="http://schemas.microsoft.com/office/powerpoint/2010/main" val="2950428985"/>
              </p:ext>
            </p:extLst>
          </p:nvPr>
        </p:nvGraphicFramePr>
        <p:xfrm>
          <a:off x="7846427" y="814387"/>
          <a:ext cx="4175757" cy="26146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4">
            <a:extLst>
              <a:ext uri="{FF2B5EF4-FFF2-40B4-BE49-F238E27FC236}">
                <a16:creationId xmlns:a16="http://schemas.microsoft.com/office/drawing/2014/main" xmlns="" id="{4973BF67-972D-4EBA-94B6-1EB86B56C37A}"/>
              </a:ext>
            </a:extLst>
          </p:cNvPr>
          <p:cNvGraphicFramePr/>
          <p:nvPr>
            <p:extLst>
              <p:ext uri="{D42A27DB-BD31-4B8C-83A1-F6EECF244321}">
                <p14:modId xmlns:p14="http://schemas.microsoft.com/office/powerpoint/2010/main" val="257595601"/>
              </p:ext>
            </p:extLst>
          </p:nvPr>
        </p:nvGraphicFramePr>
        <p:xfrm>
          <a:off x="291081" y="3868420"/>
          <a:ext cx="4158343"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5">
            <a:extLst>
              <a:ext uri="{FF2B5EF4-FFF2-40B4-BE49-F238E27FC236}">
                <a16:creationId xmlns:a16="http://schemas.microsoft.com/office/drawing/2014/main" xmlns="" id="{6B3F5C1F-86CF-459B-8798-A1787827F70A}"/>
              </a:ext>
            </a:extLst>
          </p:cNvPr>
          <p:cNvGraphicFramePr/>
          <p:nvPr>
            <p:extLst>
              <p:ext uri="{D42A27DB-BD31-4B8C-83A1-F6EECF244321}">
                <p14:modId xmlns:p14="http://schemas.microsoft.com/office/powerpoint/2010/main" val="3590660000"/>
              </p:ext>
            </p:extLst>
          </p:nvPr>
        </p:nvGraphicFramePr>
        <p:xfrm>
          <a:off x="4578350" y="3818527"/>
          <a:ext cx="4132580" cy="29694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Gráfico 6">
            <a:extLst>
              <a:ext uri="{FF2B5EF4-FFF2-40B4-BE49-F238E27FC236}">
                <a16:creationId xmlns:a16="http://schemas.microsoft.com/office/drawing/2014/main" xmlns="" id="{4B10E107-3FAE-4A10-9B61-92590D641720}"/>
              </a:ext>
            </a:extLst>
          </p:cNvPr>
          <p:cNvGraphicFramePr/>
          <p:nvPr>
            <p:extLst>
              <p:ext uri="{D42A27DB-BD31-4B8C-83A1-F6EECF244321}">
                <p14:modId xmlns:p14="http://schemas.microsoft.com/office/powerpoint/2010/main" val="1453795201"/>
              </p:ext>
            </p:extLst>
          </p:nvPr>
        </p:nvGraphicFramePr>
        <p:xfrm>
          <a:off x="8543109" y="3818527"/>
          <a:ext cx="3648891" cy="2969441"/>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ángulo 8">
            <a:extLst>
              <a:ext uri="{FF2B5EF4-FFF2-40B4-BE49-F238E27FC236}">
                <a16:creationId xmlns:a16="http://schemas.microsoft.com/office/drawing/2014/main" xmlns="" id="{C3323FBC-CB0F-44BA-83B1-C1D58DACBD78}"/>
              </a:ext>
            </a:extLst>
          </p:cNvPr>
          <p:cNvSpPr/>
          <p:nvPr/>
        </p:nvSpPr>
        <p:spPr>
          <a:xfrm>
            <a:off x="663505" y="285689"/>
            <a:ext cx="2334293"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Razones de Liquidez</a:t>
            </a:r>
            <a:endParaRPr lang="es-E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20" name="Gráfico 1">
            <a:extLst>
              <a:ext uri="{FF2B5EF4-FFF2-40B4-BE49-F238E27FC236}">
                <a16:creationId xmlns:a16="http://schemas.microsoft.com/office/drawing/2014/main" xmlns="" id="{621FE30C-9ED0-4038-9621-39B4065EFD05}"/>
              </a:ext>
            </a:extLst>
          </p:cNvPr>
          <p:cNvGraphicFramePr/>
          <p:nvPr>
            <p:extLst>
              <p:ext uri="{D42A27DB-BD31-4B8C-83A1-F6EECF244321}">
                <p14:modId xmlns:p14="http://schemas.microsoft.com/office/powerpoint/2010/main" val="1377769014"/>
              </p:ext>
            </p:extLst>
          </p:nvPr>
        </p:nvGraphicFramePr>
        <p:xfrm>
          <a:off x="169816" y="685799"/>
          <a:ext cx="3735977"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9" name="Rectángulo 8">
            <a:extLst>
              <a:ext uri="{FF2B5EF4-FFF2-40B4-BE49-F238E27FC236}">
                <a16:creationId xmlns:a16="http://schemas.microsoft.com/office/drawing/2014/main" xmlns="" id="{F17F515A-364E-4F71-B641-ED9F39A4E1F0}"/>
              </a:ext>
            </a:extLst>
          </p:cNvPr>
          <p:cNvSpPr/>
          <p:nvPr/>
        </p:nvSpPr>
        <p:spPr>
          <a:xfrm>
            <a:off x="265417" y="3487905"/>
            <a:ext cx="3785918" cy="400110"/>
          </a:xfrm>
          <a:prstGeom prst="rect">
            <a:avLst/>
          </a:prstGeom>
          <a:noFill/>
        </p:spPr>
        <p:txBody>
          <a:bodyPr wrap="square" lIns="91440" tIns="45720" rIns="91440" bIns="45720">
            <a:spAutoFit/>
          </a:bodyPr>
          <a:lstStyle/>
          <a:p>
            <a:pPr algn="ctr"/>
            <a:r>
              <a:rPr lang="es-E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Indicadores de </a:t>
            </a:r>
            <a:r>
              <a:rPr lang="es-ES"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t>
            </a:r>
            <a:r>
              <a:rPr lang="es-E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entabilidad </a:t>
            </a:r>
          </a:p>
        </p:txBody>
      </p:sp>
    </p:spTree>
    <p:extLst>
      <p:ext uri="{BB962C8B-B14F-4D97-AF65-F5344CB8AC3E}">
        <p14:creationId xmlns:p14="http://schemas.microsoft.com/office/powerpoint/2010/main" val="2754776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A1234139-1D2D-4D4D-9E3C-FE92CF32596E}"/>
              </a:ext>
            </a:extLst>
          </p:cNvPr>
          <p:cNvSpPr/>
          <p:nvPr/>
        </p:nvSpPr>
        <p:spPr>
          <a:xfrm>
            <a:off x="250451" y="224135"/>
            <a:ext cx="3357009" cy="400110"/>
          </a:xfrm>
          <a:prstGeom prst="rect">
            <a:avLst/>
          </a:prstGeom>
          <a:noFill/>
        </p:spPr>
        <p:txBody>
          <a:bodyPr wrap="none" lIns="91440" tIns="45720" rIns="91440" bIns="45720">
            <a:spAutoFit/>
          </a:bodyPr>
          <a:lstStyle/>
          <a:p>
            <a:pPr algn="ctr"/>
            <a:r>
              <a:rPr lang="es-E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Indicadores de Endeudamiento</a:t>
            </a:r>
          </a:p>
        </p:txBody>
      </p:sp>
      <p:graphicFrame>
        <p:nvGraphicFramePr>
          <p:cNvPr id="4" name="Gráfico 3">
            <a:extLst>
              <a:ext uri="{FF2B5EF4-FFF2-40B4-BE49-F238E27FC236}">
                <a16:creationId xmlns:a16="http://schemas.microsoft.com/office/drawing/2014/main" xmlns="" id="{9D1D6976-A62E-40C4-9F81-1B779385C5B3}"/>
              </a:ext>
            </a:extLst>
          </p:cNvPr>
          <p:cNvGraphicFramePr/>
          <p:nvPr>
            <p:extLst>
              <p:ext uri="{D42A27DB-BD31-4B8C-83A1-F6EECF244321}">
                <p14:modId xmlns:p14="http://schemas.microsoft.com/office/powerpoint/2010/main" val="3726286355"/>
              </p:ext>
            </p:extLst>
          </p:nvPr>
        </p:nvGraphicFramePr>
        <p:xfrm>
          <a:off x="3286856" y="777648"/>
          <a:ext cx="2916825" cy="2409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xmlns="" id="{44717D20-98D9-4590-96E5-82A1DDEA4AC5}"/>
              </a:ext>
            </a:extLst>
          </p:cNvPr>
          <p:cNvGraphicFramePr/>
          <p:nvPr>
            <p:extLst>
              <p:ext uri="{D42A27DB-BD31-4B8C-83A1-F6EECF244321}">
                <p14:modId xmlns:p14="http://schemas.microsoft.com/office/powerpoint/2010/main" val="3776792003"/>
              </p:ext>
            </p:extLst>
          </p:nvPr>
        </p:nvGraphicFramePr>
        <p:xfrm>
          <a:off x="6342388" y="732336"/>
          <a:ext cx="2916825" cy="24096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xmlns="" id="{3E490EBA-BB52-4841-AC01-AD9EF9B9DEAC}"/>
              </a:ext>
            </a:extLst>
          </p:cNvPr>
          <p:cNvGraphicFramePr/>
          <p:nvPr>
            <p:extLst>
              <p:ext uri="{D42A27DB-BD31-4B8C-83A1-F6EECF244321}">
                <p14:modId xmlns:p14="http://schemas.microsoft.com/office/powerpoint/2010/main" val="1131958305"/>
              </p:ext>
            </p:extLst>
          </p:nvPr>
        </p:nvGraphicFramePr>
        <p:xfrm>
          <a:off x="9259213" y="680720"/>
          <a:ext cx="2794080" cy="262840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a:extLst>
              <a:ext uri="{FF2B5EF4-FFF2-40B4-BE49-F238E27FC236}">
                <a16:creationId xmlns:a16="http://schemas.microsoft.com/office/drawing/2014/main" xmlns="" id="{7D10BDB3-FF03-41EF-8012-9BC5E51473F9}"/>
              </a:ext>
            </a:extLst>
          </p:cNvPr>
          <p:cNvSpPr/>
          <p:nvPr/>
        </p:nvSpPr>
        <p:spPr>
          <a:xfrm>
            <a:off x="410590" y="3366867"/>
            <a:ext cx="2610010"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Indicadores de Gestión </a:t>
            </a:r>
            <a:endParaRPr lang="es-E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xmlns="" id="{E88FC7EB-04B1-4766-8EFA-DC0DA2105F84}"/>
              </a:ext>
            </a:extLst>
          </p:cNvPr>
          <p:cNvGraphicFramePr/>
          <p:nvPr>
            <p:extLst>
              <p:ext uri="{D42A27DB-BD31-4B8C-83A1-F6EECF244321}">
                <p14:modId xmlns:p14="http://schemas.microsoft.com/office/powerpoint/2010/main" val="4123958799"/>
              </p:ext>
            </p:extLst>
          </p:nvPr>
        </p:nvGraphicFramePr>
        <p:xfrm>
          <a:off x="410590" y="3946506"/>
          <a:ext cx="3055532" cy="25846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a:extLst>
              <a:ext uri="{FF2B5EF4-FFF2-40B4-BE49-F238E27FC236}">
                <a16:creationId xmlns:a16="http://schemas.microsoft.com/office/drawing/2014/main" xmlns="" id="{B944DD4A-102A-4442-8048-E826867772F3}"/>
              </a:ext>
            </a:extLst>
          </p:cNvPr>
          <p:cNvGraphicFramePr/>
          <p:nvPr>
            <p:extLst>
              <p:ext uri="{D42A27DB-BD31-4B8C-83A1-F6EECF244321}">
                <p14:modId xmlns:p14="http://schemas.microsoft.com/office/powerpoint/2010/main" val="4202301595"/>
              </p:ext>
            </p:extLst>
          </p:nvPr>
        </p:nvGraphicFramePr>
        <p:xfrm>
          <a:off x="4175760" y="3961092"/>
          <a:ext cx="3387634" cy="26284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a:extLst>
              <a:ext uri="{FF2B5EF4-FFF2-40B4-BE49-F238E27FC236}">
                <a16:creationId xmlns:a16="http://schemas.microsoft.com/office/drawing/2014/main" xmlns="" id="{D42C0654-5CA2-4FEE-98A0-B625ABCA70E0}"/>
              </a:ext>
            </a:extLst>
          </p:cNvPr>
          <p:cNvGraphicFramePr/>
          <p:nvPr>
            <p:extLst>
              <p:ext uri="{D42A27DB-BD31-4B8C-83A1-F6EECF244321}">
                <p14:modId xmlns:p14="http://schemas.microsoft.com/office/powerpoint/2010/main" val="1153808505"/>
              </p:ext>
            </p:extLst>
          </p:nvPr>
        </p:nvGraphicFramePr>
        <p:xfrm>
          <a:off x="8220780" y="3766977"/>
          <a:ext cx="3814354" cy="282252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
            <a:extLst>
              <a:ext uri="{FF2B5EF4-FFF2-40B4-BE49-F238E27FC236}">
                <a16:creationId xmlns:a16="http://schemas.microsoft.com/office/drawing/2014/main" xmlns="" id="{1AE17FE7-BFED-44E2-8965-DC2BEF02CE19}"/>
              </a:ext>
            </a:extLst>
          </p:cNvPr>
          <p:cNvGraphicFramePr/>
          <p:nvPr>
            <p:extLst>
              <p:ext uri="{D42A27DB-BD31-4B8C-83A1-F6EECF244321}">
                <p14:modId xmlns:p14="http://schemas.microsoft.com/office/powerpoint/2010/main" val="1316824620"/>
              </p:ext>
            </p:extLst>
          </p:nvPr>
        </p:nvGraphicFramePr>
        <p:xfrm>
          <a:off x="1" y="777648"/>
          <a:ext cx="3148148" cy="240969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6301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511AECDC-7097-4D74-9A2E-610CE2D55AFE}"/>
              </a:ext>
            </a:extLst>
          </p:cNvPr>
          <p:cNvGraphicFramePr>
            <a:graphicFrameLocks noGrp="1"/>
          </p:cNvGraphicFramePr>
          <p:nvPr>
            <p:extLst>
              <p:ext uri="{D42A27DB-BD31-4B8C-83A1-F6EECF244321}">
                <p14:modId xmlns:p14="http://schemas.microsoft.com/office/powerpoint/2010/main" val="2496533416"/>
              </p:ext>
            </p:extLst>
          </p:nvPr>
        </p:nvGraphicFramePr>
        <p:xfrm>
          <a:off x="622598" y="24836"/>
          <a:ext cx="11233248" cy="6854227"/>
        </p:xfrm>
        <a:graphic>
          <a:graphicData uri="http://schemas.openxmlformats.org/drawingml/2006/table">
            <a:tbl>
              <a:tblPr>
                <a:tableStyleId>{35758FB7-9AC5-4552-8A53-C91805E547FA}</a:tableStyleId>
              </a:tblPr>
              <a:tblGrid>
                <a:gridCol w="3744416">
                  <a:extLst>
                    <a:ext uri="{9D8B030D-6E8A-4147-A177-3AD203B41FA5}">
                      <a16:colId xmlns:a16="http://schemas.microsoft.com/office/drawing/2014/main" xmlns="" val="1210842839"/>
                    </a:ext>
                  </a:extLst>
                </a:gridCol>
                <a:gridCol w="3744416">
                  <a:extLst>
                    <a:ext uri="{9D8B030D-6E8A-4147-A177-3AD203B41FA5}">
                      <a16:colId xmlns:a16="http://schemas.microsoft.com/office/drawing/2014/main" xmlns="" val="1818044913"/>
                    </a:ext>
                  </a:extLst>
                </a:gridCol>
                <a:gridCol w="3744416">
                  <a:extLst>
                    <a:ext uri="{9D8B030D-6E8A-4147-A177-3AD203B41FA5}">
                      <a16:colId xmlns:a16="http://schemas.microsoft.com/office/drawing/2014/main" xmlns="" val="4291789948"/>
                    </a:ext>
                  </a:extLst>
                </a:gridCol>
              </a:tblGrid>
              <a:tr h="223329">
                <a:tc>
                  <a:txBody>
                    <a:bodyPr/>
                    <a:lstStyle/>
                    <a:p>
                      <a:pPr algn="l" fontAlgn="b"/>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gridSpan="2">
                  <a:txBody>
                    <a:bodyPr/>
                    <a:lstStyle/>
                    <a:p>
                      <a:pPr algn="ctr" fontAlgn="b"/>
                      <a:r>
                        <a:rPr lang="es-EC" sz="2000" b="1" u="none" strike="noStrike" dirty="0">
                          <a:effectLst/>
                          <a:latin typeface="Times New Roman" panose="02020603050405020304" pitchFamily="18" charset="0"/>
                          <a:cs typeface="Times New Roman" panose="02020603050405020304" pitchFamily="18" charset="0"/>
                        </a:rPr>
                        <a:t>ANÁLISIS FODA</a:t>
                      </a:r>
                      <a:endParaRPr lang="es-EC"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hMerge="1">
                  <a:txBody>
                    <a:bodyPr/>
                    <a:lstStyle/>
                    <a:p>
                      <a:endParaRPr lang="es-EC"/>
                    </a:p>
                  </a:txBody>
                  <a:tcPr/>
                </a:tc>
                <a:extLst>
                  <a:ext uri="{0D108BD9-81ED-4DB2-BD59-A6C34878D82A}">
                    <a16:rowId xmlns:a16="http://schemas.microsoft.com/office/drawing/2014/main" xmlns="" val="2544904997"/>
                  </a:ext>
                </a:extLst>
              </a:tr>
              <a:tr h="223329">
                <a:tc rowSpan="7">
                  <a:txBody>
                    <a:bodyPr/>
                    <a:lstStyle/>
                    <a:p>
                      <a:pPr algn="ctr" fontAlgn="ctr"/>
                      <a:r>
                        <a:rPr lang="es-EC" sz="2000" u="none" strike="noStrike" dirty="0">
                          <a:effectLst/>
                          <a:latin typeface="Times New Roman" panose="02020603050405020304" pitchFamily="18" charset="0"/>
                          <a:cs typeface="Times New Roman" panose="02020603050405020304" pitchFamily="18" charset="0"/>
                        </a:rPr>
                        <a:t>Análisis Interno</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tc>
                  <a:txBody>
                    <a:bodyPr/>
                    <a:lstStyle/>
                    <a:p>
                      <a:pPr algn="l" fontAlgn="b"/>
                      <a:r>
                        <a:rPr lang="es-EC" sz="2000" b="1" i="1" u="none" strike="noStrike" dirty="0">
                          <a:effectLst/>
                          <a:latin typeface="Times New Roman" panose="02020603050405020304" pitchFamily="18" charset="0"/>
                          <a:cs typeface="Times New Roman" panose="02020603050405020304" pitchFamily="18" charset="0"/>
                        </a:rPr>
                        <a:t>FORTALEZAS</a:t>
                      </a:r>
                      <a:endParaRPr lang="es-EC"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a:txBody>
                    <a:bodyPr/>
                    <a:lstStyle/>
                    <a:p>
                      <a:pPr algn="l" fontAlgn="b"/>
                      <a:r>
                        <a:rPr lang="es-EC" sz="2000" b="1" i="1" u="none" strike="noStrike" dirty="0">
                          <a:effectLst/>
                          <a:latin typeface="Times New Roman" panose="02020603050405020304" pitchFamily="18" charset="0"/>
                          <a:cs typeface="Times New Roman" panose="02020603050405020304" pitchFamily="18" charset="0"/>
                        </a:rPr>
                        <a:t>DEBILIDADES</a:t>
                      </a:r>
                      <a:endParaRPr lang="es-EC"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extLst>
                  <a:ext uri="{0D108BD9-81ED-4DB2-BD59-A6C34878D82A}">
                    <a16:rowId xmlns:a16="http://schemas.microsoft.com/office/drawing/2014/main" xmlns="" val="3373961919"/>
                  </a:ext>
                </a:extLst>
              </a:tr>
              <a:tr h="446657">
                <a:tc vMerge="1">
                  <a:txBody>
                    <a:bodyPr/>
                    <a:lstStyle/>
                    <a:p>
                      <a:endParaRPr lang="es-EC"/>
                    </a:p>
                  </a:txBody>
                  <a:tcPr/>
                </a:tc>
                <a:tc>
                  <a:txBody>
                    <a:bodyPr/>
                    <a:lstStyle/>
                    <a:p>
                      <a:pPr algn="just" fontAlgn="ctr"/>
                      <a:r>
                        <a:rPr lang="es-ES" sz="2000" u="none" strike="noStrike" dirty="0">
                          <a:effectLst/>
                          <a:latin typeface="Times New Roman" panose="02020603050405020304" pitchFamily="18" charset="0"/>
                          <a:cs typeface="Times New Roman" panose="02020603050405020304" pitchFamily="18" charset="0"/>
                        </a:rPr>
                        <a:t>Buen  nivel de liquidez</a:t>
                      </a:r>
                      <a:endParaRPr lang="es-E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tc>
                  <a:txBody>
                    <a:bodyPr/>
                    <a:lstStyle/>
                    <a:p>
                      <a:pPr algn="just" fontAlgn="ctr"/>
                      <a:r>
                        <a:rPr lang="es-ES" sz="2000" u="none" strike="noStrike" dirty="0">
                          <a:effectLst/>
                          <a:latin typeface="Times New Roman" panose="02020603050405020304" pitchFamily="18" charset="0"/>
                          <a:cs typeface="Times New Roman" panose="02020603050405020304" pitchFamily="18" charset="0"/>
                        </a:rPr>
                        <a:t>Deficiente capital de trabajo.</a:t>
                      </a:r>
                      <a:endParaRPr lang="es-E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extLst>
                  <a:ext uri="{0D108BD9-81ED-4DB2-BD59-A6C34878D82A}">
                    <a16:rowId xmlns:a16="http://schemas.microsoft.com/office/drawing/2014/main" xmlns="" val="3898458"/>
                  </a:ext>
                </a:extLst>
              </a:tr>
              <a:tr h="837122">
                <a:tc vMerge="1">
                  <a:txBody>
                    <a:bodyPr/>
                    <a:lstStyle/>
                    <a:p>
                      <a:endParaRPr lang="es-EC"/>
                    </a:p>
                  </a:txBody>
                  <a:tcPr/>
                </a:tc>
                <a:tc>
                  <a:txBody>
                    <a:bodyPr/>
                    <a:lstStyle/>
                    <a:p>
                      <a:pPr algn="l" fontAlgn="b"/>
                      <a:r>
                        <a:rPr lang="es-EC" sz="2000" u="none" strike="noStrike" dirty="0">
                          <a:effectLst/>
                          <a:latin typeface="Times New Roman" panose="02020603050405020304" pitchFamily="18" charset="0"/>
                          <a:cs typeface="Times New Roman" panose="02020603050405020304" pitchFamily="18" charset="0"/>
                        </a:rPr>
                        <a:t>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a:txBody>
                    <a:bodyPr/>
                    <a:lstStyle/>
                    <a:p>
                      <a:pPr algn="just" fontAlgn="ctr"/>
                      <a:r>
                        <a:rPr lang="es-EC" sz="2000" u="none" strike="noStrike" dirty="0">
                          <a:effectLst/>
                          <a:latin typeface="Times New Roman" panose="02020603050405020304" pitchFamily="18" charset="0"/>
                          <a:cs typeface="Times New Roman" panose="02020603050405020304" pitchFamily="18" charset="0"/>
                        </a:rPr>
                        <a:t>Escasa capacidad para recuperar el valor vendido acredito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extLst>
                  <a:ext uri="{0D108BD9-81ED-4DB2-BD59-A6C34878D82A}">
                    <a16:rowId xmlns:a16="http://schemas.microsoft.com/office/drawing/2014/main" xmlns="" val="1594824401"/>
                  </a:ext>
                </a:extLst>
              </a:tr>
              <a:tr h="629642">
                <a:tc vMerge="1">
                  <a:txBody>
                    <a:bodyPr/>
                    <a:lstStyle/>
                    <a:p>
                      <a:endParaRPr lang="es-EC"/>
                    </a:p>
                  </a:txBody>
                  <a:tcPr/>
                </a:tc>
                <a:tc>
                  <a:txBody>
                    <a:bodyPr/>
                    <a:lstStyle/>
                    <a:p>
                      <a:pPr algn="l" fontAlgn="b"/>
                      <a:r>
                        <a:rPr lang="es-EC" sz="2000" u="none" strike="noStrike" dirty="0">
                          <a:effectLst/>
                          <a:latin typeface="Times New Roman" panose="02020603050405020304" pitchFamily="18" charset="0"/>
                          <a:cs typeface="Times New Roman" panose="02020603050405020304" pitchFamily="18" charset="0"/>
                        </a:rPr>
                        <a:t>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a:txBody>
                    <a:bodyPr/>
                    <a:lstStyle/>
                    <a:p>
                      <a:pPr algn="just" fontAlgn="ctr"/>
                      <a:r>
                        <a:rPr lang="es-EC" sz="2000" u="none" strike="noStrike" dirty="0">
                          <a:effectLst/>
                          <a:latin typeface="Times New Roman" panose="02020603050405020304" pitchFamily="18" charset="0"/>
                          <a:cs typeface="Times New Roman" panose="02020603050405020304" pitchFamily="18" charset="0"/>
                        </a:rPr>
                        <a:t>Mínimo margen de rentabilidad neta.</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extLst>
                  <a:ext uri="{0D108BD9-81ED-4DB2-BD59-A6C34878D82A}">
                    <a16:rowId xmlns:a16="http://schemas.microsoft.com/office/drawing/2014/main" xmlns="" val="2118515607"/>
                  </a:ext>
                </a:extLst>
              </a:tr>
              <a:tr h="446657">
                <a:tc vMerge="1">
                  <a:txBody>
                    <a:bodyPr/>
                    <a:lstStyle/>
                    <a:p>
                      <a:endParaRPr lang="es-EC"/>
                    </a:p>
                  </a:txBody>
                  <a:tcPr/>
                </a:tc>
                <a:tc>
                  <a:txBody>
                    <a:bodyPr/>
                    <a:lstStyle/>
                    <a:p>
                      <a:pPr algn="l" fontAlgn="b"/>
                      <a:r>
                        <a:rPr lang="es-EC" sz="2000" u="none" strike="noStrike" dirty="0">
                          <a:effectLst/>
                          <a:latin typeface="Times New Roman" panose="02020603050405020304" pitchFamily="18" charset="0"/>
                          <a:cs typeface="Times New Roman" panose="02020603050405020304" pitchFamily="18" charset="0"/>
                        </a:rPr>
                        <a:t>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a:txBody>
                    <a:bodyPr/>
                    <a:lstStyle/>
                    <a:p>
                      <a:pPr algn="just" fontAlgn="ctr"/>
                      <a:r>
                        <a:rPr lang="es-ES" sz="2000" u="none" strike="noStrike" dirty="0">
                          <a:effectLst/>
                          <a:latin typeface="Times New Roman" panose="02020603050405020304" pitchFamily="18" charset="0"/>
                          <a:cs typeface="Times New Roman" panose="02020603050405020304" pitchFamily="18" charset="0"/>
                        </a:rPr>
                        <a:t>Baja capacidad de endeudamiento.</a:t>
                      </a:r>
                      <a:endParaRPr lang="es-E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extLst>
                  <a:ext uri="{0D108BD9-81ED-4DB2-BD59-A6C34878D82A}">
                    <a16:rowId xmlns:a16="http://schemas.microsoft.com/office/drawing/2014/main" xmlns="" val="198330463"/>
                  </a:ext>
                </a:extLst>
              </a:tr>
              <a:tr h="446657">
                <a:tc vMerge="1">
                  <a:txBody>
                    <a:bodyPr/>
                    <a:lstStyle/>
                    <a:p>
                      <a:endParaRPr lang="es-EC"/>
                    </a:p>
                  </a:txBody>
                  <a:tcPr/>
                </a:tc>
                <a:tc>
                  <a:txBody>
                    <a:bodyPr/>
                    <a:lstStyle/>
                    <a:p>
                      <a:pPr algn="l" fontAlgn="b"/>
                      <a:r>
                        <a:rPr lang="es-EC" sz="2000" u="none" strike="noStrike" dirty="0">
                          <a:effectLst/>
                          <a:latin typeface="Times New Roman" panose="02020603050405020304" pitchFamily="18" charset="0"/>
                          <a:cs typeface="Times New Roman" panose="02020603050405020304" pitchFamily="18" charset="0"/>
                        </a:rPr>
                        <a:t>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a:txBody>
                    <a:bodyPr/>
                    <a:lstStyle/>
                    <a:p>
                      <a:pPr algn="just" fontAlgn="ctr"/>
                      <a:r>
                        <a:rPr lang="es-ES" sz="2000" u="none" strike="noStrike" dirty="0">
                          <a:effectLst/>
                          <a:latin typeface="Times New Roman" panose="02020603050405020304" pitchFamily="18" charset="0"/>
                          <a:cs typeface="Times New Roman" panose="02020603050405020304" pitchFamily="18" charset="0"/>
                        </a:rPr>
                        <a:t>Mínima rotación de inventario</a:t>
                      </a:r>
                      <a:endParaRPr lang="es-E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extLst>
                  <a:ext uri="{0D108BD9-81ED-4DB2-BD59-A6C34878D82A}">
                    <a16:rowId xmlns:a16="http://schemas.microsoft.com/office/drawing/2014/main" xmlns="" val="3994813060"/>
                  </a:ext>
                </a:extLst>
              </a:tr>
              <a:tr h="446657">
                <a:tc vMerge="1">
                  <a:txBody>
                    <a:bodyPr/>
                    <a:lstStyle/>
                    <a:p>
                      <a:endParaRPr lang="es-EC"/>
                    </a:p>
                  </a:txBody>
                  <a:tcPr/>
                </a:tc>
                <a:tc>
                  <a:txBody>
                    <a:bodyPr/>
                    <a:lstStyle/>
                    <a:p>
                      <a:pPr algn="l" fontAlgn="b"/>
                      <a:r>
                        <a:rPr lang="es-EC" sz="2000" u="none" strike="noStrike" dirty="0">
                          <a:effectLst/>
                          <a:latin typeface="Times New Roman" panose="02020603050405020304" pitchFamily="18" charset="0"/>
                          <a:cs typeface="Times New Roman" panose="02020603050405020304" pitchFamily="18" charset="0"/>
                        </a:rPr>
                        <a:t>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a:txBody>
                    <a:bodyPr/>
                    <a:lstStyle/>
                    <a:p>
                      <a:pPr algn="just" fontAlgn="ctr"/>
                      <a:r>
                        <a:rPr lang="es-ES" sz="2000" u="none" strike="noStrike" dirty="0">
                          <a:effectLst/>
                          <a:latin typeface="Times New Roman" panose="02020603050405020304" pitchFamily="18" charset="0"/>
                          <a:cs typeface="Times New Roman" panose="02020603050405020304" pitchFamily="18" charset="0"/>
                        </a:rPr>
                        <a:t>Escaza capacidad de pago</a:t>
                      </a:r>
                      <a:endParaRPr lang="es-E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extLst>
                  <a:ext uri="{0D108BD9-81ED-4DB2-BD59-A6C34878D82A}">
                    <a16:rowId xmlns:a16="http://schemas.microsoft.com/office/drawing/2014/main" xmlns="" val="3225976115"/>
                  </a:ext>
                </a:extLst>
              </a:tr>
              <a:tr h="220384">
                <a:tc rowSpan="6">
                  <a:txBody>
                    <a:bodyPr/>
                    <a:lstStyle/>
                    <a:p>
                      <a:pPr algn="ctr" fontAlgn="ctr"/>
                      <a:r>
                        <a:rPr lang="es-EC" sz="2000" u="none" strike="noStrike" dirty="0">
                          <a:effectLst/>
                          <a:latin typeface="Times New Roman" panose="02020603050405020304" pitchFamily="18" charset="0"/>
                          <a:cs typeface="Times New Roman" panose="02020603050405020304" pitchFamily="18" charset="0"/>
                        </a:rPr>
                        <a:t>Análisis externo</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tc>
                  <a:txBody>
                    <a:bodyPr/>
                    <a:lstStyle/>
                    <a:p>
                      <a:pPr algn="l" fontAlgn="b"/>
                      <a:r>
                        <a:rPr lang="es-EC" sz="2000" b="1" i="1" u="none" strike="noStrike" dirty="0">
                          <a:effectLst/>
                          <a:latin typeface="Times New Roman" panose="02020603050405020304" pitchFamily="18" charset="0"/>
                          <a:cs typeface="Times New Roman" panose="02020603050405020304" pitchFamily="18" charset="0"/>
                        </a:rPr>
                        <a:t>OPORTUNIDADES</a:t>
                      </a:r>
                      <a:endParaRPr lang="es-EC"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a:txBody>
                    <a:bodyPr/>
                    <a:lstStyle/>
                    <a:p>
                      <a:pPr algn="just" fontAlgn="ctr"/>
                      <a:r>
                        <a:rPr lang="es-EC" sz="2000" b="1" i="1" u="none" strike="noStrike" dirty="0">
                          <a:effectLst/>
                          <a:latin typeface="Times New Roman" panose="02020603050405020304" pitchFamily="18" charset="0"/>
                          <a:cs typeface="Times New Roman" panose="02020603050405020304" pitchFamily="18" charset="0"/>
                        </a:rPr>
                        <a:t>AMENAZAS</a:t>
                      </a:r>
                      <a:endParaRPr lang="es-EC"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extLst>
                  <a:ext uri="{0D108BD9-81ED-4DB2-BD59-A6C34878D82A}">
                    <a16:rowId xmlns:a16="http://schemas.microsoft.com/office/drawing/2014/main" xmlns="" val="2106192808"/>
                  </a:ext>
                </a:extLst>
              </a:tr>
              <a:tr h="669986">
                <a:tc vMerge="1">
                  <a:txBody>
                    <a:bodyPr/>
                    <a:lstStyle/>
                    <a:p>
                      <a:endParaRPr lang="es-EC"/>
                    </a:p>
                  </a:txBody>
                  <a:tcPr/>
                </a:tc>
                <a:tc>
                  <a:txBody>
                    <a:bodyPr/>
                    <a:lstStyle/>
                    <a:p>
                      <a:pPr algn="l" fontAlgn="ctr"/>
                      <a:r>
                        <a:rPr lang="es-EC" sz="2000" u="none" strike="noStrike" dirty="0">
                          <a:effectLst/>
                          <a:latin typeface="Times New Roman" panose="02020603050405020304" pitchFamily="18" charset="0"/>
                          <a:cs typeface="Times New Roman" panose="02020603050405020304" pitchFamily="18" charset="0"/>
                        </a:rPr>
                        <a:t>Disminución de la inflación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tc>
                  <a:txBody>
                    <a:bodyPr/>
                    <a:lstStyle/>
                    <a:p>
                      <a:pPr algn="l" fontAlgn="ctr"/>
                      <a:r>
                        <a:rPr lang="es-EC" sz="2000" u="none" strike="noStrike" dirty="0">
                          <a:effectLst/>
                          <a:latin typeface="Times New Roman" panose="02020603050405020304" pitchFamily="18" charset="0"/>
                          <a:cs typeface="Times New Roman" panose="02020603050405020304" pitchFamily="18" charset="0"/>
                        </a:rPr>
                        <a:t>Decrecimiento del PIB en el sector automotor</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extLst>
                  <a:ext uri="{0D108BD9-81ED-4DB2-BD59-A6C34878D82A}">
                    <a16:rowId xmlns:a16="http://schemas.microsoft.com/office/drawing/2014/main" xmlns="" val="112109573"/>
                  </a:ext>
                </a:extLst>
              </a:tr>
              <a:tr h="629642">
                <a:tc vMerge="1">
                  <a:txBody>
                    <a:bodyPr/>
                    <a:lstStyle/>
                    <a:p>
                      <a:endParaRPr lang="es-EC"/>
                    </a:p>
                  </a:txBody>
                  <a:tcPr/>
                </a:tc>
                <a:tc>
                  <a:txBody>
                    <a:bodyPr/>
                    <a:lstStyle/>
                    <a:p>
                      <a:pPr algn="l" fontAlgn="ctr"/>
                      <a:r>
                        <a:rPr lang="es-EC" sz="2000" u="none" strike="noStrike" dirty="0">
                          <a:effectLst/>
                          <a:latin typeface="Times New Roman" panose="02020603050405020304" pitchFamily="18" charset="0"/>
                          <a:cs typeface="Times New Roman" panose="02020603050405020304" pitchFamily="18" charset="0"/>
                        </a:rPr>
                        <a:t>Incremento del sector automotor</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tc>
                  <a:txBody>
                    <a:bodyPr/>
                    <a:lstStyle/>
                    <a:p>
                      <a:pPr algn="l" fontAlgn="ctr"/>
                      <a:r>
                        <a:rPr lang="es-EC" sz="2000" u="none" strike="noStrike" dirty="0">
                          <a:effectLst/>
                          <a:latin typeface="Times New Roman" panose="02020603050405020304" pitchFamily="18" charset="0"/>
                          <a:cs typeface="Times New Roman" panose="02020603050405020304" pitchFamily="18" charset="0"/>
                        </a:rPr>
                        <a:t>Incremento en las tasas de desempleo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extLst>
                  <a:ext uri="{0D108BD9-81ED-4DB2-BD59-A6C34878D82A}">
                    <a16:rowId xmlns:a16="http://schemas.microsoft.com/office/drawing/2014/main" xmlns="" val="2983275477"/>
                  </a:ext>
                </a:extLst>
              </a:tr>
              <a:tr h="446657">
                <a:tc vMerge="1">
                  <a:txBody>
                    <a:bodyPr/>
                    <a:lstStyle/>
                    <a:p>
                      <a:endParaRPr lang="es-EC"/>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tc>
                  <a:txBody>
                    <a:bodyPr/>
                    <a:lstStyle/>
                    <a:p>
                      <a:pPr algn="l" fontAlgn="b"/>
                      <a:r>
                        <a:rPr lang="es-EC" sz="2000" u="none" strike="noStrike" dirty="0">
                          <a:effectLst/>
                          <a:latin typeface="Times New Roman" panose="02020603050405020304" pitchFamily="18" charset="0"/>
                          <a:cs typeface="Times New Roman" panose="02020603050405020304" pitchFamily="18" charset="0"/>
                        </a:rPr>
                        <a:t> Incremento de la tasa de interés corporativa empresarial</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extLst>
                  <a:ext uri="{0D108BD9-81ED-4DB2-BD59-A6C34878D82A}">
                    <a16:rowId xmlns:a16="http://schemas.microsoft.com/office/drawing/2014/main" xmlns="" val="4013126431"/>
                  </a:ext>
                </a:extLst>
              </a:tr>
              <a:tr h="446657">
                <a:tc vMerge="1">
                  <a:txBody>
                    <a:bodyPr/>
                    <a:lstStyle/>
                    <a:p>
                      <a:endParaRPr lang="es-EC"/>
                    </a:p>
                  </a:txBody>
                  <a:tcPr/>
                </a:tc>
                <a:tc>
                  <a:txBody>
                    <a:bodyPr/>
                    <a:lstStyle/>
                    <a:p>
                      <a:pPr algn="l" fontAlgn="ct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ctr"/>
                </a:tc>
                <a:tc>
                  <a:txBody>
                    <a:bodyPr/>
                    <a:lstStyle/>
                    <a:p>
                      <a:pPr algn="l" fontAlgn="b"/>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extLst>
                  <a:ext uri="{0D108BD9-81ED-4DB2-BD59-A6C34878D82A}">
                    <a16:rowId xmlns:a16="http://schemas.microsoft.com/office/drawing/2014/main" xmlns="" val="683229266"/>
                  </a:ext>
                </a:extLst>
              </a:tr>
              <a:tr h="223329">
                <a:tc vMerge="1">
                  <a:txBody>
                    <a:bodyPr/>
                    <a:lstStyle/>
                    <a:p>
                      <a:endParaRPr lang="es-EC"/>
                    </a:p>
                  </a:txBody>
                  <a:tcPr/>
                </a:tc>
                <a:tc>
                  <a:txBody>
                    <a:bodyPr/>
                    <a:lstStyle/>
                    <a:p>
                      <a:pPr algn="l" fontAlgn="b"/>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tc>
                  <a:txBody>
                    <a:bodyPr/>
                    <a:lstStyle/>
                    <a:p>
                      <a:pPr algn="l" fontAlgn="b"/>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50" marR="5150" marT="5150" marB="0" anchor="b"/>
                </a:tc>
                <a:extLst>
                  <a:ext uri="{0D108BD9-81ED-4DB2-BD59-A6C34878D82A}">
                    <a16:rowId xmlns:a16="http://schemas.microsoft.com/office/drawing/2014/main" xmlns="" val="85640324"/>
                  </a:ext>
                </a:extLst>
              </a:tr>
            </a:tbl>
          </a:graphicData>
        </a:graphic>
      </p:graphicFrame>
    </p:spTree>
    <p:extLst>
      <p:ext uri="{BB962C8B-B14F-4D97-AF65-F5344CB8AC3E}">
        <p14:creationId xmlns:p14="http://schemas.microsoft.com/office/powerpoint/2010/main" val="74550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a:extLst>
              <a:ext uri="{FF2B5EF4-FFF2-40B4-BE49-F238E27FC236}">
                <a16:creationId xmlns:a16="http://schemas.microsoft.com/office/drawing/2014/main" xmlns="" id="{51513480-47BA-437D-9E59-B41A63167CDB}"/>
              </a:ext>
            </a:extLst>
          </p:cNvPr>
          <p:cNvSpPr/>
          <p:nvPr/>
        </p:nvSpPr>
        <p:spPr>
          <a:xfrm>
            <a:off x="3705363" y="571604"/>
            <a:ext cx="5226111" cy="458074"/>
          </a:xfrm>
          <a:prstGeom prst="rect">
            <a:avLst/>
          </a:prstGeom>
        </p:spPr>
        <p:txBody>
          <a:bodyPr wrap="none">
            <a:spAutoFit/>
          </a:bodyPr>
          <a:lstStyle/>
          <a:p>
            <a:pPr indent="450215" algn="just">
              <a:lnSpc>
                <a:spcPct val="15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Método correlacional Bivariados de Spearman</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7">
            <a:extLst>
              <a:ext uri="{FF2B5EF4-FFF2-40B4-BE49-F238E27FC236}">
                <a16:creationId xmlns:a16="http://schemas.microsoft.com/office/drawing/2014/main" xmlns="" id="{3FD4B723-CE3D-4274-B68E-E2508D833E8E}"/>
              </a:ext>
            </a:extLst>
          </p:cNvPr>
          <p:cNvSpPr/>
          <p:nvPr/>
        </p:nvSpPr>
        <p:spPr>
          <a:xfrm>
            <a:off x="8771029" y="1085917"/>
            <a:ext cx="2912977" cy="390684"/>
          </a:xfrm>
          <a:prstGeom prst="rect">
            <a:avLst/>
          </a:prstGeom>
        </p:spPr>
        <p:txBody>
          <a:bodyPr wrap="none">
            <a:spAutoFit/>
          </a:bodyPr>
          <a:lstStyle/>
          <a:p>
            <a:pPr marL="228600">
              <a:lnSpc>
                <a:spcPct val="115000"/>
              </a:lnSpc>
              <a:spcAft>
                <a:spcPts val="80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Análisis RHO Spearman</a:t>
            </a:r>
            <a:r>
              <a:rPr lang="es-EC" b="1" dirty="0">
                <a:ea typeface="Times New Roman" panose="02020603050405020304" pitchFamily="18" charset="0"/>
                <a:cs typeface="Times New Roman" panose="02020603050405020304" pitchFamily="18" charset="0"/>
              </a:rPr>
              <a:t>.</a:t>
            </a:r>
            <a:endParaRPr lang="es-EC" dirty="0">
              <a:effectLst/>
            </a:endParaRPr>
          </a:p>
        </p:txBody>
      </p:sp>
      <p:graphicFrame>
        <p:nvGraphicFramePr>
          <p:cNvPr id="5" name="Objeto 9">
            <a:extLst>
              <a:ext uri="{FF2B5EF4-FFF2-40B4-BE49-F238E27FC236}">
                <a16:creationId xmlns:a16="http://schemas.microsoft.com/office/drawing/2014/main" xmlns="" id="{97B707A8-2FE6-4F36-9A66-634629913140}"/>
              </a:ext>
            </a:extLst>
          </p:cNvPr>
          <p:cNvGraphicFramePr>
            <a:graphicFrameLocks noChangeAspect="1"/>
          </p:cNvGraphicFramePr>
          <p:nvPr>
            <p:extLst>
              <p:ext uri="{D42A27DB-BD31-4B8C-83A1-F6EECF244321}">
                <p14:modId xmlns:p14="http://schemas.microsoft.com/office/powerpoint/2010/main" val="3428901339"/>
              </p:ext>
            </p:extLst>
          </p:nvPr>
        </p:nvGraphicFramePr>
        <p:xfrm>
          <a:off x="8328074" y="1774475"/>
          <a:ext cx="3713872" cy="4759968"/>
        </p:xfrm>
        <a:graphic>
          <a:graphicData uri="http://schemas.openxmlformats.org/presentationml/2006/ole">
            <mc:AlternateContent xmlns:mc="http://schemas.openxmlformats.org/markup-compatibility/2006">
              <mc:Choice xmlns:v="urn:schemas-microsoft-com:vml" Requires="v">
                <p:oleObj spid="_x0000_s5244" name="Document" r:id="rId3" imgW="5221554" imgH="3103644" progId="Word.Document.12">
                  <p:embed/>
                </p:oleObj>
              </mc:Choice>
              <mc:Fallback>
                <p:oleObj name="Document" r:id="rId3" imgW="5221554" imgH="3103644" progId="Word.Document.12">
                  <p:embed/>
                  <p:pic>
                    <p:nvPicPr>
                      <p:cNvPr id="0" name=""/>
                      <p:cNvPicPr/>
                      <p:nvPr/>
                    </p:nvPicPr>
                    <p:blipFill>
                      <a:blip r:embed="rId4"/>
                      <a:stretch>
                        <a:fillRect/>
                      </a:stretch>
                    </p:blipFill>
                    <p:spPr>
                      <a:xfrm>
                        <a:off x="8328074" y="1774475"/>
                        <a:ext cx="3713872" cy="4759968"/>
                      </a:xfrm>
                      <a:prstGeom prst="rect">
                        <a:avLst/>
                      </a:prstGeom>
                    </p:spPr>
                  </p:pic>
                </p:oleObj>
              </mc:Fallback>
            </mc:AlternateContent>
          </a:graphicData>
        </a:graphic>
      </p:graphicFrame>
      <p:sp>
        <p:nvSpPr>
          <p:cNvPr id="7" name="Rectángulo 1">
            <a:extLst>
              <a:ext uri="{FF2B5EF4-FFF2-40B4-BE49-F238E27FC236}">
                <a16:creationId xmlns:a16="http://schemas.microsoft.com/office/drawing/2014/main" xmlns="" id="{1FD4CD5C-76BC-4B20-8A45-1E093A9C5062}"/>
              </a:ext>
            </a:extLst>
          </p:cNvPr>
          <p:cNvSpPr/>
          <p:nvPr/>
        </p:nvSpPr>
        <p:spPr>
          <a:xfrm>
            <a:off x="2832489" y="23352"/>
            <a:ext cx="7696338" cy="707886"/>
          </a:xfrm>
          <a:prstGeom prst="rect">
            <a:avLst/>
          </a:prstGeom>
          <a:noFill/>
        </p:spPr>
        <p:txBody>
          <a:bodyPr wrap="non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resultados de la encuesta</a:t>
            </a:r>
          </a:p>
        </p:txBody>
      </p:sp>
      <p:sp>
        <p:nvSpPr>
          <p:cNvPr id="8" name="Rectángulo 4">
            <a:extLst>
              <a:ext uri="{FF2B5EF4-FFF2-40B4-BE49-F238E27FC236}">
                <a16:creationId xmlns:a16="http://schemas.microsoft.com/office/drawing/2014/main" xmlns="" id="{CAFD0367-C735-4C4A-9229-45511DF9ACBF}"/>
              </a:ext>
            </a:extLst>
          </p:cNvPr>
          <p:cNvSpPr/>
          <p:nvPr/>
        </p:nvSpPr>
        <p:spPr>
          <a:xfrm>
            <a:off x="910630" y="1161717"/>
            <a:ext cx="6096000" cy="492443"/>
          </a:xfrm>
          <a:prstGeom prst="rect">
            <a:avLst/>
          </a:prstGeom>
        </p:spPr>
        <p:txBody>
          <a:bodyPr>
            <a:spAutoFit/>
          </a:bodyPr>
          <a:lstStyle/>
          <a:p>
            <a:pPr indent="450215" algn="just">
              <a:lnSpc>
                <a:spcPct val="150000"/>
              </a:lnSpc>
              <a:spcAft>
                <a:spcPts val="0"/>
              </a:spcAft>
            </a:pPr>
            <a:r>
              <a:rPr lang="es-EC" sz="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r>
              <a:rPr lang="es-EC" sz="700" b="1" dirty="0">
                <a:solidFill>
                  <a:srgbClr val="000000"/>
                </a:solidFill>
                <a:latin typeface="Times New Roman" panose="02020603050405020304" pitchFamily="18" charset="0"/>
                <a:ea typeface="Times New Roman" panose="02020603050405020304" pitchFamily="18" charset="0"/>
              </a:rPr>
              <a:t> </a:t>
            </a:r>
            <a:r>
              <a:rPr lang="es-EC" sz="1400" b="1" dirty="0">
                <a:solidFill>
                  <a:srgbClr val="000000"/>
                </a:solidFill>
                <a:latin typeface="Times New Roman" panose="02020603050405020304" pitchFamily="18" charset="0"/>
                <a:ea typeface="Times New Roman" panose="02020603050405020304" pitchFamily="18" charset="0"/>
              </a:rPr>
              <a:t> ¿Tienen información sobre sus competidores?</a:t>
            </a:r>
            <a:endParaRPr lang="es-EC" sz="1200" dirty="0"/>
          </a:p>
        </p:txBody>
      </p:sp>
      <p:graphicFrame>
        <p:nvGraphicFramePr>
          <p:cNvPr id="9" name="Objeto 8">
            <a:extLst>
              <a:ext uri="{FF2B5EF4-FFF2-40B4-BE49-F238E27FC236}">
                <a16:creationId xmlns:a16="http://schemas.microsoft.com/office/drawing/2014/main" xmlns="" id="{BEA6FA8D-DFCA-4493-8560-09F45ADB45AB}"/>
              </a:ext>
            </a:extLst>
          </p:cNvPr>
          <p:cNvGraphicFramePr>
            <a:graphicFrameLocks noChangeAspect="1"/>
          </p:cNvGraphicFramePr>
          <p:nvPr>
            <p:extLst>
              <p:ext uri="{D42A27DB-BD31-4B8C-83A1-F6EECF244321}">
                <p14:modId xmlns:p14="http://schemas.microsoft.com/office/powerpoint/2010/main" val="3630282652"/>
              </p:ext>
            </p:extLst>
          </p:nvPr>
        </p:nvGraphicFramePr>
        <p:xfrm>
          <a:off x="334566" y="1786199"/>
          <a:ext cx="7920880" cy="4307097"/>
        </p:xfrm>
        <a:graphic>
          <a:graphicData uri="http://schemas.openxmlformats.org/presentationml/2006/ole">
            <mc:AlternateContent xmlns:mc="http://schemas.openxmlformats.org/markup-compatibility/2006">
              <mc:Choice xmlns:v="urn:schemas-microsoft-com:vml" Requires="v">
                <p:oleObj spid="_x0000_s5245" name="Document" r:id="rId5" imgW="8888273" imgH="2298929" progId="Word.Document.12">
                  <p:embed/>
                </p:oleObj>
              </mc:Choice>
              <mc:Fallback>
                <p:oleObj name="Document" r:id="rId5" imgW="8888273" imgH="2298929" progId="Word.Document.12">
                  <p:embed/>
                  <p:pic>
                    <p:nvPicPr>
                      <p:cNvPr id="5" name="Objeto 8">
                        <a:extLst>
                          <a:ext uri="{FF2B5EF4-FFF2-40B4-BE49-F238E27FC236}">
                            <a16:creationId xmlns:a16="http://schemas.microsoft.com/office/drawing/2014/main" xmlns="" id="{53FC0AEA-9536-4189-9912-99408F73E93D}"/>
                          </a:ext>
                        </a:extLst>
                      </p:cNvPr>
                      <p:cNvPicPr/>
                      <p:nvPr/>
                    </p:nvPicPr>
                    <p:blipFill>
                      <a:blip r:embed="rId6"/>
                      <a:stretch>
                        <a:fillRect/>
                      </a:stretch>
                    </p:blipFill>
                    <p:spPr>
                      <a:xfrm>
                        <a:off x="334566" y="1786199"/>
                        <a:ext cx="7920880" cy="4307097"/>
                      </a:xfrm>
                      <a:prstGeom prst="rect">
                        <a:avLst/>
                      </a:prstGeom>
                    </p:spPr>
                  </p:pic>
                </p:oleObj>
              </mc:Fallback>
            </mc:AlternateContent>
          </a:graphicData>
        </a:graphic>
      </p:graphicFrame>
    </p:spTree>
    <p:extLst>
      <p:ext uri="{BB962C8B-B14F-4D97-AF65-F5344CB8AC3E}">
        <p14:creationId xmlns:p14="http://schemas.microsoft.com/office/powerpoint/2010/main" val="671447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6DB4093-2A8F-48B6-BE21-4D8F595CDFEF}"/>
              </a:ext>
            </a:extLst>
          </p:cNvPr>
          <p:cNvSpPr txBox="1"/>
          <p:nvPr/>
        </p:nvSpPr>
        <p:spPr>
          <a:xfrm flipH="1">
            <a:off x="3091057" y="327272"/>
            <a:ext cx="6820573" cy="461665"/>
          </a:xfrm>
          <a:prstGeom prst="rect">
            <a:avLst/>
          </a:prstGeom>
          <a:solidFill>
            <a:srgbClr val="FFCCFF"/>
          </a:solidFill>
          <a:ln>
            <a:solidFill>
              <a:schemeClr val="tx1">
                <a:lumMod val="50000"/>
                <a:lumOff val="50000"/>
              </a:schemeClr>
            </a:solidFill>
          </a:ln>
        </p:spPr>
        <p:txBody>
          <a:bodyPr wrap="square" rtlCol="0">
            <a:spAutoFit/>
          </a:bodyPr>
          <a:lstStyle/>
          <a:p>
            <a:r>
              <a:rPr lang="es-ES" sz="2400" b="1" dirty="0">
                <a:latin typeface="Times New Roman" panose="02020603050405020304" pitchFamily="18" charset="0"/>
                <a:cs typeface="Times New Roman" panose="02020603050405020304" pitchFamily="18" charset="0"/>
              </a:rPr>
              <a:t>Factores que Motivan  el Trabajo de Investigación</a:t>
            </a:r>
            <a:endParaRPr lang="es-EC" sz="2400" b="1"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xmlns="" id="{7874F6C5-3233-47B1-B059-8F3A780A2D1C}"/>
              </a:ext>
            </a:extLst>
          </p:cNvPr>
          <p:cNvSpPr/>
          <p:nvPr/>
        </p:nvSpPr>
        <p:spPr>
          <a:xfrm rot="17671825">
            <a:off x="641068" y="3112391"/>
            <a:ext cx="5352717" cy="79040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latin typeface="Times New Roman" panose="02020603050405020304" pitchFamily="18" charset="0"/>
                <a:cs typeface="Times New Roman" panose="02020603050405020304" pitchFamily="18" charset="0"/>
              </a:rPr>
              <a:t>Provincia de Santo Domingo de los Tsáchilas </a:t>
            </a:r>
            <a:endParaRPr lang="es-EC"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xmlns="" id="{4957B569-7E77-4F63-B3C0-DABC45081F1E}"/>
              </a:ext>
            </a:extLst>
          </p:cNvPr>
          <p:cNvGraphicFramePr/>
          <p:nvPr>
            <p:extLst>
              <p:ext uri="{D42A27DB-BD31-4B8C-83A1-F6EECF244321}">
                <p14:modId xmlns:p14="http://schemas.microsoft.com/office/powerpoint/2010/main" val="871804220"/>
              </p:ext>
            </p:extLst>
          </p:nvPr>
        </p:nvGraphicFramePr>
        <p:xfrm>
          <a:off x="2350790" y="1169368"/>
          <a:ext cx="7753625"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630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
            <a:extLst>
              <a:ext uri="{FF2B5EF4-FFF2-40B4-BE49-F238E27FC236}">
                <a16:creationId xmlns:a16="http://schemas.microsoft.com/office/drawing/2014/main" xmlns="" id="{70C6A525-B92D-41B7-B9BA-C961797416FC}"/>
              </a:ext>
            </a:extLst>
          </p:cNvPr>
          <p:cNvSpPr/>
          <p:nvPr/>
        </p:nvSpPr>
        <p:spPr>
          <a:xfrm>
            <a:off x="2717821" y="444863"/>
            <a:ext cx="3531736" cy="523220"/>
          </a:xfrm>
          <a:prstGeom prst="rect">
            <a:avLst/>
          </a:prstGeom>
        </p:spPr>
        <p:txBody>
          <a:bodyPr wrap="none">
            <a:spAutoFit/>
          </a:bodyPr>
          <a:lstStyle/>
          <a:p>
            <a:r>
              <a:rPr lang="es-EC" sz="2800" dirty="0">
                <a:solidFill>
                  <a:srgbClr val="000000"/>
                </a:solidFill>
                <a:latin typeface="Times New Roman" panose="02020603050405020304" pitchFamily="18" charset="0"/>
                <a:ea typeface="Times New Roman" panose="02020603050405020304" pitchFamily="18" charset="0"/>
              </a:rPr>
              <a:t>Correlación de Pearson</a:t>
            </a:r>
            <a:endParaRPr lang="es-EC" sz="2800" dirty="0"/>
          </a:p>
        </p:txBody>
      </p:sp>
      <p:sp>
        <p:nvSpPr>
          <p:cNvPr id="5" name="Rectángulo 4">
            <a:extLst>
              <a:ext uri="{FF2B5EF4-FFF2-40B4-BE49-F238E27FC236}">
                <a16:creationId xmlns:a16="http://schemas.microsoft.com/office/drawing/2014/main" xmlns="" id="{B2FB05C7-035B-499D-A96D-DE4DC33477B7}"/>
              </a:ext>
            </a:extLst>
          </p:cNvPr>
          <p:cNvSpPr/>
          <p:nvPr/>
        </p:nvSpPr>
        <p:spPr>
          <a:xfrm>
            <a:off x="2091397" y="1168145"/>
            <a:ext cx="6096000" cy="646331"/>
          </a:xfrm>
          <a:prstGeom prst="rect">
            <a:avLst/>
          </a:prstGeom>
        </p:spPr>
        <p:txBody>
          <a:bodyPr>
            <a:spAutoFit/>
          </a:bodyPr>
          <a:lstStyle/>
          <a:p>
            <a:r>
              <a:rPr lang="es-ES" dirty="0">
                <a:latin typeface="Times New Roman" panose="02020603050405020304" pitchFamily="18" charset="0"/>
                <a:ea typeface="Calibri" panose="020F0502020204030204" pitchFamily="34" charset="0"/>
              </a:rPr>
              <a:t>Análisis de los resultados de la rentabilidad con los resultados de los resultados económicos</a:t>
            </a:r>
            <a:endParaRPr lang="es-EC" dirty="0"/>
          </a:p>
        </p:txBody>
      </p:sp>
      <p:graphicFrame>
        <p:nvGraphicFramePr>
          <p:cNvPr id="2" name="Tabla 1">
            <a:extLst>
              <a:ext uri="{FF2B5EF4-FFF2-40B4-BE49-F238E27FC236}">
                <a16:creationId xmlns:a16="http://schemas.microsoft.com/office/drawing/2014/main" xmlns="" id="{F06B5E12-877B-40A2-8B1A-6DD4A232EB42}"/>
              </a:ext>
            </a:extLst>
          </p:cNvPr>
          <p:cNvGraphicFramePr>
            <a:graphicFrameLocks noGrp="1"/>
          </p:cNvGraphicFramePr>
          <p:nvPr>
            <p:extLst>
              <p:ext uri="{D42A27DB-BD31-4B8C-83A1-F6EECF244321}">
                <p14:modId xmlns:p14="http://schemas.microsoft.com/office/powerpoint/2010/main" val="936214928"/>
              </p:ext>
            </p:extLst>
          </p:nvPr>
        </p:nvGraphicFramePr>
        <p:xfrm>
          <a:off x="262558" y="1814476"/>
          <a:ext cx="11377263" cy="5205491"/>
        </p:xfrm>
        <a:graphic>
          <a:graphicData uri="http://schemas.openxmlformats.org/drawingml/2006/table">
            <a:tbl>
              <a:tblPr firstRow="1" firstCol="1" bandRow="1">
                <a:tableStyleId>{93296810-A885-4BE3-A3E7-6D5BEEA58F35}</a:tableStyleId>
              </a:tblPr>
              <a:tblGrid>
                <a:gridCol w="1299609">
                  <a:extLst>
                    <a:ext uri="{9D8B030D-6E8A-4147-A177-3AD203B41FA5}">
                      <a16:colId xmlns:a16="http://schemas.microsoft.com/office/drawing/2014/main" xmlns="" val="3763947877"/>
                    </a:ext>
                  </a:extLst>
                </a:gridCol>
                <a:gridCol w="1336552">
                  <a:extLst>
                    <a:ext uri="{9D8B030D-6E8A-4147-A177-3AD203B41FA5}">
                      <a16:colId xmlns:a16="http://schemas.microsoft.com/office/drawing/2014/main" xmlns="" val="3485172871"/>
                    </a:ext>
                  </a:extLst>
                </a:gridCol>
                <a:gridCol w="1356442">
                  <a:extLst>
                    <a:ext uri="{9D8B030D-6E8A-4147-A177-3AD203B41FA5}">
                      <a16:colId xmlns:a16="http://schemas.microsoft.com/office/drawing/2014/main" xmlns="" val="1743057163"/>
                    </a:ext>
                  </a:extLst>
                </a:gridCol>
                <a:gridCol w="1468218">
                  <a:extLst>
                    <a:ext uri="{9D8B030D-6E8A-4147-A177-3AD203B41FA5}">
                      <a16:colId xmlns:a16="http://schemas.microsoft.com/office/drawing/2014/main" xmlns="" val="1420023825"/>
                    </a:ext>
                  </a:extLst>
                </a:gridCol>
                <a:gridCol w="1468218">
                  <a:extLst>
                    <a:ext uri="{9D8B030D-6E8A-4147-A177-3AD203B41FA5}">
                      <a16:colId xmlns:a16="http://schemas.microsoft.com/office/drawing/2014/main" xmlns="" val="2022476541"/>
                    </a:ext>
                  </a:extLst>
                </a:gridCol>
                <a:gridCol w="1514631">
                  <a:extLst>
                    <a:ext uri="{9D8B030D-6E8A-4147-A177-3AD203B41FA5}">
                      <a16:colId xmlns:a16="http://schemas.microsoft.com/office/drawing/2014/main" xmlns="" val="3294280547"/>
                    </a:ext>
                  </a:extLst>
                </a:gridCol>
                <a:gridCol w="1514631">
                  <a:extLst>
                    <a:ext uri="{9D8B030D-6E8A-4147-A177-3AD203B41FA5}">
                      <a16:colId xmlns:a16="http://schemas.microsoft.com/office/drawing/2014/main" xmlns="" val="2367225198"/>
                    </a:ext>
                  </a:extLst>
                </a:gridCol>
                <a:gridCol w="1418962">
                  <a:extLst>
                    <a:ext uri="{9D8B030D-6E8A-4147-A177-3AD203B41FA5}">
                      <a16:colId xmlns:a16="http://schemas.microsoft.com/office/drawing/2014/main" xmlns="" val="1899480806"/>
                    </a:ext>
                  </a:extLst>
                </a:gridCol>
              </a:tblGrid>
              <a:tr h="207166">
                <a:tc gridSpan="8">
                  <a:txBody>
                    <a:bodyPr/>
                    <a:lstStyle/>
                    <a:p>
                      <a:pPr indent="450215" algn="ctr">
                        <a:lnSpc>
                          <a:spcPct val="150000"/>
                        </a:lnSpc>
                      </a:pPr>
                      <a:endParaRPr lang="es-EC" sz="1200" dirty="0">
                        <a:effectLst/>
                        <a:latin typeface="Times New Roman" panose="02020603050405020304" pitchFamily="18" charset="0"/>
                        <a:cs typeface="Times New Roman" panose="02020603050405020304" pitchFamily="18" charset="0"/>
                      </a:endParaRPr>
                    </a:p>
                  </a:txBody>
                  <a:tcPr marL="40838" marR="4083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134819241"/>
                  </a:ext>
                </a:extLst>
              </a:tr>
              <a:tr h="394904">
                <a:tc gridSpan="2">
                  <a:txBody>
                    <a:bodyPr/>
                    <a:lstStyle/>
                    <a:p>
                      <a:pPr indent="450215" algn="l">
                        <a:lnSpc>
                          <a:spcPct val="150000"/>
                        </a:lnSpc>
                        <a:spcAft>
                          <a:spcPts val="0"/>
                        </a:spcAft>
                      </a:pPr>
                      <a:r>
                        <a:rPr lang="es-EC"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b"/>
                </a:tc>
                <a:tc hMerge="1">
                  <a:txBody>
                    <a:bodyPr/>
                    <a:lstStyle/>
                    <a:p>
                      <a:endParaRPr lang="es-EC"/>
                    </a:p>
                  </a:txBody>
                  <a:tcPr/>
                </a:tc>
                <a:tc>
                  <a:txBody>
                    <a:bodyPr/>
                    <a:lstStyle/>
                    <a:p>
                      <a:pPr indent="450215" algn="ctr">
                        <a:lnSpc>
                          <a:spcPct val="150000"/>
                        </a:lnSpc>
                        <a:spcAft>
                          <a:spcPts val="0"/>
                        </a:spcAft>
                      </a:pPr>
                      <a:r>
                        <a:rPr lang="es-EC" sz="1200">
                          <a:effectLst/>
                          <a:latin typeface="Times New Roman" panose="02020603050405020304" pitchFamily="18" charset="0"/>
                          <a:cs typeface="Times New Roman" panose="02020603050405020304" pitchFamily="18" charset="0"/>
                        </a:rPr>
                        <a:t>PIB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b"/>
                </a:tc>
                <a:tc>
                  <a:txBody>
                    <a:bodyPr/>
                    <a:lstStyle/>
                    <a:p>
                      <a:pPr indent="45021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INFLACIÓN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b"/>
                </a:tc>
                <a:tc>
                  <a:txBody>
                    <a:bodyPr/>
                    <a:lstStyle/>
                    <a:p>
                      <a:pPr indent="45021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DESEMPLEO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b"/>
                </a:tc>
                <a:tc>
                  <a:txBody>
                    <a:bodyPr/>
                    <a:lstStyle/>
                    <a:p>
                      <a:pPr indent="45021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B.C</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b"/>
                </a:tc>
                <a:tc>
                  <a:txBody>
                    <a:bodyPr/>
                    <a:lstStyle/>
                    <a:p>
                      <a:pPr indent="45021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T.I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b"/>
                </a:tc>
                <a:tc>
                  <a:txBody>
                    <a:bodyPr/>
                    <a:lstStyle/>
                    <a:p>
                      <a:pPr indent="45021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VEHÍCULOS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b"/>
                </a:tc>
                <a:extLst>
                  <a:ext uri="{0D108BD9-81ED-4DB2-BD59-A6C34878D82A}">
                    <a16:rowId xmlns:a16="http://schemas.microsoft.com/office/drawing/2014/main" xmlns="" val="184800477"/>
                  </a:ext>
                </a:extLst>
              </a:tr>
              <a:tr h="604928">
                <a:tc rowSpan="3">
                  <a:txBody>
                    <a:bodyPr/>
                    <a:lstStyle/>
                    <a:p>
                      <a:pPr indent="450215" algn="l">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ROA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l">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Correlación de Pearson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,355</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,626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-,674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,037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,989</a:t>
                      </a:r>
                      <a:r>
                        <a:rPr lang="es-EC" sz="1200" baseline="30000">
                          <a:effectLst/>
                          <a:latin typeface="Times New Roman" panose="02020603050405020304" pitchFamily="18"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-,043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extLst>
                  <a:ext uri="{0D108BD9-81ED-4DB2-BD59-A6C34878D82A}">
                    <a16:rowId xmlns:a16="http://schemas.microsoft.com/office/drawing/2014/main" xmlns="" val="574212668"/>
                  </a:ext>
                </a:extLst>
              </a:tr>
              <a:tr h="394904">
                <a:tc vMerge="1">
                  <a:txBody>
                    <a:bodyPr/>
                    <a:lstStyle/>
                    <a:p>
                      <a:endParaRPr lang="es-EC"/>
                    </a:p>
                  </a:txBody>
                  <a:tcPr/>
                </a:tc>
                <a:tc>
                  <a:txBody>
                    <a:bodyPr/>
                    <a:lstStyle/>
                    <a:p>
                      <a:pPr indent="450215" algn="l">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Sig. (bilateral)</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,645</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dirty="0">
                          <a:effectLst/>
                          <a:latin typeface="Times New Roman" panose="02020603050405020304" pitchFamily="18" charset="0"/>
                          <a:cs typeface="Times New Roman" panose="02020603050405020304" pitchFamily="18" charset="0"/>
                        </a:rPr>
                        <a:t>,374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,326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,963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dirty="0">
                          <a:effectLst/>
                          <a:latin typeface="Times New Roman" panose="02020603050405020304" pitchFamily="18" charset="0"/>
                          <a:cs typeface="Times New Roman" panose="02020603050405020304" pitchFamily="18" charset="0"/>
                        </a:rPr>
                        <a:t>,011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,957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extLst>
                  <a:ext uri="{0D108BD9-81ED-4DB2-BD59-A6C34878D82A}">
                    <a16:rowId xmlns:a16="http://schemas.microsoft.com/office/drawing/2014/main" xmlns="" val="3947221327"/>
                  </a:ext>
                </a:extLst>
              </a:tr>
              <a:tr h="184880">
                <a:tc vMerge="1">
                  <a:txBody>
                    <a:bodyPr/>
                    <a:lstStyle/>
                    <a:p>
                      <a:endParaRPr lang="es-EC"/>
                    </a:p>
                  </a:txBody>
                  <a:tcPr/>
                </a:tc>
                <a:tc>
                  <a:txBody>
                    <a:bodyPr/>
                    <a:lstStyle/>
                    <a:p>
                      <a:pPr indent="450215" algn="l">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4</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dirty="0">
                          <a:effectLst/>
                          <a:latin typeface="Times New Roman" panose="02020603050405020304" pitchFamily="18" charset="0"/>
                          <a:cs typeface="Times New Roman" panose="02020603050405020304" pitchFamily="18" charset="0"/>
                        </a:rPr>
                        <a:t>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dirty="0">
                          <a:effectLst/>
                          <a:latin typeface="Times New Roman" panose="02020603050405020304" pitchFamily="18" charset="0"/>
                          <a:cs typeface="Times New Roman" panose="02020603050405020304" pitchFamily="18" charset="0"/>
                        </a:rPr>
                        <a:t>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extLst>
                  <a:ext uri="{0D108BD9-81ED-4DB2-BD59-A6C34878D82A}">
                    <a16:rowId xmlns:a16="http://schemas.microsoft.com/office/drawing/2014/main" xmlns="" val="3522172976"/>
                  </a:ext>
                </a:extLst>
              </a:tr>
              <a:tr h="604928">
                <a:tc rowSpan="3">
                  <a:txBody>
                    <a:bodyPr/>
                    <a:lstStyle/>
                    <a:p>
                      <a:pPr indent="450215" algn="l">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ROE</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l">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Correlación de Pearson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,393</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,623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-,703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,058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dirty="0">
                          <a:effectLst/>
                          <a:latin typeface="Times New Roman" panose="02020603050405020304" pitchFamily="18" charset="0"/>
                          <a:cs typeface="Times New Roman" panose="02020603050405020304" pitchFamily="18" charset="0"/>
                        </a:rPr>
                        <a:t>,994</a:t>
                      </a:r>
                      <a:r>
                        <a:rPr lang="es-EC" sz="1200" baseline="30000" dirty="0">
                          <a:effectLst/>
                          <a:latin typeface="Times New Roman" panose="02020603050405020304" pitchFamily="18" charset="0"/>
                          <a:cs typeface="Times New Roman" panose="02020603050405020304" pitchFamily="18" charset="0"/>
                        </a:rPr>
                        <a: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-,091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extLst>
                  <a:ext uri="{0D108BD9-81ED-4DB2-BD59-A6C34878D82A}">
                    <a16:rowId xmlns:a16="http://schemas.microsoft.com/office/drawing/2014/main" xmlns="" val="1296400456"/>
                  </a:ext>
                </a:extLst>
              </a:tr>
              <a:tr h="394904">
                <a:tc vMerge="1">
                  <a:txBody>
                    <a:bodyPr/>
                    <a:lstStyle/>
                    <a:p>
                      <a:endParaRPr lang="es-EC"/>
                    </a:p>
                  </a:txBody>
                  <a:tcPr/>
                </a:tc>
                <a:tc>
                  <a:txBody>
                    <a:bodyPr/>
                    <a:lstStyle/>
                    <a:p>
                      <a:pPr indent="450215" algn="l">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Sig. (bilateral)</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,607</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,377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,297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,942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,006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,909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extLst>
                  <a:ext uri="{0D108BD9-81ED-4DB2-BD59-A6C34878D82A}">
                    <a16:rowId xmlns:a16="http://schemas.microsoft.com/office/drawing/2014/main" xmlns="" val="817737911"/>
                  </a:ext>
                </a:extLst>
              </a:tr>
              <a:tr h="184880">
                <a:tc vMerge="1">
                  <a:txBody>
                    <a:bodyPr/>
                    <a:lstStyle/>
                    <a:p>
                      <a:endParaRPr lang="es-EC"/>
                    </a:p>
                  </a:txBody>
                  <a:tcPr/>
                </a:tc>
                <a:tc>
                  <a:txBody>
                    <a:bodyPr/>
                    <a:lstStyle/>
                    <a:p>
                      <a:pPr indent="450215" algn="l">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r">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4</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dirty="0">
                          <a:effectLst/>
                          <a:latin typeface="Times New Roman" panose="02020603050405020304" pitchFamily="18" charset="0"/>
                          <a:cs typeface="Times New Roman" panose="02020603050405020304" pitchFamily="18" charset="0"/>
                        </a:rPr>
                        <a:t>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extLst>
                  <a:ext uri="{0D108BD9-81ED-4DB2-BD59-A6C34878D82A}">
                    <a16:rowId xmlns:a16="http://schemas.microsoft.com/office/drawing/2014/main" xmlns="" val="1124393870"/>
                  </a:ext>
                </a:extLst>
              </a:tr>
              <a:tr h="604928">
                <a:tc rowSpan="3">
                  <a:txBody>
                    <a:bodyPr/>
                    <a:lstStyle/>
                    <a:p>
                      <a:pPr indent="450215" algn="l">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R. 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l">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Correlación de Pearson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,198</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dirty="0">
                          <a:effectLst/>
                          <a:latin typeface="Times New Roman" panose="02020603050405020304" pitchFamily="18" charset="0"/>
                          <a:cs typeface="Times New Roman" panose="02020603050405020304" pitchFamily="18" charset="0"/>
                        </a:rPr>
                        <a:t>,608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dirty="0">
                          <a:effectLst/>
                          <a:latin typeface="Times New Roman" panose="02020603050405020304" pitchFamily="18" charset="0"/>
                          <a:cs typeface="Times New Roman" panose="02020603050405020304" pitchFamily="18" charset="0"/>
                        </a:rPr>
                        <a:t>-,546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,952</a:t>
                      </a:r>
                      <a:r>
                        <a:rPr lang="es-EC" sz="1200" baseline="30000">
                          <a:effectLst/>
                          <a:latin typeface="Times New Roman" panose="02020603050405020304" pitchFamily="18"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,119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extLst>
                  <a:ext uri="{0D108BD9-81ED-4DB2-BD59-A6C34878D82A}">
                    <a16:rowId xmlns:a16="http://schemas.microsoft.com/office/drawing/2014/main" xmlns="" val="1305589269"/>
                  </a:ext>
                </a:extLst>
              </a:tr>
              <a:tr h="394904">
                <a:tc vMerge="1">
                  <a:txBody>
                    <a:bodyPr/>
                    <a:lstStyle/>
                    <a:p>
                      <a:endParaRPr lang="es-EC"/>
                    </a:p>
                  </a:txBody>
                  <a:tcPr/>
                </a:tc>
                <a:tc>
                  <a:txBody>
                    <a:bodyPr/>
                    <a:lstStyle/>
                    <a:p>
                      <a:pPr indent="450215" algn="l">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Sig. (bilateral)</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,802</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,392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,454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,982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,048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,881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extLst>
                  <a:ext uri="{0D108BD9-81ED-4DB2-BD59-A6C34878D82A}">
                    <a16:rowId xmlns:a16="http://schemas.microsoft.com/office/drawing/2014/main" xmlns="" val="2684431455"/>
                  </a:ext>
                </a:extLst>
              </a:tr>
              <a:tr h="184880">
                <a:tc vMerge="1">
                  <a:txBody>
                    <a:bodyPr/>
                    <a:lstStyle/>
                    <a:p>
                      <a:endParaRPr lang="es-EC"/>
                    </a:p>
                  </a:txBody>
                  <a:tcPr/>
                </a:tc>
                <a:tc>
                  <a:txBody>
                    <a:bodyPr/>
                    <a:lstStyle/>
                    <a:p>
                      <a:pPr indent="450215" algn="l">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N</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a:txBody>
                    <a:bodyPr/>
                    <a:lstStyle/>
                    <a:p>
                      <a:pPr indent="450215" algn="r">
                        <a:lnSpc>
                          <a:spcPct val="150000"/>
                        </a:lnSpc>
                        <a:spcAft>
                          <a:spcPts val="0"/>
                        </a:spcAft>
                      </a:pPr>
                      <a:r>
                        <a:rPr lang="es-EC" sz="1200">
                          <a:solidFill>
                            <a:schemeClr val="tx1"/>
                          </a:solidFill>
                          <a:effectLst/>
                          <a:latin typeface="Times New Roman" panose="02020603050405020304" pitchFamily="18" charset="0"/>
                          <a:cs typeface="Times New Roman" panose="02020603050405020304" pitchFamily="18" charset="0"/>
                        </a:rPr>
                        <a:t>4</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tc>
                  <a:txBody>
                    <a:bodyPr/>
                    <a:lstStyle/>
                    <a:p>
                      <a:pPr indent="450215" algn="r">
                        <a:lnSpc>
                          <a:spcPct val="150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nchor="ctr"/>
                </a:tc>
                <a:extLst>
                  <a:ext uri="{0D108BD9-81ED-4DB2-BD59-A6C34878D82A}">
                    <a16:rowId xmlns:a16="http://schemas.microsoft.com/office/drawing/2014/main" xmlns="" val="2859573186"/>
                  </a:ext>
                </a:extLst>
              </a:tr>
              <a:tr h="184880">
                <a:tc gridSpan="8">
                  <a:txBody>
                    <a:bodyPr/>
                    <a:lstStyle/>
                    <a:p>
                      <a:pPr indent="450215" algn="l">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 La correlación es significativa en el nivel 0,01 (2 colas).</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344127165"/>
                  </a:ext>
                </a:extLst>
              </a:tr>
              <a:tr h="184880">
                <a:tc gridSpan="8">
                  <a:txBody>
                    <a:bodyPr/>
                    <a:lstStyle/>
                    <a:p>
                      <a:pPr indent="450215" algn="l">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 La correlación es significativa en el nivel 0,05 (2 colas).</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38" marR="4083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324308139"/>
                  </a:ext>
                </a:extLst>
              </a:tr>
            </a:tbl>
          </a:graphicData>
        </a:graphic>
      </p:graphicFrame>
    </p:spTree>
    <p:extLst>
      <p:ext uri="{BB962C8B-B14F-4D97-AF65-F5344CB8AC3E}">
        <p14:creationId xmlns:p14="http://schemas.microsoft.com/office/powerpoint/2010/main" val="2119932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04DB0F3-D733-4E09-A042-9E3CC6F31646}"/>
              </a:ext>
            </a:extLst>
          </p:cNvPr>
          <p:cNvSpPr/>
          <p:nvPr/>
        </p:nvSpPr>
        <p:spPr>
          <a:xfrm>
            <a:off x="4036565" y="2826658"/>
            <a:ext cx="4512774" cy="1754326"/>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CAPÍTULO IV</a:t>
            </a:r>
          </a:p>
          <a:p>
            <a:pPr algn="ctr"/>
            <a:r>
              <a:rPr lang="es-E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PROPUESTA</a:t>
            </a:r>
            <a:endPar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038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1">
            <a:extLst>
              <a:ext uri="{FF2B5EF4-FFF2-40B4-BE49-F238E27FC236}">
                <a16:creationId xmlns:a16="http://schemas.microsoft.com/office/drawing/2014/main" xmlns="" id="{A29EBA6C-7CFB-456D-B6CE-671B417977CD}"/>
              </a:ext>
            </a:extLst>
          </p:cNvPr>
          <p:cNvCxnSpPr>
            <a:cxnSpLocks/>
          </p:cNvCxnSpPr>
          <p:nvPr/>
        </p:nvCxnSpPr>
        <p:spPr>
          <a:xfrm>
            <a:off x="857795" y="703543"/>
            <a:ext cx="0" cy="2914868"/>
          </a:xfrm>
          <a:prstGeom prst="line">
            <a:avLst/>
          </a:prstGeom>
        </p:spPr>
        <p:style>
          <a:lnRef idx="3">
            <a:schemeClr val="dk1"/>
          </a:lnRef>
          <a:fillRef idx="0">
            <a:schemeClr val="dk1"/>
          </a:fillRef>
          <a:effectRef idx="2">
            <a:schemeClr val="dk1"/>
          </a:effectRef>
          <a:fontRef idx="minor">
            <a:schemeClr val="tx1"/>
          </a:fontRef>
        </p:style>
      </p:cxnSp>
      <p:cxnSp>
        <p:nvCxnSpPr>
          <p:cNvPr id="3" name="Conector recto 8">
            <a:extLst>
              <a:ext uri="{FF2B5EF4-FFF2-40B4-BE49-F238E27FC236}">
                <a16:creationId xmlns:a16="http://schemas.microsoft.com/office/drawing/2014/main" xmlns="" id="{DFE50FDD-4A15-4368-8CA5-F9715A734D47}"/>
              </a:ext>
            </a:extLst>
          </p:cNvPr>
          <p:cNvCxnSpPr>
            <a:cxnSpLocks/>
          </p:cNvCxnSpPr>
          <p:nvPr/>
        </p:nvCxnSpPr>
        <p:spPr>
          <a:xfrm>
            <a:off x="1306469" y="717538"/>
            <a:ext cx="1609841" cy="0"/>
          </a:xfrm>
          <a:prstGeom prst="line">
            <a:avLst/>
          </a:prstGeom>
        </p:spPr>
        <p:style>
          <a:lnRef idx="3">
            <a:schemeClr val="dk1"/>
          </a:lnRef>
          <a:fillRef idx="0">
            <a:schemeClr val="dk1"/>
          </a:fillRef>
          <a:effectRef idx="2">
            <a:schemeClr val="dk1"/>
          </a:effectRef>
          <a:fontRef idx="minor">
            <a:schemeClr val="tx1"/>
          </a:fontRef>
        </p:style>
      </p:cxnSp>
      <p:sp>
        <p:nvSpPr>
          <p:cNvPr id="4" name="Rectángulo 1">
            <a:extLst>
              <a:ext uri="{FF2B5EF4-FFF2-40B4-BE49-F238E27FC236}">
                <a16:creationId xmlns:a16="http://schemas.microsoft.com/office/drawing/2014/main" xmlns="" id="{2F529140-E318-4BA4-9E92-2F54ACBEEFD9}"/>
              </a:ext>
            </a:extLst>
          </p:cNvPr>
          <p:cNvSpPr/>
          <p:nvPr/>
        </p:nvSpPr>
        <p:spPr>
          <a:xfrm>
            <a:off x="470264" y="3429000"/>
            <a:ext cx="8608422" cy="1708160"/>
          </a:xfrm>
          <a:prstGeom prst="rect">
            <a:avLst/>
          </a:prstGeom>
          <a:solidFill>
            <a:srgbClr val="FFEFFF"/>
          </a:solidFill>
        </p:spPr>
        <p:txBody>
          <a:bodyPr wrap="square">
            <a:spAutoFit/>
          </a:bodyPr>
          <a:lstStyle/>
          <a:p>
            <a:pPr>
              <a:spcAft>
                <a:spcPts val="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Objetivos Específicos.</a:t>
            </a:r>
            <a:endParaRPr lang="es-EC"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Diseñar las estrategias de financiamiento para incrementar la rentabilidad por medio de la optimización de los recursos.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Diseñar estrategias de inversión con el propósito de conseguir mayor margen de rentabilidad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2">
            <a:extLst>
              <a:ext uri="{FF2B5EF4-FFF2-40B4-BE49-F238E27FC236}">
                <a16:creationId xmlns:a16="http://schemas.microsoft.com/office/drawing/2014/main" xmlns="" id="{910D349C-7B5D-42E2-BB52-BD83D9AE53DF}"/>
              </a:ext>
            </a:extLst>
          </p:cNvPr>
          <p:cNvSpPr/>
          <p:nvPr/>
        </p:nvSpPr>
        <p:spPr>
          <a:xfrm>
            <a:off x="200297" y="688513"/>
            <a:ext cx="160984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b="1" dirty="0">
                <a:latin typeface="Times New Roman" panose="02020603050405020304" pitchFamily="18" charset="0"/>
                <a:ea typeface="Times New Roman" panose="02020603050405020304" pitchFamily="18" charset="0"/>
                <a:cs typeface="Times New Roman" panose="02020603050405020304" pitchFamily="18" charset="0"/>
              </a:rPr>
              <a:t>Objetivos de la Propuesta </a:t>
            </a:r>
            <a:endParaRPr lang="es-EC" dirty="0"/>
          </a:p>
        </p:txBody>
      </p:sp>
      <p:sp>
        <p:nvSpPr>
          <p:cNvPr id="6" name="Rectángulo 3">
            <a:extLst>
              <a:ext uri="{FF2B5EF4-FFF2-40B4-BE49-F238E27FC236}">
                <a16:creationId xmlns:a16="http://schemas.microsoft.com/office/drawing/2014/main" xmlns="" id="{C371692A-FC05-48C3-BFB9-6E83169D3DEA}"/>
              </a:ext>
            </a:extLst>
          </p:cNvPr>
          <p:cNvSpPr/>
          <p:nvPr/>
        </p:nvSpPr>
        <p:spPr>
          <a:xfrm>
            <a:off x="2467636" y="481640"/>
            <a:ext cx="6518364" cy="923330"/>
          </a:xfrm>
          <a:prstGeom prst="rect">
            <a:avLst/>
          </a:prstGeom>
          <a:solidFill>
            <a:schemeClr val="accent3">
              <a:lumMod val="20000"/>
              <a:lumOff val="80000"/>
            </a:schemeClr>
          </a:solidFill>
        </p:spPr>
        <p:txBody>
          <a:bodyPr wrap="square" anchor="t">
            <a:spAutoFit/>
          </a:bodyPr>
          <a:lstStyle/>
          <a:p>
            <a:pPr>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Objetivo General</a:t>
            </a:r>
          </a:p>
          <a:p>
            <a:pPr>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Proponer estrategias que mejoren la rentabilidad de las empresas comercializadoras de llantas y productos complementarios</a:t>
            </a:r>
            <a:r>
              <a:rPr lang="es-E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220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F633036F-2ACD-4D37-B941-E5E53FCE4680}"/>
              </a:ext>
            </a:extLst>
          </p:cNvPr>
          <p:cNvSpPr/>
          <p:nvPr/>
        </p:nvSpPr>
        <p:spPr>
          <a:xfrm>
            <a:off x="910630" y="801947"/>
            <a:ext cx="3600400" cy="923330"/>
          </a:xfrm>
          <a:prstGeom prst="rect">
            <a:avLst/>
          </a:prstGeom>
          <a:solidFill>
            <a:srgbClr val="FFCCCC"/>
          </a:solidFill>
          <a:ln>
            <a:solidFill>
              <a:schemeClr val="tx1"/>
            </a:solidFill>
          </a:ln>
        </p:spPr>
        <p:txBody>
          <a:bodyPr wrap="square">
            <a:spAutoFit/>
          </a:bodyPr>
          <a:lstStyle/>
          <a:p>
            <a:pPr algn="just"/>
            <a:r>
              <a:rPr lang="es-ES" dirty="0">
                <a:latin typeface="Times New Roman" panose="02020603050405020304" pitchFamily="18" charset="0"/>
                <a:cs typeface="Times New Roman" panose="02020603050405020304" pitchFamily="18" charset="0"/>
              </a:rPr>
              <a:t>Implantar un sistema de control para minimizar costos y gastos administrativos </a:t>
            </a:r>
            <a:endParaRPr lang="es-EC" dirty="0"/>
          </a:p>
        </p:txBody>
      </p:sp>
      <p:sp>
        <p:nvSpPr>
          <p:cNvPr id="5" name="Flecha: a la derecha 4">
            <a:extLst>
              <a:ext uri="{FF2B5EF4-FFF2-40B4-BE49-F238E27FC236}">
                <a16:creationId xmlns:a16="http://schemas.microsoft.com/office/drawing/2014/main" xmlns="" id="{BAD77A3A-6A4B-4C61-824C-27AECC101671}"/>
              </a:ext>
            </a:extLst>
          </p:cNvPr>
          <p:cNvSpPr/>
          <p:nvPr/>
        </p:nvSpPr>
        <p:spPr>
          <a:xfrm>
            <a:off x="5231110" y="97742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xmlns="" id="{BBF0AB5B-880E-4EC8-8784-FDCA166B60F3}"/>
              </a:ext>
            </a:extLst>
          </p:cNvPr>
          <p:cNvSpPr/>
          <p:nvPr/>
        </p:nvSpPr>
        <p:spPr>
          <a:xfrm>
            <a:off x="6671270" y="857645"/>
            <a:ext cx="3600400" cy="646331"/>
          </a:xfrm>
          <a:prstGeom prst="rect">
            <a:avLst/>
          </a:prstGeom>
          <a:solidFill>
            <a:srgbClr val="FFCCCC"/>
          </a:solidFill>
          <a:ln>
            <a:solidFill>
              <a:schemeClr val="tx1"/>
            </a:solidFill>
          </a:ln>
        </p:spPr>
        <p:txBody>
          <a:bodyPr wrap="square">
            <a:spAutoFit/>
          </a:bodyPr>
          <a:lstStyle/>
          <a:p>
            <a:pPr algn="just">
              <a:spcAft>
                <a:spcPts val="1200"/>
              </a:spcAft>
            </a:pPr>
            <a:r>
              <a:rPr lang="es-ES" dirty="0">
                <a:latin typeface="Times New Roman" panose="02020603050405020304" pitchFamily="18" charset="0"/>
                <a:cs typeface="Times New Roman" panose="02020603050405020304" pitchFamily="18" charset="0"/>
              </a:rPr>
              <a:t>Revaluar los puestos de trabajo a fin de optimizar el recurso humano</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xmlns="" id="{8C31B134-F72F-472A-A9E0-0CF1953DA9BC}"/>
              </a:ext>
            </a:extLst>
          </p:cNvPr>
          <p:cNvSpPr/>
          <p:nvPr/>
        </p:nvSpPr>
        <p:spPr>
          <a:xfrm>
            <a:off x="910630" y="2255432"/>
            <a:ext cx="3600400" cy="873572"/>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Realizar negociaciones adecuadas con los proveedores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Flecha: a la derecha 7">
            <a:extLst>
              <a:ext uri="{FF2B5EF4-FFF2-40B4-BE49-F238E27FC236}">
                <a16:creationId xmlns:a16="http://schemas.microsoft.com/office/drawing/2014/main" xmlns="" id="{AC5C41FF-8684-4223-B866-008CCDE7B23E}"/>
              </a:ext>
            </a:extLst>
          </p:cNvPr>
          <p:cNvSpPr/>
          <p:nvPr/>
        </p:nvSpPr>
        <p:spPr>
          <a:xfrm>
            <a:off x="5231110" y="2255318"/>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xmlns="" id="{B24FF26C-DE5B-49D0-BEBB-7BF3F4EB0ACF}"/>
              </a:ext>
            </a:extLst>
          </p:cNvPr>
          <p:cNvSpPr/>
          <p:nvPr/>
        </p:nvSpPr>
        <p:spPr>
          <a:xfrm>
            <a:off x="6671270" y="1855065"/>
            <a:ext cx="3600400" cy="908139"/>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Negociar con los proveedores para extender los plazos de pago</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47FA487E-751D-4BCC-9355-517DF5190482}"/>
              </a:ext>
            </a:extLst>
          </p:cNvPr>
          <p:cNvSpPr/>
          <p:nvPr/>
        </p:nvSpPr>
        <p:spPr>
          <a:xfrm>
            <a:off x="910630" y="3464574"/>
            <a:ext cx="3600400" cy="873572"/>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Implementar un sistema de control de inventarios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Flecha: a la derecha 10">
            <a:extLst>
              <a:ext uri="{FF2B5EF4-FFF2-40B4-BE49-F238E27FC236}">
                <a16:creationId xmlns:a16="http://schemas.microsoft.com/office/drawing/2014/main" xmlns="" id="{61F8E256-CA23-459D-84FC-7EA7F5BEAFA9}"/>
              </a:ext>
            </a:extLst>
          </p:cNvPr>
          <p:cNvSpPr/>
          <p:nvPr/>
        </p:nvSpPr>
        <p:spPr>
          <a:xfrm>
            <a:off x="5231110" y="3571980"/>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xmlns="" id="{586F81DF-D042-4125-A574-F99BFA7E5F1F}"/>
              </a:ext>
            </a:extLst>
          </p:cNvPr>
          <p:cNvSpPr/>
          <p:nvPr/>
        </p:nvSpPr>
        <p:spPr>
          <a:xfrm>
            <a:off x="6640016" y="3050009"/>
            <a:ext cx="3600400" cy="1289071"/>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mantener inventarios máximos eliminando líneas de productos con poca salida</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xmlns="" id="{2E7779AB-BEB0-4938-8B27-BA79E6C72957}"/>
              </a:ext>
            </a:extLst>
          </p:cNvPr>
          <p:cNvSpPr/>
          <p:nvPr/>
        </p:nvSpPr>
        <p:spPr>
          <a:xfrm>
            <a:off x="838622" y="4868301"/>
            <a:ext cx="3744416" cy="873572"/>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Reducir lo más que se pueda los tiempos de cobro</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Flecha: a la derecha 13">
            <a:extLst>
              <a:ext uri="{FF2B5EF4-FFF2-40B4-BE49-F238E27FC236}">
                <a16:creationId xmlns:a16="http://schemas.microsoft.com/office/drawing/2014/main" xmlns="" id="{564D2229-7173-4852-BD2E-A223CCB901F0}"/>
              </a:ext>
            </a:extLst>
          </p:cNvPr>
          <p:cNvSpPr/>
          <p:nvPr/>
        </p:nvSpPr>
        <p:spPr>
          <a:xfrm>
            <a:off x="5231110" y="4935348"/>
            <a:ext cx="978408" cy="48463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xmlns="" id="{D7646493-6F8B-4A11-9A96-9682B7858FA4}"/>
              </a:ext>
            </a:extLst>
          </p:cNvPr>
          <p:cNvSpPr/>
          <p:nvPr/>
        </p:nvSpPr>
        <p:spPr>
          <a:xfrm>
            <a:off x="6671270" y="4660552"/>
            <a:ext cx="3603426" cy="1289071"/>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Proporcionar a los clientes descuentos y promociones por pronto pago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xmlns="" id="{E8918181-B042-47F1-9D88-BCCD46D52689}"/>
              </a:ext>
            </a:extLst>
          </p:cNvPr>
          <p:cNvSpPr txBox="1"/>
          <p:nvPr/>
        </p:nvSpPr>
        <p:spPr>
          <a:xfrm>
            <a:off x="1414686" y="181634"/>
            <a:ext cx="2088232" cy="584775"/>
          </a:xfrm>
          <a:prstGeom prst="rect">
            <a:avLst/>
          </a:prstGeom>
          <a:solidFill>
            <a:srgbClr val="7030A0"/>
          </a:solidFill>
        </p:spPr>
        <p:txBody>
          <a:bodyPr wrap="square" rtlCol="0">
            <a:spAutoFit/>
          </a:bodyPr>
          <a:lstStyle/>
          <a:p>
            <a:r>
              <a:rPr lang="es-ES" sz="3200" dirty="0">
                <a:latin typeface="Times New Roman" panose="02020603050405020304" pitchFamily="18" charset="0"/>
                <a:cs typeface="Times New Roman" panose="02020603050405020304" pitchFamily="18" charset="0"/>
              </a:rPr>
              <a:t>Estrategias </a:t>
            </a:r>
            <a:endParaRPr lang="es-EC" sz="3200" dirty="0">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xmlns="" id="{D09B48D3-27DF-4063-961E-5955A803C772}"/>
              </a:ext>
            </a:extLst>
          </p:cNvPr>
          <p:cNvSpPr txBox="1"/>
          <p:nvPr/>
        </p:nvSpPr>
        <p:spPr>
          <a:xfrm>
            <a:off x="7247334" y="129467"/>
            <a:ext cx="2088232" cy="584775"/>
          </a:xfrm>
          <a:prstGeom prst="rect">
            <a:avLst/>
          </a:prstGeom>
          <a:solidFill>
            <a:srgbClr val="7030A0"/>
          </a:solidFill>
        </p:spPr>
        <p:txBody>
          <a:bodyPr wrap="square" rtlCol="0">
            <a:spAutoFit/>
          </a:bodyPr>
          <a:lstStyle/>
          <a:p>
            <a:r>
              <a:rPr lang="es-ES" sz="3200" dirty="0">
                <a:latin typeface="Times New Roman" panose="02020603050405020304" pitchFamily="18" charset="0"/>
                <a:cs typeface="Times New Roman" panose="02020603050405020304" pitchFamily="18" charset="0"/>
              </a:rPr>
              <a:t>Políticas </a:t>
            </a:r>
            <a:r>
              <a:rPr lang="es-ES" sz="3200" dirty="0"/>
              <a:t> </a:t>
            </a:r>
            <a:endParaRPr lang="es-EC" sz="3200" dirty="0"/>
          </a:p>
        </p:txBody>
      </p:sp>
    </p:spTree>
    <p:extLst>
      <p:ext uri="{BB962C8B-B14F-4D97-AF65-F5344CB8AC3E}">
        <p14:creationId xmlns:p14="http://schemas.microsoft.com/office/powerpoint/2010/main" val="3544152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74FDA40-7E48-49D1-824E-22D9F2AB9EF6}"/>
              </a:ext>
            </a:extLst>
          </p:cNvPr>
          <p:cNvSpPr/>
          <p:nvPr/>
        </p:nvSpPr>
        <p:spPr>
          <a:xfrm>
            <a:off x="449662" y="1062781"/>
            <a:ext cx="3793552" cy="1289071"/>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Reinvertir los excedentes de liquidez que se mantienen en las instituciones financieras a plazos</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lecha: a la derecha 3">
            <a:extLst>
              <a:ext uri="{FF2B5EF4-FFF2-40B4-BE49-F238E27FC236}">
                <a16:creationId xmlns:a16="http://schemas.microsoft.com/office/drawing/2014/main" xmlns="" id="{163BA8D0-899E-4FD1-AE21-A7CB558B3533}"/>
              </a:ext>
            </a:extLst>
          </p:cNvPr>
          <p:cNvSpPr/>
          <p:nvPr/>
        </p:nvSpPr>
        <p:spPr>
          <a:xfrm>
            <a:off x="5145299" y="13829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a:extLst>
              <a:ext uri="{FF2B5EF4-FFF2-40B4-BE49-F238E27FC236}">
                <a16:creationId xmlns:a16="http://schemas.microsoft.com/office/drawing/2014/main" xmlns="" id="{3802F8B8-28C3-42A2-8B7F-408FA58B3F88}"/>
              </a:ext>
            </a:extLst>
          </p:cNvPr>
          <p:cNvSpPr/>
          <p:nvPr/>
        </p:nvSpPr>
        <p:spPr>
          <a:xfrm>
            <a:off x="6814170" y="980728"/>
            <a:ext cx="4969668" cy="1289071"/>
          </a:xfrm>
          <a:prstGeom prst="rect">
            <a:avLst/>
          </a:prstGeom>
          <a:solidFill>
            <a:srgbClr val="FFCCCC"/>
          </a:solidFill>
          <a:ln>
            <a:solidFill>
              <a:schemeClr val="tx1"/>
            </a:solidFill>
          </a:ln>
        </p:spPr>
        <p:txBody>
          <a:bodyPr wrap="square">
            <a:spAutoFit/>
          </a:bodyPr>
          <a:lstStyle/>
          <a:p>
            <a:pPr indent="0" algn="just">
              <a:lnSpc>
                <a:spcPct val="150000"/>
              </a:lnSpc>
              <a:spcAft>
                <a:spcPts val="1200"/>
              </a:spcAft>
            </a:pPr>
            <a:r>
              <a:rPr lang="es-ES" dirty="0">
                <a:latin typeface="Times New Roman" panose="02020603050405020304" pitchFamily="18" charset="0"/>
                <a:cs typeface="Times New Roman" panose="02020603050405020304" pitchFamily="18" charset="0"/>
              </a:rPr>
              <a:t>Reinvertir el 50% del saldo líquido que mantienen las empresas en las cuentas bancaria, sin perjudicar la liquidez inmediata</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xmlns="" id="{BBD2A521-032C-4157-B45E-5D1C7F7E9764}"/>
              </a:ext>
            </a:extLst>
          </p:cNvPr>
          <p:cNvSpPr/>
          <p:nvPr/>
        </p:nvSpPr>
        <p:spPr>
          <a:xfrm>
            <a:off x="417242" y="2694845"/>
            <a:ext cx="3805756" cy="873572"/>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Recapitalizar las utilidades en el incremento del capital de trabajo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xmlns="" id="{8B3BC649-19BF-4B48-B343-AF4C7EC422BD}"/>
              </a:ext>
            </a:extLst>
          </p:cNvPr>
          <p:cNvSpPr/>
          <p:nvPr/>
        </p:nvSpPr>
        <p:spPr>
          <a:xfrm>
            <a:off x="6874823" y="2895842"/>
            <a:ext cx="4909015" cy="646331"/>
          </a:xfrm>
          <a:prstGeom prst="rect">
            <a:avLst/>
          </a:prstGeom>
          <a:solidFill>
            <a:srgbClr val="FFCCCC"/>
          </a:solidFill>
          <a:ln>
            <a:solidFill>
              <a:schemeClr val="tx1"/>
            </a:solidFill>
          </a:ln>
        </p:spPr>
        <p:txBody>
          <a:bodyPr wrap="square">
            <a:spAutoFit/>
          </a:bodyPr>
          <a:lstStyle/>
          <a:p>
            <a:r>
              <a:rPr lang="es-ES" dirty="0">
                <a:latin typeface="Times New Roman" panose="02020603050405020304" pitchFamily="18" charset="0"/>
                <a:cs typeface="Times New Roman" panose="02020603050405020304" pitchFamily="18" charset="0"/>
              </a:rPr>
              <a:t>Gestionar con la junta directiva para crear una política de recapitalización de al menos el 5 % </a:t>
            </a:r>
            <a:endParaRPr lang="es-EC" dirty="0"/>
          </a:p>
        </p:txBody>
      </p:sp>
      <p:sp>
        <p:nvSpPr>
          <p:cNvPr id="8" name="Rectángulo 7">
            <a:extLst>
              <a:ext uri="{FF2B5EF4-FFF2-40B4-BE49-F238E27FC236}">
                <a16:creationId xmlns:a16="http://schemas.microsoft.com/office/drawing/2014/main" xmlns="" id="{1A6047F0-7C6B-48DC-934F-2DE880329D31}"/>
              </a:ext>
            </a:extLst>
          </p:cNvPr>
          <p:cNvSpPr/>
          <p:nvPr/>
        </p:nvSpPr>
        <p:spPr>
          <a:xfrm>
            <a:off x="417242" y="3996788"/>
            <a:ext cx="3949772" cy="873572"/>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Buscar nuevas fuentes de financiamiento que no generen intereses altos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xmlns="" id="{A250B263-54B7-466C-B73D-893CB79DA5BD}"/>
              </a:ext>
            </a:extLst>
          </p:cNvPr>
          <p:cNvSpPr/>
          <p:nvPr/>
        </p:nvSpPr>
        <p:spPr>
          <a:xfrm>
            <a:off x="6928416" y="3789040"/>
            <a:ext cx="4844755" cy="1704569"/>
          </a:xfrm>
          <a:prstGeom prst="rect">
            <a:avLst/>
          </a:prstGeom>
          <a:solidFill>
            <a:srgbClr val="FFCCCC"/>
          </a:solidFill>
          <a:ln>
            <a:solidFill>
              <a:schemeClr val="tx1"/>
            </a:solidFill>
          </a:ln>
        </p:spPr>
        <p:txBody>
          <a:bodyPr wrap="square">
            <a:spAutoFit/>
          </a:bodyPr>
          <a:lstStyle/>
          <a:p>
            <a:pPr>
              <a:lnSpc>
                <a:spcPct val="150000"/>
              </a:lnSpc>
              <a:spcAft>
                <a:spcPts val="1200"/>
              </a:spcAft>
            </a:pPr>
            <a:r>
              <a:rPr lang="es-ES" dirty="0">
                <a:latin typeface="Times New Roman" panose="02020603050405020304" pitchFamily="18" charset="0"/>
                <a:cs typeface="Times New Roman" panose="02020603050405020304" pitchFamily="18" charset="0"/>
              </a:rPr>
              <a:t>Buscar proveedores que proporciones mayores facilidades tanto en el precio, calidad recargos por la importación de productos y con un minio de interés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Flecha: a la derecha 9">
            <a:extLst>
              <a:ext uri="{FF2B5EF4-FFF2-40B4-BE49-F238E27FC236}">
                <a16:creationId xmlns:a16="http://schemas.microsoft.com/office/drawing/2014/main" xmlns="" id="{601C607B-FD66-40B5-A41B-25DB39A3CF64}"/>
              </a:ext>
            </a:extLst>
          </p:cNvPr>
          <p:cNvSpPr/>
          <p:nvPr/>
        </p:nvSpPr>
        <p:spPr>
          <a:xfrm>
            <a:off x="5145299" y="30575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 la derecha 10">
            <a:extLst>
              <a:ext uri="{FF2B5EF4-FFF2-40B4-BE49-F238E27FC236}">
                <a16:creationId xmlns:a16="http://schemas.microsoft.com/office/drawing/2014/main" xmlns="" id="{B84359BA-325F-4E76-A97D-0837A47E78F4}"/>
              </a:ext>
            </a:extLst>
          </p:cNvPr>
          <p:cNvSpPr/>
          <p:nvPr/>
        </p:nvSpPr>
        <p:spPr>
          <a:xfrm>
            <a:off x="5261997" y="46007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a:extLst>
              <a:ext uri="{FF2B5EF4-FFF2-40B4-BE49-F238E27FC236}">
                <a16:creationId xmlns:a16="http://schemas.microsoft.com/office/drawing/2014/main" xmlns="" id="{00BBE70A-A0DF-40E4-9731-5EE0506BA958}"/>
              </a:ext>
            </a:extLst>
          </p:cNvPr>
          <p:cNvSpPr txBox="1"/>
          <p:nvPr/>
        </p:nvSpPr>
        <p:spPr>
          <a:xfrm>
            <a:off x="1414686" y="181634"/>
            <a:ext cx="2088232" cy="584775"/>
          </a:xfrm>
          <a:prstGeom prst="rect">
            <a:avLst/>
          </a:prstGeom>
          <a:solidFill>
            <a:srgbClr val="7030A0"/>
          </a:solidFill>
        </p:spPr>
        <p:txBody>
          <a:bodyPr wrap="square" rtlCol="0">
            <a:spAutoFit/>
          </a:bodyPr>
          <a:lstStyle/>
          <a:p>
            <a:r>
              <a:rPr lang="es-ES" sz="3200" dirty="0">
                <a:latin typeface="Times New Roman" panose="02020603050405020304" pitchFamily="18" charset="0"/>
                <a:cs typeface="Times New Roman" panose="02020603050405020304" pitchFamily="18" charset="0"/>
              </a:rPr>
              <a:t>Estrategias </a:t>
            </a:r>
            <a:endParaRPr lang="es-EC" sz="3200"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D8C8C127-845E-4615-8062-73EE3C54C264}"/>
              </a:ext>
            </a:extLst>
          </p:cNvPr>
          <p:cNvSpPr txBox="1"/>
          <p:nvPr/>
        </p:nvSpPr>
        <p:spPr>
          <a:xfrm>
            <a:off x="7967414" y="99659"/>
            <a:ext cx="2088232" cy="584775"/>
          </a:xfrm>
          <a:prstGeom prst="rect">
            <a:avLst/>
          </a:prstGeom>
          <a:solidFill>
            <a:srgbClr val="7030A0"/>
          </a:solidFill>
        </p:spPr>
        <p:txBody>
          <a:bodyPr wrap="square" rtlCol="0">
            <a:spAutoFit/>
          </a:bodyPr>
          <a:lstStyle/>
          <a:p>
            <a:r>
              <a:rPr lang="es-ES" sz="3200" dirty="0">
                <a:latin typeface="Times New Roman" panose="02020603050405020304" pitchFamily="18" charset="0"/>
                <a:cs typeface="Times New Roman" panose="02020603050405020304" pitchFamily="18" charset="0"/>
              </a:rPr>
              <a:t>Políticas  </a:t>
            </a: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528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04DB0F3-D733-4E09-A042-9E3CC6F31646}"/>
              </a:ext>
            </a:extLst>
          </p:cNvPr>
          <p:cNvSpPr/>
          <p:nvPr/>
        </p:nvSpPr>
        <p:spPr>
          <a:xfrm>
            <a:off x="2550006" y="1546497"/>
            <a:ext cx="7930424" cy="2585323"/>
          </a:xfrm>
          <a:prstGeom prst="rect">
            <a:avLst/>
          </a:prstGeom>
          <a:noFill/>
        </p:spPr>
        <p:txBody>
          <a:bodyPr wrap="squar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CAPÍTULO V</a:t>
            </a:r>
          </a:p>
          <a:p>
            <a:pPr algn="ctr"/>
            <a:r>
              <a:rPr lang="es-E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 Y RECOMENDACIONES </a:t>
            </a:r>
            <a:endPar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600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9F369D9-2778-4DA9-8E77-6B800E52D893}"/>
              </a:ext>
            </a:extLst>
          </p:cNvPr>
          <p:cNvSpPr/>
          <p:nvPr/>
        </p:nvSpPr>
        <p:spPr>
          <a:xfrm>
            <a:off x="6303762" y="3264969"/>
            <a:ext cx="2239716" cy="400110"/>
          </a:xfrm>
          <a:prstGeom prst="rect">
            <a:avLst/>
          </a:prstGeom>
          <a:solidFill>
            <a:schemeClr val="accent6">
              <a:lumMod val="75000"/>
            </a:schemeClr>
          </a:solidFill>
        </p:spPr>
        <p:txBody>
          <a:bodyPr wrap="none">
            <a:spAutoFit/>
          </a:bodyPr>
          <a:lstStyle/>
          <a:p>
            <a:r>
              <a:rPr lang="es-ES" sz="2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a:t>
            </a:r>
            <a:endParaRPr lang="es-EC" sz="2000" b="1" dirty="0"/>
          </a:p>
        </p:txBody>
      </p:sp>
      <p:cxnSp>
        <p:nvCxnSpPr>
          <p:cNvPr id="4" name="Conector recto de flecha 18">
            <a:extLst>
              <a:ext uri="{FF2B5EF4-FFF2-40B4-BE49-F238E27FC236}">
                <a16:creationId xmlns:a16="http://schemas.microsoft.com/office/drawing/2014/main" xmlns="" id="{62B4AA53-D30B-419D-B971-BD845CBD1F69}"/>
              </a:ext>
            </a:extLst>
          </p:cNvPr>
          <p:cNvCxnSpPr>
            <a:cxnSpLocks/>
          </p:cNvCxnSpPr>
          <p:nvPr/>
        </p:nvCxnSpPr>
        <p:spPr>
          <a:xfrm>
            <a:off x="2037806" y="780965"/>
            <a:ext cx="0" cy="5142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Rectángulo 4">
            <a:extLst>
              <a:ext uri="{FF2B5EF4-FFF2-40B4-BE49-F238E27FC236}">
                <a16:creationId xmlns:a16="http://schemas.microsoft.com/office/drawing/2014/main" xmlns="" id="{43DDA5BC-E9D4-45EE-8A9B-0B66B54495B1}"/>
              </a:ext>
            </a:extLst>
          </p:cNvPr>
          <p:cNvSpPr/>
          <p:nvPr/>
        </p:nvSpPr>
        <p:spPr>
          <a:xfrm>
            <a:off x="3448" y="27472"/>
            <a:ext cx="5300737" cy="3785652"/>
          </a:xfrm>
          <a:prstGeom prst="rect">
            <a:avLst/>
          </a:prstGeom>
          <a:solidFill>
            <a:schemeClr val="accent4">
              <a:lumMod val="40000"/>
              <a:lumOff val="60000"/>
            </a:schemeClr>
          </a:solidFill>
          <a:ln>
            <a:solidFill>
              <a:schemeClr val="tx1"/>
            </a:solidFill>
          </a:ln>
        </p:spPr>
        <p:txBody>
          <a:bodyPr wrap="square">
            <a:spAutoFit/>
          </a:bodyPr>
          <a:lstStyle/>
          <a:p>
            <a:pPr indent="450215"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Mediante la revisión de la literatura  relacionada con  la metodología aplicada para un análisis financiero permitió  sustentar bibliográficamente los resultado generados a través de los cálculos de la información presentada de los estados financieros de cada una de las empresas, los mismo que fueron la base fundamental para el desarrollo de la propuesta</a:t>
            </a:r>
            <a:r>
              <a:rPr lang="es-EC" sz="20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Rectángulo 5">
            <a:extLst>
              <a:ext uri="{FF2B5EF4-FFF2-40B4-BE49-F238E27FC236}">
                <a16:creationId xmlns:a16="http://schemas.microsoft.com/office/drawing/2014/main" xmlns="" id="{5EB20C01-58E1-4654-8F7D-6B8E9E8BE025}"/>
              </a:ext>
            </a:extLst>
          </p:cNvPr>
          <p:cNvSpPr/>
          <p:nvPr/>
        </p:nvSpPr>
        <p:spPr>
          <a:xfrm>
            <a:off x="5591150" y="27472"/>
            <a:ext cx="6595815" cy="3046988"/>
          </a:xfrm>
          <a:prstGeom prst="rect">
            <a:avLst/>
          </a:prstGeom>
          <a:solidFill>
            <a:schemeClr val="accent3">
              <a:lumMod val="40000"/>
              <a:lumOff val="60000"/>
            </a:schemeClr>
          </a:solidFill>
          <a:ln>
            <a:solidFill>
              <a:schemeClr val="tx1"/>
            </a:solidFill>
          </a:ln>
        </p:spPr>
        <p:txBody>
          <a:bodyPr wrap="square">
            <a:spAutoFit/>
          </a:bodyPr>
          <a:lstStyle/>
          <a:p>
            <a:pPr indent="450215"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A través del análisis financiero tanto vertical como horizontal y complementado con el cálculos de las ratios financieros se estableció que las empresas del sector de comercializador de llantas y productos complementarios no presentan una economía  saludable puesto que su rentabilidad es mínima  y la misma no justifica la recuperación eficiente del capital invertido.</a:t>
            </a:r>
          </a:p>
        </p:txBody>
      </p:sp>
      <p:sp>
        <p:nvSpPr>
          <p:cNvPr id="7" name="Rectángulo 6">
            <a:extLst>
              <a:ext uri="{FF2B5EF4-FFF2-40B4-BE49-F238E27FC236}">
                <a16:creationId xmlns:a16="http://schemas.microsoft.com/office/drawing/2014/main" xmlns="" id="{F1865563-0D42-48D4-A428-CBCA91528D92}"/>
              </a:ext>
            </a:extLst>
          </p:cNvPr>
          <p:cNvSpPr/>
          <p:nvPr/>
        </p:nvSpPr>
        <p:spPr>
          <a:xfrm>
            <a:off x="48876" y="4152872"/>
            <a:ext cx="5300737" cy="2677656"/>
          </a:xfrm>
          <a:prstGeom prst="rect">
            <a:avLst/>
          </a:prstGeom>
          <a:solidFill>
            <a:schemeClr val="accent2">
              <a:lumMod val="40000"/>
              <a:lumOff val="60000"/>
            </a:schemeClr>
          </a:solidFill>
          <a:ln>
            <a:solidFill>
              <a:schemeClr val="tx1"/>
            </a:solidFill>
          </a:ln>
        </p:spPr>
        <p:txBody>
          <a:bodyPr wrap="square">
            <a:spAutoFit/>
          </a:bodyPr>
          <a:lstStyle/>
          <a:p>
            <a:pPr indent="450215"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Por medio del desarrollo de un análisis situacional del sector de comercializador de llantas y productos complementarios se determinó el nivel de impacto que genera cada unas de sus variables macro económicas en el crecimiento económico del sector.</a:t>
            </a:r>
          </a:p>
        </p:txBody>
      </p:sp>
      <p:sp>
        <p:nvSpPr>
          <p:cNvPr id="8" name="Rectángulo 7">
            <a:extLst>
              <a:ext uri="{FF2B5EF4-FFF2-40B4-BE49-F238E27FC236}">
                <a16:creationId xmlns:a16="http://schemas.microsoft.com/office/drawing/2014/main" xmlns="" id="{F685CAA5-E774-459C-900F-86DE9FD2EAF3}"/>
              </a:ext>
            </a:extLst>
          </p:cNvPr>
          <p:cNvSpPr/>
          <p:nvPr/>
        </p:nvSpPr>
        <p:spPr>
          <a:xfrm>
            <a:off x="5591150" y="3877592"/>
            <a:ext cx="6595815" cy="3046988"/>
          </a:xfrm>
          <a:prstGeom prst="rect">
            <a:avLst/>
          </a:prstGeom>
          <a:solidFill>
            <a:schemeClr val="accent6">
              <a:lumMod val="40000"/>
              <a:lumOff val="60000"/>
            </a:schemeClr>
          </a:solidFill>
          <a:ln>
            <a:solidFill>
              <a:schemeClr val="tx1"/>
            </a:solidFill>
          </a:ln>
        </p:spPr>
        <p:txBody>
          <a:bodyPr wrap="square">
            <a:spAutoFit/>
          </a:bodyPr>
          <a:lstStyle/>
          <a:p>
            <a:pPr indent="450215"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Una vez concluido con los análisis descriptivo y correlacionales y examinado los resultados se pudo conocer a profundidad el área en el cual se encuentra la afectación esto permitió plantear estrategias financieras que permita a la industria comercializadoras recuperarse  económicamente e incrementar sus capacidad competitiva dentro del mercado.</a:t>
            </a:r>
          </a:p>
        </p:txBody>
      </p:sp>
      <p:cxnSp>
        <p:nvCxnSpPr>
          <p:cNvPr id="11" name="Conector recto de flecha 10">
            <a:extLst>
              <a:ext uri="{FF2B5EF4-FFF2-40B4-BE49-F238E27FC236}">
                <a16:creationId xmlns:a16="http://schemas.microsoft.com/office/drawing/2014/main" xmlns="" id="{0BD4D5F8-ED04-4FEC-BF13-527B16225D01}"/>
              </a:ext>
            </a:extLst>
          </p:cNvPr>
          <p:cNvCxnSpPr>
            <a:cxnSpLocks/>
            <a:stCxn id="3" idx="1"/>
          </p:cNvCxnSpPr>
          <p:nvPr/>
        </p:nvCxnSpPr>
        <p:spPr>
          <a:xfrm flipH="1" flipV="1">
            <a:off x="5591150" y="3303690"/>
            <a:ext cx="712612" cy="1613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a:extLst>
              <a:ext uri="{FF2B5EF4-FFF2-40B4-BE49-F238E27FC236}">
                <a16:creationId xmlns:a16="http://schemas.microsoft.com/office/drawing/2014/main" xmlns="" id="{EFAB87A4-87C6-4E6E-A121-1386A28D4DB0}"/>
              </a:ext>
            </a:extLst>
          </p:cNvPr>
          <p:cNvCxnSpPr>
            <a:cxnSpLocks/>
          </p:cNvCxnSpPr>
          <p:nvPr/>
        </p:nvCxnSpPr>
        <p:spPr>
          <a:xfrm flipH="1">
            <a:off x="4395464" y="3590363"/>
            <a:ext cx="1908298" cy="5093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a:extLst>
              <a:ext uri="{FF2B5EF4-FFF2-40B4-BE49-F238E27FC236}">
                <a16:creationId xmlns:a16="http://schemas.microsoft.com/office/drawing/2014/main" xmlns="" id="{41F27DB4-0FB3-4B1E-9B57-1F00AFB3FEB2}"/>
              </a:ext>
            </a:extLst>
          </p:cNvPr>
          <p:cNvCxnSpPr>
            <a:cxnSpLocks/>
          </p:cNvCxnSpPr>
          <p:nvPr/>
        </p:nvCxnSpPr>
        <p:spPr>
          <a:xfrm flipV="1">
            <a:off x="8543478" y="3047728"/>
            <a:ext cx="1908298" cy="3647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a:extLst>
              <a:ext uri="{FF2B5EF4-FFF2-40B4-BE49-F238E27FC236}">
                <a16:creationId xmlns:a16="http://schemas.microsoft.com/office/drawing/2014/main" xmlns="" id="{725022E1-65B4-42F1-9005-D7D9D22977E7}"/>
              </a:ext>
            </a:extLst>
          </p:cNvPr>
          <p:cNvCxnSpPr>
            <a:cxnSpLocks/>
          </p:cNvCxnSpPr>
          <p:nvPr/>
        </p:nvCxnSpPr>
        <p:spPr>
          <a:xfrm>
            <a:off x="8581578" y="3697615"/>
            <a:ext cx="1832098" cy="2450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51062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1">
            <a:extLst>
              <a:ext uri="{FF2B5EF4-FFF2-40B4-BE49-F238E27FC236}">
                <a16:creationId xmlns:a16="http://schemas.microsoft.com/office/drawing/2014/main" xmlns="" id="{A783E55C-BA3F-405E-BC16-6B59CD8676E3}"/>
              </a:ext>
            </a:extLst>
          </p:cNvPr>
          <p:cNvSpPr/>
          <p:nvPr/>
        </p:nvSpPr>
        <p:spPr>
          <a:xfrm>
            <a:off x="72572" y="1700808"/>
            <a:ext cx="2666114" cy="369332"/>
          </a:xfrm>
          <a:prstGeom prst="rect">
            <a:avLst/>
          </a:prstGeom>
        </p:spPr>
        <p:txBody>
          <a:bodyPr wrap="none">
            <a:spAutoFit/>
          </a:bodyPr>
          <a:lstStyle/>
          <a:p>
            <a:r>
              <a:rPr lang="es-ES"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RECOMENDACIONES </a:t>
            </a:r>
            <a:endParaRPr lang="es-EC" b="1" dirty="0"/>
          </a:p>
        </p:txBody>
      </p:sp>
      <p:sp>
        <p:nvSpPr>
          <p:cNvPr id="20" name="Rectángulo 19">
            <a:extLst>
              <a:ext uri="{FF2B5EF4-FFF2-40B4-BE49-F238E27FC236}">
                <a16:creationId xmlns:a16="http://schemas.microsoft.com/office/drawing/2014/main" xmlns="" id="{83E6B22B-2AF4-4657-9062-F79E277DA5B7}"/>
              </a:ext>
            </a:extLst>
          </p:cNvPr>
          <p:cNvSpPr/>
          <p:nvPr/>
        </p:nvSpPr>
        <p:spPr>
          <a:xfrm>
            <a:off x="5447134" y="260648"/>
            <a:ext cx="6480718" cy="2677656"/>
          </a:xfrm>
          <a:prstGeom prst="rect">
            <a:avLst/>
          </a:prstGeom>
          <a:solidFill>
            <a:schemeClr val="accent6">
              <a:lumMod val="40000"/>
              <a:lumOff val="60000"/>
            </a:schemeClr>
          </a:solidFill>
          <a:ln>
            <a:solidFill>
              <a:schemeClr val="tx1"/>
            </a:solidFill>
          </a:ln>
        </p:spPr>
        <p:txBody>
          <a:bodyPr wrap="square">
            <a:spAutoFit/>
          </a:bodyPr>
          <a:lstStyle/>
          <a:p>
            <a:pPr indent="450215"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Realizar periódicamente diagnósticos financieros de las empresas del sector  con la finalidad de identificar las posibles  debilidades y fortalezas con las que se desenvuelven de tal manera que les permita implementar medidas correctivas  que beneficien al incremento de la rentabilidad.</a:t>
            </a:r>
          </a:p>
        </p:txBody>
      </p:sp>
      <p:sp>
        <p:nvSpPr>
          <p:cNvPr id="21" name="Rectángulo 20">
            <a:extLst>
              <a:ext uri="{FF2B5EF4-FFF2-40B4-BE49-F238E27FC236}">
                <a16:creationId xmlns:a16="http://schemas.microsoft.com/office/drawing/2014/main" xmlns="" id="{CEE1E4B2-7D13-4C1A-AF14-49159FAA2405}"/>
              </a:ext>
            </a:extLst>
          </p:cNvPr>
          <p:cNvSpPr/>
          <p:nvPr/>
        </p:nvSpPr>
        <p:spPr>
          <a:xfrm>
            <a:off x="5447134" y="3068960"/>
            <a:ext cx="6480718" cy="1938992"/>
          </a:xfrm>
          <a:prstGeom prst="rect">
            <a:avLst/>
          </a:prstGeom>
          <a:solidFill>
            <a:schemeClr val="accent4">
              <a:lumMod val="40000"/>
              <a:lumOff val="60000"/>
            </a:schemeClr>
          </a:solidFill>
          <a:ln>
            <a:solidFill>
              <a:schemeClr val="tx1"/>
            </a:solidFill>
          </a:ln>
        </p:spPr>
        <p:txBody>
          <a:bodyPr wrap="square">
            <a:spAutoFit/>
          </a:bodyPr>
          <a:lstStyle/>
          <a:p>
            <a:pPr indent="450215"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Se desarrolle el análisis situacional que permita evidenciar las  amenazas del entorno externo,  con el fin de aprovechar las oportunidades  para mitigar el riesgo financiero,  permitiéndoles incrementar sus beneficios económicos. </a:t>
            </a:r>
          </a:p>
        </p:txBody>
      </p:sp>
      <p:sp>
        <p:nvSpPr>
          <p:cNvPr id="23" name="Rectángulo 22">
            <a:extLst>
              <a:ext uri="{FF2B5EF4-FFF2-40B4-BE49-F238E27FC236}">
                <a16:creationId xmlns:a16="http://schemas.microsoft.com/office/drawing/2014/main" xmlns="" id="{25463243-FA0B-4324-9D22-59ADFCBAD248}"/>
              </a:ext>
            </a:extLst>
          </p:cNvPr>
          <p:cNvSpPr/>
          <p:nvPr/>
        </p:nvSpPr>
        <p:spPr>
          <a:xfrm>
            <a:off x="550589" y="5397023"/>
            <a:ext cx="9361037" cy="1200329"/>
          </a:xfrm>
          <a:prstGeom prst="rect">
            <a:avLst/>
          </a:prstGeom>
          <a:solidFill>
            <a:srgbClr val="FFCCFF"/>
          </a:solidFill>
          <a:ln>
            <a:solidFill>
              <a:schemeClr val="tx1"/>
            </a:solidFill>
          </a:ln>
        </p:spPr>
        <p:txBody>
          <a:bodyPr wrap="square">
            <a:spAutoFit/>
          </a:bodyPr>
          <a:lstStyle/>
          <a:p>
            <a:pPr indent="450215" algn="just">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Se Sugiere ampliar el estudio hacia análisis factorial y de correspondencia para determinar asociaciones más fuertes entre las variables de estudios </a:t>
            </a:r>
          </a:p>
        </p:txBody>
      </p:sp>
      <p:cxnSp>
        <p:nvCxnSpPr>
          <p:cNvPr id="25" name="Conector recto de flecha 24">
            <a:extLst>
              <a:ext uri="{FF2B5EF4-FFF2-40B4-BE49-F238E27FC236}">
                <a16:creationId xmlns:a16="http://schemas.microsoft.com/office/drawing/2014/main" xmlns="" id="{A9CD160C-7A4B-46A9-9FE1-DA85DE95156A}"/>
              </a:ext>
            </a:extLst>
          </p:cNvPr>
          <p:cNvCxnSpPr>
            <a:cxnSpLocks/>
          </p:cNvCxnSpPr>
          <p:nvPr/>
        </p:nvCxnSpPr>
        <p:spPr>
          <a:xfrm>
            <a:off x="2738686" y="1936314"/>
            <a:ext cx="25423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ector recto de flecha 29">
            <a:extLst>
              <a:ext uri="{FF2B5EF4-FFF2-40B4-BE49-F238E27FC236}">
                <a16:creationId xmlns:a16="http://schemas.microsoft.com/office/drawing/2014/main" xmlns="" id="{980FCCF0-7062-4DF4-89D5-A6954C9B4AF9}"/>
              </a:ext>
            </a:extLst>
          </p:cNvPr>
          <p:cNvCxnSpPr>
            <a:cxnSpLocks/>
          </p:cNvCxnSpPr>
          <p:nvPr/>
        </p:nvCxnSpPr>
        <p:spPr>
          <a:xfrm>
            <a:off x="1702718" y="2204864"/>
            <a:ext cx="3528392" cy="17281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Conector recto de flecha 32">
            <a:extLst>
              <a:ext uri="{FF2B5EF4-FFF2-40B4-BE49-F238E27FC236}">
                <a16:creationId xmlns:a16="http://schemas.microsoft.com/office/drawing/2014/main" xmlns="" id="{42B67675-8F81-41B9-86C0-37C4C5AD26AE}"/>
              </a:ext>
            </a:extLst>
          </p:cNvPr>
          <p:cNvCxnSpPr>
            <a:cxnSpLocks/>
          </p:cNvCxnSpPr>
          <p:nvPr/>
        </p:nvCxnSpPr>
        <p:spPr>
          <a:xfrm>
            <a:off x="1126654" y="2217604"/>
            <a:ext cx="0" cy="2651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2188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4">
            <a:extLst>
              <a:ext uri="{FF2B5EF4-FFF2-40B4-BE49-F238E27FC236}">
                <a16:creationId xmlns:a16="http://schemas.microsoft.com/office/drawing/2014/main" xmlns="" id="{4BA0B0F3-BFD8-4A12-833A-0CCAA871C220}"/>
              </a:ext>
            </a:extLst>
          </p:cNvPr>
          <p:cNvSpPr/>
          <p:nvPr/>
        </p:nvSpPr>
        <p:spPr>
          <a:xfrm>
            <a:off x="3634994" y="293747"/>
            <a:ext cx="3886833"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ES" sz="2400" b="1" dirty="0">
                <a:latin typeface="Times New Roman" panose="02020603050405020304" pitchFamily="18" charset="0"/>
                <a:ea typeface="Calibri" panose="020F0502020204030204" pitchFamily="34" charset="0"/>
              </a:rPr>
              <a:t>Planteamiento del problema</a:t>
            </a:r>
            <a:endParaRPr lang="es-EC" sz="2400" b="1" dirty="0"/>
          </a:p>
        </p:txBody>
      </p:sp>
      <p:sp>
        <p:nvSpPr>
          <p:cNvPr id="4" name="3 Rectángulo"/>
          <p:cNvSpPr/>
          <p:nvPr/>
        </p:nvSpPr>
        <p:spPr>
          <a:xfrm>
            <a:off x="8687157" y="2060848"/>
            <a:ext cx="2879945" cy="2448272"/>
          </a:xfrm>
          <a:prstGeom prst="rect">
            <a:avLst/>
          </a:prstGeom>
          <a:solidFill>
            <a:srgbClr val="FFFFCC"/>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s-ES" sz="1400" dirty="0">
                <a:latin typeface="Times New Roman" pitchFamily="18" charset="0"/>
                <a:cs typeface="Times New Roman" pitchFamily="18" charset="0"/>
              </a:rPr>
              <a:t>El incremento de los costos y gastos de comercialización minimizan la rentabilidad de las empresas  Comercializadoras de llantas y productos complementarios para vehículos en Santo Domingo de Los Tsáchilas</a:t>
            </a:r>
            <a:endParaRPr lang="es-EC" sz="1400" dirty="0">
              <a:latin typeface="Times New Roman" pitchFamily="18" charset="0"/>
              <a:cs typeface="Times New Roman" pitchFamily="18" charset="0"/>
            </a:endParaRPr>
          </a:p>
        </p:txBody>
      </p:sp>
      <p:cxnSp>
        <p:nvCxnSpPr>
          <p:cNvPr id="6" name="5 Conector recto"/>
          <p:cNvCxnSpPr/>
          <p:nvPr/>
        </p:nvCxnSpPr>
        <p:spPr>
          <a:xfrm>
            <a:off x="1103302" y="3284984"/>
            <a:ext cx="7391859" cy="0"/>
          </a:xfrm>
          <a:prstGeom prst="line">
            <a:avLst/>
          </a:prstGeom>
        </p:spPr>
        <p:style>
          <a:lnRef idx="3">
            <a:schemeClr val="dk1"/>
          </a:lnRef>
          <a:fillRef idx="0">
            <a:schemeClr val="dk1"/>
          </a:fillRef>
          <a:effectRef idx="2">
            <a:schemeClr val="dk1"/>
          </a:effectRef>
          <a:fontRef idx="minor">
            <a:schemeClr val="tx1"/>
          </a:fontRef>
        </p:style>
      </p:cxnSp>
      <p:sp>
        <p:nvSpPr>
          <p:cNvPr id="15" name="14 Rectángulo"/>
          <p:cNvSpPr/>
          <p:nvPr/>
        </p:nvSpPr>
        <p:spPr>
          <a:xfrm>
            <a:off x="5327221" y="1130523"/>
            <a:ext cx="2207958" cy="5702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itchFamily="18" charset="0"/>
                <a:cs typeface="Times New Roman" pitchFamily="18" charset="0"/>
              </a:rPr>
              <a:t>Endeudamiento </a:t>
            </a:r>
          </a:p>
        </p:txBody>
      </p:sp>
      <p:sp>
        <p:nvSpPr>
          <p:cNvPr id="16" name="15 Rectángulo"/>
          <p:cNvSpPr/>
          <p:nvPr/>
        </p:nvSpPr>
        <p:spPr>
          <a:xfrm>
            <a:off x="1871287" y="1123933"/>
            <a:ext cx="2207958" cy="5702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itchFamily="18" charset="0"/>
                <a:cs typeface="Times New Roman" pitchFamily="18" charset="0"/>
              </a:rPr>
              <a:t>Financiamiento</a:t>
            </a:r>
          </a:p>
        </p:txBody>
      </p:sp>
      <p:sp>
        <p:nvSpPr>
          <p:cNvPr id="17" name="16 Rectángulo"/>
          <p:cNvSpPr/>
          <p:nvPr/>
        </p:nvSpPr>
        <p:spPr>
          <a:xfrm>
            <a:off x="5313869" y="4958801"/>
            <a:ext cx="2207958" cy="5702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itchFamily="18" charset="0"/>
                <a:cs typeface="Times New Roman" pitchFamily="18" charset="0"/>
              </a:rPr>
              <a:t>Impuestos</a:t>
            </a:r>
          </a:p>
        </p:txBody>
      </p:sp>
      <p:sp>
        <p:nvSpPr>
          <p:cNvPr id="18" name="17 Rectángulo"/>
          <p:cNvSpPr/>
          <p:nvPr/>
        </p:nvSpPr>
        <p:spPr>
          <a:xfrm>
            <a:off x="1902412" y="4958801"/>
            <a:ext cx="2207958" cy="5702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itchFamily="18" charset="0"/>
                <a:cs typeface="Times New Roman" pitchFamily="18" charset="0"/>
              </a:rPr>
              <a:t>Desempleo</a:t>
            </a:r>
          </a:p>
        </p:txBody>
      </p:sp>
      <p:cxnSp>
        <p:nvCxnSpPr>
          <p:cNvPr id="20" name="19 Conector recto de flecha"/>
          <p:cNvCxnSpPr/>
          <p:nvPr/>
        </p:nvCxnSpPr>
        <p:spPr>
          <a:xfrm flipH="1" flipV="1">
            <a:off x="6191205" y="1700808"/>
            <a:ext cx="1151978" cy="15841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22 Conector recto de flecha"/>
          <p:cNvCxnSpPr>
            <a:endCxn id="17" idx="0"/>
          </p:cNvCxnSpPr>
          <p:nvPr/>
        </p:nvCxnSpPr>
        <p:spPr>
          <a:xfrm flipH="1">
            <a:off x="6417848" y="3284984"/>
            <a:ext cx="925336" cy="167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28 Conector recto de flecha"/>
          <p:cNvCxnSpPr/>
          <p:nvPr/>
        </p:nvCxnSpPr>
        <p:spPr>
          <a:xfrm flipH="1" flipV="1">
            <a:off x="2975266" y="1700808"/>
            <a:ext cx="1045167" cy="15841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29 Conector recto de flecha"/>
          <p:cNvCxnSpPr>
            <a:endCxn id="18" idx="0"/>
          </p:cNvCxnSpPr>
          <p:nvPr/>
        </p:nvCxnSpPr>
        <p:spPr>
          <a:xfrm flipH="1">
            <a:off x="3006391" y="3284984"/>
            <a:ext cx="1014041" cy="167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40 Conector recto de flecha"/>
          <p:cNvCxnSpPr/>
          <p:nvPr/>
        </p:nvCxnSpPr>
        <p:spPr>
          <a:xfrm flipH="1">
            <a:off x="6461877" y="2708920"/>
            <a:ext cx="4186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41 Conector recto de flecha"/>
          <p:cNvCxnSpPr/>
          <p:nvPr/>
        </p:nvCxnSpPr>
        <p:spPr>
          <a:xfrm flipH="1">
            <a:off x="2824304" y="2213248"/>
            <a:ext cx="4186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42 Conector recto de flecha"/>
          <p:cNvCxnSpPr/>
          <p:nvPr/>
        </p:nvCxnSpPr>
        <p:spPr>
          <a:xfrm flipH="1">
            <a:off x="3242944" y="2719076"/>
            <a:ext cx="4186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43 Conector recto de flecha"/>
          <p:cNvCxnSpPr/>
          <p:nvPr/>
        </p:nvCxnSpPr>
        <p:spPr>
          <a:xfrm flipH="1">
            <a:off x="3304092" y="3717032"/>
            <a:ext cx="4186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44 Conector recto de flecha"/>
          <p:cNvCxnSpPr>
            <a:cxnSpLocks/>
          </p:cNvCxnSpPr>
          <p:nvPr/>
        </p:nvCxnSpPr>
        <p:spPr>
          <a:xfrm flipH="1" flipV="1">
            <a:off x="2679201" y="4509120"/>
            <a:ext cx="425893" cy="216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45 Conector recto de flecha"/>
          <p:cNvCxnSpPr/>
          <p:nvPr/>
        </p:nvCxnSpPr>
        <p:spPr>
          <a:xfrm flipH="1">
            <a:off x="6461876" y="4121892"/>
            <a:ext cx="4186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47 CuadroTexto"/>
          <p:cNvSpPr txBox="1"/>
          <p:nvPr/>
        </p:nvSpPr>
        <p:spPr>
          <a:xfrm>
            <a:off x="4432667" y="2490562"/>
            <a:ext cx="1985181" cy="584775"/>
          </a:xfrm>
          <a:prstGeom prst="rect">
            <a:avLst/>
          </a:prstGeom>
          <a:noFill/>
        </p:spPr>
        <p:txBody>
          <a:bodyPr wrap="square" rtlCol="0">
            <a:spAutoFit/>
          </a:bodyPr>
          <a:lstStyle/>
          <a:p>
            <a:r>
              <a:rPr lang="es-EC" sz="1600" dirty="0">
                <a:latin typeface="Times New Roman" pitchFamily="18" charset="0"/>
                <a:cs typeface="Times New Roman" pitchFamily="18" charset="0"/>
              </a:rPr>
              <a:t>Altos costos y gastos de comercialización</a:t>
            </a:r>
          </a:p>
        </p:txBody>
      </p:sp>
      <p:sp>
        <p:nvSpPr>
          <p:cNvPr id="49" name="48 CuadroTexto"/>
          <p:cNvSpPr txBox="1"/>
          <p:nvPr/>
        </p:nvSpPr>
        <p:spPr>
          <a:xfrm>
            <a:off x="330098" y="1844233"/>
            <a:ext cx="2657167" cy="584775"/>
          </a:xfrm>
          <a:prstGeom prst="rect">
            <a:avLst/>
          </a:prstGeom>
          <a:noFill/>
        </p:spPr>
        <p:txBody>
          <a:bodyPr wrap="square" rtlCol="0">
            <a:spAutoFit/>
          </a:bodyPr>
          <a:lstStyle/>
          <a:p>
            <a:r>
              <a:rPr lang="es-EC" sz="1600" dirty="0">
                <a:latin typeface="Times New Roman" pitchFamily="18" charset="0"/>
                <a:cs typeface="Times New Roman" pitchFamily="18" charset="0"/>
              </a:rPr>
              <a:t>Desconfianza de invertir en el País. </a:t>
            </a:r>
          </a:p>
        </p:txBody>
      </p:sp>
      <p:sp>
        <p:nvSpPr>
          <p:cNvPr id="50" name="49 CuadroTexto"/>
          <p:cNvSpPr txBox="1"/>
          <p:nvPr/>
        </p:nvSpPr>
        <p:spPr>
          <a:xfrm>
            <a:off x="1028505" y="2483272"/>
            <a:ext cx="1630575" cy="338554"/>
          </a:xfrm>
          <a:prstGeom prst="rect">
            <a:avLst/>
          </a:prstGeom>
          <a:noFill/>
        </p:spPr>
        <p:txBody>
          <a:bodyPr wrap="none" rtlCol="0">
            <a:spAutoFit/>
          </a:bodyPr>
          <a:lstStyle/>
          <a:p>
            <a:r>
              <a:rPr lang="es-EC" sz="1600" dirty="0">
                <a:latin typeface="Times New Roman" pitchFamily="18" charset="0"/>
                <a:cs typeface="Times New Roman" pitchFamily="18" charset="0"/>
              </a:rPr>
              <a:t>Riesgo Crediticio</a:t>
            </a:r>
          </a:p>
        </p:txBody>
      </p:sp>
      <p:sp>
        <p:nvSpPr>
          <p:cNvPr id="51" name="50 CuadroTexto"/>
          <p:cNvSpPr txBox="1"/>
          <p:nvPr/>
        </p:nvSpPr>
        <p:spPr>
          <a:xfrm>
            <a:off x="1213735" y="3515620"/>
            <a:ext cx="1893467" cy="338554"/>
          </a:xfrm>
          <a:prstGeom prst="rect">
            <a:avLst/>
          </a:prstGeom>
          <a:noFill/>
        </p:spPr>
        <p:txBody>
          <a:bodyPr wrap="none" rtlCol="0">
            <a:spAutoFit/>
          </a:bodyPr>
          <a:lstStyle/>
          <a:p>
            <a:r>
              <a:rPr lang="es-EC" sz="1600" dirty="0">
                <a:latin typeface="Times New Roman" pitchFamily="18" charset="0"/>
                <a:cs typeface="Times New Roman" pitchFamily="18" charset="0"/>
              </a:rPr>
              <a:t>Baja Competitividad</a:t>
            </a:r>
          </a:p>
        </p:txBody>
      </p:sp>
      <p:sp>
        <p:nvSpPr>
          <p:cNvPr id="52" name="51 CuadroTexto"/>
          <p:cNvSpPr txBox="1"/>
          <p:nvPr/>
        </p:nvSpPr>
        <p:spPr>
          <a:xfrm>
            <a:off x="1113013" y="4102824"/>
            <a:ext cx="2236743" cy="338554"/>
          </a:xfrm>
          <a:prstGeom prst="rect">
            <a:avLst/>
          </a:prstGeom>
          <a:noFill/>
        </p:spPr>
        <p:txBody>
          <a:bodyPr wrap="square" rtlCol="0">
            <a:spAutoFit/>
          </a:bodyPr>
          <a:lstStyle/>
          <a:p>
            <a:r>
              <a:rPr lang="es-EC" sz="1600" dirty="0">
                <a:latin typeface="Times New Roman" pitchFamily="18" charset="0"/>
                <a:cs typeface="Times New Roman" pitchFamily="18" charset="0"/>
              </a:rPr>
              <a:t>Reducción de Comercio</a:t>
            </a:r>
          </a:p>
        </p:txBody>
      </p:sp>
      <p:sp>
        <p:nvSpPr>
          <p:cNvPr id="53" name="52 CuadroTexto"/>
          <p:cNvSpPr txBox="1"/>
          <p:nvPr/>
        </p:nvSpPr>
        <p:spPr>
          <a:xfrm>
            <a:off x="4867835" y="3789835"/>
            <a:ext cx="1803361" cy="584775"/>
          </a:xfrm>
          <a:prstGeom prst="rect">
            <a:avLst/>
          </a:prstGeom>
          <a:noFill/>
        </p:spPr>
        <p:txBody>
          <a:bodyPr wrap="square" rtlCol="0">
            <a:spAutoFit/>
          </a:bodyPr>
          <a:lstStyle/>
          <a:p>
            <a:r>
              <a:rPr lang="es-EC" sz="1600" dirty="0">
                <a:latin typeface="Times New Roman" pitchFamily="18" charset="0"/>
                <a:cs typeface="Times New Roman" pitchFamily="18" charset="0"/>
              </a:rPr>
              <a:t>Barreras arancelarias </a:t>
            </a:r>
          </a:p>
        </p:txBody>
      </p:sp>
      <p:sp>
        <p:nvSpPr>
          <p:cNvPr id="54" name="53 Rectángulo"/>
          <p:cNvSpPr/>
          <p:nvPr/>
        </p:nvSpPr>
        <p:spPr>
          <a:xfrm>
            <a:off x="4745261" y="5733256"/>
            <a:ext cx="2698303" cy="369332"/>
          </a:xfrm>
          <a:prstGeom prst="rect">
            <a:avLst/>
          </a:prstGeom>
        </p:spPr>
        <p:txBody>
          <a:bodyPr wrap="none">
            <a:spAutoFit/>
          </a:bodyPr>
          <a:lstStyle/>
          <a:p>
            <a:pPr algn="ctr"/>
            <a:r>
              <a:rPr lang="es-ES" b="1" dirty="0">
                <a:latin typeface="Times New Roman" panose="02020603050405020304" pitchFamily="18" charset="0"/>
                <a:ea typeface="Calibri" panose="020F0502020204030204" pitchFamily="34" charset="0"/>
              </a:rPr>
              <a:t>Diagrama de ISHIKAWA</a:t>
            </a:r>
            <a:endParaRPr lang="es-EC" b="1" dirty="0"/>
          </a:p>
        </p:txBody>
      </p:sp>
      <p:sp>
        <p:nvSpPr>
          <p:cNvPr id="56" name="55 Rectángulo"/>
          <p:cNvSpPr/>
          <p:nvPr/>
        </p:nvSpPr>
        <p:spPr>
          <a:xfrm>
            <a:off x="5098901" y="6180022"/>
            <a:ext cx="1709122" cy="246221"/>
          </a:xfrm>
          <a:prstGeom prst="rect">
            <a:avLst/>
          </a:prstGeom>
        </p:spPr>
        <p:txBody>
          <a:bodyPr wrap="none">
            <a:spAutoFit/>
          </a:bodyPr>
          <a:lstStyle/>
          <a:p>
            <a:r>
              <a:rPr lang="es-ES" sz="1000" b="1" dirty="0">
                <a:latin typeface="Times New Roman" panose="02020603050405020304" pitchFamily="18" charset="0"/>
                <a:ea typeface="Calibri" panose="020F0502020204030204" pitchFamily="34" charset="0"/>
              </a:rPr>
              <a:t>Fuente: Elaboración Propia</a:t>
            </a:r>
            <a:endParaRPr lang="es-EC" sz="1000" b="1" dirty="0"/>
          </a:p>
        </p:txBody>
      </p:sp>
    </p:spTree>
    <p:extLst>
      <p:ext uri="{BB962C8B-B14F-4D97-AF65-F5344CB8AC3E}">
        <p14:creationId xmlns:p14="http://schemas.microsoft.com/office/powerpoint/2010/main" val="354592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a:extLst>
              <a:ext uri="{FF2B5EF4-FFF2-40B4-BE49-F238E27FC236}">
                <a16:creationId xmlns:a16="http://schemas.microsoft.com/office/drawing/2014/main" xmlns="" id="{3969BC40-0C05-441E-B154-CB480D5C8237}"/>
              </a:ext>
            </a:extLst>
          </p:cNvPr>
          <p:cNvSpPr/>
          <p:nvPr/>
        </p:nvSpPr>
        <p:spPr>
          <a:xfrm>
            <a:off x="530168" y="330227"/>
            <a:ext cx="628511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Objetivos de estudio </a:t>
            </a:r>
          </a:p>
        </p:txBody>
      </p:sp>
      <p:sp>
        <p:nvSpPr>
          <p:cNvPr id="5" name="Rectángulo 51">
            <a:extLst>
              <a:ext uri="{FF2B5EF4-FFF2-40B4-BE49-F238E27FC236}">
                <a16:creationId xmlns:a16="http://schemas.microsoft.com/office/drawing/2014/main" xmlns="" id="{B358EFE4-8733-44C3-AC46-719F0C52D7C5}"/>
              </a:ext>
            </a:extLst>
          </p:cNvPr>
          <p:cNvSpPr/>
          <p:nvPr/>
        </p:nvSpPr>
        <p:spPr>
          <a:xfrm>
            <a:off x="497818" y="1236517"/>
            <a:ext cx="1954381" cy="923330"/>
          </a:xfrm>
          <a:prstGeom prst="rect">
            <a:avLst/>
          </a:prstGeom>
        </p:spPr>
        <p:txBody>
          <a:bodyPr wrap="none">
            <a:spAutoFit/>
          </a:bodyPr>
          <a:lstStyle/>
          <a:p>
            <a:pPr>
              <a:lnSpc>
                <a:spcPct val="300000"/>
              </a:lnSpc>
              <a:spcAft>
                <a:spcPts val="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Objetivo General.</a:t>
            </a:r>
            <a:endParaRPr lang="es-EC"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ángulo 36">
            <a:extLst>
              <a:ext uri="{FF2B5EF4-FFF2-40B4-BE49-F238E27FC236}">
                <a16:creationId xmlns:a16="http://schemas.microsoft.com/office/drawing/2014/main" xmlns="" id="{57EB8EDF-90AE-4CEE-9D9F-25A644C851BB}"/>
              </a:ext>
            </a:extLst>
          </p:cNvPr>
          <p:cNvSpPr/>
          <p:nvPr/>
        </p:nvSpPr>
        <p:spPr>
          <a:xfrm>
            <a:off x="4416967" y="1911232"/>
            <a:ext cx="2101857" cy="923330"/>
          </a:xfrm>
          <a:prstGeom prst="rect">
            <a:avLst/>
          </a:prstGeom>
        </p:spPr>
        <p:txBody>
          <a:bodyPr wrap="none">
            <a:spAutoFit/>
          </a:bodyPr>
          <a:lstStyle/>
          <a:p>
            <a:pPr>
              <a:lnSpc>
                <a:spcPct val="300000"/>
              </a:lnSpc>
              <a:spcAft>
                <a:spcPts val="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Objetivo Específico</a:t>
            </a:r>
            <a:endParaRPr lang="es-EC"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ángulo 17">
            <a:extLst>
              <a:ext uri="{FF2B5EF4-FFF2-40B4-BE49-F238E27FC236}">
                <a16:creationId xmlns:a16="http://schemas.microsoft.com/office/drawing/2014/main" xmlns="" id="{091551F6-9D8B-498B-A5B9-125643E699EC}"/>
              </a:ext>
            </a:extLst>
          </p:cNvPr>
          <p:cNvSpPr/>
          <p:nvPr/>
        </p:nvSpPr>
        <p:spPr>
          <a:xfrm>
            <a:off x="3287200" y="1351562"/>
            <a:ext cx="8471898" cy="923330"/>
          </a:xfrm>
          <a:prstGeom prst="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Analizar la situación económica y financiera de las empresas comercializadoras de llantas y productos complementarios para vehículos en la Provincia de Santo Domingo de los Tsáchilas.</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2" name="11 Conector recto"/>
          <p:cNvCxnSpPr>
            <a:cxnSpLocks/>
          </p:cNvCxnSpPr>
          <p:nvPr/>
        </p:nvCxnSpPr>
        <p:spPr>
          <a:xfrm flipH="1">
            <a:off x="1007303" y="1253558"/>
            <a:ext cx="1" cy="378921"/>
          </a:xfrm>
          <a:prstGeom prst="line">
            <a:avLst/>
          </a:prstGeom>
        </p:spPr>
        <p:style>
          <a:lnRef idx="2">
            <a:schemeClr val="dk1"/>
          </a:lnRef>
          <a:fillRef idx="0">
            <a:schemeClr val="dk1"/>
          </a:fillRef>
          <a:effectRef idx="1">
            <a:schemeClr val="dk1"/>
          </a:effectRef>
          <a:fontRef idx="minor">
            <a:schemeClr val="tx1"/>
          </a:fontRef>
        </p:style>
      </p:cxnSp>
      <p:cxnSp>
        <p:nvCxnSpPr>
          <p:cNvPr id="18" name="17 Conector recto"/>
          <p:cNvCxnSpPr/>
          <p:nvPr/>
        </p:nvCxnSpPr>
        <p:spPr>
          <a:xfrm>
            <a:off x="1062954" y="2834562"/>
            <a:ext cx="9599817" cy="0"/>
          </a:xfrm>
          <a:prstGeom prst="line">
            <a:avLst/>
          </a:prstGeom>
        </p:spPr>
        <p:style>
          <a:lnRef idx="2">
            <a:schemeClr val="dk1"/>
          </a:lnRef>
          <a:fillRef idx="0">
            <a:schemeClr val="dk1"/>
          </a:fillRef>
          <a:effectRef idx="1">
            <a:schemeClr val="dk1"/>
          </a:effectRef>
          <a:fontRef idx="minor">
            <a:schemeClr val="tx1"/>
          </a:fontRef>
        </p:style>
      </p:cxnSp>
      <p:cxnSp>
        <p:nvCxnSpPr>
          <p:cNvPr id="19" name="18 Conector recto"/>
          <p:cNvCxnSpPr/>
          <p:nvPr/>
        </p:nvCxnSpPr>
        <p:spPr>
          <a:xfrm>
            <a:off x="970577" y="2028440"/>
            <a:ext cx="0" cy="492904"/>
          </a:xfrm>
          <a:prstGeom prst="line">
            <a:avLst/>
          </a:prstGeom>
        </p:spPr>
        <p:style>
          <a:lnRef idx="2">
            <a:schemeClr val="dk1"/>
          </a:lnRef>
          <a:fillRef idx="0">
            <a:schemeClr val="dk1"/>
          </a:fillRef>
          <a:effectRef idx="1">
            <a:schemeClr val="dk1"/>
          </a:effectRef>
          <a:fontRef idx="minor">
            <a:schemeClr val="tx1"/>
          </a:fontRef>
        </p:style>
      </p:cxnSp>
      <p:cxnSp>
        <p:nvCxnSpPr>
          <p:cNvPr id="21" name="20 Conector recto"/>
          <p:cNvCxnSpPr/>
          <p:nvPr/>
        </p:nvCxnSpPr>
        <p:spPr>
          <a:xfrm>
            <a:off x="5303118" y="2588110"/>
            <a:ext cx="0" cy="246452"/>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p:nvPr/>
        </p:nvCxnSpPr>
        <p:spPr>
          <a:xfrm flipV="1">
            <a:off x="946793" y="2539562"/>
            <a:ext cx="3425611" cy="2062"/>
          </a:xfrm>
          <a:prstGeom prst="line">
            <a:avLst/>
          </a:prstGeom>
        </p:spPr>
        <p:style>
          <a:lnRef idx="2">
            <a:schemeClr val="dk1"/>
          </a:lnRef>
          <a:fillRef idx="0">
            <a:schemeClr val="dk1"/>
          </a:fillRef>
          <a:effectRef idx="1">
            <a:schemeClr val="dk1"/>
          </a:effectRef>
          <a:fontRef idx="minor">
            <a:schemeClr val="tx1"/>
          </a:fontRef>
        </p:style>
      </p:cxnSp>
      <p:cxnSp>
        <p:nvCxnSpPr>
          <p:cNvPr id="33" name="32 Conector recto"/>
          <p:cNvCxnSpPr/>
          <p:nvPr/>
        </p:nvCxnSpPr>
        <p:spPr>
          <a:xfrm>
            <a:off x="1074348" y="2834562"/>
            <a:ext cx="0" cy="492904"/>
          </a:xfrm>
          <a:prstGeom prst="line">
            <a:avLst/>
          </a:prstGeom>
        </p:spPr>
        <p:style>
          <a:lnRef idx="2">
            <a:schemeClr val="dk1"/>
          </a:lnRef>
          <a:fillRef idx="0">
            <a:schemeClr val="dk1"/>
          </a:fillRef>
          <a:effectRef idx="1">
            <a:schemeClr val="dk1"/>
          </a:effectRef>
          <a:fontRef idx="minor">
            <a:schemeClr val="tx1"/>
          </a:fontRef>
        </p:style>
      </p:cxnSp>
      <p:cxnSp>
        <p:nvCxnSpPr>
          <p:cNvPr id="34" name="33 Conector recto"/>
          <p:cNvCxnSpPr/>
          <p:nvPr/>
        </p:nvCxnSpPr>
        <p:spPr>
          <a:xfrm>
            <a:off x="4295006" y="2834562"/>
            <a:ext cx="0" cy="492904"/>
          </a:xfrm>
          <a:prstGeom prst="line">
            <a:avLst/>
          </a:prstGeom>
        </p:spPr>
        <p:style>
          <a:lnRef idx="2">
            <a:schemeClr val="dk1"/>
          </a:lnRef>
          <a:fillRef idx="0">
            <a:schemeClr val="dk1"/>
          </a:fillRef>
          <a:effectRef idx="1">
            <a:schemeClr val="dk1"/>
          </a:effectRef>
          <a:fontRef idx="minor">
            <a:schemeClr val="tx1"/>
          </a:fontRef>
        </p:style>
      </p:cxnSp>
      <p:cxnSp>
        <p:nvCxnSpPr>
          <p:cNvPr id="35" name="34 Conector recto"/>
          <p:cNvCxnSpPr/>
          <p:nvPr/>
        </p:nvCxnSpPr>
        <p:spPr>
          <a:xfrm>
            <a:off x="7607374" y="2834562"/>
            <a:ext cx="0" cy="492904"/>
          </a:xfrm>
          <a:prstGeom prst="line">
            <a:avLst/>
          </a:prstGeom>
        </p:spPr>
        <p:style>
          <a:lnRef idx="2">
            <a:schemeClr val="dk1"/>
          </a:lnRef>
          <a:fillRef idx="0">
            <a:schemeClr val="dk1"/>
          </a:fillRef>
          <a:effectRef idx="1">
            <a:schemeClr val="dk1"/>
          </a:effectRef>
          <a:fontRef idx="minor">
            <a:schemeClr val="tx1"/>
          </a:fontRef>
        </p:style>
      </p:cxnSp>
      <p:cxnSp>
        <p:nvCxnSpPr>
          <p:cNvPr id="36" name="35 Conector recto"/>
          <p:cNvCxnSpPr/>
          <p:nvPr/>
        </p:nvCxnSpPr>
        <p:spPr>
          <a:xfrm>
            <a:off x="10662771" y="2834562"/>
            <a:ext cx="0" cy="492904"/>
          </a:xfrm>
          <a:prstGeom prst="line">
            <a:avLst/>
          </a:prstGeom>
        </p:spPr>
        <p:style>
          <a:lnRef idx="2">
            <a:schemeClr val="dk1"/>
          </a:lnRef>
          <a:fillRef idx="0">
            <a:schemeClr val="dk1"/>
          </a:fillRef>
          <a:effectRef idx="1">
            <a:schemeClr val="dk1"/>
          </a:effectRef>
          <a:fontRef idx="minor">
            <a:schemeClr val="tx1"/>
          </a:fontRef>
        </p:style>
      </p:cxnSp>
      <p:sp>
        <p:nvSpPr>
          <p:cNvPr id="37" name="36 Rectángulo"/>
          <p:cNvSpPr/>
          <p:nvPr/>
        </p:nvSpPr>
        <p:spPr>
          <a:xfrm>
            <a:off x="162899" y="2992938"/>
            <a:ext cx="2167422" cy="1323439"/>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lvl="0" algn="just">
              <a:spcAft>
                <a:spcPts val="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Revisión de la literatura concerniente a los Estados Financieros y sus correspondientes análisis.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37 Rectángulo"/>
          <p:cNvSpPr/>
          <p:nvPr/>
        </p:nvSpPr>
        <p:spPr>
          <a:xfrm>
            <a:off x="2452198" y="2995976"/>
            <a:ext cx="3500470" cy="1323439"/>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lvl="0" algn="just">
              <a:spcAft>
                <a:spcPts val="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Diagnosticar y analizar la situación económica y financiera de las empresas del sector de comercialización de llantas y productos complementarios para vehículos.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38 Rectángulo"/>
          <p:cNvSpPr/>
          <p:nvPr/>
        </p:nvSpPr>
        <p:spPr>
          <a:xfrm>
            <a:off x="6259692" y="2992938"/>
            <a:ext cx="2698002" cy="1323439"/>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lvl="0" algn="just">
              <a:spcAft>
                <a:spcPts val="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Determinar la relación entre variables económicas y los índices financieros de las empresas con respecto a la rentabilidad.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39 Rectángulo"/>
          <p:cNvSpPr/>
          <p:nvPr/>
        </p:nvSpPr>
        <p:spPr>
          <a:xfrm>
            <a:off x="9173325" y="3013449"/>
            <a:ext cx="2822855" cy="1323439"/>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lvl="0" algn="just">
              <a:spcAft>
                <a:spcPts val="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Proponer estrategias que mejoren la rentabilidad de las empresas comercializadoras de llantas y productos complementarios.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ángulo 21">
            <a:extLst>
              <a:ext uri="{FF2B5EF4-FFF2-40B4-BE49-F238E27FC236}">
                <a16:creationId xmlns:a16="http://schemas.microsoft.com/office/drawing/2014/main" xmlns="" id="{A70448A6-0BCC-486B-8180-7AC52B0A1821}"/>
              </a:ext>
            </a:extLst>
          </p:cNvPr>
          <p:cNvSpPr/>
          <p:nvPr/>
        </p:nvSpPr>
        <p:spPr>
          <a:xfrm>
            <a:off x="450018" y="4677724"/>
            <a:ext cx="2957861" cy="92333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Hipótesis</a:t>
            </a:r>
            <a:r>
              <a:rPr lang="es-ES" sz="5400" b="0" cap="none" spc="0" dirty="0">
                <a:ln w="0"/>
                <a:solidFill>
                  <a:schemeClr val="tx1"/>
                </a:solidFill>
                <a:effectLst>
                  <a:outerShdw blurRad="38100" dist="19050" dir="2700000" algn="tl" rotWithShape="0">
                    <a:schemeClr val="dk1">
                      <a:alpha val="40000"/>
                    </a:schemeClr>
                  </a:outerShdw>
                </a:effectLst>
              </a:rPr>
              <a:t> </a:t>
            </a:r>
          </a:p>
        </p:txBody>
      </p:sp>
      <p:sp>
        <p:nvSpPr>
          <p:cNvPr id="23" name="Flecha: hacia abajo 22">
            <a:extLst>
              <a:ext uri="{FF2B5EF4-FFF2-40B4-BE49-F238E27FC236}">
                <a16:creationId xmlns:a16="http://schemas.microsoft.com/office/drawing/2014/main" xmlns="" id="{B5885D71-F9B6-4920-B118-194052D084E5}"/>
              </a:ext>
            </a:extLst>
          </p:cNvPr>
          <p:cNvSpPr/>
          <p:nvPr/>
        </p:nvSpPr>
        <p:spPr>
          <a:xfrm rot="16200000">
            <a:off x="3741949" y="4686189"/>
            <a:ext cx="484632" cy="9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7 Rectángulo">
            <a:extLst>
              <a:ext uri="{FF2B5EF4-FFF2-40B4-BE49-F238E27FC236}">
                <a16:creationId xmlns:a16="http://schemas.microsoft.com/office/drawing/2014/main" xmlns="" id="{9C15801B-F756-493D-B16F-9F8F3653E8FA}"/>
              </a:ext>
            </a:extLst>
          </p:cNvPr>
          <p:cNvSpPr/>
          <p:nvPr/>
        </p:nvSpPr>
        <p:spPr>
          <a:xfrm>
            <a:off x="4799062" y="4654153"/>
            <a:ext cx="7056784" cy="1289071"/>
          </a:xfrm>
          <a:prstGeom prst="rect">
            <a:avLst/>
          </a:prstGeom>
          <a:solidFill>
            <a:srgbClr val="FFFFCC"/>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H1:</a:t>
            </a:r>
            <a:r>
              <a:rPr lang="es-EC" dirty="0">
                <a:latin typeface="Times New Roman" panose="02020603050405020304" pitchFamily="18" charset="0"/>
                <a:ea typeface="Calibri" panose="020F0502020204030204" pitchFamily="34" charset="0"/>
                <a:cs typeface="Times New Roman" panose="02020603050405020304" pitchFamily="18" charset="0"/>
              </a:rPr>
              <a:t> La rentabilidad de las empresas del sector </a:t>
            </a:r>
            <a:r>
              <a:rPr lang="es-ES" dirty="0">
                <a:latin typeface="Times New Roman" panose="02020603050405020304" pitchFamily="18" charset="0"/>
                <a:ea typeface="Calibri" panose="020F0502020204030204" pitchFamily="34" charset="0"/>
                <a:cs typeface="Times New Roman" panose="02020603050405020304" pitchFamily="18" charset="0"/>
              </a:rPr>
              <a:t>de comercialización de llantas y productos complementarios para vehículos en Santo Domingo de los Tsáchilas depende de la liquidez, deuda y actividad de este sector.</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9508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3" name="Rectángulo 1">
            <a:extLst>
              <a:ext uri="{FF2B5EF4-FFF2-40B4-BE49-F238E27FC236}">
                <a16:creationId xmlns:a16="http://schemas.microsoft.com/office/drawing/2014/main" xmlns="" id="{4BFE92F6-7E6F-4370-88F2-C515C3D70C4C}"/>
              </a:ext>
            </a:extLst>
          </p:cNvPr>
          <p:cNvSpPr/>
          <p:nvPr/>
        </p:nvSpPr>
        <p:spPr>
          <a:xfrm>
            <a:off x="3139649" y="2273877"/>
            <a:ext cx="5885264" cy="1754326"/>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CAPÍTULO I</a:t>
            </a:r>
          </a:p>
          <a:p>
            <a:pPr algn="ctr"/>
            <a:r>
              <a:rPr lang="es-E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TEÓRICO</a:t>
            </a:r>
            <a:endPar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087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791183D-3478-4A6D-BB5D-D525CCA83E13}"/>
              </a:ext>
            </a:extLst>
          </p:cNvPr>
          <p:cNvSpPr txBox="1"/>
          <p:nvPr/>
        </p:nvSpPr>
        <p:spPr>
          <a:xfrm>
            <a:off x="8327454" y="54247"/>
            <a:ext cx="3441391" cy="523220"/>
          </a:xfrm>
          <a:prstGeom prst="rect">
            <a:avLst/>
          </a:prstGeom>
          <a:solidFill>
            <a:srgbClr val="66FFFF"/>
          </a:solidFill>
        </p:spPr>
        <p:txBody>
          <a:bodyPr wrap="none" rtlCol="0">
            <a:spAutoFit/>
          </a:bodyPr>
          <a:lstStyle/>
          <a:p>
            <a:r>
              <a:rPr lang="es-ES" sz="2800" dirty="0">
                <a:latin typeface="Times New Roman" panose="02020603050405020304" pitchFamily="18" charset="0"/>
                <a:cs typeface="Times New Roman" panose="02020603050405020304" pitchFamily="18" charset="0"/>
              </a:rPr>
              <a:t>Matriz Estado del Arte</a:t>
            </a:r>
            <a:endParaRPr lang="es-EC" sz="2800" dirty="0">
              <a:latin typeface="Times New Roman" panose="02020603050405020304" pitchFamily="18"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xmlns="" id="{39352AFE-772F-404C-ADDF-3CE9FDA0C11E}"/>
              </a:ext>
            </a:extLst>
          </p:cNvPr>
          <p:cNvGraphicFramePr>
            <a:graphicFrameLocks noGrp="1"/>
          </p:cNvGraphicFramePr>
          <p:nvPr>
            <p:extLst>
              <p:ext uri="{D42A27DB-BD31-4B8C-83A1-F6EECF244321}">
                <p14:modId xmlns:p14="http://schemas.microsoft.com/office/powerpoint/2010/main" val="1381965200"/>
              </p:ext>
            </p:extLst>
          </p:nvPr>
        </p:nvGraphicFramePr>
        <p:xfrm>
          <a:off x="221289" y="446811"/>
          <a:ext cx="11969124" cy="6342874"/>
        </p:xfrm>
        <a:graphic>
          <a:graphicData uri="http://schemas.openxmlformats.org/drawingml/2006/table">
            <a:tbl>
              <a:tblPr>
                <a:tableStyleId>{5C22544A-7EE6-4342-B048-85BDC9FD1C3A}</a:tableStyleId>
              </a:tblPr>
              <a:tblGrid>
                <a:gridCol w="1994854">
                  <a:extLst>
                    <a:ext uri="{9D8B030D-6E8A-4147-A177-3AD203B41FA5}">
                      <a16:colId xmlns:a16="http://schemas.microsoft.com/office/drawing/2014/main" xmlns="" val="2334676639"/>
                    </a:ext>
                  </a:extLst>
                </a:gridCol>
                <a:gridCol w="1994854">
                  <a:extLst>
                    <a:ext uri="{9D8B030D-6E8A-4147-A177-3AD203B41FA5}">
                      <a16:colId xmlns:a16="http://schemas.microsoft.com/office/drawing/2014/main" xmlns="" val="1954829553"/>
                    </a:ext>
                  </a:extLst>
                </a:gridCol>
                <a:gridCol w="1994854">
                  <a:extLst>
                    <a:ext uri="{9D8B030D-6E8A-4147-A177-3AD203B41FA5}">
                      <a16:colId xmlns:a16="http://schemas.microsoft.com/office/drawing/2014/main" xmlns="" val="2126622720"/>
                    </a:ext>
                  </a:extLst>
                </a:gridCol>
                <a:gridCol w="1994854">
                  <a:extLst>
                    <a:ext uri="{9D8B030D-6E8A-4147-A177-3AD203B41FA5}">
                      <a16:colId xmlns:a16="http://schemas.microsoft.com/office/drawing/2014/main" xmlns="" val="1695626627"/>
                    </a:ext>
                  </a:extLst>
                </a:gridCol>
                <a:gridCol w="1994854">
                  <a:extLst>
                    <a:ext uri="{9D8B030D-6E8A-4147-A177-3AD203B41FA5}">
                      <a16:colId xmlns:a16="http://schemas.microsoft.com/office/drawing/2014/main" xmlns="" val="129556089"/>
                    </a:ext>
                  </a:extLst>
                </a:gridCol>
                <a:gridCol w="1994854">
                  <a:extLst>
                    <a:ext uri="{9D8B030D-6E8A-4147-A177-3AD203B41FA5}">
                      <a16:colId xmlns:a16="http://schemas.microsoft.com/office/drawing/2014/main" xmlns="" val="2308534698"/>
                    </a:ext>
                  </a:extLst>
                </a:gridCol>
              </a:tblGrid>
              <a:tr h="241991">
                <a:tc gridSpan="2">
                  <a:txBody>
                    <a:bodyPr/>
                    <a:lstStyle/>
                    <a:p>
                      <a:pPr algn="ctr" rtl="0" fontAlgn="b"/>
                      <a:r>
                        <a:rPr lang="es-EC" sz="1600" b="1" u="none" strike="noStrike" dirty="0">
                          <a:effectLst/>
                          <a:latin typeface="Times New Roman" panose="02020603050405020304" pitchFamily="18" charset="0"/>
                          <a:cs typeface="Times New Roman" panose="02020603050405020304" pitchFamily="18" charset="0"/>
                        </a:rPr>
                        <a:t>Teorías de Soporte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chemeClr val="accent6">
                        <a:lumMod val="60000"/>
                        <a:lumOff val="40000"/>
                      </a:schemeClr>
                    </a:solidFill>
                  </a:tcPr>
                </a:tc>
                <a:tc hMerge="1">
                  <a:txBody>
                    <a:bodyPr/>
                    <a:lstStyle/>
                    <a:p>
                      <a:endParaRPr lang="es-EC"/>
                    </a:p>
                  </a:txBody>
                  <a:tcPr/>
                </a:tc>
                <a:tc gridSpan="4">
                  <a:txBody>
                    <a:bodyPr/>
                    <a:lstStyle/>
                    <a:p>
                      <a:pPr algn="ctr" rtl="0" fontAlgn="b"/>
                      <a:r>
                        <a:rPr lang="es-EC" sz="1600" b="1" u="none" strike="noStrike" dirty="0">
                          <a:effectLst/>
                          <a:latin typeface="Times New Roman" panose="02020603050405020304" pitchFamily="18" charset="0"/>
                          <a:cs typeface="Times New Roman" panose="02020603050405020304" pitchFamily="18" charset="0"/>
                        </a:rPr>
                        <a:t>Marco Referencial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chemeClr val="accent6">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977791518"/>
                  </a:ext>
                </a:extLst>
              </a:tr>
              <a:tr h="241991">
                <a:tc>
                  <a:txBody>
                    <a:bodyPr/>
                    <a:lstStyle/>
                    <a:p>
                      <a:pPr algn="l" rtl="0" fontAlgn="ctr"/>
                      <a:r>
                        <a:rPr lang="es-EC" sz="1600" b="1" u="none" strike="noStrike" dirty="0">
                          <a:effectLst/>
                          <a:latin typeface="Times New Roman" panose="02020603050405020304" pitchFamily="18" charset="0"/>
                          <a:cs typeface="Times New Roman" panose="02020603050405020304" pitchFamily="18" charset="0"/>
                        </a:rPr>
                        <a:t>Teoría 1</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l" rtl="0" fontAlgn="ctr"/>
                      <a:r>
                        <a:rPr lang="es-EC" sz="1600" b="1" u="none" strike="noStrike" dirty="0">
                          <a:effectLst/>
                          <a:latin typeface="Times New Roman" panose="02020603050405020304" pitchFamily="18" charset="0"/>
                          <a:cs typeface="Times New Roman" panose="02020603050405020304" pitchFamily="18" charset="0"/>
                        </a:rPr>
                        <a:t>Teoría 2</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l" rtl="0" fontAlgn="b"/>
                      <a:r>
                        <a:rPr lang="es-EC" sz="1600" b="1" u="none" strike="noStrike" dirty="0">
                          <a:effectLst/>
                          <a:latin typeface="Times New Roman" panose="02020603050405020304" pitchFamily="18" charset="0"/>
                          <a:cs typeface="Times New Roman" panose="02020603050405020304" pitchFamily="18" charset="0"/>
                        </a:rPr>
                        <a:t>Papers 1</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l" rtl="0" fontAlgn="b"/>
                      <a:r>
                        <a:rPr lang="es-EC" sz="1600" b="1" u="none" strike="noStrike" dirty="0">
                          <a:effectLst/>
                          <a:latin typeface="Times New Roman" panose="02020603050405020304" pitchFamily="18" charset="0"/>
                          <a:cs typeface="Times New Roman" panose="02020603050405020304" pitchFamily="18" charset="0"/>
                        </a:rPr>
                        <a:t>Papers 2</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l" rtl="0" fontAlgn="b"/>
                      <a:r>
                        <a:rPr lang="es-EC" sz="1600" b="1" u="none" strike="noStrike" dirty="0">
                          <a:effectLst/>
                          <a:latin typeface="Times New Roman" panose="02020603050405020304" pitchFamily="18" charset="0"/>
                          <a:cs typeface="Times New Roman" panose="02020603050405020304" pitchFamily="18" charset="0"/>
                        </a:rPr>
                        <a:t>Papers 3</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l" rtl="0" fontAlgn="b"/>
                      <a:r>
                        <a:rPr lang="es-EC" sz="1600" b="1" u="none" strike="noStrike" dirty="0">
                          <a:effectLst/>
                          <a:latin typeface="Times New Roman" panose="02020603050405020304" pitchFamily="18" charset="0"/>
                          <a:cs typeface="Times New Roman" panose="02020603050405020304" pitchFamily="18" charset="0"/>
                        </a:rPr>
                        <a:t>Papers 4</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extLst>
                  <a:ext uri="{0D108BD9-81ED-4DB2-BD59-A6C34878D82A}">
                    <a16:rowId xmlns:a16="http://schemas.microsoft.com/office/drawing/2014/main" xmlns="" val="3567665344"/>
                  </a:ext>
                </a:extLst>
              </a:tr>
              <a:tr h="1190907">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Economía</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Finanzas</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Análisis Económico-Financiero de las empresas concesionarias de automóviles en España</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Análisis Económico financiero de las empresas IGBM</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ctr" rtl="0" fontAlgn="b"/>
                      <a:r>
                        <a:rPr lang="es-EC" sz="1600" u="none" strike="noStrike">
                          <a:effectLst/>
                          <a:latin typeface="Times New Roman" panose="02020603050405020304" pitchFamily="18" charset="0"/>
                          <a:cs typeface="Times New Roman" panose="02020603050405020304" pitchFamily="18" charset="0"/>
                        </a:rPr>
                        <a:t>Análisis económico financiero del sector vinícola de la Rioja en un entorno de crisis</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l" rtl="0" fontAlgn="b"/>
                      <a:r>
                        <a:rPr lang="es-EC" sz="1600" u="none" strike="noStrike" dirty="0">
                          <a:effectLst/>
                          <a:latin typeface="Times New Roman" panose="02020603050405020304" pitchFamily="18" charset="0"/>
                          <a:cs typeface="Times New Roman" panose="02020603050405020304" pitchFamily="18" charset="0"/>
                        </a:rPr>
                        <a:t>Análisis Económico-Financiero de la Micropymes en el sector hotelero.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extLst>
                  <a:ext uri="{0D108BD9-81ED-4DB2-BD59-A6C34878D82A}">
                    <a16:rowId xmlns:a16="http://schemas.microsoft.com/office/drawing/2014/main" xmlns="" val="1787670064"/>
                  </a:ext>
                </a:extLst>
              </a:tr>
              <a:tr h="241991">
                <a:tc>
                  <a:txBody>
                    <a:bodyPr/>
                    <a:lstStyle/>
                    <a:p>
                      <a:pPr algn="just" rtl="0" fontAlgn="ctr"/>
                      <a:r>
                        <a:rPr lang="es-EC" sz="1600" u="none" strike="noStrike">
                          <a:effectLst/>
                          <a:latin typeface="Times New Roman" panose="02020603050405020304" pitchFamily="18" charset="0"/>
                          <a:cs typeface="Times New Roman" panose="02020603050405020304" pitchFamily="18" charset="0"/>
                        </a:rPr>
                        <a:t>1809</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a:effectLst/>
                          <a:latin typeface="Times New Roman" panose="02020603050405020304" pitchFamily="18" charset="0"/>
                          <a:cs typeface="Times New Roman" panose="02020603050405020304" pitchFamily="18" charset="0"/>
                        </a:rPr>
                        <a:t>1897</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a:effectLst/>
                          <a:latin typeface="Times New Roman" panose="02020603050405020304" pitchFamily="18" charset="0"/>
                          <a:cs typeface="Times New Roman" panose="02020603050405020304" pitchFamily="18" charset="0"/>
                        </a:rPr>
                        <a:t>2012</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a:effectLst/>
                          <a:latin typeface="Times New Roman" panose="02020603050405020304" pitchFamily="18" charset="0"/>
                          <a:cs typeface="Times New Roman" panose="02020603050405020304" pitchFamily="18" charset="0"/>
                        </a:rPr>
                        <a:t>2012</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ctr" rtl="0" fontAlgn="b"/>
                      <a:r>
                        <a:rPr lang="es-EC" sz="1600" u="none" strike="noStrike">
                          <a:effectLst/>
                          <a:latin typeface="Times New Roman" panose="02020603050405020304" pitchFamily="18" charset="0"/>
                          <a:cs typeface="Times New Roman" panose="02020603050405020304" pitchFamily="18" charset="0"/>
                        </a:rPr>
                        <a:t>2013</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ctr" rtl="0" fontAlgn="b"/>
                      <a:r>
                        <a:rPr lang="es-EC" sz="1600" u="none" strike="noStrike">
                          <a:effectLst/>
                          <a:latin typeface="Times New Roman" panose="02020603050405020304" pitchFamily="18" charset="0"/>
                          <a:cs typeface="Times New Roman" panose="02020603050405020304" pitchFamily="18" charset="0"/>
                        </a:rPr>
                        <a:t>2016</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extLst>
                  <a:ext uri="{0D108BD9-81ED-4DB2-BD59-A6C34878D82A}">
                    <a16:rowId xmlns:a16="http://schemas.microsoft.com/office/drawing/2014/main" xmlns="" val="4228690956"/>
                  </a:ext>
                </a:extLst>
              </a:tr>
              <a:tr h="241991">
                <a:tc gridSpan="2">
                  <a:txBody>
                    <a:bodyPr/>
                    <a:lstStyle/>
                    <a:p>
                      <a:pPr algn="ctr" rtl="0" fontAlgn="ctr"/>
                      <a:r>
                        <a:rPr lang="es-EC" sz="1600" b="1" u="none" strike="noStrike" dirty="0">
                          <a:effectLst/>
                          <a:latin typeface="Times New Roman" panose="02020603050405020304" pitchFamily="18" charset="0"/>
                          <a:cs typeface="Times New Roman" panose="02020603050405020304" pitchFamily="18" charset="0"/>
                        </a:rPr>
                        <a:t>Autores</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6">
                        <a:lumMod val="60000"/>
                        <a:lumOff val="40000"/>
                      </a:schemeClr>
                    </a:solidFill>
                  </a:tcPr>
                </a:tc>
                <a:tc hMerge="1">
                  <a:txBody>
                    <a:bodyPr/>
                    <a:lstStyle/>
                    <a:p>
                      <a:endParaRPr lang="es-EC"/>
                    </a:p>
                  </a:txBody>
                  <a:tcPr/>
                </a:tc>
                <a:tc gridSpan="4">
                  <a:txBody>
                    <a:bodyPr/>
                    <a:lstStyle/>
                    <a:p>
                      <a:pPr algn="ctr" rtl="0" fontAlgn="b"/>
                      <a:r>
                        <a:rPr lang="es-EC" sz="1600" b="1" u="none" strike="noStrike" dirty="0">
                          <a:effectLst/>
                          <a:latin typeface="Times New Roman" panose="02020603050405020304" pitchFamily="18" charset="0"/>
                          <a:cs typeface="Times New Roman" panose="02020603050405020304" pitchFamily="18" charset="0"/>
                        </a:rPr>
                        <a:t>Autores</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chemeClr val="accent6">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087899626"/>
                  </a:ext>
                </a:extLst>
              </a:tr>
              <a:tr h="953678">
                <a:tc>
                  <a:txBody>
                    <a:bodyPr/>
                    <a:lstStyle/>
                    <a:p>
                      <a:pPr algn="just" rtl="0" fontAlgn="ctr"/>
                      <a:r>
                        <a:rPr lang="es-EC" sz="1600" u="none" strike="noStrike">
                          <a:effectLst/>
                          <a:latin typeface="Times New Roman" panose="02020603050405020304" pitchFamily="18" charset="0"/>
                          <a:cs typeface="Times New Roman" panose="02020603050405020304" pitchFamily="18" charset="0"/>
                        </a:rPr>
                        <a:t>Adam Smith</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Irving Fisher</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l" rtl="0" fontAlgn="b"/>
                      <a:r>
                        <a:rPr lang="es-EC" sz="1600" u="none" strike="noStrike" dirty="0">
                          <a:effectLst/>
                          <a:latin typeface="Times New Roman" panose="02020603050405020304" pitchFamily="18" charset="0"/>
                          <a:cs typeface="Times New Roman" panose="02020603050405020304" pitchFamily="18" charset="0"/>
                        </a:rPr>
                        <a:t>Autor: Rico Belda</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Autor: Silvia </a:t>
                      </a:r>
                      <a:r>
                        <a:rPr lang="es-EC" sz="1600" u="none" strike="noStrike" dirty="0" err="1">
                          <a:effectLst/>
                          <a:latin typeface="Times New Roman" panose="02020603050405020304" pitchFamily="18" charset="0"/>
                          <a:cs typeface="Times New Roman" panose="02020603050405020304" pitchFamily="18" charset="0"/>
                        </a:rPr>
                        <a:t>Remuiñán</a:t>
                      </a:r>
                      <a:r>
                        <a:rPr lang="es-EC" sz="1600" u="none" strike="noStrike" dirty="0">
                          <a:effectLst/>
                          <a:latin typeface="Times New Roman" panose="02020603050405020304" pitchFamily="18" charset="0"/>
                          <a:cs typeface="Times New Roman" panose="02020603050405020304" pitchFamily="18" charset="0"/>
                        </a:rPr>
                        <a:t>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ctr" rtl="0" fontAlgn="b"/>
                      <a:r>
                        <a:rPr lang="es-EC" sz="1600" u="none" strike="noStrike" dirty="0">
                          <a:effectLst/>
                          <a:latin typeface="Times New Roman" panose="02020603050405020304" pitchFamily="18" charset="0"/>
                          <a:cs typeface="Times New Roman" panose="02020603050405020304" pitchFamily="18" charset="0"/>
                        </a:rPr>
                        <a:t>Autores: Nuria </a:t>
                      </a:r>
                      <a:r>
                        <a:rPr lang="es-EC" sz="1600" u="none" strike="noStrike" dirty="0" err="1">
                          <a:effectLst/>
                          <a:latin typeface="Times New Roman" panose="02020603050405020304" pitchFamily="18" charset="0"/>
                          <a:cs typeface="Times New Roman" panose="02020603050405020304" pitchFamily="18" charset="0"/>
                        </a:rPr>
                        <a:t>Arimany</a:t>
                      </a:r>
                      <a:r>
                        <a:rPr lang="es-EC" sz="1600" u="none" strike="noStrike" dirty="0">
                          <a:effectLst/>
                          <a:latin typeface="Times New Roman" panose="02020603050405020304" pitchFamily="18" charset="0"/>
                          <a:cs typeface="Times New Roman" panose="02020603050405020304" pitchFamily="18" charset="0"/>
                        </a:rPr>
                        <a:t>, </a:t>
                      </a:r>
                      <a:r>
                        <a:rPr lang="es-EC" sz="1600" u="none" strike="noStrike" dirty="0" err="1">
                          <a:effectLst/>
                          <a:latin typeface="Times New Roman" panose="02020603050405020304" pitchFamily="18" charset="0"/>
                          <a:cs typeface="Times New Roman" panose="02020603050405020304" pitchFamily="18" charset="0"/>
                        </a:rPr>
                        <a:t>Angels</a:t>
                      </a:r>
                      <a:r>
                        <a:rPr lang="es-EC" sz="1600" u="none" strike="noStrike" dirty="0">
                          <a:effectLst/>
                          <a:latin typeface="Times New Roman" panose="02020603050405020304" pitchFamily="18" charset="0"/>
                          <a:cs typeface="Times New Roman" panose="02020603050405020304" pitchFamily="18" charset="0"/>
                        </a:rPr>
                        <a:t> Farreras y Joaquim </a:t>
                      </a:r>
                      <a:r>
                        <a:rPr lang="es-EC" sz="1600" u="none" strike="noStrike" dirty="0" err="1">
                          <a:effectLst/>
                          <a:latin typeface="Times New Roman" panose="02020603050405020304" pitchFamily="18" charset="0"/>
                          <a:cs typeface="Times New Roman" panose="02020603050405020304" pitchFamily="18" charset="0"/>
                        </a:rPr>
                        <a:t>Rabaseda</a:t>
                      </a:r>
                      <a:r>
                        <a:rPr lang="es-EC" sz="1600" u="none" strike="noStrike" dirty="0">
                          <a:effectLst/>
                          <a:latin typeface="Times New Roman" panose="02020603050405020304" pitchFamily="18" charset="0"/>
                          <a:cs typeface="Times New Roman" panose="02020603050405020304" pitchFamily="18" charset="0"/>
                        </a:rPr>
                        <a:t>.</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ctr" rtl="0" fontAlgn="b"/>
                      <a:r>
                        <a:rPr lang="es-EC" sz="1600" u="none" strike="noStrike" dirty="0">
                          <a:effectLst/>
                          <a:latin typeface="Times New Roman" panose="02020603050405020304" pitchFamily="18" charset="0"/>
                          <a:cs typeface="Times New Roman" panose="02020603050405020304" pitchFamily="18" charset="0"/>
                        </a:rPr>
                        <a:t>Autores: Rubén Lado y Milagros </a:t>
                      </a:r>
                      <a:r>
                        <a:rPr lang="es-EC" sz="1600" u="none" strike="noStrike" dirty="0" err="1">
                          <a:effectLst/>
                          <a:latin typeface="Times New Roman" panose="02020603050405020304" pitchFamily="18" charset="0"/>
                          <a:cs typeface="Times New Roman" panose="02020603050405020304" pitchFamily="18" charset="0"/>
                        </a:rPr>
                        <a:t>Vivel</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extLst>
                  <a:ext uri="{0D108BD9-81ED-4DB2-BD59-A6C34878D82A}">
                    <a16:rowId xmlns:a16="http://schemas.microsoft.com/office/drawing/2014/main" xmlns="" val="2613576951"/>
                  </a:ext>
                </a:extLst>
              </a:tr>
              <a:tr h="241991">
                <a:tc>
                  <a:txBody>
                    <a:bodyPr/>
                    <a:lstStyle/>
                    <a:p>
                      <a:pPr algn="just" rtl="0" fontAlgn="ctr"/>
                      <a:r>
                        <a:rPr lang="es-EC" sz="1600" u="none" strike="noStrike">
                          <a:effectLst/>
                          <a:latin typeface="Times New Roman" panose="02020603050405020304" pitchFamily="18" charset="0"/>
                          <a:cs typeface="Times New Roman" panose="02020603050405020304" pitchFamily="18" charset="0"/>
                        </a:rPr>
                        <a:t>John Keynes</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l" fontAlgn="ctr"/>
                      <a:r>
                        <a:rPr lang="es-EC" sz="1600" u="none" strike="noStrike" dirty="0">
                          <a:effectLst/>
                          <a:latin typeface="Times New Roman" panose="02020603050405020304" pitchFamily="18" charset="0"/>
                          <a:cs typeface="Times New Roman" panose="02020603050405020304" pitchFamily="18" charset="0"/>
                        </a:rPr>
                        <a:t>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l" rtl="0" fontAlgn="b"/>
                      <a:r>
                        <a:rPr lang="es-EC" sz="1600" u="none" strike="noStrike" dirty="0">
                          <a:effectLst/>
                          <a:latin typeface="Times New Roman" panose="02020603050405020304" pitchFamily="18" charset="0"/>
                          <a:cs typeface="Times New Roman" panose="02020603050405020304" pitchFamily="18" charset="0"/>
                        </a:rPr>
                        <a:t>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l" fontAlgn="b"/>
                      <a:r>
                        <a:rPr lang="es-EC" sz="1600" u="none" strike="noStrike">
                          <a:effectLst/>
                          <a:latin typeface="Times New Roman" panose="02020603050405020304" pitchFamily="18" charset="0"/>
                          <a:cs typeface="Times New Roman" panose="02020603050405020304" pitchFamily="18" charset="0"/>
                        </a:rPr>
                        <a:t> </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l" fontAlgn="b"/>
                      <a:r>
                        <a:rPr lang="es-EC" sz="1600" u="none" strike="noStrike">
                          <a:effectLst/>
                          <a:latin typeface="Times New Roman" panose="02020603050405020304" pitchFamily="18" charset="0"/>
                          <a:cs typeface="Times New Roman" panose="02020603050405020304" pitchFamily="18" charset="0"/>
                        </a:rPr>
                        <a:t> </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l" rtl="0" fontAlgn="b"/>
                      <a:r>
                        <a:rPr lang="es-EC" sz="1600" u="none" strike="noStrike">
                          <a:effectLst/>
                          <a:latin typeface="Times New Roman" panose="02020603050405020304" pitchFamily="18" charset="0"/>
                          <a:cs typeface="Times New Roman" panose="02020603050405020304" pitchFamily="18" charset="0"/>
                        </a:rPr>
                        <a:t> </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extLst>
                  <a:ext uri="{0D108BD9-81ED-4DB2-BD59-A6C34878D82A}">
                    <a16:rowId xmlns:a16="http://schemas.microsoft.com/office/drawing/2014/main" xmlns="" val="3063996713"/>
                  </a:ext>
                </a:extLst>
              </a:tr>
              <a:tr h="241991">
                <a:tc gridSpan="2">
                  <a:txBody>
                    <a:bodyPr/>
                    <a:lstStyle/>
                    <a:p>
                      <a:pPr algn="ctr" rtl="0" fontAlgn="ctr"/>
                      <a:r>
                        <a:rPr lang="es-EC" sz="1600" b="1" u="none" strike="noStrike" dirty="0">
                          <a:effectLst/>
                          <a:latin typeface="Times New Roman" panose="02020603050405020304" pitchFamily="18" charset="0"/>
                          <a:cs typeface="Times New Roman" panose="02020603050405020304" pitchFamily="18" charset="0"/>
                        </a:rPr>
                        <a:t>Variables</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6">
                        <a:lumMod val="60000"/>
                        <a:lumOff val="40000"/>
                      </a:schemeClr>
                    </a:solidFill>
                  </a:tcPr>
                </a:tc>
                <a:tc hMerge="1">
                  <a:txBody>
                    <a:bodyPr/>
                    <a:lstStyle/>
                    <a:p>
                      <a:endParaRPr lang="es-EC"/>
                    </a:p>
                  </a:txBody>
                  <a:tcPr/>
                </a:tc>
                <a:tc gridSpan="4">
                  <a:txBody>
                    <a:bodyPr/>
                    <a:lstStyle/>
                    <a:p>
                      <a:pPr algn="ctr" rtl="0" fontAlgn="ctr"/>
                      <a:r>
                        <a:rPr lang="es-EC" sz="1600" b="1" u="none" strike="noStrike" dirty="0">
                          <a:effectLst/>
                          <a:latin typeface="Times New Roman" panose="02020603050405020304" pitchFamily="18" charset="0"/>
                          <a:cs typeface="Times New Roman" panose="02020603050405020304" pitchFamily="18" charset="0"/>
                        </a:rPr>
                        <a:t>Variables</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6">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267747328"/>
                  </a:ext>
                </a:extLst>
              </a:tr>
              <a:tr h="985817">
                <a:tc>
                  <a:txBody>
                    <a:bodyPr/>
                    <a:lstStyle/>
                    <a:p>
                      <a:pPr algn="l" rtl="0" fontAlgn="ctr"/>
                      <a:r>
                        <a:rPr lang="es-EC" sz="1600" u="none" strike="noStrike">
                          <a:effectLst/>
                          <a:latin typeface="Times New Roman" panose="02020603050405020304" pitchFamily="18" charset="0"/>
                          <a:cs typeface="Times New Roman" panose="02020603050405020304" pitchFamily="18" charset="0"/>
                        </a:rPr>
                        <a:t>Producción </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Liquidez</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600" u="none" strike="noStrike" dirty="0">
                          <a:effectLst/>
                          <a:latin typeface="Times New Roman" panose="02020603050405020304" pitchFamily="18" charset="0"/>
                          <a:cs typeface="Times New Roman" panose="02020603050405020304" pitchFamily="18" charset="0"/>
                        </a:rPr>
                        <a:t>Solvencia y liquidez</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fontAlgn="ct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Rentabilidad económica ROI, ROE y Ratio de liquidez, circulante o solvencia.</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Solvencia a corto plazo</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Rentabilidad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extLst>
                  <a:ext uri="{0D108BD9-81ED-4DB2-BD59-A6C34878D82A}">
                    <a16:rowId xmlns:a16="http://schemas.microsoft.com/office/drawing/2014/main" xmlns="" val="3725256596"/>
                  </a:ext>
                </a:extLst>
              </a:tr>
              <a:tr h="493458">
                <a:tc>
                  <a:txBody>
                    <a:bodyPr/>
                    <a:lstStyle/>
                    <a:p>
                      <a:pPr algn="l" rtl="0" fontAlgn="ctr"/>
                      <a:r>
                        <a:rPr lang="es-EC" sz="1600" u="none" strike="noStrike" dirty="0">
                          <a:effectLst/>
                          <a:latin typeface="Times New Roman" panose="02020603050405020304" pitchFamily="18" charset="0"/>
                          <a:cs typeface="Times New Roman" panose="02020603050405020304" pitchFamily="18" charset="0"/>
                        </a:rPr>
                        <a:t>Valor del trabajo</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Rentabilidad</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Estructura inversora y financiera.</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Fondo de Rotación.</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Endeudamiento</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Nivel de deuda</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extLst>
                  <a:ext uri="{0D108BD9-81ED-4DB2-BD59-A6C34878D82A}">
                    <a16:rowId xmlns:a16="http://schemas.microsoft.com/office/drawing/2014/main" xmlns="" val="2097324524"/>
                  </a:ext>
                </a:extLst>
              </a:tr>
              <a:tr h="425529">
                <a:tc>
                  <a:txBody>
                    <a:bodyPr/>
                    <a:lstStyle/>
                    <a:p>
                      <a:pPr algn="l" rtl="0" fontAlgn="ctr"/>
                      <a:r>
                        <a:rPr lang="es-EC" sz="1600" u="none" strike="noStrike">
                          <a:effectLst/>
                          <a:latin typeface="Times New Roman" panose="02020603050405020304" pitchFamily="18" charset="0"/>
                          <a:cs typeface="Times New Roman" panose="02020603050405020304" pitchFamily="18" charset="0"/>
                        </a:rPr>
                        <a:t> </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a:effectLst/>
                          <a:latin typeface="Times New Roman" panose="02020603050405020304" pitchFamily="18" charset="0"/>
                          <a:cs typeface="Times New Roman" panose="02020603050405020304" pitchFamily="18" charset="0"/>
                        </a:rPr>
                        <a:t>Inversión</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Coste y productividad</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Ratio de endeudamiento</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Calidad de deuda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Liquidez</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extLst>
                  <a:ext uri="{0D108BD9-81ED-4DB2-BD59-A6C34878D82A}">
                    <a16:rowId xmlns:a16="http://schemas.microsoft.com/office/drawing/2014/main" xmlns="" val="1098621780"/>
                  </a:ext>
                </a:extLst>
              </a:tr>
              <a:tr h="479220">
                <a:tc>
                  <a:txBody>
                    <a:bodyPr/>
                    <a:lstStyle/>
                    <a:p>
                      <a:pPr algn="just" rtl="0" fontAlgn="ctr"/>
                      <a:r>
                        <a:rPr lang="es-EC" sz="1600" u="none" strike="noStrike">
                          <a:effectLst/>
                          <a:latin typeface="Times New Roman" panose="02020603050405020304" pitchFamily="18" charset="0"/>
                          <a:cs typeface="Times New Roman" panose="02020603050405020304" pitchFamily="18" charset="0"/>
                        </a:rPr>
                        <a:t> </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algn="l" fontAlgn="ctr"/>
                      <a:r>
                        <a:rPr lang="es-EC" sz="1600" u="none" strike="noStrike" dirty="0">
                          <a:effectLst/>
                          <a:latin typeface="Times New Roman" panose="02020603050405020304" pitchFamily="18" charset="0"/>
                          <a:cs typeface="Times New Roman" panose="02020603050405020304" pitchFamily="18" charset="0"/>
                        </a:rPr>
                        <a:t>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chemeClr val="accent2">
                        <a:lumMod val="60000"/>
                        <a:lumOff val="4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600" u="none" strike="noStrike" dirty="0">
                          <a:effectLst/>
                          <a:latin typeface="Times New Roman" panose="02020603050405020304" pitchFamily="18" charset="0"/>
                          <a:cs typeface="Times New Roman" panose="02020603050405020304" pitchFamily="18" charset="0"/>
                        </a:rPr>
                        <a:t>Rentabilidad</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fontAlgn="ct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fontAlgn="ctr"/>
                      <a:r>
                        <a:rPr lang="es-EC" sz="1600" u="none" strike="noStrike" dirty="0">
                          <a:effectLst/>
                          <a:latin typeface="Times New Roman" panose="02020603050405020304" pitchFamily="18" charset="0"/>
                          <a:cs typeface="Times New Roman" panose="02020603050405020304" pitchFamily="18" charset="0"/>
                        </a:rPr>
                        <a:t>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Rotación del activo</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Equilibrio</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extLst>
                  <a:ext uri="{0D108BD9-81ED-4DB2-BD59-A6C34878D82A}">
                    <a16:rowId xmlns:a16="http://schemas.microsoft.com/office/drawing/2014/main" xmlns="" val="3991922706"/>
                  </a:ext>
                </a:extLst>
              </a:tr>
              <a:tr h="241991">
                <a:tc>
                  <a:txBody>
                    <a:bodyPr/>
                    <a:lstStyle/>
                    <a:p>
                      <a:pPr algn="l" rtl="0" fontAlgn="b"/>
                      <a:r>
                        <a:rPr lang="es-EC" sz="1600" u="none" strike="noStrike">
                          <a:effectLst/>
                          <a:latin typeface="Times New Roman" panose="02020603050405020304" pitchFamily="18" charset="0"/>
                          <a:cs typeface="Times New Roman" panose="02020603050405020304" pitchFamily="18" charset="0"/>
                        </a:rPr>
                        <a:t> </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chemeClr val="accent2">
                        <a:lumMod val="60000"/>
                        <a:lumOff val="40000"/>
                      </a:schemeClr>
                    </a:solidFill>
                  </a:tcPr>
                </a:tc>
                <a:tc>
                  <a:txBody>
                    <a:bodyPr/>
                    <a:lstStyle/>
                    <a:p>
                      <a:pPr algn="l" rtl="0" fontAlgn="b"/>
                      <a:r>
                        <a:rPr lang="es-EC" sz="1600" u="none" strike="noStrike" dirty="0">
                          <a:effectLst/>
                          <a:latin typeface="Times New Roman" panose="02020603050405020304" pitchFamily="18" charset="0"/>
                          <a:cs typeface="Times New Roman" panose="02020603050405020304" pitchFamily="18" charset="0"/>
                        </a:rPr>
                        <a:t>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chemeClr val="accent2">
                        <a:lumMod val="60000"/>
                        <a:lumOff val="40000"/>
                      </a:schemeClr>
                    </a:solidFill>
                  </a:tcPr>
                </a:tc>
                <a:tc>
                  <a:txBody>
                    <a:bodyPr/>
                    <a:lstStyle/>
                    <a:p>
                      <a:pPr algn="l" rtl="0" fontAlgn="b"/>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tc>
                  <a:txBody>
                    <a:bodyPr/>
                    <a:lstStyle/>
                    <a:p>
                      <a:pPr algn="just" rtl="0" fontAlgn="ctr"/>
                      <a:r>
                        <a:rPr lang="es-EC" sz="1600" u="none" strike="noStrike" dirty="0">
                          <a:effectLst/>
                          <a:latin typeface="Times New Roman" panose="02020603050405020304" pitchFamily="18" charset="0"/>
                          <a:cs typeface="Times New Roman" panose="02020603050405020304" pitchFamily="18" charset="0"/>
                        </a:rPr>
                        <a:t>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just" rtl="0" fontAlgn="ct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ctr">
                    <a:solidFill>
                      <a:srgbClr val="FFFFCC"/>
                    </a:solidFill>
                  </a:tcPr>
                </a:tc>
                <a:tc>
                  <a:txBody>
                    <a:bodyPr/>
                    <a:lstStyle/>
                    <a:p>
                      <a:pPr algn="l" rtl="0" fontAlgn="b"/>
                      <a:r>
                        <a:rPr lang="es-EC" sz="1600" u="none" strike="noStrike" dirty="0">
                          <a:effectLst/>
                          <a:latin typeface="Times New Roman" panose="02020603050405020304" pitchFamily="18" charset="0"/>
                          <a:cs typeface="Times New Roman" panose="02020603050405020304" pitchFamily="18" charset="0"/>
                        </a:rPr>
                        <a:t>Estructura del Activo</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895" marR="4895" marT="4895" marB="0" anchor="b">
                    <a:solidFill>
                      <a:srgbClr val="FFFFCC"/>
                    </a:solidFill>
                  </a:tcPr>
                </a:tc>
                <a:extLst>
                  <a:ext uri="{0D108BD9-81ED-4DB2-BD59-A6C34878D82A}">
                    <a16:rowId xmlns:a16="http://schemas.microsoft.com/office/drawing/2014/main" xmlns="" val="2375287594"/>
                  </a:ext>
                </a:extLst>
              </a:tr>
            </a:tbl>
          </a:graphicData>
        </a:graphic>
      </p:graphicFrame>
      <p:sp>
        <p:nvSpPr>
          <p:cNvPr id="4" name="CuadroTexto 3">
            <a:extLst>
              <a:ext uri="{FF2B5EF4-FFF2-40B4-BE49-F238E27FC236}">
                <a16:creationId xmlns:a16="http://schemas.microsoft.com/office/drawing/2014/main" xmlns="" id="{40C04906-3F9A-4980-BC10-17A37E599C93}"/>
              </a:ext>
            </a:extLst>
          </p:cNvPr>
          <p:cNvSpPr txBox="1"/>
          <p:nvPr/>
        </p:nvSpPr>
        <p:spPr>
          <a:xfrm>
            <a:off x="1702718" y="-14854"/>
            <a:ext cx="2384499" cy="461665"/>
          </a:xfrm>
          <a:prstGeom prst="rect">
            <a:avLst/>
          </a:prstGeom>
          <a:solidFill>
            <a:srgbClr val="FFFF00"/>
          </a:solidFill>
        </p:spPr>
        <p:txBody>
          <a:bodyPr wrap="square" rtlCol="0">
            <a:spAutoFit/>
          </a:bodyPr>
          <a:lstStyle/>
          <a:p>
            <a:r>
              <a:rPr lang="es-ES" sz="2400" dirty="0">
                <a:latin typeface="Times New Roman" panose="02020603050405020304" pitchFamily="18" charset="0"/>
                <a:cs typeface="Times New Roman" panose="02020603050405020304" pitchFamily="18" charset="0"/>
              </a:rPr>
              <a:t>Marco Teórico </a:t>
            </a: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134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112 Conector recto de flecha"/>
          <p:cNvCxnSpPr/>
          <p:nvPr/>
        </p:nvCxnSpPr>
        <p:spPr>
          <a:xfrm flipH="1" flipV="1">
            <a:off x="3574926" y="2874979"/>
            <a:ext cx="4815312" cy="165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7" name="106 Conector recto de flecha"/>
          <p:cNvCxnSpPr/>
          <p:nvPr/>
        </p:nvCxnSpPr>
        <p:spPr>
          <a:xfrm flipV="1">
            <a:off x="8434576" y="1782060"/>
            <a:ext cx="1395684" cy="10929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 name="102 Conector recto de flecha"/>
          <p:cNvCxnSpPr/>
          <p:nvPr/>
        </p:nvCxnSpPr>
        <p:spPr>
          <a:xfrm>
            <a:off x="8434576" y="2738616"/>
            <a:ext cx="1129685" cy="9088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98 Conector recto de flecha"/>
          <p:cNvCxnSpPr/>
          <p:nvPr/>
        </p:nvCxnSpPr>
        <p:spPr>
          <a:xfrm flipH="1" flipV="1">
            <a:off x="7607374" y="1052000"/>
            <a:ext cx="937846" cy="19151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5" name="94 Conector recto de flecha"/>
          <p:cNvCxnSpPr/>
          <p:nvPr/>
        </p:nvCxnSpPr>
        <p:spPr>
          <a:xfrm flipH="1">
            <a:off x="7826799" y="2917901"/>
            <a:ext cx="547534" cy="21639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84 Conector recto de flecha"/>
          <p:cNvCxnSpPr/>
          <p:nvPr/>
        </p:nvCxnSpPr>
        <p:spPr>
          <a:xfrm>
            <a:off x="3328928" y="3068960"/>
            <a:ext cx="0" cy="14796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81 Conector recto de flecha"/>
          <p:cNvCxnSpPr/>
          <p:nvPr/>
        </p:nvCxnSpPr>
        <p:spPr>
          <a:xfrm flipH="1">
            <a:off x="2171454" y="3255140"/>
            <a:ext cx="619640" cy="555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9" name="78 Conector recto de flecha"/>
          <p:cNvCxnSpPr/>
          <p:nvPr/>
        </p:nvCxnSpPr>
        <p:spPr>
          <a:xfrm flipH="1">
            <a:off x="6916212" y="5131072"/>
            <a:ext cx="970830" cy="6260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75 Conector recto de flecha"/>
          <p:cNvCxnSpPr/>
          <p:nvPr/>
        </p:nvCxnSpPr>
        <p:spPr>
          <a:xfrm>
            <a:off x="7887042" y="5158593"/>
            <a:ext cx="0" cy="8219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72 Conector recto de flecha"/>
          <p:cNvCxnSpPr/>
          <p:nvPr/>
        </p:nvCxnSpPr>
        <p:spPr>
          <a:xfrm>
            <a:off x="8000874" y="5307573"/>
            <a:ext cx="867404" cy="4495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4" name="63 Conector recto de flecha"/>
          <p:cNvCxnSpPr>
            <a:endCxn id="50" idx="1"/>
          </p:cNvCxnSpPr>
          <p:nvPr/>
        </p:nvCxnSpPr>
        <p:spPr>
          <a:xfrm>
            <a:off x="9740456" y="3687212"/>
            <a:ext cx="550451" cy="13139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61 Conector recto de flecha"/>
          <p:cNvCxnSpPr>
            <a:endCxn id="49" idx="1"/>
          </p:cNvCxnSpPr>
          <p:nvPr/>
        </p:nvCxnSpPr>
        <p:spPr>
          <a:xfrm>
            <a:off x="9851965" y="3616572"/>
            <a:ext cx="650294" cy="7484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8" name="57 Conector recto de flecha"/>
          <p:cNvCxnSpPr/>
          <p:nvPr/>
        </p:nvCxnSpPr>
        <p:spPr>
          <a:xfrm>
            <a:off x="9863692" y="3834800"/>
            <a:ext cx="876703" cy="59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54 Conector recto de flecha"/>
          <p:cNvCxnSpPr/>
          <p:nvPr/>
        </p:nvCxnSpPr>
        <p:spPr>
          <a:xfrm flipV="1">
            <a:off x="10300134" y="3371322"/>
            <a:ext cx="469875" cy="4634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38 Conector recto de flecha"/>
          <p:cNvCxnSpPr/>
          <p:nvPr/>
        </p:nvCxnSpPr>
        <p:spPr>
          <a:xfrm flipV="1">
            <a:off x="10054756" y="1228939"/>
            <a:ext cx="809914" cy="4384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39 Conector recto de flecha"/>
          <p:cNvCxnSpPr/>
          <p:nvPr/>
        </p:nvCxnSpPr>
        <p:spPr>
          <a:xfrm flipV="1">
            <a:off x="10046005" y="1582273"/>
            <a:ext cx="1187136" cy="1538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42 Conector recto de flecha"/>
          <p:cNvCxnSpPr/>
          <p:nvPr/>
        </p:nvCxnSpPr>
        <p:spPr>
          <a:xfrm>
            <a:off x="10054756" y="1634600"/>
            <a:ext cx="525511" cy="5334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34 Conector recto de flecha"/>
          <p:cNvCxnSpPr>
            <a:endCxn id="23" idx="1"/>
          </p:cNvCxnSpPr>
          <p:nvPr/>
        </p:nvCxnSpPr>
        <p:spPr>
          <a:xfrm flipV="1">
            <a:off x="7607374" y="799164"/>
            <a:ext cx="894766" cy="4885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30 Conector recto de flecha"/>
          <p:cNvCxnSpPr>
            <a:endCxn id="22" idx="1"/>
          </p:cNvCxnSpPr>
          <p:nvPr/>
        </p:nvCxnSpPr>
        <p:spPr>
          <a:xfrm flipV="1">
            <a:off x="7693688" y="332801"/>
            <a:ext cx="939749" cy="5883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27 Conector recto de flecha"/>
          <p:cNvCxnSpPr/>
          <p:nvPr/>
        </p:nvCxnSpPr>
        <p:spPr>
          <a:xfrm flipV="1">
            <a:off x="7689821" y="332655"/>
            <a:ext cx="394442" cy="5115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ángulo 9">
            <a:extLst>
              <a:ext uri="{FF2B5EF4-FFF2-40B4-BE49-F238E27FC236}">
                <a16:creationId xmlns:a16="http://schemas.microsoft.com/office/drawing/2014/main" xmlns="" id="{DCC5456A-B2F3-4721-A501-5464091AC62A}"/>
              </a:ext>
            </a:extLst>
          </p:cNvPr>
          <p:cNvSpPr/>
          <p:nvPr/>
        </p:nvSpPr>
        <p:spPr>
          <a:xfrm>
            <a:off x="190550" y="9490"/>
            <a:ext cx="5778344"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Variables de estudio</a:t>
            </a:r>
          </a:p>
        </p:txBody>
      </p:sp>
      <p:sp>
        <p:nvSpPr>
          <p:cNvPr id="6" name="5 Elipse"/>
          <p:cNvSpPr/>
          <p:nvPr/>
        </p:nvSpPr>
        <p:spPr>
          <a:xfrm>
            <a:off x="4150990" y="1612152"/>
            <a:ext cx="3456384" cy="27099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b="1" dirty="0"/>
              <a:t>ANÁLISIS ECONÓMICO-FINANCIERO DE LAS EMPRESAS COMERCIALIZADORAS DE LLANTAS Y PRODUCTOS COMPLEMENTARIOS PARA VEHÍCULOS EN SANTO DOMINGO DE LOS TSÁCHILAS </a:t>
            </a:r>
            <a:endParaRPr lang="es-EC" sz="1600" dirty="0"/>
          </a:p>
        </p:txBody>
      </p:sp>
      <p:sp>
        <p:nvSpPr>
          <p:cNvPr id="9" name="8 Elipse"/>
          <p:cNvSpPr/>
          <p:nvPr/>
        </p:nvSpPr>
        <p:spPr>
          <a:xfrm>
            <a:off x="2171454" y="2456922"/>
            <a:ext cx="1922512"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latin typeface="Times New Roman" pitchFamily="18" charset="0"/>
                <a:cs typeface="Times New Roman" pitchFamily="18" charset="0"/>
              </a:rPr>
              <a:t>Económica </a:t>
            </a:r>
          </a:p>
        </p:txBody>
      </p:sp>
      <p:sp>
        <p:nvSpPr>
          <p:cNvPr id="10" name="9 Elipse"/>
          <p:cNvSpPr/>
          <p:nvPr/>
        </p:nvSpPr>
        <p:spPr>
          <a:xfrm>
            <a:off x="7693688" y="2281416"/>
            <a:ext cx="1922512"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latin typeface="Times New Roman" pitchFamily="18" charset="0"/>
                <a:cs typeface="Times New Roman" pitchFamily="18" charset="0"/>
              </a:rPr>
              <a:t>Financiera </a:t>
            </a:r>
          </a:p>
        </p:txBody>
      </p:sp>
      <p:sp>
        <p:nvSpPr>
          <p:cNvPr id="11" name="10 Elipse"/>
          <p:cNvSpPr/>
          <p:nvPr/>
        </p:nvSpPr>
        <p:spPr>
          <a:xfrm>
            <a:off x="2377246" y="720200"/>
            <a:ext cx="1922512" cy="914400"/>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fontAlgn="ctr"/>
            <a:r>
              <a:rPr lang="es-EC" u="none" strike="noStrike" dirty="0">
                <a:effectLst/>
                <a:latin typeface="Times New Roman" pitchFamily="18" charset="0"/>
                <a:cs typeface="Times New Roman" pitchFamily="18" charset="0"/>
              </a:rPr>
              <a:t>Inflación </a:t>
            </a:r>
            <a:endParaRPr lang="es-EC" b="0" i="0" u="none" strike="noStrike" dirty="0">
              <a:solidFill>
                <a:srgbClr val="000000"/>
              </a:solidFill>
              <a:effectLst/>
              <a:latin typeface="Times New Roman" pitchFamily="18" charset="0"/>
              <a:cs typeface="Times New Roman" pitchFamily="18" charset="0"/>
            </a:endParaRPr>
          </a:p>
        </p:txBody>
      </p:sp>
      <p:sp>
        <p:nvSpPr>
          <p:cNvPr id="12" name="11 Elipse"/>
          <p:cNvSpPr/>
          <p:nvPr/>
        </p:nvSpPr>
        <p:spPr>
          <a:xfrm>
            <a:off x="490576" y="1287727"/>
            <a:ext cx="1922512" cy="914400"/>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fontAlgn="ctr"/>
            <a:r>
              <a:rPr lang="es-EC" u="none" strike="noStrike" dirty="0">
                <a:effectLst/>
                <a:latin typeface="Times New Roman" pitchFamily="18" charset="0"/>
                <a:cs typeface="Times New Roman" pitchFamily="18" charset="0"/>
              </a:rPr>
              <a:t>Producto Interno Bruto (PIB)</a:t>
            </a:r>
            <a:endParaRPr lang="es-EC" b="0" i="0" u="none" strike="noStrike" dirty="0">
              <a:solidFill>
                <a:srgbClr val="000000"/>
              </a:solidFill>
              <a:effectLst/>
              <a:latin typeface="Times New Roman" pitchFamily="18" charset="0"/>
              <a:cs typeface="Times New Roman" pitchFamily="18" charset="0"/>
            </a:endParaRPr>
          </a:p>
        </p:txBody>
      </p:sp>
      <p:sp>
        <p:nvSpPr>
          <p:cNvPr id="13" name="12 Elipse"/>
          <p:cNvSpPr/>
          <p:nvPr/>
        </p:nvSpPr>
        <p:spPr>
          <a:xfrm>
            <a:off x="838622" y="3834800"/>
            <a:ext cx="1922512" cy="914400"/>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fontAlgn="ctr"/>
            <a:r>
              <a:rPr lang="es-EC" u="none" strike="noStrike" dirty="0">
                <a:effectLst/>
                <a:latin typeface="Times New Roman" pitchFamily="18" charset="0"/>
                <a:cs typeface="Times New Roman" pitchFamily="18" charset="0"/>
              </a:rPr>
              <a:t>Tasa de Interés</a:t>
            </a:r>
            <a:endParaRPr lang="es-EC" b="0" i="0" u="none" strike="noStrike" dirty="0">
              <a:solidFill>
                <a:srgbClr val="000000"/>
              </a:solidFill>
              <a:effectLst/>
              <a:latin typeface="Times New Roman" pitchFamily="18" charset="0"/>
              <a:cs typeface="Times New Roman" pitchFamily="18" charset="0"/>
            </a:endParaRPr>
          </a:p>
        </p:txBody>
      </p:sp>
      <p:sp>
        <p:nvSpPr>
          <p:cNvPr id="14" name="13 Elipse"/>
          <p:cNvSpPr/>
          <p:nvPr/>
        </p:nvSpPr>
        <p:spPr>
          <a:xfrm>
            <a:off x="165398" y="2509904"/>
            <a:ext cx="1922512" cy="914400"/>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fontAlgn="ctr">
              <a:defRPr/>
            </a:pPr>
            <a:r>
              <a:rPr lang="es-EC" dirty="0">
                <a:latin typeface="Times New Roman" pitchFamily="18" charset="0"/>
                <a:cs typeface="Times New Roman" pitchFamily="18" charset="0"/>
              </a:rPr>
              <a:t>Tasa de desempleo</a:t>
            </a:r>
            <a:endParaRPr lang="es-EC" dirty="0">
              <a:solidFill>
                <a:srgbClr val="000000"/>
              </a:solidFill>
              <a:latin typeface="Times New Roman" pitchFamily="18" charset="0"/>
              <a:cs typeface="Times New Roman" pitchFamily="18" charset="0"/>
            </a:endParaRPr>
          </a:p>
        </p:txBody>
      </p:sp>
      <p:sp>
        <p:nvSpPr>
          <p:cNvPr id="15" name="14 Elipse"/>
          <p:cNvSpPr/>
          <p:nvPr/>
        </p:nvSpPr>
        <p:spPr>
          <a:xfrm>
            <a:off x="2194470" y="4581128"/>
            <a:ext cx="1922512" cy="914400"/>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fontAlgn="ctr"/>
            <a:r>
              <a:rPr lang="es-EC" u="none" strike="noStrike" dirty="0">
                <a:effectLst/>
                <a:latin typeface="Times New Roman" pitchFamily="18" charset="0"/>
                <a:cs typeface="Times New Roman" pitchFamily="18" charset="0"/>
              </a:rPr>
              <a:t>Balanza Comercial</a:t>
            </a:r>
            <a:endParaRPr lang="es-EC" b="0" i="0" u="none" strike="noStrike" dirty="0">
              <a:solidFill>
                <a:srgbClr val="000000"/>
              </a:solidFill>
              <a:effectLst/>
              <a:latin typeface="Times New Roman" pitchFamily="18" charset="0"/>
              <a:cs typeface="Times New Roman" pitchFamily="18" charset="0"/>
            </a:endParaRPr>
          </a:p>
        </p:txBody>
      </p:sp>
      <p:sp>
        <p:nvSpPr>
          <p:cNvPr id="16" name="15 Elipse"/>
          <p:cNvSpPr/>
          <p:nvPr/>
        </p:nvSpPr>
        <p:spPr>
          <a:xfrm>
            <a:off x="6295801" y="545106"/>
            <a:ext cx="1922512" cy="914400"/>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fontAlgn="ctr"/>
            <a:r>
              <a:rPr lang="es-EC" u="none" strike="noStrike" dirty="0">
                <a:effectLst/>
                <a:latin typeface="Times New Roman" pitchFamily="18" charset="0"/>
                <a:cs typeface="Times New Roman" pitchFamily="18" charset="0"/>
              </a:rPr>
              <a:t>Liquidez</a:t>
            </a:r>
            <a:endParaRPr lang="es-EC" b="0" i="0" u="none" strike="noStrike" dirty="0">
              <a:solidFill>
                <a:srgbClr val="000000"/>
              </a:solidFill>
              <a:effectLst/>
              <a:latin typeface="Times New Roman" pitchFamily="18" charset="0"/>
              <a:cs typeface="Times New Roman" pitchFamily="18" charset="0"/>
            </a:endParaRPr>
          </a:p>
        </p:txBody>
      </p:sp>
      <p:sp>
        <p:nvSpPr>
          <p:cNvPr id="17" name="16 Elipse"/>
          <p:cNvSpPr/>
          <p:nvPr/>
        </p:nvSpPr>
        <p:spPr>
          <a:xfrm>
            <a:off x="8545219" y="1355682"/>
            <a:ext cx="1922512" cy="914400"/>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algn="just" fontAlgn="ctr"/>
            <a:r>
              <a:rPr lang="es-EC" u="none" strike="noStrike" dirty="0">
                <a:effectLst/>
                <a:latin typeface="Times New Roman" pitchFamily="18" charset="0"/>
                <a:cs typeface="Times New Roman" pitchFamily="18" charset="0"/>
              </a:rPr>
              <a:t>Rentabilidad</a:t>
            </a:r>
            <a:endParaRPr lang="es-EC" b="0" i="0" u="none" strike="noStrike" dirty="0">
              <a:solidFill>
                <a:srgbClr val="000000"/>
              </a:solidFill>
              <a:effectLst/>
              <a:latin typeface="Times New Roman" pitchFamily="18" charset="0"/>
              <a:cs typeface="Times New Roman" pitchFamily="18" charset="0"/>
            </a:endParaRPr>
          </a:p>
        </p:txBody>
      </p:sp>
      <p:sp>
        <p:nvSpPr>
          <p:cNvPr id="18" name="17 Elipse"/>
          <p:cNvSpPr/>
          <p:nvPr/>
        </p:nvSpPr>
        <p:spPr>
          <a:xfrm>
            <a:off x="8209105" y="3284627"/>
            <a:ext cx="2307205" cy="914400"/>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algn="just" fontAlgn="ctr"/>
            <a:r>
              <a:rPr lang="es-EC" dirty="0">
                <a:latin typeface="Times New Roman" pitchFamily="18" charset="0"/>
                <a:cs typeface="Times New Roman" pitchFamily="18" charset="0"/>
              </a:rPr>
              <a:t>E</a:t>
            </a:r>
            <a:r>
              <a:rPr lang="es-EC" u="none" strike="noStrike" dirty="0">
                <a:effectLst/>
                <a:latin typeface="Times New Roman" pitchFamily="18" charset="0"/>
                <a:cs typeface="Times New Roman" pitchFamily="18" charset="0"/>
              </a:rPr>
              <a:t>ndeudamiento</a:t>
            </a:r>
            <a:endParaRPr lang="es-EC" b="0" i="0" u="none" strike="noStrike" dirty="0">
              <a:solidFill>
                <a:srgbClr val="000000"/>
              </a:solidFill>
              <a:effectLst/>
              <a:latin typeface="Times New Roman" pitchFamily="18" charset="0"/>
              <a:cs typeface="Times New Roman" pitchFamily="18" charset="0"/>
            </a:endParaRPr>
          </a:p>
        </p:txBody>
      </p:sp>
      <p:sp>
        <p:nvSpPr>
          <p:cNvPr id="19" name="18 Elipse"/>
          <p:cNvSpPr/>
          <p:nvPr/>
        </p:nvSpPr>
        <p:spPr>
          <a:xfrm>
            <a:off x="6934150" y="4739574"/>
            <a:ext cx="1922512" cy="914400"/>
          </a:xfrm>
          <a:prstGeom prst="ellipse">
            <a:avLst/>
          </a:prstGeom>
          <a:solidFill>
            <a:srgbClr val="66FFFF"/>
          </a:solidFill>
        </p:spPr>
        <p:style>
          <a:lnRef idx="1">
            <a:schemeClr val="accent4"/>
          </a:lnRef>
          <a:fillRef idx="2">
            <a:schemeClr val="accent4"/>
          </a:fillRef>
          <a:effectRef idx="1">
            <a:schemeClr val="accent4"/>
          </a:effectRef>
          <a:fontRef idx="minor">
            <a:schemeClr val="dk1"/>
          </a:fontRef>
        </p:style>
        <p:txBody>
          <a:bodyPr rtlCol="0" anchor="ctr"/>
          <a:lstStyle/>
          <a:p>
            <a:pPr fontAlgn="ctr"/>
            <a:r>
              <a:rPr lang="es-EC" u="none" strike="noStrike" dirty="0">
                <a:effectLst/>
                <a:latin typeface="Times New Roman" pitchFamily="18" charset="0"/>
                <a:cs typeface="Times New Roman" pitchFamily="18" charset="0"/>
              </a:rPr>
              <a:t>Gestión</a:t>
            </a:r>
            <a:endParaRPr lang="es-EC" b="0" i="0" u="none" strike="noStrike" dirty="0">
              <a:solidFill>
                <a:srgbClr val="000000"/>
              </a:solidFill>
              <a:effectLst/>
              <a:latin typeface="Times New Roman" pitchFamily="18" charset="0"/>
              <a:cs typeface="Times New Roman" pitchFamily="18" charset="0"/>
            </a:endParaRPr>
          </a:p>
        </p:txBody>
      </p:sp>
      <p:sp>
        <p:nvSpPr>
          <p:cNvPr id="21" name="20 Rectángulo"/>
          <p:cNvSpPr/>
          <p:nvPr/>
        </p:nvSpPr>
        <p:spPr>
          <a:xfrm>
            <a:off x="6916212" y="24878"/>
            <a:ext cx="1547218" cy="307777"/>
          </a:xfrm>
          <a:prstGeom prst="rect">
            <a:avLst/>
          </a:prstGeom>
          <a:solidFill>
            <a:srgbClr val="FFFFCC"/>
          </a:solidFill>
          <a:ln>
            <a:solidFill>
              <a:schemeClr val="accent2">
                <a:lumMod val="75000"/>
              </a:schemeClr>
            </a:solidFill>
          </a:ln>
        </p:spPr>
        <p:txBody>
          <a:bodyPr wrap="none">
            <a:spAutoFit/>
          </a:bodyPr>
          <a:lstStyle/>
          <a:p>
            <a:pPr fontAlgn="ctr"/>
            <a:r>
              <a:rPr lang="es-EC" sz="1400" u="none" strike="noStrike" dirty="0">
                <a:effectLst/>
                <a:latin typeface="Times New Roman" pitchFamily="18" charset="0"/>
                <a:cs typeface="Times New Roman" pitchFamily="18" charset="0"/>
              </a:rPr>
              <a:t>Relación Corriente</a:t>
            </a:r>
            <a:endParaRPr lang="es-EC" sz="1400" b="0" i="0" u="none" strike="noStrike" dirty="0">
              <a:solidFill>
                <a:srgbClr val="000000"/>
              </a:solidFill>
              <a:effectLst/>
              <a:latin typeface="Times New Roman" pitchFamily="18" charset="0"/>
              <a:cs typeface="Times New Roman" pitchFamily="18" charset="0"/>
            </a:endParaRPr>
          </a:p>
        </p:txBody>
      </p:sp>
      <p:sp>
        <p:nvSpPr>
          <p:cNvPr id="22" name="21 Rectángulo"/>
          <p:cNvSpPr/>
          <p:nvPr/>
        </p:nvSpPr>
        <p:spPr>
          <a:xfrm>
            <a:off x="8633437" y="178912"/>
            <a:ext cx="1107996" cy="307777"/>
          </a:xfrm>
          <a:prstGeom prst="rect">
            <a:avLst/>
          </a:prstGeom>
          <a:solidFill>
            <a:srgbClr val="FFFFCC"/>
          </a:solidFill>
          <a:ln>
            <a:solidFill>
              <a:schemeClr val="accent2">
                <a:lumMod val="75000"/>
              </a:schemeClr>
            </a:solidFill>
          </a:ln>
        </p:spPr>
        <p:txBody>
          <a:bodyPr wrap="none">
            <a:spAutoFit/>
          </a:bodyPr>
          <a:lstStyle/>
          <a:p>
            <a:pPr fontAlgn="ctr"/>
            <a:r>
              <a:rPr lang="es-EC" sz="1400" u="none" strike="noStrike" dirty="0">
                <a:effectLst/>
                <a:latin typeface="Times New Roman" pitchFamily="18" charset="0"/>
                <a:cs typeface="Times New Roman" pitchFamily="18" charset="0"/>
              </a:rPr>
              <a:t>Prueba ácida</a:t>
            </a:r>
            <a:endParaRPr lang="es-EC" sz="1400" b="0" i="0" u="none" strike="noStrike" dirty="0">
              <a:solidFill>
                <a:srgbClr val="000000"/>
              </a:solidFill>
              <a:effectLst/>
              <a:latin typeface="Times New Roman" pitchFamily="18" charset="0"/>
              <a:cs typeface="Times New Roman" pitchFamily="18" charset="0"/>
            </a:endParaRPr>
          </a:p>
        </p:txBody>
      </p:sp>
      <p:sp>
        <p:nvSpPr>
          <p:cNvPr id="23" name="22 Rectángulo"/>
          <p:cNvSpPr/>
          <p:nvPr/>
        </p:nvSpPr>
        <p:spPr>
          <a:xfrm>
            <a:off x="8502140" y="645275"/>
            <a:ext cx="1861407" cy="307777"/>
          </a:xfrm>
          <a:prstGeom prst="rect">
            <a:avLst/>
          </a:prstGeom>
          <a:solidFill>
            <a:srgbClr val="FFFFCC"/>
          </a:solidFill>
          <a:ln>
            <a:solidFill>
              <a:schemeClr val="accent2">
                <a:lumMod val="75000"/>
              </a:schemeClr>
            </a:solidFill>
          </a:ln>
        </p:spPr>
        <p:txBody>
          <a:bodyPr wrap="none">
            <a:spAutoFit/>
          </a:bodyPr>
          <a:lstStyle/>
          <a:p>
            <a:pPr fontAlgn="ctr"/>
            <a:r>
              <a:rPr lang="es-EC" sz="1400" u="none" strike="noStrike" dirty="0">
                <a:effectLst/>
                <a:latin typeface="Times New Roman" pitchFamily="18" charset="0"/>
                <a:cs typeface="Times New Roman" pitchFamily="18" charset="0"/>
              </a:rPr>
              <a:t>Capital  neto de trabajo</a:t>
            </a:r>
            <a:endParaRPr lang="es-EC" sz="1400" b="0" i="0" u="none" strike="noStrike" dirty="0">
              <a:solidFill>
                <a:srgbClr val="000000"/>
              </a:solidFill>
              <a:effectLst/>
              <a:latin typeface="Times New Roman" pitchFamily="18" charset="0"/>
              <a:cs typeface="Times New Roman" pitchFamily="18" charset="0"/>
            </a:endParaRPr>
          </a:p>
        </p:txBody>
      </p:sp>
      <p:sp>
        <p:nvSpPr>
          <p:cNvPr id="24" name="23 Rectángulo"/>
          <p:cNvSpPr/>
          <p:nvPr/>
        </p:nvSpPr>
        <p:spPr>
          <a:xfrm>
            <a:off x="10978052" y="921162"/>
            <a:ext cx="564578" cy="307777"/>
          </a:xfrm>
          <a:prstGeom prst="rect">
            <a:avLst/>
          </a:prstGeom>
          <a:solidFill>
            <a:srgbClr val="FFFFCC"/>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none">
            <a:spAutoFit/>
          </a:bodyPr>
          <a:lstStyle/>
          <a:p>
            <a:pPr fontAlgn="ctr"/>
            <a:r>
              <a:rPr lang="es-EC" sz="1400" u="none" strike="noStrike" dirty="0">
                <a:effectLst/>
                <a:latin typeface="Times New Roman" pitchFamily="18" charset="0"/>
                <a:cs typeface="Times New Roman" pitchFamily="18" charset="0"/>
              </a:rPr>
              <a:t>ROA</a:t>
            </a:r>
            <a:endParaRPr lang="es-EC" sz="1400" b="0" i="0" u="none" strike="noStrike" dirty="0">
              <a:solidFill>
                <a:srgbClr val="000000"/>
              </a:solidFill>
              <a:effectLst/>
              <a:latin typeface="Times New Roman" pitchFamily="18" charset="0"/>
              <a:cs typeface="Times New Roman" pitchFamily="18" charset="0"/>
            </a:endParaRPr>
          </a:p>
        </p:txBody>
      </p:sp>
      <p:sp>
        <p:nvSpPr>
          <p:cNvPr id="25" name="24 Rectángulo"/>
          <p:cNvSpPr/>
          <p:nvPr/>
        </p:nvSpPr>
        <p:spPr>
          <a:xfrm>
            <a:off x="11260341" y="1359605"/>
            <a:ext cx="623696" cy="307777"/>
          </a:xfrm>
          <a:prstGeom prst="rect">
            <a:avLst/>
          </a:prstGeom>
          <a:solidFill>
            <a:srgbClr val="FFFFCC"/>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ctr"/>
            <a:r>
              <a:rPr lang="es-EC" sz="1400" u="none" strike="noStrike" dirty="0">
                <a:effectLst/>
                <a:latin typeface="Times New Roman" pitchFamily="18" charset="0"/>
                <a:cs typeface="Times New Roman" pitchFamily="18" charset="0"/>
              </a:rPr>
              <a:t>ROE</a:t>
            </a:r>
            <a:endParaRPr lang="es-EC" sz="1400" b="0" i="0" u="none" strike="noStrike" dirty="0">
              <a:solidFill>
                <a:srgbClr val="000000"/>
              </a:solidFill>
              <a:effectLst/>
              <a:latin typeface="Times New Roman" pitchFamily="18" charset="0"/>
              <a:cs typeface="Times New Roman" pitchFamily="18" charset="0"/>
            </a:endParaRPr>
          </a:p>
        </p:txBody>
      </p:sp>
      <p:sp>
        <p:nvSpPr>
          <p:cNvPr id="26" name="25 Rectángulo"/>
          <p:cNvSpPr/>
          <p:nvPr/>
        </p:nvSpPr>
        <p:spPr>
          <a:xfrm>
            <a:off x="10667023" y="1860310"/>
            <a:ext cx="1487908" cy="307777"/>
          </a:xfrm>
          <a:prstGeom prst="rect">
            <a:avLst/>
          </a:prstGeom>
          <a:solidFill>
            <a:srgbClr val="FFFFCC"/>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wrap="none">
            <a:spAutoFit/>
          </a:bodyPr>
          <a:lstStyle/>
          <a:p>
            <a:pPr fontAlgn="ctr"/>
            <a:r>
              <a:rPr lang="es-EC" sz="1400" u="none" strike="noStrike" dirty="0">
                <a:effectLst/>
                <a:latin typeface="Times New Roman" pitchFamily="18" charset="0"/>
                <a:cs typeface="Times New Roman" pitchFamily="18" charset="0"/>
              </a:rPr>
              <a:t>Rentabilidad Neta</a:t>
            </a:r>
            <a:endParaRPr lang="es-EC" sz="1400" b="0" i="0" u="none" strike="noStrike" dirty="0">
              <a:solidFill>
                <a:srgbClr val="000000"/>
              </a:solidFill>
              <a:effectLst/>
              <a:latin typeface="Times New Roman" pitchFamily="18" charset="0"/>
              <a:cs typeface="Times New Roman" pitchFamily="18" charset="0"/>
            </a:endParaRPr>
          </a:p>
        </p:txBody>
      </p:sp>
      <p:sp>
        <p:nvSpPr>
          <p:cNvPr id="47" name="46 Rectángulo"/>
          <p:cNvSpPr/>
          <p:nvPr/>
        </p:nvSpPr>
        <p:spPr>
          <a:xfrm>
            <a:off x="10525517" y="2807350"/>
            <a:ext cx="1585221" cy="523220"/>
          </a:xfrm>
          <a:prstGeom prst="rect">
            <a:avLst/>
          </a:prstGeom>
          <a:solidFill>
            <a:srgbClr val="FFFFCC"/>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ctr"/>
            <a:r>
              <a:rPr lang="es-EC" sz="1400" u="none" strike="noStrike" dirty="0">
                <a:effectLst/>
                <a:latin typeface="Times New Roman" pitchFamily="18" charset="0"/>
                <a:cs typeface="Times New Roman" pitchFamily="18" charset="0"/>
              </a:rPr>
              <a:t>Endeudamiento del activo</a:t>
            </a:r>
            <a:endParaRPr lang="es-EC" sz="1400" b="0" i="0" u="none" strike="noStrike" dirty="0">
              <a:solidFill>
                <a:srgbClr val="000000"/>
              </a:solidFill>
              <a:effectLst/>
              <a:latin typeface="Times New Roman" pitchFamily="18" charset="0"/>
              <a:cs typeface="Times New Roman" pitchFamily="18" charset="0"/>
            </a:endParaRPr>
          </a:p>
        </p:txBody>
      </p:sp>
      <p:sp>
        <p:nvSpPr>
          <p:cNvPr id="48" name="47 Rectángulo"/>
          <p:cNvSpPr/>
          <p:nvPr/>
        </p:nvSpPr>
        <p:spPr>
          <a:xfrm>
            <a:off x="10740395" y="3547166"/>
            <a:ext cx="1341165" cy="523220"/>
          </a:xfrm>
          <a:prstGeom prst="rect">
            <a:avLst/>
          </a:prstGeom>
          <a:solidFill>
            <a:srgbClr val="FFFFCC"/>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ctr"/>
            <a:r>
              <a:rPr lang="es-EC" sz="1400" u="none" strike="noStrike" dirty="0">
                <a:effectLst/>
                <a:latin typeface="Times New Roman" pitchFamily="18" charset="0"/>
                <a:cs typeface="Times New Roman" pitchFamily="18" charset="0"/>
              </a:rPr>
              <a:t>Endeudamiento patrimonial</a:t>
            </a:r>
            <a:endParaRPr lang="es-EC" sz="1400" b="0" i="0" u="none" strike="noStrike" dirty="0">
              <a:solidFill>
                <a:srgbClr val="000000"/>
              </a:solidFill>
              <a:effectLst/>
              <a:latin typeface="Times New Roman" pitchFamily="18" charset="0"/>
              <a:cs typeface="Times New Roman" pitchFamily="18" charset="0"/>
            </a:endParaRPr>
          </a:p>
        </p:txBody>
      </p:sp>
      <p:sp>
        <p:nvSpPr>
          <p:cNvPr id="49" name="48 Rectángulo"/>
          <p:cNvSpPr/>
          <p:nvPr/>
        </p:nvSpPr>
        <p:spPr>
          <a:xfrm>
            <a:off x="10502259" y="4211180"/>
            <a:ext cx="1420404" cy="307777"/>
          </a:xfrm>
          <a:prstGeom prst="rect">
            <a:avLst/>
          </a:prstGeom>
          <a:solidFill>
            <a:srgbClr val="FFFFCC"/>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ctr"/>
            <a:r>
              <a:rPr lang="es-EC" sz="1400" u="none" strike="noStrike" dirty="0">
                <a:effectLst/>
                <a:latin typeface="Times New Roman" pitchFamily="18" charset="0"/>
                <a:cs typeface="Times New Roman" pitchFamily="18" charset="0"/>
              </a:rPr>
              <a:t>Apalancamiento</a:t>
            </a:r>
            <a:endParaRPr lang="es-EC" sz="1400" b="0" i="0" u="none" strike="noStrike" dirty="0">
              <a:solidFill>
                <a:srgbClr val="000000"/>
              </a:solidFill>
              <a:effectLst/>
              <a:latin typeface="Times New Roman" pitchFamily="18" charset="0"/>
              <a:cs typeface="Times New Roman" pitchFamily="18" charset="0"/>
            </a:endParaRPr>
          </a:p>
        </p:txBody>
      </p:sp>
      <p:sp>
        <p:nvSpPr>
          <p:cNvPr id="50" name="49 Rectángulo"/>
          <p:cNvSpPr/>
          <p:nvPr/>
        </p:nvSpPr>
        <p:spPr>
          <a:xfrm>
            <a:off x="10290907" y="4739574"/>
            <a:ext cx="1520248" cy="523220"/>
          </a:xfrm>
          <a:prstGeom prst="rect">
            <a:avLst/>
          </a:prstGeom>
          <a:solidFill>
            <a:srgbClr val="FFFFCC"/>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ctr"/>
            <a:r>
              <a:rPr lang="es-EC" sz="1400" u="none" strike="noStrike" dirty="0">
                <a:effectLst/>
                <a:latin typeface="Times New Roman" pitchFamily="18" charset="0"/>
                <a:cs typeface="Times New Roman" pitchFamily="18" charset="0"/>
              </a:rPr>
              <a:t>Cobertura de Interés</a:t>
            </a:r>
            <a:endParaRPr lang="es-EC" sz="1400" b="0" i="0" u="none" strike="noStrike" dirty="0">
              <a:solidFill>
                <a:srgbClr val="000000"/>
              </a:solidFill>
              <a:effectLst/>
              <a:latin typeface="Times New Roman" pitchFamily="18" charset="0"/>
              <a:cs typeface="Times New Roman" pitchFamily="18" charset="0"/>
            </a:endParaRPr>
          </a:p>
        </p:txBody>
      </p:sp>
      <p:sp>
        <p:nvSpPr>
          <p:cNvPr id="51" name="50 Rectángulo"/>
          <p:cNvSpPr/>
          <p:nvPr/>
        </p:nvSpPr>
        <p:spPr>
          <a:xfrm>
            <a:off x="8471726" y="5833862"/>
            <a:ext cx="1391966" cy="523220"/>
          </a:xfrm>
          <a:prstGeom prst="rect">
            <a:avLst/>
          </a:prstGeom>
          <a:solidFill>
            <a:srgbClr val="FFFFCC"/>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ctr"/>
            <a:r>
              <a:rPr lang="es-EC" sz="1400" u="none" strike="noStrike" dirty="0">
                <a:effectLst/>
                <a:latin typeface="Times New Roman" pitchFamily="18" charset="0"/>
                <a:cs typeface="Times New Roman" pitchFamily="18" charset="0"/>
              </a:rPr>
              <a:t>Endeudamiento del activo</a:t>
            </a:r>
            <a:endParaRPr lang="es-EC" sz="1400" b="0" i="0" u="none" strike="noStrike" dirty="0">
              <a:solidFill>
                <a:srgbClr val="000000"/>
              </a:solidFill>
              <a:effectLst/>
              <a:latin typeface="Times New Roman" pitchFamily="18" charset="0"/>
              <a:cs typeface="Times New Roman" pitchFamily="18" charset="0"/>
            </a:endParaRPr>
          </a:p>
        </p:txBody>
      </p:sp>
      <p:sp>
        <p:nvSpPr>
          <p:cNvPr id="52" name="51 Rectángulo"/>
          <p:cNvSpPr/>
          <p:nvPr/>
        </p:nvSpPr>
        <p:spPr>
          <a:xfrm>
            <a:off x="5231110" y="5495528"/>
            <a:ext cx="1512168" cy="523220"/>
          </a:xfrm>
          <a:prstGeom prst="rect">
            <a:avLst/>
          </a:prstGeom>
          <a:solidFill>
            <a:srgbClr val="FFFFCC"/>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ctr"/>
            <a:r>
              <a:rPr lang="es-EC" sz="1400" u="none" strike="noStrike" dirty="0">
                <a:effectLst/>
                <a:latin typeface="Times New Roman" pitchFamily="18" charset="0"/>
                <a:cs typeface="Times New Roman" pitchFamily="18" charset="0"/>
              </a:rPr>
              <a:t>Rotación inventario </a:t>
            </a:r>
            <a:endParaRPr lang="es-EC" sz="1400" b="0" i="0" u="none" strike="noStrike" dirty="0">
              <a:solidFill>
                <a:srgbClr val="000000"/>
              </a:solidFill>
              <a:effectLst/>
              <a:latin typeface="Times New Roman" pitchFamily="18" charset="0"/>
              <a:cs typeface="Times New Roman" pitchFamily="18" charset="0"/>
            </a:endParaRPr>
          </a:p>
        </p:txBody>
      </p:sp>
      <p:sp>
        <p:nvSpPr>
          <p:cNvPr id="53" name="52 Rectángulo"/>
          <p:cNvSpPr/>
          <p:nvPr/>
        </p:nvSpPr>
        <p:spPr>
          <a:xfrm>
            <a:off x="6737522" y="6084151"/>
            <a:ext cx="1538636" cy="523220"/>
          </a:xfrm>
          <a:prstGeom prst="rect">
            <a:avLst/>
          </a:prstGeom>
          <a:solidFill>
            <a:srgbClr val="FFFFCC"/>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ctr"/>
            <a:r>
              <a:rPr lang="es-EC" sz="1400" u="none" strike="noStrike" dirty="0">
                <a:effectLst/>
                <a:latin typeface="Times New Roman" pitchFamily="18" charset="0"/>
                <a:cs typeface="Times New Roman" pitchFamily="18" charset="0"/>
              </a:rPr>
              <a:t>Rotación cuentas por pagar</a:t>
            </a:r>
            <a:endParaRPr lang="es-EC" sz="1400" b="0" i="0" u="none" strike="noStrike" dirty="0">
              <a:solidFill>
                <a:srgbClr val="000000"/>
              </a:solidFill>
              <a:effectLst/>
              <a:latin typeface="Times New Roman" pitchFamily="18" charset="0"/>
              <a:cs typeface="Times New Roman" pitchFamily="18" charset="0"/>
            </a:endParaRPr>
          </a:p>
        </p:txBody>
      </p:sp>
      <p:cxnSp>
        <p:nvCxnSpPr>
          <p:cNvPr id="87" name="86 Conector recto de flecha"/>
          <p:cNvCxnSpPr/>
          <p:nvPr/>
        </p:nvCxnSpPr>
        <p:spPr>
          <a:xfrm flipV="1">
            <a:off x="3328928" y="1736162"/>
            <a:ext cx="0" cy="7207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2" name="91 Conector recto de flecha"/>
          <p:cNvCxnSpPr/>
          <p:nvPr/>
        </p:nvCxnSpPr>
        <p:spPr>
          <a:xfrm flipH="1" flipV="1">
            <a:off x="2179417" y="2141355"/>
            <a:ext cx="398980" cy="4293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1900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3" name="Rectángulo 1">
            <a:extLst>
              <a:ext uri="{FF2B5EF4-FFF2-40B4-BE49-F238E27FC236}">
                <a16:creationId xmlns:a16="http://schemas.microsoft.com/office/drawing/2014/main" xmlns="" id="{7081AB59-F159-48B1-B62C-ED518F88D33E}"/>
              </a:ext>
            </a:extLst>
          </p:cNvPr>
          <p:cNvSpPr/>
          <p:nvPr/>
        </p:nvSpPr>
        <p:spPr>
          <a:xfrm>
            <a:off x="910630" y="1916832"/>
            <a:ext cx="11017224" cy="2585323"/>
          </a:xfrm>
          <a:prstGeom prst="rect">
            <a:avLst/>
          </a:prstGeom>
          <a:noFill/>
        </p:spPr>
        <p:txBody>
          <a:bodyPr wrap="squar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CAPÍTULO II</a:t>
            </a:r>
          </a:p>
          <a:p>
            <a:pPr algn="ctr"/>
            <a:r>
              <a:rPr lang="es-E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METODOLOGÍA DE LA INVESTIGACIÓN</a:t>
            </a:r>
            <a:r>
              <a:rPr lang="es-ES" sz="5400" dirty="0">
                <a:ln w="0"/>
                <a:effectLst>
                  <a:outerShdw blurRad="38100" dist="19050" dir="2700000" algn="tl" rotWithShape="0">
                    <a:schemeClr val="dk1">
                      <a:alpha val="40000"/>
                    </a:schemeClr>
                  </a:outerShdw>
                </a:effectLst>
              </a:rPr>
              <a:t> </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796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24 Conector recto">
            <a:extLst>
              <a:ext uri="{FF2B5EF4-FFF2-40B4-BE49-F238E27FC236}">
                <a16:creationId xmlns:a16="http://schemas.microsoft.com/office/drawing/2014/main" xmlns="" id="{E3A41EF3-F4E4-430E-8C17-8CEE7F244A88}"/>
              </a:ext>
            </a:extLst>
          </p:cNvPr>
          <p:cNvCxnSpPr>
            <a:cxnSpLocks/>
          </p:cNvCxnSpPr>
          <p:nvPr/>
        </p:nvCxnSpPr>
        <p:spPr>
          <a:xfrm>
            <a:off x="7580070" y="4558609"/>
            <a:ext cx="723094" cy="0"/>
          </a:xfrm>
          <a:prstGeom prst="line">
            <a:avLst/>
          </a:prstGeom>
        </p:spPr>
        <p:style>
          <a:lnRef idx="3">
            <a:schemeClr val="dk1"/>
          </a:lnRef>
          <a:fillRef idx="0">
            <a:schemeClr val="dk1"/>
          </a:fillRef>
          <a:effectRef idx="2">
            <a:schemeClr val="dk1"/>
          </a:effectRef>
          <a:fontRef idx="minor">
            <a:schemeClr val="tx1"/>
          </a:fontRef>
        </p:style>
      </p:cxnSp>
      <p:cxnSp>
        <p:nvCxnSpPr>
          <p:cNvPr id="35" name="24 Conector recto">
            <a:extLst>
              <a:ext uri="{FF2B5EF4-FFF2-40B4-BE49-F238E27FC236}">
                <a16:creationId xmlns:a16="http://schemas.microsoft.com/office/drawing/2014/main" xmlns="" id="{08FAD816-9AEC-4CD2-971F-66CD5E982721}"/>
              </a:ext>
            </a:extLst>
          </p:cNvPr>
          <p:cNvCxnSpPr>
            <a:cxnSpLocks/>
          </p:cNvCxnSpPr>
          <p:nvPr/>
        </p:nvCxnSpPr>
        <p:spPr>
          <a:xfrm flipV="1">
            <a:off x="7597131" y="3898781"/>
            <a:ext cx="1528400" cy="14370"/>
          </a:xfrm>
          <a:prstGeom prst="line">
            <a:avLst/>
          </a:prstGeom>
        </p:spPr>
        <p:style>
          <a:lnRef idx="3">
            <a:schemeClr val="dk1"/>
          </a:lnRef>
          <a:fillRef idx="0">
            <a:schemeClr val="dk1"/>
          </a:fillRef>
          <a:effectRef idx="2">
            <a:schemeClr val="dk1"/>
          </a:effectRef>
          <a:fontRef idx="minor">
            <a:schemeClr val="tx1"/>
          </a:fontRef>
        </p:style>
      </p:cxnSp>
      <p:cxnSp>
        <p:nvCxnSpPr>
          <p:cNvPr id="30" name="24 Conector recto">
            <a:extLst>
              <a:ext uri="{FF2B5EF4-FFF2-40B4-BE49-F238E27FC236}">
                <a16:creationId xmlns:a16="http://schemas.microsoft.com/office/drawing/2014/main" xmlns="" id="{5B259CE4-74D2-47E7-B3AF-E65468BA31D5}"/>
              </a:ext>
            </a:extLst>
          </p:cNvPr>
          <p:cNvCxnSpPr>
            <a:cxnSpLocks/>
          </p:cNvCxnSpPr>
          <p:nvPr/>
        </p:nvCxnSpPr>
        <p:spPr>
          <a:xfrm>
            <a:off x="7599526" y="1590815"/>
            <a:ext cx="0" cy="2967794"/>
          </a:xfrm>
          <a:prstGeom prst="line">
            <a:avLst/>
          </a:prstGeom>
        </p:spPr>
        <p:style>
          <a:lnRef idx="3">
            <a:schemeClr val="dk1"/>
          </a:lnRef>
          <a:fillRef idx="0">
            <a:schemeClr val="dk1"/>
          </a:fillRef>
          <a:effectRef idx="2">
            <a:schemeClr val="dk1"/>
          </a:effectRef>
          <a:fontRef idx="minor">
            <a:schemeClr val="tx1"/>
          </a:fontRef>
        </p:style>
      </p:cxnSp>
      <p:cxnSp>
        <p:nvCxnSpPr>
          <p:cNvPr id="26" name="24 Conector recto">
            <a:extLst>
              <a:ext uri="{FF2B5EF4-FFF2-40B4-BE49-F238E27FC236}">
                <a16:creationId xmlns:a16="http://schemas.microsoft.com/office/drawing/2014/main" xmlns="" id="{438B2D8C-489D-4D09-92AE-E6035D2434DE}"/>
              </a:ext>
            </a:extLst>
          </p:cNvPr>
          <p:cNvCxnSpPr>
            <a:cxnSpLocks/>
          </p:cNvCxnSpPr>
          <p:nvPr/>
        </p:nvCxnSpPr>
        <p:spPr>
          <a:xfrm>
            <a:off x="6968655" y="530763"/>
            <a:ext cx="0" cy="1060052"/>
          </a:xfrm>
          <a:prstGeom prst="line">
            <a:avLst/>
          </a:prstGeom>
        </p:spPr>
        <p:style>
          <a:lnRef idx="3">
            <a:schemeClr val="dk1"/>
          </a:lnRef>
          <a:fillRef idx="0">
            <a:schemeClr val="dk1"/>
          </a:fillRef>
          <a:effectRef idx="2">
            <a:schemeClr val="dk1"/>
          </a:effectRef>
          <a:fontRef idx="minor">
            <a:schemeClr val="tx1"/>
          </a:fontRef>
        </p:style>
      </p:cxnSp>
      <p:cxnSp>
        <p:nvCxnSpPr>
          <p:cNvPr id="22" name="24 Conector recto">
            <a:extLst>
              <a:ext uri="{FF2B5EF4-FFF2-40B4-BE49-F238E27FC236}">
                <a16:creationId xmlns:a16="http://schemas.microsoft.com/office/drawing/2014/main" xmlns="" id="{69473AC5-4D78-4521-A2E1-5F13E07598D9}"/>
              </a:ext>
            </a:extLst>
          </p:cNvPr>
          <p:cNvCxnSpPr>
            <a:cxnSpLocks/>
          </p:cNvCxnSpPr>
          <p:nvPr/>
        </p:nvCxnSpPr>
        <p:spPr>
          <a:xfrm>
            <a:off x="8975526" y="1494386"/>
            <a:ext cx="0" cy="1646582"/>
          </a:xfrm>
          <a:prstGeom prst="line">
            <a:avLst/>
          </a:prstGeom>
        </p:spPr>
        <p:style>
          <a:lnRef idx="3">
            <a:schemeClr val="dk1"/>
          </a:lnRef>
          <a:fillRef idx="0">
            <a:schemeClr val="dk1"/>
          </a:fillRef>
          <a:effectRef idx="2">
            <a:schemeClr val="dk1"/>
          </a:effectRef>
          <a:fontRef idx="minor">
            <a:schemeClr val="tx1"/>
          </a:fontRef>
        </p:style>
      </p:cxnSp>
      <p:cxnSp>
        <p:nvCxnSpPr>
          <p:cNvPr id="29" name="Conector recto 28">
            <a:extLst>
              <a:ext uri="{FF2B5EF4-FFF2-40B4-BE49-F238E27FC236}">
                <a16:creationId xmlns:a16="http://schemas.microsoft.com/office/drawing/2014/main" xmlns="" id="{FF5ADC78-00BF-4E30-AA52-677C3215D1B8}"/>
              </a:ext>
            </a:extLst>
          </p:cNvPr>
          <p:cNvCxnSpPr>
            <a:cxnSpLocks/>
          </p:cNvCxnSpPr>
          <p:nvPr/>
        </p:nvCxnSpPr>
        <p:spPr>
          <a:xfrm>
            <a:off x="4326025" y="1435743"/>
            <a:ext cx="0" cy="1142564"/>
          </a:xfrm>
          <a:prstGeom prst="line">
            <a:avLst/>
          </a:prstGeom>
        </p:spPr>
        <p:style>
          <a:lnRef idx="3">
            <a:schemeClr val="dk1"/>
          </a:lnRef>
          <a:fillRef idx="0">
            <a:schemeClr val="dk1"/>
          </a:fillRef>
          <a:effectRef idx="2">
            <a:schemeClr val="dk1"/>
          </a:effectRef>
          <a:fontRef idx="minor">
            <a:schemeClr val="tx1"/>
          </a:fontRef>
        </p:style>
      </p:cxnSp>
      <p:cxnSp>
        <p:nvCxnSpPr>
          <p:cNvPr id="10" name="Conector recto 9">
            <a:extLst>
              <a:ext uri="{FF2B5EF4-FFF2-40B4-BE49-F238E27FC236}">
                <a16:creationId xmlns:a16="http://schemas.microsoft.com/office/drawing/2014/main" xmlns="" id="{2683B064-9827-46C1-8BB1-4298A413AE36}"/>
              </a:ext>
            </a:extLst>
          </p:cNvPr>
          <p:cNvCxnSpPr>
            <a:cxnSpLocks/>
          </p:cNvCxnSpPr>
          <p:nvPr/>
        </p:nvCxnSpPr>
        <p:spPr>
          <a:xfrm flipH="1">
            <a:off x="8741084" y="593336"/>
            <a:ext cx="1" cy="657703"/>
          </a:xfrm>
          <a:prstGeom prst="line">
            <a:avLst/>
          </a:prstGeom>
        </p:spPr>
        <p:style>
          <a:lnRef idx="3">
            <a:schemeClr val="dk1"/>
          </a:lnRef>
          <a:fillRef idx="0">
            <a:schemeClr val="dk1"/>
          </a:fillRef>
          <a:effectRef idx="2">
            <a:schemeClr val="dk1"/>
          </a:effectRef>
          <a:fontRef idx="minor">
            <a:schemeClr val="tx1"/>
          </a:fontRef>
        </p:style>
      </p:cxnSp>
      <p:cxnSp>
        <p:nvCxnSpPr>
          <p:cNvPr id="3" name="Conector recto 2">
            <a:extLst>
              <a:ext uri="{FF2B5EF4-FFF2-40B4-BE49-F238E27FC236}">
                <a16:creationId xmlns:a16="http://schemas.microsoft.com/office/drawing/2014/main" xmlns="" id="{652B976D-A57E-46D5-BBCA-1E8F10DBEAA1}"/>
              </a:ext>
            </a:extLst>
          </p:cNvPr>
          <p:cNvCxnSpPr>
            <a:cxnSpLocks/>
          </p:cNvCxnSpPr>
          <p:nvPr/>
        </p:nvCxnSpPr>
        <p:spPr>
          <a:xfrm>
            <a:off x="384740" y="1590815"/>
            <a:ext cx="0" cy="1173060"/>
          </a:xfrm>
          <a:prstGeom prst="line">
            <a:avLst/>
          </a:prstGeom>
        </p:spPr>
        <p:style>
          <a:lnRef idx="3">
            <a:schemeClr val="dk1"/>
          </a:lnRef>
          <a:fillRef idx="0">
            <a:schemeClr val="dk1"/>
          </a:fillRef>
          <a:effectRef idx="2">
            <a:schemeClr val="dk1"/>
          </a:effectRef>
          <a:fontRef idx="minor">
            <a:schemeClr val="tx1"/>
          </a:fontRef>
        </p:style>
      </p:cxnSp>
      <p:cxnSp>
        <p:nvCxnSpPr>
          <p:cNvPr id="21" name="20 Conector recto"/>
          <p:cNvCxnSpPr/>
          <p:nvPr/>
        </p:nvCxnSpPr>
        <p:spPr>
          <a:xfrm>
            <a:off x="555874" y="585721"/>
            <a:ext cx="0" cy="457200"/>
          </a:xfrm>
          <a:prstGeom prst="line">
            <a:avLst/>
          </a:prstGeom>
        </p:spPr>
        <p:style>
          <a:lnRef idx="3">
            <a:schemeClr val="dk1"/>
          </a:lnRef>
          <a:fillRef idx="0">
            <a:schemeClr val="dk1"/>
          </a:fillRef>
          <a:effectRef idx="2">
            <a:schemeClr val="dk1"/>
          </a:effectRef>
          <a:fontRef idx="minor">
            <a:schemeClr val="tx1"/>
          </a:fontRef>
        </p:style>
      </p:cxnSp>
      <p:cxnSp>
        <p:nvCxnSpPr>
          <p:cNvPr id="25" name="24 Conector recto"/>
          <p:cNvCxnSpPr/>
          <p:nvPr/>
        </p:nvCxnSpPr>
        <p:spPr>
          <a:xfrm>
            <a:off x="3887249" y="612009"/>
            <a:ext cx="0" cy="457200"/>
          </a:xfrm>
          <a:prstGeom prst="line">
            <a:avLst/>
          </a:prstGeom>
        </p:spPr>
        <p:style>
          <a:lnRef idx="3">
            <a:schemeClr val="dk1"/>
          </a:lnRef>
          <a:fillRef idx="0">
            <a:schemeClr val="dk1"/>
          </a:fillRef>
          <a:effectRef idx="2">
            <a:schemeClr val="dk1"/>
          </a:effectRef>
          <a:fontRef idx="minor">
            <a:schemeClr val="tx1"/>
          </a:fontRef>
        </p:style>
      </p:cxnSp>
      <p:cxnSp>
        <p:nvCxnSpPr>
          <p:cNvPr id="28" name="27 Conector recto"/>
          <p:cNvCxnSpPr/>
          <p:nvPr/>
        </p:nvCxnSpPr>
        <p:spPr>
          <a:xfrm>
            <a:off x="11375106" y="594820"/>
            <a:ext cx="0" cy="1765722"/>
          </a:xfrm>
          <a:prstGeom prst="line">
            <a:avLst/>
          </a:prstGeom>
        </p:spPr>
        <p:style>
          <a:lnRef idx="3">
            <a:schemeClr val="dk1"/>
          </a:lnRef>
          <a:fillRef idx="0">
            <a:schemeClr val="dk1"/>
          </a:fillRef>
          <a:effectRef idx="2">
            <a:schemeClr val="dk1"/>
          </a:effectRef>
          <a:fontRef idx="minor">
            <a:schemeClr val="tx1"/>
          </a:fontRef>
        </p:style>
      </p:cxnSp>
      <p:sp>
        <p:nvSpPr>
          <p:cNvPr id="6" name="Rectángulo 8">
            <a:extLst>
              <a:ext uri="{FF2B5EF4-FFF2-40B4-BE49-F238E27FC236}">
                <a16:creationId xmlns:a16="http://schemas.microsoft.com/office/drawing/2014/main" xmlns="" id="{0E11C5D5-11A1-45E0-9C04-9A6918D1D4AD}"/>
              </a:ext>
            </a:extLst>
          </p:cNvPr>
          <p:cNvSpPr/>
          <p:nvPr/>
        </p:nvSpPr>
        <p:spPr>
          <a:xfrm>
            <a:off x="129679" y="840609"/>
            <a:ext cx="2015962" cy="868648"/>
          </a:xfrm>
          <a:prstGeom prst="rect">
            <a:avLst/>
          </a:prstGeom>
          <a:solidFill>
            <a:srgbClr val="DF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Enfoque de la Metodología</a:t>
            </a:r>
          </a:p>
        </p:txBody>
      </p:sp>
      <p:sp>
        <p:nvSpPr>
          <p:cNvPr id="7" name="Rectángulo 9">
            <a:extLst>
              <a:ext uri="{FF2B5EF4-FFF2-40B4-BE49-F238E27FC236}">
                <a16:creationId xmlns:a16="http://schemas.microsoft.com/office/drawing/2014/main" xmlns="" id="{DCC5456A-B2F3-4721-A501-5464091AC62A}"/>
              </a:ext>
            </a:extLst>
          </p:cNvPr>
          <p:cNvSpPr/>
          <p:nvPr/>
        </p:nvSpPr>
        <p:spPr>
          <a:xfrm>
            <a:off x="4271241" y="33327"/>
            <a:ext cx="4031923"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1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Metodología de la Investigación </a:t>
            </a:r>
          </a:p>
        </p:txBody>
      </p:sp>
      <p:cxnSp>
        <p:nvCxnSpPr>
          <p:cNvPr id="13" name="12 Conector recto"/>
          <p:cNvCxnSpPr>
            <a:stCxn id="7" idx="2"/>
          </p:cNvCxnSpPr>
          <p:nvPr/>
        </p:nvCxnSpPr>
        <p:spPr>
          <a:xfrm>
            <a:off x="6287203" y="371881"/>
            <a:ext cx="0" cy="213840"/>
          </a:xfrm>
          <a:prstGeom prst="line">
            <a:avLst/>
          </a:prstGeom>
        </p:spPr>
        <p:style>
          <a:lnRef idx="3">
            <a:schemeClr val="dk1"/>
          </a:lnRef>
          <a:fillRef idx="0">
            <a:schemeClr val="dk1"/>
          </a:fillRef>
          <a:effectRef idx="2">
            <a:schemeClr val="dk1"/>
          </a:effectRef>
          <a:fontRef idx="minor">
            <a:schemeClr val="tx1"/>
          </a:fontRef>
        </p:style>
      </p:cxnSp>
      <p:cxnSp>
        <p:nvCxnSpPr>
          <p:cNvPr id="17" name="16 Conector recto"/>
          <p:cNvCxnSpPr/>
          <p:nvPr/>
        </p:nvCxnSpPr>
        <p:spPr>
          <a:xfrm>
            <a:off x="548686" y="589211"/>
            <a:ext cx="10826420" cy="3080"/>
          </a:xfrm>
          <a:prstGeom prst="line">
            <a:avLst/>
          </a:prstGeom>
        </p:spPr>
        <p:style>
          <a:lnRef idx="3">
            <a:schemeClr val="dk1"/>
          </a:lnRef>
          <a:fillRef idx="0">
            <a:schemeClr val="dk1"/>
          </a:fillRef>
          <a:effectRef idx="2">
            <a:schemeClr val="dk1"/>
          </a:effectRef>
          <a:fontRef idx="minor">
            <a:schemeClr val="tx1"/>
          </a:fontRef>
        </p:style>
      </p:cxnSp>
      <p:sp>
        <p:nvSpPr>
          <p:cNvPr id="24" name="Rectángulo 40">
            <a:extLst>
              <a:ext uri="{FF2B5EF4-FFF2-40B4-BE49-F238E27FC236}">
                <a16:creationId xmlns:a16="http://schemas.microsoft.com/office/drawing/2014/main" xmlns="" id="{0D432996-0A44-4C26-96EE-EEFCC4E5C35C}"/>
              </a:ext>
            </a:extLst>
          </p:cNvPr>
          <p:cNvSpPr/>
          <p:nvPr/>
        </p:nvSpPr>
        <p:spPr>
          <a:xfrm>
            <a:off x="2912055" y="854338"/>
            <a:ext cx="2357055" cy="868648"/>
          </a:xfrm>
          <a:prstGeom prst="rect">
            <a:avLst/>
          </a:prstGeom>
          <a:solidFill>
            <a:srgbClr val="DF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Determinación de la población  y Muestra</a:t>
            </a:r>
          </a:p>
        </p:txBody>
      </p:sp>
      <p:sp>
        <p:nvSpPr>
          <p:cNvPr id="27" name="Rectángulo 50">
            <a:extLst>
              <a:ext uri="{FF2B5EF4-FFF2-40B4-BE49-F238E27FC236}">
                <a16:creationId xmlns:a16="http://schemas.microsoft.com/office/drawing/2014/main" xmlns="" id="{2B9CB291-E9E7-43AF-B898-B729EB57C655}"/>
              </a:ext>
            </a:extLst>
          </p:cNvPr>
          <p:cNvSpPr/>
          <p:nvPr/>
        </p:nvSpPr>
        <p:spPr>
          <a:xfrm>
            <a:off x="9713082" y="813132"/>
            <a:ext cx="2417488" cy="866744"/>
          </a:xfrm>
          <a:prstGeom prst="rect">
            <a:avLst/>
          </a:prstGeom>
          <a:solidFill>
            <a:srgbClr val="DF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Instrumento de la investigación</a:t>
            </a:r>
          </a:p>
        </p:txBody>
      </p:sp>
      <p:sp>
        <p:nvSpPr>
          <p:cNvPr id="31" name="Rectángulo 54">
            <a:extLst>
              <a:ext uri="{FF2B5EF4-FFF2-40B4-BE49-F238E27FC236}">
                <a16:creationId xmlns:a16="http://schemas.microsoft.com/office/drawing/2014/main" xmlns="" id="{4F6253BB-609F-4838-B4C4-BD42BD9CE558}"/>
              </a:ext>
            </a:extLst>
          </p:cNvPr>
          <p:cNvSpPr/>
          <p:nvPr/>
        </p:nvSpPr>
        <p:spPr>
          <a:xfrm>
            <a:off x="9832397" y="1895136"/>
            <a:ext cx="2298173" cy="6463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Cuestionario </a:t>
            </a:r>
          </a:p>
        </p:txBody>
      </p:sp>
      <p:sp>
        <p:nvSpPr>
          <p:cNvPr id="33" name="Rectángulo 49">
            <a:extLst>
              <a:ext uri="{FF2B5EF4-FFF2-40B4-BE49-F238E27FC236}">
                <a16:creationId xmlns:a16="http://schemas.microsoft.com/office/drawing/2014/main" xmlns="" id="{36D07154-36C7-46B3-A13B-E53B33107BA6}"/>
              </a:ext>
            </a:extLst>
          </p:cNvPr>
          <p:cNvSpPr/>
          <p:nvPr/>
        </p:nvSpPr>
        <p:spPr>
          <a:xfrm>
            <a:off x="8853865" y="2781815"/>
            <a:ext cx="1591289" cy="4369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Encuesta  </a:t>
            </a:r>
          </a:p>
        </p:txBody>
      </p:sp>
      <p:sp>
        <p:nvSpPr>
          <p:cNvPr id="15" name="Rectángulo 47">
            <a:extLst>
              <a:ext uri="{FF2B5EF4-FFF2-40B4-BE49-F238E27FC236}">
                <a16:creationId xmlns:a16="http://schemas.microsoft.com/office/drawing/2014/main" xmlns="" id="{169AF2F7-CA86-4ADC-9A02-F211D436D3D8}"/>
              </a:ext>
            </a:extLst>
          </p:cNvPr>
          <p:cNvSpPr/>
          <p:nvPr/>
        </p:nvSpPr>
        <p:spPr>
          <a:xfrm>
            <a:off x="246017" y="2218301"/>
            <a:ext cx="302669" cy="351495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Mixto</a:t>
            </a:r>
          </a:p>
        </p:txBody>
      </p:sp>
      <p:sp>
        <p:nvSpPr>
          <p:cNvPr id="18" name="Rectángulo 40">
            <a:extLst>
              <a:ext uri="{FF2B5EF4-FFF2-40B4-BE49-F238E27FC236}">
                <a16:creationId xmlns:a16="http://schemas.microsoft.com/office/drawing/2014/main" xmlns="" id="{C6316E54-5CE7-4570-B5A0-B8D6CE837EB7}"/>
              </a:ext>
            </a:extLst>
          </p:cNvPr>
          <p:cNvSpPr/>
          <p:nvPr/>
        </p:nvSpPr>
        <p:spPr>
          <a:xfrm>
            <a:off x="8223025" y="809621"/>
            <a:ext cx="1379647" cy="1326736"/>
          </a:xfrm>
          <a:prstGeom prst="rect">
            <a:avLst/>
          </a:prstGeom>
          <a:solidFill>
            <a:srgbClr val="DF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Técnica para la recolección de datos </a:t>
            </a:r>
          </a:p>
        </p:txBody>
      </p:sp>
      <p:sp>
        <p:nvSpPr>
          <p:cNvPr id="23" name="Rectángulo 40">
            <a:extLst>
              <a:ext uri="{FF2B5EF4-FFF2-40B4-BE49-F238E27FC236}">
                <a16:creationId xmlns:a16="http://schemas.microsoft.com/office/drawing/2014/main" xmlns="" id="{11922F5B-383C-4DDF-BB9D-3AC13B5F1A62}"/>
              </a:ext>
            </a:extLst>
          </p:cNvPr>
          <p:cNvSpPr/>
          <p:nvPr/>
        </p:nvSpPr>
        <p:spPr>
          <a:xfrm>
            <a:off x="6254865" y="840609"/>
            <a:ext cx="1427581" cy="868648"/>
          </a:xfrm>
          <a:prstGeom prst="rect">
            <a:avLst/>
          </a:prstGeom>
          <a:solidFill>
            <a:srgbClr val="DF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Alcance</a:t>
            </a:r>
          </a:p>
        </p:txBody>
      </p:sp>
      <p:sp>
        <p:nvSpPr>
          <p:cNvPr id="32" name="Rectángulo 49">
            <a:extLst>
              <a:ext uri="{FF2B5EF4-FFF2-40B4-BE49-F238E27FC236}">
                <a16:creationId xmlns:a16="http://schemas.microsoft.com/office/drawing/2014/main" xmlns="" id="{E22FD25D-F900-495C-8827-6F364C698303}"/>
              </a:ext>
            </a:extLst>
          </p:cNvPr>
          <p:cNvSpPr/>
          <p:nvPr/>
        </p:nvSpPr>
        <p:spPr>
          <a:xfrm>
            <a:off x="8039071" y="3655592"/>
            <a:ext cx="1591289" cy="4369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Descriptiva   </a:t>
            </a:r>
          </a:p>
        </p:txBody>
      </p:sp>
      <p:sp>
        <p:nvSpPr>
          <p:cNvPr id="34" name="Rectángulo 49">
            <a:extLst>
              <a:ext uri="{FF2B5EF4-FFF2-40B4-BE49-F238E27FC236}">
                <a16:creationId xmlns:a16="http://schemas.microsoft.com/office/drawing/2014/main" xmlns="" id="{0E92C6F9-38CF-40F3-B28C-BD1DA7BDB12C}"/>
              </a:ext>
            </a:extLst>
          </p:cNvPr>
          <p:cNvSpPr/>
          <p:nvPr/>
        </p:nvSpPr>
        <p:spPr>
          <a:xfrm>
            <a:off x="8058220" y="4293254"/>
            <a:ext cx="1591289" cy="4483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Correlacional  </a:t>
            </a:r>
          </a:p>
        </p:txBody>
      </p:sp>
      <p:graphicFrame>
        <p:nvGraphicFramePr>
          <p:cNvPr id="2" name="Tabla 1">
            <a:extLst>
              <a:ext uri="{FF2B5EF4-FFF2-40B4-BE49-F238E27FC236}">
                <a16:creationId xmlns:a16="http://schemas.microsoft.com/office/drawing/2014/main" xmlns="" id="{BFBF24DE-5439-4BC2-AB76-C74768075E83}"/>
              </a:ext>
            </a:extLst>
          </p:cNvPr>
          <p:cNvGraphicFramePr>
            <a:graphicFrameLocks noGrp="1"/>
          </p:cNvGraphicFramePr>
          <p:nvPr>
            <p:extLst>
              <p:ext uri="{D42A27DB-BD31-4B8C-83A1-F6EECF244321}">
                <p14:modId xmlns:p14="http://schemas.microsoft.com/office/powerpoint/2010/main" val="1007230056"/>
              </p:ext>
            </p:extLst>
          </p:nvPr>
        </p:nvGraphicFramePr>
        <p:xfrm>
          <a:off x="1247712" y="1867240"/>
          <a:ext cx="6164214" cy="4957436"/>
        </p:xfrm>
        <a:graphic>
          <a:graphicData uri="http://schemas.openxmlformats.org/drawingml/2006/table">
            <a:tbl>
              <a:tblPr firstRow="1" firstCol="1" bandRow="1">
                <a:tableStyleId>{93296810-A885-4BE3-A3E7-6D5BEEA58F35}</a:tableStyleId>
              </a:tblPr>
              <a:tblGrid>
                <a:gridCol w="1052991">
                  <a:extLst>
                    <a:ext uri="{9D8B030D-6E8A-4147-A177-3AD203B41FA5}">
                      <a16:colId xmlns:a16="http://schemas.microsoft.com/office/drawing/2014/main" xmlns="" val="667190845"/>
                    </a:ext>
                  </a:extLst>
                </a:gridCol>
                <a:gridCol w="770167">
                  <a:extLst>
                    <a:ext uri="{9D8B030D-6E8A-4147-A177-3AD203B41FA5}">
                      <a16:colId xmlns:a16="http://schemas.microsoft.com/office/drawing/2014/main" xmlns="" val="4271232206"/>
                    </a:ext>
                  </a:extLst>
                </a:gridCol>
                <a:gridCol w="3456384">
                  <a:extLst>
                    <a:ext uri="{9D8B030D-6E8A-4147-A177-3AD203B41FA5}">
                      <a16:colId xmlns:a16="http://schemas.microsoft.com/office/drawing/2014/main" xmlns="" val="738349236"/>
                    </a:ext>
                  </a:extLst>
                </a:gridCol>
                <a:gridCol w="884672">
                  <a:extLst>
                    <a:ext uri="{9D8B030D-6E8A-4147-A177-3AD203B41FA5}">
                      <a16:colId xmlns:a16="http://schemas.microsoft.com/office/drawing/2014/main" xmlns="" val="3077679298"/>
                    </a:ext>
                  </a:extLst>
                </a:gridCol>
              </a:tblGrid>
              <a:tr h="498797">
                <a:tc>
                  <a:txBody>
                    <a:bodyPr/>
                    <a:lstStyle/>
                    <a:p>
                      <a:pPr lvl="0" indent="0"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Sección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b"/>
                </a:tc>
                <a:tc>
                  <a:txBody>
                    <a:bodyPr/>
                    <a:lstStyle/>
                    <a:p>
                      <a:pPr indent="0"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Tamaño</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b"/>
                </a:tc>
                <a:tc>
                  <a:txBody>
                    <a:bodyPr/>
                    <a:lstStyle/>
                    <a:p>
                      <a:pPr indent="450215"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Nombre</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b"/>
                </a:tc>
                <a:tc>
                  <a:txBody>
                    <a:bodyPr/>
                    <a:lstStyle/>
                    <a:p>
                      <a:pPr indent="450215" algn="l">
                        <a:lnSpc>
                          <a:spcPct val="150000"/>
                        </a:lnSpc>
                        <a:spcAft>
                          <a:spcPts val="0"/>
                        </a:spcAft>
                      </a:pPr>
                      <a:r>
                        <a:rPr lang="es-EC" sz="1100">
                          <a:solidFill>
                            <a:schemeClr val="tx1"/>
                          </a:solidFill>
                          <a:effectLst/>
                          <a:latin typeface="Times New Roman" panose="02020603050405020304" pitchFamily="18" charset="0"/>
                          <a:cs typeface="Times New Roman" panose="02020603050405020304" pitchFamily="18" charset="0"/>
                        </a:rPr>
                        <a:t>Total</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b"/>
                </a:tc>
                <a:extLst>
                  <a:ext uri="{0D108BD9-81ED-4DB2-BD59-A6C34878D82A}">
                    <a16:rowId xmlns:a16="http://schemas.microsoft.com/office/drawing/2014/main" xmlns="" val="2511715350"/>
                  </a:ext>
                </a:extLst>
              </a:tr>
              <a:tr h="245309">
                <a:tc rowSpan="12">
                  <a:txBody>
                    <a:bodyPr/>
                    <a:lstStyle/>
                    <a:p>
                      <a:pPr indent="0" algn="ctr">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G4530.00: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ctr"/>
                </a:tc>
                <a:tc rowSpan="2">
                  <a:txBody>
                    <a:bodyPr/>
                    <a:lstStyle/>
                    <a:p>
                      <a:pPr indent="0"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Grandes</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ctr"/>
                </a:tc>
                <a:tc>
                  <a:txBody>
                    <a:bodyPr/>
                    <a:lstStyle/>
                    <a:p>
                      <a:pPr indent="450215"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EMPROSERVIS CIA. LTDA.</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rowSpan="2">
                  <a:txBody>
                    <a:bodyPr/>
                    <a:lstStyle/>
                    <a:p>
                      <a:pPr indent="450215" algn="ctr">
                        <a:lnSpc>
                          <a:spcPct val="150000"/>
                        </a:lnSpc>
                        <a:spcAft>
                          <a:spcPts val="0"/>
                        </a:spcAft>
                      </a:pPr>
                      <a:r>
                        <a:rPr lang="es-EC" sz="1100">
                          <a:solidFill>
                            <a:schemeClr val="tx1"/>
                          </a:solidFill>
                          <a:effectLst/>
                          <a:latin typeface="Times New Roman" panose="02020603050405020304" pitchFamily="18" charset="0"/>
                          <a:cs typeface="Times New Roman" panose="02020603050405020304" pitchFamily="18" charset="0"/>
                        </a:rPr>
                        <a:t>2</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ctr"/>
                </a:tc>
                <a:extLst>
                  <a:ext uri="{0D108BD9-81ED-4DB2-BD59-A6C34878D82A}">
                    <a16:rowId xmlns:a16="http://schemas.microsoft.com/office/drawing/2014/main" xmlns="" val="4009128383"/>
                  </a:ext>
                </a:extLst>
              </a:tr>
              <a:tr h="278465">
                <a:tc vMerge="1">
                  <a:txBody>
                    <a:bodyPr/>
                    <a:lstStyle/>
                    <a:p>
                      <a:endParaRPr lang="es-EC"/>
                    </a:p>
                  </a:txBody>
                  <a:tcPr/>
                </a:tc>
                <a:tc vMerge="1">
                  <a:txBody>
                    <a:bodyPr/>
                    <a:lstStyle/>
                    <a:p>
                      <a:endParaRPr lang="es-EC"/>
                    </a:p>
                  </a:txBody>
                  <a:tcPr/>
                </a:tc>
                <a:tc>
                  <a:txBody>
                    <a:bodyPr/>
                    <a:lstStyle/>
                    <a:p>
                      <a:pPr indent="450215" algn="l">
                        <a:lnSpc>
                          <a:spcPct val="150000"/>
                        </a:lnSpc>
                        <a:spcAft>
                          <a:spcPts val="0"/>
                        </a:spcAft>
                      </a:pPr>
                      <a:r>
                        <a:rPr lang="es-EC" sz="1100">
                          <a:solidFill>
                            <a:schemeClr val="tx1"/>
                          </a:solidFill>
                          <a:effectLst/>
                          <a:latin typeface="Times New Roman" panose="02020603050405020304" pitchFamily="18" charset="0"/>
                          <a:cs typeface="Times New Roman" panose="02020603050405020304" pitchFamily="18" charset="0"/>
                        </a:rPr>
                        <a:t>LUBRITECNIC CIA. LTDA.</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vMerge="1">
                  <a:txBody>
                    <a:bodyPr/>
                    <a:lstStyle/>
                    <a:p>
                      <a:endParaRPr lang="es-EC"/>
                    </a:p>
                  </a:txBody>
                  <a:tcPr/>
                </a:tc>
                <a:extLst>
                  <a:ext uri="{0D108BD9-81ED-4DB2-BD59-A6C34878D82A}">
                    <a16:rowId xmlns:a16="http://schemas.microsoft.com/office/drawing/2014/main" xmlns="" val="409528025"/>
                  </a:ext>
                </a:extLst>
              </a:tr>
              <a:tr h="278465">
                <a:tc vMerge="1">
                  <a:txBody>
                    <a:bodyPr/>
                    <a:lstStyle/>
                    <a:p>
                      <a:endParaRPr lang="es-EC"/>
                    </a:p>
                  </a:txBody>
                  <a:tcPr/>
                </a:tc>
                <a:tc rowSpan="5">
                  <a:txBody>
                    <a:bodyPr/>
                    <a:lstStyle/>
                    <a:p>
                      <a:pPr indent="0"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Medianas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ctr"/>
                </a:tc>
                <a:tc>
                  <a:txBody>
                    <a:bodyPr/>
                    <a:lstStyle/>
                    <a:p>
                      <a:pPr indent="450215" algn="l">
                        <a:lnSpc>
                          <a:spcPct val="150000"/>
                        </a:lnSpc>
                        <a:spcAft>
                          <a:spcPts val="0"/>
                        </a:spcAft>
                      </a:pPr>
                      <a:r>
                        <a:rPr lang="es-EC" sz="1100">
                          <a:solidFill>
                            <a:schemeClr val="tx1"/>
                          </a:solidFill>
                          <a:effectLst/>
                          <a:latin typeface="Times New Roman" panose="02020603050405020304" pitchFamily="18" charset="0"/>
                          <a:cs typeface="Times New Roman" panose="02020603050405020304" pitchFamily="18" charset="0"/>
                        </a:rPr>
                        <a:t>IMPORTADORA CERON S. A</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rowSpan="5">
                  <a:txBody>
                    <a:bodyPr/>
                    <a:lstStyle/>
                    <a:p>
                      <a:pPr indent="450215" algn="ctr">
                        <a:lnSpc>
                          <a:spcPct val="150000"/>
                        </a:lnSpc>
                        <a:spcAft>
                          <a:spcPts val="0"/>
                        </a:spcAft>
                      </a:pPr>
                      <a:r>
                        <a:rPr lang="es-EC" sz="1100">
                          <a:solidFill>
                            <a:schemeClr val="tx1"/>
                          </a:solidFill>
                          <a:effectLst/>
                          <a:latin typeface="Times New Roman" panose="02020603050405020304" pitchFamily="18" charset="0"/>
                          <a:cs typeface="Times New Roman" panose="02020603050405020304" pitchFamily="18" charset="0"/>
                        </a:rPr>
                        <a:t>5</a:t>
                      </a:r>
                      <a:endParaRPr lang="es-EC"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ctr"/>
                </a:tc>
                <a:extLst>
                  <a:ext uri="{0D108BD9-81ED-4DB2-BD59-A6C34878D82A}">
                    <a16:rowId xmlns:a16="http://schemas.microsoft.com/office/drawing/2014/main" xmlns="" val="1683328613"/>
                  </a:ext>
                </a:extLst>
              </a:tr>
              <a:tr h="278465">
                <a:tc vMerge="1">
                  <a:txBody>
                    <a:bodyPr/>
                    <a:lstStyle/>
                    <a:p>
                      <a:endParaRPr lang="es-EC"/>
                    </a:p>
                  </a:txBody>
                  <a:tcPr/>
                </a:tc>
                <a:tc vMerge="1">
                  <a:txBody>
                    <a:bodyPr/>
                    <a:lstStyle/>
                    <a:p>
                      <a:endParaRPr lang="es-EC"/>
                    </a:p>
                  </a:txBody>
                  <a:tcPr/>
                </a:tc>
                <a:tc>
                  <a:txBody>
                    <a:bodyPr/>
                    <a:lstStyle/>
                    <a:p>
                      <a:pPr indent="450215"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IMPOR EXPORT AROMOTOR CIA. LTDA.</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vMerge="1">
                  <a:txBody>
                    <a:bodyPr/>
                    <a:lstStyle/>
                    <a:p>
                      <a:endParaRPr lang="es-EC"/>
                    </a:p>
                  </a:txBody>
                  <a:tcPr/>
                </a:tc>
                <a:extLst>
                  <a:ext uri="{0D108BD9-81ED-4DB2-BD59-A6C34878D82A}">
                    <a16:rowId xmlns:a16="http://schemas.microsoft.com/office/drawing/2014/main" xmlns="" val="1939909193"/>
                  </a:ext>
                </a:extLst>
              </a:tr>
              <a:tr h="487313">
                <a:tc vMerge="1">
                  <a:txBody>
                    <a:bodyPr/>
                    <a:lstStyle/>
                    <a:p>
                      <a:endParaRPr lang="es-EC"/>
                    </a:p>
                  </a:txBody>
                  <a:tcPr/>
                </a:tc>
                <a:tc vMerge="1">
                  <a:txBody>
                    <a:bodyPr/>
                    <a:lstStyle/>
                    <a:p>
                      <a:endParaRPr lang="es-EC"/>
                    </a:p>
                  </a:txBody>
                  <a:tcPr/>
                </a:tc>
                <a:tc>
                  <a:txBody>
                    <a:bodyPr/>
                    <a:lstStyle/>
                    <a:p>
                      <a:pPr indent="450215"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IMPORTADORA EL PALACIO DEL ACCESORIO IMPORPALAC CIA. LTDA.</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vMerge="1">
                  <a:txBody>
                    <a:bodyPr/>
                    <a:lstStyle/>
                    <a:p>
                      <a:endParaRPr lang="es-EC"/>
                    </a:p>
                  </a:txBody>
                  <a:tcPr/>
                </a:tc>
                <a:extLst>
                  <a:ext uri="{0D108BD9-81ED-4DB2-BD59-A6C34878D82A}">
                    <a16:rowId xmlns:a16="http://schemas.microsoft.com/office/drawing/2014/main" xmlns="" val="1349216139"/>
                  </a:ext>
                </a:extLst>
              </a:tr>
              <a:tr h="278465">
                <a:tc vMerge="1">
                  <a:txBody>
                    <a:bodyPr/>
                    <a:lstStyle/>
                    <a:p>
                      <a:endParaRPr lang="es-EC"/>
                    </a:p>
                  </a:txBody>
                  <a:tcPr/>
                </a:tc>
                <a:tc vMerge="1">
                  <a:txBody>
                    <a:bodyPr/>
                    <a:lstStyle/>
                    <a:p>
                      <a:endParaRPr lang="es-EC"/>
                    </a:p>
                  </a:txBody>
                  <a:tcPr/>
                </a:tc>
                <a:tc>
                  <a:txBody>
                    <a:bodyPr/>
                    <a:lstStyle/>
                    <a:p>
                      <a:pPr indent="450215"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IMPORTADORA MAGIATY CIA. LTDA.</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vMerge="1">
                  <a:txBody>
                    <a:bodyPr/>
                    <a:lstStyle/>
                    <a:p>
                      <a:endParaRPr lang="es-EC"/>
                    </a:p>
                  </a:txBody>
                  <a:tcPr/>
                </a:tc>
                <a:extLst>
                  <a:ext uri="{0D108BD9-81ED-4DB2-BD59-A6C34878D82A}">
                    <a16:rowId xmlns:a16="http://schemas.microsoft.com/office/drawing/2014/main" xmlns="" val="2836974523"/>
                  </a:ext>
                </a:extLst>
              </a:tr>
              <a:tr h="348081">
                <a:tc vMerge="1">
                  <a:txBody>
                    <a:bodyPr/>
                    <a:lstStyle/>
                    <a:p>
                      <a:endParaRPr lang="es-EC"/>
                    </a:p>
                  </a:txBody>
                  <a:tcPr/>
                </a:tc>
                <a:tc vMerge="1">
                  <a:txBody>
                    <a:bodyPr/>
                    <a:lstStyle/>
                    <a:p>
                      <a:endParaRPr lang="es-EC"/>
                    </a:p>
                  </a:txBody>
                  <a:tcPr/>
                </a:tc>
                <a:tc>
                  <a:txBody>
                    <a:bodyPr/>
                    <a:lstStyle/>
                    <a:p>
                      <a:pPr indent="450215"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PRIMAFIL CIA. LTDA</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vMerge="1">
                  <a:txBody>
                    <a:bodyPr/>
                    <a:lstStyle/>
                    <a:p>
                      <a:endParaRPr lang="es-EC"/>
                    </a:p>
                  </a:txBody>
                  <a:tcPr/>
                </a:tc>
                <a:extLst>
                  <a:ext uri="{0D108BD9-81ED-4DB2-BD59-A6C34878D82A}">
                    <a16:rowId xmlns:a16="http://schemas.microsoft.com/office/drawing/2014/main" xmlns="" val="3685818465"/>
                  </a:ext>
                </a:extLst>
              </a:tr>
              <a:tr h="556929">
                <a:tc vMerge="1">
                  <a:txBody>
                    <a:bodyPr/>
                    <a:lstStyle/>
                    <a:p>
                      <a:endParaRPr lang="es-EC"/>
                    </a:p>
                  </a:txBody>
                  <a:tcPr/>
                </a:tc>
                <a:tc rowSpan="5">
                  <a:txBody>
                    <a:bodyPr/>
                    <a:lstStyle/>
                    <a:p>
                      <a:pPr indent="0"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Pequeñas </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ctr"/>
                </a:tc>
                <a:tc>
                  <a:txBody>
                    <a:bodyPr/>
                    <a:lstStyle/>
                    <a:p>
                      <a:pPr indent="450215" algn="l">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REAMERIMPORSA REPUESTOS AMERICANOS IMPORTADORA S.A.</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rowSpan="5">
                  <a:txBody>
                    <a:bodyPr/>
                    <a:lstStyle/>
                    <a:p>
                      <a:pPr indent="450215" algn="ctr">
                        <a:lnSpc>
                          <a:spcPct val="150000"/>
                        </a:lnSpc>
                        <a:spcAft>
                          <a:spcPts val="0"/>
                        </a:spcAft>
                      </a:pPr>
                      <a:r>
                        <a:rPr lang="es-EC" sz="1100" dirty="0">
                          <a:solidFill>
                            <a:schemeClr val="tx1"/>
                          </a:solidFill>
                          <a:effectLst/>
                          <a:latin typeface="Times New Roman" panose="02020603050405020304" pitchFamily="18" charset="0"/>
                          <a:cs typeface="Times New Roman" panose="02020603050405020304" pitchFamily="18" charset="0"/>
                        </a:rPr>
                        <a:t>5</a:t>
                      </a:r>
                      <a:endParaRPr lang="es-EC"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nchor="ctr"/>
                </a:tc>
                <a:extLst>
                  <a:ext uri="{0D108BD9-81ED-4DB2-BD59-A6C34878D82A}">
                    <a16:rowId xmlns:a16="http://schemas.microsoft.com/office/drawing/2014/main" xmlns="" val="2674012116"/>
                  </a:ext>
                </a:extLst>
              </a:tr>
              <a:tr h="278465">
                <a:tc vMerge="1">
                  <a:txBody>
                    <a:bodyPr/>
                    <a:lstStyle/>
                    <a:p>
                      <a:endParaRPr lang="es-EC"/>
                    </a:p>
                  </a:txBody>
                  <a:tcPr/>
                </a:tc>
                <a:tc vMerge="1">
                  <a:txBody>
                    <a:bodyPr/>
                    <a:lstStyle/>
                    <a:p>
                      <a:endParaRPr lang="es-EC"/>
                    </a:p>
                  </a:txBody>
                  <a:tcPr/>
                </a:tc>
                <a:tc>
                  <a:txBody>
                    <a:bodyPr/>
                    <a:lstStyle/>
                    <a:p>
                      <a:pPr indent="450215" algn="l">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DUEÑAS CORP CIA. LTDA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vMerge="1">
                  <a:txBody>
                    <a:bodyPr/>
                    <a:lstStyle/>
                    <a:p>
                      <a:endParaRPr lang="es-EC"/>
                    </a:p>
                  </a:txBody>
                  <a:tcPr/>
                </a:tc>
                <a:extLst>
                  <a:ext uri="{0D108BD9-81ED-4DB2-BD59-A6C34878D82A}">
                    <a16:rowId xmlns:a16="http://schemas.microsoft.com/office/drawing/2014/main" xmlns="" val="41178383"/>
                  </a:ext>
                </a:extLst>
              </a:tr>
              <a:tr h="348081">
                <a:tc vMerge="1">
                  <a:txBody>
                    <a:bodyPr/>
                    <a:lstStyle/>
                    <a:p>
                      <a:endParaRPr lang="es-EC"/>
                    </a:p>
                  </a:txBody>
                  <a:tcPr/>
                </a:tc>
                <a:tc vMerge="1">
                  <a:txBody>
                    <a:bodyPr/>
                    <a:lstStyle/>
                    <a:p>
                      <a:endParaRPr lang="es-EC"/>
                    </a:p>
                  </a:txBody>
                  <a:tcPr/>
                </a:tc>
                <a:tc>
                  <a:txBody>
                    <a:bodyPr/>
                    <a:lstStyle/>
                    <a:p>
                      <a:pPr indent="450215" algn="l">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GARCES MOTORS CIA. LTDA.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vMerge="1">
                  <a:txBody>
                    <a:bodyPr/>
                    <a:lstStyle/>
                    <a:p>
                      <a:endParaRPr lang="es-EC"/>
                    </a:p>
                  </a:txBody>
                  <a:tcPr/>
                </a:tc>
                <a:extLst>
                  <a:ext uri="{0D108BD9-81ED-4DB2-BD59-A6C34878D82A}">
                    <a16:rowId xmlns:a16="http://schemas.microsoft.com/office/drawing/2014/main" xmlns="" val="3913665681"/>
                  </a:ext>
                </a:extLst>
              </a:tr>
              <a:tr h="348081">
                <a:tc vMerge="1">
                  <a:txBody>
                    <a:bodyPr/>
                    <a:lstStyle/>
                    <a:p>
                      <a:endParaRPr lang="es-EC"/>
                    </a:p>
                  </a:txBody>
                  <a:tcPr/>
                </a:tc>
                <a:tc vMerge="1">
                  <a:txBody>
                    <a:bodyPr/>
                    <a:lstStyle/>
                    <a:p>
                      <a:endParaRPr lang="es-EC"/>
                    </a:p>
                  </a:txBody>
                  <a:tcPr/>
                </a:tc>
                <a:tc>
                  <a:txBody>
                    <a:bodyPr/>
                    <a:lstStyle/>
                    <a:p>
                      <a:pPr indent="450215" algn="l">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KOREPARTS CIA. LTDA.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vMerge="1">
                  <a:txBody>
                    <a:bodyPr/>
                    <a:lstStyle/>
                    <a:p>
                      <a:endParaRPr lang="es-EC"/>
                    </a:p>
                  </a:txBody>
                  <a:tcPr/>
                </a:tc>
                <a:extLst>
                  <a:ext uri="{0D108BD9-81ED-4DB2-BD59-A6C34878D82A}">
                    <a16:rowId xmlns:a16="http://schemas.microsoft.com/office/drawing/2014/main" xmlns="" val="1410513290"/>
                  </a:ext>
                </a:extLst>
              </a:tr>
              <a:tr h="732520">
                <a:tc vMerge="1">
                  <a:txBody>
                    <a:bodyPr/>
                    <a:lstStyle/>
                    <a:p>
                      <a:endParaRPr lang="es-EC"/>
                    </a:p>
                  </a:txBody>
                  <a:tcPr/>
                </a:tc>
                <a:tc vMerge="1">
                  <a:txBody>
                    <a:bodyPr/>
                    <a:lstStyle/>
                    <a:p>
                      <a:endParaRPr lang="es-EC"/>
                    </a:p>
                  </a:txBody>
                  <a:tcPr/>
                </a:tc>
                <a:tc>
                  <a:txBody>
                    <a:bodyPr/>
                    <a:lstStyle/>
                    <a:p>
                      <a:pPr indent="450215" algn="l">
                        <a:lnSpc>
                          <a:spcPct val="150000"/>
                        </a:lnSpc>
                        <a:spcAft>
                          <a:spcPts val="0"/>
                        </a:spcAft>
                      </a:pPr>
                      <a:r>
                        <a:rPr lang="es-EC" sz="1200" dirty="0">
                          <a:solidFill>
                            <a:schemeClr val="tx1"/>
                          </a:solidFill>
                          <a:effectLst/>
                          <a:latin typeface="Times New Roman" panose="02020603050405020304" pitchFamily="18" charset="0"/>
                          <a:cs typeface="Times New Roman" panose="02020603050405020304" pitchFamily="18" charset="0"/>
                        </a:rPr>
                        <a:t>DISTRIBUIDORA MUÑOZ VELASQUEZ CIA. LTDA.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88" marR="39188" marT="0" marB="0"/>
                </a:tc>
                <a:tc vMerge="1">
                  <a:txBody>
                    <a:bodyPr/>
                    <a:lstStyle/>
                    <a:p>
                      <a:endParaRPr lang="es-EC"/>
                    </a:p>
                  </a:txBody>
                  <a:tcPr/>
                </a:tc>
                <a:extLst>
                  <a:ext uri="{0D108BD9-81ED-4DB2-BD59-A6C34878D82A}">
                    <a16:rowId xmlns:a16="http://schemas.microsoft.com/office/drawing/2014/main" xmlns="" val="1750415319"/>
                  </a:ext>
                </a:extLst>
              </a:tr>
            </a:tbl>
          </a:graphicData>
        </a:graphic>
      </p:graphicFrame>
    </p:spTree>
    <p:extLst>
      <p:ext uri="{BB962C8B-B14F-4D97-AF65-F5344CB8AC3E}">
        <p14:creationId xmlns:p14="http://schemas.microsoft.com/office/powerpoint/2010/main" val="3288919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5070</TotalTime>
  <Words>1703</Words>
  <Application>Microsoft Office PowerPoint</Application>
  <PresentationFormat>Personalizado</PresentationFormat>
  <Paragraphs>444</Paragraphs>
  <Slides>27</Slides>
  <Notes>3</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27</vt:i4>
      </vt:variant>
    </vt:vector>
  </HeadingPairs>
  <TitlesOfParts>
    <vt:vector size="34" baseType="lpstr">
      <vt:lpstr>Arial</vt:lpstr>
      <vt:lpstr>Calibri</vt:lpstr>
      <vt:lpstr>Symbol</vt:lpstr>
      <vt:lpstr>Times New Roman</vt:lpstr>
      <vt:lpstr>Tema de Office</vt:lpstr>
      <vt:lpstr>CorelDRAW</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vertical del Estado de Resultados 2013-2016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dc:creator>
  <cp:lastModifiedBy>SUMICOPY</cp:lastModifiedBy>
  <cp:revision>117</cp:revision>
  <cp:lastPrinted>2018-06-06T02:29:16Z</cp:lastPrinted>
  <dcterms:created xsi:type="dcterms:W3CDTF">2018-05-23T22:28:28Z</dcterms:created>
  <dcterms:modified xsi:type="dcterms:W3CDTF">2018-07-05T19:48:48Z</dcterms:modified>
</cp:coreProperties>
</file>